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3"/>
  </p:notesMasterIdLst>
  <p:sldIdLst>
    <p:sldId id="357" r:id="rId3"/>
    <p:sldId id="463" r:id="rId4"/>
    <p:sldId id="352" r:id="rId5"/>
    <p:sldId id="353" r:id="rId6"/>
    <p:sldId id="354" r:id="rId7"/>
    <p:sldId id="355" r:id="rId8"/>
    <p:sldId id="356" r:id="rId9"/>
    <p:sldId id="344" r:id="rId10"/>
    <p:sldId id="273" r:id="rId11"/>
    <p:sldId id="366" r:id="rId12"/>
    <p:sldId id="464" r:id="rId13"/>
    <p:sldId id="465" r:id="rId14"/>
    <p:sldId id="466" r:id="rId15"/>
    <p:sldId id="467" r:id="rId16"/>
    <p:sldId id="468" r:id="rId17"/>
    <p:sldId id="469" r:id="rId18"/>
    <p:sldId id="470" r:id="rId19"/>
    <p:sldId id="471" r:id="rId20"/>
    <p:sldId id="360" r:id="rId21"/>
    <p:sldId id="370" r:id="rId22"/>
    <p:sldId id="384" r:id="rId23"/>
    <p:sldId id="371" r:id="rId24"/>
    <p:sldId id="372" r:id="rId25"/>
    <p:sldId id="373" r:id="rId26"/>
    <p:sldId id="377" r:id="rId27"/>
    <p:sldId id="374" r:id="rId28"/>
    <p:sldId id="478" r:id="rId29"/>
    <p:sldId id="479" r:id="rId30"/>
    <p:sldId id="480" r:id="rId31"/>
    <p:sldId id="375" r:id="rId32"/>
    <p:sldId id="376" r:id="rId33"/>
    <p:sldId id="481" r:id="rId34"/>
    <p:sldId id="477" r:id="rId35"/>
    <p:sldId id="386" r:id="rId36"/>
    <p:sldId id="381" r:id="rId37"/>
    <p:sldId id="383" r:id="rId38"/>
    <p:sldId id="298" r:id="rId39"/>
    <p:sldId id="336" r:id="rId40"/>
    <p:sldId id="338" r:id="rId41"/>
    <p:sldId id="389" r:id="rId42"/>
    <p:sldId id="390" r:id="rId43"/>
    <p:sldId id="392" r:id="rId44"/>
    <p:sldId id="391" r:id="rId45"/>
    <p:sldId id="393" r:id="rId46"/>
    <p:sldId id="394" r:id="rId47"/>
    <p:sldId id="395" r:id="rId48"/>
    <p:sldId id="396" r:id="rId49"/>
    <p:sldId id="406" r:id="rId50"/>
    <p:sldId id="407" r:id="rId51"/>
    <p:sldId id="398" r:id="rId52"/>
    <p:sldId id="400" r:id="rId53"/>
    <p:sldId id="408" r:id="rId54"/>
    <p:sldId id="404" r:id="rId55"/>
    <p:sldId id="427" r:id="rId56"/>
    <p:sldId id="415" r:id="rId57"/>
    <p:sldId id="416" r:id="rId58"/>
    <p:sldId id="417" r:id="rId59"/>
    <p:sldId id="419" r:id="rId60"/>
    <p:sldId id="421" r:id="rId61"/>
    <p:sldId id="422" r:id="rId62"/>
    <p:sldId id="423" r:id="rId63"/>
    <p:sldId id="424" r:id="rId64"/>
    <p:sldId id="472" r:id="rId65"/>
    <p:sldId id="473" r:id="rId66"/>
    <p:sldId id="482" r:id="rId67"/>
    <p:sldId id="474" r:id="rId68"/>
    <p:sldId id="475" r:id="rId69"/>
    <p:sldId id="476" r:id="rId70"/>
    <p:sldId id="428" r:id="rId71"/>
    <p:sldId id="432" r:id="rId72"/>
    <p:sldId id="433" r:id="rId73"/>
    <p:sldId id="434" r:id="rId74"/>
    <p:sldId id="435" r:id="rId75"/>
    <p:sldId id="438" r:id="rId76"/>
    <p:sldId id="440" r:id="rId77"/>
    <p:sldId id="437" r:id="rId78"/>
    <p:sldId id="441" r:id="rId79"/>
    <p:sldId id="443" r:id="rId80"/>
    <p:sldId id="446" r:id="rId81"/>
    <p:sldId id="447" r:id="rId82"/>
    <p:sldId id="448" r:id="rId83"/>
    <p:sldId id="449" r:id="rId84"/>
    <p:sldId id="450" r:id="rId85"/>
    <p:sldId id="451" r:id="rId86"/>
    <p:sldId id="452" r:id="rId87"/>
    <p:sldId id="453" r:id="rId88"/>
    <p:sldId id="454" r:id="rId89"/>
    <p:sldId id="455" r:id="rId90"/>
    <p:sldId id="459" r:id="rId91"/>
    <p:sldId id="46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6E6E"/>
    <a:srgbClr val="288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87634" autoAdjust="0"/>
  </p:normalViewPr>
  <p:slideViewPr>
    <p:cSldViewPr snapToGrid="0">
      <p:cViewPr varScale="1">
        <p:scale>
          <a:sx n="63" d="100"/>
          <a:sy n="63" d="100"/>
        </p:scale>
        <p:origin x="97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dgm:t>
        <a:bodyPr/>
        <a:lstStyle/>
        <a:p>
          <a:pPr algn="just">
            <a:lnSpc>
              <a:spcPct val="150000"/>
            </a:lnSpc>
          </a:pPr>
          <a:r>
            <a:rPr kumimoji="0" lang="en-US" sz="3000" b="1" i="1" u="none" strike="noStrike" cap="none" spc="0" normalizeH="0" baseline="0" noProof="0" dirty="0" err="1">
              <a:effectLst/>
              <a:uLnTx/>
              <a:uFillTx/>
              <a:latin typeface="Calibri" pitchFamily="34" charset="0"/>
              <a:ea typeface="+mn-ea"/>
              <a:cs typeface="Calibri" pitchFamily="34" charset="0"/>
            </a:rPr>
            <a:t>Mỗi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đội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5 </a:t>
          </a:r>
          <a:r>
            <a:rPr kumimoji="0" lang="en-US" sz="3000" b="1" i="1" u="none" strike="noStrike" cap="none" spc="0" normalizeH="0" baseline="0" noProof="0" dirty="0" err="1">
              <a:effectLst/>
              <a:uLnTx/>
              <a:uFillTx/>
              <a:latin typeface="Calibri" pitchFamily="34" charset="0"/>
              <a:ea typeface="+mn-ea"/>
              <a:cs typeface="Calibri" pitchFamily="34" charset="0"/>
            </a:rPr>
            <a:t>thành</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viên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phải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trả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lời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năm</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câu</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hỏi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quan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đến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nội</a:t>
          </a:r>
          <a:r>
            <a:rPr kumimoji="0" lang="en-US" sz="3000" b="1" i="1" u="none" strike="noStrike" cap="none" spc="0" normalizeH="0" baseline="0" noProof="0" dirty="0">
              <a:effectLst/>
              <a:uLnTx/>
              <a:uFillTx/>
              <a:latin typeface="Calibri" pitchFamily="34" charset="0"/>
              <a:ea typeface="+mn-ea"/>
              <a:cs typeface="Calibri" pitchFamily="34" charset="0"/>
            </a:rPr>
            <a:t> dung </a:t>
          </a:r>
          <a:r>
            <a:rPr kumimoji="0" lang="en-US" sz="3000" b="1" i="1" u="none" strike="noStrike" cap="none" spc="0" normalizeH="0" baseline="0" noProof="0" dirty="0" err="1">
              <a:effectLst/>
              <a:uLnTx/>
              <a:uFillTx/>
              <a:latin typeface="Calibri" pitchFamily="34" charset="0"/>
              <a:ea typeface="+mn-ea"/>
              <a:cs typeface="Calibri" pitchFamily="34" charset="0"/>
            </a:rPr>
            <a:t>bài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học</a:t>
          </a:r>
          <a:endParaRPr lang="en-US" sz="3000" b="1" i="1" dirty="0">
            <a:latin typeface="Calibri" pitchFamily="34" charset="0"/>
            <a:cs typeface="Calibri" pitchFamily="34"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dgm:t>
        <a:bodyPr/>
        <a:lstStyle/>
        <a:p>
          <a:pPr algn="just">
            <a:lnSpc>
              <a:spcPct val="150000"/>
            </a:lnSpc>
          </a:pP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Trong</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thời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15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giây</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vừa</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quan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sát</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hỏi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và</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cử</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đại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diện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ghi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trả</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bảng</a:t>
          </a:r>
          <a:endParaRPr lang="en-US" sz="3000" b="1" i="1" dirty="0">
            <a:latin typeface="Calibri" pitchFamily="34" charset="0"/>
            <a:cs typeface="Calibri"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dgm:t>
        <a:bodyPr/>
        <a:lstStyle/>
        <a:p>
          <a:pPr algn="just">
            <a:lnSpc>
              <a:spcPct val="150000"/>
            </a:lnSpc>
          </a:pPr>
          <a:r>
            <a:rPr lang="en-US" sz="3000" b="1" i="1" dirty="0" err="1">
              <a:effectLst/>
              <a:latin typeface="Calibri" pitchFamily="34" charset="0"/>
              <a:cs typeface="Calibri" pitchFamily="34" charset="0"/>
            </a:rPr>
            <a:t>Phần</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thưởng</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là</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hoa</a:t>
          </a:r>
          <a:r>
            <a:rPr lang="en-US" sz="3000" b="1" i="1" dirty="0">
              <a:effectLst/>
              <a:latin typeface="Calibri" pitchFamily="34" charset="0"/>
              <a:cs typeface="Calibri" pitchFamily="34" charset="0"/>
            </a:rPr>
            <a:t> </a:t>
          </a:r>
          <a:r>
            <a:rPr lang="en-US" sz="3000" b="1" i="1" err="1">
              <a:effectLst/>
              <a:latin typeface="Calibri" pitchFamily="34" charset="0"/>
              <a:cs typeface="Calibri" pitchFamily="34" charset="0"/>
            </a:rPr>
            <a:t>điểm</a:t>
          </a:r>
          <a:r>
            <a:rPr lang="en-US" sz="3000" b="1" i="1">
              <a:effectLst/>
              <a:latin typeface="Calibri" pitchFamily="34" charset="0"/>
              <a:cs typeface="Calibri" pitchFamily="34" charset="0"/>
            </a:rPr>
            <a:t> 10 điểm</a:t>
          </a:r>
          <a:endParaRPr lang="en-US" sz="3000" b="1" i="1" dirty="0">
            <a:latin typeface="Calibri" pitchFamily="34" charset="0"/>
            <a:cs typeface="Calibri" pitchFamily="34"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0B20F30E-14FB-415E-973A-DE57860DABF5}" type="presOf" srcId="{8C4E1181-A43E-4AFA-A175-608167BDD664}" destId="{DE66B4FA-8443-484B-9A9E-FA188D6B4E43}" srcOrd="0" destOrd="0" presId="urn:microsoft.com/office/officeart/2005/8/layout/vList4#1"/>
    <dgm:cxn modelId="{202B4345-6868-43FC-9329-08585EAC30F8}" type="presOf" srcId="{F6E9B8BA-2F37-4781-A521-61D00A840D7D}" destId="{D857732E-E667-406B-8596-FB28DE60F3B0}" srcOrd="0" destOrd="0" presId="urn:microsoft.com/office/officeart/2005/8/layout/vList4#1"/>
    <dgm:cxn modelId="{4FDE1871-8A9D-4863-8264-A0F8BF0E3CAF}" type="presOf" srcId="{36F1A9A7-0E91-4997-8451-066E68D6791C}" destId="{629FFE63-9943-4FDD-AEB3-15F8D3455642}" srcOrd="1" destOrd="0" presId="urn:microsoft.com/office/officeart/2005/8/layout/vList4#1"/>
    <dgm:cxn modelId="{6B9D5B7F-5F67-4D76-8824-6F3E6BB11493}" type="presOf" srcId="{8C4E1181-A43E-4AFA-A175-608167BDD664}" destId="{046903CA-E59E-4D3A-B85F-2132F4D3C385}" srcOrd="1" destOrd="0" presId="urn:microsoft.com/office/officeart/2005/8/layout/vList4#1"/>
    <dgm:cxn modelId="{8182EE88-6ABC-49D9-B3D5-0FC8B1968C20}" type="presOf" srcId="{4D783A32-6612-4061-810D-2598FCFDE16E}" destId="{610C4521-7E21-4ABD-817D-19EC8F773957}" srcOrd="0" destOrd="0" presId="urn:microsoft.com/office/officeart/2005/8/layout/vList4#1"/>
    <dgm:cxn modelId="{400EB199-B257-4A17-B822-4F062B6E794E}"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259AEDB7-5C1F-454C-9610-049CFA3B1D13}"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7CBAF71C-26DE-4883-9672-3941AE9AEE3D}" type="presParOf" srcId="{610C4521-7E21-4ABD-817D-19EC8F773957}" destId="{1C2B9614-1D42-4E2A-92D8-94BCF9DE39E4}" srcOrd="0" destOrd="0" presId="urn:microsoft.com/office/officeart/2005/8/layout/vList4#1"/>
    <dgm:cxn modelId="{1B19E64E-FCE0-4ED3-AE45-E7BC90D400F3}" type="presParOf" srcId="{1C2B9614-1D42-4E2A-92D8-94BCF9DE39E4}" destId="{DE66B4FA-8443-484B-9A9E-FA188D6B4E43}" srcOrd="0" destOrd="0" presId="urn:microsoft.com/office/officeart/2005/8/layout/vList4#1"/>
    <dgm:cxn modelId="{3CB1CAD2-6D87-4DCC-9514-630419CC30DB}" type="presParOf" srcId="{1C2B9614-1D42-4E2A-92D8-94BCF9DE39E4}" destId="{2AAACA77-E4A0-4E99-9F03-72ED26BB7B73}" srcOrd="1" destOrd="0" presId="urn:microsoft.com/office/officeart/2005/8/layout/vList4#1"/>
    <dgm:cxn modelId="{9B167014-7C95-4606-B911-399CCDC50AEA}" type="presParOf" srcId="{1C2B9614-1D42-4E2A-92D8-94BCF9DE39E4}" destId="{046903CA-E59E-4D3A-B85F-2132F4D3C385}" srcOrd="2" destOrd="0" presId="urn:microsoft.com/office/officeart/2005/8/layout/vList4#1"/>
    <dgm:cxn modelId="{39E0B405-2DDC-4116-A339-DA8199D09AB8}" type="presParOf" srcId="{610C4521-7E21-4ABD-817D-19EC8F773957}" destId="{3C4FC630-2F4B-4B45-8D35-86BFE257DB89}" srcOrd="1" destOrd="0" presId="urn:microsoft.com/office/officeart/2005/8/layout/vList4#1"/>
    <dgm:cxn modelId="{F61FABA8-65CE-4F96-9746-8B043D639514}" type="presParOf" srcId="{610C4521-7E21-4ABD-817D-19EC8F773957}" destId="{76DA393E-3756-4D17-8778-17C0D4D792DA}" srcOrd="2" destOrd="0" presId="urn:microsoft.com/office/officeart/2005/8/layout/vList4#1"/>
    <dgm:cxn modelId="{55AFEA30-3D82-4EE0-88CD-F3AA9B8B1894}" type="presParOf" srcId="{76DA393E-3756-4D17-8778-17C0D4D792DA}" destId="{11925212-181A-4D0E-84EB-C4219DE1ABB7}" srcOrd="0" destOrd="0" presId="urn:microsoft.com/office/officeart/2005/8/layout/vList4#1"/>
    <dgm:cxn modelId="{D5DC7053-A03F-47EC-B53E-49A15395097C}" type="presParOf" srcId="{76DA393E-3756-4D17-8778-17C0D4D792DA}" destId="{2352C030-0248-483B-94A9-26972C30B2AA}" srcOrd="1" destOrd="0" presId="urn:microsoft.com/office/officeart/2005/8/layout/vList4#1"/>
    <dgm:cxn modelId="{F9800DD5-4F82-42E7-85BC-4B13771FB4CB}" type="presParOf" srcId="{76DA393E-3756-4D17-8778-17C0D4D792DA}" destId="{629FFE63-9943-4FDD-AEB3-15F8D3455642}" srcOrd="2" destOrd="0" presId="urn:microsoft.com/office/officeart/2005/8/layout/vList4#1"/>
    <dgm:cxn modelId="{D920A6E4-0C7B-4DFA-A8E9-091D04F52D4A}" type="presParOf" srcId="{610C4521-7E21-4ABD-817D-19EC8F773957}" destId="{E767A943-8EB1-47EA-BA75-90A3BF72AA10}" srcOrd="3" destOrd="0" presId="urn:microsoft.com/office/officeart/2005/8/layout/vList4#1"/>
    <dgm:cxn modelId="{44608DA5-F678-4105-BC18-F9288C943630}" type="presParOf" srcId="{610C4521-7E21-4ABD-817D-19EC8F773957}" destId="{E9FBCDE1-C0F8-4B00-9C6E-C1A57153DC9C}" srcOrd="4" destOrd="0" presId="urn:microsoft.com/office/officeart/2005/8/layout/vList4#1"/>
    <dgm:cxn modelId="{EB982EB3-DB97-4BE1-A109-15E143CA31E1}" type="presParOf" srcId="{E9FBCDE1-C0F8-4B00-9C6E-C1A57153DC9C}" destId="{D857732E-E667-406B-8596-FB28DE60F3B0}" srcOrd="0" destOrd="0" presId="urn:microsoft.com/office/officeart/2005/8/layout/vList4#1"/>
    <dgm:cxn modelId="{8331B061-9322-42D4-84CD-4F94683AB401}" type="presParOf" srcId="{E9FBCDE1-C0F8-4B00-9C6E-C1A57153DC9C}" destId="{72B5F39E-2D8B-4AE5-99A7-0B4F92796C74}" srcOrd="1" destOrd="0" presId="urn:microsoft.com/office/officeart/2005/8/layout/vList4#1"/>
    <dgm:cxn modelId="{CE762272-B14D-47DB-8418-C05E758D3C11}"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150000"/>
            </a:lnSpc>
            <a:spcBef>
              <a:spcPct val="0"/>
            </a:spcBef>
            <a:spcAft>
              <a:spcPct val="35000"/>
            </a:spcAft>
            <a:buNone/>
          </a:pPr>
          <a:r>
            <a:rPr kumimoji="0" lang="en-US" sz="3000" b="1" i="1" u="none" strike="noStrike" kern="1200" cap="none" spc="0" normalizeH="0" baseline="0" noProof="0" dirty="0" err="1">
              <a:effectLst/>
              <a:uLnTx/>
              <a:uFillTx/>
              <a:latin typeface="Calibri" pitchFamily="34" charset="0"/>
              <a:ea typeface="+mn-ea"/>
              <a:cs typeface="Calibri" pitchFamily="34" charset="0"/>
            </a:rPr>
            <a:t>Mỗi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đội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có</a:t>
          </a:r>
          <a:r>
            <a:rPr kumimoji="0" lang="en-US" sz="3000" b="1" i="1" u="none" strike="noStrike" kern="1200" cap="none" spc="0" normalizeH="0" baseline="0" noProof="0" dirty="0">
              <a:effectLst/>
              <a:uLnTx/>
              <a:uFillTx/>
              <a:latin typeface="Calibri" pitchFamily="34" charset="0"/>
              <a:ea typeface="+mn-ea"/>
              <a:cs typeface="Calibri" pitchFamily="34" charset="0"/>
            </a:rPr>
            <a:t> 5 </a:t>
          </a:r>
          <a:r>
            <a:rPr kumimoji="0" lang="en-US" sz="3000" b="1" i="1" u="none" strike="noStrike" kern="1200" cap="none" spc="0" normalizeH="0" baseline="0" noProof="0" dirty="0" err="1">
              <a:effectLst/>
              <a:uLnTx/>
              <a:uFillTx/>
              <a:latin typeface="Calibri" pitchFamily="34" charset="0"/>
              <a:ea typeface="+mn-ea"/>
              <a:cs typeface="Calibri" pitchFamily="34" charset="0"/>
            </a:rPr>
            <a:t>thành</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viên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phải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trả</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lời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năm</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câu</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hỏi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có</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liên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quan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đến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nội</a:t>
          </a:r>
          <a:r>
            <a:rPr kumimoji="0" lang="en-US" sz="3000" b="1" i="1" u="none" strike="noStrike" kern="1200" cap="none" spc="0" normalizeH="0" baseline="0" noProof="0" dirty="0">
              <a:effectLst/>
              <a:uLnTx/>
              <a:uFillTx/>
              <a:latin typeface="Calibri" pitchFamily="34" charset="0"/>
              <a:ea typeface="+mn-ea"/>
              <a:cs typeface="Calibri" pitchFamily="34" charset="0"/>
            </a:rPr>
            <a:t> dung </a:t>
          </a:r>
          <a:r>
            <a:rPr kumimoji="0" lang="en-US" sz="3000" b="1" i="1" u="none" strike="noStrike" kern="1200" cap="none" spc="0" normalizeH="0" baseline="0" noProof="0" dirty="0" err="1">
              <a:effectLst/>
              <a:uLnTx/>
              <a:uFillTx/>
              <a:latin typeface="Calibri" pitchFamily="34" charset="0"/>
              <a:ea typeface="+mn-ea"/>
              <a:cs typeface="Calibri" pitchFamily="34" charset="0"/>
            </a:rPr>
            <a:t>bài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đã</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học</a:t>
          </a:r>
          <a:endParaRPr lang="en-US" sz="3000" b="1" i="1" kern="1200" dirty="0">
            <a:latin typeface="Calibri" pitchFamily="34" charset="0"/>
            <a:cs typeface="Calibri" pitchFamily="34" charset="0"/>
          </a:endParaRPr>
        </a:p>
      </dsp:txBody>
      <dsp:txXfrm>
        <a:off x="2120786" y="0"/>
        <a:ext cx="7716434" cy="1533425"/>
      </dsp:txXfrm>
    </dsp:sp>
    <dsp:sp modelId="{2AAACA77-E4A0-4E99-9F03-72ED26BB7B73}">
      <dsp:nvSpPr>
        <dsp:cNvPr id="0" name=""/>
        <dsp:cNvSpPr/>
      </dsp:nvSpPr>
      <dsp:spPr>
        <a:xfrm>
          <a:off x="153342" y="153342"/>
          <a:ext cx="1967444"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150000"/>
            </a:lnSpc>
            <a:spcBef>
              <a:spcPct val="0"/>
            </a:spcBef>
            <a:spcAft>
              <a:spcPct val="35000"/>
            </a:spcAft>
            <a:buNone/>
          </a:pP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Trong</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thời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gian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15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giây</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vừa</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quan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sát</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hỏi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và</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cử</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đại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diện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ghi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trả</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lời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bảng</a:t>
          </a:r>
          <a:endParaRPr lang="en-US" sz="3000" b="1" i="1" kern="1200" dirty="0">
            <a:latin typeface="Calibri" pitchFamily="34" charset="0"/>
            <a:cs typeface="Calibri" pitchFamily="34" charset="0"/>
          </a:endParaRPr>
        </a:p>
      </dsp:txBody>
      <dsp:txXfrm>
        <a:off x="2120786" y="1686768"/>
        <a:ext cx="7716434" cy="1533425"/>
      </dsp:txXfrm>
    </dsp:sp>
    <dsp:sp modelId="{2352C030-0248-483B-94A9-26972C30B2AA}">
      <dsp:nvSpPr>
        <dsp:cNvPr id="0" name=""/>
        <dsp:cNvSpPr/>
      </dsp:nvSpPr>
      <dsp:spPr>
        <a:xfrm>
          <a:off x="153342" y="1840111"/>
          <a:ext cx="1967444"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150000"/>
            </a:lnSpc>
            <a:spcBef>
              <a:spcPct val="0"/>
            </a:spcBef>
            <a:spcAft>
              <a:spcPct val="35000"/>
            </a:spcAft>
            <a:buNone/>
          </a:pPr>
          <a:r>
            <a:rPr lang="en-US" sz="3000" b="1" i="1" kern="1200" dirty="0" err="1">
              <a:effectLst/>
              <a:latin typeface="Calibri" pitchFamily="34" charset="0"/>
              <a:cs typeface="Calibri" pitchFamily="34" charset="0"/>
            </a:rPr>
            <a:t>Phần</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thưởng</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là</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hoa</a:t>
          </a:r>
          <a:r>
            <a:rPr lang="en-US" sz="3000" b="1" i="1" kern="1200" dirty="0">
              <a:effectLst/>
              <a:latin typeface="Calibri" pitchFamily="34" charset="0"/>
              <a:cs typeface="Calibri" pitchFamily="34" charset="0"/>
            </a:rPr>
            <a:t> </a:t>
          </a:r>
          <a:r>
            <a:rPr lang="en-US" sz="3000" b="1" i="1" kern="1200" err="1">
              <a:effectLst/>
              <a:latin typeface="Calibri" pitchFamily="34" charset="0"/>
              <a:cs typeface="Calibri" pitchFamily="34" charset="0"/>
            </a:rPr>
            <a:t>điểm</a:t>
          </a:r>
          <a:r>
            <a:rPr lang="en-US" sz="3000" b="1" i="1" kern="1200">
              <a:effectLst/>
              <a:latin typeface="Calibri" pitchFamily="34" charset="0"/>
              <a:cs typeface="Calibri" pitchFamily="34" charset="0"/>
            </a:rPr>
            <a:t> 10 điểm</a:t>
          </a:r>
          <a:endParaRPr lang="en-US" sz="3000" b="1" i="1" kern="1200" dirty="0">
            <a:latin typeface="Calibri" pitchFamily="34" charset="0"/>
            <a:cs typeface="Calibri" pitchFamily="34" charset="0"/>
          </a:endParaRPr>
        </a:p>
      </dsp:txBody>
      <dsp:txXfrm>
        <a:off x="2120786" y="3373537"/>
        <a:ext cx="7716434" cy="1533425"/>
      </dsp:txXfrm>
    </dsp:sp>
    <dsp:sp modelId="{72B5F39E-2D8B-4AE5-99A7-0B4F92796C74}">
      <dsp:nvSpPr>
        <dsp:cNvPr id="0" name=""/>
        <dsp:cNvSpPr/>
      </dsp:nvSpPr>
      <dsp:spPr>
        <a:xfrm>
          <a:off x="153342" y="3526879"/>
          <a:ext cx="1967444"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8D124-17EA-49E4-99D6-EB3ABF67775A}" type="datetimeFigureOut">
              <a:rPr lang="en-US" smtClean="0"/>
              <a:pPr/>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CD9A-882F-4011-A973-A5E142DD2D88}" type="slidenum">
              <a:rPr lang="en-US" smtClean="0"/>
              <a:pPr/>
              <a:t>‹#›</a:t>
            </a:fld>
            <a:endParaRPr lang="en-US"/>
          </a:p>
        </p:txBody>
      </p:sp>
    </p:spTree>
    <p:extLst>
      <p:ext uri="{BB962C8B-B14F-4D97-AF65-F5344CB8AC3E}">
        <p14:creationId xmlns:p14="http://schemas.microsoft.com/office/powerpoint/2010/main" val="42943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2CD9A-882F-4011-A973-A5E142DD2D88}"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21</a:t>
            </a:fld>
            <a:endParaRPr lang="en-US"/>
          </a:p>
        </p:txBody>
      </p:sp>
    </p:spTree>
    <p:extLst>
      <p:ext uri="{BB962C8B-B14F-4D97-AF65-F5344CB8AC3E}">
        <p14:creationId xmlns:p14="http://schemas.microsoft.com/office/powerpoint/2010/main" val="257110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24</a:t>
            </a:fld>
            <a:endParaRPr lang="en-US"/>
          </a:p>
        </p:txBody>
      </p:sp>
    </p:spTree>
    <p:extLst>
      <p:ext uri="{BB962C8B-B14F-4D97-AF65-F5344CB8AC3E}">
        <p14:creationId xmlns:p14="http://schemas.microsoft.com/office/powerpoint/2010/main" val="27965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29</a:t>
            </a:fld>
            <a:endParaRPr lang="en-US"/>
          </a:p>
        </p:txBody>
      </p:sp>
    </p:spTree>
    <p:extLst>
      <p:ext uri="{BB962C8B-B14F-4D97-AF65-F5344CB8AC3E}">
        <p14:creationId xmlns:p14="http://schemas.microsoft.com/office/powerpoint/2010/main" val="58457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7</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94BF0-4608-42D1-BCB6-05F2C88CE663}" type="slidenum">
              <a:rPr lang="en-US" smtClean="0"/>
              <a:pPr/>
              <a:t>37</a:t>
            </a:fld>
            <a:endParaRPr lang="en-US"/>
          </a:p>
        </p:txBody>
      </p:sp>
    </p:spTree>
    <p:extLst>
      <p:ext uri="{BB962C8B-B14F-4D97-AF65-F5344CB8AC3E}">
        <p14:creationId xmlns:p14="http://schemas.microsoft.com/office/powerpoint/2010/main" val="3402397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413D3B-BEB9-47F9-A7E1-55DFDEB3664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1410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49</a:t>
            </a:fld>
            <a:endParaRPr lang="en-US"/>
          </a:p>
        </p:txBody>
      </p:sp>
    </p:spTree>
    <p:extLst>
      <p:ext uri="{BB962C8B-B14F-4D97-AF65-F5344CB8AC3E}">
        <p14:creationId xmlns:p14="http://schemas.microsoft.com/office/powerpoint/2010/main" val="385443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51</a:t>
            </a:fld>
            <a:endParaRPr lang="en-US"/>
          </a:p>
        </p:txBody>
      </p:sp>
    </p:spTree>
    <p:extLst>
      <p:ext uri="{BB962C8B-B14F-4D97-AF65-F5344CB8AC3E}">
        <p14:creationId xmlns:p14="http://schemas.microsoft.com/office/powerpoint/2010/main" val="2709774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53</a:t>
            </a:fld>
            <a:endParaRPr lang="en-US"/>
          </a:p>
        </p:txBody>
      </p:sp>
    </p:spTree>
    <p:extLst>
      <p:ext uri="{BB962C8B-B14F-4D97-AF65-F5344CB8AC3E}">
        <p14:creationId xmlns:p14="http://schemas.microsoft.com/office/powerpoint/2010/main" val="2314377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u="none" strike="noStrike" kern="1200" dirty="0">
                <a:solidFill>
                  <a:schemeClr val="tx1"/>
                </a:solidFill>
                <a:effectLst/>
                <a:latin typeface="+mn-lt"/>
                <a:ea typeface="+mn-ea"/>
                <a:cs typeface="+mn-cs"/>
              </a:rPr>
              <a:t>Khu Công nghệ cao TPHCM (SHTP) - "Thung lũng Silicon" của Việt Nam</a:t>
            </a:r>
            <a:endParaRPr lang="vi-VN" sz="1200" b="1"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Tổng số dự án: 160, trongđó:</a:t>
            </a:r>
          </a:p>
          <a:p>
            <a:r>
              <a:rPr lang="vi-VN" sz="1200" b="0" i="0" kern="1200" dirty="0">
                <a:solidFill>
                  <a:schemeClr val="tx1"/>
                </a:solidFill>
                <a:effectLst/>
                <a:latin typeface="+mn-lt"/>
                <a:ea typeface="+mn-ea"/>
                <a:cs typeface="+mn-cs"/>
              </a:rPr>
              <a:t>- 70 dự án sản xuất công nghệ cao (CNC);</a:t>
            </a:r>
          </a:p>
          <a:p>
            <a:r>
              <a:rPr lang="vi-VN" sz="1200" b="0" i="0" kern="1200" dirty="0">
                <a:solidFill>
                  <a:schemeClr val="tx1"/>
                </a:solidFill>
                <a:effectLst/>
                <a:latin typeface="+mn-lt"/>
                <a:ea typeface="+mn-ea"/>
                <a:cs typeface="+mn-cs"/>
              </a:rPr>
              <a:t>- 19 dự án dịch vụ CNC;</a:t>
            </a:r>
          </a:p>
          <a:p>
            <a:r>
              <a:rPr lang="vi-VN" sz="1200" b="0" i="0" kern="1200" dirty="0">
                <a:solidFill>
                  <a:schemeClr val="tx1"/>
                </a:solidFill>
                <a:effectLst/>
                <a:latin typeface="+mn-lt"/>
                <a:ea typeface="+mn-ea"/>
                <a:cs typeface="+mn-cs"/>
              </a:rPr>
              <a:t>- 19 dự án nghiên cứu phát triển (R&amp;D);</a:t>
            </a:r>
          </a:p>
          <a:p>
            <a:r>
              <a:rPr lang="vi-VN" sz="1200" b="0" i="0" kern="1200" dirty="0">
                <a:solidFill>
                  <a:schemeClr val="tx1"/>
                </a:solidFill>
                <a:effectLst/>
                <a:latin typeface="+mn-lt"/>
                <a:ea typeface="+mn-ea"/>
                <a:cs typeface="+mn-cs"/>
              </a:rPr>
              <a:t>- 9 dự án đào tạo, ươm tạo;</a:t>
            </a:r>
          </a:p>
          <a:p>
            <a:r>
              <a:rPr lang="vi-VN" sz="1200" b="0" i="0" kern="1200" dirty="0">
                <a:solidFill>
                  <a:schemeClr val="tx1"/>
                </a:solidFill>
                <a:effectLst/>
                <a:latin typeface="+mn-lt"/>
                <a:ea typeface="+mn-ea"/>
                <a:cs typeface="+mn-cs"/>
              </a:rPr>
              <a:t>- 23 dự án công nghiệp hỗ trợ CNC;</a:t>
            </a:r>
          </a:p>
          <a:p>
            <a:r>
              <a:rPr lang="vi-VN" sz="1200" b="0" i="0" kern="1200" dirty="0">
                <a:solidFill>
                  <a:schemeClr val="tx1"/>
                </a:solidFill>
                <a:effectLst/>
                <a:latin typeface="+mn-lt"/>
                <a:ea typeface="+mn-ea"/>
                <a:cs typeface="+mn-cs"/>
              </a:rPr>
              <a:t>- 9 dự án thương mại, dịch vụ;</a:t>
            </a:r>
          </a:p>
          <a:p>
            <a:r>
              <a:rPr lang="vi-VN" sz="1200" b="0" i="0" kern="1200" dirty="0">
                <a:solidFill>
                  <a:schemeClr val="tx1"/>
                </a:solidFill>
                <a:effectLst/>
                <a:latin typeface="+mn-lt"/>
                <a:ea typeface="+mn-ea"/>
                <a:cs typeface="+mn-cs"/>
              </a:rPr>
              <a:t>- 11 dự án phát triển hạ tầng.</a:t>
            </a:r>
          </a:p>
          <a:p>
            <a:r>
              <a:rPr lang="vi-VN" sz="1200" b="0" i="0" kern="1200" dirty="0">
                <a:solidFill>
                  <a:schemeClr val="tx1"/>
                </a:solidFill>
                <a:effectLst/>
                <a:latin typeface="+mn-lt"/>
                <a:ea typeface="+mn-ea"/>
                <a:cs typeface="+mn-cs"/>
              </a:rPr>
              <a:t>Các công ty lớn đang hoạt động: Intel, Jabil (Hoa Kỳ), Nidec, Nipro, NTT (Nhật Bản), Samsung (Hàn Quốc), Datalogic (Italia),....</a:t>
            </a:r>
          </a:p>
          <a:p>
            <a:r>
              <a:rPr lang="vi-VN" sz="1200" b="0" i="0" kern="1200" dirty="0">
                <a:solidFill>
                  <a:schemeClr val="tx1"/>
                </a:solidFill>
                <a:effectLst/>
                <a:latin typeface="+mn-lt"/>
                <a:ea typeface="+mn-ea"/>
                <a:cs typeface="+mn-cs"/>
              </a:rPr>
              <a:t>Khu CNC TPHCM là nơi đặt nhà máy lắp ráp và kiểm định chip bán dẫn lớn nhất của Intel, chiếm hơn 50% tổng sản lượng của Intel trên toàn cầu.</a:t>
            </a:r>
          </a:p>
          <a:p>
            <a:r>
              <a:rPr lang="vi-VN" sz="1200" b="0" i="0" kern="1200" dirty="0">
                <a:solidFill>
                  <a:schemeClr val="tx1"/>
                </a:solidFill>
                <a:effectLst/>
                <a:latin typeface="+mn-lt"/>
                <a:ea typeface="+mn-ea"/>
                <a:cs typeface="+mn-cs"/>
              </a:rPr>
              <a:t>Các dự án lớn sắp tới:</a:t>
            </a:r>
          </a:p>
          <a:p>
            <a:r>
              <a:rPr lang="vi-VN" sz="1200" b="0" i="0" kern="1200" dirty="0">
                <a:solidFill>
                  <a:schemeClr val="tx1"/>
                </a:solidFill>
                <a:effectLst/>
                <a:latin typeface="+mn-lt"/>
                <a:ea typeface="+mn-ea"/>
                <a:cs typeface="+mn-cs"/>
              </a:rPr>
              <a:t>- Công ty Synopsys (Top 5 thiết kế chất bán dẫn tại Mỹ) sẽ triển khai một trung tâm ươm tạo và thiết kế chất bán dẫn tại Khu CNC TPHCM.</a:t>
            </a:r>
          </a:p>
          <a:p>
            <a:r>
              <a:rPr lang="vi-VN" sz="1200" b="0" i="0" kern="1200" dirty="0">
                <a:solidFill>
                  <a:schemeClr val="tx1"/>
                </a:solidFill>
                <a:effectLst/>
                <a:latin typeface="+mn-lt"/>
                <a:ea typeface="+mn-ea"/>
                <a:cs typeface="+mn-cs"/>
              </a:rPr>
              <a:t>- Marvell- một trong những tập đoàn dẫn đầu thế giới về thiết kế vi mạch bán dẫn thành lập một trung tâm thiết kế chất bán dẫn đẳng cấp thế giới tại SHTP...</a:t>
            </a:r>
          </a:p>
          <a:p>
            <a:r>
              <a:rPr lang="vi-VN" sz="1200" b="0" i="0" kern="1200" dirty="0">
                <a:solidFill>
                  <a:schemeClr val="tx1"/>
                </a:solidFill>
                <a:effectLst/>
                <a:latin typeface="+mn-lt"/>
                <a:ea typeface="+mn-ea"/>
                <a:cs typeface="+mn-cs"/>
              </a:rPr>
              <a:t>***</a:t>
            </a:r>
          </a:p>
          <a:p>
            <a:r>
              <a:rPr lang="vi-VN" sz="1200" b="1" i="0" u="none" strike="noStrike" kern="1200" dirty="0">
                <a:solidFill>
                  <a:schemeClr val="tx1"/>
                </a:solidFill>
                <a:effectLst/>
                <a:latin typeface="+mn-lt"/>
                <a:ea typeface="+mn-ea"/>
                <a:cs typeface="+mn-cs"/>
              </a:rPr>
              <a:t>Kim ngạch xuất khẩu:</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 Năm 2021: 20,9 tỷ USD ; chiếm 45% kim ngạch xuất khẩu của TPHCM và chiếm 6% tổng kim ngạch xuất khẩu cả nước.</a:t>
            </a:r>
          </a:p>
          <a:p>
            <a:r>
              <a:rPr lang="vi-VN" sz="1200" b="0" i="0" kern="1200" dirty="0">
                <a:solidFill>
                  <a:schemeClr val="tx1"/>
                </a:solidFill>
                <a:effectLst/>
                <a:latin typeface="+mn-lt"/>
                <a:ea typeface="+mn-ea"/>
                <a:cs typeface="+mn-cs"/>
              </a:rPr>
              <a:t>- Năm 2022: 23 tỷ USD; chiếm hơn 48% kim ngạch xuất khẩu của TPHCM và chiếm hơn 6% tổng kim ngạch xuất khẩu cả nước.</a:t>
            </a:r>
          </a:p>
          <a:p>
            <a:r>
              <a:rPr lang="vi-VN" sz="1200" b="0" i="0" kern="1200" dirty="0">
                <a:solidFill>
                  <a:schemeClr val="tx1"/>
                </a:solidFill>
                <a:effectLst/>
                <a:latin typeface="+mn-lt"/>
                <a:ea typeface="+mn-ea"/>
                <a:cs typeface="+mn-cs"/>
              </a:rPr>
              <a:t>- Dự kiến năm 2023: kim ngạch xuất khẩu đạt 26 tỷ USD.</a:t>
            </a:r>
          </a:p>
          <a:p>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Vị trí: Tọa lạc tại trung tâm TP.Thủ Đức - TPHCM.</a:t>
            </a:r>
          </a:p>
          <a:p>
            <a:r>
              <a:rPr lang="vi-VN" sz="1200" b="0" i="0" kern="1200" dirty="0">
                <a:solidFill>
                  <a:schemeClr val="tx1"/>
                </a:solidFill>
                <a:effectLst/>
                <a:latin typeface="+mn-lt"/>
                <a:ea typeface="+mn-ea"/>
                <a:cs typeface="+mn-cs"/>
              </a:rPr>
              <a:t>- Cách Sân bay Tân Sơn Nhất 18 km, sân bay Long Thành 55 km.</a:t>
            </a:r>
          </a:p>
          <a:p>
            <a:r>
              <a:rPr lang="vi-VN" sz="1200" b="0" i="0" kern="1200" dirty="0">
                <a:solidFill>
                  <a:schemeClr val="tx1"/>
                </a:solidFill>
                <a:effectLst/>
                <a:latin typeface="+mn-lt"/>
                <a:ea typeface="+mn-ea"/>
                <a:cs typeface="+mn-cs"/>
              </a:rPr>
              <a:t>- Cách Cảng Cát Lái (Top 1 lưu lượng hàng hóa tại VN) chỉ 8km, cách cảng Tân Cảng 13 km, cảng Sài Gòn 18 km.</a:t>
            </a:r>
          </a:p>
          <a:p>
            <a:r>
              <a:rPr lang="vi-VN" sz="1200" b="0" i="0" kern="1200" dirty="0">
                <a:solidFill>
                  <a:schemeClr val="tx1"/>
                </a:solidFill>
                <a:effectLst/>
                <a:latin typeface="+mn-lt"/>
                <a:ea typeface="+mn-ea"/>
                <a:cs typeface="+mn-cs"/>
              </a:rPr>
              <a:t>- Cách trung tâm TPHCM (Quận 1) 15 km.</a:t>
            </a:r>
          </a:p>
          <a:p>
            <a:r>
              <a:rPr lang="vi-VN" sz="1200" b="0" i="0" kern="1200" dirty="0">
                <a:solidFill>
                  <a:schemeClr val="tx1"/>
                </a:solidFill>
                <a:effectLst/>
                <a:latin typeface="+mn-lt"/>
                <a:ea typeface="+mn-ea"/>
                <a:cs typeface="+mn-cs"/>
              </a:rPr>
              <a:t>- Có các tuyến Xa lộ Hà Nội (10 - 12 làn xe), Metro số 1 chạy ngang.</a:t>
            </a:r>
          </a:p>
          <a:p>
            <a:r>
              <a:rPr lang="vi-VN" sz="1200" b="0" i="0" kern="1200" dirty="0">
                <a:solidFill>
                  <a:schemeClr val="tx1"/>
                </a:solidFill>
                <a:effectLst/>
                <a:latin typeface="+mn-lt"/>
                <a:ea typeface="+mn-ea"/>
                <a:cs typeface="+mn-cs"/>
              </a:rPr>
              <a:t>Trong phạm vi bán kính 40 km có gần 40 khu công nghiệp, khu chế xuất, cụm công nghiệp của TPHCM, Đồng Nai, Bình Dương; tạo thành hệ thống chuỗi cung ứng và khách hàng rộng lớn.</a:t>
            </a:r>
          </a:p>
          <a:p>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Đào tạo và nguồn nhân lực:</a:t>
            </a:r>
          </a:p>
          <a:p>
            <a:r>
              <a:rPr lang="vi-VN" sz="1200" b="0" i="0" kern="1200" dirty="0">
                <a:solidFill>
                  <a:schemeClr val="tx1"/>
                </a:solidFill>
                <a:effectLst/>
                <a:latin typeface="+mn-lt"/>
                <a:ea typeface="+mn-ea"/>
                <a:cs typeface="+mn-cs"/>
              </a:rPr>
              <a:t>- Có Trung tâm Đào tạo điện tử, vi mạch bán dẫn (Electronics and Semiconductor Center - ESC) vừa ra mắt ngày 6/9/2023.</a:t>
            </a:r>
          </a:p>
          <a:p>
            <a:r>
              <a:rPr lang="vi-VN" sz="1200" b="0" i="0" kern="1200" dirty="0">
                <a:solidFill>
                  <a:schemeClr val="tx1"/>
                </a:solidFill>
                <a:effectLst/>
                <a:latin typeface="+mn-lt"/>
                <a:ea typeface="+mn-ea"/>
                <a:cs typeface="+mn-cs"/>
              </a:rPr>
              <a:t>- Trung tâm đào tạo thiết kế vi mạch Khu Công nghệ cao (SHTP Chip Design Center (SCDC), dự án hợp tác giữa SHTP và Công ty Synopsys (Mỹ), theo đó Synopsys tài trợ 30 li-xăng phầm mềm Synopsys trong 3 năm (trị giá hàng chục triệu USD) để phục vụ đào tạo thiết kế vi mạch.</a:t>
            </a:r>
          </a:p>
          <a:p>
            <a:r>
              <a:rPr lang="vi-VN" sz="1200" b="0" i="0" kern="1200" dirty="0">
                <a:solidFill>
                  <a:schemeClr val="tx1"/>
                </a:solidFill>
                <a:effectLst/>
                <a:latin typeface="+mn-lt"/>
                <a:ea typeface="+mn-ea"/>
                <a:cs typeface="+mn-cs"/>
              </a:rPr>
              <a:t>- Có Đại học Fulbright, Đại học FPT nằm ngay trong SHTP.</a:t>
            </a:r>
          </a:p>
          <a:p>
            <a:r>
              <a:rPr lang="vi-VN" sz="1200" b="0" i="0" kern="1200" dirty="0">
                <a:solidFill>
                  <a:schemeClr val="tx1"/>
                </a:solidFill>
                <a:effectLst/>
                <a:latin typeface="+mn-lt"/>
                <a:ea typeface="+mn-ea"/>
                <a:cs typeface="+mn-cs"/>
              </a:rPr>
              <a:t>- Xung quanh, cách 7 km là Làng Đại Học Thủ Đức quy tựu các trường ĐH hàng đầu phía Nam.</a:t>
            </a:r>
          </a:p>
          <a:p>
            <a:r>
              <a:rPr lang="vi-VN"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170C478-BF93-4FF1-849F-EEF45DBA3803}" type="slidenum">
              <a:rPr lang="en-US" smtClean="0"/>
              <a:pPr/>
              <a:t>61</a:t>
            </a:fld>
            <a:endParaRPr lang="en-US"/>
          </a:p>
        </p:txBody>
      </p:sp>
    </p:spTree>
    <p:extLst>
      <p:ext uri="{BB962C8B-B14F-4D97-AF65-F5344CB8AC3E}">
        <p14:creationId xmlns:p14="http://schemas.microsoft.com/office/powerpoint/2010/main" val="1348555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Cụm tiểu thủ công nghiệp và công nghiệp nhỏ Cầu Giấy, hay được dân công nghệ, kinh tế gọi là "phố IT của Hà Nội"</a:t>
            </a:r>
            <a:br>
              <a:rPr lang="vi-VN" dirty="0"/>
            </a:br>
            <a:br>
              <a:rPr lang="vi-VN" dirty="0"/>
            </a:br>
            <a:r>
              <a:rPr lang="vi-VN" sz="1200" b="0" i="0" kern="1200" dirty="0">
                <a:solidFill>
                  <a:schemeClr val="tx1"/>
                </a:solidFill>
                <a:effectLst/>
                <a:latin typeface="+mn-lt"/>
                <a:ea typeface="+mn-ea"/>
                <a:cs typeface="+mn-cs"/>
              </a:rPr>
              <a:t>Đây là khu CNTT đầu tiên ở Hà Nội và thứ ba của cả nước được công nhận sau Công viên phần mềm Quang Trung (TP HCM), khu Công viên phần mềm Đà Nẵng (TP Đã Nẵng).</a:t>
            </a:r>
            <a:br>
              <a:rPr lang="vi-VN" dirty="0"/>
            </a:br>
            <a:br>
              <a:rPr lang="vi-VN" dirty="0"/>
            </a:br>
            <a:r>
              <a:rPr lang="vi-VN" sz="1200" b="0" i="0" kern="1200" dirty="0">
                <a:solidFill>
                  <a:schemeClr val="tx1"/>
                </a:solidFill>
                <a:effectLst/>
                <a:latin typeface="+mn-lt"/>
                <a:ea typeface="+mn-ea"/>
                <a:cs typeface="+mn-cs"/>
              </a:rPr>
              <a:t>Hiện tại đã có hàng trăm doanh nghiệp với hàng chục ngàn lao động "đóng quân" ở đây.</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62</a:t>
            </a:fld>
            <a:endParaRPr lang="en-US"/>
          </a:p>
        </p:txBody>
      </p:sp>
    </p:spTree>
    <p:extLst>
      <p:ext uri="{BB962C8B-B14F-4D97-AF65-F5344CB8AC3E}">
        <p14:creationId xmlns:p14="http://schemas.microsoft.com/office/powerpoint/2010/main" val="318320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64</a:t>
            </a:fld>
            <a:endParaRPr lang="en-US"/>
          </a:p>
        </p:txBody>
      </p:sp>
    </p:spTree>
    <p:extLst>
      <p:ext uri="{BB962C8B-B14F-4D97-AF65-F5344CB8AC3E}">
        <p14:creationId xmlns:p14="http://schemas.microsoft.com/office/powerpoint/2010/main" val="172396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a:latin typeface="Calibri" pitchFamily="34" charset="0"/>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4E173F2-8408-447A-9F8F-8DF08E534DE5}" type="slidenum">
              <a:rPr lang="en-US" altLang="en-US"/>
              <a:pPr/>
              <a:t>68</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77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“ĐÁP ÁN”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vào</a:t>
            </a:r>
            <a:r>
              <a:rPr lang="en-US" baseline="0" dirty="0"/>
              <a:t> video </a:t>
            </a:r>
            <a:r>
              <a:rPr lang="en-US" baseline="0" dirty="0" err="1"/>
              <a:t>để</a:t>
            </a:r>
            <a:r>
              <a:rPr lang="en-US" baseline="0" dirty="0"/>
              <a:t> </a:t>
            </a:r>
            <a:r>
              <a:rPr lang="en-US" baseline="0" dirty="0" err="1"/>
              <a:t>chạy</a:t>
            </a:r>
            <a:r>
              <a:rPr lang="en-US" baseline="0" dirty="0"/>
              <a:t> </a:t>
            </a:r>
            <a:r>
              <a:rPr lang="en-US" baseline="0" dirty="0" err="1"/>
              <a:t>thời</a:t>
            </a:r>
            <a:r>
              <a:rPr lang="en-US" baseline="0" dirty="0"/>
              <a:t> </a:t>
            </a:r>
            <a:r>
              <a:rPr lang="en-US" baseline="0" err="1"/>
              <a:t>gian</a:t>
            </a:r>
            <a:r>
              <a:rPr lang="en-US" baseline="0"/>
              <a:t>.</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79</a:t>
            </a:fld>
            <a:endParaRPr lang="en-US"/>
          </a:p>
        </p:txBody>
      </p:sp>
    </p:spTree>
    <p:extLst>
      <p:ext uri="{BB962C8B-B14F-4D97-AF65-F5344CB8AC3E}">
        <p14:creationId xmlns:p14="http://schemas.microsoft.com/office/powerpoint/2010/main" val="1329972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80</a:t>
            </a:fld>
            <a:endParaRPr lang="en-US"/>
          </a:p>
        </p:txBody>
      </p:sp>
    </p:spTree>
    <p:extLst>
      <p:ext uri="{BB962C8B-B14F-4D97-AF65-F5344CB8AC3E}">
        <p14:creationId xmlns:p14="http://schemas.microsoft.com/office/powerpoint/2010/main" val="299432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81</a:t>
            </a:fld>
            <a:endParaRPr lang="en-US"/>
          </a:p>
        </p:txBody>
      </p:sp>
    </p:spTree>
    <p:extLst>
      <p:ext uri="{BB962C8B-B14F-4D97-AF65-F5344CB8AC3E}">
        <p14:creationId xmlns:p14="http://schemas.microsoft.com/office/powerpoint/2010/main" val="1237565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82</a:t>
            </a:fld>
            <a:endParaRPr lang="en-US"/>
          </a:p>
        </p:txBody>
      </p:sp>
    </p:spTree>
    <p:extLst>
      <p:ext uri="{BB962C8B-B14F-4D97-AF65-F5344CB8AC3E}">
        <p14:creationId xmlns:p14="http://schemas.microsoft.com/office/powerpoint/2010/main" val="2117671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83</a:t>
            </a:fld>
            <a:endParaRPr lang="en-US"/>
          </a:p>
        </p:txBody>
      </p:sp>
    </p:spTree>
    <p:extLst>
      <p:ext uri="{BB962C8B-B14F-4D97-AF65-F5344CB8AC3E}">
        <p14:creationId xmlns:p14="http://schemas.microsoft.com/office/powerpoint/2010/main" val="1467390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84</a:t>
            </a:fld>
            <a:endParaRPr lang="en-US"/>
          </a:p>
        </p:txBody>
      </p:sp>
    </p:spTree>
    <p:extLst>
      <p:ext uri="{BB962C8B-B14F-4D97-AF65-F5344CB8AC3E}">
        <p14:creationId xmlns:p14="http://schemas.microsoft.com/office/powerpoint/2010/main" val="355833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12</a:t>
            </a:fld>
            <a:endParaRPr lang="en-US"/>
          </a:p>
        </p:txBody>
      </p:sp>
    </p:spTree>
    <p:extLst>
      <p:ext uri="{BB962C8B-B14F-4D97-AF65-F5344CB8AC3E}">
        <p14:creationId xmlns:p14="http://schemas.microsoft.com/office/powerpoint/2010/main" val="3377315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85</a:t>
            </a:fld>
            <a:endParaRPr lang="en-US"/>
          </a:p>
        </p:txBody>
      </p:sp>
    </p:spTree>
    <p:extLst>
      <p:ext uri="{BB962C8B-B14F-4D97-AF65-F5344CB8AC3E}">
        <p14:creationId xmlns:p14="http://schemas.microsoft.com/office/powerpoint/2010/main" val="1798781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86</a:t>
            </a:fld>
            <a:endParaRPr lang="en-US"/>
          </a:p>
        </p:txBody>
      </p:sp>
    </p:spTree>
    <p:extLst>
      <p:ext uri="{BB962C8B-B14F-4D97-AF65-F5344CB8AC3E}">
        <p14:creationId xmlns:p14="http://schemas.microsoft.com/office/powerpoint/2010/main" val="3913153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87</a:t>
            </a:fld>
            <a:endParaRPr lang="en-US"/>
          </a:p>
        </p:txBody>
      </p:sp>
    </p:spTree>
    <p:extLst>
      <p:ext uri="{BB962C8B-B14F-4D97-AF65-F5344CB8AC3E}">
        <p14:creationId xmlns:p14="http://schemas.microsoft.com/office/powerpoint/2010/main" val="2975149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88</a:t>
            </a:fld>
            <a:endParaRPr lang="en-US"/>
          </a:p>
        </p:txBody>
      </p:sp>
    </p:spTree>
    <p:extLst>
      <p:ext uri="{BB962C8B-B14F-4D97-AF65-F5344CB8AC3E}">
        <p14:creationId xmlns:p14="http://schemas.microsoft.com/office/powerpoint/2010/main" val="384688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14</a:t>
            </a:fld>
            <a:endParaRPr lang="en-US"/>
          </a:p>
        </p:txBody>
      </p:sp>
    </p:spTree>
    <p:extLst>
      <p:ext uri="{BB962C8B-B14F-4D97-AF65-F5344CB8AC3E}">
        <p14:creationId xmlns:p14="http://schemas.microsoft.com/office/powerpoint/2010/main" val="282737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16</a:t>
            </a:fld>
            <a:endParaRPr lang="en-US"/>
          </a:p>
        </p:txBody>
      </p:sp>
    </p:spTree>
    <p:extLst>
      <p:ext uri="{BB962C8B-B14F-4D97-AF65-F5344CB8AC3E}">
        <p14:creationId xmlns:p14="http://schemas.microsoft.com/office/powerpoint/2010/main" val="276216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0ADB-73E8-47C4-923F-AA8DA53E2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C5AB7-017B-474C-991E-8A8BF1AE1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CEDF95-D936-4D02-8724-642A70F5EA02}"/>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595EDBF8-C885-4476-8FC9-136B02FA2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8E36-DF17-4E15-B2B3-C5591039AF3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42069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0E14-1C19-4FD6-A644-0AB5ACD79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83AB23-F9CA-4AF9-947F-520FE08C1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24B62-C449-4D9E-BBCE-22EC350519A8}"/>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7DF361DD-1ED5-4130-8F0E-5AF41FF5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BE573-FA3D-4969-AE08-89216E5918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24367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B821D-18F6-4722-9DE9-B2ED890E1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8067C5-9704-4954-8F0E-BC76BFCAB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55F91-78CA-4D05-B128-15969E23B9B0}"/>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4C6B628C-2C1E-4628-BC40-169AEEEAD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6568C-1DD8-4A85-9DD8-7A846C598881}"/>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1909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sp>
        <p:nvSpPr>
          <p:cNvPr id="226" name="Google Shape;226;p13"/>
          <p:cNvSpPr/>
          <p:nvPr/>
        </p:nvSpPr>
        <p:spPr>
          <a:xfrm flipH="1">
            <a:off x="-923546" y="32984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grpSp>
        <p:nvGrpSpPr>
          <p:cNvPr id="2" name="Google Shape;227;p13"/>
          <p:cNvGrpSpPr/>
          <p:nvPr/>
        </p:nvGrpSpPr>
        <p:grpSpPr>
          <a:xfrm rot="-283375">
            <a:off x="8154438" y="915647"/>
            <a:ext cx="1613769" cy="676788"/>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 name="Google Shape;248;p13"/>
          <p:cNvSpPr txBox="1">
            <a:spLocks noGrp="1"/>
          </p:cNvSpPr>
          <p:nvPr>
            <p:ph type="title" hasCustomPrompt="1"/>
          </p:nvPr>
        </p:nvSpPr>
        <p:spPr>
          <a:xfrm flipH="1">
            <a:off x="1449932" y="1027451"/>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49" name="Google Shape;249;p13"/>
          <p:cNvSpPr txBox="1">
            <a:spLocks noGrp="1"/>
          </p:cNvSpPr>
          <p:nvPr>
            <p:ph type="subTitle" idx="1"/>
          </p:nvPr>
        </p:nvSpPr>
        <p:spPr>
          <a:xfrm>
            <a:off x="534132" y="2247931"/>
            <a:ext cx="31492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0" name="Google Shape;250;p13"/>
          <p:cNvSpPr txBox="1">
            <a:spLocks noGrp="1"/>
          </p:cNvSpPr>
          <p:nvPr>
            <p:ph type="subTitle" idx="2"/>
          </p:nvPr>
        </p:nvSpPr>
        <p:spPr>
          <a:xfrm>
            <a:off x="628732" y="1789684"/>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1" name="Google Shape;251;p13"/>
          <p:cNvSpPr txBox="1">
            <a:spLocks noGrp="1"/>
          </p:cNvSpPr>
          <p:nvPr>
            <p:ph type="title" idx="3" hasCustomPrompt="1"/>
          </p:nvPr>
        </p:nvSpPr>
        <p:spPr>
          <a:xfrm flipH="1">
            <a:off x="4110267" y="1970951"/>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2" name="Google Shape;252;p13"/>
          <p:cNvSpPr txBox="1">
            <a:spLocks noGrp="1"/>
          </p:cNvSpPr>
          <p:nvPr>
            <p:ph type="subTitle" idx="4"/>
          </p:nvPr>
        </p:nvSpPr>
        <p:spPr>
          <a:xfrm>
            <a:off x="3196067" y="3185533"/>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a:spLocks noGrp="1"/>
          </p:cNvSpPr>
          <p:nvPr>
            <p:ph type="subTitle" idx="5"/>
          </p:nvPr>
        </p:nvSpPr>
        <p:spPr>
          <a:xfrm>
            <a:off x="3290467" y="2730851"/>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
        <p:nvSpPr>
          <p:cNvPr id="254" name="Google Shape;254;p13"/>
          <p:cNvSpPr txBox="1">
            <a:spLocks noGrp="1"/>
          </p:cNvSpPr>
          <p:nvPr>
            <p:ph type="title" idx="6" hasCustomPrompt="1"/>
          </p:nvPr>
        </p:nvSpPr>
        <p:spPr>
          <a:xfrm flipH="1">
            <a:off x="6768183" y="2906716"/>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55" name="Google Shape;255;p13"/>
          <p:cNvSpPr txBox="1">
            <a:spLocks noGrp="1"/>
          </p:cNvSpPr>
          <p:nvPr>
            <p:ph type="subTitle" idx="7"/>
          </p:nvPr>
        </p:nvSpPr>
        <p:spPr>
          <a:xfrm>
            <a:off x="5949583" y="4125767"/>
            <a:ext cx="29548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6" name="Google Shape;256;p13"/>
          <p:cNvSpPr txBox="1">
            <a:spLocks noGrp="1"/>
          </p:cNvSpPr>
          <p:nvPr>
            <p:ph type="subTitle" idx="8"/>
          </p:nvPr>
        </p:nvSpPr>
        <p:spPr>
          <a:xfrm>
            <a:off x="5946983" y="3673348"/>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7" name="Google Shape;257;p13"/>
          <p:cNvSpPr txBox="1">
            <a:spLocks noGrp="1"/>
          </p:cNvSpPr>
          <p:nvPr>
            <p:ph type="title" idx="9" hasCustomPrompt="1"/>
          </p:nvPr>
        </p:nvSpPr>
        <p:spPr>
          <a:xfrm flipH="1">
            <a:off x="9428476" y="3852485"/>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8" name="Google Shape;258;p13"/>
          <p:cNvSpPr txBox="1">
            <a:spLocks noGrp="1"/>
          </p:cNvSpPr>
          <p:nvPr>
            <p:ph type="subTitle" idx="13"/>
          </p:nvPr>
        </p:nvSpPr>
        <p:spPr>
          <a:xfrm>
            <a:off x="8514265" y="5067600"/>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a:spLocks noGrp="1"/>
          </p:cNvSpPr>
          <p:nvPr>
            <p:ph type="subTitle" idx="14"/>
          </p:nvPr>
        </p:nvSpPr>
        <p:spPr>
          <a:xfrm>
            <a:off x="8608676" y="4614017"/>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Tree>
    <p:extLst>
      <p:ext uri="{BB962C8B-B14F-4D97-AF65-F5344CB8AC3E}">
        <p14:creationId xmlns:p14="http://schemas.microsoft.com/office/powerpoint/2010/main" val="291055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1663-A516-4782-BDFE-C76789ADF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C1787D-7975-4B98-BD76-2E76C2012D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369D3-B61E-40CE-8F42-BB2F05D82202}"/>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BD40BAA6-AE9A-47BD-84D3-2CD559872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D33C8-9761-4E96-9725-89FA1B0CC653}"/>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02032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EC49-EE22-4A23-95BB-B8675363C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B39DD-E51E-4604-A1BF-8B0ED0597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03647-7387-42F0-B0BA-CCCC077063A0}"/>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7366ED27-F8F7-4834-ABA5-6F6BC96F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3EC39-A71D-4B58-8FC2-244E7904430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920828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6383-7B1A-4B62-9134-AF3239B20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4AD711-738A-4919-8E39-ECFFA766F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71134-B932-4CFC-B03A-E9CFFB6B6198}"/>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48F5EEEE-8C09-4FFE-9BB9-E3A569C4B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6C91-CDCA-4361-90B6-1775798B20A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424270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C3B5-70BC-481B-B327-93789DC01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39272-7078-4AB3-8879-8E4B46485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EFDFE-480E-421D-82CC-A4CFC2C68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8F8BAC-AA20-4661-A464-91B6728B158F}"/>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6" name="Footer Placeholder 5">
            <a:extLst>
              <a:ext uri="{FF2B5EF4-FFF2-40B4-BE49-F238E27FC236}">
                <a16:creationId xmlns:a16="http://schemas.microsoft.com/office/drawing/2014/main" id="{C5FF7BED-73E9-4F5C-BDDC-0EDED29A1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60663-2A48-4554-8A6A-AF90A567C6D6}"/>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29526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3A6B-AA25-4ED0-899C-260213B66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0AD8B-C6F5-4190-8CC9-5B23A5202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6B8A7-B1AF-4345-BA6A-9D06B7DB6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5FB71-75D9-420A-A5D6-182F276EF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19305-6726-489C-9E9F-7049C6D04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0EF90C-A205-4DE4-B38D-70A8777677F4}"/>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8" name="Footer Placeholder 7">
            <a:extLst>
              <a:ext uri="{FF2B5EF4-FFF2-40B4-BE49-F238E27FC236}">
                <a16:creationId xmlns:a16="http://schemas.microsoft.com/office/drawing/2014/main" id="{35822A88-A56A-4053-9295-B1F1AB39D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76FB1-99A8-4BC9-9169-AA9086F5FD60}"/>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53938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330A-9DB0-455A-8B9A-C872C0205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16366-CFE4-484E-9F84-C0FF6EE68214}"/>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4" name="Footer Placeholder 3">
            <a:extLst>
              <a:ext uri="{FF2B5EF4-FFF2-40B4-BE49-F238E27FC236}">
                <a16:creationId xmlns:a16="http://schemas.microsoft.com/office/drawing/2014/main" id="{8E736AAC-F82A-48D3-BF78-20399C622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A6002E-3010-4DAF-9CD8-BE02931247AC}"/>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164820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F02C5-E982-4FE7-86DC-A2E7D69E69E6}"/>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3" name="Footer Placeholder 2">
            <a:extLst>
              <a:ext uri="{FF2B5EF4-FFF2-40B4-BE49-F238E27FC236}">
                <a16:creationId xmlns:a16="http://schemas.microsoft.com/office/drawing/2014/main" id="{AF317BD2-DDD5-4A0C-91A6-81A68023A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CE833-A9B4-42CC-8956-BA1FAD8D067F}"/>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08087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3386-C9AF-4D66-83FD-1DE66049C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2B2E9-7435-4638-B0A8-4D91B55AA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1C723-7F42-4BC4-A443-CBA4FF00FC85}"/>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F6B3B691-4861-4CDD-8288-FA9D4A6C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28840-301F-4E48-A5B9-7E57A44B8446}"/>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24435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A5C2-5C8F-45DE-9BB0-495BE30F1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63663-042A-4B4E-80AA-14C7564E3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9320B-55BC-4A70-A539-D2DF07B7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48AFA-49A1-4BF8-8C8F-A395E2D0E4D0}"/>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6" name="Footer Placeholder 5">
            <a:extLst>
              <a:ext uri="{FF2B5EF4-FFF2-40B4-BE49-F238E27FC236}">
                <a16:creationId xmlns:a16="http://schemas.microsoft.com/office/drawing/2014/main" id="{6F4F320C-432D-4B91-AA41-14B41135C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189E5-BD38-4593-AFB4-26A4EA554AA5}"/>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64035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F083-D5D7-4381-A35E-2B93ED603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0F2471-B15F-4CF8-8BE0-3AEB95BA8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1EBCC4-D82D-4E10-9A59-62BA4D94B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69B65-C164-4B0F-98B5-79DC99C62633}"/>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6" name="Footer Placeholder 5">
            <a:extLst>
              <a:ext uri="{FF2B5EF4-FFF2-40B4-BE49-F238E27FC236}">
                <a16:creationId xmlns:a16="http://schemas.microsoft.com/office/drawing/2014/main" id="{496620D4-A95D-4AA0-A788-B3BB683D0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3FA65-7D1C-477D-8BFD-C1B55210A147}"/>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495971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DCC0-157D-4FF6-A95B-F833AF0B1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DFC98-3B95-4BB7-9D6A-3EEB7E285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3098D-F606-4A29-8165-281C671AEF9D}"/>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B1807648-0103-4763-AAD5-CB23B65D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AD890-7059-4EB0-BBAC-A19CA2AC3CCE}"/>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77451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09D73-6B4E-4E0B-A7A5-BCEED08E6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AD13D-5E5A-448B-92CA-F36C11A10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E5EF-481D-41C3-8DB4-AF7891EC5C17}"/>
              </a:ext>
            </a:extLst>
          </p:cNvPr>
          <p:cNvSpPr>
            <a:spLocks noGrp="1"/>
          </p:cNvSpPr>
          <p:nvPr>
            <p:ph type="dt" sz="half" idx="10"/>
          </p:nvPr>
        </p:nvSpPr>
        <p:spPr/>
        <p:txBody>
          <a:body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E7FF9388-B405-4A48-9CFA-F43711E46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7BE51-E679-4B99-A1C7-E7D38D53FC58}"/>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65538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B2E9-0C66-4A84-83AC-332DEA4C3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F312D4-D1F9-4CBE-966E-D8874A7A1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18460-499A-4AFD-B5AE-F73EA8559226}"/>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AD8809A9-2C1D-4762-A15A-F2C882F51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D6FF-DEDB-47F3-9A6F-891A30365267}"/>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7385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F32D-496F-4272-B04B-F3DAC766B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E3235-689B-462A-BDF1-5604133DC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C37E5-6C8A-47BA-ABA3-99C8A2411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56D92-507A-468A-9796-0B2BAB5E866E}"/>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6" name="Footer Placeholder 5">
            <a:extLst>
              <a:ext uri="{FF2B5EF4-FFF2-40B4-BE49-F238E27FC236}">
                <a16:creationId xmlns:a16="http://schemas.microsoft.com/office/drawing/2014/main" id="{4CF29933-390F-46DB-942E-F0E681F14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A79E4-3B05-46EE-A2AE-34EB947A2B9A}"/>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15573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22C-410B-4339-9C73-C6D2FFCC06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6DAD3-4C4E-4289-8812-ABB9C503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48AA41-72E9-4174-9FCD-698B05B0D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A4B85D-D215-4640-94D2-FFFDD384C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B85A11-E3D2-494E-BA3C-DD13CF6EBF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D37A2-188F-495B-BAD9-9CB851CBABB8}"/>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8" name="Footer Placeholder 7">
            <a:extLst>
              <a:ext uri="{FF2B5EF4-FFF2-40B4-BE49-F238E27FC236}">
                <a16:creationId xmlns:a16="http://schemas.microsoft.com/office/drawing/2014/main" id="{584F80CB-F345-4116-ADCF-937BDDE92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19B757-F84E-4D05-8E37-8EA4AB86178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048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F87B-DB13-4A16-9E15-9ADF26D2F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8847B-1932-49AE-902D-287AA3B382EF}"/>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4" name="Footer Placeholder 3">
            <a:extLst>
              <a:ext uri="{FF2B5EF4-FFF2-40B4-BE49-F238E27FC236}">
                <a16:creationId xmlns:a16="http://schemas.microsoft.com/office/drawing/2014/main" id="{B0EF93AD-E2EA-4B25-8F8E-F6A56ECB4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9D97D7-BFCF-4021-A4F3-54AFC8F6A42E}"/>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87111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D2127-3021-44D7-9519-7B01B4CE8785}"/>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3" name="Footer Placeholder 2">
            <a:extLst>
              <a:ext uri="{FF2B5EF4-FFF2-40B4-BE49-F238E27FC236}">
                <a16:creationId xmlns:a16="http://schemas.microsoft.com/office/drawing/2014/main" id="{6A7FCCD7-8615-459F-9130-73185F681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594704-5685-4E46-9AE9-3330053E57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8147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3D48-5AF1-4638-8A23-FFA71BD9344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006155E-CA79-41D7-B514-8D74A7635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45BA5-9D8B-443C-B695-7489D541D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6EBFA-03A7-4A4C-AD37-59D456560141}"/>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6" name="Footer Placeholder 5">
            <a:extLst>
              <a:ext uri="{FF2B5EF4-FFF2-40B4-BE49-F238E27FC236}">
                <a16:creationId xmlns:a16="http://schemas.microsoft.com/office/drawing/2014/main" id="{69D7A092-1DE0-4AA9-8F4E-736EE1B31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86797-948A-4353-A798-FF3B5CB51C79}"/>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58569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07BB-6391-42DE-852B-35D4D2C42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E4E02-21CD-4782-9271-1433234F5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A6329-40AD-4C61-8FB0-0E4AB21DE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29EB8-698E-4F57-8E47-D7220DFFFFF2}"/>
              </a:ext>
            </a:extLst>
          </p:cNvPr>
          <p:cNvSpPr>
            <a:spLocks noGrp="1"/>
          </p:cNvSpPr>
          <p:nvPr>
            <p:ph type="dt" sz="half" idx="10"/>
          </p:nvPr>
        </p:nvSpPr>
        <p:spPr/>
        <p:txBody>
          <a:bodyPr/>
          <a:lstStyle/>
          <a:p>
            <a:fld id="{AB850A57-ED77-472D-9921-C23E2EE005D0}" type="datetimeFigureOut">
              <a:rPr lang="en-US" smtClean="0"/>
              <a:pPr/>
              <a:t>10/12/2025</a:t>
            </a:fld>
            <a:endParaRPr lang="en-US"/>
          </a:p>
        </p:txBody>
      </p:sp>
      <p:sp>
        <p:nvSpPr>
          <p:cNvPr id="6" name="Footer Placeholder 5">
            <a:extLst>
              <a:ext uri="{FF2B5EF4-FFF2-40B4-BE49-F238E27FC236}">
                <a16:creationId xmlns:a16="http://schemas.microsoft.com/office/drawing/2014/main" id="{9934F1BD-D152-4A40-B6E9-417B5278D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97480-2D79-4423-A9E1-718293CE496F}"/>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4669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222585-D541-4AE1-A75A-2C1B5121F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B1227-929F-431B-99FD-B28EF993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BF5FB-2329-4D85-A43D-0B1B26946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50A57-ED77-472D-9921-C23E2EE005D0}" type="datetimeFigureOut">
              <a:rPr lang="en-US" smtClean="0"/>
              <a:pPr/>
              <a:t>10/12/2025</a:t>
            </a:fld>
            <a:endParaRPr lang="en-US"/>
          </a:p>
        </p:txBody>
      </p:sp>
      <p:sp>
        <p:nvSpPr>
          <p:cNvPr id="5" name="Footer Placeholder 4">
            <a:extLst>
              <a:ext uri="{FF2B5EF4-FFF2-40B4-BE49-F238E27FC236}">
                <a16:creationId xmlns:a16="http://schemas.microsoft.com/office/drawing/2014/main" id="{88A3322F-4559-45A2-A191-4388E84FB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FF3D78-31D0-45EE-8BE3-902AAE61E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A1B00-C946-4527-8052-9E32042182EE}" type="slidenum">
              <a:rPr lang="en-US" smtClean="0"/>
              <a:pPr/>
              <a:t>‹#›</a:t>
            </a:fld>
            <a:endParaRPr lang="en-US"/>
          </a:p>
        </p:txBody>
      </p:sp>
    </p:spTree>
    <p:extLst>
      <p:ext uri="{BB962C8B-B14F-4D97-AF65-F5344CB8AC3E}">
        <p14:creationId xmlns:p14="http://schemas.microsoft.com/office/powerpoint/2010/main" val="255437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07A3A-0882-4B02-8985-DD96E8FF7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2A236-F412-44DC-9427-FBF17D497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0B758-7680-4870-A1EE-0000EDFFF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A66DC-7C62-4AB0-B46D-8735D744D84C}" type="datetimeFigureOut">
              <a:rPr lang="en-US" smtClean="0"/>
              <a:pPr/>
              <a:t>10/12/2025</a:t>
            </a:fld>
            <a:endParaRPr lang="en-US"/>
          </a:p>
        </p:txBody>
      </p:sp>
      <p:sp>
        <p:nvSpPr>
          <p:cNvPr id="5" name="Footer Placeholder 4">
            <a:extLst>
              <a:ext uri="{FF2B5EF4-FFF2-40B4-BE49-F238E27FC236}">
                <a16:creationId xmlns:a16="http://schemas.microsoft.com/office/drawing/2014/main" id="{5E20D2BC-7914-4931-9C3A-091E22A42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70692-BA03-45FE-8F26-2B0BAF988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CE334-FB06-4AF6-B755-7119568F9CCA}" type="slidenum">
              <a:rPr lang="en-US" smtClean="0"/>
              <a:pPr/>
              <a:t>‹#›</a:t>
            </a:fld>
            <a:endParaRPr lang="en-US"/>
          </a:p>
        </p:txBody>
      </p:sp>
    </p:spTree>
    <p:extLst>
      <p:ext uri="{BB962C8B-B14F-4D97-AF65-F5344CB8AC3E}">
        <p14:creationId xmlns:p14="http://schemas.microsoft.com/office/powerpoint/2010/main" val="2999694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xml"/><Relationship Id="rId7" Type="http://schemas.openxmlformats.org/officeDocument/2006/relationships/diagramData" Target="../diagrams/data1.xml"/><Relationship Id="rId12" Type="http://schemas.openxmlformats.org/officeDocument/2006/relationships/image" Target="../media/image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3.jpeg"/><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jpeg"/><Relationship Id="rId5" Type="http://schemas.microsoft.com/office/2007/relationships/hdphoto" Target="../media/hdphoto2.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12.gif"/><Relationship Id="rId4" Type="http://schemas.openxmlformats.org/officeDocument/2006/relationships/notesSlide" Target="../notesSlides/notesSlide1.xml"/><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N&#258;M%20H&#7884;C%202024-2025\GA%20&#272;IA%209\13.%20GA%20&#272;L%209%20(CTST)%20(1)\13.%20GA%20&#272;L%209%20(CTST)\13.%20GA&#272;T%20K&#236;%201,%20l&#7899;p%209%20(CTST)\B&#224;i%206,%20&#272;L9%20(CTST)\B&#224;i%206,%20&#272;L9%20(CTST).mp4" TargetMode="External"/><Relationship Id="rId1" Type="http://schemas.microsoft.com/office/2007/relationships/media" Target="file:///G:\N&#258;M%20H&#7884;C%202024-2025\GA%20&#272;IA%209\13.%20GA%20&#272;L%209%20(CTST)%20(1)\13.%20GA%20&#272;L%209%20(CTST)\13.%20GA&#272;T%20K&#236;%201,%20l&#7899;p%209%20(CTST)\B&#224;i%206,%20&#272;L9%20(CTST)\B&#224;i%206,%20&#272;L9%20(CTST).mp4" TargetMode="Externa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4.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43.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70.sv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9.png"/><Relationship Id="rId5" Type="http://schemas.openxmlformats.org/officeDocument/2006/relationships/image" Target="../media/image74.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69.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6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slide" Target="slide6.xml"/><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audio" Target="../media/audio3.wav"/><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0.png"/><Relationship Id="rId4" Type="http://schemas.openxmlformats.org/officeDocument/2006/relationships/image" Target="../media/image25.png"/><Relationship Id="rId9"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421198" y="2726746"/>
            <a:ext cx="823003" cy="4512574"/>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5" name="Group 5"/>
          <p:cNvGrpSpPr/>
          <p:nvPr/>
        </p:nvGrpSpPr>
        <p:grpSpPr>
          <a:xfrm>
            <a:off x="645573" y="4492055"/>
            <a:ext cx="930839" cy="808295"/>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8" name="Group 8"/>
          <p:cNvGrpSpPr/>
          <p:nvPr/>
        </p:nvGrpSpPr>
        <p:grpSpPr>
          <a:xfrm>
            <a:off x="686486" y="4527584"/>
            <a:ext cx="849013" cy="737238"/>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cstate="print"/>
              <a:stretch>
                <a:fillRect l="-27186" r="-27186"/>
              </a:stretch>
            </a:blipFill>
          </p:spPr>
        </p:sp>
      </p:grpSp>
      <p:sp>
        <p:nvSpPr>
          <p:cNvPr id="10" name="TextBox 10"/>
          <p:cNvSpPr txBox="1"/>
          <p:nvPr/>
        </p:nvSpPr>
        <p:spPr>
          <a:xfrm>
            <a:off x="1718441" y="4858633"/>
            <a:ext cx="4159845" cy="282129"/>
          </a:xfrm>
          <a:prstGeom prst="rect">
            <a:avLst/>
          </a:prstGeom>
        </p:spPr>
        <p:txBody>
          <a:bodyPr wrap="square" lIns="0" tIns="0" rIns="0" bIns="0" rtlCol="0" anchor="t">
            <a:spAutoFit/>
          </a:bodyPr>
          <a:lstStyle/>
          <a:p>
            <a:pPr>
              <a:lnSpc>
                <a:spcPts val="2239"/>
              </a:lnSpc>
            </a:pPr>
            <a:r>
              <a:rPr lang="en-US" sz="3200" b="1">
                <a:solidFill>
                  <a:srgbClr val="FFFFFF"/>
                </a:solidFill>
                <a:latin typeface="Calibri" pitchFamily="34" charset="0"/>
                <a:cs typeface="Calibri" pitchFamily="34" charset="0"/>
              </a:rPr>
              <a:t>Nhóm 3. NGUỒN NƯỚC</a:t>
            </a:r>
            <a:endParaRPr lang="en-US" sz="3200" b="1" dirty="0">
              <a:solidFill>
                <a:srgbClr val="FFFFFF"/>
              </a:solidFill>
              <a:latin typeface="Calibri" pitchFamily="34" charset="0"/>
              <a:cs typeface="Calibri" pitchFamily="34" charset="0"/>
            </a:endParaRPr>
          </a:p>
        </p:txBody>
      </p:sp>
      <p:grpSp>
        <p:nvGrpSpPr>
          <p:cNvPr id="12" name="Group 12"/>
          <p:cNvGrpSpPr/>
          <p:nvPr/>
        </p:nvGrpSpPr>
        <p:grpSpPr>
          <a:xfrm rot="-5400000">
            <a:off x="9297302" y="1303458"/>
            <a:ext cx="850164" cy="4512574"/>
            <a:chOff x="0" y="0"/>
            <a:chExt cx="698500" cy="8311383"/>
          </a:xfrm>
        </p:grpSpPr>
        <p:sp>
          <p:nvSpPr>
            <p:cNvPr id="13" name="Freeform 1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14" name="TextBox 1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5" name="Group 15"/>
          <p:cNvGrpSpPr/>
          <p:nvPr/>
        </p:nvGrpSpPr>
        <p:grpSpPr>
          <a:xfrm>
            <a:off x="6492461" y="3227685"/>
            <a:ext cx="973635" cy="845457"/>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8" name="Group 18"/>
          <p:cNvGrpSpPr/>
          <p:nvPr/>
        </p:nvGrpSpPr>
        <p:grpSpPr>
          <a:xfrm>
            <a:off x="6535255" y="3264847"/>
            <a:ext cx="888047" cy="771133"/>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cstate="print"/>
              <a:stretch>
                <a:fillRect l="-15044" r="-15044"/>
              </a:stretch>
            </a:blipFill>
          </p:spPr>
        </p:sp>
      </p:grpSp>
      <p:sp>
        <p:nvSpPr>
          <p:cNvPr id="20" name="TextBox 20"/>
          <p:cNvSpPr txBox="1"/>
          <p:nvPr/>
        </p:nvSpPr>
        <p:spPr>
          <a:xfrm>
            <a:off x="7822554" y="3448543"/>
            <a:ext cx="3986269" cy="282129"/>
          </a:xfrm>
          <a:prstGeom prst="rect">
            <a:avLst/>
          </a:prstGeom>
        </p:spPr>
        <p:txBody>
          <a:bodyPr wrap="square" lIns="0" tIns="0" rIns="0" bIns="0" rtlCol="0" anchor="t">
            <a:spAutoFit/>
          </a:bodyPr>
          <a:lstStyle/>
          <a:p>
            <a:pPr>
              <a:lnSpc>
                <a:spcPts val="2239"/>
              </a:lnSpc>
            </a:pPr>
            <a:r>
              <a:rPr lang="en-US" sz="3200" b="1">
                <a:solidFill>
                  <a:srgbClr val="FFFFFF"/>
                </a:solidFill>
                <a:latin typeface="Calibri" pitchFamily="34" charset="0"/>
                <a:cs typeface="Calibri" pitchFamily="34" charset="0"/>
              </a:rPr>
              <a:t>Nhóm 2. SINH </a:t>
            </a:r>
            <a:r>
              <a:rPr lang="en-US" sz="3200" b="1" dirty="0">
                <a:solidFill>
                  <a:srgbClr val="FFFFFF"/>
                </a:solidFill>
                <a:latin typeface="Calibri" pitchFamily="34" charset="0"/>
                <a:cs typeface="Calibri" pitchFamily="34" charset="0"/>
              </a:rPr>
              <a:t>VẬT</a:t>
            </a:r>
          </a:p>
        </p:txBody>
      </p:sp>
      <p:grpSp>
        <p:nvGrpSpPr>
          <p:cNvPr id="23" name="Group 23"/>
          <p:cNvGrpSpPr/>
          <p:nvPr/>
        </p:nvGrpSpPr>
        <p:grpSpPr>
          <a:xfrm rot="-5400000">
            <a:off x="3384014" y="4075919"/>
            <a:ext cx="895325" cy="4537354"/>
            <a:chOff x="0" y="0"/>
            <a:chExt cx="698500" cy="8105830"/>
          </a:xfrm>
        </p:grpSpPr>
        <p:sp>
          <p:nvSpPr>
            <p:cNvPr id="24" name="Freeform 2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25" name="TextBox 2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6" name="Group 26"/>
          <p:cNvGrpSpPr/>
          <p:nvPr/>
        </p:nvGrpSpPr>
        <p:grpSpPr>
          <a:xfrm>
            <a:off x="613443" y="5950115"/>
            <a:ext cx="949556" cy="845457"/>
            <a:chOff x="0" y="0"/>
            <a:chExt cx="912878" cy="812800"/>
          </a:xfrm>
        </p:grpSpPr>
        <p:sp>
          <p:nvSpPr>
            <p:cNvPr id="27" name="Freeform 2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28" name="TextBox 2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9" name="Group 29"/>
          <p:cNvGrpSpPr/>
          <p:nvPr/>
        </p:nvGrpSpPr>
        <p:grpSpPr>
          <a:xfrm>
            <a:off x="655179" y="5987277"/>
            <a:ext cx="866084" cy="771133"/>
            <a:chOff x="0" y="0"/>
            <a:chExt cx="7131857" cy="6349975"/>
          </a:xfrm>
        </p:grpSpPr>
        <p:sp>
          <p:nvSpPr>
            <p:cNvPr id="30" name="Freeform 3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4" cstate="print"/>
              <a:stretch>
                <a:fillRect l="-16819" r="-16819"/>
              </a:stretch>
            </a:blipFill>
          </p:spPr>
        </p:sp>
      </p:grpSp>
      <p:sp>
        <p:nvSpPr>
          <p:cNvPr id="31" name="TextBox 31"/>
          <p:cNvSpPr txBox="1"/>
          <p:nvPr/>
        </p:nvSpPr>
        <p:spPr>
          <a:xfrm>
            <a:off x="1897577" y="6170973"/>
            <a:ext cx="4124400" cy="282129"/>
          </a:xfrm>
          <a:prstGeom prst="rect">
            <a:avLst/>
          </a:prstGeom>
        </p:spPr>
        <p:txBody>
          <a:bodyPr wrap="square" lIns="0" tIns="0" rIns="0" bIns="0" rtlCol="0" anchor="t">
            <a:spAutoFit/>
          </a:bodyPr>
          <a:lstStyle/>
          <a:p>
            <a:pPr>
              <a:lnSpc>
                <a:spcPts val="2239"/>
              </a:lnSpc>
            </a:pPr>
            <a:r>
              <a:rPr lang="en-US" sz="3200" b="1">
                <a:solidFill>
                  <a:srgbClr val="FFFFFF"/>
                </a:solidFill>
                <a:latin typeface="Calibri" pitchFamily="34" charset="0"/>
                <a:cs typeface="Calibri" pitchFamily="34" charset="0"/>
              </a:rPr>
              <a:t>Nhóm 5. VỊ TRÍ ĐỊA LÍ</a:t>
            </a:r>
            <a:endParaRPr lang="en-US" sz="3200" b="1" dirty="0">
              <a:solidFill>
                <a:srgbClr val="FFFFFF"/>
              </a:solidFill>
              <a:latin typeface="Calibri" pitchFamily="34" charset="0"/>
              <a:cs typeface="Calibri" pitchFamily="34" charset="0"/>
            </a:endParaRPr>
          </a:p>
        </p:txBody>
      </p:sp>
      <p:grpSp>
        <p:nvGrpSpPr>
          <p:cNvPr id="33" name="Group 33"/>
          <p:cNvGrpSpPr/>
          <p:nvPr/>
        </p:nvGrpSpPr>
        <p:grpSpPr>
          <a:xfrm rot="-5400000">
            <a:off x="9187698" y="3483329"/>
            <a:ext cx="1041239" cy="4400971"/>
            <a:chOff x="0" y="0"/>
            <a:chExt cx="698500" cy="8105830"/>
          </a:xfrm>
        </p:grpSpPr>
        <p:sp>
          <p:nvSpPr>
            <p:cNvPr id="34" name="Freeform 3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35" name="TextBox 3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6" name="Group 36"/>
          <p:cNvGrpSpPr/>
          <p:nvPr/>
        </p:nvGrpSpPr>
        <p:grpSpPr>
          <a:xfrm>
            <a:off x="6558276" y="5216376"/>
            <a:ext cx="949556" cy="845457"/>
            <a:chOff x="0" y="0"/>
            <a:chExt cx="912878" cy="812800"/>
          </a:xfrm>
        </p:grpSpPr>
        <p:sp>
          <p:nvSpPr>
            <p:cNvPr id="37" name="Freeform 3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38" name="TextBox 3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9" name="Group 39"/>
          <p:cNvGrpSpPr/>
          <p:nvPr/>
        </p:nvGrpSpPr>
        <p:grpSpPr>
          <a:xfrm>
            <a:off x="6600012" y="5266601"/>
            <a:ext cx="866084" cy="771133"/>
            <a:chOff x="0" y="3657346"/>
            <a:chExt cx="7131857" cy="6349975"/>
          </a:xfrm>
        </p:grpSpPr>
        <p:sp>
          <p:nvSpPr>
            <p:cNvPr id="40" name="Freeform 40"/>
            <p:cNvSpPr/>
            <p:nvPr/>
          </p:nvSpPr>
          <p:spPr>
            <a:xfrm>
              <a:off x="0" y="3657346"/>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5" cstate="print"/>
              <a:stretch>
                <a:fillRect l="-16819" r="-16819"/>
              </a:stretch>
            </a:blipFill>
          </p:spPr>
        </p:sp>
      </p:grpSp>
      <p:sp>
        <p:nvSpPr>
          <p:cNvPr id="41" name="TextBox 41"/>
          <p:cNvSpPr txBox="1"/>
          <p:nvPr/>
        </p:nvSpPr>
        <p:spPr>
          <a:xfrm>
            <a:off x="7855474" y="5489486"/>
            <a:ext cx="3874972" cy="282129"/>
          </a:xfrm>
          <a:prstGeom prst="rect">
            <a:avLst/>
          </a:prstGeom>
        </p:spPr>
        <p:txBody>
          <a:bodyPr wrap="square" lIns="0" tIns="0" rIns="0" bIns="0" rtlCol="0" anchor="t">
            <a:spAutoFit/>
          </a:bodyPr>
          <a:lstStyle/>
          <a:p>
            <a:pPr>
              <a:lnSpc>
                <a:spcPts val="2239"/>
              </a:lnSpc>
            </a:pPr>
            <a:r>
              <a:rPr lang="en-US" sz="3200" b="1">
                <a:solidFill>
                  <a:srgbClr val="FFFFFF"/>
                </a:solidFill>
                <a:latin typeface="Calibri" pitchFamily="34" charset="0"/>
                <a:cs typeface="Calibri" pitchFamily="34" charset="0"/>
              </a:rPr>
              <a:t>Nhóm 4. KHÍ </a:t>
            </a:r>
            <a:r>
              <a:rPr lang="en-US" sz="3200" b="1" dirty="0">
                <a:solidFill>
                  <a:srgbClr val="FFFFFF"/>
                </a:solidFill>
                <a:latin typeface="Calibri" pitchFamily="34" charset="0"/>
                <a:cs typeface="Calibri" pitchFamily="34" charset="0"/>
              </a:rPr>
              <a:t>HẬU</a:t>
            </a:r>
          </a:p>
        </p:txBody>
      </p:sp>
      <p:grpSp>
        <p:nvGrpSpPr>
          <p:cNvPr id="44" name="Group 44"/>
          <p:cNvGrpSpPr/>
          <p:nvPr/>
        </p:nvGrpSpPr>
        <p:grpSpPr>
          <a:xfrm rot="-5400000">
            <a:off x="3416030" y="1336149"/>
            <a:ext cx="830067" cy="4400971"/>
            <a:chOff x="0" y="0"/>
            <a:chExt cx="698500" cy="8105830"/>
          </a:xfrm>
        </p:grpSpPr>
        <p:sp>
          <p:nvSpPr>
            <p:cNvPr id="67"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68" name="TextBox 46"/>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5" name="Group 47"/>
          <p:cNvGrpSpPr/>
          <p:nvPr/>
        </p:nvGrpSpPr>
        <p:grpSpPr>
          <a:xfrm>
            <a:off x="681021" y="3050834"/>
            <a:ext cx="949556" cy="845457"/>
            <a:chOff x="0" y="0"/>
            <a:chExt cx="912878" cy="812800"/>
          </a:xfrm>
        </p:grpSpPr>
        <p:sp>
          <p:nvSpPr>
            <p:cNvPr id="70"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71" name="TextBox 49"/>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6" name="Group 50"/>
          <p:cNvGrpSpPr/>
          <p:nvPr/>
        </p:nvGrpSpPr>
        <p:grpSpPr>
          <a:xfrm>
            <a:off x="722757" y="3087996"/>
            <a:ext cx="866084" cy="771133"/>
            <a:chOff x="0" y="0"/>
            <a:chExt cx="7131857" cy="6349975"/>
          </a:xfrm>
        </p:grpSpPr>
        <p:sp>
          <p:nvSpPr>
            <p:cNvPr id="73"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6" cstate="print"/>
              <a:stretch>
                <a:fillRect l="-16819" r="-16819"/>
              </a:stretch>
            </a:blipFill>
          </p:spPr>
        </p:sp>
      </p:grpSp>
      <p:sp>
        <p:nvSpPr>
          <p:cNvPr id="74" name="TextBox 52"/>
          <p:cNvSpPr txBox="1"/>
          <p:nvPr/>
        </p:nvSpPr>
        <p:spPr>
          <a:xfrm>
            <a:off x="1781503" y="3454574"/>
            <a:ext cx="4031468" cy="282129"/>
          </a:xfrm>
          <a:prstGeom prst="rect">
            <a:avLst/>
          </a:prstGeom>
        </p:spPr>
        <p:txBody>
          <a:bodyPr wrap="square" lIns="0" tIns="0" rIns="0" bIns="0" rtlCol="0" anchor="t">
            <a:spAutoFit/>
          </a:bodyPr>
          <a:lstStyle/>
          <a:p>
            <a:pPr>
              <a:lnSpc>
                <a:spcPts val="2239"/>
              </a:lnSpc>
            </a:pPr>
            <a:r>
              <a:rPr lang="en-US" sz="3200" b="1">
                <a:solidFill>
                  <a:srgbClr val="FFFFFF"/>
                </a:solidFill>
                <a:latin typeface="Calibri" pitchFamily="34" charset="0"/>
                <a:cs typeface="Calibri" pitchFamily="34" charset="0"/>
              </a:rPr>
              <a:t>Nhóm 1. KHOÁNG SẢN</a:t>
            </a:r>
            <a:endParaRPr lang="en-US" sz="3200" b="1" dirty="0">
              <a:solidFill>
                <a:srgbClr val="FFFFFF"/>
              </a:solidFill>
              <a:latin typeface="Calibri" pitchFamily="34" charset="0"/>
              <a:cs typeface="Calibri" pitchFamily="34" charset="0"/>
            </a:endParaRPr>
          </a:p>
        </p:txBody>
      </p:sp>
      <p:sp>
        <p:nvSpPr>
          <p:cNvPr id="60" name="Text Box 2"/>
          <p:cNvSpPr txBox="1">
            <a:spLocks noChangeArrowheads="1"/>
          </p:cNvSpPr>
          <p:nvPr/>
        </p:nvSpPr>
        <p:spPr bwMode="auto">
          <a:xfrm>
            <a:off x="203200" y="1796790"/>
            <a:ext cx="11793183" cy="1138767"/>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a:solidFill>
                  <a:srgbClr val="0000FF"/>
                </a:solidFill>
                <a:latin typeface="Calibri" pitchFamily="34" charset="0"/>
                <a:ea typeface="Calibri" charset="0"/>
                <a:cs typeface="Calibri" pitchFamily="34" charset="0"/>
              </a:rPr>
              <a:t>*Dựa </a:t>
            </a:r>
            <a:r>
              <a:rPr lang="en-US" sz="3200" b="1" i="1" dirty="0">
                <a:solidFill>
                  <a:srgbClr val="0000FF"/>
                </a:solidFill>
                <a:latin typeface="Calibri" pitchFamily="34" charset="0"/>
                <a:ea typeface="Calibri" charset="0"/>
                <a:cs typeface="Calibri" pitchFamily="34" charset="0"/>
              </a:rPr>
              <a:t>vào </a:t>
            </a:r>
            <a:r>
              <a:rPr lang="fr-FR" sz="3200" b="1" i="1" dirty="0">
                <a:solidFill>
                  <a:srgbClr val="0000FF"/>
                </a:solidFill>
                <a:latin typeface="Calibri" pitchFamily="34" charset="0"/>
                <a:ea typeface="Calibri" charset="0"/>
                <a:cs typeface="Calibri" pitchFamily="34" charset="0"/>
              </a:rPr>
              <a:t>thông tin </a:t>
            </a:r>
            <a:r>
              <a:rPr lang="fr-FR" sz="3200" b="1" i="1">
                <a:solidFill>
                  <a:srgbClr val="0000FF"/>
                </a:solidFill>
                <a:latin typeface="Calibri" pitchFamily="34" charset="0"/>
                <a:ea typeface="Calibri" charset="0"/>
                <a:cs typeface="Calibri" pitchFamily="34" charset="0"/>
              </a:rPr>
              <a:t>mục 1.a:</a:t>
            </a:r>
            <a:r>
              <a:rPr lang="en-US" sz="3200" b="1" i="1">
                <a:solidFill>
                  <a:srgbClr val="0000FF"/>
                </a:solidFill>
                <a:latin typeface="Calibri" pitchFamily="34" charset="0"/>
                <a:ea typeface="Calibri" charset="0"/>
                <a:cs typeface="Calibri" pitchFamily="34" charset="0"/>
              </a:rPr>
              <a:t> </a:t>
            </a:r>
            <a:r>
              <a:rPr lang="en-US" sz="3200" b="1" i="1">
                <a:solidFill>
                  <a:srgbClr val="0000FF"/>
                </a:solidFill>
                <a:latin typeface="Calibri" pitchFamily="34" charset="0"/>
                <a:cs typeface="Calibri" pitchFamily="34" charset="0"/>
              </a:rPr>
              <a:t>đánh giá những thuận lợi và khó khăn của các nhân tố tự nhiên đối với sản xuất công nghiệp.</a:t>
            </a:r>
            <a:endParaRPr lang="en-US" sz="3200" b="1" i="1" dirty="0">
              <a:solidFill>
                <a:srgbClr val="0000FF"/>
              </a:solidFill>
              <a:latin typeface="Calibri" pitchFamily="34" charset="0"/>
              <a:ea typeface="Calibri" charset="0"/>
              <a:cs typeface="Calibri" pitchFamily="34" charset="0"/>
            </a:endParaRPr>
          </a:p>
        </p:txBody>
      </p:sp>
      <p:sp>
        <p:nvSpPr>
          <p:cNvPr id="61" name="WordArt 5"/>
          <p:cNvSpPr>
            <a:spLocks noChangeArrowheads="1" noChangeShapeType="1" noTextEdit="1"/>
          </p:cNvSpPr>
          <p:nvPr/>
        </p:nvSpPr>
        <p:spPr bwMode="auto">
          <a:xfrm>
            <a:off x="6179127" y="925240"/>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
        <p:nvSpPr>
          <p:cNvPr id="51" name="Rectangle 50"/>
          <p:cNvSpPr/>
          <p:nvPr/>
        </p:nvSpPr>
        <p:spPr>
          <a:xfrm>
            <a:off x="173426" y="39394"/>
            <a:ext cx="1171060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endParaRPr lang="en-US" sz="3000" b="1" i="1">
              <a:latin typeface="Calibri" pitchFamily="34" charset="0"/>
              <a:cs typeface="Calibri" pitchFamily="34" charset="0"/>
            </a:endParaRPr>
          </a:p>
        </p:txBody>
      </p:sp>
    </p:spTree>
    <p:extLst>
      <p:ext uri="{BB962C8B-B14F-4D97-AF65-F5344CB8AC3E}">
        <p14:creationId xmlns:p14="http://schemas.microsoft.com/office/powerpoint/2010/main" val="279344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ppt_x</p:attrName>
                                        </p:attrNameLst>
                                      </p:cBhvr>
                                      <p:tavLst>
                                        <p:tav tm="0">
                                          <p:val>
                                            <p:strVal val="#ppt_x-.2"/>
                                          </p:val>
                                        </p:tav>
                                        <p:tav tm="100000">
                                          <p:val>
                                            <p:strVal val="#ppt_x"/>
                                          </p:val>
                                        </p:tav>
                                      </p:tavLst>
                                    </p:anim>
                                    <p:anim calcmode="lin" valueType="num">
                                      <p:cBhvr>
                                        <p:cTn id="8"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6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ppt_x</p:attrName>
                                        </p:attrNameLst>
                                      </p:cBhvr>
                                      <p:tavLst>
                                        <p:tav tm="0">
                                          <p:val>
                                            <p:strVal val="#ppt_x-.2"/>
                                          </p:val>
                                        </p:tav>
                                        <p:tav tm="100000">
                                          <p:val>
                                            <p:strVal val="#ppt_x"/>
                                          </p:val>
                                        </p:tav>
                                      </p:tavLst>
                                    </p:anim>
                                    <p:anim calcmode="lin" valueType="num">
                                      <p:cBhvr>
                                        <p:cTn id="13"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ppt_x</p:attrName>
                                        </p:attrNameLst>
                                      </p:cBhvr>
                                      <p:tavLst>
                                        <p:tav tm="0">
                                          <p:val>
                                            <p:strVal val="#ppt_x-.2"/>
                                          </p:val>
                                        </p:tav>
                                        <p:tav tm="100000">
                                          <p:val>
                                            <p:strVal val="#ppt_x"/>
                                          </p:val>
                                        </p:tav>
                                      </p:tavLst>
                                    </p:anim>
                                    <p:anim calcmode="lin" valueType="num">
                                      <p:cBhvr>
                                        <p:cTn id="2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
                                        </p:tgtEl>
                                      </p:cBhvr>
                                    </p:animEffect>
                                  </p:childTnLst>
                                </p:cTn>
                              </p:par>
                              <p:par>
                                <p:cTn id="22" presetID="2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par>
                                <p:cTn id="27" presetID="29"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ppt_x</p:attrName>
                                        </p:attrNameLst>
                                      </p:cBhvr>
                                      <p:tavLst>
                                        <p:tav tm="0">
                                          <p:val>
                                            <p:strVal val="#ppt_x-.2"/>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ppt_x</p:attrName>
                                        </p:attrNameLst>
                                      </p:cBhvr>
                                      <p:tavLst>
                                        <p:tav tm="0">
                                          <p:val>
                                            <p:strVal val="#ppt_x-.2"/>
                                          </p:val>
                                        </p:tav>
                                        <p:tav tm="100000">
                                          <p:val>
                                            <p:strVal val="#ppt_x"/>
                                          </p:val>
                                        </p:tav>
                                      </p:tavLst>
                                    </p:anim>
                                    <p:anim calcmode="lin" valueType="num">
                                      <p:cBhvr>
                                        <p:cTn id="3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0"/>
                                        </p:tgtEl>
                                      </p:cBhvr>
                                    </p:animEffect>
                                  </p:childTnLst>
                                </p:cTn>
                              </p:par>
                              <p:par>
                                <p:cTn id="37" presetID="29"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ppt_x</p:attrName>
                                        </p:attrNameLst>
                                      </p:cBhvr>
                                      <p:tavLst>
                                        <p:tav tm="0">
                                          <p:val>
                                            <p:strVal val="#ppt_x-.2"/>
                                          </p:val>
                                        </p:tav>
                                        <p:tav tm="100000">
                                          <p:val>
                                            <p:strVal val="#ppt_x"/>
                                          </p:val>
                                        </p:tav>
                                      </p:tavLst>
                                    </p:anim>
                                    <p:anim calcmode="lin" valueType="num">
                                      <p:cBhvr>
                                        <p:cTn id="4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2"/>
                                        </p:tgtEl>
                                      </p:cBhvr>
                                    </p:animEffect>
                                  </p:childTnLst>
                                </p:cTn>
                              </p:par>
                              <p:par>
                                <p:cTn id="42" presetID="29"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ppt_x</p:attrName>
                                        </p:attrNameLst>
                                      </p:cBhvr>
                                      <p:tavLst>
                                        <p:tav tm="0">
                                          <p:val>
                                            <p:strVal val="#ppt_x-.2"/>
                                          </p:val>
                                        </p:tav>
                                        <p:tav tm="100000">
                                          <p:val>
                                            <p:strVal val="#ppt_x"/>
                                          </p:val>
                                        </p:tav>
                                      </p:tavLst>
                                    </p:anim>
                                    <p:anim calcmode="lin" valueType="num">
                                      <p:cBhvr>
                                        <p:cTn id="4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5"/>
                                        </p:tgtEl>
                                      </p:cBhvr>
                                    </p:animEffect>
                                  </p:childTnLst>
                                </p:cTn>
                              </p:par>
                              <p:par>
                                <p:cTn id="47" presetID="29"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ppt_x</p:attrName>
                                        </p:attrNameLst>
                                      </p:cBhvr>
                                      <p:tavLst>
                                        <p:tav tm="0">
                                          <p:val>
                                            <p:strVal val="#ppt_x-.2"/>
                                          </p:val>
                                        </p:tav>
                                        <p:tav tm="100000">
                                          <p:val>
                                            <p:strVal val="#ppt_x"/>
                                          </p:val>
                                        </p:tav>
                                      </p:tavLst>
                                    </p:anim>
                                    <p:anim calcmode="lin" valueType="num">
                                      <p:cBhvr>
                                        <p:cTn id="5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8"/>
                                        </p:tgtEl>
                                      </p:cBhvr>
                                    </p:animEffect>
                                  </p:childTnLst>
                                </p:cTn>
                              </p:par>
                              <p:par>
                                <p:cTn id="52" presetID="29"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ppt_x</p:attrName>
                                        </p:attrNameLst>
                                      </p:cBhvr>
                                      <p:tavLst>
                                        <p:tav tm="0">
                                          <p:val>
                                            <p:strVal val="#ppt_x-.2"/>
                                          </p:val>
                                        </p:tav>
                                        <p:tav tm="100000">
                                          <p:val>
                                            <p:strVal val="#ppt_x"/>
                                          </p:val>
                                        </p:tav>
                                      </p:tavLst>
                                    </p:anim>
                                    <p:anim calcmode="lin" valueType="num">
                                      <p:cBhvr>
                                        <p:cTn id="5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0"/>
                                        </p:tgtEl>
                                      </p:cBhvr>
                                    </p:animEffect>
                                  </p:childTnLst>
                                </p:cTn>
                              </p:par>
                              <p:par>
                                <p:cTn id="57" presetID="29"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ppt_x</p:attrName>
                                        </p:attrNameLst>
                                      </p:cBhvr>
                                      <p:tavLst>
                                        <p:tav tm="0">
                                          <p:val>
                                            <p:strVal val="#ppt_x-.2"/>
                                          </p:val>
                                        </p:tav>
                                        <p:tav tm="100000">
                                          <p:val>
                                            <p:strVal val="#ppt_x"/>
                                          </p:val>
                                        </p:tav>
                                      </p:tavLst>
                                    </p:anim>
                                    <p:anim calcmode="lin" valueType="num">
                                      <p:cBhvr>
                                        <p:cTn id="6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23"/>
                                        </p:tgtEl>
                                      </p:cBhvr>
                                    </p:animEffect>
                                  </p:childTnLst>
                                </p:cTn>
                              </p:par>
                              <p:par>
                                <p:cTn id="62" presetID="29"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1000" fill="hold"/>
                                        <p:tgtEl>
                                          <p:spTgt spid="26"/>
                                        </p:tgtEl>
                                        <p:attrNameLst>
                                          <p:attrName>ppt_x</p:attrName>
                                        </p:attrNameLst>
                                      </p:cBhvr>
                                      <p:tavLst>
                                        <p:tav tm="0">
                                          <p:val>
                                            <p:strVal val="#ppt_x-.2"/>
                                          </p:val>
                                        </p:tav>
                                        <p:tav tm="100000">
                                          <p:val>
                                            <p:strVal val="#ppt_x"/>
                                          </p:val>
                                        </p:tav>
                                      </p:tavLst>
                                    </p:anim>
                                    <p:anim calcmode="lin" valueType="num">
                                      <p:cBhvr>
                                        <p:cTn id="6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6"/>
                                        </p:tgtEl>
                                      </p:cBhvr>
                                    </p:animEffect>
                                  </p:childTnLst>
                                </p:cTn>
                              </p:par>
                              <p:par>
                                <p:cTn id="67" presetID="29"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1000" fill="hold"/>
                                        <p:tgtEl>
                                          <p:spTgt spid="29"/>
                                        </p:tgtEl>
                                        <p:attrNameLst>
                                          <p:attrName>ppt_x</p:attrName>
                                        </p:attrNameLst>
                                      </p:cBhvr>
                                      <p:tavLst>
                                        <p:tav tm="0">
                                          <p:val>
                                            <p:strVal val="#ppt_x-.2"/>
                                          </p:val>
                                        </p:tav>
                                        <p:tav tm="100000">
                                          <p:val>
                                            <p:strVal val="#ppt_x"/>
                                          </p:val>
                                        </p:tav>
                                      </p:tavLst>
                                    </p:anim>
                                    <p:anim calcmode="lin" valueType="num">
                                      <p:cBhvr>
                                        <p:cTn id="7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71" dur="1000"/>
                                        <p:tgtEl>
                                          <p:spTgt spid="29"/>
                                        </p:tgtEl>
                                      </p:cBhvr>
                                    </p:animEffect>
                                  </p:childTnLst>
                                </p:cTn>
                              </p:par>
                              <p:par>
                                <p:cTn id="72" presetID="29"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1000" fill="hold"/>
                                        <p:tgtEl>
                                          <p:spTgt spid="31"/>
                                        </p:tgtEl>
                                        <p:attrNameLst>
                                          <p:attrName>ppt_x</p:attrName>
                                        </p:attrNameLst>
                                      </p:cBhvr>
                                      <p:tavLst>
                                        <p:tav tm="0">
                                          <p:val>
                                            <p:strVal val="#ppt_x-.2"/>
                                          </p:val>
                                        </p:tav>
                                        <p:tav tm="100000">
                                          <p:val>
                                            <p:strVal val="#ppt_x"/>
                                          </p:val>
                                        </p:tav>
                                      </p:tavLst>
                                    </p:anim>
                                    <p:anim calcmode="lin" valueType="num">
                                      <p:cBhvr>
                                        <p:cTn id="7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76" dur="1000"/>
                                        <p:tgtEl>
                                          <p:spTgt spid="31"/>
                                        </p:tgtEl>
                                      </p:cBhvr>
                                    </p:animEffect>
                                  </p:childTnLst>
                                </p:cTn>
                              </p:par>
                              <p:par>
                                <p:cTn id="77" presetID="29"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ppt_x</p:attrName>
                                        </p:attrNameLst>
                                      </p:cBhvr>
                                      <p:tavLst>
                                        <p:tav tm="0">
                                          <p:val>
                                            <p:strVal val="#ppt_x-.2"/>
                                          </p:val>
                                        </p:tav>
                                        <p:tav tm="100000">
                                          <p:val>
                                            <p:strVal val="#ppt_x"/>
                                          </p:val>
                                        </p:tav>
                                      </p:tavLst>
                                    </p:anim>
                                    <p:anim calcmode="lin" valueType="num">
                                      <p:cBhvr>
                                        <p:cTn id="80"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81" dur="1000"/>
                                        <p:tgtEl>
                                          <p:spTgt spid="33"/>
                                        </p:tgtEl>
                                      </p:cBhvr>
                                    </p:animEffect>
                                  </p:childTnLst>
                                </p:cTn>
                              </p:par>
                              <p:par>
                                <p:cTn id="82" presetID="29"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p:cTn id="84" dur="1000" fill="hold"/>
                                        <p:tgtEl>
                                          <p:spTgt spid="36"/>
                                        </p:tgtEl>
                                        <p:attrNameLst>
                                          <p:attrName>ppt_x</p:attrName>
                                        </p:attrNameLst>
                                      </p:cBhvr>
                                      <p:tavLst>
                                        <p:tav tm="0">
                                          <p:val>
                                            <p:strVal val="#ppt_x-.2"/>
                                          </p:val>
                                        </p:tav>
                                        <p:tav tm="100000">
                                          <p:val>
                                            <p:strVal val="#ppt_x"/>
                                          </p:val>
                                        </p:tav>
                                      </p:tavLst>
                                    </p:anim>
                                    <p:anim calcmode="lin" valueType="num">
                                      <p:cBhvr>
                                        <p:cTn id="85"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6"/>
                                        </p:tgtEl>
                                      </p:cBhvr>
                                    </p:animEffect>
                                  </p:childTnLst>
                                </p:cTn>
                              </p:par>
                              <p:par>
                                <p:cTn id="87" presetID="29"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 calcmode="lin" valueType="num">
                                      <p:cBhvr>
                                        <p:cTn id="89" dur="1000" fill="hold"/>
                                        <p:tgtEl>
                                          <p:spTgt spid="39"/>
                                        </p:tgtEl>
                                        <p:attrNameLst>
                                          <p:attrName>ppt_x</p:attrName>
                                        </p:attrNameLst>
                                      </p:cBhvr>
                                      <p:tavLst>
                                        <p:tav tm="0">
                                          <p:val>
                                            <p:strVal val="#ppt_x-.2"/>
                                          </p:val>
                                        </p:tav>
                                        <p:tav tm="100000">
                                          <p:val>
                                            <p:strVal val="#ppt_x"/>
                                          </p:val>
                                        </p:tav>
                                      </p:tavLst>
                                    </p:anim>
                                    <p:anim calcmode="lin" valueType="num">
                                      <p:cBhvr>
                                        <p:cTn id="90"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91" dur="1000"/>
                                        <p:tgtEl>
                                          <p:spTgt spid="39"/>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1000" fill="hold"/>
                                        <p:tgtEl>
                                          <p:spTgt spid="41"/>
                                        </p:tgtEl>
                                        <p:attrNameLst>
                                          <p:attrName>ppt_x</p:attrName>
                                        </p:attrNameLst>
                                      </p:cBhvr>
                                      <p:tavLst>
                                        <p:tav tm="0">
                                          <p:val>
                                            <p:strVal val="#ppt_x-.2"/>
                                          </p:val>
                                        </p:tav>
                                        <p:tav tm="100000">
                                          <p:val>
                                            <p:strVal val="#ppt_x"/>
                                          </p:val>
                                        </p:tav>
                                      </p:tavLst>
                                    </p:anim>
                                    <p:anim calcmode="lin" valueType="num">
                                      <p:cBhvr>
                                        <p:cTn id="95"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96" dur="1000"/>
                                        <p:tgtEl>
                                          <p:spTgt spid="41"/>
                                        </p:tgtEl>
                                      </p:cBhvr>
                                    </p:animEffect>
                                  </p:childTnLst>
                                </p:cTn>
                              </p:par>
                              <p:par>
                                <p:cTn id="97" presetID="29" presetClass="entr" presetSubtype="0"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1000" fill="hold"/>
                                        <p:tgtEl>
                                          <p:spTgt spid="44"/>
                                        </p:tgtEl>
                                        <p:attrNameLst>
                                          <p:attrName>ppt_x</p:attrName>
                                        </p:attrNameLst>
                                      </p:cBhvr>
                                      <p:tavLst>
                                        <p:tav tm="0">
                                          <p:val>
                                            <p:strVal val="#ppt_x-.2"/>
                                          </p:val>
                                        </p:tav>
                                        <p:tav tm="100000">
                                          <p:val>
                                            <p:strVal val="#ppt_x"/>
                                          </p:val>
                                        </p:tav>
                                      </p:tavLst>
                                    </p:anim>
                                    <p:anim calcmode="lin" valueType="num">
                                      <p:cBhvr>
                                        <p:cTn id="100"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44"/>
                                        </p:tgtEl>
                                      </p:cBhvr>
                                    </p:animEffect>
                                  </p:childTnLst>
                                </p:cTn>
                              </p:par>
                              <p:par>
                                <p:cTn id="102" presetID="29"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cBhvr>
                                        <p:cTn id="104" dur="1000" fill="hold"/>
                                        <p:tgtEl>
                                          <p:spTgt spid="45"/>
                                        </p:tgtEl>
                                        <p:attrNameLst>
                                          <p:attrName>ppt_x</p:attrName>
                                        </p:attrNameLst>
                                      </p:cBhvr>
                                      <p:tavLst>
                                        <p:tav tm="0">
                                          <p:val>
                                            <p:strVal val="#ppt_x-.2"/>
                                          </p:val>
                                        </p:tav>
                                        <p:tav tm="100000">
                                          <p:val>
                                            <p:strVal val="#ppt_x"/>
                                          </p:val>
                                        </p:tav>
                                      </p:tavLst>
                                    </p:anim>
                                    <p:anim calcmode="lin" valueType="num">
                                      <p:cBhvr>
                                        <p:cTn id="105"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45"/>
                                        </p:tgtEl>
                                      </p:cBhvr>
                                    </p:animEffect>
                                  </p:childTnLst>
                                </p:cTn>
                              </p:par>
                              <p:par>
                                <p:cTn id="107" presetID="29" presetClass="entr" presetSubtype="0" fill="hold" nodeType="withEffect">
                                  <p:stCondLst>
                                    <p:cond delay="0"/>
                                  </p:stCondLst>
                                  <p:childTnLst>
                                    <p:set>
                                      <p:cBhvr>
                                        <p:cTn id="108" dur="1" fill="hold">
                                          <p:stCondLst>
                                            <p:cond delay="0"/>
                                          </p:stCondLst>
                                        </p:cTn>
                                        <p:tgtEl>
                                          <p:spTgt spid="46"/>
                                        </p:tgtEl>
                                        <p:attrNameLst>
                                          <p:attrName>style.visibility</p:attrName>
                                        </p:attrNameLst>
                                      </p:cBhvr>
                                      <p:to>
                                        <p:strVal val="visible"/>
                                      </p:to>
                                    </p:set>
                                    <p:anim calcmode="lin" valueType="num">
                                      <p:cBhvr>
                                        <p:cTn id="109" dur="1000" fill="hold"/>
                                        <p:tgtEl>
                                          <p:spTgt spid="46"/>
                                        </p:tgtEl>
                                        <p:attrNameLst>
                                          <p:attrName>ppt_x</p:attrName>
                                        </p:attrNameLst>
                                      </p:cBhvr>
                                      <p:tavLst>
                                        <p:tav tm="0">
                                          <p:val>
                                            <p:strVal val="#ppt_x-.2"/>
                                          </p:val>
                                        </p:tav>
                                        <p:tav tm="100000">
                                          <p:val>
                                            <p:strVal val="#ppt_x"/>
                                          </p:val>
                                        </p:tav>
                                      </p:tavLst>
                                    </p:anim>
                                    <p:anim calcmode="lin" valueType="num">
                                      <p:cBhvr>
                                        <p:cTn id="110"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46"/>
                                        </p:tgtEl>
                                      </p:cBhvr>
                                    </p:animEffect>
                                  </p:childTnLst>
                                </p:cTn>
                              </p:par>
                              <p:par>
                                <p:cTn id="112" presetID="29" presetClass="entr" presetSubtype="0" fill="hold" grpId="0" nodeType="withEffect">
                                  <p:stCondLst>
                                    <p:cond delay="0"/>
                                  </p:stCondLst>
                                  <p:childTnLst>
                                    <p:set>
                                      <p:cBhvr>
                                        <p:cTn id="113" dur="1" fill="hold">
                                          <p:stCondLst>
                                            <p:cond delay="0"/>
                                          </p:stCondLst>
                                        </p:cTn>
                                        <p:tgtEl>
                                          <p:spTgt spid="74"/>
                                        </p:tgtEl>
                                        <p:attrNameLst>
                                          <p:attrName>style.visibility</p:attrName>
                                        </p:attrNameLst>
                                      </p:cBhvr>
                                      <p:to>
                                        <p:strVal val="visible"/>
                                      </p:to>
                                    </p:set>
                                    <p:anim calcmode="lin" valueType="num">
                                      <p:cBhvr>
                                        <p:cTn id="114" dur="1000" fill="hold"/>
                                        <p:tgtEl>
                                          <p:spTgt spid="74"/>
                                        </p:tgtEl>
                                        <p:attrNameLst>
                                          <p:attrName>ppt_x</p:attrName>
                                        </p:attrNameLst>
                                      </p:cBhvr>
                                      <p:tavLst>
                                        <p:tav tm="0">
                                          <p:val>
                                            <p:strVal val="#ppt_x-.2"/>
                                          </p:val>
                                        </p:tav>
                                        <p:tav tm="100000">
                                          <p:val>
                                            <p:strVal val="#ppt_x"/>
                                          </p:val>
                                        </p:tav>
                                      </p:tavLst>
                                    </p:anim>
                                    <p:anim calcmode="lin" valueType="num">
                                      <p:cBhvr>
                                        <p:cTn id="115" dur="1000" fill="hold"/>
                                        <p:tgtEl>
                                          <p:spTgt spid="74"/>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31" grpId="0"/>
      <p:bldP spid="41" grpId="0"/>
      <p:bldP spid="74" grpId="0"/>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268380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Khoáng sản: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C</a:t>
            </a:r>
            <a:r>
              <a:rPr lang="vi-VN" sz="3200" b="1">
                <a:latin typeface="Calibri" pitchFamily="34" charset="0"/>
                <a:cs typeface="Calibri" pitchFamily="34" charset="0"/>
              </a:rPr>
              <a:t>ơ cấu khoáng sản đa dạng</a:t>
            </a:r>
            <a:r>
              <a:rPr lang="en-US" sz="3200" b="1">
                <a:latin typeface="Calibri" pitchFamily="34" charset="0"/>
                <a:cs typeface="Calibri" pitchFamily="34" charset="0"/>
              </a:rPr>
              <a:t> =&gt; CN đa ngành.</a:t>
            </a:r>
          </a:p>
          <a:p>
            <a:pPr algn="just">
              <a:lnSpc>
                <a:spcPct val="130000"/>
              </a:lnSpc>
            </a:pPr>
            <a:r>
              <a:rPr lang="en-US" sz="3200" b="1">
                <a:latin typeface="Calibri" pitchFamily="34" charset="0"/>
                <a:cs typeface="Calibri" pitchFamily="34" charset="0"/>
              </a:rPr>
              <a:t>+ M</a:t>
            </a:r>
            <a:r>
              <a:rPr lang="vi-VN" sz="3200" b="1">
                <a:latin typeface="Calibri" pitchFamily="34" charset="0"/>
                <a:cs typeface="Calibri" pitchFamily="34" charset="0"/>
              </a:rPr>
              <a:t>ột số khoáng sản có trữ lượng lớn </a:t>
            </a:r>
            <a:r>
              <a:rPr lang="en-US" sz="3200" b="1">
                <a:latin typeface="Calibri" pitchFamily="34" charset="0"/>
                <a:cs typeface="Calibri" pitchFamily="34" charset="0"/>
              </a:rPr>
              <a:t>(</a:t>
            </a:r>
            <a:r>
              <a:rPr lang="vi-VN" sz="3200" b="1">
                <a:latin typeface="Calibri" pitchFamily="34" charset="0"/>
                <a:cs typeface="Calibri" pitchFamily="34" charset="0"/>
              </a:rPr>
              <a:t>than</a:t>
            </a:r>
            <a:r>
              <a:rPr lang="en-US" sz="3200" b="1">
                <a:latin typeface="Calibri" pitchFamily="34" charset="0"/>
                <a:cs typeface="Calibri" pitchFamily="34" charset="0"/>
              </a:rPr>
              <a:t> đá</a:t>
            </a:r>
            <a:r>
              <a:rPr lang="vi-VN" sz="3200" b="1">
                <a:latin typeface="Calibri" pitchFamily="34" charset="0"/>
                <a:cs typeface="Calibri" pitchFamily="34" charset="0"/>
              </a:rPr>
              <a:t>, </a:t>
            </a:r>
            <a:r>
              <a:rPr lang="en-US" sz="3200" b="1">
                <a:latin typeface="Calibri" pitchFamily="34" charset="0"/>
                <a:cs typeface="Calibri" pitchFamily="34" charset="0"/>
              </a:rPr>
              <a:t>dầu </a:t>
            </a:r>
            <a:r>
              <a:rPr lang="vi-VN" sz="3200" b="1">
                <a:latin typeface="Calibri" pitchFamily="34" charset="0"/>
                <a:cs typeface="Calibri" pitchFamily="34" charset="0"/>
              </a:rPr>
              <a:t>khí, đá v</a:t>
            </a:r>
            <a:r>
              <a:rPr lang="en-US" sz="3200" b="1">
                <a:latin typeface="Calibri" pitchFamily="34" charset="0"/>
                <a:cs typeface="Calibri" pitchFamily="34" charset="0"/>
              </a:rPr>
              <a:t>ôi, bô-xít, </a:t>
            </a:r>
            <a:r>
              <a:rPr lang="vi-VN" sz="3200" b="1">
                <a:latin typeface="Calibri" pitchFamily="34" charset="0"/>
                <a:cs typeface="Calibri" pitchFamily="34" charset="0"/>
              </a:rPr>
              <a:t>a-pa-tít</a:t>
            </a:r>
            <a:r>
              <a:rPr lang="en-US" sz="3200" b="1">
                <a:latin typeface="Calibri" pitchFamily="34" charset="0"/>
                <a:cs typeface="Calibri" pitchFamily="34" charset="0"/>
              </a:rPr>
              <a:t>,…) =&gt;</a:t>
            </a:r>
            <a:r>
              <a:rPr lang="vi-VN" sz="3200" b="1">
                <a:latin typeface="Calibri" pitchFamily="34" charset="0"/>
                <a:cs typeface="Calibri" pitchFamily="34" charset="0"/>
              </a:rPr>
              <a:t> phát triển </a:t>
            </a:r>
            <a:r>
              <a:rPr lang="en-US" sz="3200" b="1">
                <a:latin typeface="Calibri" pitchFamily="34" charset="0"/>
                <a:cs typeface="Calibri" pitchFamily="34" charset="0"/>
              </a:rPr>
              <a:t>CN</a:t>
            </a:r>
            <a:r>
              <a:rPr lang="vi-VN" sz="3200" b="1">
                <a:latin typeface="Calibri" pitchFamily="34" charset="0"/>
                <a:cs typeface="Calibri" pitchFamily="34" charset="0"/>
              </a:rPr>
              <a:t> khai khoáng, sản xuất kim loại,...</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AC2F23-F461-4E45-9E54-A1F9389E36FB}"/>
              </a:ext>
            </a:extLst>
          </p:cNvPr>
          <p:cNvSpPr/>
          <p:nvPr/>
        </p:nvSpPr>
        <p:spPr>
          <a:xfrm>
            <a:off x="499311" y="816901"/>
            <a:ext cx="2688023" cy="5133713"/>
          </a:xfrm>
          <a:prstGeom prst="rect">
            <a:avLst/>
          </a:prstGeom>
          <a:ln>
            <a:solidFill>
              <a:srgbClr val="0000FF"/>
            </a:solidFill>
            <a:prstDash val="dash"/>
          </a:ln>
        </p:spPr>
        <p:txBody>
          <a:bodyPr wrap="square">
            <a:spAutoFit/>
          </a:bodyPr>
          <a:lstStyle/>
          <a:p>
            <a:pPr algn="just">
              <a:lnSpc>
                <a:spcPct val="130000"/>
              </a:lnSpc>
            </a:pPr>
            <a:r>
              <a:rPr lang="en-US" sz="2800" b="1" i="1">
                <a:solidFill>
                  <a:srgbClr val="0000FF"/>
                </a:solidFill>
                <a:latin typeface="Calibri" pitchFamily="34" charset="0"/>
                <a:ea typeface="Cambria" panose="02040503050406030204" pitchFamily="18" charset="0"/>
                <a:cs typeface="Calibri" pitchFamily="34" charset="0"/>
              </a:rPr>
              <a:t>Cho biết mối </a:t>
            </a:r>
            <a:r>
              <a:rPr lang="vi-VN" sz="2800" b="1" i="1" dirty="0">
                <a:solidFill>
                  <a:srgbClr val="0000FF"/>
                </a:solidFill>
                <a:latin typeface="Calibri" pitchFamily="34" charset="0"/>
                <a:ea typeface="Cambria" panose="02040503050406030204" pitchFamily="18" charset="0"/>
                <a:cs typeface="Calibri" pitchFamily="34" charset="0"/>
              </a:rPr>
              <a:t>quan hệ giữa phân bố </a:t>
            </a:r>
            <a:r>
              <a:rPr lang="vi-VN" sz="2800" b="1" i="1">
                <a:solidFill>
                  <a:srgbClr val="0000FF"/>
                </a:solidFill>
                <a:latin typeface="Calibri" pitchFamily="34" charset="0"/>
                <a:ea typeface="Cambria" panose="02040503050406030204" pitchFamily="18" charset="0"/>
                <a:cs typeface="Calibri" pitchFamily="34" charset="0"/>
              </a:rPr>
              <a:t>tài nguyên</a:t>
            </a:r>
            <a:r>
              <a:rPr lang="en-US" sz="2800" b="1" i="1">
                <a:solidFill>
                  <a:srgbClr val="0000FF"/>
                </a:solidFill>
                <a:latin typeface="Calibri" pitchFamily="34" charset="0"/>
                <a:ea typeface="Cambria" panose="02040503050406030204" pitchFamily="18" charset="0"/>
                <a:cs typeface="Calibri" pitchFamily="34" charset="0"/>
              </a:rPr>
              <a:t> khoáng sản</a:t>
            </a:r>
            <a:r>
              <a:rPr lang="vi-VN" sz="2800" b="1" i="1">
                <a:solidFill>
                  <a:srgbClr val="0000FF"/>
                </a:solidFill>
                <a:latin typeface="Calibri" pitchFamily="34" charset="0"/>
                <a:ea typeface="Cambria" panose="02040503050406030204" pitchFamily="18" charset="0"/>
                <a:cs typeface="Calibri" pitchFamily="34" charset="0"/>
              </a:rPr>
              <a:t> </a:t>
            </a:r>
            <a:r>
              <a:rPr lang="vi-VN" sz="2800" b="1" i="1" dirty="0">
                <a:solidFill>
                  <a:srgbClr val="0000FF"/>
                </a:solidFill>
                <a:latin typeface="Calibri" pitchFamily="34" charset="0"/>
                <a:ea typeface="Cambria" panose="02040503050406030204" pitchFamily="18" charset="0"/>
                <a:cs typeface="Calibri" pitchFamily="34" charset="0"/>
              </a:rPr>
              <a:t>với phân bố một số ngành công </a:t>
            </a:r>
            <a:r>
              <a:rPr lang="vi-VN" sz="2800" b="1" i="1">
                <a:solidFill>
                  <a:srgbClr val="0000FF"/>
                </a:solidFill>
                <a:latin typeface="Calibri" pitchFamily="34" charset="0"/>
                <a:ea typeface="Cambria" panose="02040503050406030204" pitchFamily="18" charset="0"/>
                <a:cs typeface="Calibri" pitchFamily="34" charset="0"/>
              </a:rPr>
              <a:t>nghiệp </a:t>
            </a:r>
            <a:r>
              <a:rPr lang="en-US" sz="2800" b="1" i="1">
                <a:solidFill>
                  <a:srgbClr val="0000FF"/>
                </a:solidFill>
                <a:latin typeface="Calibri" pitchFamily="34" charset="0"/>
                <a:ea typeface="Cambria" panose="02040503050406030204" pitchFamily="18" charset="0"/>
                <a:cs typeface="Calibri" pitchFamily="34" charset="0"/>
              </a:rPr>
              <a:t>quan trọng </a:t>
            </a:r>
            <a:r>
              <a:rPr lang="vi-VN" sz="2800" b="1" i="1">
                <a:solidFill>
                  <a:srgbClr val="0000FF"/>
                </a:solidFill>
                <a:latin typeface="Calibri" pitchFamily="34" charset="0"/>
                <a:ea typeface="Cambria" panose="02040503050406030204" pitchFamily="18" charset="0"/>
                <a:cs typeface="Calibri" pitchFamily="34" charset="0"/>
              </a:rPr>
              <a:t>ở nước ta</a:t>
            </a:r>
            <a:r>
              <a:rPr lang="en-US" sz="2800" b="1" i="1">
                <a:solidFill>
                  <a:srgbClr val="0000FF"/>
                </a:solidFill>
                <a:latin typeface="Calibri" pitchFamily="34" charset="0"/>
                <a:ea typeface="Cambria" panose="02040503050406030204" pitchFamily="18" charset="0"/>
                <a:cs typeface="Calibri" pitchFamily="34" charset="0"/>
              </a:rPr>
              <a:t>.</a:t>
            </a:r>
            <a:endParaRPr lang="en-US" sz="2800" b="1" i="1" dirty="0">
              <a:solidFill>
                <a:srgbClr val="0000FF"/>
              </a:solidFill>
              <a:latin typeface="Calibri" pitchFamily="34" charset="0"/>
              <a:cs typeface="Calibri" pitchFamily="34" charset="0"/>
            </a:endParaRPr>
          </a:p>
        </p:txBody>
      </p:sp>
      <p:grpSp>
        <p:nvGrpSpPr>
          <p:cNvPr id="2" name="Group 9">
            <a:extLst>
              <a:ext uri="{FF2B5EF4-FFF2-40B4-BE49-F238E27FC236}">
                <a16:creationId xmlns:a16="http://schemas.microsoft.com/office/drawing/2014/main" id="{89BF458F-3EA2-4C39-9F4B-A977AA908877}"/>
              </a:ext>
            </a:extLst>
          </p:cNvPr>
          <p:cNvGrpSpPr/>
          <p:nvPr/>
        </p:nvGrpSpPr>
        <p:grpSpPr>
          <a:xfrm>
            <a:off x="4422979" y="130630"/>
            <a:ext cx="6512113" cy="655178"/>
            <a:chOff x="3005070" y="116455"/>
            <a:chExt cx="6181859" cy="655178"/>
          </a:xfrm>
        </p:grpSpPr>
        <p:sp>
          <p:nvSpPr>
            <p:cNvPr id="11" name="Rectangle: Rounded Corners 2">
              <a:extLst>
                <a:ext uri="{FF2B5EF4-FFF2-40B4-BE49-F238E27FC236}">
                  <a16:creationId xmlns:a16="http://schemas.microsoft.com/office/drawing/2014/main" id="{71C7DDDB-618D-4D48-A533-4D59A9D3DC4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TextBox 11">
              <a:extLst>
                <a:ext uri="{FF2B5EF4-FFF2-40B4-BE49-F238E27FC236}">
                  <a16:creationId xmlns:a16="http://schemas.microsoft.com/office/drawing/2014/main" id="{F03F5941-7D9E-4116-86F8-789E16BFB6F2}"/>
                </a:ext>
              </a:extLst>
            </p:cNvPr>
            <p:cNvSpPr txBox="1"/>
            <p:nvPr/>
          </p:nvSpPr>
          <p:spPr>
            <a:xfrm>
              <a:off x="3365923" y="125302"/>
              <a:ext cx="5450531"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CHUYÊN GIA ATLAT</a:t>
              </a:r>
            </a:p>
          </p:txBody>
        </p:sp>
      </p:grpSp>
      <p:pic>
        <p:nvPicPr>
          <p:cNvPr id="9" name="Picture 8" descr="C:\Users\Administrator\Desktop\Ảnh GA 8\H.4.1.jpg"/>
          <p:cNvPicPr/>
          <p:nvPr/>
        </p:nvPicPr>
        <p:blipFill>
          <a:blip r:embed="rId3"/>
          <a:srcRect/>
          <a:stretch>
            <a:fillRect/>
          </a:stretch>
        </p:blipFill>
        <p:spPr bwMode="auto">
          <a:xfrm>
            <a:off x="7662041" y="961697"/>
            <a:ext cx="4470317" cy="5839835"/>
          </a:xfrm>
          <a:prstGeom prst="rect">
            <a:avLst/>
          </a:prstGeom>
          <a:ln>
            <a:noFill/>
          </a:ln>
          <a:effectLst>
            <a:outerShdw blurRad="292100" dist="139700" dir="2700000" algn="tl" rotWithShape="0">
              <a:srgbClr val="333333">
                <a:alpha val="65000"/>
              </a:srgbClr>
            </a:outerShdw>
          </a:effectLst>
        </p:spPr>
      </p:pic>
      <p:pic>
        <p:nvPicPr>
          <p:cNvPr id="3" name="Picture 2" descr="C:\Users\Administrator\Desktop\Ảnh GS 9\cau-hoi-trang-146-dia-li-lop-9-1 (1).png"/>
          <p:cNvPicPr>
            <a:picLocks noChangeAspect="1" noChangeArrowheads="1"/>
          </p:cNvPicPr>
          <p:nvPr/>
        </p:nvPicPr>
        <p:blipFill>
          <a:blip r:embed="rId4"/>
          <a:srcRect/>
          <a:stretch>
            <a:fillRect/>
          </a:stretch>
        </p:blipFill>
        <p:spPr bwMode="auto">
          <a:xfrm>
            <a:off x="3421088" y="906066"/>
            <a:ext cx="3988676" cy="5873949"/>
          </a:xfrm>
          <a:prstGeom prst="rect">
            <a:avLst/>
          </a:prstGeom>
          <a:noFill/>
        </p:spPr>
      </p:pic>
    </p:spTree>
    <p:extLst>
      <p:ext uri="{BB962C8B-B14F-4D97-AF65-F5344CB8AC3E}">
        <p14:creationId xmlns:p14="http://schemas.microsoft.com/office/powerpoint/2010/main" val="1556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dirty="0">
                <a:latin typeface="Calibri" pitchFamily="34" charset="0"/>
                <a:cs typeface="Calibri" pitchFamily="34" charset="0"/>
              </a:rPr>
              <a:t>-</a:t>
            </a:r>
            <a:r>
              <a:rPr lang="vi-VN" sz="3200" b="1" dirty="0">
                <a:latin typeface="Calibri" pitchFamily="34" charset="0"/>
                <a:cs typeface="Calibri" pitchFamily="34" charset="0"/>
              </a:rPr>
              <a:t> Sinh vật: </a:t>
            </a:r>
            <a:endParaRPr lang="en-US" sz="3200" b="1" dirty="0">
              <a:latin typeface="Calibri" pitchFamily="34" charset="0"/>
              <a:cs typeface="Calibri" pitchFamily="34" charset="0"/>
            </a:endParaRPr>
          </a:p>
          <a:p>
            <a:pPr algn="just">
              <a:lnSpc>
                <a:spcPct val="130000"/>
              </a:lnSpc>
            </a:pPr>
            <a:r>
              <a:rPr lang="en-US" sz="3200" b="1" dirty="0">
                <a:latin typeface="Calibri" pitchFamily="34" charset="0"/>
                <a:cs typeface="Calibri" pitchFamily="34" charset="0"/>
              </a:rPr>
              <a:t>+ T</a:t>
            </a:r>
            <a:r>
              <a:rPr lang="vi-VN" sz="3200" b="1" dirty="0">
                <a:latin typeface="Calibri" pitchFamily="34" charset="0"/>
                <a:cs typeface="Calibri" pitchFamily="34" charset="0"/>
              </a:rPr>
              <a:t>ài nguyên sinh vật phong phú, giá trị kinh tế</a:t>
            </a:r>
            <a:r>
              <a:rPr lang="en-US" sz="3200" b="1" dirty="0">
                <a:latin typeface="Calibri" pitchFamily="34" charset="0"/>
                <a:cs typeface="Calibri" pitchFamily="34" charset="0"/>
              </a:rPr>
              <a:t>,</a:t>
            </a:r>
            <a:r>
              <a:rPr lang="vi-VN" sz="3200" b="1" dirty="0">
                <a:latin typeface="Calibri" pitchFamily="34" charset="0"/>
                <a:cs typeface="Calibri" pitchFamily="34" charset="0"/>
              </a:rPr>
              <a:t>dược liệu;hải sản dồi dào.</a:t>
            </a:r>
            <a:endParaRPr lang="en-US" sz="3200" b="1" dirty="0">
              <a:latin typeface="Calibri" pitchFamily="34" charset="0"/>
              <a:cs typeface="Calibri" pitchFamily="34" charset="0"/>
            </a:endParaRPr>
          </a:p>
          <a:p>
            <a:pPr algn="just">
              <a:lnSpc>
                <a:spcPct val="130000"/>
              </a:lnSpc>
            </a:pPr>
            <a:r>
              <a:rPr lang="en-US" sz="3200" b="1" dirty="0">
                <a:latin typeface="Calibri" pitchFamily="34" charset="0"/>
                <a:cs typeface="Calibri" pitchFamily="34" charset="0"/>
              </a:rPr>
              <a:t>+ </a:t>
            </a:r>
            <a:r>
              <a:rPr lang="en-US" sz="3200" b="1" dirty="0" err="1">
                <a:latin typeface="Calibri" pitchFamily="34" charset="0"/>
                <a:cs typeface="Calibri" pitchFamily="34" charset="0"/>
              </a:rPr>
              <a:t>Cung</a:t>
            </a:r>
            <a:r>
              <a:rPr lang="en-US" sz="3200" b="1" dirty="0">
                <a:latin typeface="Calibri" pitchFamily="34" charset="0"/>
                <a:cs typeface="Calibri" pitchFamily="34" charset="0"/>
              </a:rPr>
              <a:t> </a:t>
            </a:r>
            <a:r>
              <a:rPr lang="en-US" sz="3200" b="1" dirty="0" err="1">
                <a:latin typeface="Calibri" pitchFamily="34" charset="0"/>
                <a:cs typeface="Calibri" pitchFamily="34" charset="0"/>
              </a:rPr>
              <a:t>cấp</a:t>
            </a:r>
            <a:r>
              <a:rPr lang="vi-VN" sz="3200" b="1" dirty="0">
                <a:latin typeface="Calibri" pitchFamily="34" charset="0"/>
                <a:cs typeface="Calibri" pitchFamily="34" charset="0"/>
              </a:rPr>
              <a:t> nguyên liệu cho công nghiệp sản xuất, chế biến thực phẩm</a:t>
            </a:r>
            <a:r>
              <a:rPr lang="en-US" sz="3200" b="1" dirty="0">
                <a:latin typeface="Calibri" pitchFamily="34" charset="0"/>
                <a:cs typeface="Calibri" pitchFamily="34" charset="0"/>
              </a:rPr>
              <a:t>;</a:t>
            </a:r>
            <a:r>
              <a:rPr lang="vi-VN" sz="3200" b="1" dirty="0">
                <a:latin typeface="Calibri" pitchFamily="34" charset="0"/>
                <a:cs typeface="Calibri" pitchFamily="34" charset="0"/>
              </a:rPr>
              <a:t> dược phẩm.</a:t>
            </a:r>
            <a:endParaRPr lang="en-US" sz="3200" b="1" dirty="0">
              <a:latin typeface="Calibri" pitchFamily="34" charset="0"/>
              <a:cs typeface="Calibri" pitchFamily="34" charset="0"/>
            </a:endParaRP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150946" y="140292"/>
            <a:ext cx="6657735" cy="1693669"/>
          </a:xfrm>
          <a:prstGeom prst="rect">
            <a:avLst/>
          </a:prstGeom>
          <a:ln>
            <a:solidFill>
              <a:srgbClr val="00B050"/>
            </a:solidFill>
            <a:prstDash val="dash"/>
          </a:ln>
        </p:spPr>
        <p:txBody>
          <a:bodyPr wrap="square" lIns="0" tIns="0" rIns="0" bIns="0" rtlCol="0" anchor="t">
            <a:spAutoFit/>
          </a:bodyPr>
          <a:lstStyle/>
          <a:p>
            <a:pPr marL="172703" lvl="1" algn="ctr">
              <a:lnSpc>
                <a:spcPct val="130000"/>
              </a:lnSpc>
            </a:pPr>
            <a:r>
              <a:rPr lang="vi-VN" sz="2900" b="1" dirty="0">
                <a:solidFill>
                  <a:srgbClr val="000B5D"/>
                </a:solidFill>
                <a:latin typeface="Calibri" pitchFamily="34" charset="0"/>
                <a:cs typeface="Calibri" pitchFamily="34" charset="0"/>
              </a:rPr>
              <a:t>Rừng Việt </a:t>
            </a:r>
            <a:r>
              <a:rPr lang="vi-VN" sz="2900" b="1">
                <a:solidFill>
                  <a:srgbClr val="000B5D"/>
                </a:solidFill>
                <a:latin typeface="Calibri" pitchFamily="34" charset="0"/>
                <a:cs typeface="Calibri" pitchFamily="34" charset="0"/>
              </a:rPr>
              <a:t>Nam </a:t>
            </a:r>
            <a:r>
              <a:rPr lang="en-US" sz="2900" b="1">
                <a:solidFill>
                  <a:srgbClr val="000B5D"/>
                </a:solidFill>
                <a:latin typeface="Calibri" pitchFamily="34" charset="0"/>
                <a:cs typeface="Calibri" pitchFamily="34" charset="0"/>
              </a:rPr>
              <a:t>có c</a:t>
            </a:r>
            <a:r>
              <a:rPr lang="vi-VN" sz="2900" b="1">
                <a:solidFill>
                  <a:srgbClr val="000B5D"/>
                </a:solidFill>
                <a:latin typeface="Calibri" pitchFamily="34" charset="0"/>
                <a:cs typeface="Calibri" pitchFamily="34" charset="0"/>
              </a:rPr>
              <a:t>ác </a:t>
            </a:r>
            <a:r>
              <a:rPr lang="vi-VN" sz="2900" b="1" dirty="0">
                <a:solidFill>
                  <a:srgbClr val="000B5D"/>
                </a:solidFill>
                <a:latin typeface="Calibri" pitchFamily="34" charset="0"/>
                <a:cs typeface="Calibri" pitchFamily="34" charset="0"/>
              </a:rPr>
              <a:t>loại gỗ quý như lim, sến, táu, và các loại cây có giá trị kinh tế cao</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để</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phát</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triển</a:t>
            </a:r>
            <a:r>
              <a:rPr lang="en-US" sz="2900" b="1" dirty="0">
                <a:solidFill>
                  <a:srgbClr val="000B5D"/>
                </a:solidFill>
                <a:latin typeface="Calibri" pitchFamily="34" charset="0"/>
                <a:cs typeface="Calibri" pitchFamily="34" charset="0"/>
              </a:rPr>
              <a:t> </a:t>
            </a:r>
            <a:r>
              <a:rPr lang="en-US" sz="2900" b="1" dirty="0" err="1">
                <a:solidFill>
                  <a:srgbClr val="FF0000"/>
                </a:solidFill>
                <a:latin typeface="Calibri" pitchFamily="34" charset="0"/>
                <a:cs typeface="Calibri" pitchFamily="34" charset="0"/>
              </a:rPr>
              <a:t>công</a:t>
            </a:r>
            <a:r>
              <a:rPr lang="en-US" sz="2900" b="1" dirty="0">
                <a:solidFill>
                  <a:srgbClr val="FF0000"/>
                </a:solidFill>
                <a:latin typeface="Calibri" pitchFamily="34" charset="0"/>
                <a:cs typeface="Calibri" pitchFamily="34" charset="0"/>
              </a:rPr>
              <a:t> </a:t>
            </a:r>
            <a:r>
              <a:rPr lang="en-US" sz="2900" b="1" dirty="0" err="1">
                <a:solidFill>
                  <a:srgbClr val="FF0000"/>
                </a:solidFill>
                <a:latin typeface="Calibri" pitchFamily="34" charset="0"/>
                <a:cs typeface="Calibri" pitchFamily="34" charset="0"/>
              </a:rPr>
              <a:t>nghiệp</a:t>
            </a:r>
            <a:r>
              <a:rPr lang="en-US" sz="2900" b="1" dirty="0">
                <a:solidFill>
                  <a:srgbClr val="FF0000"/>
                </a:solidFill>
                <a:latin typeface="Calibri" pitchFamily="34" charset="0"/>
                <a:cs typeface="Calibri" pitchFamily="34" charset="0"/>
              </a:rPr>
              <a:t> </a:t>
            </a:r>
            <a:r>
              <a:rPr lang="en-US" sz="2900" b="1" dirty="0" err="1">
                <a:solidFill>
                  <a:srgbClr val="FF0000"/>
                </a:solidFill>
                <a:latin typeface="Calibri" pitchFamily="34" charset="0"/>
                <a:cs typeface="Calibri" pitchFamily="34" charset="0"/>
              </a:rPr>
              <a:t>chế</a:t>
            </a:r>
            <a:r>
              <a:rPr lang="en-US" sz="2900" b="1" dirty="0">
                <a:solidFill>
                  <a:srgbClr val="FF0000"/>
                </a:solidFill>
                <a:latin typeface="Calibri" pitchFamily="34" charset="0"/>
                <a:cs typeface="Calibri" pitchFamily="34" charset="0"/>
              </a:rPr>
              <a:t> </a:t>
            </a:r>
            <a:r>
              <a:rPr lang="en-US" sz="2900" b="1" dirty="0" err="1">
                <a:solidFill>
                  <a:srgbClr val="FF0000"/>
                </a:solidFill>
                <a:latin typeface="Calibri" pitchFamily="34" charset="0"/>
                <a:cs typeface="Calibri" pitchFamily="34" charset="0"/>
              </a:rPr>
              <a:t>biến</a:t>
            </a:r>
            <a:endParaRPr lang="en-US" sz="2900" b="1" dirty="0">
              <a:solidFill>
                <a:srgbClr val="FF0000"/>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7012960" y="96902"/>
            <a:ext cx="5026641" cy="3769981"/>
          </a:xfrm>
          <a:prstGeom prst="rect">
            <a:avLst/>
          </a:prstGeom>
        </p:spPr>
      </p:pic>
      <p:pic>
        <p:nvPicPr>
          <p:cNvPr id="3" name="Picture 2"/>
          <p:cNvPicPr>
            <a:picLocks noChangeAspect="1"/>
          </p:cNvPicPr>
          <p:nvPr/>
        </p:nvPicPr>
        <p:blipFill>
          <a:blip r:embed="rId4" cstate="print"/>
          <a:stretch>
            <a:fillRect/>
          </a:stretch>
        </p:blipFill>
        <p:spPr>
          <a:xfrm>
            <a:off x="0" y="2489471"/>
            <a:ext cx="3474720" cy="2737849"/>
          </a:xfrm>
          <a:prstGeom prst="rect">
            <a:avLst/>
          </a:prstGeom>
        </p:spPr>
      </p:pic>
      <p:sp>
        <p:nvSpPr>
          <p:cNvPr id="23" name="TextBox 21"/>
          <p:cNvSpPr txBox="1"/>
          <p:nvPr/>
        </p:nvSpPr>
        <p:spPr>
          <a:xfrm>
            <a:off x="102865" y="5560815"/>
            <a:ext cx="3319604" cy="600164"/>
          </a:xfrm>
          <a:prstGeom prst="rect">
            <a:avLst/>
          </a:prstGeom>
          <a:ln>
            <a:noFill/>
            <a:prstDash val="dash"/>
          </a:ln>
        </p:spPr>
        <p:txBody>
          <a:bodyPr wrap="square" lIns="0" tIns="0" rIns="0" bIns="0" rtlCol="0" anchor="t">
            <a:spAutoFit/>
          </a:bodyPr>
          <a:lstStyle/>
          <a:p>
            <a:pPr marL="172703" lvl="1" algn="ctr">
              <a:lnSpc>
                <a:spcPct val="150000"/>
              </a:lnSpc>
            </a:pPr>
            <a:r>
              <a:rPr lang="vi-VN" sz="2600" b="1" dirty="0">
                <a:solidFill>
                  <a:srgbClr val="FF0000"/>
                </a:solidFill>
                <a:latin typeface="Calibri" pitchFamily="34" charset="0"/>
                <a:cs typeface="Calibri" pitchFamily="34" charset="0"/>
              </a:rPr>
              <a:t>Gỗ</a:t>
            </a:r>
            <a:endParaRPr lang="en-US" sz="2600" b="1" dirty="0">
              <a:solidFill>
                <a:srgbClr val="FF0000"/>
              </a:solidFill>
              <a:latin typeface="Calibri" pitchFamily="34" charset="0"/>
              <a:cs typeface="Calibri" pitchFamily="34" charset="0"/>
            </a:endParaRPr>
          </a:p>
        </p:txBody>
      </p:sp>
      <p:pic>
        <p:nvPicPr>
          <p:cNvPr id="4" name="Picture 3"/>
          <p:cNvPicPr>
            <a:picLocks noChangeAspect="1"/>
          </p:cNvPicPr>
          <p:nvPr/>
        </p:nvPicPr>
        <p:blipFill>
          <a:blip r:embed="rId5"/>
          <a:stretch>
            <a:fillRect/>
          </a:stretch>
        </p:blipFill>
        <p:spPr>
          <a:xfrm>
            <a:off x="3491937" y="3535680"/>
            <a:ext cx="3866951" cy="3081324"/>
          </a:xfrm>
          <a:prstGeom prst="rect">
            <a:avLst/>
          </a:prstGeom>
        </p:spPr>
      </p:pic>
      <p:sp>
        <p:nvSpPr>
          <p:cNvPr id="24" name="TextBox 21"/>
          <p:cNvSpPr txBox="1"/>
          <p:nvPr/>
        </p:nvSpPr>
        <p:spPr>
          <a:xfrm>
            <a:off x="4412179" y="2567735"/>
            <a:ext cx="2289070" cy="600164"/>
          </a:xfrm>
          <a:prstGeom prst="rect">
            <a:avLst/>
          </a:prstGeom>
          <a:ln>
            <a:noFill/>
            <a:prstDash val="dash"/>
          </a:ln>
        </p:spPr>
        <p:txBody>
          <a:bodyPr wrap="square" lIns="0" tIns="0" rIns="0" bIns="0" rtlCol="0" anchor="t">
            <a:spAutoFit/>
          </a:bodyPr>
          <a:lstStyle/>
          <a:p>
            <a:pPr marL="172703" lvl="1" algn="ctr">
              <a:lnSpc>
                <a:spcPct val="150000"/>
              </a:lnSpc>
            </a:pPr>
            <a:r>
              <a:rPr lang="en-US" sz="2600" b="1" dirty="0" err="1">
                <a:solidFill>
                  <a:srgbClr val="FF0000"/>
                </a:solidFill>
                <a:latin typeface="Calibri" pitchFamily="34" charset="0"/>
                <a:cs typeface="Calibri" pitchFamily="34" charset="0"/>
              </a:rPr>
              <a:t>Dược</a:t>
            </a:r>
            <a:r>
              <a:rPr lang="en-US" sz="2600" b="1" dirty="0">
                <a:solidFill>
                  <a:srgbClr val="FF0000"/>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liệu</a:t>
            </a:r>
            <a:endParaRPr lang="en-US" sz="2600" b="1" dirty="0">
              <a:solidFill>
                <a:srgbClr val="FF0000"/>
              </a:solidFill>
              <a:latin typeface="Calibri" pitchFamily="34" charset="0"/>
              <a:cs typeface="Calibri" pitchFamily="34" charset="0"/>
            </a:endParaRPr>
          </a:p>
        </p:txBody>
      </p:sp>
      <p:pic>
        <p:nvPicPr>
          <p:cNvPr id="5" name="Picture 4"/>
          <p:cNvPicPr>
            <a:picLocks noChangeAspect="1"/>
          </p:cNvPicPr>
          <p:nvPr/>
        </p:nvPicPr>
        <p:blipFill rotWithShape="1">
          <a:blip r:embed="rId6"/>
          <a:srcRect l="23976" r="25460"/>
          <a:stretch/>
        </p:blipFill>
        <p:spPr>
          <a:xfrm>
            <a:off x="7563167" y="3866883"/>
            <a:ext cx="3358833" cy="2864117"/>
          </a:xfrm>
          <a:prstGeom prst="rect">
            <a:avLst/>
          </a:prstGeom>
        </p:spPr>
      </p:pic>
      <p:sp>
        <p:nvSpPr>
          <p:cNvPr id="25" name="TextBox 21"/>
          <p:cNvSpPr txBox="1"/>
          <p:nvPr/>
        </p:nvSpPr>
        <p:spPr>
          <a:xfrm>
            <a:off x="10922000" y="4628031"/>
            <a:ext cx="1187893" cy="1138260"/>
          </a:xfrm>
          <a:prstGeom prst="rect">
            <a:avLst/>
          </a:prstGeom>
          <a:ln>
            <a:noFill/>
            <a:prstDash val="dash"/>
          </a:ln>
        </p:spPr>
        <p:txBody>
          <a:bodyPr wrap="square" lIns="0" tIns="0" rIns="0" bIns="0" rtlCol="0" anchor="t">
            <a:spAutoFit/>
          </a:bodyPr>
          <a:lstStyle/>
          <a:p>
            <a:pPr marL="172703" lvl="1" algn="ctr">
              <a:lnSpc>
                <a:spcPct val="150000"/>
              </a:lnSpc>
            </a:pPr>
            <a:r>
              <a:rPr lang="en-US" sz="2600" b="1" dirty="0" err="1">
                <a:solidFill>
                  <a:srgbClr val="FF0000"/>
                </a:solidFill>
                <a:latin typeface="Calibri" pitchFamily="34" charset="0"/>
                <a:cs typeface="Calibri" pitchFamily="34" charset="0"/>
              </a:rPr>
              <a:t>Nông</a:t>
            </a:r>
            <a:r>
              <a:rPr lang="en-US" sz="2600" b="1" dirty="0">
                <a:solidFill>
                  <a:srgbClr val="FF0000"/>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sản</a:t>
            </a:r>
            <a:endParaRPr lang="en-US" sz="26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96868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96415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Nguồn nước: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M</a:t>
            </a:r>
            <a:r>
              <a:rPr lang="vi-VN" sz="3200" b="1">
                <a:latin typeface="Calibri" pitchFamily="34" charset="0"/>
                <a:cs typeface="Calibri" pitchFamily="34" charset="0"/>
              </a:rPr>
              <a:t>ạng lưới sông ngòi dày đặc, nguồn nước ngầm dồi dào cung cấp nước cho các ngành công nghiệp.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T</a:t>
            </a:r>
            <a:r>
              <a:rPr lang="vi-VN" sz="3200" b="1">
                <a:latin typeface="Calibri" pitchFamily="34" charset="0"/>
                <a:cs typeface="Calibri" pitchFamily="34" charset="0"/>
              </a:rPr>
              <a:t>rữ năng thuỷ điện lớn</a:t>
            </a:r>
            <a:r>
              <a:rPr lang="en-US" sz="3200" b="1">
                <a:latin typeface="Calibri" pitchFamily="34" charset="0"/>
                <a:cs typeface="Calibri" pitchFamily="34" charset="0"/>
              </a:rPr>
              <a:t> =&gt; </a:t>
            </a:r>
            <a:r>
              <a:rPr lang="vi-VN" sz="3200" b="1">
                <a:latin typeface="Calibri" pitchFamily="34" charset="0"/>
                <a:cs typeface="Calibri" pitchFamily="34" charset="0"/>
              </a:rPr>
              <a:t>phát triển thuỷ điện.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Các mỏ nước khoáng: Quang Hanh</a:t>
            </a:r>
            <a:r>
              <a:rPr lang="en-US" sz="3200" b="1">
                <a:latin typeface="Calibri" pitchFamily="34" charset="0"/>
                <a:cs typeface="Calibri" pitchFamily="34" charset="0"/>
              </a:rPr>
              <a:t>,</a:t>
            </a:r>
            <a:r>
              <a:rPr lang="vi-VN" sz="3200" b="1">
                <a:latin typeface="Calibri" pitchFamily="34" charset="0"/>
                <a:cs typeface="Calibri" pitchFamily="34" charset="0"/>
              </a:rPr>
              <a:t> Kim Bôi, Vĩnh Hảo,</a:t>
            </a:r>
            <a:r>
              <a:rPr lang="en-US" sz="3200" b="1">
                <a:latin typeface="Calibri" pitchFamily="34" charset="0"/>
                <a:cs typeface="Calibri" pitchFamily="34" charset="0"/>
              </a:rPr>
              <a:t>…=&gt;</a:t>
            </a:r>
            <a:r>
              <a:rPr lang="vi-VN" sz="3200" b="1">
                <a:latin typeface="Calibri" pitchFamily="34" charset="0"/>
                <a:cs typeface="Calibri" pitchFamily="34" charset="0"/>
              </a:rPr>
              <a:t> công nghiệp sản xuất đồ uống.</a:t>
            </a:r>
            <a:endParaRPr lang="en-US" sz="3200" b="1">
              <a:latin typeface="Calibri" pitchFamily="34" charset="0"/>
              <a:cs typeface="Calibri" pitchFamily="34" charset="0"/>
            </a:endParaRP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1741254" y="2394008"/>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NGUỒN NƯỚC</a:t>
            </a:r>
          </a:p>
        </p:txBody>
      </p:sp>
      <p:pic>
        <p:nvPicPr>
          <p:cNvPr id="1026" name="Picture 2" desc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091" y="1"/>
            <a:ext cx="6416769" cy="572472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5" name="TextBox 32"/>
          <p:cNvSpPr txBox="1"/>
          <p:nvPr/>
        </p:nvSpPr>
        <p:spPr>
          <a:xfrm>
            <a:off x="0" y="790914"/>
            <a:ext cx="5392271" cy="430887"/>
          </a:xfrm>
          <a:prstGeom prst="rect">
            <a:avLst/>
          </a:prstGeom>
          <a:ln>
            <a:solidFill>
              <a:srgbClr val="00B050"/>
            </a:solidFill>
            <a:prstDash val="dash"/>
          </a:ln>
        </p:spPr>
        <p:txBody>
          <a:bodyPr wrap="square" lIns="0" tIns="0" rIns="0" bIns="0" rtlCol="0" anchor="t">
            <a:spAutoFit/>
          </a:bodyPr>
          <a:lstStyle>
            <a:defPPr>
              <a:defRPr lang="en-US"/>
            </a:defPPr>
            <a:lvl2pPr marL="259080" lvl="1" algn="just">
              <a:lnSpc>
                <a:spcPct val="150000"/>
              </a:lnSpc>
              <a:defRPr sz="2800">
                <a:solidFill>
                  <a:srgbClr val="000B5D"/>
                </a:solidFill>
                <a:latin typeface="#9Slide03 Cabin Condensed Bold" panose="00000806000000000000" pitchFamily="2" charset="-93"/>
              </a:defRPr>
            </a:lvl2pPr>
          </a:lstStyle>
          <a:p>
            <a:pPr lvl="1" algn="ctr">
              <a:lnSpc>
                <a:spcPct val="100000"/>
              </a:lnSpc>
            </a:pPr>
            <a:r>
              <a:rPr lang="en-US" b="1" dirty="0" err="1">
                <a:latin typeface="Calibri" pitchFamily="34" charset="0"/>
                <a:cs typeface="Calibri" pitchFamily="34" charset="0"/>
              </a:rPr>
              <a:t>Nước</a:t>
            </a:r>
            <a:r>
              <a:rPr lang="en-US" b="1" dirty="0">
                <a:latin typeface="Calibri" pitchFamily="34" charset="0"/>
                <a:cs typeface="Calibri" pitchFamily="34" charset="0"/>
              </a:rPr>
              <a:t> </a:t>
            </a:r>
            <a:r>
              <a:rPr lang="en-US" b="1" dirty="0" err="1">
                <a:latin typeface="Calibri" pitchFamily="34" charset="0"/>
                <a:cs typeface="Calibri" pitchFamily="34" charset="0"/>
              </a:rPr>
              <a:t>nóng</a:t>
            </a:r>
            <a:r>
              <a:rPr lang="en-US" b="1" dirty="0">
                <a:latin typeface="Calibri" pitchFamily="34" charset="0"/>
                <a:cs typeface="Calibri" pitchFamily="34" charset="0"/>
              </a:rPr>
              <a:t>, </a:t>
            </a:r>
            <a:r>
              <a:rPr lang="en-US" b="1" dirty="0" err="1">
                <a:latin typeface="Calibri" pitchFamily="34" charset="0"/>
                <a:cs typeface="Calibri" pitchFamily="34" charset="0"/>
              </a:rPr>
              <a:t>nước</a:t>
            </a:r>
            <a:r>
              <a:rPr lang="en-US" b="1" dirty="0">
                <a:latin typeface="Calibri" pitchFamily="34" charset="0"/>
                <a:cs typeface="Calibri" pitchFamily="34" charset="0"/>
              </a:rPr>
              <a:t> </a:t>
            </a:r>
            <a:r>
              <a:rPr lang="en-US" b="1" dirty="0" err="1">
                <a:latin typeface="Calibri" pitchFamily="34" charset="0"/>
                <a:cs typeface="Calibri" pitchFamily="34" charset="0"/>
              </a:rPr>
              <a:t>khoáng</a:t>
            </a:r>
            <a:r>
              <a:rPr lang="en-US" b="1" dirty="0">
                <a:latin typeface="Calibri" pitchFamily="34" charset="0"/>
                <a:cs typeface="Calibri" pitchFamily="34" charset="0"/>
              </a:rPr>
              <a:t> </a:t>
            </a:r>
            <a:r>
              <a:rPr lang="en-US" b="1" dirty="0" err="1">
                <a:latin typeface="Calibri" pitchFamily="34" charset="0"/>
                <a:cs typeface="Calibri" pitchFamily="34" charset="0"/>
              </a:rPr>
              <a:t>đa</a:t>
            </a:r>
            <a:r>
              <a:rPr lang="en-US" b="1" dirty="0">
                <a:latin typeface="Calibri" pitchFamily="34" charset="0"/>
                <a:cs typeface="Calibri" pitchFamily="34" charset="0"/>
              </a:rPr>
              <a:t> </a:t>
            </a:r>
            <a:r>
              <a:rPr lang="en-US" b="1" dirty="0" err="1">
                <a:latin typeface="Calibri" pitchFamily="34" charset="0"/>
                <a:cs typeface="Calibri" pitchFamily="34" charset="0"/>
              </a:rPr>
              <a:t>dạng</a:t>
            </a:r>
            <a:endParaRPr lang="en-US" b="1" dirty="0">
              <a:latin typeface="Calibri" pitchFamily="34" charset="0"/>
              <a:cs typeface="Calibri" pitchFamily="34" charset="0"/>
            </a:endParaRPr>
          </a:p>
        </p:txBody>
      </p:sp>
      <p:sp>
        <p:nvSpPr>
          <p:cNvPr id="2" name="Rectangle 1"/>
          <p:cNvSpPr/>
          <p:nvPr/>
        </p:nvSpPr>
        <p:spPr>
          <a:xfrm>
            <a:off x="5620331" y="5724729"/>
            <a:ext cx="6320657" cy="800213"/>
          </a:xfrm>
          <a:prstGeom prst="rect">
            <a:avLst/>
          </a:prstGeom>
        </p:spPr>
        <p:txBody>
          <a:bodyPr wrap="square" lIns="60954" tIns="30477" rIns="60954" bIns="30477">
            <a:spAutoFit/>
          </a:bodyPr>
          <a:lstStyle/>
          <a:p>
            <a:pPr algn="ctr"/>
            <a:r>
              <a:rPr lang="en-US" sz="2400" b="1" dirty="0" err="1">
                <a:solidFill>
                  <a:srgbClr val="002060"/>
                </a:solidFill>
                <a:latin typeface="Calibri" pitchFamily="34" charset="0"/>
                <a:cs typeface="Calibri" pitchFamily="34" charset="0"/>
              </a:rPr>
              <a:t>Vị</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trí</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các</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trình</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trên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bậc</a:t>
            </a:r>
            <a:r>
              <a:rPr lang="en-US" sz="2400" b="1" dirty="0">
                <a:solidFill>
                  <a:srgbClr val="002060"/>
                </a:solidFill>
                <a:latin typeface="Calibri" pitchFamily="34" charset="0"/>
                <a:cs typeface="Calibri" pitchFamily="34" charset="0"/>
              </a:rPr>
              <a:t> thang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sông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Đà</a:t>
            </a:r>
            <a:r>
              <a:rPr lang="en-US" sz="2400" b="1" dirty="0">
                <a:solidFill>
                  <a:srgbClr val="002060"/>
                </a:solidFill>
                <a:latin typeface="Calibri" pitchFamily="34" charset="0"/>
                <a:cs typeface="Calibri" pitchFamily="34" charset="0"/>
              </a:rPr>
              <a:t>.</a:t>
            </a:r>
          </a:p>
        </p:txBody>
      </p:sp>
      <p:pic>
        <p:nvPicPr>
          <p:cNvPr id="2050" name="Picture 2" descr="C:\Users\Administrator\Desktop\Ảnh GS 9\dai-ly-nuoc-vinh-hao-1.jpg"/>
          <p:cNvPicPr>
            <a:picLocks noChangeAspect="1" noChangeArrowheads="1"/>
          </p:cNvPicPr>
          <p:nvPr/>
        </p:nvPicPr>
        <p:blipFill>
          <a:blip r:embed="rId4"/>
          <a:srcRect/>
          <a:stretch>
            <a:fillRect/>
          </a:stretch>
        </p:blipFill>
        <p:spPr bwMode="auto">
          <a:xfrm>
            <a:off x="78378" y="1417320"/>
            <a:ext cx="5525589" cy="5192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582659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426759"/>
            <a:ext cx="11675212" cy="263212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dirty="0">
                <a:latin typeface="Calibri" pitchFamily="34" charset="0"/>
                <a:cs typeface="Calibri" pitchFamily="34" charset="0"/>
              </a:rPr>
              <a:t>- </a:t>
            </a:r>
            <a:r>
              <a:rPr lang="vi-VN" sz="3200" b="1" dirty="0">
                <a:latin typeface="Calibri" pitchFamily="34" charset="0"/>
                <a:cs typeface="Calibri" pitchFamily="34" charset="0"/>
              </a:rPr>
              <a:t>Kh</a:t>
            </a:r>
            <a:r>
              <a:rPr lang="en-US" sz="3200" b="1" dirty="0">
                <a:latin typeface="Calibri" pitchFamily="34" charset="0"/>
                <a:cs typeface="Calibri" pitchFamily="34" charset="0"/>
              </a:rPr>
              <a:t>í </a:t>
            </a:r>
            <a:r>
              <a:rPr lang="vi-VN" sz="3200" b="1" dirty="0">
                <a:latin typeface="Calibri" pitchFamily="34" charset="0"/>
                <a:cs typeface="Calibri" pitchFamily="34" charset="0"/>
              </a:rPr>
              <a:t>hậu</a:t>
            </a:r>
            <a:r>
              <a:rPr lang="en-US" sz="3200" b="1" dirty="0">
                <a:latin typeface="Calibri" pitchFamily="34" charset="0"/>
                <a:cs typeface="Calibri" pitchFamily="34" charset="0"/>
              </a:rPr>
              <a:t>:</a:t>
            </a:r>
          </a:p>
          <a:p>
            <a:pPr algn="just">
              <a:lnSpc>
                <a:spcPct val="130000"/>
              </a:lnSpc>
            </a:pPr>
            <a:r>
              <a:rPr lang="en-US" sz="3200" b="1" dirty="0">
                <a:latin typeface="Calibri" pitchFamily="34" charset="0"/>
                <a:cs typeface="Calibri" pitchFamily="34" charset="0"/>
              </a:rPr>
              <a:t>+ </a:t>
            </a:r>
            <a:r>
              <a:rPr lang="en-US" sz="3200" b="1" dirty="0" err="1">
                <a:latin typeface="Calibri" pitchFamily="34" charset="0"/>
                <a:cs typeface="Calibri" pitchFamily="34" charset="0"/>
              </a:rPr>
              <a:t>Thuận</a:t>
            </a:r>
            <a:r>
              <a:rPr lang="en-US" sz="3200" b="1" dirty="0">
                <a:latin typeface="Calibri" pitchFamily="34" charset="0"/>
                <a:cs typeface="Calibri" pitchFamily="34" charset="0"/>
              </a:rPr>
              <a:t> </a:t>
            </a:r>
            <a:r>
              <a:rPr lang="en-US" sz="3200" b="1" dirty="0" err="1">
                <a:latin typeface="Calibri" pitchFamily="34" charset="0"/>
                <a:cs typeface="Calibri" pitchFamily="34" charset="0"/>
              </a:rPr>
              <a:t>lợi</a:t>
            </a:r>
            <a:r>
              <a:rPr lang="en-US" sz="3200" b="1" dirty="0">
                <a:latin typeface="Calibri" pitchFamily="34" charset="0"/>
                <a:cs typeface="Calibri" pitchFamily="34" charset="0"/>
              </a:rPr>
              <a:t> </a:t>
            </a:r>
            <a:r>
              <a:rPr lang="vi-VN" sz="3200" b="1" dirty="0">
                <a:latin typeface="Calibri" pitchFamily="34" charset="0"/>
                <a:cs typeface="Calibri" pitchFamily="34" charset="0"/>
              </a:rPr>
              <a:t>nông nghiệp đa dạng, năng suất cao</a:t>
            </a:r>
            <a:endParaRPr lang="en-US" sz="3200" b="1" dirty="0">
              <a:latin typeface="Calibri" pitchFamily="34" charset="0"/>
              <a:cs typeface="Calibri" pitchFamily="34" charset="0"/>
            </a:endParaRPr>
          </a:p>
          <a:p>
            <a:pPr algn="just">
              <a:lnSpc>
                <a:spcPct val="130000"/>
              </a:lnSpc>
            </a:pPr>
            <a:r>
              <a:rPr lang="en-US" sz="3200" b="1" dirty="0">
                <a:latin typeface="Calibri" pitchFamily="34" charset="0"/>
                <a:cs typeface="Calibri" pitchFamily="34" charset="0"/>
              </a:rPr>
              <a:t>+ S</a:t>
            </a:r>
            <a:r>
              <a:rPr lang="vi-VN" sz="3200" b="1" dirty="0">
                <a:latin typeface="Calibri" pitchFamily="34" charset="0"/>
                <a:cs typeface="Calibri" pitchFamily="34" charset="0"/>
              </a:rPr>
              <a:t>ố giờ nắng cao, lượng bức xạ lớn, gió quanh năm</a:t>
            </a:r>
            <a:r>
              <a:rPr lang="en-US" sz="3200" b="1" dirty="0">
                <a:latin typeface="Calibri" pitchFamily="34" charset="0"/>
                <a:cs typeface="Calibri" pitchFamily="34" charset="0"/>
              </a:rPr>
              <a:t> =&gt;</a:t>
            </a:r>
            <a:r>
              <a:rPr lang="vi-VN" sz="3200" b="1" dirty="0">
                <a:latin typeface="Calibri" pitchFamily="34" charset="0"/>
                <a:cs typeface="Calibri" pitchFamily="34" charset="0"/>
              </a:rPr>
              <a:t> phát triển điện mặt trời, điện gió.</a:t>
            </a:r>
            <a:endParaRPr lang="en-US" sz="3200" b="1" dirty="0">
              <a:latin typeface="Calibri" pitchFamily="34" charset="0"/>
              <a:cs typeface="Calibri" pitchFamily="34" charset="0"/>
            </a:endParaRP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1"/>
          <p:cNvSpPr txBox="1"/>
          <p:nvPr/>
        </p:nvSpPr>
        <p:spPr>
          <a:xfrm>
            <a:off x="1566842" y="2349456"/>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KHÍ HẬU</a:t>
            </a:r>
          </a:p>
        </p:txBody>
      </p:sp>
      <p:sp>
        <p:nvSpPr>
          <p:cNvPr id="42" name="TextBox 42"/>
          <p:cNvSpPr txBox="1"/>
          <p:nvPr/>
        </p:nvSpPr>
        <p:spPr>
          <a:xfrm>
            <a:off x="5342710" y="259075"/>
            <a:ext cx="6583680" cy="1246495"/>
          </a:xfrm>
          <a:prstGeom prst="rect">
            <a:avLst/>
          </a:prstGeom>
        </p:spPr>
        <p:txBody>
          <a:bodyPr wrap="square" lIns="0" tIns="0" rIns="0" bIns="0" rtlCol="0" anchor="t">
            <a:spAutoFit/>
          </a:bodyPr>
          <a:lstStyle/>
          <a:p>
            <a:pPr marL="172703" lvl="1" algn="ctr"/>
            <a:r>
              <a:rPr lang="vi-VN" sz="2700" b="1" dirty="0">
                <a:solidFill>
                  <a:srgbClr val="000B5D"/>
                </a:solidFill>
                <a:latin typeface="Calibri" pitchFamily="34" charset="0"/>
                <a:cs typeface="Calibri" pitchFamily="34" charset="0"/>
              </a:rPr>
              <a:t>Việt Nam có </a:t>
            </a:r>
            <a:r>
              <a:rPr lang="vi-VN" sz="2700" b="1">
                <a:solidFill>
                  <a:srgbClr val="000B5D"/>
                </a:solidFill>
                <a:latin typeface="Calibri" pitchFamily="34" charset="0"/>
                <a:cs typeface="Calibri" pitchFamily="34" charset="0"/>
              </a:rPr>
              <a:t>nhiều nắng</a:t>
            </a:r>
            <a:r>
              <a:rPr lang="en-US" sz="2700" b="1">
                <a:solidFill>
                  <a:srgbClr val="000B5D"/>
                </a:solidFill>
                <a:latin typeface="Calibri" pitchFamily="34" charset="0"/>
                <a:cs typeface="Calibri" pitchFamily="34" charset="0"/>
              </a:rPr>
              <a:t>, gió mạnh, </a:t>
            </a:r>
            <a:r>
              <a:rPr lang="vi-VN" sz="2700" b="1">
                <a:solidFill>
                  <a:srgbClr val="000B5D"/>
                </a:solidFill>
                <a:latin typeface="Calibri" pitchFamily="34" charset="0"/>
                <a:cs typeface="Calibri" pitchFamily="34" charset="0"/>
              </a:rPr>
              <a:t>đặc </a:t>
            </a:r>
            <a:r>
              <a:rPr lang="vi-VN" sz="2700" b="1" dirty="0">
                <a:solidFill>
                  <a:srgbClr val="000B5D"/>
                </a:solidFill>
                <a:latin typeface="Calibri" pitchFamily="34" charset="0"/>
                <a:cs typeface="Calibri" pitchFamily="34" charset="0"/>
              </a:rPr>
              <a:t>biệt là </a:t>
            </a:r>
            <a:r>
              <a:rPr lang="vi-VN" sz="2700" b="1">
                <a:solidFill>
                  <a:srgbClr val="000B5D"/>
                </a:solidFill>
                <a:latin typeface="Calibri" pitchFamily="34" charset="0"/>
                <a:cs typeface="Calibri" pitchFamily="34" charset="0"/>
              </a:rPr>
              <a:t>ở </a:t>
            </a:r>
            <a:r>
              <a:rPr lang="en-US" sz="2700" b="1">
                <a:solidFill>
                  <a:srgbClr val="000B5D"/>
                </a:solidFill>
                <a:latin typeface="Calibri" pitchFamily="34" charset="0"/>
                <a:cs typeface="Calibri" pitchFamily="34" charset="0"/>
              </a:rPr>
              <a:t>phía</a:t>
            </a:r>
            <a:r>
              <a:rPr lang="vi-VN" sz="2700" b="1">
                <a:solidFill>
                  <a:srgbClr val="000B5D"/>
                </a:solidFill>
                <a:latin typeface="Calibri" pitchFamily="34" charset="0"/>
                <a:cs typeface="Calibri" pitchFamily="34" charset="0"/>
              </a:rPr>
              <a:t> </a:t>
            </a:r>
            <a:r>
              <a:rPr lang="vi-VN" sz="2700" b="1" dirty="0">
                <a:solidFill>
                  <a:srgbClr val="000B5D"/>
                </a:solidFill>
                <a:latin typeface="Calibri" pitchFamily="34" charset="0"/>
                <a:cs typeface="Calibri" pitchFamily="34" charset="0"/>
              </a:rPr>
              <a:t>Nam, tạo điều kiện lý tưởng </a:t>
            </a:r>
            <a:r>
              <a:rPr lang="vi-VN" sz="2700" b="1">
                <a:solidFill>
                  <a:srgbClr val="000B5D"/>
                </a:solidFill>
                <a:latin typeface="Calibri" pitchFamily="34" charset="0"/>
                <a:cs typeface="Calibri" pitchFamily="34" charset="0"/>
              </a:rPr>
              <a:t>cho phát </a:t>
            </a:r>
            <a:r>
              <a:rPr lang="vi-VN" sz="2700" b="1" dirty="0">
                <a:solidFill>
                  <a:srgbClr val="000B5D"/>
                </a:solidFill>
                <a:latin typeface="Calibri" pitchFamily="34" charset="0"/>
                <a:cs typeface="Calibri" pitchFamily="34" charset="0"/>
              </a:rPr>
              <a:t>triển các dự án điện </a:t>
            </a:r>
            <a:r>
              <a:rPr lang="vi-VN" sz="2700" b="1">
                <a:solidFill>
                  <a:srgbClr val="000B5D"/>
                </a:solidFill>
                <a:latin typeface="Calibri" pitchFamily="34" charset="0"/>
                <a:cs typeface="Calibri" pitchFamily="34" charset="0"/>
              </a:rPr>
              <a:t>mặt trời</a:t>
            </a:r>
            <a:r>
              <a:rPr lang="en-US" sz="2700" b="1">
                <a:solidFill>
                  <a:srgbClr val="000B5D"/>
                </a:solidFill>
                <a:latin typeface="Calibri" pitchFamily="34" charset="0"/>
                <a:cs typeface="Calibri" pitchFamily="34" charset="0"/>
              </a:rPr>
              <a:t>, điện gió</a:t>
            </a:r>
            <a:r>
              <a:rPr lang="vi-VN" sz="2700" b="1">
                <a:solidFill>
                  <a:srgbClr val="000B5D"/>
                </a:solidFill>
                <a:latin typeface="Calibri" pitchFamily="34" charset="0"/>
                <a:cs typeface="Calibri" pitchFamily="34" charset="0"/>
              </a:rPr>
              <a:t>.</a:t>
            </a:r>
            <a:endParaRPr lang="en-US" sz="2700" b="1" dirty="0">
              <a:solidFill>
                <a:srgbClr val="000B5D"/>
              </a:solidFill>
              <a:latin typeface="Calibri" pitchFamily="34" charset="0"/>
              <a:cs typeface="Calibri" pitchFamily="34" charset="0"/>
            </a:endParaRPr>
          </a:p>
        </p:txBody>
      </p:sp>
      <p:pic>
        <p:nvPicPr>
          <p:cNvPr id="2" name="Picture 1"/>
          <p:cNvPicPr>
            <a:picLocks noChangeAspect="1"/>
          </p:cNvPicPr>
          <p:nvPr/>
        </p:nvPicPr>
        <p:blipFill rotWithShape="1">
          <a:blip r:embed="rId2"/>
          <a:srcRect t="22579"/>
          <a:stretch/>
        </p:blipFill>
        <p:spPr>
          <a:xfrm>
            <a:off x="5995850" y="1722120"/>
            <a:ext cx="6052457" cy="4391297"/>
          </a:xfrm>
          <a:prstGeom prst="rect">
            <a:avLst/>
          </a:prstGeom>
          <a:ln>
            <a:noFill/>
          </a:ln>
          <a:effectLst>
            <a:outerShdw blurRad="292100" dist="139700" dir="2700000" algn="tl" rotWithShape="0">
              <a:srgbClr val="333333">
                <a:alpha val="65000"/>
              </a:srgbClr>
            </a:outerShdw>
          </a:effectLst>
        </p:spPr>
      </p:pic>
      <p:pic>
        <p:nvPicPr>
          <p:cNvPr id="3074" name="Picture 2" descr="C:\Users\Administrator\Desktop\Ảnh GS 9\img_1614329674073_o_1eveonuag6bq1dev1a0u10bh5kpd.jpg"/>
          <p:cNvPicPr>
            <a:picLocks noChangeAspect="1" noChangeArrowheads="1"/>
          </p:cNvPicPr>
          <p:nvPr/>
        </p:nvPicPr>
        <p:blipFill>
          <a:blip r:embed="rId3"/>
          <a:srcRect/>
          <a:stretch>
            <a:fillRect/>
          </a:stretch>
        </p:blipFill>
        <p:spPr bwMode="auto">
          <a:xfrm>
            <a:off x="0" y="259075"/>
            <a:ext cx="5821168" cy="5854342"/>
          </a:xfrm>
          <a:prstGeom prst="ellipse">
            <a:avLst/>
          </a:prstGeom>
          <a:ln>
            <a:noFill/>
          </a:ln>
          <a:effectLst>
            <a:softEdge rad="112500"/>
          </a:effectLst>
        </p:spPr>
      </p:pic>
    </p:spTree>
    <p:extLst>
      <p:ext uri="{BB962C8B-B14F-4D97-AF65-F5344CB8AC3E}">
        <p14:creationId xmlns:p14="http://schemas.microsoft.com/office/powerpoint/2010/main" val="41763005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8"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amond(in)">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85863" y="2080831"/>
            <a:ext cx="5731611"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Vị trí địa lí: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Nước ta nằm ở trung tâm </a:t>
            </a:r>
            <a:r>
              <a:rPr lang="en-US" sz="3200" b="1">
                <a:latin typeface="Calibri" pitchFamily="34" charset="0"/>
                <a:cs typeface="Calibri" pitchFamily="34" charset="0"/>
              </a:rPr>
              <a:t>c</a:t>
            </a:r>
            <a:r>
              <a:rPr lang="vi-VN" sz="3200" b="1">
                <a:latin typeface="Calibri" pitchFamily="34" charset="0"/>
                <a:cs typeface="Calibri" pitchFamily="34" charset="0"/>
              </a:rPr>
              <a:t>ủa khu vực Đông Nam Á</a:t>
            </a:r>
            <a:r>
              <a:rPr lang="en-US" sz="3200" b="1">
                <a:latin typeface="Calibri" pitchFamily="34" charset="0"/>
                <a:cs typeface="Calibri" pitchFamily="34" charset="0"/>
              </a:rPr>
              <a:t> =&gt; </a:t>
            </a:r>
            <a:r>
              <a:rPr lang="vi-VN" sz="3200" b="1">
                <a:latin typeface="Calibri" pitchFamily="34" charset="0"/>
                <a:cs typeface="Calibri" pitchFamily="34" charset="0"/>
              </a:rPr>
              <a:t>thu hút đầu tư nước ngoài, phát triển công nghiệp. </a:t>
            </a:r>
            <a:endParaRPr lang="en-US" sz="3200" b="1">
              <a:latin typeface="Calibri" pitchFamily="34" charset="0"/>
              <a:cs typeface="Calibri" pitchFamily="34" charset="0"/>
            </a:endParaRPr>
          </a:p>
        </p:txBody>
      </p:sp>
      <p:pic>
        <p:nvPicPr>
          <p:cNvPr id="7" name="Picture 3" descr="C:\Users\Administrator\Desktop\Ảnh GA 8\blobid1-1678681506.png"/>
          <p:cNvPicPr>
            <a:picLocks noChangeAspect="1" noChangeArrowheads="1"/>
          </p:cNvPicPr>
          <p:nvPr/>
        </p:nvPicPr>
        <p:blipFill>
          <a:blip r:embed="rId3"/>
          <a:srcRect/>
          <a:stretch>
            <a:fillRect/>
          </a:stretch>
        </p:blipFill>
        <p:spPr bwMode="auto">
          <a:xfrm>
            <a:off x="5930536" y="1489166"/>
            <a:ext cx="6473907" cy="5304927"/>
          </a:xfrm>
          <a:prstGeom prst="rect">
            <a:avLst/>
          </a:prstGeom>
          <a:noFill/>
        </p:spPr>
      </p:pic>
      <p:sp>
        <p:nvSpPr>
          <p:cNvPr id="8" name="Rectangle 7"/>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*Thuận lợi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par>
                                <p:cTn id="17" presetID="2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110FCF5-5AB2-4E55-AC27-82B053362A07}"/>
              </a:ext>
            </a:extLst>
          </p:cNvPr>
          <p:cNvPicPr>
            <a:picLocks noChangeAspect="1" noChangeArrowheads="1"/>
          </p:cNvPicPr>
          <p:nvPr/>
        </p:nvPicPr>
        <p:blipFill rotWithShape="1">
          <a:blip r:embed="rId5"/>
          <a:srcRect t="54848" b="29316"/>
          <a:stretch/>
        </p:blipFill>
        <p:spPr bwMode="auto">
          <a:xfrm>
            <a:off x="0" y="6269472"/>
            <a:ext cx="12192000" cy="588528"/>
          </a:xfrm>
          <a:prstGeom prst="rect">
            <a:avLst/>
          </a:prstGeom>
          <a:noFill/>
        </p:spPr>
      </p:pic>
      <p:pic>
        <p:nvPicPr>
          <p:cNvPr id="6" name="Say You Say Me - Paul Mauriat">
            <a:hlinkClick r:id="" action="ppaction://media"/>
            <a:extLst>
              <a:ext uri="{FF2B5EF4-FFF2-40B4-BE49-F238E27FC236}">
                <a16:creationId xmlns:a16="http://schemas.microsoft.com/office/drawing/2014/main" id="{65F402B6-4B60-4BCE-9915-9145D19BC75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71600" y="3276600"/>
            <a:ext cx="609600" cy="609600"/>
          </a:xfrm>
          <a:prstGeom prst="rect">
            <a:avLst/>
          </a:prstGeom>
        </p:spPr>
      </p:pic>
      <p:graphicFrame>
        <p:nvGraphicFramePr>
          <p:cNvPr id="7" name="Content Placeholder 4">
            <a:extLst>
              <a:ext uri="{FF2B5EF4-FFF2-40B4-BE49-F238E27FC236}">
                <a16:creationId xmlns:a16="http://schemas.microsoft.com/office/drawing/2014/main" id="{71B0B267-169A-45AA-BBC5-92F056E0E815}"/>
              </a:ext>
            </a:extLst>
          </p:cNvPr>
          <p:cNvGraphicFramePr>
            <a:graphicFrameLocks/>
          </p:cNvGraphicFramePr>
          <p:nvPr>
            <p:custDataLst>
              <p:tags r:id="rId3"/>
            </p:custDataLst>
            <p:extLst>
              <p:ext uri="{D42A27DB-BD31-4B8C-83A1-F6EECF244321}">
                <p14:modId xmlns:p14="http://schemas.microsoft.com/office/powerpoint/2010/main" val="2267897585"/>
              </p:ext>
            </p:extLst>
          </p:nvPr>
        </p:nvGraphicFramePr>
        <p:xfrm>
          <a:off x="1984511" y="1219201"/>
          <a:ext cx="9837221" cy="490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a16="http://schemas.microsoft.com/office/drawing/2014/main" id="{A554D3A2-C5DB-43E8-A2D5-E77D55CB38E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36912" y="4792266"/>
            <a:ext cx="1869141" cy="1083468"/>
          </a:xfrm>
          <a:prstGeom prst="rect">
            <a:avLst/>
          </a:prstGeom>
        </p:spPr>
      </p:pic>
      <p:sp>
        <p:nvSpPr>
          <p:cNvPr id="9" name="TextBox 8">
            <a:extLst>
              <a:ext uri="{FF2B5EF4-FFF2-40B4-BE49-F238E27FC236}">
                <a16:creationId xmlns:a16="http://schemas.microsoft.com/office/drawing/2014/main" id="{303AE179-E491-4ECD-8630-31266ECB7BEE}"/>
              </a:ext>
            </a:extLst>
          </p:cNvPr>
          <p:cNvSpPr txBox="1"/>
          <p:nvPr/>
        </p:nvSpPr>
        <p:spPr>
          <a:xfrm rot="16200000">
            <a:off x="-117638" y="3196679"/>
            <a:ext cx="2817819" cy="769441"/>
          </a:xfrm>
          <a:prstGeom prst="rect">
            <a:avLst/>
          </a:prstGeom>
          <a:noFill/>
        </p:spPr>
        <p:txBody>
          <a:bodyPr wrap="square" rtlCol="0">
            <a:spAutoFit/>
          </a:bodyPr>
          <a:lstStyle/>
          <a:p>
            <a:pPr algn="ctr"/>
            <a:r>
              <a:rPr lang="en-US" sz="4400" b="1" dirty="0">
                <a:solidFill>
                  <a:srgbClr val="002060"/>
                </a:solidFill>
                <a:latin typeface="Calibri" pitchFamily="34" charset="0"/>
                <a:cs typeface="Calibri" pitchFamily="34" charset="0"/>
              </a:rPr>
              <a:t>LUẬT CH</a:t>
            </a:r>
            <a:r>
              <a:rPr lang="vi-VN" sz="4400" b="1" dirty="0">
                <a:solidFill>
                  <a:srgbClr val="002060"/>
                </a:solidFill>
                <a:latin typeface="Calibri" pitchFamily="34" charset="0"/>
                <a:cs typeface="Calibri" pitchFamily="34" charset="0"/>
              </a:rPr>
              <a:t>Ơ</a:t>
            </a:r>
            <a:r>
              <a:rPr lang="en-US" sz="4400" b="1" dirty="0">
                <a:solidFill>
                  <a:srgbClr val="002060"/>
                </a:solidFill>
                <a:latin typeface="Calibri" pitchFamily="34" charset="0"/>
                <a:cs typeface="Calibri" pitchFamily="34" charset="0"/>
              </a:rPr>
              <a:t>I</a:t>
            </a:r>
          </a:p>
        </p:txBody>
      </p:sp>
      <p:cxnSp>
        <p:nvCxnSpPr>
          <p:cNvPr id="10" name="Straight Connector 9">
            <a:extLst>
              <a:ext uri="{FF2B5EF4-FFF2-40B4-BE49-F238E27FC236}">
                <a16:creationId xmlns:a16="http://schemas.microsoft.com/office/drawing/2014/main" id="{3FFD8C59-119D-4842-8BAC-A24E42CAF53F}"/>
              </a:ext>
            </a:extLst>
          </p:cNvPr>
          <p:cNvCxnSpPr>
            <a:cxnSpLocks/>
          </p:cNvCxnSpPr>
          <p:nvPr/>
        </p:nvCxnSpPr>
        <p:spPr>
          <a:xfrm>
            <a:off x="1707825" y="1696280"/>
            <a:ext cx="0" cy="4015408"/>
          </a:xfrm>
          <a:prstGeom prst="line">
            <a:avLst/>
          </a:prstGeom>
          <a:ln w="28575">
            <a:solidFill>
              <a:srgbClr val="206E6E"/>
            </a:solidFill>
          </a:ln>
        </p:spPr>
        <p:style>
          <a:lnRef idx="1">
            <a:schemeClr val="accent1"/>
          </a:lnRef>
          <a:fillRef idx="0">
            <a:schemeClr val="accent1"/>
          </a:fillRef>
          <a:effectRef idx="0">
            <a:schemeClr val="accent1"/>
          </a:effectRef>
          <a:fontRef idx="minor">
            <a:schemeClr val="tx1"/>
          </a:fontRef>
        </p:style>
      </p:cxnSp>
      <p:grpSp>
        <p:nvGrpSpPr>
          <p:cNvPr id="2" name="Group 11">
            <a:extLst>
              <a:ext uri="{FF2B5EF4-FFF2-40B4-BE49-F238E27FC236}">
                <a16:creationId xmlns:a16="http://schemas.microsoft.com/office/drawing/2014/main" id="{93E84D65-F8E7-40B8-B81E-2F49385AE981}"/>
              </a:ext>
            </a:extLst>
          </p:cNvPr>
          <p:cNvGrpSpPr/>
          <p:nvPr/>
        </p:nvGrpSpPr>
        <p:grpSpPr>
          <a:xfrm rot="16200000">
            <a:off x="-1416689" y="3262118"/>
            <a:ext cx="3531786" cy="400110"/>
            <a:chOff x="3689873" y="6249236"/>
            <a:chExt cx="5517465" cy="676717"/>
          </a:xfrm>
        </p:grpSpPr>
        <p:sp>
          <p:nvSpPr>
            <p:cNvPr id="13" name="TextBox 12">
              <a:extLst>
                <a:ext uri="{FF2B5EF4-FFF2-40B4-BE49-F238E27FC236}">
                  <a16:creationId xmlns:a16="http://schemas.microsoft.com/office/drawing/2014/main" id="{A4E013AF-DE82-4F10-A763-6894EED79B91}"/>
                </a:ext>
              </a:extLst>
            </p:cNvPr>
            <p:cNvSpPr txBox="1"/>
            <p:nvPr/>
          </p:nvSpPr>
          <p:spPr>
            <a:xfrm>
              <a:off x="5219470" y="6249236"/>
              <a:ext cx="2467381" cy="676717"/>
            </a:xfrm>
            <a:prstGeom prst="rect">
              <a:avLst/>
            </a:prstGeom>
            <a:noFill/>
          </p:spPr>
          <p:txBody>
            <a:bodyPr wrap="square" rtlCol="0">
              <a:spAutoFit/>
            </a:bodyPr>
            <a:lstStyle/>
            <a:p>
              <a:pPr algn="ctr"/>
              <a:r>
                <a:rPr lang="en-US" sz="2000" dirty="0">
                  <a:solidFill>
                    <a:srgbClr val="002060"/>
                  </a:solidFill>
                  <a:latin typeface="Calibri" pitchFamily="34" charset="0"/>
                  <a:cs typeface="Calibri" pitchFamily="34" charset="0"/>
                </a:rPr>
                <a:t>GOOD LUCK</a:t>
              </a:r>
            </a:p>
          </p:txBody>
        </p:sp>
        <p:cxnSp>
          <p:nvCxnSpPr>
            <p:cNvPr id="14" name="Straight Connector 13">
              <a:extLst>
                <a:ext uri="{FF2B5EF4-FFF2-40B4-BE49-F238E27FC236}">
                  <a16:creationId xmlns:a16="http://schemas.microsoft.com/office/drawing/2014/main" id="{E10DF9DB-0560-4D69-B159-B24856E28203}"/>
                </a:ext>
              </a:extLst>
            </p:cNvPr>
            <p:cNvCxnSpPr/>
            <p:nvPr/>
          </p:nvCxnSpPr>
          <p:spPr>
            <a:xfrm>
              <a:off x="3689873" y="6623218"/>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0BB42F-72F0-40B0-B575-CAFE183B8540}"/>
                </a:ext>
              </a:extLst>
            </p:cNvPr>
            <p:cNvCxnSpPr/>
            <p:nvPr/>
          </p:nvCxnSpPr>
          <p:spPr>
            <a:xfrm>
              <a:off x="7392186" y="6599976"/>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3" name="Group 15">
            <a:extLst>
              <a:ext uri="{FF2B5EF4-FFF2-40B4-BE49-F238E27FC236}">
                <a16:creationId xmlns:a16="http://schemas.microsoft.com/office/drawing/2014/main" id="{10BFF71E-A892-44B1-8B44-295339CF289F}"/>
              </a:ext>
            </a:extLst>
          </p:cNvPr>
          <p:cNvGrpSpPr/>
          <p:nvPr/>
        </p:nvGrpSpPr>
        <p:grpSpPr>
          <a:xfrm>
            <a:off x="3005070" y="54864"/>
            <a:ext cx="6181859" cy="830997"/>
            <a:chOff x="3005070" y="77982"/>
            <a:chExt cx="6181859" cy="716733"/>
          </a:xfrm>
        </p:grpSpPr>
        <p:sp>
          <p:nvSpPr>
            <p:cNvPr id="17" name="Rectangle: Rounded Corners 16">
              <a:extLst>
                <a:ext uri="{FF2B5EF4-FFF2-40B4-BE49-F238E27FC236}">
                  <a16:creationId xmlns:a16="http://schemas.microsoft.com/office/drawing/2014/main" id="{BCDE3235-C1F9-473C-96ED-1F8C90FA1752}"/>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8" name="TextBox 17">
              <a:extLst>
                <a:ext uri="{FF2B5EF4-FFF2-40B4-BE49-F238E27FC236}">
                  <a16:creationId xmlns:a16="http://schemas.microsoft.com/office/drawing/2014/main" id="{15593DE3-6D0B-443D-BE8B-B9B648EBAFF7}"/>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AI NHANH H</a:t>
              </a:r>
              <a:r>
                <a:rPr lang="vi-VN"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Ơ</a:t>
              </a: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a:t>
              </a:r>
            </a:p>
          </p:txBody>
        </p:sp>
      </p:grpSp>
    </p:spTree>
    <p:extLst>
      <p:ext uri="{BB962C8B-B14F-4D97-AF65-F5344CB8AC3E}">
        <p14:creationId xmlns:p14="http://schemas.microsoft.com/office/powerpoint/2010/main" val="3324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31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graphicEl>
                                              <a:dgm id="{2AAACA77-E4A0-4E99-9F03-72ED26BB7B73}"/>
                                            </p:graphicEl>
                                          </p:spTgt>
                                        </p:tgtEl>
                                        <p:attrNameLst>
                                          <p:attrName>style.visibility</p:attrName>
                                        </p:attrNameLst>
                                      </p:cBhvr>
                                      <p:to>
                                        <p:strVal val="visible"/>
                                      </p:to>
                                    </p:set>
                                    <p:animEffect transition="in" filter="fade">
                                      <p:cBhvr>
                                        <p:cTn id="11" dur="1000"/>
                                        <p:tgtEl>
                                          <p:spTgt spid="7">
                                            <p:graphicEl>
                                              <a:dgm id="{2AAACA77-E4A0-4E99-9F03-72ED26BB7B73}"/>
                                            </p:graphicEl>
                                          </p:spTgt>
                                        </p:tgtEl>
                                      </p:cBhvr>
                                    </p:animEffect>
                                    <p:anim calcmode="lin" valueType="num">
                                      <p:cBhvr>
                                        <p:cTn id="12" dur="1000" fill="hold"/>
                                        <p:tgtEl>
                                          <p:spTgt spid="7">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3" dur="1000" fill="hold"/>
                                        <p:tgtEl>
                                          <p:spTgt spid="7">
                                            <p:graphicEl>
                                              <a:dgm id="{2AAACA77-E4A0-4E99-9F03-72ED26BB7B73}"/>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graphicEl>
                                              <a:dgm id="{DE66B4FA-8443-484B-9A9E-FA188D6B4E43}"/>
                                            </p:graphicEl>
                                          </p:spTgt>
                                        </p:tgtEl>
                                        <p:attrNameLst>
                                          <p:attrName>style.visibility</p:attrName>
                                        </p:attrNameLst>
                                      </p:cBhvr>
                                      <p:to>
                                        <p:strVal val="visible"/>
                                      </p:to>
                                    </p:set>
                                    <p:animEffect transition="in" filter="fade">
                                      <p:cBhvr>
                                        <p:cTn id="16" dur="1000"/>
                                        <p:tgtEl>
                                          <p:spTgt spid="7">
                                            <p:graphicEl>
                                              <a:dgm id="{DE66B4FA-8443-484B-9A9E-FA188D6B4E43}"/>
                                            </p:graphicEl>
                                          </p:spTgt>
                                        </p:tgtEl>
                                      </p:cBhvr>
                                    </p:animEffect>
                                    <p:anim calcmode="lin" valueType="num">
                                      <p:cBhvr>
                                        <p:cTn id="17" dur="1000" fill="hold"/>
                                        <p:tgtEl>
                                          <p:spTgt spid="7">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18" dur="1000" fill="hold"/>
                                        <p:tgtEl>
                                          <p:spTgt spid="7">
                                            <p:graphicEl>
                                              <a:dgm id="{DE66B4FA-8443-484B-9A9E-FA188D6B4E43}"/>
                                            </p:graphic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graphicEl>
                                              <a:dgm id="{2352C030-0248-483B-94A9-26972C30B2AA}"/>
                                            </p:graphicEl>
                                          </p:spTgt>
                                        </p:tgtEl>
                                        <p:attrNameLst>
                                          <p:attrName>style.visibility</p:attrName>
                                        </p:attrNameLst>
                                      </p:cBhvr>
                                      <p:to>
                                        <p:strVal val="visible"/>
                                      </p:to>
                                    </p:set>
                                    <p:animEffect transition="in" filter="fade">
                                      <p:cBhvr>
                                        <p:cTn id="21" dur="1000"/>
                                        <p:tgtEl>
                                          <p:spTgt spid="7">
                                            <p:graphicEl>
                                              <a:dgm id="{2352C030-0248-483B-94A9-26972C30B2AA}"/>
                                            </p:graphicEl>
                                          </p:spTgt>
                                        </p:tgtEl>
                                      </p:cBhvr>
                                    </p:animEffect>
                                    <p:anim calcmode="lin" valueType="num">
                                      <p:cBhvr>
                                        <p:cTn id="22" dur="1000" fill="hold"/>
                                        <p:tgtEl>
                                          <p:spTgt spid="7">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2352C030-0248-483B-94A9-26972C30B2AA}"/>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graphicEl>
                                              <a:dgm id="{11925212-181A-4D0E-84EB-C4219DE1ABB7}"/>
                                            </p:graphicEl>
                                          </p:spTgt>
                                        </p:tgtEl>
                                        <p:attrNameLst>
                                          <p:attrName>style.visibility</p:attrName>
                                        </p:attrNameLst>
                                      </p:cBhvr>
                                      <p:to>
                                        <p:strVal val="visible"/>
                                      </p:to>
                                    </p:set>
                                    <p:animEffect transition="in" filter="fade">
                                      <p:cBhvr>
                                        <p:cTn id="26" dur="1000"/>
                                        <p:tgtEl>
                                          <p:spTgt spid="7">
                                            <p:graphicEl>
                                              <a:dgm id="{11925212-181A-4D0E-84EB-C4219DE1ABB7}"/>
                                            </p:graphicEl>
                                          </p:spTgt>
                                        </p:tgtEl>
                                      </p:cBhvr>
                                    </p:animEffect>
                                    <p:anim calcmode="lin" valueType="num">
                                      <p:cBhvr>
                                        <p:cTn id="27" dur="1000" fill="hold"/>
                                        <p:tgtEl>
                                          <p:spTgt spid="7">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11925212-181A-4D0E-84EB-C4219DE1ABB7}"/>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72B5F39E-2D8B-4AE5-99A7-0B4F92796C74}"/>
                                            </p:graphicEl>
                                          </p:spTgt>
                                        </p:tgtEl>
                                        <p:attrNameLst>
                                          <p:attrName>style.visibility</p:attrName>
                                        </p:attrNameLst>
                                      </p:cBhvr>
                                      <p:to>
                                        <p:strVal val="visible"/>
                                      </p:to>
                                    </p:set>
                                    <p:animEffect transition="in" filter="fade">
                                      <p:cBhvr>
                                        <p:cTn id="31" dur="1000"/>
                                        <p:tgtEl>
                                          <p:spTgt spid="7">
                                            <p:graphicEl>
                                              <a:dgm id="{72B5F39E-2D8B-4AE5-99A7-0B4F92796C74}"/>
                                            </p:graphicEl>
                                          </p:spTgt>
                                        </p:tgtEl>
                                      </p:cBhvr>
                                    </p:animEffect>
                                    <p:anim calcmode="lin" valueType="num">
                                      <p:cBhvr>
                                        <p:cTn id="32" dur="1000" fill="hold"/>
                                        <p:tgtEl>
                                          <p:spTgt spid="7">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72B5F39E-2D8B-4AE5-99A7-0B4F92796C7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D857732E-E667-406B-8596-FB28DE60F3B0}"/>
                                            </p:graphicEl>
                                          </p:spTgt>
                                        </p:tgtEl>
                                        <p:attrNameLst>
                                          <p:attrName>style.visibility</p:attrName>
                                        </p:attrNameLst>
                                      </p:cBhvr>
                                      <p:to>
                                        <p:strVal val="visible"/>
                                      </p:to>
                                    </p:set>
                                    <p:animEffect transition="in" filter="fade">
                                      <p:cBhvr>
                                        <p:cTn id="36" dur="1000"/>
                                        <p:tgtEl>
                                          <p:spTgt spid="7">
                                            <p:graphicEl>
                                              <a:dgm id="{D857732E-E667-406B-8596-FB28DE60F3B0}"/>
                                            </p:graphicEl>
                                          </p:spTgt>
                                        </p:tgtEl>
                                      </p:cBhvr>
                                    </p:animEffect>
                                    <p:anim calcmode="lin" valueType="num">
                                      <p:cBhvr>
                                        <p:cTn id="37" dur="1000" fill="hold"/>
                                        <p:tgtEl>
                                          <p:spTgt spid="7">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D857732E-E667-406B-8596-FB28DE60F3B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4242">
                <p:cTn id="50" fill="hold" display="0">
                  <p:stCondLst>
                    <p:cond delay="indefinite"/>
                  </p:stCondLst>
                  <p:endCondLst>
                    <p:cond evt="onStopAudio" delay="0">
                      <p:tgtEl>
                        <p:sldTgt/>
                      </p:tgtEl>
                    </p:cond>
                  </p:endCondLst>
                </p:cTn>
                <p:tgtEl>
                  <p:spTgt spid="6"/>
                </p:tgtEl>
              </p:cMediaNode>
            </p:audio>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83943E22-6FC5-4857-96F1-DB4BDF369685}"/>
              </a:ext>
            </a:extLst>
          </p:cNvPr>
          <p:cNvSpPr/>
          <p:nvPr/>
        </p:nvSpPr>
        <p:spPr>
          <a:xfrm>
            <a:off x="370317" y="3082978"/>
            <a:ext cx="11374555" cy="18206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r>
              <a:rPr lang="en-US" sz="3300" b="1" i="1">
                <a:solidFill>
                  <a:srgbClr val="0000FF"/>
                </a:solidFill>
                <a:latin typeface="Calibri" pitchFamily="34" charset="0"/>
                <a:cs typeface="Calibri" pitchFamily="34" charset="0"/>
              </a:rPr>
              <a:t>Cho biết những khó khăn về mặt tự nhiên trong phát triển công nghiệp ở nước ta.</a:t>
            </a: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311804" y="1999581"/>
            <a:ext cx="11785600"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r>
              <a:rPr lang="en-US" sz="3200" b="1">
                <a:latin typeface="Calibri" pitchFamily="34" charset="0"/>
                <a:cs typeface="Calibri" pitchFamily="34" charset="0"/>
              </a:rPr>
              <a:t>- P</a:t>
            </a:r>
            <a:r>
              <a:rPr lang="vi-VN" sz="3200" b="1">
                <a:latin typeface="Calibri" pitchFamily="34" charset="0"/>
                <a:cs typeface="Calibri" pitchFamily="34" charset="0"/>
              </a:rPr>
              <a:t>hần lớn các mỏ khoáng sản có quy mô nhỏ</a:t>
            </a:r>
            <a:r>
              <a:rPr lang="en-US" sz="3200" b="1">
                <a:latin typeface="Calibri" pitchFamily="34" charset="0"/>
                <a:cs typeface="Calibri" pitchFamily="34" charset="0"/>
              </a:rPr>
              <a:t> =&gt;phát triển công nghiệp địa phương.</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r>
              <a:rPr lang="en-US" sz="3200" b="1">
                <a:latin typeface="Calibri" pitchFamily="34" charset="0"/>
                <a:cs typeface="Calibri" pitchFamily="34" charset="0"/>
              </a:rPr>
              <a:t>- N</a:t>
            </a:r>
            <a:r>
              <a:rPr lang="vi-VN" sz="3200" b="1">
                <a:latin typeface="Calibri" pitchFamily="34" charset="0"/>
                <a:cs typeface="Calibri" pitchFamily="34" charset="0"/>
              </a:rPr>
              <a:t>hiều loại </a:t>
            </a:r>
            <a:r>
              <a:rPr lang="en-US" sz="3200" b="1">
                <a:latin typeface="Calibri" pitchFamily="34" charset="0"/>
                <a:cs typeface="Calibri" pitchFamily="34" charset="0"/>
              </a:rPr>
              <a:t>khoáng sản đã suy giảm và </a:t>
            </a:r>
            <a:r>
              <a:rPr lang="vi-VN" sz="3200" b="1">
                <a:latin typeface="Calibri" pitchFamily="34" charset="0"/>
                <a:cs typeface="Calibri" pitchFamily="34" charset="0"/>
              </a:rPr>
              <a:t>có nguy cơ cạn kiệt</a:t>
            </a:r>
            <a:r>
              <a:rPr lang="en-US" sz="3200" b="1">
                <a:latin typeface="Calibri" pitchFamily="34" charset="0"/>
                <a:cs typeface="Calibri" pitchFamily="34" charset="0"/>
              </a:rPr>
              <a:t>.</a:t>
            </a:r>
            <a:endParaRPr lang="en-US" sz="3200" b="1" i="1">
              <a:solidFill>
                <a:srgbClr val="FF0000"/>
              </a:solidFill>
              <a:latin typeface="Calibri" pitchFamily="34" charset="0"/>
              <a:cs typeface="Calibri" pitchFamily="34" charset="0"/>
            </a:endParaRPr>
          </a:p>
        </p:txBody>
      </p:sp>
      <p:sp>
        <p:nvSpPr>
          <p:cNvPr id="11" name="Rectangle 10"/>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a. Điều kiện tự nhiên và tài nguyên thiên nhiên</a:t>
            </a:r>
          </a:p>
          <a:p>
            <a:r>
              <a:rPr lang="en-US" sz="3000" b="1" i="1">
                <a:latin typeface="Calibri" pitchFamily="34" charset="0"/>
                <a:cs typeface="Calibri" pitchFamily="34" charset="0"/>
              </a:rPr>
              <a:t>*Khó khăn</a:t>
            </a:r>
          </a:p>
        </p:txBody>
      </p:sp>
      <p:sp>
        <p:nvSpPr>
          <p:cNvPr id="12" name="TextBox 11"/>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8A72D2-1CAD-4707-9534-50BCD1FD808B}"/>
              </a:ext>
            </a:extLst>
          </p:cNvPr>
          <p:cNvGrpSpPr/>
          <p:nvPr/>
        </p:nvGrpSpPr>
        <p:grpSpPr>
          <a:xfrm>
            <a:off x="3521835" y="282081"/>
            <a:ext cx="5148329" cy="655178"/>
            <a:chOff x="3005070" y="116455"/>
            <a:chExt cx="6181859" cy="655178"/>
          </a:xfrm>
        </p:grpSpPr>
        <p:sp>
          <p:nvSpPr>
            <p:cNvPr id="3" name="Rectangle: Rounded Corners 2">
              <a:extLst>
                <a:ext uri="{FF2B5EF4-FFF2-40B4-BE49-F238E27FC236}">
                  <a16:creationId xmlns:a16="http://schemas.microsoft.com/office/drawing/2014/main" id="{A64C373F-8CAC-4466-B010-1A21D0187078}"/>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a16="http://schemas.microsoft.com/office/drawing/2014/main" id="{17117EA4-6EEA-4EEB-AEB5-91DFDFD03CE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THỬ TÀI HIỂU BIẾT</a:t>
              </a:r>
            </a:p>
          </p:txBody>
        </p:sp>
      </p:grpSp>
      <p:pic>
        <p:nvPicPr>
          <p:cNvPr id="5" name="image363.jpg">
            <a:extLst>
              <a:ext uri="{FF2B5EF4-FFF2-40B4-BE49-F238E27FC236}">
                <a16:creationId xmlns:a16="http://schemas.microsoft.com/office/drawing/2014/main" id="{57AECD92-AEC3-4ADA-B693-BD373D43857C}"/>
              </a:ext>
            </a:extLst>
          </p:cNvPr>
          <p:cNvPicPr/>
          <p:nvPr/>
        </p:nvPicPr>
        <p:blipFill>
          <a:blip r:embed="rId3"/>
          <a:srcRect/>
          <a:stretch>
            <a:fillRect/>
          </a:stretch>
        </p:blipFill>
        <p:spPr>
          <a:xfrm>
            <a:off x="137160" y="1149705"/>
            <a:ext cx="5026415" cy="3371576"/>
          </a:xfrm>
          <a:prstGeom prst="rect">
            <a:avLst/>
          </a:prstGeom>
          <a:ln/>
        </p:spPr>
      </p:pic>
      <p:sp>
        <p:nvSpPr>
          <p:cNvPr id="6" name="Rectangle 5">
            <a:extLst>
              <a:ext uri="{FF2B5EF4-FFF2-40B4-BE49-F238E27FC236}">
                <a16:creationId xmlns:a16="http://schemas.microsoft.com/office/drawing/2014/main" id="{104C9D79-C3D7-426C-AE52-D49DE5600888}"/>
              </a:ext>
            </a:extLst>
          </p:cNvPr>
          <p:cNvSpPr/>
          <p:nvPr/>
        </p:nvSpPr>
        <p:spPr>
          <a:xfrm>
            <a:off x="966651" y="5520140"/>
            <a:ext cx="10537763" cy="1015663"/>
          </a:xfrm>
          <a:prstGeom prst="rect">
            <a:avLst/>
          </a:prstGeom>
        </p:spPr>
        <p:txBody>
          <a:bodyPr wrap="square">
            <a:spAutoFit/>
          </a:bodyPr>
          <a:lstStyle/>
          <a:p>
            <a:pPr lvl="0">
              <a:defRPr/>
            </a:pPr>
            <a:r>
              <a:rPr lang="en-US" sz="3000" b="1" dirty="0">
                <a:solidFill>
                  <a:srgbClr val="0000FF"/>
                </a:solidFill>
                <a:latin typeface="Calibri" pitchFamily="34" charset="0"/>
                <a:cs typeface="Calibri" pitchFamily="34" charset="0"/>
              </a:rPr>
              <a:t>Đ</a:t>
            </a:r>
            <a:r>
              <a:rPr lang="vi-VN" sz="3000" b="1" dirty="0">
                <a:solidFill>
                  <a:srgbClr val="0000FF"/>
                </a:solidFill>
                <a:latin typeface="Calibri" pitchFamily="34" charset="0"/>
                <a:cs typeface="Calibri" pitchFamily="34" charset="0"/>
              </a:rPr>
              <a:t>ể có sản phẩm đến tay người tiêu dùng là Cốm và các sản phẩm từ Cốm thì cần phải chịu sự tác động của những nhân tố nào?</a:t>
            </a:r>
            <a:endParaRPr lang="en-US" sz="3000" b="1" dirty="0">
              <a:solidFill>
                <a:srgbClr val="0000FF"/>
              </a:solidFill>
              <a:latin typeface="Calibri" pitchFamily="34" charset="0"/>
              <a:cs typeface="Calibri" pitchFamily="34" charset="0"/>
            </a:endParaRPr>
          </a:p>
        </p:txBody>
      </p:sp>
      <p:grpSp>
        <p:nvGrpSpPr>
          <p:cNvPr id="7" name="Group 6">
            <a:extLst>
              <a:ext uri="{FF2B5EF4-FFF2-40B4-BE49-F238E27FC236}">
                <a16:creationId xmlns:a16="http://schemas.microsoft.com/office/drawing/2014/main" id="{50A2E50A-6C1D-451C-ADB9-AD7A04253D7F}"/>
              </a:ext>
            </a:extLst>
          </p:cNvPr>
          <p:cNvGrpSpPr/>
          <p:nvPr/>
        </p:nvGrpSpPr>
        <p:grpSpPr>
          <a:xfrm>
            <a:off x="0" y="4408395"/>
            <a:ext cx="11714664" cy="2347154"/>
            <a:chOff x="-52054" y="814389"/>
            <a:chExt cx="11714664" cy="2347154"/>
          </a:xfrm>
        </p:grpSpPr>
        <p:sp>
          <p:nvSpPr>
            <p:cNvPr id="8" name="Rectangle 7">
              <a:extLst>
                <a:ext uri="{FF2B5EF4-FFF2-40B4-BE49-F238E27FC236}">
                  <a16:creationId xmlns:a16="http://schemas.microsoft.com/office/drawing/2014/main" id="{AAFDFCE2-16BA-4CF8-ADC0-11AAFFE87EFC}"/>
                </a:ext>
              </a:extLst>
            </p:cNvPr>
            <p:cNvSpPr/>
            <p:nvPr/>
          </p:nvSpPr>
          <p:spPr>
            <a:xfrm>
              <a:off x="858335" y="1687993"/>
              <a:ext cx="10804275" cy="127794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sp>
          <p:nvSpPr>
            <p:cNvPr id="9" name="Rectangle 8">
              <a:extLst>
                <a:ext uri="{FF2B5EF4-FFF2-40B4-BE49-F238E27FC236}">
                  <a16:creationId xmlns:a16="http://schemas.microsoft.com/office/drawing/2014/main" id="{D807AAC6-E2EC-4953-9450-81A7DFDE071E}"/>
                </a:ext>
              </a:extLst>
            </p:cNvPr>
            <p:cNvSpPr/>
            <p:nvPr/>
          </p:nvSpPr>
          <p:spPr>
            <a:xfrm>
              <a:off x="699721" y="1883600"/>
              <a:ext cx="10804275" cy="1277943"/>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pic>
          <p:nvPicPr>
            <p:cNvPr id="10" name="Picture 9">
              <a:extLst>
                <a:ext uri="{FF2B5EF4-FFF2-40B4-BE49-F238E27FC236}">
                  <a16:creationId xmlns:a16="http://schemas.microsoft.com/office/drawing/2014/main" id="{3E35242E-7E7F-4A50-AC0C-9BAEC691A87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2054" y="814389"/>
              <a:ext cx="1942815" cy="1942815"/>
            </a:xfrm>
            <a:prstGeom prst="rect">
              <a:avLst/>
            </a:prstGeom>
          </p:spPr>
        </p:pic>
      </p:grpSp>
      <p:pic>
        <p:nvPicPr>
          <p:cNvPr id="11" name="image77.jpg">
            <a:extLst>
              <a:ext uri="{FF2B5EF4-FFF2-40B4-BE49-F238E27FC236}">
                <a16:creationId xmlns:a16="http://schemas.microsoft.com/office/drawing/2014/main" id="{E7243CBA-C450-4938-9F1D-5B836A620BC7}"/>
              </a:ext>
            </a:extLst>
          </p:cNvPr>
          <p:cNvPicPr/>
          <p:nvPr/>
        </p:nvPicPr>
        <p:blipFill>
          <a:blip r:embed="rId6"/>
          <a:srcRect/>
          <a:stretch>
            <a:fillRect/>
          </a:stretch>
        </p:blipFill>
        <p:spPr>
          <a:xfrm>
            <a:off x="6593826" y="1123201"/>
            <a:ext cx="5148329" cy="3608404"/>
          </a:xfrm>
          <a:prstGeom prst="rect">
            <a:avLst/>
          </a:prstGeom>
          <a:ln/>
        </p:spPr>
      </p:pic>
      <p:sp>
        <p:nvSpPr>
          <p:cNvPr id="14" name="Arrow: Right 13">
            <a:extLst>
              <a:ext uri="{FF2B5EF4-FFF2-40B4-BE49-F238E27FC236}">
                <a16:creationId xmlns:a16="http://schemas.microsoft.com/office/drawing/2014/main" id="{6B261BE4-8956-4D2A-A1DE-1546F1CB9A82}"/>
              </a:ext>
            </a:extLst>
          </p:cNvPr>
          <p:cNvSpPr/>
          <p:nvPr/>
        </p:nvSpPr>
        <p:spPr>
          <a:xfrm>
            <a:off x="5308656" y="2637904"/>
            <a:ext cx="751775" cy="395178"/>
          </a:xfrm>
          <a:prstGeom prst="rightArrow">
            <a:avLst>
              <a:gd name="adj1" fmla="val 4228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00FF"/>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id="{DE41B28B-2C59-4E3E-8680-62DAADB4427E}"/>
              </a:ext>
            </a:extLst>
          </p:cNvPr>
          <p:cNvSpPr txBox="1"/>
          <p:nvPr/>
        </p:nvSpPr>
        <p:spPr>
          <a:xfrm>
            <a:off x="1430252" y="4572836"/>
            <a:ext cx="2355890"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Ruộng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lúa</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nếp</a:t>
            </a:r>
            <a:endParaRPr lang="en-US" sz="2800" b="1" dirty="0">
              <a:solidFill>
                <a:srgbClr val="0000FF"/>
              </a:solidFill>
              <a:latin typeface="Calibri" pitchFamily="34" charset="0"/>
              <a:cs typeface="Calibri" pitchFamily="34" charset="0"/>
            </a:endParaRPr>
          </a:p>
        </p:txBody>
      </p:sp>
      <p:sp>
        <p:nvSpPr>
          <p:cNvPr id="16" name="TextBox 15">
            <a:extLst>
              <a:ext uri="{FF2B5EF4-FFF2-40B4-BE49-F238E27FC236}">
                <a16:creationId xmlns:a16="http://schemas.microsoft.com/office/drawing/2014/main" id="{578E30DD-7631-4F71-AAA8-DBF7F0AEF8AC}"/>
              </a:ext>
            </a:extLst>
          </p:cNvPr>
          <p:cNvSpPr txBox="1"/>
          <p:nvPr/>
        </p:nvSpPr>
        <p:spPr>
          <a:xfrm>
            <a:off x="7554522" y="4609105"/>
            <a:ext cx="3794796"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Các</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sản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phầm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từ</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Cốm</a:t>
            </a:r>
            <a:endParaRPr lang="en-US" sz="28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42847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1000"/>
                                        <p:tgtEl>
                                          <p:spTgt spid="6">
                                            <p:txEl>
                                              <p:pRg st="0" end="0"/>
                                            </p:txEl>
                                          </p:spTgt>
                                        </p:tgtEl>
                                      </p:cBhvr>
                                    </p:animEffect>
                                    <p:anim calcmode="lin" valueType="num">
                                      <p:cBhvr>
                                        <p:cTn id="3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42" presetClass="path" presetSubtype="0" repeatCount="indefinite" accel="50000" decel="50000" fill="hold" grpId="1" nodeType="withEffect">
                                  <p:stCondLst>
                                    <p:cond delay="0"/>
                                  </p:stCondLst>
                                  <p:childTnLst>
                                    <p:animMotion origin="layout" path="M 1.45833E-6 -4.44444E-6 L 0.08594 0.0044 " pathEditMode="relative" rAng="0" ptsTypes="AA">
                                      <p:cBhvr>
                                        <p:cTn id="46" dur="2000" fill="hold"/>
                                        <p:tgtEl>
                                          <p:spTgt spid="14"/>
                                        </p:tgtEl>
                                        <p:attrNameLst>
                                          <p:attrName>ppt_x</p:attrName>
                                          <p:attrName>ppt_y</p:attrName>
                                        </p:attrNameLst>
                                      </p:cBhvr>
                                      <p:rCtr x="429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03200" y="1800840"/>
            <a:ext cx="11793183" cy="1046434"/>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000" b="1" i="1">
                <a:solidFill>
                  <a:srgbClr val="0000FF"/>
                </a:solidFill>
                <a:latin typeface="Calibri" pitchFamily="34" charset="0"/>
                <a:ea typeface="Calibri" charset="0"/>
                <a:cs typeface="Calibri" pitchFamily="34" charset="0"/>
              </a:rPr>
              <a:t>*Dựa </a:t>
            </a:r>
            <a:r>
              <a:rPr lang="en-US" sz="3000" b="1" i="1" dirty="0">
                <a:solidFill>
                  <a:srgbClr val="0000FF"/>
                </a:solidFill>
                <a:latin typeface="Calibri" pitchFamily="34" charset="0"/>
                <a:ea typeface="Calibri" charset="0"/>
                <a:cs typeface="Calibri" pitchFamily="34" charset="0"/>
              </a:rPr>
              <a:t>vào </a:t>
            </a:r>
            <a:r>
              <a:rPr lang="fr-FR" sz="3000" b="1" i="1" dirty="0">
                <a:solidFill>
                  <a:srgbClr val="0000FF"/>
                </a:solidFill>
                <a:latin typeface="Calibri" pitchFamily="34" charset="0"/>
                <a:ea typeface="Calibri" charset="0"/>
                <a:cs typeface="Calibri" pitchFamily="34" charset="0"/>
              </a:rPr>
              <a:t>thông tin </a:t>
            </a:r>
            <a:r>
              <a:rPr lang="fr-FR" sz="3000" b="1" i="1">
                <a:solidFill>
                  <a:srgbClr val="0000FF"/>
                </a:solidFill>
                <a:latin typeface="Calibri" pitchFamily="34" charset="0"/>
                <a:ea typeface="Calibri" charset="0"/>
                <a:cs typeface="Calibri" pitchFamily="34" charset="0"/>
              </a:rPr>
              <a:t>mục 1.b:</a:t>
            </a:r>
            <a:r>
              <a:rPr lang="en-US" sz="3000" b="1" i="1">
                <a:solidFill>
                  <a:srgbClr val="0000FF"/>
                </a:solidFill>
                <a:latin typeface="Calibri" pitchFamily="34" charset="0"/>
                <a:ea typeface="Calibri" charset="0"/>
                <a:cs typeface="Calibri" pitchFamily="34" charset="0"/>
              </a:rPr>
              <a:t> </a:t>
            </a:r>
            <a:r>
              <a:rPr lang="en-US" sz="3000" b="1" i="1">
                <a:solidFill>
                  <a:srgbClr val="0000FF"/>
                </a:solidFill>
                <a:latin typeface="Calibri" pitchFamily="34" charset="0"/>
                <a:cs typeface="Calibri" pitchFamily="34" charset="0"/>
              </a:rPr>
              <a:t>đánh giá những thuận lợi và khó khăn của các nhân tố kinh tế - xã hội đối với sản xuất công nghiệp.</a:t>
            </a:r>
            <a:endParaRPr lang="en-US" sz="3000" b="1" i="1" dirty="0">
              <a:solidFill>
                <a:srgbClr val="0000FF"/>
              </a:solidFill>
              <a:latin typeface="Calibri" pitchFamily="34" charset="0"/>
              <a:ea typeface="Calibri" charset="0"/>
              <a:cs typeface="Calibri" pitchFamily="34" charset="0"/>
            </a:endParaRPr>
          </a:p>
        </p:txBody>
      </p:sp>
      <p:sp>
        <p:nvSpPr>
          <p:cNvPr id="16" name="Text Box 3"/>
          <p:cNvSpPr txBox="1">
            <a:spLocks noChangeArrowheads="1"/>
          </p:cNvSpPr>
          <p:nvPr/>
        </p:nvSpPr>
        <p:spPr bwMode="auto">
          <a:xfrm>
            <a:off x="188731" y="3129448"/>
            <a:ext cx="5013889" cy="5847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000" b="1">
                <a:solidFill>
                  <a:srgbClr val="0070C0"/>
                </a:solidFill>
                <a:latin typeface="Calibri" pitchFamily="34" charset="0"/>
                <a:cs typeface="Calibri" pitchFamily="34" charset="0"/>
              </a:rPr>
              <a:t>Nhóm 1: </a:t>
            </a:r>
            <a:r>
              <a:rPr lang="en-US" sz="3000" b="1">
                <a:solidFill>
                  <a:srgbClr val="0070C0"/>
                </a:solidFill>
                <a:latin typeface="Calibri" pitchFamily="34" charset="0"/>
                <a:cs typeface="Calibri" pitchFamily="34" charset="0"/>
              </a:rPr>
              <a:t>Dân cư và lao động.</a:t>
            </a:r>
          </a:p>
        </p:txBody>
      </p:sp>
      <p:sp>
        <p:nvSpPr>
          <p:cNvPr id="17" name="WordArt 5"/>
          <p:cNvSpPr>
            <a:spLocks noChangeArrowheads="1" noChangeShapeType="1" noTextEdit="1"/>
          </p:cNvSpPr>
          <p:nvPr/>
        </p:nvSpPr>
        <p:spPr bwMode="auto">
          <a:xfrm>
            <a:off x="6179127" y="877038"/>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
        <p:nvSpPr>
          <p:cNvPr id="18" name="Text Box 3"/>
          <p:cNvSpPr txBox="1">
            <a:spLocks noChangeArrowheads="1"/>
          </p:cNvSpPr>
          <p:nvPr/>
        </p:nvSpPr>
        <p:spPr bwMode="auto">
          <a:xfrm>
            <a:off x="5791935" y="3027847"/>
            <a:ext cx="5688866" cy="104643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r>
              <a:rPr lang="it-IT" sz="3000" b="1">
                <a:solidFill>
                  <a:srgbClr val="7030A0"/>
                </a:solidFill>
                <a:latin typeface="Calibri" pitchFamily="34" charset="0"/>
                <a:cs typeface="Calibri" pitchFamily="34" charset="0"/>
              </a:rPr>
              <a:t>Nhóm 2: </a:t>
            </a:r>
            <a:r>
              <a:rPr lang="en-US" sz="3000" b="1">
                <a:solidFill>
                  <a:srgbClr val="7030A0"/>
                </a:solidFill>
                <a:latin typeface="Calibri" pitchFamily="34" charset="0"/>
                <a:cs typeface="Calibri" pitchFamily="34" charset="0"/>
              </a:rPr>
              <a:t>CSHT, CSVC-KT công nghiệp và khoa học công nghệ.</a:t>
            </a:r>
          </a:p>
        </p:txBody>
      </p:sp>
      <p:sp>
        <p:nvSpPr>
          <p:cNvPr id="20" name="Text Box 3"/>
          <p:cNvSpPr txBox="1">
            <a:spLocks noChangeArrowheads="1"/>
          </p:cNvSpPr>
          <p:nvPr/>
        </p:nvSpPr>
        <p:spPr bwMode="auto">
          <a:xfrm>
            <a:off x="215125" y="3975762"/>
            <a:ext cx="4356875" cy="5847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000" b="1">
                <a:solidFill>
                  <a:srgbClr val="002060"/>
                </a:solidFill>
                <a:latin typeface="Calibri" pitchFamily="34" charset="0"/>
                <a:cs typeface="Calibri" pitchFamily="34" charset="0"/>
              </a:rPr>
              <a:t>Nhóm 3: </a:t>
            </a:r>
            <a:r>
              <a:rPr lang="en-US" sz="3000" b="1">
                <a:solidFill>
                  <a:srgbClr val="002060"/>
                </a:solidFill>
                <a:latin typeface="Calibri" pitchFamily="34" charset="0"/>
                <a:cs typeface="Calibri" pitchFamily="34" charset="0"/>
              </a:rPr>
              <a:t>Thị trường</a:t>
            </a:r>
          </a:p>
        </p:txBody>
      </p:sp>
      <p:sp>
        <p:nvSpPr>
          <p:cNvPr id="21" name="Text Box 3"/>
          <p:cNvSpPr txBox="1">
            <a:spLocks noChangeArrowheads="1"/>
          </p:cNvSpPr>
          <p:nvPr/>
        </p:nvSpPr>
        <p:spPr bwMode="auto">
          <a:xfrm>
            <a:off x="5791200" y="4383668"/>
            <a:ext cx="5689600" cy="104643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r>
              <a:rPr lang="it-IT" sz="3000" b="1">
                <a:solidFill>
                  <a:srgbClr val="FF0000"/>
                </a:solidFill>
                <a:latin typeface="Calibri" pitchFamily="34" charset="0"/>
                <a:cs typeface="Calibri" pitchFamily="34" charset="0"/>
              </a:rPr>
              <a:t>Nhóm 4: </a:t>
            </a:r>
            <a:r>
              <a:rPr lang="en-US" sz="3000" b="1">
                <a:solidFill>
                  <a:srgbClr val="FF0000"/>
                </a:solidFill>
                <a:latin typeface="Calibri" pitchFamily="34" charset="0"/>
                <a:cs typeface="Calibri" pitchFamily="34" charset="0"/>
              </a:rPr>
              <a:t>Chính sách phát triển công nghiệp và vốn đầu tư.</a:t>
            </a:r>
          </a:p>
        </p:txBody>
      </p:sp>
      <p:sp>
        <p:nvSpPr>
          <p:cNvPr id="9" name="Rectangle 8"/>
          <p:cNvSpPr/>
          <p:nvPr/>
        </p:nvSpPr>
        <p:spPr>
          <a:xfrm>
            <a:off x="173426" y="70926"/>
            <a:ext cx="1171060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endParaRPr lang="en-US" sz="3000" b="1" i="1">
              <a:latin typeface="Calibri" pitchFamily="34" charset="0"/>
              <a:cs typeface="Calibri" pitchFamily="34" charset="0"/>
            </a:endParaRPr>
          </a:p>
        </p:txBody>
      </p:sp>
      <p:sp>
        <p:nvSpPr>
          <p:cNvPr id="11" name="Text Box 3"/>
          <p:cNvSpPr txBox="1">
            <a:spLocks noChangeArrowheads="1"/>
          </p:cNvSpPr>
          <p:nvPr/>
        </p:nvSpPr>
        <p:spPr bwMode="auto">
          <a:xfrm>
            <a:off x="241397" y="4758802"/>
            <a:ext cx="4835096" cy="15080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just"/>
            <a:r>
              <a:rPr lang="it-IT" sz="3000" b="1">
                <a:solidFill>
                  <a:srgbClr val="0000FF"/>
                </a:solidFill>
                <a:latin typeface="Calibri" pitchFamily="34" charset="0"/>
                <a:cs typeface="Calibri" pitchFamily="34" charset="0"/>
              </a:rPr>
              <a:t>Nhóm 5:</a:t>
            </a:r>
            <a:r>
              <a:rPr lang="en-US" sz="3000" b="1">
                <a:solidFill>
                  <a:srgbClr val="0000FF"/>
                </a:solidFill>
                <a:latin typeface="Calibri" pitchFamily="34" charset="0"/>
                <a:cs typeface="Calibri" pitchFamily="34" charset="0"/>
              </a:rPr>
              <a:t>Nguồn nguyên liệu từ sản xuất nông nghiệp, lâm nghiệp, thủy sản.</a:t>
            </a:r>
          </a:p>
        </p:txBody>
      </p:sp>
    </p:spTree>
    <p:extLst>
      <p:ext uri="{BB962C8B-B14F-4D97-AF65-F5344CB8AC3E}">
        <p14:creationId xmlns:p14="http://schemas.microsoft.com/office/powerpoint/2010/main" val="2142796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ppt_x</p:attrName>
                                        </p:attrNameLst>
                                      </p:cBhvr>
                                      <p:tavLst>
                                        <p:tav tm="0">
                                          <p:val>
                                            <p:strVal val="#ppt_x-.2"/>
                                          </p:val>
                                        </p:tav>
                                        <p:tav tm="100000">
                                          <p:val>
                                            <p:strVal val="#ppt_x"/>
                                          </p:val>
                                        </p:tav>
                                      </p:tavLst>
                                    </p:anim>
                                    <p:anim calcmode="lin" valueType="num">
                                      <p:cBhvr>
                                        <p:cTn id="1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ppt_x</p:attrName>
                                        </p:attrNameLst>
                                      </p:cBhvr>
                                      <p:tavLst>
                                        <p:tav tm="0">
                                          <p:val>
                                            <p:strVal val="#ppt_x-.2"/>
                                          </p:val>
                                        </p:tav>
                                        <p:tav tm="100000">
                                          <p:val>
                                            <p:strVal val="#ppt_x"/>
                                          </p:val>
                                        </p:tav>
                                      </p:tavLst>
                                    </p:anim>
                                    <p:anim calcmode="lin" valueType="num">
                                      <p:cBhvr>
                                        <p:cTn id="2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20" grpId="0" animBg="1"/>
      <p:bldP spid="21"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Dân cư và lao động: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Dân số đông </a:t>
            </a:r>
            <a:r>
              <a:rPr lang="en-US" sz="3200" b="1">
                <a:latin typeface="Calibri" pitchFamily="34" charset="0"/>
                <a:cs typeface="Calibri" pitchFamily="34" charset="0"/>
              </a:rPr>
              <a:t>=&gt;</a:t>
            </a:r>
            <a:r>
              <a:rPr lang="vi-VN" sz="3200" b="1">
                <a:latin typeface="Calibri" pitchFamily="34" charset="0"/>
                <a:cs typeface="Calibri" pitchFamily="34" charset="0"/>
              </a:rPr>
              <a:t> thị trường tiêu thụ lớn</a:t>
            </a:r>
            <a:r>
              <a:rPr lang="en-US" sz="3200" b="1">
                <a:latin typeface="Calibri" pitchFamily="34" charset="0"/>
                <a:cs typeface="Calibri" pitchFamily="34" charset="0"/>
              </a:rPr>
              <a:t>, thúc đẩy CN phát triển</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Nguồn</a:t>
            </a:r>
            <a:r>
              <a:rPr lang="vi-VN" sz="3200" b="1">
                <a:latin typeface="Calibri" pitchFamily="34" charset="0"/>
                <a:cs typeface="Calibri" pitchFamily="34" charset="0"/>
              </a:rPr>
              <a:t> lao động dồi dào, </a:t>
            </a:r>
            <a:r>
              <a:rPr lang="en-US" sz="3200" b="1">
                <a:latin typeface="Calibri" pitchFamily="34" charset="0"/>
                <a:cs typeface="Calibri" pitchFamily="34" charset="0"/>
              </a:rPr>
              <a:t>chất lượng tăng, có khả năng tiế</a:t>
            </a:r>
            <a:r>
              <a:rPr lang="vi-VN" sz="3200" b="1">
                <a:latin typeface="Calibri" pitchFamily="34" charset="0"/>
                <a:cs typeface="Calibri" pitchFamily="34" charset="0"/>
              </a:rPr>
              <a:t>p thu </a:t>
            </a:r>
            <a:r>
              <a:rPr lang="en-US" sz="3200" b="1">
                <a:latin typeface="Calibri" pitchFamily="34" charset="0"/>
                <a:cs typeface="Calibri" pitchFamily="34" charset="0"/>
              </a:rPr>
              <a:t>KHKT </a:t>
            </a:r>
            <a:r>
              <a:rPr lang="vi-VN" sz="3200" b="1">
                <a:latin typeface="Calibri" pitchFamily="34" charset="0"/>
                <a:cs typeface="Calibri" pitchFamily="34" charset="0"/>
              </a:rPr>
              <a:t>tiên tiến.</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Lao động có </a:t>
            </a:r>
            <a:r>
              <a:rPr lang="en-US" sz="3200" b="1">
                <a:latin typeface="Calibri" pitchFamily="34" charset="0"/>
                <a:cs typeface="Calibri" pitchFamily="34" charset="0"/>
              </a:rPr>
              <a:t>nhiều</a:t>
            </a:r>
            <a:r>
              <a:rPr lang="vi-VN" sz="3200" b="1">
                <a:latin typeface="Calibri" pitchFamily="34" charset="0"/>
                <a:cs typeface="Calibri" pitchFamily="34" charset="0"/>
              </a:rPr>
              <a:t> kinh nghiệm sản xuất </a:t>
            </a:r>
            <a:r>
              <a:rPr lang="en-US" sz="3200" b="1">
                <a:latin typeface="Calibri" pitchFamily="34" charset="0"/>
                <a:cs typeface="Calibri" pitchFamily="34" charset="0"/>
              </a:rPr>
              <a:t>nghề truyền thống</a:t>
            </a:r>
            <a:r>
              <a:rPr lang="vi-VN" sz="3200" b="1">
                <a:latin typeface="Calibri" pitchFamily="34" charset="0"/>
                <a:cs typeface="Calibri" pitchFamily="34" charset="0"/>
              </a:rPr>
              <a:t>.</a:t>
            </a:r>
            <a:endParaRPr lang="en-US" sz="3200" b="1">
              <a:latin typeface="Calibri" pitchFamily="34" charset="0"/>
              <a:cs typeface="Calibri" pitchFamily="34" charset="0"/>
            </a:endParaRPr>
          </a:p>
        </p:txBody>
      </p:sp>
      <p:sp>
        <p:nvSpPr>
          <p:cNvPr id="8" name="Rectangle 7"/>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*Thuận lợi</a:t>
            </a:r>
          </a:p>
        </p:txBody>
      </p:sp>
      <p:sp>
        <p:nvSpPr>
          <p:cNvPr id="7" name="TextBox 6"/>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5288711" cy="3770253"/>
          </a:xfrm>
          <a:prstGeom prst="rect">
            <a:avLst/>
          </a:prstGeom>
          <a:ln>
            <a:noFill/>
          </a:ln>
          <a:effectLst>
            <a:softEdge rad="112500"/>
          </a:effectLst>
        </p:spPr>
      </p:pic>
      <p:pic>
        <p:nvPicPr>
          <p:cNvPr id="13" name="Picture 12"/>
          <p:cNvPicPr>
            <a:picLocks noChangeAspect="1"/>
          </p:cNvPicPr>
          <p:nvPr/>
        </p:nvPicPr>
        <p:blipFill rotWithShape="1">
          <a:blip r:embed="rId4" cstate="print"/>
          <a:srcRect r="8441"/>
          <a:stretch/>
        </p:blipFill>
        <p:spPr>
          <a:xfrm>
            <a:off x="5318760" y="76200"/>
            <a:ext cx="6880528" cy="3770254"/>
          </a:xfrm>
          <a:prstGeom prst="rect">
            <a:avLst/>
          </a:prstGeom>
          <a:ln>
            <a:noFill/>
          </a:ln>
          <a:effectLst>
            <a:softEdge rad="112500"/>
          </a:effectLst>
        </p:spPr>
      </p:pic>
      <p:pic>
        <p:nvPicPr>
          <p:cNvPr id="3074" name="Picture 2" descr="Vị thế mới của ngành công nghiệp điện tử Việt Nam | Báo Pháp luật Việt Nam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l="12000" r="9000"/>
          <a:stretch/>
        </p:blipFill>
        <p:spPr bwMode="auto">
          <a:xfrm>
            <a:off x="1504513" y="3550920"/>
            <a:ext cx="6194120" cy="3313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21"/>
          <p:cNvSpPr txBox="1"/>
          <p:nvPr/>
        </p:nvSpPr>
        <p:spPr>
          <a:xfrm>
            <a:off x="104504" y="115389"/>
            <a:ext cx="3505776"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dirty="0">
                <a:solidFill>
                  <a:srgbClr val="FF0000"/>
                </a:solidFill>
                <a:latin typeface="Calibri" pitchFamily="34" charset="0"/>
                <a:cs typeface="Calibri" pitchFamily="34" charset="0"/>
              </a:rPr>
              <a:t>Dân số đông &gt;&gt;&gt; Thị trường tiêu thụ rộng lớn</a:t>
            </a:r>
            <a:endParaRPr lang="en-US" sz="2500" b="1" dirty="0">
              <a:solidFill>
                <a:srgbClr val="FF0000"/>
              </a:solidFill>
              <a:latin typeface="Calibri" pitchFamily="34" charset="0"/>
              <a:cs typeface="Calibri" pitchFamily="34" charset="0"/>
            </a:endParaRPr>
          </a:p>
        </p:txBody>
      </p:sp>
      <p:sp>
        <p:nvSpPr>
          <p:cNvPr id="16" name="TextBox 21"/>
          <p:cNvSpPr txBox="1"/>
          <p:nvPr/>
        </p:nvSpPr>
        <p:spPr>
          <a:xfrm>
            <a:off x="7236823" y="5715000"/>
            <a:ext cx="4676503"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dirty="0">
                <a:solidFill>
                  <a:srgbClr val="FF0000"/>
                </a:solidFill>
                <a:latin typeface="Calibri" pitchFamily="34" charset="0"/>
                <a:cs typeface="Calibri" pitchFamily="34" charset="0"/>
              </a:rPr>
              <a:t>Chất lượng tăng &gt;&gt;&gt; Thu hút đầu tư và chuyển giao công nghệ</a:t>
            </a:r>
            <a:endParaRPr lang="en-US" sz="2500" b="1" dirty="0">
              <a:solidFill>
                <a:srgbClr val="FF0000"/>
              </a:solidFill>
              <a:latin typeface="Calibri" pitchFamily="34" charset="0"/>
              <a:cs typeface="Calibri" pitchFamily="34" charset="0"/>
            </a:endParaRPr>
          </a:p>
        </p:txBody>
      </p:sp>
      <p:sp>
        <p:nvSpPr>
          <p:cNvPr id="15" name="TextBox 21"/>
          <p:cNvSpPr txBox="1"/>
          <p:nvPr/>
        </p:nvSpPr>
        <p:spPr>
          <a:xfrm>
            <a:off x="6622869" y="93613"/>
            <a:ext cx="4582231" cy="769441"/>
          </a:xfrm>
          <a:prstGeom prst="rect">
            <a:avLst/>
          </a:prstGeom>
          <a:ln>
            <a:solidFill>
              <a:srgbClr val="00B050"/>
            </a:solidFill>
            <a:prstDash val="dash"/>
          </a:ln>
        </p:spPr>
        <p:txBody>
          <a:bodyPr wrap="square" lIns="0" tIns="0" rIns="0" bIns="0" rtlCol="0" anchor="t">
            <a:spAutoFit/>
          </a:bodyPr>
          <a:lstStyle/>
          <a:p>
            <a:pPr marL="172703" lvl="1" algn="ctr"/>
            <a:r>
              <a:rPr lang="en-US" sz="2500" b="1" dirty="0">
                <a:solidFill>
                  <a:srgbClr val="FF0000"/>
                </a:solidFill>
                <a:latin typeface="Calibri" pitchFamily="34" charset="0"/>
                <a:cs typeface="Calibri" pitchFamily="34" charset="0"/>
              </a:rPr>
              <a:t>Lao </a:t>
            </a:r>
            <a:r>
              <a:rPr lang="en-US" sz="2500" b="1" dirty="0" err="1">
                <a:solidFill>
                  <a:srgbClr val="FF0000"/>
                </a:solidFill>
                <a:latin typeface="Calibri" pitchFamily="34" charset="0"/>
                <a:cs typeface="Calibri" pitchFamily="34" charset="0"/>
              </a:rPr>
              <a:t>động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dồi</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dào</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nhiều</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kinh</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nghiệm</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trong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nghề</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truyền</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thống</a:t>
            </a:r>
            <a:endParaRPr lang="en-US" sz="25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586035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át triển nguồn nhân lực chất lượng cao để đón “sóng” đầu tư | VOV.VN">
            <a:extLst>
              <a:ext uri="{FF2B5EF4-FFF2-40B4-BE49-F238E27FC236}">
                <a16:creationId xmlns:a16="http://schemas.microsoft.com/office/drawing/2014/main" id="{AC36599C-1253-4C94-9EEE-CF0995899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4" r="-1" b="-1"/>
          <a:stretch/>
        </p:blipFill>
        <p:spPr bwMode="auto">
          <a:xfrm>
            <a:off x="-1824" y="7452"/>
            <a:ext cx="12193824" cy="6850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313C74-F047-4507-B285-2B0075EA641C}"/>
              </a:ext>
            </a:extLst>
          </p:cNvPr>
          <p:cNvSpPr txBox="1"/>
          <p:nvPr/>
        </p:nvSpPr>
        <p:spPr>
          <a:xfrm>
            <a:off x="2334013" y="6411724"/>
            <a:ext cx="7288306" cy="446276"/>
          </a:xfrm>
          <a:prstGeom prst="rect">
            <a:avLst/>
          </a:prstGeom>
          <a:solidFill>
            <a:srgbClr val="0000FF"/>
          </a:solidFill>
        </p:spPr>
        <p:txBody>
          <a:bodyPr wrap="square" rtlCol="0">
            <a:spAutoFit/>
          </a:bodyPr>
          <a:lstStyle/>
          <a:p>
            <a:pPr algn="ctr"/>
            <a:r>
              <a:rPr lang="en-US" sz="2300" b="1" dirty="0">
                <a:solidFill>
                  <a:schemeClr val="bg1"/>
                </a:solidFill>
                <a:latin typeface="Calibri" pitchFamily="34" charset="0"/>
                <a:cs typeface="Calibri" pitchFamily="34" charset="0"/>
              </a:rPr>
              <a:t>Con </a:t>
            </a:r>
            <a:r>
              <a:rPr lang="en-US" sz="2300" b="1" dirty="0" err="1">
                <a:solidFill>
                  <a:schemeClr val="bg1"/>
                </a:solidFill>
                <a:latin typeface="Calibri" pitchFamily="34" charset="0"/>
                <a:cs typeface="Calibri" pitchFamily="34" charset="0"/>
              </a:rPr>
              <a:t>người</a:t>
            </a:r>
            <a:r>
              <a:rPr lang="en-US" sz="2300" b="1" dirty="0">
                <a:solidFill>
                  <a:schemeClr val="bg1"/>
                </a:solidFill>
                <a:latin typeface="Calibri" pitchFamily="34" charset="0"/>
                <a:cs typeface="Calibri" pitchFamily="34" charset="0"/>
              </a:rPr>
              <a:t> – </a:t>
            </a:r>
            <a:r>
              <a:rPr lang="en-US" sz="2300" b="1" dirty="0" err="1">
                <a:solidFill>
                  <a:schemeClr val="bg1"/>
                </a:solidFill>
                <a:latin typeface="Calibri" pitchFamily="34" charset="0"/>
                <a:cs typeface="Calibri" pitchFamily="34" charset="0"/>
              </a:rPr>
              <a:t>Nhân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tố</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quan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trọng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hàng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endParaRPr lang="en-US" sz="2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4826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46043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a:t>
            </a:r>
            <a:r>
              <a:rPr lang="en-US" sz="3200" b="1">
                <a:latin typeface="Calibri" pitchFamily="34" charset="0"/>
                <a:cs typeface="Calibri" pitchFamily="34" charset="0"/>
              </a:rPr>
              <a:t>CSHT, CSVC-KT công nghiệp và khoa học công nghệ</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C</a:t>
            </a:r>
            <a:r>
              <a:rPr lang="en-US" sz="3200" b="1">
                <a:latin typeface="Calibri" pitchFamily="34" charset="0"/>
                <a:cs typeface="Calibri" pitchFamily="34" charset="0"/>
              </a:rPr>
              <a:t>SHT có nhiều đổi mới và ngày càng hoàn thiện, khả năng liên kết vùng tốt hơn</a:t>
            </a:r>
            <a:r>
              <a:rPr lang="vi-VN" sz="3200" b="1">
                <a:latin typeface="Calibri" pitchFamily="34" charset="0"/>
                <a:cs typeface="Calibri" pitchFamily="34" charset="0"/>
              </a:rPr>
              <a:t>.</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CSVC-KT được đầu tư: nhiều KCN, KCX, khu CNC,…hình thành trên cả nước.</a:t>
            </a:r>
          </a:p>
          <a:p>
            <a:pPr algn="just">
              <a:lnSpc>
                <a:spcPct val="130000"/>
              </a:lnSpc>
            </a:pPr>
            <a:r>
              <a:rPr lang="en-US" sz="3200" b="1">
                <a:latin typeface="Calibri" pitchFamily="34" charset="0"/>
                <a:cs typeface="Calibri" pitchFamily="34" charset="0"/>
              </a:rPr>
              <a:t>+ Ứng dụng KHCN tiên tiến, chuyển giao công nghệ được đẩy mạnh, ảnh hưởng đến qui mô, cơ cấu, chất lượng, năng suất sản phẩm.</a:t>
            </a: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261257" y="56576"/>
            <a:ext cx="11756572" cy="496739"/>
          </a:xfrm>
          <a:prstGeom prst="rect">
            <a:avLst/>
          </a:prstGeom>
        </p:spPr>
        <p:txBody>
          <a:bodyPr wrap="square" lIns="0" tIns="0" rIns="0" bIns="0" rtlCol="0" anchor="t">
            <a:spAutoFit/>
          </a:bodyPr>
          <a:lstStyle/>
          <a:p>
            <a:pPr algn="just">
              <a:lnSpc>
                <a:spcPct val="150000"/>
              </a:lnSpc>
            </a:pPr>
            <a:r>
              <a:rPr lang="en-US" sz="2400" b="1" dirty="0">
                <a:solidFill>
                  <a:srgbClr val="000B5D"/>
                </a:solidFill>
                <a:latin typeface="Calibri" pitchFamily="34" charset="0"/>
                <a:cs typeface="Calibri" pitchFamily="34" charset="0"/>
              </a:rPr>
              <a:t>CSHT, CSVC KT </a:t>
            </a:r>
            <a:r>
              <a:rPr lang="en-US" sz="2400" b="1" dirty="0" err="1">
                <a:solidFill>
                  <a:srgbClr val="000B5D"/>
                </a:solidFill>
                <a:latin typeface="Calibri" pitchFamily="34" charset="0"/>
                <a:cs typeface="Calibri" pitchFamily="34" charset="0"/>
              </a:rPr>
              <a:t>có</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nhiều</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đổi</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mới</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và</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ngày</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càng</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hoàn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thiện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trên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phạm</a:t>
            </a:r>
            <a:r>
              <a:rPr lang="en-US" sz="2400" b="1" dirty="0">
                <a:solidFill>
                  <a:srgbClr val="000B5D"/>
                </a:solidFill>
                <a:latin typeface="Calibri" pitchFamily="34" charset="0"/>
                <a:cs typeface="Calibri" pitchFamily="34" charset="0"/>
              </a:rPr>
              <a:t> vi </a:t>
            </a:r>
            <a:r>
              <a:rPr lang="en-US" sz="2400" b="1" dirty="0" err="1">
                <a:solidFill>
                  <a:srgbClr val="000B5D"/>
                </a:solidFill>
                <a:latin typeface="Calibri" pitchFamily="34" charset="0"/>
                <a:cs typeface="Calibri" pitchFamily="34" charset="0"/>
              </a:rPr>
              <a:t>cả</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nước</a:t>
            </a:r>
            <a:r>
              <a:rPr lang="en-US" sz="2400" b="1" dirty="0">
                <a:solidFill>
                  <a:srgbClr val="000B5D"/>
                </a:solidFill>
                <a:latin typeface="Calibri" pitchFamily="34" charset="0"/>
                <a:cs typeface="Calibri" pitchFamily="34" charset="0"/>
              </a:rPr>
              <a:t>.</a:t>
            </a:r>
          </a:p>
        </p:txBody>
      </p:sp>
      <p:sp>
        <p:nvSpPr>
          <p:cNvPr id="2" name="Rectangle 1"/>
          <p:cNvSpPr/>
          <p:nvPr/>
        </p:nvSpPr>
        <p:spPr>
          <a:xfrm>
            <a:off x="5985225" y="6389062"/>
            <a:ext cx="5828378" cy="430881"/>
          </a:xfrm>
          <a:prstGeom prst="rect">
            <a:avLst/>
          </a:prstGeom>
        </p:spPr>
        <p:txBody>
          <a:bodyPr wrap="none" lIns="60954" tIns="30477" rIns="60954" bIns="30477">
            <a:spAutoFit/>
          </a:bodyPr>
          <a:lstStyle/>
          <a:p>
            <a:r>
              <a:rPr lang="vi-VN" sz="2400" b="1" dirty="0">
                <a:solidFill>
                  <a:srgbClr val="012F7F"/>
                </a:solidFill>
                <a:latin typeface="Calibri" pitchFamily="34" charset="0"/>
                <a:cs typeface="Calibri" pitchFamily="34" charset="0"/>
              </a:rPr>
              <a:t>Khu Công nghiệp Sonadezi Châu </a:t>
            </a:r>
            <a:r>
              <a:rPr lang="vi-VN" sz="2400" b="1">
                <a:solidFill>
                  <a:srgbClr val="012F7F"/>
                </a:solidFill>
                <a:latin typeface="Calibri" pitchFamily="34" charset="0"/>
                <a:cs typeface="Calibri" pitchFamily="34" charset="0"/>
              </a:rPr>
              <a:t>Đức </a:t>
            </a:r>
            <a:r>
              <a:rPr lang="en-US" sz="2400" b="1">
                <a:solidFill>
                  <a:srgbClr val="012F7F"/>
                </a:solidFill>
                <a:latin typeface="Calibri" pitchFamily="34" charset="0"/>
                <a:cs typeface="Calibri" pitchFamily="34" charset="0"/>
              </a:rPr>
              <a:t>(BR-VT)</a:t>
            </a:r>
            <a:endParaRPr lang="vi-VN" sz="2400" b="1" dirty="0">
              <a:solidFill>
                <a:srgbClr val="012F7F"/>
              </a:solidFill>
              <a:latin typeface="Calibri" pitchFamily="34" charset="0"/>
              <a:cs typeface="Calibri" pitchFamily="34" charset="0"/>
            </a:endParaRPr>
          </a:p>
        </p:txBody>
      </p:sp>
      <p:pic>
        <p:nvPicPr>
          <p:cNvPr id="4" name="Picture 3"/>
          <p:cNvPicPr>
            <a:picLocks noChangeAspect="1"/>
          </p:cNvPicPr>
          <p:nvPr/>
        </p:nvPicPr>
        <p:blipFill>
          <a:blip r:embed="rId2"/>
          <a:stretch>
            <a:fillRect/>
          </a:stretch>
        </p:blipFill>
        <p:spPr>
          <a:xfrm>
            <a:off x="5905042" y="731521"/>
            <a:ext cx="6066837" cy="5371952"/>
          </a:xfrm>
          <a:prstGeom prst="rect">
            <a:avLst/>
          </a:prstGeom>
        </p:spPr>
      </p:pic>
      <p:pic>
        <p:nvPicPr>
          <p:cNvPr id="5" name="Picture 4"/>
          <p:cNvPicPr>
            <a:picLocks noChangeAspect="1"/>
          </p:cNvPicPr>
          <p:nvPr/>
        </p:nvPicPr>
        <p:blipFill>
          <a:blip r:embed="rId3"/>
          <a:stretch>
            <a:fillRect/>
          </a:stretch>
        </p:blipFill>
        <p:spPr>
          <a:xfrm>
            <a:off x="254000" y="731521"/>
            <a:ext cx="5526562" cy="5371952"/>
          </a:xfrm>
          <a:prstGeom prst="rect">
            <a:avLst/>
          </a:prstGeom>
        </p:spPr>
      </p:pic>
      <p:sp>
        <p:nvSpPr>
          <p:cNvPr id="23" name="Rectangle 22"/>
          <p:cNvSpPr/>
          <p:nvPr/>
        </p:nvSpPr>
        <p:spPr>
          <a:xfrm>
            <a:off x="134051" y="6389062"/>
            <a:ext cx="5646511" cy="430881"/>
          </a:xfrm>
          <a:prstGeom prst="rect">
            <a:avLst/>
          </a:prstGeom>
        </p:spPr>
        <p:txBody>
          <a:bodyPr wrap="square" lIns="60954" tIns="30477" rIns="60954" bIns="30477">
            <a:spAutoFit/>
          </a:bodyPr>
          <a:lstStyle/>
          <a:p>
            <a:pPr algn="ctr"/>
            <a:r>
              <a:rPr lang="en-US" sz="2400" b="1" dirty="0" err="1">
                <a:solidFill>
                  <a:srgbClr val="012F7F"/>
                </a:solidFill>
                <a:latin typeface="Calibri" pitchFamily="34" charset="0"/>
                <a:cs typeface="Calibri" pitchFamily="34" charset="0"/>
              </a:rPr>
              <a:t>Hệ</a:t>
            </a:r>
            <a:r>
              <a:rPr lang="en-US" sz="2400" b="1" dirty="0">
                <a:solidFill>
                  <a:srgbClr val="012F7F"/>
                </a:solidFill>
                <a:latin typeface="Calibri" pitchFamily="34" charset="0"/>
                <a:cs typeface="Calibri" pitchFamily="34" charset="0"/>
              </a:rPr>
              <a:t> </a:t>
            </a:r>
            <a:r>
              <a:rPr lang="en-US" sz="2400" b="1" dirty="0" err="1">
                <a:solidFill>
                  <a:srgbClr val="012F7F"/>
                </a:solidFill>
                <a:latin typeface="Calibri" pitchFamily="34" charset="0"/>
                <a:cs typeface="Calibri" pitchFamily="34" charset="0"/>
              </a:rPr>
              <a:t>thống</a:t>
            </a:r>
            <a:r>
              <a:rPr lang="en-US" sz="2400" b="1" dirty="0">
                <a:solidFill>
                  <a:srgbClr val="012F7F"/>
                </a:solidFill>
                <a:latin typeface="Calibri" pitchFamily="34" charset="0"/>
                <a:cs typeface="Calibri" pitchFamily="34" charset="0"/>
              </a:rPr>
              <a:t> </a:t>
            </a:r>
            <a:r>
              <a:rPr lang="en-US" sz="2400" b="1" dirty="0" err="1">
                <a:solidFill>
                  <a:srgbClr val="012F7F"/>
                </a:solidFill>
                <a:latin typeface="Calibri" pitchFamily="34" charset="0"/>
                <a:cs typeface="Calibri" pitchFamily="34" charset="0"/>
              </a:rPr>
              <a:t>giao</a:t>
            </a:r>
            <a:r>
              <a:rPr lang="en-US" sz="2400" b="1" dirty="0">
                <a:solidFill>
                  <a:srgbClr val="012F7F"/>
                </a:solidFill>
                <a:latin typeface="Calibri" pitchFamily="34" charset="0"/>
                <a:cs typeface="Calibri" pitchFamily="34" charset="0"/>
              </a:rPr>
              <a:t> </a:t>
            </a:r>
            <a:r>
              <a:rPr lang="en-US" sz="2400" b="1" dirty="0" err="1">
                <a:solidFill>
                  <a:srgbClr val="012F7F"/>
                </a:solidFill>
                <a:latin typeface="Calibri" pitchFamily="34" charset="0"/>
                <a:cs typeface="Calibri" pitchFamily="34" charset="0"/>
              </a:rPr>
              <a:t>thông</a:t>
            </a:r>
            <a:r>
              <a:rPr lang="en-US" sz="2400" b="1" dirty="0">
                <a:solidFill>
                  <a:srgbClr val="012F7F"/>
                </a:solidFill>
                <a:latin typeface="Calibri" pitchFamily="34" charset="0"/>
                <a:cs typeface="Calibri" pitchFamily="34" charset="0"/>
              </a:rPr>
              <a:t> </a:t>
            </a:r>
            <a:r>
              <a:rPr lang="en-US" sz="2400" b="1" dirty="0" err="1">
                <a:solidFill>
                  <a:srgbClr val="012F7F"/>
                </a:solidFill>
                <a:latin typeface="Calibri" pitchFamily="34" charset="0"/>
                <a:cs typeface="Calibri" pitchFamily="34" charset="0"/>
              </a:rPr>
              <a:t>ngày</a:t>
            </a:r>
            <a:r>
              <a:rPr lang="en-US" sz="2400" b="1" dirty="0">
                <a:solidFill>
                  <a:srgbClr val="012F7F"/>
                </a:solidFill>
                <a:latin typeface="Calibri" pitchFamily="34" charset="0"/>
                <a:cs typeface="Calibri" pitchFamily="34" charset="0"/>
              </a:rPr>
              <a:t> </a:t>
            </a:r>
            <a:r>
              <a:rPr lang="en-US" sz="2400" b="1" err="1">
                <a:solidFill>
                  <a:srgbClr val="012F7F"/>
                </a:solidFill>
                <a:latin typeface="Calibri" pitchFamily="34" charset="0"/>
                <a:cs typeface="Calibri" pitchFamily="34" charset="0"/>
              </a:rPr>
              <a:t>càng</a:t>
            </a:r>
            <a:r>
              <a:rPr lang="en-US" sz="2400" b="1">
                <a:solidFill>
                  <a:srgbClr val="012F7F"/>
                </a:solidFill>
                <a:latin typeface="Calibri" pitchFamily="34" charset="0"/>
                <a:cs typeface="Calibri" pitchFamily="34" charset="0"/>
              </a:rPr>
              <a:t> hiện </a:t>
            </a:r>
            <a:r>
              <a:rPr lang="en-US" sz="2400" b="1" dirty="0" err="1">
                <a:solidFill>
                  <a:srgbClr val="012F7F"/>
                </a:solidFill>
                <a:latin typeface="Calibri" pitchFamily="34" charset="0"/>
                <a:cs typeface="Calibri" pitchFamily="34" charset="0"/>
              </a:rPr>
              <a:t>đại</a:t>
            </a:r>
            <a:endParaRPr lang="vi-VN" sz="2400" b="1" dirty="0">
              <a:solidFill>
                <a:srgbClr val="012F7F"/>
              </a:solidFill>
              <a:latin typeface="Calibri" pitchFamily="34" charset="0"/>
              <a:cs typeface="Calibr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1" y="160955"/>
            <a:ext cx="1303879" cy="1131179"/>
          </a:xfrm>
          <a:prstGeom prst="rect">
            <a:avLst/>
          </a:prstGeom>
        </p:spPr>
      </p:pic>
    </p:spTree>
    <p:extLst>
      <p:ext uri="{BB962C8B-B14F-4D97-AF65-F5344CB8AC3E}">
        <p14:creationId xmlns:p14="http://schemas.microsoft.com/office/powerpoint/2010/main" val="770456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o tốc Bắc Giang - Lạng Sơn trước ngày thông xe - VnExpress">
            <a:extLst>
              <a:ext uri="{FF2B5EF4-FFF2-40B4-BE49-F238E27FC236}">
                <a16:creationId xmlns:a16="http://schemas.microsoft.com/office/drawing/2014/main" id="{D22D98A8-D551-4E43-9FD1-5F81C17927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A4F127-AA77-4E9A-9E0F-E374C27D75B5}"/>
              </a:ext>
            </a:extLst>
          </p:cNvPr>
          <p:cNvSpPr txBox="1"/>
          <p:nvPr/>
        </p:nvSpPr>
        <p:spPr>
          <a:xfrm>
            <a:off x="1847868" y="6411724"/>
            <a:ext cx="7648829" cy="446276"/>
          </a:xfrm>
          <a:prstGeom prst="rect">
            <a:avLst/>
          </a:prstGeom>
          <a:solidFill>
            <a:schemeClr val="bg1">
              <a:lumMod val="50000"/>
              <a:lumOff val="50000"/>
            </a:schemeClr>
          </a:solidFill>
        </p:spPr>
        <p:txBody>
          <a:bodyPr wrap="square" rtlCol="0">
            <a:spAutoFit/>
          </a:bodyPr>
          <a:lstStyle/>
          <a:p>
            <a:r>
              <a:rPr lang="en-US" sz="2300" b="1" dirty="0" err="1">
                <a:latin typeface="Calibri" pitchFamily="34" charset="0"/>
                <a:cs typeface="Calibri" pitchFamily="34" charset="0"/>
              </a:rPr>
              <a:t>Hạ</a:t>
            </a:r>
            <a:r>
              <a:rPr lang="en-US" sz="2300" b="1" dirty="0">
                <a:latin typeface="Calibri" pitchFamily="34" charset="0"/>
                <a:cs typeface="Calibri" pitchFamily="34" charset="0"/>
              </a:rPr>
              <a:t> </a:t>
            </a:r>
            <a:r>
              <a:rPr lang="en-US" sz="2300" b="1" dirty="0" err="1">
                <a:latin typeface="Calibri" pitchFamily="34" charset="0"/>
                <a:cs typeface="Calibri" pitchFamily="34" charset="0"/>
              </a:rPr>
              <a:t>tầng</a:t>
            </a:r>
            <a:r>
              <a:rPr lang="en-US" sz="2300" b="1" dirty="0">
                <a:latin typeface="Calibri" pitchFamily="34" charset="0"/>
                <a:cs typeface="Calibri" pitchFamily="34" charset="0"/>
              </a:rPr>
              <a:t> </a:t>
            </a:r>
            <a:r>
              <a:rPr lang="en-US" sz="2300" b="1" dirty="0" err="1">
                <a:latin typeface="Calibri" pitchFamily="34" charset="0"/>
                <a:cs typeface="Calibri" pitchFamily="34" charset="0"/>
              </a:rPr>
              <a:t>vận</a:t>
            </a:r>
            <a:r>
              <a:rPr lang="en-US" sz="2300" b="1" dirty="0">
                <a:latin typeface="Calibri" pitchFamily="34" charset="0"/>
                <a:cs typeface="Calibri" pitchFamily="34" charset="0"/>
              </a:rPr>
              <a:t> </a:t>
            </a:r>
            <a:r>
              <a:rPr lang="en-US" sz="2300" b="1" dirty="0" err="1">
                <a:latin typeface="Calibri" pitchFamily="34" charset="0"/>
                <a:cs typeface="Calibri" pitchFamily="34" charset="0"/>
              </a:rPr>
              <a:t>tải</a:t>
            </a:r>
            <a:r>
              <a:rPr lang="en-US" sz="2300" b="1" dirty="0">
                <a:latin typeface="Calibri" pitchFamily="34" charset="0"/>
                <a:cs typeface="Calibri" pitchFamily="34" charset="0"/>
              </a:rPr>
              <a:t> </a:t>
            </a:r>
            <a:r>
              <a:rPr lang="en-US" sz="2300" b="1" dirty="0" err="1">
                <a:latin typeface="Calibri" pitchFamily="34" charset="0"/>
                <a:cs typeface="Calibri" pitchFamily="34" charset="0"/>
              </a:rPr>
              <a:t>góp</a:t>
            </a:r>
            <a:r>
              <a:rPr lang="en-US" sz="2300" b="1" dirty="0">
                <a:latin typeface="Calibri" pitchFamily="34" charset="0"/>
                <a:cs typeface="Calibri" pitchFamily="34" charset="0"/>
              </a:rPr>
              <a:t> </a:t>
            </a:r>
            <a:r>
              <a:rPr lang="en-US" sz="2300" b="1" dirty="0" err="1">
                <a:latin typeface="Calibri" pitchFamily="34" charset="0"/>
                <a:cs typeface="Calibri" pitchFamily="34" charset="0"/>
              </a:rPr>
              <a:t>phần</a:t>
            </a:r>
            <a:r>
              <a:rPr lang="en-US" sz="2300" b="1" dirty="0">
                <a:latin typeface="Calibri" pitchFamily="34" charset="0"/>
                <a:cs typeface="Calibri" pitchFamily="34" charset="0"/>
              </a:rPr>
              <a:t> </a:t>
            </a:r>
            <a:r>
              <a:rPr lang="en-US" sz="2300" b="1" dirty="0" err="1">
                <a:latin typeface="Calibri" pitchFamily="34" charset="0"/>
                <a:cs typeface="Calibri" pitchFamily="34" charset="0"/>
              </a:rPr>
              <a:t>thúc</a:t>
            </a:r>
            <a:r>
              <a:rPr lang="en-US" sz="2300" b="1" dirty="0">
                <a:latin typeface="Calibri" pitchFamily="34" charset="0"/>
                <a:cs typeface="Calibri" pitchFamily="34" charset="0"/>
              </a:rPr>
              <a:t> </a:t>
            </a:r>
            <a:r>
              <a:rPr lang="en-US" sz="2300" b="1" dirty="0" err="1">
                <a:latin typeface="Calibri" pitchFamily="34" charset="0"/>
                <a:cs typeface="Calibri" pitchFamily="34" charset="0"/>
              </a:rPr>
              <a:t>đẩy</a:t>
            </a:r>
            <a:r>
              <a:rPr lang="en-US" sz="2300" b="1" dirty="0">
                <a:latin typeface="Calibri" pitchFamily="34" charset="0"/>
                <a:cs typeface="Calibri" pitchFamily="34" charset="0"/>
              </a:rPr>
              <a:t> </a:t>
            </a:r>
            <a:r>
              <a:rPr lang="en-US" sz="2300" b="1" dirty="0" err="1">
                <a:latin typeface="Calibri" pitchFamily="34" charset="0"/>
                <a:cs typeface="Calibri" pitchFamily="34" charset="0"/>
              </a:rPr>
              <a:t>đầu</a:t>
            </a:r>
            <a:r>
              <a:rPr lang="en-US" sz="2300" b="1" dirty="0">
                <a:latin typeface="Calibri" pitchFamily="34" charset="0"/>
                <a:cs typeface="Calibri" pitchFamily="34" charset="0"/>
              </a:rPr>
              <a:t> </a:t>
            </a:r>
            <a:r>
              <a:rPr lang="en-US" sz="2300" b="1" dirty="0" err="1">
                <a:latin typeface="Calibri" pitchFamily="34" charset="0"/>
                <a:cs typeface="Calibri" pitchFamily="34" charset="0"/>
              </a:rPr>
              <a:t>tư</a:t>
            </a:r>
            <a:r>
              <a:rPr lang="en-US" sz="2300" b="1" dirty="0">
                <a:latin typeface="Calibri" pitchFamily="34" charset="0"/>
                <a:cs typeface="Calibri" pitchFamily="34" charset="0"/>
              </a:rPr>
              <a:t> </a:t>
            </a:r>
            <a:r>
              <a:rPr lang="en-US" sz="2300" b="1" dirty="0" err="1">
                <a:latin typeface="Calibri" pitchFamily="34" charset="0"/>
                <a:cs typeface="Calibri" pitchFamily="34" charset="0"/>
              </a:rPr>
              <a:t>và</a:t>
            </a:r>
            <a:r>
              <a:rPr lang="en-US" sz="2300" b="1" dirty="0">
                <a:latin typeface="Calibri" pitchFamily="34" charset="0"/>
                <a:cs typeface="Calibri" pitchFamily="34" charset="0"/>
              </a:rPr>
              <a:t> </a:t>
            </a:r>
            <a:r>
              <a:rPr lang="en-US" sz="2300" b="1" dirty="0" err="1">
                <a:latin typeface="Calibri" pitchFamily="34" charset="0"/>
                <a:cs typeface="Calibri" pitchFamily="34" charset="0"/>
              </a:rPr>
              <a:t>phát</a:t>
            </a:r>
            <a:r>
              <a:rPr lang="en-US" sz="2300" b="1" dirty="0">
                <a:latin typeface="Calibri" pitchFamily="34" charset="0"/>
                <a:cs typeface="Calibri" pitchFamily="34" charset="0"/>
              </a:rPr>
              <a:t> </a:t>
            </a:r>
            <a:r>
              <a:rPr lang="en-US" sz="2300" b="1" dirty="0" err="1">
                <a:latin typeface="Calibri" pitchFamily="34" charset="0"/>
                <a:cs typeface="Calibri" pitchFamily="34" charset="0"/>
              </a:rPr>
              <a:t>triển</a:t>
            </a:r>
            <a:r>
              <a:rPr lang="en-US" sz="2300" b="1" dirty="0">
                <a:latin typeface="Calibri" pitchFamily="34" charset="0"/>
                <a:cs typeface="Calibri" pitchFamily="34" charset="0"/>
              </a:rPr>
              <a:t> </a:t>
            </a:r>
            <a:r>
              <a:rPr lang="en-US" sz="2300" b="1" dirty="0" err="1">
                <a:latin typeface="Calibri" pitchFamily="34" charset="0"/>
                <a:cs typeface="Calibri" pitchFamily="34" charset="0"/>
              </a:rPr>
              <a:t>ngành</a:t>
            </a:r>
            <a:endParaRPr lang="en-US" sz="2300" b="1" dirty="0">
              <a:latin typeface="Calibri" pitchFamily="34" charset="0"/>
              <a:cs typeface="Calibri" pitchFamily="34" charset="0"/>
            </a:endParaRPr>
          </a:p>
        </p:txBody>
      </p:sp>
    </p:spTree>
    <p:extLst>
      <p:ext uri="{BB962C8B-B14F-4D97-AF65-F5344CB8AC3E}">
        <p14:creationId xmlns:p14="http://schemas.microsoft.com/office/powerpoint/2010/main" val="3678238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3147"/>
            <a:ext cx="12192000" cy="4484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3"/>
          <p:cNvSpPr txBox="1"/>
          <p:nvPr/>
        </p:nvSpPr>
        <p:spPr>
          <a:xfrm>
            <a:off x="0" y="177801"/>
            <a:ext cx="12192000" cy="2195345"/>
          </a:xfrm>
          <a:prstGeom prst="rect">
            <a:avLst/>
          </a:prstGeom>
        </p:spPr>
        <p:txBody>
          <a:bodyPr wrap="square" lIns="0" tIns="0" rIns="0" bIns="0" rtlCol="0" anchor="t">
            <a:spAutoFit/>
          </a:bodyPr>
          <a:lstStyle/>
          <a:p>
            <a:pPr marL="172703" lvl="1" algn="ctr">
              <a:lnSpc>
                <a:spcPct val="130000"/>
              </a:lnSpc>
            </a:pPr>
            <a:r>
              <a:rPr lang="vi-VN" sz="2800" b="1" dirty="0">
                <a:solidFill>
                  <a:srgbClr val="C00000"/>
                </a:solidFill>
                <a:latin typeface="Calibri" pitchFamily="34" charset="0"/>
                <a:cs typeface="Calibri" pitchFamily="34" charset="0"/>
              </a:rPr>
              <a:t>KHU CÔNG NGHIỆP YÊN PHONG </a:t>
            </a:r>
            <a:r>
              <a:rPr lang="en-US" sz="2800" b="1" dirty="0">
                <a:solidFill>
                  <a:srgbClr val="C00000"/>
                </a:solidFill>
                <a:latin typeface="Calibri" pitchFamily="34" charset="0"/>
                <a:cs typeface="Calibri" pitchFamily="34" charset="0"/>
              </a:rPr>
              <a:t>(BẮC NINH)</a:t>
            </a:r>
            <a:br>
              <a:rPr lang="en-US" sz="2800" b="1" dirty="0">
                <a:solidFill>
                  <a:srgbClr val="000B5D"/>
                </a:solidFill>
                <a:latin typeface="Calibri" pitchFamily="34" charset="0"/>
                <a:cs typeface="Calibri" pitchFamily="34" charset="0"/>
              </a:rPr>
            </a:br>
            <a:r>
              <a:rPr lang="vi-VN" sz="2800" b="1" dirty="0">
                <a:solidFill>
                  <a:srgbClr val="000B5D"/>
                </a:solidFill>
                <a:latin typeface="Calibri" pitchFamily="34" charset="0"/>
                <a:cs typeface="Calibri" pitchFamily="34" charset="0"/>
              </a:rPr>
              <a:t> Khu công nghiệp thu hút </a:t>
            </a:r>
            <a:r>
              <a:rPr lang="vi-VN" sz="2800" b="1" dirty="0">
                <a:solidFill>
                  <a:srgbClr val="00B050"/>
                </a:solidFill>
                <a:latin typeface="Calibri" pitchFamily="34" charset="0"/>
                <a:cs typeface="Calibri" pitchFamily="34" charset="0"/>
              </a:rPr>
              <a:t>nguồn vốn FDI lớn nhất cả nước</a:t>
            </a:r>
            <a:r>
              <a:rPr lang="en-US" sz="2800" b="1" dirty="0">
                <a:solidFill>
                  <a:srgbClr val="00B050"/>
                </a:solidFill>
                <a:latin typeface="Calibri" pitchFamily="34" charset="0"/>
                <a:cs typeface="Calibri" pitchFamily="34" charset="0"/>
              </a:rPr>
              <a:t> </a:t>
            </a:r>
            <a:r>
              <a:rPr lang="vi-VN" sz="2800" b="1" dirty="0">
                <a:solidFill>
                  <a:srgbClr val="000B5D"/>
                </a:solidFill>
                <a:latin typeface="Calibri" pitchFamily="34" charset="0"/>
                <a:cs typeface="Calibri" pitchFamily="34" charset="0"/>
              </a:rPr>
              <a:t>với gần 11 tỷ USD, tổng số doanh nghiệp đang hoạt động là gần 130, trong đó doanh nghiệp FDI khoảng hơn 100 dự án.</a:t>
            </a:r>
            <a:endParaRPr lang="en-US" sz="28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19776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80.3333"/>
                </p14:media>
              </p:ext>
            </p:extLst>
          </p:nvPr>
        </p:nvPicPr>
        <p:blipFill>
          <a:blip r:embed="rId7"/>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8"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8"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a16="http://schemas.microsoft.com/office/drawing/2014/main" id="{D8149FF4-1CA6-4E86-8238-80607C03B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865" y="5254538"/>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4" name="Nhóm 44">
            <a:extLst>
              <a:ext uri="{FF2B5EF4-FFF2-40B4-BE49-F238E27FC236}">
                <a16:creationId xmlns:a16="http://schemas.microsoft.com/office/drawing/2014/main" id="{8F2EBFAD-18BB-4FAE-B325-E9A8EA8F09B8}"/>
              </a:ext>
            </a:extLst>
          </p:cNvPr>
          <p:cNvGrpSpPr/>
          <p:nvPr/>
        </p:nvGrpSpPr>
        <p:grpSpPr>
          <a:xfrm>
            <a:off x="1685512" y="-16290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489193" y="1958662"/>
            <a:ext cx="7219583"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Bông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vải</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là</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nguyên</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err="1">
                <a:ln>
                  <a:noFill/>
                </a:ln>
                <a:solidFill>
                  <a:srgbClr val="C00000"/>
                </a:solidFill>
                <a:effectLst/>
                <a:uLnTx/>
                <a:uFillTx/>
                <a:latin typeface="Calibri" pitchFamily="34" charset="0"/>
                <a:cs typeface="Calibri" pitchFamily="34" charset="0"/>
              </a:rPr>
              <a:t>liệu</a:t>
            </a:r>
            <a:r>
              <a:rPr kumimoji="0" lang="en-BZ" sz="3500" b="1" i="0" u="none" strike="noStrike" kern="1200" cap="none" spc="0" normalizeH="0" baseline="0" noProof="0">
                <a:ln>
                  <a:noFill/>
                </a:ln>
                <a:solidFill>
                  <a:srgbClr val="C00000"/>
                </a:solidFill>
                <a:effectLst/>
                <a:uLnTx/>
                <a:uFillTx/>
                <a:latin typeface="Calibri" pitchFamily="34" charset="0"/>
                <a:cs typeface="Calibri" pitchFamily="34" charset="0"/>
              </a:rPr>
              <a:t> chính</a:t>
            </a:r>
            <a:r>
              <a:rPr kumimoji="0" lang="en-BZ" sz="3500" b="1" i="0" u="none" strike="noStrike" kern="1200" cap="none" spc="0" normalizeH="0" noProof="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a:ln>
                  <a:noFill/>
                </a:ln>
                <a:solidFill>
                  <a:srgbClr val="C00000"/>
                </a:solidFill>
                <a:effectLst/>
                <a:uLnTx/>
                <a:uFillTx/>
                <a:latin typeface="Calibri" pitchFamily="34" charset="0"/>
                <a:cs typeface="Calibri" pitchFamily="34" charset="0"/>
              </a:rPr>
              <a:t>cho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ngành</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công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nghiệp</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nào</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a:t>
            </a:r>
          </a:p>
        </p:txBody>
      </p:sp>
      <p:pic>
        <p:nvPicPr>
          <p:cNvPr id="6" name="Hình ảnh 5" descr="Ảnh có chứa trong nhà, đối tượng&#10;&#10;Mô tả được tạo với mức tin cậy cao">
            <a:extLst>
              <a:ext uri="{FF2B5EF4-FFF2-40B4-BE49-F238E27FC236}">
                <a16:creationId xmlns:a16="http://schemas.microsoft.com/office/drawing/2014/main" id="{0A2A8FDC-39F7-476E-B3DB-E29B16876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0112" y="4796963"/>
            <a:ext cx="2867600" cy="2548978"/>
          </a:xfrm>
          <a:prstGeom prst="rect">
            <a:avLst/>
          </a:prstGeom>
        </p:spPr>
      </p:pic>
    </p:spTree>
    <p:custDataLst>
      <p:tags r:id="rId1"/>
    </p:custDataLst>
    <p:extLst>
      <p:ext uri="{BB962C8B-B14F-4D97-AF65-F5344CB8AC3E}">
        <p14:creationId xmlns:p14="http://schemas.microsoft.com/office/powerpoint/2010/main" val="1352097530"/>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1"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28" fill="hold"/>
                                        <p:tgtEl>
                                          <p:spTgt spid="3"/>
                                        </p:tgtEl>
                                      </p:cBhvr>
                                    </p:cmd>
                                  </p:childTnLst>
                                </p:cTn>
                              </p:par>
                              <p:par>
                                <p:cTn id="9" presetID="1" presetClass="mediacall" presetSubtype="0" fill="hold" nodeType="withEffect">
                                  <p:stCondLst>
                                    <p:cond delay="0"/>
                                  </p:stCondLst>
                                  <p:childTnLst>
                                    <p:cmd type="call" cmd="playFrom(0.0)">
                                      <p:cBhvr>
                                        <p:cTn id="10" dur="16735" fill="hold"/>
                                        <p:tgtEl>
                                          <p:spTgt spid="18"/>
                                        </p:tgtEl>
                                      </p:cBhvr>
                                    </p:cmd>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1000"/>
                                  </p:stCondLst>
                                  <p:childTnLst>
                                    <p:set>
                                      <p:cBhvr>
                                        <p:cTn id="14" dur="1" fill="hold">
                                          <p:stCondLst>
                                            <p:cond delay="0"/>
                                          </p:stCondLst>
                                        </p:cTn>
                                        <p:tgtEl>
                                          <p:spTgt spid="34"/>
                                        </p:tgtEl>
                                        <p:attrNameLst>
                                          <p:attrName>style.visibility</p:attrName>
                                        </p:attrNameLst>
                                      </p:cBhvr>
                                      <p:to>
                                        <p:strVal val="hidden"/>
                                      </p:to>
                                    </p:set>
                                  </p:childTnLst>
                                </p:cTn>
                              </p:par>
                              <p:par>
                                <p:cTn id="15" presetID="21" presetClass="entr" presetSubtype="1" fill="hold" grpId="16"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1000"/>
                                        <p:tgtEl>
                                          <p:spTgt spid="35"/>
                                        </p:tgtEl>
                                      </p:cBhvr>
                                    </p:animEffect>
                                  </p:childTnLst>
                                </p:cTn>
                              </p:par>
                              <p:par>
                                <p:cTn id="18" presetID="1" presetClass="entr" presetSubtype="0" fill="hold" grpId="1" nodeType="withEffect">
                                  <p:stCondLst>
                                    <p:cond delay="100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xit" presetSubtype="0" fill="hold" grpId="0" nodeType="withEffect">
                                  <p:stCondLst>
                                    <p:cond delay="2000"/>
                                  </p:stCondLst>
                                  <p:childTnLst>
                                    <p:set>
                                      <p:cBhvr>
                                        <p:cTn id="21" dur="1" fill="hold">
                                          <p:stCondLst>
                                            <p:cond delay="0"/>
                                          </p:stCondLst>
                                        </p:cTn>
                                        <p:tgtEl>
                                          <p:spTgt spid="33"/>
                                        </p:tgtEl>
                                        <p:attrNameLst>
                                          <p:attrName>style.visibility</p:attrName>
                                        </p:attrNameLst>
                                      </p:cBhvr>
                                      <p:to>
                                        <p:strVal val="hidden"/>
                                      </p:to>
                                    </p:set>
                                  </p:childTnLst>
                                </p:cTn>
                              </p:par>
                              <p:par>
                                <p:cTn id="22" presetID="21" presetClass="entr" presetSubtype="1" fill="hold" grpId="1"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wheel(1)">
                                      <p:cBhvr>
                                        <p:cTn id="24" dur="10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par>
                                <p:cTn id="25" presetID="1" presetClass="entr" presetSubtype="0" fill="hold" grpId="1" nodeType="withEffect">
                                  <p:stCondLst>
                                    <p:cond delay="2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xit" presetSubtype="0" fill="hold" grpId="0" nodeType="withEffect">
                                  <p:stCondLst>
                                    <p:cond delay="3000"/>
                                  </p:stCondLst>
                                  <p:childTnLst>
                                    <p:set>
                                      <p:cBhvr>
                                        <p:cTn id="28" dur="1" fill="hold">
                                          <p:stCondLst>
                                            <p:cond delay="0"/>
                                          </p:stCondLst>
                                        </p:cTn>
                                        <p:tgtEl>
                                          <p:spTgt spid="32"/>
                                        </p:tgtEl>
                                        <p:attrNameLst>
                                          <p:attrName>style.visibility</p:attrName>
                                        </p:attrNameLst>
                                      </p:cBhvr>
                                      <p:to>
                                        <p:strVal val="hidden"/>
                                      </p:to>
                                    </p:set>
                                  </p:childTnLst>
                                </p:cTn>
                              </p:par>
                              <p:par>
                                <p:cTn id="29" presetID="21" presetClass="entr" presetSubtype="1" fill="hold" grpId="3" nodeType="withEffect">
                                  <p:stCondLst>
                                    <p:cond delay="200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1000"/>
                                        <p:tgtEl>
                                          <p:spTgt spid="35"/>
                                        </p:tgtEl>
                                      </p:cBhvr>
                                    </p:animEffect>
                                  </p:childTnLst>
                                  <p:subTnLst>
                                    <p:audio>
                                      <p:cMediaNode>
                                        <p:cTn display="0" masterRel="sameClick">
                                          <p:stCondLst>
                                            <p:cond evt="begin" delay="0">
                                              <p:tn val="29"/>
                                            </p:cond>
                                          </p:stCondLst>
                                          <p:endCondLst>
                                            <p:cond evt="onStopAudio" delay="0">
                                              <p:tgtEl>
                                                <p:sldTgt/>
                                              </p:tgtEl>
                                            </p:cond>
                                          </p:endCondLst>
                                        </p:cTn>
                                        <p:tgtEl>
                                          <p:sndTgt r:embed="rId5" name="cashreg.wav"/>
                                        </p:tgtEl>
                                      </p:cMediaNode>
                                    </p:audio>
                                  </p:subTnLst>
                                </p:cTn>
                              </p:par>
                              <p:par>
                                <p:cTn id="32" presetID="1" presetClass="entr" presetSubtype="0" fill="hold" grpId="1" nodeType="withEffect">
                                  <p:stCondLst>
                                    <p:cond delay="300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xit" presetSubtype="0" fill="hold" grpId="0" nodeType="withEffect">
                                  <p:stCondLst>
                                    <p:cond delay="4000"/>
                                  </p:stCondLst>
                                  <p:childTnLst>
                                    <p:set>
                                      <p:cBhvr>
                                        <p:cTn id="35" dur="1" fill="hold">
                                          <p:stCondLst>
                                            <p:cond delay="0"/>
                                          </p:stCondLst>
                                        </p:cTn>
                                        <p:tgtEl>
                                          <p:spTgt spid="31"/>
                                        </p:tgtEl>
                                        <p:attrNameLst>
                                          <p:attrName>style.visibility</p:attrName>
                                        </p:attrNameLst>
                                      </p:cBhvr>
                                      <p:to>
                                        <p:strVal val="hidden"/>
                                      </p:to>
                                    </p:set>
                                  </p:childTnLst>
                                </p:cTn>
                              </p:par>
                              <p:par>
                                <p:cTn id="36" presetID="21" presetClass="entr" presetSubtype="1" fill="hold" grpId="4" nodeType="withEffect">
                                  <p:stCondLst>
                                    <p:cond delay="3000"/>
                                  </p:stCondLst>
                                  <p:childTnLst>
                                    <p:set>
                                      <p:cBhvr>
                                        <p:cTn id="37" dur="1" fill="hold">
                                          <p:stCondLst>
                                            <p:cond delay="0"/>
                                          </p:stCondLst>
                                        </p:cTn>
                                        <p:tgtEl>
                                          <p:spTgt spid="35"/>
                                        </p:tgtEl>
                                        <p:attrNameLst>
                                          <p:attrName>style.visibility</p:attrName>
                                        </p:attrNameLst>
                                      </p:cBhvr>
                                      <p:to>
                                        <p:strVal val="visible"/>
                                      </p:to>
                                    </p:set>
                                    <p:animEffect transition="in" filter="wheel(1)">
                                      <p:cBhvr>
                                        <p:cTn id="38" dur="1000"/>
                                        <p:tgtEl>
                                          <p:spTgt spid="35"/>
                                        </p:tgtEl>
                                      </p:cBhvr>
                                    </p:animEffect>
                                  </p:childTnLst>
                                  <p:subTnLst>
                                    <p:audio>
                                      <p:cMediaNode>
                                        <p:cTn display="0" masterRel="sameClick">
                                          <p:stCondLst>
                                            <p:cond evt="begin" delay="0">
                                              <p:tn val="36"/>
                                            </p:cond>
                                          </p:stCondLst>
                                          <p:endCondLst>
                                            <p:cond evt="onStopAudio" delay="0">
                                              <p:tgtEl>
                                                <p:sldTgt/>
                                              </p:tgtEl>
                                            </p:cond>
                                          </p:endCondLst>
                                        </p:cTn>
                                        <p:tgtEl>
                                          <p:sndTgt r:embed="rId5" name="cashreg.wav"/>
                                        </p:tgtEl>
                                      </p:cMediaNode>
                                    </p:audio>
                                  </p:subTnLst>
                                </p:cTn>
                              </p:par>
                              <p:par>
                                <p:cTn id="39" presetID="1" presetClass="entr" presetSubtype="0" fill="hold" grpId="1" nodeType="withEffect">
                                  <p:stCondLst>
                                    <p:cond delay="400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xit" presetSubtype="0" fill="hold" grpId="0" nodeType="withEffect">
                                  <p:stCondLst>
                                    <p:cond delay="5000"/>
                                  </p:stCondLst>
                                  <p:childTnLst>
                                    <p:set>
                                      <p:cBhvr>
                                        <p:cTn id="42" dur="1" fill="hold">
                                          <p:stCondLst>
                                            <p:cond delay="0"/>
                                          </p:stCondLst>
                                        </p:cTn>
                                        <p:tgtEl>
                                          <p:spTgt spid="30"/>
                                        </p:tgtEl>
                                        <p:attrNameLst>
                                          <p:attrName>style.visibility</p:attrName>
                                        </p:attrNameLst>
                                      </p:cBhvr>
                                      <p:to>
                                        <p:strVal val="hidden"/>
                                      </p:to>
                                    </p:set>
                                  </p:childTnLst>
                                </p:cTn>
                              </p:par>
                              <p:par>
                                <p:cTn id="43" presetID="21" presetClass="entr" presetSubtype="1" fill="hold" grpId="5" nodeType="withEffect">
                                  <p:stCondLst>
                                    <p:cond delay="400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10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5" name="cashreg.wav"/>
                                        </p:tgtEl>
                                      </p:cMediaNode>
                                    </p:audio>
                                  </p:subTnLst>
                                </p:cTn>
                              </p:par>
                              <p:par>
                                <p:cTn id="46" presetID="1" presetClass="entr" presetSubtype="0" fill="hold" grpId="1" nodeType="withEffect">
                                  <p:stCondLst>
                                    <p:cond delay="500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xit" presetSubtype="0" fill="hold" grpId="0" nodeType="withEffect">
                                  <p:stCondLst>
                                    <p:cond delay="6000"/>
                                  </p:stCondLst>
                                  <p:childTnLst>
                                    <p:set>
                                      <p:cBhvr>
                                        <p:cTn id="49" dur="1" fill="hold">
                                          <p:stCondLst>
                                            <p:cond delay="0"/>
                                          </p:stCondLst>
                                        </p:cTn>
                                        <p:tgtEl>
                                          <p:spTgt spid="29"/>
                                        </p:tgtEl>
                                        <p:attrNameLst>
                                          <p:attrName>style.visibility</p:attrName>
                                        </p:attrNameLst>
                                      </p:cBhvr>
                                      <p:to>
                                        <p:strVal val="hidden"/>
                                      </p:to>
                                    </p:set>
                                  </p:childTnLst>
                                </p:cTn>
                              </p:par>
                              <p:par>
                                <p:cTn id="50" presetID="21" presetClass="entr" presetSubtype="1" fill="hold" grpId="6" nodeType="withEffect">
                                  <p:stCondLst>
                                    <p:cond delay="5000"/>
                                  </p:stCondLst>
                                  <p:childTnLst>
                                    <p:set>
                                      <p:cBhvr>
                                        <p:cTn id="51" dur="1" fill="hold">
                                          <p:stCondLst>
                                            <p:cond delay="0"/>
                                          </p:stCondLst>
                                        </p:cTn>
                                        <p:tgtEl>
                                          <p:spTgt spid="35"/>
                                        </p:tgtEl>
                                        <p:attrNameLst>
                                          <p:attrName>style.visibility</p:attrName>
                                        </p:attrNameLst>
                                      </p:cBhvr>
                                      <p:to>
                                        <p:strVal val="visible"/>
                                      </p:to>
                                    </p:set>
                                    <p:animEffect transition="in" filter="wheel(1)">
                                      <p:cBhvr>
                                        <p:cTn id="52" dur="1000"/>
                                        <p:tgtEl>
                                          <p:spTgt spid="35"/>
                                        </p:tgtEl>
                                      </p:cBhvr>
                                    </p:animEffect>
                                  </p:childTnLst>
                                  <p:subTnLst>
                                    <p:audio>
                                      <p:cMediaNode>
                                        <p:cTn display="0" masterRel="sameClick">
                                          <p:stCondLst>
                                            <p:cond evt="begin" delay="0">
                                              <p:tn val="50"/>
                                            </p:cond>
                                          </p:stCondLst>
                                          <p:endCondLst>
                                            <p:cond evt="onStopAudio" delay="0">
                                              <p:tgtEl>
                                                <p:sldTgt/>
                                              </p:tgtEl>
                                            </p:cond>
                                          </p:endCondLst>
                                        </p:cTn>
                                        <p:tgtEl>
                                          <p:sndTgt r:embed="rId5" name="cashreg.wav"/>
                                        </p:tgtEl>
                                      </p:cMediaNode>
                                    </p:audio>
                                  </p:subTnLst>
                                </p:cTn>
                              </p:par>
                              <p:par>
                                <p:cTn id="53" presetID="1" presetClass="entr" presetSubtype="0" fill="hold" grpId="1" nodeType="withEffect">
                                  <p:stCondLst>
                                    <p:cond delay="600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xit" presetSubtype="0" fill="hold" grpId="0" nodeType="withEffect">
                                  <p:stCondLst>
                                    <p:cond delay="7000"/>
                                  </p:stCondLst>
                                  <p:childTnLst>
                                    <p:set>
                                      <p:cBhvr>
                                        <p:cTn id="56" dur="1" fill="hold">
                                          <p:stCondLst>
                                            <p:cond delay="0"/>
                                          </p:stCondLst>
                                        </p:cTn>
                                        <p:tgtEl>
                                          <p:spTgt spid="28"/>
                                        </p:tgtEl>
                                        <p:attrNameLst>
                                          <p:attrName>style.visibility</p:attrName>
                                        </p:attrNameLst>
                                      </p:cBhvr>
                                      <p:to>
                                        <p:strVal val="hidden"/>
                                      </p:to>
                                    </p:set>
                                  </p:childTnLst>
                                </p:cTn>
                              </p:par>
                              <p:par>
                                <p:cTn id="57" presetID="21" presetClass="entr" presetSubtype="1" fill="hold" grpId="7" nodeType="withEffect">
                                  <p:stCondLst>
                                    <p:cond delay="600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1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5" name="cashreg.wav"/>
                                        </p:tgtEl>
                                      </p:cMediaNode>
                                    </p:audio>
                                  </p:subTnLst>
                                </p:cTn>
                              </p:par>
                              <p:par>
                                <p:cTn id="60" presetID="1" presetClass="entr" presetSubtype="0" fill="hold" grpId="1" nodeType="withEffect">
                                  <p:stCondLst>
                                    <p:cond delay="700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xit" presetSubtype="0" fill="hold" grpId="0" nodeType="withEffect">
                                  <p:stCondLst>
                                    <p:cond delay="8000"/>
                                  </p:stCondLst>
                                  <p:childTnLst>
                                    <p:set>
                                      <p:cBhvr>
                                        <p:cTn id="63" dur="1" fill="hold">
                                          <p:stCondLst>
                                            <p:cond delay="0"/>
                                          </p:stCondLst>
                                        </p:cTn>
                                        <p:tgtEl>
                                          <p:spTgt spid="27"/>
                                        </p:tgtEl>
                                        <p:attrNameLst>
                                          <p:attrName>style.visibility</p:attrName>
                                        </p:attrNameLst>
                                      </p:cBhvr>
                                      <p:to>
                                        <p:strVal val="hidden"/>
                                      </p:to>
                                    </p:set>
                                  </p:childTnLst>
                                </p:cTn>
                              </p:par>
                              <p:par>
                                <p:cTn id="64" presetID="21" presetClass="entr" presetSubtype="1" fill="hold" grpId="8" nodeType="withEffect">
                                  <p:stCondLst>
                                    <p:cond delay="7000"/>
                                  </p:stCondLst>
                                  <p:childTnLst>
                                    <p:set>
                                      <p:cBhvr>
                                        <p:cTn id="65" dur="1" fill="hold">
                                          <p:stCondLst>
                                            <p:cond delay="0"/>
                                          </p:stCondLst>
                                        </p:cTn>
                                        <p:tgtEl>
                                          <p:spTgt spid="35"/>
                                        </p:tgtEl>
                                        <p:attrNameLst>
                                          <p:attrName>style.visibility</p:attrName>
                                        </p:attrNameLst>
                                      </p:cBhvr>
                                      <p:to>
                                        <p:strVal val="visible"/>
                                      </p:to>
                                    </p:set>
                                    <p:animEffect transition="in" filter="wheel(1)">
                                      <p:cBhvr>
                                        <p:cTn id="66" dur="1000"/>
                                        <p:tgtEl>
                                          <p:spTgt spid="35"/>
                                        </p:tgtEl>
                                      </p:cBhvr>
                                    </p:animEffect>
                                  </p:childTnLst>
                                  <p:subTnLst>
                                    <p:audio>
                                      <p:cMediaNode>
                                        <p:cTn display="0" masterRel="sameClick">
                                          <p:stCondLst>
                                            <p:cond evt="begin" delay="0">
                                              <p:tn val="64"/>
                                            </p:cond>
                                          </p:stCondLst>
                                          <p:endCondLst>
                                            <p:cond evt="onStopAudio" delay="0">
                                              <p:tgtEl>
                                                <p:sldTgt/>
                                              </p:tgtEl>
                                            </p:cond>
                                          </p:endCondLst>
                                        </p:cTn>
                                        <p:tgtEl>
                                          <p:sndTgt r:embed="rId5" name="cashreg.wav"/>
                                        </p:tgtEl>
                                      </p:cMediaNode>
                                    </p:audio>
                                  </p:subTnLst>
                                </p:cTn>
                              </p:par>
                              <p:par>
                                <p:cTn id="67" presetID="1" presetClass="entr" presetSubtype="0" fill="hold" grpId="1" nodeType="withEffect">
                                  <p:stCondLst>
                                    <p:cond delay="800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xit" presetSubtype="0" fill="hold" grpId="0" nodeType="withEffect">
                                  <p:stCondLst>
                                    <p:cond delay="9000"/>
                                  </p:stCondLst>
                                  <p:childTnLst>
                                    <p:set>
                                      <p:cBhvr>
                                        <p:cTn id="70" dur="1" fill="hold">
                                          <p:stCondLst>
                                            <p:cond delay="0"/>
                                          </p:stCondLst>
                                        </p:cTn>
                                        <p:tgtEl>
                                          <p:spTgt spid="26"/>
                                        </p:tgtEl>
                                        <p:attrNameLst>
                                          <p:attrName>style.visibility</p:attrName>
                                        </p:attrNameLst>
                                      </p:cBhvr>
                                      <p:to>
                                        <p:strVal val="hidden"/>
                                      </p:to>
                                    </p:set>
                                  </p:childTnLst>
                                </p:cTn>
                              </p:par>
                              <p:par>
                                <p:cTn id="71" presetID="21" presetClass="entr" presetSubtype="1" fill="hold" grpId="2" nodeType="withEffect">
                                  <p:stCondLst>
                                    <p:cond delay="80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udio>
                                      <p:cMediaNode>
                                        <p:cTn display="0" masterRel="sameClick">
                                          <p:stCondLst>
                                            <p:cond evt="begin" delay="0">
                                              <p:tn val="71"/>
                                            </p:cond>
                                          </p:stCondLst>
                                          <p:endCondLst>
                                            <p:cond evt="onStopAudio" delay="0">
                                              <p:tgtEl>
                                                <p:sldTgt/>
                                              </p:tgtEl>
                                            </p:cond>
                                          </p:endCondLst>
                                        </p:cTn>
                                        <p:tgtEl>
                                          <p:sndTgt r:embed="rId5" name="cashreg.wav"/>
                                        </p:tgtEl>
                                      </p:cMediaNode>
                                    </p:audio>
                                  </p:subTnLst>
                                </p:cTn>
                              </p:par>
                              <p:par>
                                <p:cTn id="74" presetID="1" presetClass="entr" presetSubtype="0" fill="hold" grpId="1" nodeType="withEffect">
                                  <p:stCondLst>
                                    <p:cond delay="900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xit" presetSubtype="0" fill="hold" grpId="0" nodeType="withEffect">
                                  <p:stCondLst>
                                    <p:cond delay="10000"/>
                                  </p:stCondLst>
                                  <p:childTnLst>
                                    <p:set>
                                      <p:cBhvr>
                                        <p:cTn id="77" dur="1" fill="hold">
                                          <p:stCondLst>
                                            <p:cond delay="0"/>
                                          </p:stCondLst>
                                        </p:cTn>
                                        <p:tgtEl>
                                          <p:spTgt spid="25"/>
                                        </p:tgtEl>
                                        <p:attrNameLst>
                                          <p:attrName>style.visibility</p:attrName>
                                        </p:attrNameLst>
                                      </p:cBhvr>
                                      <p:to>
                                        <p:strVal val="hidden"/>
                                      </p:to>
                                    </p:set>
                                  </p:childTnLst>
                                </p:cTn>
                              </p:par>
                              <p:par>
                                <p:cTn id="78" presetID="21" presetClass="entr" presetSubtype="1" fill="hold" grpId="10" nodeType="withEffect">
                                  <p:stCondLst>
                                    <p:cond delay="900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000"/>
                                        <p:tgtEl>
                                          <p:spTgt spid="35"/>
                                        </p:tgtEl>
                                      </p:cBhvr>
                                    </p:animEffect>
                                  </p:childTnLst>
                                  <p:subTnLst>
                                    <p:audio>
                                      <p:cMediaNode>
                                        <p:cTn display="0" masterRel="sameClick">
                                          <p:stCondLst>
                                            <p:cond evt="begin" delay="0">
                                              <p:tn val="78"/>
                                            </p:cond>
                                          </p:stCondLst>
                                          <p:endCondLst>
                                            <p:cond evt="onStopAudio" delay="0">
                                              <p:tgtEl>
                                                <p:sldTgt/>
                                              </p:tgtEl>
                                            </p:cond>
                                          </p:endCondLst>
                                        </p:cTn>
                                        <p:tgtEl>
                                          <p:sndTgt r:embed="rId5" name="cashreg.wav"/>
                                        </p:tgtEl>
                                      </p:cMediaNode>
                                    </p:audio>
                                  </p:subTnLst>
                                </p:cTn>
                              </p:par>
                              <p:par>
                                <p:cTn id="81" presetID="1" presetClass="entr" presetSubtype="0" fill="hold" grpId="1" nodeType="withEffect">
                                  <p:stCondLst>
                                    <p:cond delay="1000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xit" presetSubtype="0" fill="hold" grpId="0" nodeType="withEffect">
                                  <p:stCondLst>
                                    <p:cond delay="11000"/>
                                  </p:stCondLst>
                                  <p:childTnLst>
                                    <p:set>
                                      <p:cBhvr>
                                        <p:cTn id="84" dur="1" fill="hold">
                                          <p:stCondLst>
                                            <p:cond delay="0"/>
                                          </p:stCondLst>
                                        </p:cTn>
                                        <p:tgtEl>
                                          <p:spTgt spid="24"/>
                                        </p:tgtEl>
                                        <p:attrNameLst>
                                          <p:attrName>style.visibility</p:attrName>
                                        </p:attrNameLst>
                                      </p:cBhvr>
                                      <p:to>
                                        <p:strVal val="hidden"/>
                                      </p:to>
                                    </p:set>
                                  </p:childTnLst>
                                </p:cTn>
                              </p:par>
                              <p:par>
                                <p:cTn id="85" presetID="21" presetClass="entr" presetSubtype="1" fill="hold" grpId="11" nodeType="withEffect">
                                  <p:stCondLst>
                                    <p:cond delay="10000"/>
                                  </p:stCondLst>
                                  <p:childTnLst>
                                    <p:set>
                                      <p:cBhvr>
                                        <p:cTn id="86" dur="1" fill="hold">
                                          <p:stCondLst>
                                            <p:cond delay="0"/>
                                          </p:stCondLst>
                                        </p:cTn>
                                        <p:tgtEl>
                                          <p:spTgt spid="35"/>
                                        </p:tgtEl>
                                        <p:attrNameLst>
                                          <p:attrName>style.visibility</p:attrName>
                                        </p:attrNameLst>
                                      </p:cBhvr>
                                      <p:to>
                                        <p:strVal val="visible"/>
                                      </p:to>
                                    </p:set>
                                    <p:animEffect transition="in" filter="wheel(1)">
                                      <p:cBhvr>
                                        <p:cTn id="87" dur="1000"/>
                                        <p:tgtEl>
                                          <p:spTgt spid="35"/>
                                        </p:tgtEl>
                                      </p:cBhvr>
                                    </p:animEffect>
                                  </p:childTnLst>
                                  <p:subTnLst>
                                    <p:audio>
                                      <p:cMediaNode>
                                        <p:cTn display="0" masterRel="sameClick">
                                          <p:stCondLst>
                                            <p:cond evt="begin" delay="0">
                                              <p:tn val="85"/>
                                            </p:cond>
                                          </p:stCondLst>
                                          <p:endCondLst>
                                            <p:cond evt="onStopAudio" delay="0">
                                              <p:tgtEl>
                                                <p:sldTgt/>
                                              </p:tgtEl>
                                            </p:cond>
                                          </p:endCondLst>
                                        </p:cTn>
                                        <p:tgtEl>
                                          <p:sndTgt r:embed="rId5" name="cashreg.wav"/>
                                        </p:tgtEl>
                                      </p:cMediaNode>
                                    </p:audio>
                                  </p:subTnLst>
                                </p:cTn>
                              </p:par>
                              <p:par>
                                <p:cTn id="88" presetID="1" presetClass="entr" presetSubtype="0" fill="hold" grpId="1" nodeType="withEffect">
                                  <p:stCondLst>
                                    <p:cond delay="1100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xit" presetSubtype="0" fill="hold" grpId="0" nodeType="withEffect">
                                  <p:stCondLst>
                                    <p:cond delay="12000"/>
                                  </p:stCondLst>
                                  <p:childTnLst>
                                    <p:set>
                                      <p:cBhvr>
                                        <p:cTn id="91" dur="1" fill="hold">
                                          <p:stCondLst>
                                            <p:cond delay="0"/>
                                          </p:stCondLst>
                                        </p:cTn>
                                        <p:tgtEl>
                                          <p:spTgt spid="23"/>
                                        </p:tgtEl>
                                        <p:attrNameLst>
                                          <p:attrName>style.visibility</p:attrName>
                                        </p:attrNameLst>
                                      </p:cBhvr>
                                      <p:to>
                                        <p:strVal val="hidden"/>
                                      </p:to>
                                    </p:set>
                                  </p:childTnLst>
                                </p:cTn>
                              </p:par>
                              <p:par>
                                <p:cTn id="92" presetID="21" presetClass="entr" presetSubtype="1" fill="hold" grpId="12" nodeType="withEffect">
                                  <p:stCondLst>
                                    <p:cond delay="11000"/>
                                  </p:stCondLst>
                                  <p:childTnLst>
                                    <p:set>
                                      <p:cBhvr>
                                        <p:cTn id="93" dur="1" fill="hold">
                                          <p:stCondLst>
                                            <p:cond delay="0"/>
                                          </p:stCondLst>
                                        </p:cTn>
                                        <p:tgtEl>
                                          <p:spTgt spid="35"/>
                                        </p:tgtEl>
                                        <p:attrNameLst>
                                          <p:attrName>style.visibility</p:attrName>
                                        </p:attrNameLst>
                                      </p:cBhvr>
                                      <p:to>
                                        <p:strVal val="visible"/>
                                      </p:to>
                                    </p:set>
                                    <p:animEffect transition="in" filter="wheel(1)">
                                      <p:cBhvr>
                                        <p:cTn id="94" dur="10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5" name="cashreg.wav"/>
                                        </p:tgtEl>
                                      </p:cMediaNode>
                                    </p:audio>
                                  </p:subTnLst>
                                </p:cTn>
                              </p:par>
                              <p:par>
                                <p:cTn id="95" presetID="1" presetClass="entr" presetSubtype="0" fill="hold" grpId="1" nodeType="withEffect">
                                  <p:stCondLst>
                                    <p:cond delay="1200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xit" presetSubtype="0" fill="hold" grpId="0" nodeType="withEffect">
                                  <p:stCondLst>
                                    <p:cond delay="13000"/>
                                  </p:stCondLst>
                                  <p:childTnLst>
                                    <p:set>
                                      <p:cBhvr>
                                        <p:cTn id="98" dur="1" fill="hold">
                                          <p:stCondLst>
                                            <p:cond delay="0"/>
                                          </p:stCondLst>
                                        </p:cTn>
                                        <p:tgtEl>
                                          <p:spTgt spid="22"/>
                                        </p:tgtEl>
                                        <p:attrNameLst>
                                          <p:attrName>style.visibility</p:attrName>
                                        </p:attrNameLst>
                                      </p:cBhvr>
                                      <p:to>
                                        <p:strVal val="hidden"/>
                                      </p:to>
                                    </p:set>
                                  </p:childTnLst>
                                </p:cTn>
                              </p:par>
                              <p:par>
                                <p:cTn id="99" presetID="21" presetClass="entr" presetSubtype="1" fill="hold" grpId="13" nodeType="withEffect">
                                  <p:stCondLst>
                                    <p:cond delay="1200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subTnLst>
                                    <p:audio>
                                      <p:cMediaNode>
                                        <p:cTn display="0" masterRel="sameClick">
                                          <p:stCondLst>
                                            <p:cond evt="begin" delay="0">
                                              <p:tn val="99"/>
                                            </p:cond>
                                          </p:stCondLst>
                                          <p:endCondLst>
                                            <p:cond evt="onStopAudio" delay="0">
                                              <p:tgtEl>
                                                <p:sldTgt/>
                                              </p:tgtEl>
                                            </p:cond>
                                          </p:endCondLst>
                                        </p:cTn>
                                        <p:tgtEl>
                                          <p:sndTgt r:embed="rId5" name="cashreg.wav"/>
                                        </p:tgtEl>
                                      </p:cMediaNode>
                                    </p:audio>
                                  </p:subTnLst>
                                </p:cTn>
                              </p:par>
                              <p:par>
                                <p:cTn id="102" presetID="1" presetClass="entr" presetSubtype="0" fill="hold" grpId="1" nodeType="withEffect">
                                  <p:stCondLst>
                                    <p:cond delay="13000"/>
                                  </p:stCondLst>
                                  <p:childTnLst>
                                    <p:set>
                                      <p:cBhvr>
                                        <p:cTn id="103" dur="1" fill="hold">
                                          <p:stCondLst>
                                            <p:cond delay="0"/>
                                          </p:stCondLst>
                                        </p:cTn>
                                        <p:tgtEl>
                                          <p:spTgt spid="21"/>
                                        </p:tgtEl>
                                        <p:attrNameLst>
                                          <p:attrName>style.visibility</p:attrName>
                                        </p:attrNameLst>
                                      </p:cBhvr>
                                      <p:to>
                                        <p:strVal val="visible"/>
                                      </p:to>
                                    </p:set>
                                  </p:childTnLst>
                                </p:cTn>
                              </p:par>
                              <p:par>
                                <p:cTn id="104" presetID="1" presetClass="exit" presetSubtype="0" fill="hold" grpId="0" nodeType="withEffect">
                                  <p:stCondLst>
                                    <p:cond delay="14000"/>
                                  </p:stCondLst>
                                  <p:childTnLst>
                                    <p:set>
                                      <p:cBhvr>
                                        <p:cTn id="105" dur="1" fill="hold">
                                          <p:stCondLst>
                                            <p:cond delay="0"/>
                                          </p:stCondLst>
                                        </p:cTn>
                                        <p:tgtEl>
                                          <p:spTgt spid="21"/>
                                        </p:tgtEl>
                                        <p:attrNameLst>
                                          <p:attrName>style.visibility</p:attrName>
                                        </p:attrNameLst>
                                      </p:cBhvr>
                                      <p:to>
                                        <p:strVal val="hidden"/>
                                      </p:to>
                                    </p:set>
                                  </p:childTnLst>
                                </p:cTn>
                              </p:par>
                              <p:par>
                                <p:cTn id="106" presetID="21" presetClass="entr" presetSubtype="1" fill="hold" grpId="14" nodeType="withEffect">
                                  <p:stCondLst>
                                    <p:cond delay="13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5" name="cashreg.wav"/>
                                        </p:tgtEl>
                                      </p:cMediaNode>
                                    </p:audio>
                                  </p:subTnLst>
                                </p:cTn>
                              </p:par>
                              <p:par>
                                <p:cTn id="109" presetID="1" presetClass="entr" presetSubtype="0" fill="hold" grpId="1" nodeType="withEffect">
                                  <p:stCondLst>
                                    <p:cond delay="14000"/>
                                  </p:stCondLst>
                                  <p:childTnLst>
                                    <p:set>
                                      <p:cBhvr>
                                        <p:cTn id="110"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9"/>
                                            </p:cond>
                                          </p:stCondLst>
                                          <p:endCondLst>
                                            <p:cond evt="onStopAudio" delay="0">
                                              <p:tgtEl>
                                                <p:sldTgt/>
                                              </p:tgtEl>
                                            </p:cond>
                                          </p:endCondLst>
                                        </p:cTn>
                                        <p:tgtEl>
                                          <p:sndTgt r:embed="rId5" name="cashreg.wav"/>
                                        </p:tgtEl>
                                      </p:cMediaNode>
                                    </p:audio>
                                  </p:subTnLst>
                                </p:cTn>
                              </p:par>
                              <p:par>
                                <p:cTn id="111" presetID="1" presetClass="exit" presetSubtype="0" fill="hold" grpId="0" nodeType="withEffect">
                                  <p:stCondLst>
                                    <p:cond delay="15000"/>
                                  </p:stCondLst>
                                  <p:childTnLst>
                                    <p:set>
                                      <p:cBhvr>
                                        <p:cTn id="11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6" name="cashreg.wav"/>
                                        </p:tgtEl>
                                      </p:cMediaNode>
                                    </p:audio>
                                  </p:subTnLst>
                                </p:cTn>
                              </p:par>
                              <p:par>
                                <p:cTn id="113" presetID="21" presetClass="entr" presetSubtype="1" fill="hold" grpId="9" nodeType="withEffect">
                                  <p:stCondLst>
                                    <p:cond delay="14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5" name="cashreg.wav"/>
                                        </p:tgtEl>
                                      </p:cMediaNode>
                                    </p:audio>
                                  </p:subTnLst>
                                </p:cTn>
                              </p:par>
                              <p:par>
                                <p:cTn id="116" presetID="1" presetClass="entr" presetSubtype="0" fill="hold" grpId="1" nodeType="withEffect">
                                  <p:stCondLst>
                                    <p:cond delay="15000"/>
                                  </p:stCondLst>
                                  <p:childTnLst>
                                    <p:set>
                                      <p:cBhvr>
                                        <p:cTn id="11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6" name="cashreg.wav"/>
                                        </p:tgtEl>
                                      </p:cMediaNode>
                                    </p:audio>
                                  </p:subTnLst>
                                </p:cTn>
                              </p:par>
                              <p:par>
                                <p:cTn id="118" presetID="1" presetClass="exit" presetSubtype="0" fill="hold" grpId="0" nodeType="withEffect">
                                  <p:stCondLst>
                                    <p:cond delay="16000"/>
                                  </p:stCondLst>
                                  <p:childTnLst>
                                    <p:set>
                                      <p:cBhvr>
                                        <p:cTn id="119" dur="1" fill="hold">
                                          <p:stCondLst>
                                            <p:cond delay="0"/>
                                          </p:stCondLst>
                                        </p:cTn>
                                        <p:tgtEl>
                                          <p:spTgt spid="19"/>
                                        </p:tgtEl>
                                        <p:attrNameLst>
                                          <p:attrName>style.visibility</p:attrName>
                                        </p:attrNameLst>
                                      </p:cBhvr>
                                      <p:to>
                                        <p:strVal val="hidden"/>
                                      </p:to>
                                    </p:set>
                                  </p:childTnLst>
                                </p:cTn>
                              </p:par>
                              <p:par>
                                <p:cTn id="120" presetID="21" presetClass="entr" presetSubtype="1" fill="hold" grpId="0" nodeType="withEffect">
                                  <p:stCondLst>
                                    <p:cond delay="15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vol="100000">
                                        <p:cTn display="0" masterRel="sameClick">
                                          <p:stCondLst>
                                            <p:cond evt="begin" delay="0">
                                              <p:tn val="120"/>
                                            </p:cond>
                                          </p:stCondLst>
                                          <p:endCondLst>
                                            <p:cond evt="onStopAudio" delay="0">
                                              <p:tgtEl>
                                                <p:sldTgt/>
                                              </p:tgtEl>
                                            </p:cond>
                                          </p:endCondLst>
                                        </p:cTn>
                                        <p:tgtEl>
                                          <p:sndTgt r:embed="rId6" name="cashreg.wav"/>
                                        </p:tgtEl>
                                      </p:cMediaNode>
                                    </p:audio>
                                  </p:subTnLst>
                                </p:cTn>
                              </p:par>
                              <p:par>
                                <p:cTn id="123" presetID="1" presetClass="exit" presetSubtype="0" fill="hold" grpId="15" nodeType="withEffect">
                                  <p:stCondLst>
                                    <p:cond delay="16000"/>
                                  </p:stCondLst>
                                  <p:childTnLst>
                                    <p:set>
                                      <p:cBhvr>
                                        <p:cTn id="124" dur="1" fill="hold">
                                          <p:stCondLst>
                                            <p:cond delay="0"/>
                                          </p:stCondLst>
                                        </p:cTn>
                                        <p:tgtEl>
                                          <p:spTgt spid="35"/>
                                        </p:tgtEl>
                                        <p:attrNameLst>
                                          <p:attrName>style.visibility</p:attrName>
                                        </p:attrNameLst>
                                      </p:cBhvr>
                                      <p:to>
                                        <p:strVal val="hidden"/>
                                      </p:to>
                                    </p:set>
                                  </p:childTnLst>
                                </p:cTn>
                              </p:par>
                              <p:par>
                                <p:cTn id="125" presetID="45" presetClass="entr" presetSubtype="0" repeatCount="500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anim calcmode="lin" valueType="num">
                                      <p:cBhvr>
                                        <p:cTn id="128" dur="500" fill="hold"/>
                                        <p:tgtEl>
                                          <p:spTgt spid="5"/>
                                        </p:tgtEl>
                                        <p:attrNameLst>
                                          <p:attrName>ppt_w</p:attrName>
                                        </p:attrNameLst>
                                      </p:cBhvr>
                                      <p:tavLst>
                                        <p:tav tm="0" fmla="#ppt_w*sin(2.5*pi*$)">
                                          <p:val>
                                            <p:fltVal val="0"/>
                                          </p:val>
                                        </p:tav>
                                        <p:tav tm="100000">
                                          <p:val>
                                            <p:fltVal val="1"/>
                                          </p:val>
                                        </p:tav>
                                      </p:tavLst>
                                    </p:anim>
                                    <p:anim calcmode="lin" valueType="num">
                                      <p:cBhvr>
                                        <p:cTn id="12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2121">
                <p:cTn id="130" fill="hold" display="0">
                  <p:stCondLst>
                    <p:cond delay="indefinite"/>
                  </p:stCondLst>
                  <p:endCondLst>
                    <p:cond evt="onStopAudio" delay="0">
                      <p:tgtEl>
                        <p:sldTgt/>
                      </p:tgtEl>
                    </p:cond>
                  </p:endCondLst>
                </p:cTn>
                <p:tgtEl>
                  <p:spTgt spid="16"/>
                </p:tgtEl>
              </p:cMediaNode>
            </p:video>
            <p:video>
              <p:cMediaNode vol="15152">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96415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Thị trư</a:t>
            </a:r>
            <a:r>
              <a:rPr lang="en-US" sz="3200" b="1">
                <a:latin typeface="Calibri" pitchFamily="34" charset="0"/>
                <a:cs typeface="Calibri" pitchFamily="34" charset="0"/>
              </a:rPr>
              <a:t>ờ</a:t>
            </a:r>
            <a:r>
              <a:rPr lang="vi-VN" sz="3200" b="1">
                <a:latin typeface="Calibri" pitchFamily="34" charset="0"/>
                <a:cs typeface="Calibri" pitchFamily="34" charset="0"/>
              </a:rPr>
              <a:t>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Thị trường </a:t>
            </a:r>
            <a:r>
              <a:rPr lang="en-US" sz="3200" b="1">
                <a:latin typeface="Calibri" pitchFamily="34" charset="0"/>
                <a:cs typeface="Calibri" pitchFamily="34" charset="0"/>
              </a:rPr>
              <a:t>m</a:t>
            </a:r>
            <a:r>
              <a:rPr lang="vi-VN" sz="3200" b="1">
                <a:latin typeface="Calibri" pitchFamily="34" charset="0"/>
                <a:cs typeface="Calibri" pitchFamily="34" charset="0"/>
              </a:rPr>
              <a:t>ở rộng</a:t>
            </a:r>
            <a:r>
              <a:rPr lang="en-US" sz="3200" b="1">
                <a:latin typeface="Calibri" pitchFamily="34" charset="0"/>
                <a:cs typeface="Calibri" pitchFamily="34" charset="0"/>
              </a:rPr>
              <a:t> =&gt; </a:t>
            </a:r>
            <a:r>
              <a:rPr lang="vi-VN" sz="3200" b="1">
                <a:latin typeface="Calibri" pitchFamily="34" charset="0"/>
                <a:cs typeface="Calibri" pitchFamily="34" charset="0"/>
              </a:rPr>
              <a:t>phát triển các ngành công nghiệp.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Nhiều sản phẩm công nghiệp đã </a:t>
            </a:r>
            <a:r>
              <a:rPr lang="en-US" sz="3200" b="1">
                <a:latin typeface="Calibri" pitchFamily="34" charset="0"/>
                <a:cs typeface="Calibri" pitchFamily="34" charset="0"/>
              </a:rPr>
              <a:t>đáp ứng được tiêu chuẩn toàn câu như dệt, sản xuất trang phục; sản xuất giày, dép,…</a:t>
            </a:r>
          </a:p>
          <a:p>
            <a:pPr algn="just">
              <a:lnSpc>
                <a:spcPct val="130000"/>
              </a:lnSpc>
            </a:pPr>
            <a:r>
              <a:rPr lang="en-US" sz="3200" b="1">
                <a:latin typeface="Calibri" pitchFamily="34" charset="0"/>
                <a:cs typeface="Calibri" pitchFamily="34" charset="0"/>
              </a:rPr>
              <a:t>- Hàng công nghiệp nước ta đã </a:t>
            </a:r>
            <a:r>
              <a:rPr lang="vi-VN" sz="3200" b="1">
                <a:latin typeface="Calibri" pitchFamily="34" charset="0"/>
                <a:cs typeface="Calibri" pitchFamily="34" charset="0"/>
              </a:rPr>
              <a:t>xuất khẩu sang Hoa Kỳ, Nhật Bản, các nước EU,...</a:t>
            </a:r>
            <a:endParaRPr lang="en-US" sz="3200" b="1">
              <a:latin typeface="Calibri" pitchFamily="34" charset="0"/>
              <a:cs typeface="Calibri" pitchFamily="34" charset="0"/>
            </a:endParaRP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96415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200" b="1">
                <a:latin typeface="Calibri" pitchFamily="34" charset="0"/>
                <a:cs typeface="Calibri" pitchFamily="34" charset="0"/>
              </a:rPr>
              <a:t>- </a:t>
            </a:r>
            <a:r>
              <a:rPr lang="en-US" sz="3200" b="1">
                <a:latin typeface="Calibri" pitchFamily="34" charset="0"/>
                <a:cs typeface="Calibri" pitchFamily="34" charset="0"/>
              </a:rPr>
              <a:t>Chính sách phát triển công nghiệp và vốn đầu tư</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Chính sách tái cấu trúc công nghiệp, phát tiển công nghiệp xanh,…đã làm giảm tỉ trọng CNKK, tăng tỉ trọng CNCB, chế tạo.</a:t>
            </a:r>
          </a:p>
          <a:p>
            <a:pPr algn="just">
              <a:lnSpc>
                <a:spcPct val="130000"/>
              </a:lnSpc>
            </a:pPr>
            <a:r>
              <a:rPr lang="en-US" sz="3200" b="1">
                <a:latin typeface="Calibri" pitchFamily="34" charset="0"/>
                <a:cs typeface="Calibri" pitchFamily="34" charset="0"/>
              </a:rPr>
              <a:t>+ Đẩy mạnh quá trình CNH, tạo động lực phát triển CN.</a:t>
            </a:r>
          </a:p>
          <a:p>
            <a:pPr algn="just">
              <a:lnSpc>
                <a:spcPct val="130000"/>
              </a:lnSpc>
            </a:pPr>
            <a:r>
              <a:rPr lang="en-US" sz="3200" b="1">
                <a:latin typeface="Calibri" pitchFamily="34" charset="0"/>
                <a:cs typeface="Calibri" pitchFamily="34" charset="0"/>
              </a:rPr>
              <a:t>+ Ngồn vốn đầu tư ngày càng tăng, tạo động lực phát triển công nghiệp, đặc biệt là CNC.</a:t>
            </a: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7" name="TextBox 6">
            <a:extLst>
              <a:ext uri="{FF2B5EF4-FFF2-40B4-BE49-F238E27FC236}">
                <a16:creationId xmlns:a16="http://schemas.microsoft.com/office/drawing/2014/main" id="{2C4DF5D5-2875-410B-BBA4-9F1CD7F08B5E}"/>
              </a:ext>
            </a:extLst>
          </p:cNvPr>
          <p:cNvSpPr txBox="1"/>
          <p:nvPr/>
        </p:nvSpPr>
        <p:spPr>
          <a:xfrm>
            <a:off x="1143941" y="-21580"/>
            <a:ext cx="10504397" cy="954107"/>
          </a:xfrm>
          <a:prstGeom prst="rect">
            <a:avLst/>
          </a:prstGeom>
          <a:noFill/>
        </p:spPr>
        <p:txBody>
          <a:bodyPr wrap="square" rtlCol="0">
            <a:spAutoFit/>
          </a:bodyPr>
          <a:lstStyle/>
          <a:p>
            <a:pPr algn="just"/>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3 </a:t>
            </a:r>
            <a:r>
              <a:rPr lang="en-US" sz="2800" b="1" dirty="0" err="1">
                <a:solidFill>
                  <a:srgbClr val="0000FF"/>
                </a:solidFill>
                <a:latin typeface="Calibri" pitchFamily="34" charset="0"/>
                <a:cs typeface="Calibri" pitchFamily="34" charset="0"/>
              </a:rPr>
              <a:t>điểm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quan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trọng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nhất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khi</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theo</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dõi</a:t>
            </a:r>
            <a:r>
              <a:rPr lang="en-US" sz="2800" b="1" dirty="0">
                <a:solidFill>
                  <a:srgbClr val="0000FF"/>
                </a:solidFill>
                <a:latin typeface="Calibri" pitchFamily="34" charset="0"/>
                <a:cs typeface="Calibri" pitchFamily="34" charset="0"/>
              </a:rPr>
              <a:t> video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phát</a:t>
            </a:r>
            <a:r>
              <a:rPr lang="en-US" sz="2800" b="1" dirty="0">
                <a:solidFill>
                  <a:srgbClr val="0000FF"/>
                </a:solidFill>
                <a:latin typeface="Calibri" pitchFamily="34" charset="0"/>
                <a:cs typeface="Calibri" pitchFamily="34" charset="0"/>
              </a:rPr>
              <a:t> </a:t>
            </a:r>
            <a:r>
              <a:rPr lang="en-US" sz="2800" b="1" err="1">
                <a:solidFill>
                  <a:srgbClr val="0000FF"/>
                </a:solidFill>
                <a:latin typeface="Calibri" pitchFamily="34" charset="0"/>
                <a:cs typeface="Calibri" pitchFamily="34" charset="0"/>
              </a:rPr>
              <a:t>triển</a:t>
            </a:r>
            <a:r>
              <a:rPr lang="en-US" sz="2800" b="1">
                <a:solidFill>
                  <a:srgbClr val="0000FF"/>
                </a:solidFill>
                <a:latin typeface="Calibri" pitchFamily="34" charset="0"/>
                <a:cs typeface="Calibri" pitchFamily="34" charset="0"/>
              </a:rPr>
              <a:t> Công nghiệp Việt Nam</a:t>
            </a:r>
            <a:endParaRPr lang="en-US" sz="2800" b="1" dirty="0">
              <a:solidFill>
                <a:srgbClr val="0000FF"/>
              </a:solidFill>
              <a:latin typeface="Calibri" pitchFamily="34" charset="0"/>
              <a:cs typeface="Calibri" pitchFamily="34" charset="0"/>
            </a:endParaRPr>
          </a:p>
        </p:txBody>
      </p:sp>
      <p:pic>
        <p:nvPicPr>
          <p:cNvPr id="8" name="Bài 6, ĐL9 (CTST).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953813"/>
            <a:ext cx="12192000" cy="5959365"/>
          </a:xfrm>
          <a:prstGeom prst="rect">
            <a:avLst/>
          </a:prstGeom>
        </p:spPr>
      </p:pic>
    </p:spTree>
    <p:extLst>
      <p:ext uri="{BB962C8B-B14F-4D97-AF65-F5344CB8AC3E}">
        <p14:creationId xmlns:p14="http://schemas.microsoft.com/office/powerpoint/2010/main" val="66733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268380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200" b="1">
                <a:latin typeface="Calibri" pitchFamily="34" charset="0"/>
                <a:cs typeface="Calibri" pitchFamily="34" charset="0"/>
              </a:rPr>
              <a:t>- </a:t>
            </a:r>
            <a:r>
              <a:rPr lang="en-US" sz="3200" b="1">
                <a:latin typeface="Calibri" pitchFamily="34" charset="0"/>
                <a:cs typeface="Calibri" pitchFamily="34" charset="0"/>
              </a:rPr>
              <a:t>Nguồn nguyên liệu từ sản xuất nông nghiệp, lâm nghiệp, thủy sản:</a:t>
            </a:r>
          </a:p>
          <a:p>
            <a:pPr algn="just">
              <a:lnSpc>
                <a:spcPct val="130000"/>
              </a:lnSpc>
            </a:pPr>
            <a:r>
              <a:rPr lang="en-US" sz="3200" b="1">
                <a:latin typeface="Calibri" pitchFamily="34" charset="0"/>
                <a:cs typeface="Calibri" pitchFamily="34" charset="0"/>
              </a:rPr>
              <a:t>+ Nguồn nguyên liệu phong phú, thuận lợi cho phát triển ngành công nghiệp sản xuất, chế biến các mặt hàng nông nghiệp, lâm nghiệp, thủy sản.</a:t>
            </a:r>
          </a:p>
        </p:txBody>
      </p:sp>
      <p:sp>
        <p:nvSpPr>
          <p:cNvPr id="7" name="Rectangle 6"/>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*Thuận lợi</a:t>
            </a:r>
          </a:p>
        </p:txBody>
      </p:sp>
      <p:sp>
        <p:nvSpPr>
          <p:cNvPr id="8" name="TextBox 7"/>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FF"/>
              </a:solidFill>
              <a:latin typeface="Calibri" pitchFamily="34" charset="0"/>
              <a:cs typeface="Calibri" pitchFamily="34" charset="0"/>
            </a:endParaRPr>
          </a:p>
        </p:txBody>
      </p:sp>
      <p:pic>
        <p:nvPicPr>
          <p:cNvPr id="2050" name="Picture 2" descr="Lĩnh vực bất động sản được rót 53,1 tỷ USD từ nguồn đầu tư ngoại">
            <a:extLst>
              <a:ext uri="{FF2B5EF4-FFF2-40B4-BE49-F238E27FC236}">
                <a16:creationId xmlns:a16="http://schemas.microsoft.com/office/drawing/2014/main" id="{F50C80DB-F530-4B02-9F30-46FA18A8C1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17176" y="-30480"/>
            <a:ext cx="9748287" cy="62145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F96070-0579-4CC8-A91D-3708731EC808}"/>
              </a:ext>
            </a:extLst>
          </p:cNvPr>
          <p:cNvSpPr txBox="1"/>
          <p:nvPr/>
        </p:nvSpPr>
        <p:spPr>
          <a:xfrm>
            <a:off x="2164829" y="6037600"/>
            <a:ext cx="4602021"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Thông</a:t>
            </a:r>
            <a:r>
              <a:rPr lang="en-US" sz="2800" b="1" dirty="0">
                <a:solidFill>
                  <a:srgbClr val="0000FF"/>
                </a:solidFill>
                <a:latin typeface="Calibri" pitchFamily="34" charset="0"/>
                <a:cs typeface="Calibri" pitchFamily="34" charset="0"/>
              </a:rPr>
              <a:t> tin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a:t>
            </a:r>
          </a:p>
        </p:txBody>
      </p:sp>
      <p:sp>
        <p:nvSpPr>
          <p:cNvPr id="12" name="TextBox 11">
            <a:extLst>
              <a:ext uri="{FF2B5EF4-FFF2-40B4-BE49-F238E27FC236}">
                <a16:creationId xmlns:a16="http://schemas.microsoft.com/office/drawing/2014/main" id="{83C840C4-E13D-4913-83F3-F39EBAEE1566}"/>
              </a:ext>
            </a:extLst>
          </p:cNvPr>
          <p:cNvSpPr txBox="1"/>
          <p:nvPr/>
        </p:nvSpPr>
        <p:spPr>
          <a:xfrm>
            <a:off x="6049696" y="4750344"/>
            <a:ext cx="6090052" cy="954107"/>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a:t>
            </a:r>
            <a:r>
              <a:rPr lang="en-US" sz="2800" b="1" dirty="0" err="1">
                <a:solidFill>
                  <a:srgbClr val="0000FF"/>
                </a:solidFill>
                <a:latin typeface="Calibri" pitchFamily="34" charset="0"/>
                <a:cs typeface="Calibri" pitchFamily="34" charset="0"/>
              </a:rPr>
              <a:t>nhận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xét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cơ</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cấu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vốn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đầu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tư</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 </a:t>
            </a:r>
            <a:r>
              <a:rPr lang="en-US" sz="2800" b="1" dirty="0" err="1">
                <a:solidFill>
                  <a:srgbClr val="0000FF"/>
                </a:solidFill>
                <a:latin typeface="Calibri" pitchFamily="34" charset="0"/>
                <a:cs typeface="Calibri" pitchFamily="34" charset="0"/>
              </a:rPr>
              <a:t>nước</a:t>
            </a:r>
            <a:r>
              <a:rPr lang="en-US" sz="2800" b="1" dirty="0">
                <a:solidFill>
                  <a:srgbClr val="0000FF"/>
                </a:solidFill>
                <a:latin typeface="Calibri" pitchFamily="34" charset="0"/>
                <a:cs typeface="Calibri" pitchFamily="34" charset="0"/>
              </a:rPr>
              <a:t> ta</a:t>
            </a:r>
          </a:p>
        </p:txBody>
      </p:sp>
    </p:spTree>
    <p:extLst>
      <p:ext uri="{BB962C8B-B14F-4D97-AF65-F5344CB8AC3E}">
        <p14:creationId xmlns:p14="http://schemas.microsoft.com/office/powerpoint/2010/main" val="4079749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ăm 2020: Tổng sản lượng khai thác dầu ước tính đạt 20.5 triệu tấn">
            <a:extLst>
              <a:ext uri="{FF2B5EF4-FFF2-40B4-BE49-F238E27FC236}">
                <a16:creationId xmlns:a16="http://schemas.microsoft.com/office/drawing/2014/main" id="{A3F73265-D467-4480-8FAB-037D0381A5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32"/>
          <a:stretch/>
        </p:blipFill>
        <p:spPr bwMode="auto">
          <a:xfrm>
            <a:off x="0" y="0"/>
            <a:ext cx="12230518"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13B06-37D0-4C67-BCFD-1C65ED9A87C5}"/>
              </a:ext>
            </a:extLst>
          </p:cNvPr>
          <p:cNvSpPr txBox="1"/>
          <p:nvPr/>
        </p:nvSpPr>
        <p:spPr>
          <a:xfrm>
            <a:off x="492184" y="0"/>
            <a:ext cx="7698227" cy="461665"/>
          </a:xfrm>
          <a:prstGeom prst="rect">
            <a:avLst/>
          </a:prstGeom>
          <a:solidFill>
            <a:schemeClr val="bg1"/>
          </a:solidFill>
        </p:spPr>
        <p:txBody>
          <a:bodyPr wrap="square" rtlCol="0">
            <a:spAutoFit/>
          </a:bodyPr>
          <a:lstStyle/>
          <a:p>
            <a:pPr algn="ctr"/>
            <a:r>
              <a:rPr lang="en-US" sz="2400" b="1" dirty="0" err="1">
                <a:solidFill>
                  <a:srgbClr val="0000FF"/>
                </a:solidFill>
                <a:latin typeface="Calibri" pitchFamily="34" charset="0"/>
                <a:cs typeface="Calibri" pitchFamily="34" charset="0"/>
              </a:rPr>
              <a:t>Khai</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thác</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khoáng</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sản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rất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cần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nguồn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vốn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lớn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và</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kĩ</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thuật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cao</a:t>
            </a:r>
            <a:endParaRPr lang="en-US" sz="24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599136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83943E22-6FC5-4857-96F1-DB4BDF369685}"/>
              </a:ext>
            </a:extLst>
          </p:cNvPr>
          <p:cNvSpPr/>
          <p:nvPr/>
        </p:nvSpPr>
        <p:spPr>
          <a:xfrm>
            <a:off x="527071" y="2860910"/>
            <a:ext cx="10106095" cy="159352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30000"/>
              </a:lnSpc>
            </a:pPr>
            <a:r>
              <a:rPr lang="en-US" sz="3300" b="1">
                <a:solidFill>
                  <a:srgbClr val="0000FF"/>
                </a:solidFill>
                <a:latin typeface="Calibri" pitchFamily="34" charset="0"/>
                <a:cs typeface="Calibri" pitchFamily="34" charset="0"/>
              </a:rPr>
              <a:t>Cho biết những khó khăn về mặt kinh tế xã hội trong phát triển công nghiệp ở nước ta.</a:t>
            </a: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164350" y="2155988"/>
            <a:ext cx="11785600" cy="204363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Thị trường ngày càng cạnh tranh</a:t>
            </a:r>
            <a:r>
              <a:rPr lang="en-US" sz="3200" b="1">
                <a:latin typeface="Calibri" pitchFamily="34" charset="0"/>
                <a:cs typeface="Calibri" pitchFamily="34" charset="0"/>
              </a:rPr>
              <a:t> gay gắt.</a:t>
            </a:r>
          </a:p>
          <a:p>
            <a:pPr algn="just">
              <a:lnSpc>
                <a:spcPct val="130000"/>
              </a:lnSpc>
            </a:pPr>
            <a:r>
              <a:rPr lang="en-US" sz="3200" b="1">
                <a:latin typeface="Calibri" pitchFamily="34" charset="0"/>
                <a:cs typeface="Calibri" pitchFamily="34" charset="0"/>
              </a:rPr>
              <a:t>- C</a:t>
            </a:r>
            <a:r>
              <a:rPr lang="vi-VN" sz="3200" b="1">
                <a:latin typeface="Calibri" pitchFamily="34" charset="0"/>
                <a:cs typeface="Calibri" pitchFamily="34" charset="0"/>
              </a:rPr>
              <a:t>ơ sở vật chất kĩ thuật một số ngành công nghiệp đã lạc hậu</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=&gt;</a:t>
            </a:r>
            <a:r>
              <a:rPr lang="vi-VN" sz="3200" b="1">
                <a:latin typeface="Calibri" pitchFamily="34" charset="0"/>
                <a:cs typeface="Calibri" pitchFamily="34" charset="0"/>
              </a:rPr>
              <a:t> là những khó khăn cho phát triển công nghiệp ở nước ta. </a:t>
            </a:r>
            <a:endParaRPr lang="en-US" sz="3200" b="1">
              <a:latin typeface="Calibri" pitchFamily="34" charset="0"/>
              <a:cs typeface="Calibri" pitchFamily="34" charset="0"/>
            </a:endParaRPr>
          </a:p>
        </p:txBody>
      </p:sp>
      <p:sp>
        <p:nvSpPr>
          <p:cNvPr id="11" name="Rectangle 10"/>
          <p:cNvSpPr/>
          <p:nvPr/>
        </p:nvSpPr>
        <p:spPr>
          <a:xfrm>
            <a:off x="173426" y="685800"/>
            <a:ext cx="11710606" cy="1477323"/>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1. Các nhân tố ảnh hưởng đến phát triển và phân bố công nghiệp</a:t>
            </a:r>
          </a:p>
          <a:p>
            <a:r>
              <a:rPr lang="en-US" sz="3000" b="1" i="1">
                <a:solidFill>
                  <a:srgbClr val="002060"/>
                </a:solidFill>
                <a:latin typeface="Calibri" pitchFamily="34" charset="0"/>
                <a:cs typeface="Calibri" pitchFamily="34" charset="0"/>
              </a:rPr>
              <a:t>b. Điều kiện kinh tế - xã hội</a:t>
            </a:r>
          </a:p>
          <a:p>
            <a:r>
              <a:rPr lang="en-US" sz="3000" b="1" i="1">
                <a:latin typeface="Calibri" pitchFamily="34" charset="0"/>
                <a:cs typeface="Calibri" pitchFamily="34" charset="0"/>
              </a:rPr>
              <a:t>*Hạn chế</a:t>
            </a:r>
          </a:p>
        </p:txBody>
      </p:sp>
      <p:sp>
        <p:nvSpPr>
          <p:cNvPr id="12" name="TextBox 11"/>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p:cTn id="45"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C644DE-FC1C-440C-B511-A0C286007EB2}"/>
              </a:ext>
            </a:extLst>
          </p:cNvPr>
          <p:cNvGrpSpPr/>
          <p:nvPr/>
        </p:nvGrpSpPr>
        <p:grpSpPr>
          <a:xfrm>
            <a:off x="2997381" y="348139"/>
            <a:ext cx="5924282" cy="646331"/>
            <a:chOff x="2498501" y="88958"/>
            <a:chExt cx="7237927" cy="646331"/>
          </a:xfrm>
        </p:grpSpPr>
        <p:sp>
          <p:nvSpPr>
            <p:cNvPr id="3" name="Rectangle: Rounded Corners 2">
              <a:extLst>
                <a:ext uri="{FF2B5EF4-FFF2-40B4-BE49-F238E27FC236}">
                  <a16:creationId xmlns:a16="http://schemas.microsoft.com/office/drawing/2014/main" id="{2EF3ADF1-BE78-4F7A-8EE6-047EE7B326BC}"/>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a16="http://schemas.microsoft.com/office/drawing/2014/main" id="{D2FB7E44-A5DF-4995-BBEF-C982DB89B37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CHUYỆN Ở LỚP HỌC</a:t>
              </a:r>
            </a:p>
          </p:txBody>
        </p:sp>
      </p:grpSp>
      <p:sp>
        <p:nvSpPr>
          <p:cNvPr id="5" name="TextBox 4">
            <a:extLst>
              <a:ext uri="{FF2B5EF4-FFF2-40B4-BE49-F238E27FC236}">
                <a16:creationId xmlns:a16="http://schemas.microsoft.com/office/drawing/2014/main" id="{00B6DB16-7951-4D37-A9A6-BFE324018DFB}"/>
              </a:ext>
            </a:extLst>
          </p:cNvPr>
          <p:cNvSpPr txBox="1"/>
          <p:nvPr/>
        </p:nvSpPr>
        <p:spPr>
          <a:xfrm>
            <a:off x="782856" y="1104670"/>
            <a:ext cx="10552716" cy="1384995"/>
          </a:xfrm>
          <a:prstGeom prst="rect">
            <a:avLst/>
          </a:prstGeom>
          <a:solidFill>
            <a:schemeClr val="accent5">
              <a:lumMod val="20000"/>
              <a:lumOff val="80000"/>
            </a:schemeClr>
          </a:solidFill>
          <a:ln>
            <a:solidFill>
              <a:srgbClr val="7030A0"/>
            </a:solidFill>
          </a:ln>
        </p:spPr>
        <p:txBody>
          <a:bodyPr wrap="square" rtlCol="0">
            <a:spAutoFit/>
          </a:bodyPr>
          <a:lstStyle/>
          <a:p>
            <a:pPr algn="just"/>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giờ</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học</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Địa</a:t>
            </a:r>
            <a:r>
              <a:rPr lang="en-US" sz="2800" b="1" dirty="0">
                <a:latin typeface="Calibri" pitchFamily="34" charset="0"/>
                <a:cs typeface="Calibri" pitchFamily="34" charset="0"/>
              </a:rPr>
              <a:t> </a:t>
            </a:r>
            <a:r>
              <a:rPr lang="en-US" sz="2800" b="1" dirty="0" err="1">
                <a:latin typeface="Calibri" pitchFamily="34" charset="0"/>
                <a:cs typeface="Calibri" pitchFamily="34" charset="0"/>
              </a:rPr>
              <a:t>lí</a:t>
            </a:r>
            <a:r>
              <a:rPr lang="en-US" sz="2800" b="1" dirty="0">
                <a:latin typeface="Calibri" pitchFamily="34" charset="0"/>
                <a:cs typeface="Calibri" pitchFamily="34" charset="0"/>
              </a:rPr>
              <a:t>, Nam </a:t>
            </a:r>
            <a:r>
              <a:rPr lang="en-US" sz="2800" b="1" dirty="0" err="1">
                <a:latin typeface="Calibri" pitchFamily="34" charset="0"/>
                <a:cs typeface="Calibri" pitchFamily="34" charset="0"/>
              </a:rPr>
              <a:t>và</a:t>
            </a:r>
            <a:r>
              <a:rPr lang="en-US" sz="2800" b="1" dirty="0">
                <a:latin typeface="Calibri" pitchFamily="34" charset="0"/>
                <a:cs typeface="Calibri" pitchFamily="34" charset="0"/>
              </a:rPr>
              <a:t> Ly </a:t>
            </a:r>
            <a:r>
              <a:rPr lang="en-US" sz="2800" b="1" dirty="0" err="1">
                <a:latin typeface="Calibri" pitchFamily="34" charset="0"/>
                <a:cs typeface="Calibri" pitchFamily="34" charset="0"/>
              </a:rPr>
              <a:t>đang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trao</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đổi</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với</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nhau</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về</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tạo</a:t>
            </a:r>
            <a:r>
              <a:rPr lang="en-US" sz="2800" b="1" dirty="0">
                <a:latin typeface="Calibri" pitchFamily="34" charset="0"/>
                <a:cs typeface="Calibri" pitchFamily="34" charset="0"/>
              </a:rPr>
              <a:t> ra </a:t>
            </a:r>
            <a:r>
              <a:rPr lang="en-US" sz="2800" b="1" dirty="0" err="1">
                <a:latin typeface="Calibri" pitchFamily="34" charset="0"/>
                <a:cs typeface="Calibri" pitchFamily="34" charset="0"/>
              </a:rPr>
              <a:t>những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thành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tựu</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xuất</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công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nghiệp</a:t>
            </a:r>
            <a:r>
              <a:rPr lang="en-US" sz="2800" b="1" dirty="0">
                <a:latin typeface="Calibri" pitchFamily="34" charset="0"/>
                <a:cs typeface="Calibri" pitchFamily="34" charset="0"/>
              </a:rPr>
              <a:t> ở n</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ớc</a:t>
            </a:r>
            <a:r>
              <a:rPr lang="en-US" sz="2800" b="1" dirty="0">
                <a:latin typeface="Calibri" pitchFamily="34" charset="0"/>
                <a:cs typeface="Calibri" pitchFamily="34" charset="0"/>
              </a:rPr>
              <a:t> ta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gian</a:t>
            </a:r>
            <a:r>
              <a:rPr lang="en-US" sz="2800" b="1" dirty="0">
                <a:latin typeface="Calibri" pitchFamily="34" charset="0"/>
                <a:cs typeface="Calibri" pitchFamily="34" charset="0"/>
              </a:rPr>
              <a:t> </a:t>
            </a:r>
            <a:r>
              <a:rPr lang="en-US" sz="2800" b="1" dirty="0" err="1">
                <a:latin typeface="Calibri" pitchFamily="34" charset="0"/>
                <a:cs typeface="Calibri" pitchFamily="34" charset="0"/>
              </a:rPr>
              <a:t>gần</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đây</a:t>
            </a:r>
            <a:r>
              <a:rPr lang="en-US" sz="2800" b="1" dirty="0">
                <a:latin typeface="Calibri" pitchFamily="34" charset="0"/>
                <a:cs typeface="Calibri" pitchFamily="34" charset="0"/>
              </a:rPr>
              <a:t>. </a:t>
            </a:r>
          </a:p>
        </p:txBody>
      </p:sp>
      <p:grpSp>
        <p:nvGrpSpPr>
          <p:cNvPr id="12" name="Group 11">
            <a:extLst>
              <a:ext uri="{FF2B5EF4-FFF2-40B4-BE49-F238E27FC236}">
                <a16:creationId xmlns:a16="http://schemas.microsoft.com/office/drawing/2014/main" id="{08DED5CF-8DF4-4D0C-88BE-F62709E9D6FB}"/>
              </a:ext>
            </a:extLst>
          </p:cNvPr>
          <p:cNvGrpSpPr/>
          <p:nvPr/>
        </p:nvGrpSpPr>
        <p:grpSpPr>
          <a:xfrm>
            <a:off x="814372" y="2723319"/>
            <a:ext cx="5145150" cy="2047652"/>
            <a:chOff x="814372" y="2279177"/>
            <a:chExt cx="5145150" cy="2047652"/>
          </a:xfrm>
        </p:grpSpPr>
        <p:sp>
          <p:nvSpPr>
            <p:cNvPr id="8" name="Thought Bubble: Cloud 7">
              <a:extLst>
                <a:ext uri="{FF2B5EF4-FFF2-40B4-BE49-F238E27FC236}">
                  <a16:creationId xmlns:a16="http://schemas.microsoft.com/office/drawing/2014/main" id="{0CB172BD-CD98-4E66-BD68-2E415DD08B0F}"/>
                </a:ext>
              </a:extLst>
            </p:cNvPr>
            <p:cNvSpPr/>
            <p:nvPr/>
          </p:nvSpPr>
          <p:spPr>
            <a:xfrm>
              <a:off x="814372" y="2279177"/>
              <a:ext cx="5145150" cy="2047652"/>
            </a:xfrm>
            <a:prstGeom prst="cloudCallout">
              <a:avLst>
                <a:gd name="adj1" fmla="val -58946"/>
                <a:gd name="adj2" fmla="val 7325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0" name="TextBox 9">
              <a:extLst>
                <a:ext uri="{FF2B5EF4-FFF2-40B4-BE49-F238E27FC236}">
                  <a16:creationId xmlns:a16="http://schemas.microsoft.com/office/drawing/2014/main" id="{82FE73E9-390D-49DF-8E8C-C7687A1E52A5}"/>
                </a:ext>
              </a:extLst>
            </p:cNvPr>
            <p:cNvSpPr txBox="1"/>
            <p:nvPr/>
          </p:nvSpPr>
          <p:spPr>
            <a:xfrm>
              <a:off x="1187356" y="2531173"/>
              <a:ext cx="4626590" cy="1292662"/>
            </a:xfrm>
            <a:prstGeom prst="rect">
              <a:avLst/>
            </a:prstGeom>
            <a:noFill/>
          </p:spPr>
          <p:txBody>
            <a:bodyPr wrap="square" rtlCol="0">
              <a:spAutoFit/>
            </a:bodyPr>
            <a:lstStyle/>
            <a:p>
              <a:pPr algn="just"/>
              <a:r>
                <a:rPr lang="en-US" sz="2600" b="1">
                  <a:latin typeface="Calibri" pitchFamily="34" charset="0"/>
                  <a:cs typeface="Calibri" pitchFamily="34" charset="0"/>
                </a:rPr>
                <a:t>Theo </a:t>
              </a:r>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solidFill>
                    <a:srgbClr val="C00000"/>
                  </a:solidFill>
                  <a:latin typeface="Calibri" pitchFamily="34" charset="0"/>
                  <a:cs typeface="Calibri" pitchFamily="34" charset="0"/>
                </a:rPr>
                <a:t>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những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thuận</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lợi</a:t>
              </a:r>
              <a:r>
                <a:rPr lang="en-US" sz="2600" b="1" dirty="0">
                  <a:latin typeface="Calibri" pitchFamily="34" charset="0"/>
                  <a:cs typeface="Calibri" pitchFamily="34" charset="0"/>
                </a:rPr>
                <a:t> </a:t>
              </a:r>
              <a:r>
                <a:rPr lang="en-US" sz="2600" b="1" dirty="0" err="1">
                  <a:latin typeface="Calibri" pitchFamily="34" charset="0"/>
                  <a:cs typeface="Calibri" pitchFamily="34" charset="0"/>
                </a:rPr>
                <a:t>về</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err="1">
                  <a:solidFill>
                    <a:srgbClr val="C00000"/>
                  </a:solidFill>
                  <a:latin typeface="Calibri" pitchFamily="34" charset="0"/>
                  <a:cs typeface="Calibri" pitchFamily="34" charset="0"/>
                </a:rPr>
                <a:t>tự</a:t>
              </a:r>
              <a:r>
                <a:rPr lang="en-US" sz="2600" b="1">
                  <a:solidFill>
                    <a:srgbClr val="C00000"/>
                  </a:solidFill>
                  <a:latin typeface="Calibri" pitchFamily="34" charset="0"/>
                  <a:cs typeface="Calibri" pitchFamily="34" charset="0"/>
                </a:rPr>
                <a:t> nhiên</a:t>
              </a:r>
              <a:r>
                <a:rPr lang="en-US" sz="2600" b="1">
                  <a:latin typeface="Calibri" pitchFamily="34" charset="0"/>
                  <a:cs typeface="Calibri" pitchFamily="34" charset="0"/>
                </a:rPr>
                <a:t>, nhất là khoáng </a:t>
              </a:r>
              <a:r>
                <a:rPr lang="en-US" sz="2600" b="1" dirty="0" err="1">
                  <a:latin typeface="Calibri" pitchFamily="34" charset="0"/>
                  <a:cs typeface="Calibri" pitchFamily="34" charset="0"/>
                </a:rPr>
                <a:t>sản</a:t>
              </a:r>
              <a:r>
                <a:rPr lang="en-US" sz="2600" b="1" dirty="0">
                  <a:latin typeface="Calibri" pitchFamily="34" charset="0"/>
                  <a:cs typeface="Calibri" pitchFamily="34" charset="0"/>
                </a:rPr>
                <a:t>.</a:t>
              </a:r>
            </a:p>
          </p:txBody>
        </p:sp>
      </p:grpSp>
      <p:grpSp>
        <p:nvGrpSpPr>
          <p:cNvPr id="13" name="Group 12">
            <a:extLst>
              <a:ext uri="{FF2B5EF4-FFF2-40B4-BE49-F238E27FC236}">
                <a16:creationId xmlns:a16="http://schemas.microsoft.com/office/drawing/2014/main" id="{0E8BA980-8B2F-4410-B317-25D6C4D24250}"/>
              </a:ext>
            </a:extLst>
          </p:cNvPr>
          <p:cNvGrpSpPr/>
          <p:nvPr/>
        </p:nvGrpSpPr>
        <p:grpSpPr>
          <a:xfrm>
            <a:off x="6332506" y="2617201"/>
            <a:ext cx="5636581" cy="2800198"/>
            <a:chOff x="6332506" y="2173059"/>
            <a:chExt cx="5636581" cy="2800198"/>
          </a:xfrm>
        </p:grpSpPr>
        <p:sp>
          <p:nvSpPr>
            <p:cNvPr id="9" name="Speech Bubble: Rectangle with Corners Rounded 8">
              <a:extLst>
                <a:ext uri="{FF2B5EF4-FFF2-40B4-BE49-F238E27FC236}">
                  <a16:creationId xmlns:a16="http://schemas.microsoft.com/office/drawing/2014/main" id="{574A3A20-83FF-4CB3-90B8-A8A808EA8361}"/>
                </a:ext>
              </a:extLst>
            </p:cNvPr>
            <p:cNvSpPr/>
            <p:nvPr/>
          </p:nvSpPr>
          <p:spPr>
            <a:xfrm>
              <a:off x="6332506" y="2173059"/>
              <a:ext cx="5636581" cy="2800198"/>
            </a:xfrm>
            <a:custGeom>
              <a:avLst/>
              <a:gdLst>
                <a:gd name="connsiteX0" fmla="*/ 0 w 5477236"/>
                <a:gd name="connsiteY0" fmla="*/ 341282 h 2047651"/>
                <a:gd name="connsiteX1" fmla="*/ 341282 w 5477236"/>
                <a:gd name="connsiteY1" fmla="*/ 0 h 2047651"/>
                <a:gd name="connsiteX2" fmla="*/ 3195054 w 5477236"/>
                <a:gd name="connsiteY2" fmla="*/ 0 h 2047651"/>
                <a:gd name="connsiteX3" fmla="*/ 3195054 w 5477236"/>
                <a:gd name="connsiteY3" fmla="*/ 0 h 2047651"/>
                <a:gd name="connsiteX4" fmla="*/ 4564363 w 5477236"/>
                <a:gd name="connsiteY4" fmla="*/ 0 h 2047651"/>
                <a:gd name="connsiteX5" fmla="*/ 5135954 w 5477236"/>
                <a:gd name="connsiteY5" fmla="*/ 0 h 2047651"/>
                <a:gd name="connsiteX6" fmla="*/ 5477236 w 5477236"/>
                <a:gd name="connsiteY6" fmla="*/ 341282 h 2047651"/>
                <a:gd name="connsiteX7" fmla="*/ 5477236 w 5477236"/>
                <a:gd name="connsiteY7" fmla="*/ 1194463 h 2047651"/>
                <a:gd name="connsiteX8" fmla="*/ 5477236 w 5477236"/>
                <a:gd name="connsiteY8" fmla="*/ 1194463 h 2047651"/>
                <a:gd name="connsiteX9" fmla="*/ 5477236 w 5477236"/>
                <a:gd name="connsiteY9" fmla="*/ 1706376 h 2047651"/>
                <a:gd name="connsiteX10" fmla="*/ 5477236 w 5477236"/>
                <a:gd name="connsiteY10" fmla="*/ 1706369 h 2047651"/>
                <a:gd name="connsiteX11" fmla="*/ 5135954 w 5477236"/>
                <a:gd name="connsiteY11" fmla="*/ 2047651 h 2047651"/>
                <a:gd name="connsiteX12" fmla="*/ 4564363 w 5477236"/>
                <a:gd name="connsiteY12" fmla="*/ 2047651 h 2047651"/>
                <a:gd name="connsiteX13" fmla="*/ 4816517 w 5477236"/>
                <a:gd name="connsiteY13" fmla="*/ 2798463 h 2047651"/>
                <a:gd name="connsiteX14" fmla="*/ 3195054 w 5477236"/>
                <a:gd name="connsiteY14" fmla="*/ 2047651 h 2047651"/>
                <a:gd name="connsiteX15" fmla="*/ 341282 w 5477236"/>
                <a:gd name="connsiteY15" fmla="*/ 2047651 h 2047651"/>
                <a:gd name="connsiteX16" fmla="*/ 0 w 5477236"/>
                <a:gd name="connsiteY16" fmla="*/ 1706369 h 2047651"/>
                <a:gd name="connsiteX17" fmla="*/ 0 w 5477236"/>
                <a:gd name="connsiteY17" fmla="*/ 1706376 h 2047651"/>
                <a:gd name="connsiteX18" fmla="*/ 0 w 5477236"/>
                <a:gd name="connsiteY18" fmla="*/ 1194463 h 2047651"/>
                <a:gd name="connsiteX19" fmla="*/ 0 w 5477236"/>
                <a:gd name="connsiteY19" fmla="*/ 1194463 h 2047651"/>
                <a:gd name="connsiteX20" fmla="*/ 0 w 5477236"/>
                <a:gd name="connsiteY20" fmla="*/ 341282 h 2047651"/>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675731 w 5477236"/>
                <a:gd name="connsiteY14" fmla="*/ 2071396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675731 w 5477236"/>
                <a:gd name="connsiteY15" fmla="*/ 2071396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839504 w 5477236"/>
                <a:gd name="connsiteY15" fmla="*/ 2044101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7236" h="2800198">
                  <a:moveTo>
                    <a:pt x="0" y="341282"/>
                  </a:moveTo>
                  <a:cubicBezTo>
                    <a:pt x="0" y="152797"/>
                    <a:pt x="152797" y="0"/>
                    <a:pt x="341282" y="0"/>
                  </a:cubicBezTo>
                  <a:lnTo>
                    <a:pt x="3195054" y="0"/>
                  </a:lnTo>
                  <a:lnTo>
                    <a:pt x="3195054" y="0"/>
                  </a:lnTo>
                  <a:lnTo>
                    <a:pt x="4564363" y="0"/>
                  </a:lnTo>
                  <a:lnTo>
                    <a:pt x="5135954" y="0"/>
                  </a:lnTo>
                  <a:cubicBezTo>
                    <a:pt x="5324439" y="0"/>
                    <a:pt x="5477236" y="152797"/>
                    <a:pt x="5477236" y="341282"/>
                  </a:cubicBezTo>
                  <a:lnTo>
                    <a:pt x="5477236" y="1194463"/>
                  </a:lnTo>
                  <a:lnTo>
                    <a:pt x="5477236" y="1194463"/>
                  </a:lnTo>
                  <a:lnTo>
                    <a:pt x="5477236" y="1706376"/>
                  </a:lnTo>
                  <a:lnTo>
                    <a:pt x="5477236" y="1706369"/>
                  </a:lnTo>
                  <a:cubicBezTo>
                    <a:pt x="5477236" y="1894854"/>
                    <a:pt x="5324439" y="2047651"/>
                    <a:pt x="5135954" y="2047651"/>
                  </a:cubicBezTo>
                  <a:lnTo>
                    <a:pt x="4564363" y="2047651"/>
                  </a:lnTo>
                  <a:lnTo>
                    <a:pt x="4816517" y="2798463"/>
                  </a:lnTo>
                  <a:cubicBezTo>
                    <a:pt x="4748024" y="2831991"/>
                    <a:pt x="4548250" y="2369995"/>
                    <a:pt x="4358119" y="2248817"/>
                  </a:cubicBezTo>
                  <a:cubicBezTo>
                    <a:pt x="4167988" y="2127639"/>
                    <a:pt x="4299479" y="2159515"/>
                    <a:pt x="3948686" y="2125987"/>
                  </a:cubicBezTo>
                  <a:cubicBezTo>
                    <a:pt x="4025022" y="1954299"/>
                    <a:pt x="3296139" y="2082861"/>
                    <a:pt x="3195054" y="2047651"/>
                  </a:cubicBezTo>
                  <a:lnTo>
                    <a:pt x="341282" y="2047651"/>
                  </a:lnTo>
                  <a:cubicBezTo>
                    <a:pt x="152797" y="2047651"/>
                    <a:pt x="0" y="1894854"/>
                    <a:pt x="0" y="1706369"/>
                  </a:cubicBezTo>
                  <a:lnTo>
                    <a:pt x="0" y="1706376"/>
                  </a:lnTo>
                  <a:lnTo>
                    <a:pt x="0" y="1194463"/>
                  </a:lnTo>
                  <a:lnTo>
                    <a:pt x="0" y="1194463"/>
                  </a:lnTo>
                  <a:lnTo>
                    <a:pt x="0" y="341282"/>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1" name="TextBox 10">
              <a:extLst>
                <a:ext uri="{FF2B5EF4-FFF2-40B4-BE49-F238E27FC236}">
                  <a16:creationId xmlns:a16="http://schemas.microsoft.com/office/drawing/2014/main" id="{25F9E7B6-4813-475A-A4D1-6AAD9F249B56}"/>
                </a:ext>
              </a:extLst>
            </p:cNvPr>
            <p:cNvSpPr txBox="1"/>
            <p:nvPr/>
          </p:nvSpPr>
          <p:spPr>
            <a:xfrm>
              <a:off x="6412178" y="2331118"/>
              <a:ext cx="5477236" cy="1692771"/>
            </a:xfrm>
            <a:prstGeom prst="rect">
              <a:avLst/>
            </a:prstGeom>
            <a:noFill/>
          </p:spPr>
          <p:txBody>
            <a:bodyPr wrap="square" rtlCol="0">
              <a:spAutoFit/>
            </a:bodyPr>
            <a:lstStyle/>
            <a:p>
              <a:pPr algn="just"/>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lại</a:t>
              </a:r>
              <a:r>
                <a:rPr lang="en-US" sz="2600" b="1" dirty="0">
                  <a:latin typeface="Calibri" pitchFamily="34" charset="0"/>
                  <a:cs typeface="Calibri" pitchFamily="34" charset="0"/>
                </a:rPr>
                <a:t> </a:t>
              </a:r>
              <a:r>
                <a:rPr lang="en-US" sz="2600" b="1" dirty="0" err="1">
                  <a:latin typeface="Calibri" pitchFamily="34" charset="0"/>
                  <a:cs typeface="Calibri" pitchFamily="34" charset="0"/>
                </a:rPr>
                <a:t>cho</a:t>
              </a:r>
              <a:r>
                <a:rPr lang="en-US" sz="2600" b="1" dirty="0">
                  <a:latin typeface="Calibri" pitchFamily="34" charset="0"/>
                  <a:cs typeface="Calibri" pitchFamily="34" charset="0"/>
                </a:rPr>
                <a:t> </a:t>
              </a:r>
              <a:r>
                <a:rPr lang="en-US" sz="2600" b="1" dirty="0" err="1">
                  <a:latin typeface="Calibri" pitchFamily="34" charset="0"/>
                  <a:cs typeface="Calibri" pitchFamily="34" charset="0"/>
                </a:rPr>
                <a:t>rằng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các</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a:solidFill>
                    <a:srgbClr val="C00000"/>
                  </a:solidFill>
                  <a:latin typeface="Calibri" pitchFamily="34" charset="0"/>
                  <a:cs typeface="Calibri" pitchFamily="34" charset="0"/>
                </a:rPr>
                <a:t>KT-XH</a:t>
              </a:r>
              <a:r>
                <a:rPr lang="en-US" sz="2600" b="1">
                  <a:latin typeface="Calibri" pitchFamily="34" charset="0"/>
                  <a:cs typeface="Calibri" pitchFamily="34" charset="0"/>
                </a:rPr>
                <a:t> nh</a:t>
              </a:r>
              <a:r>
                <a:rPr lang="vi-VN" sz="2600" b="1">
                  <a:latin typeface="Calibri" pitchFamily="34" charset="0"/>
                  <a:cs typeface="Calibri" pitchFamily="34" charset="0"/>
                </a:rPr>
                <a:t>ư</a:t>
              </a:r>
              <a:r>
                <a:rPr lang="en-US" sz="2600" b="1">
                  <a:latin typeface="Calibri" pitchFamily="34" charset="0"/>
                  <a:cs typeface="Calibri" pitchFamily="34" charset="0"/>
                </a:rPr>
                <a:t> thị tr</a:t>
              </a:r>
              <a:r>
                <a:rPr lang="vi-VN" sz="2600" b="1">
                  <a:latin typeface="Calibri" pitchFamily="34" charset="0"/>
                  <a:cs typeface="Calibri" pitchFamily="34" charset="0"/>
                </a:rPr>
                <a:t>ư</a:t>
              </a:r>
              <a:r>
                <a:rPr lang="en-US" sz="2600" b="1">
                  <a:latin typeface="Calibri" pitchFamily="34" charset="0"/>
                  <a:cs typeface="Calibri" pitchFamily="34" charset="0"/>
                </a:rPr>
                <a:t>ờng tiêu thụ, c</a:t>
              </a:r>
              <a:r>
                <a:rPr lang="vi-VN" sz="2600" b="1">
                  <a:latin typeface="Calibri" pitchFamily="34" charset="0"/>
                  <a:cs typeface="Calibri" pitchFamily="34" charset="0"/>
                </a:rPr>
                <a:t>ơ</a:t>
              </a:r>
              <a:r>
                <a:rPr lang="en-US" sz="2600" b="1">
                  <a:latin typeface="Calibri" pitchFamily="34" charset="0"/>
                  <a:cs typeface="Calibri" pitchFamily="34" charset="0"/>
                </a:rPr>
                <a:t> sở hạ tầng, chính sách phát triển công nghiệp, ... mới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latin typeface="Calibri" pitchFamily="34" charset="0"/>
                  <a:cs typeface="Calibri" pitchFamily="34" charset="0"/>
                </a:rPr>
                <a:t>. </a:t>
              </a:r>
            </a:p>
          </p:txBody>
        </p:sp>
      </p:grpSp>
      <p:sp>
        <p:nvSpPr>
          <p:cNvPr id="14" name="TextBox 13">
            <a:extLst>
              <a:ext uri="{FF2B5EF4-FFF2-40B4-BE49-F238E27FC236}">
                <a16:creationId xmlns:a16="http://schemas.microsoft.com/office/drawing/2014/main" id="{4B615AF1-18B0-48BF-90B2-1B0BE397CFA2}"/>
              </a:ext>
            </a:extLst>
          </p:cNvPr>
          <p:cNvSpPr txBox="1"/>
          <p:nvPr/>
        </p:nvSpPr>
        <p:spPr>
          <a:xfrm>
            <a:off x="2328653" y="5435523"/>
            <a:ext cx="7261738" cy="523220"/>
          </a:xfrm>
          <a:prstGeom prst="rect">
            <a:avLst/>
          </a:prstGeom>
          <a:noFill/>
          <a:ln>
            <a:solidFill>
              <a:srgbClr val="7030A0"/>
            </a:solidFill>
          </a:ln>
        </p:spPr>
        <p:txBody>
          <a:bodyPr wrap="square" rtlCol="0">
            <a:spAutoFit/>
          </a:bodyPr>
          <a:lstStyle/>
          <a:p>
            <a:pPr algn="just"/>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Theo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em</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ý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kiến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của</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bạn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nào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đúng</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Vì</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sao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a:t>
            </a:r>
          </a:p>
        </p:txBody>
      </p:sp>
      <p:pic>
        <p:nvPicPr>
          <p:cNvPr id="16" name="Picture 15">
            <a:extLst>
              <a:ext uri="{FF2B5EF4-FFF2-40B4-BE49-F238E27FC236}">
                <a16:creationId xmlns:a16="http://schemas.microsoft.com/office/drawing/2014/main" id="{F5A3939E-B2A0-4484-8927-9320A17F89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pic>
        <p:nvPicPr>
          <p:cNvPr id="17" name="Picture 16">
            <a:extLst>
              <a:ext uri="{FF2B5EF4-FFF2-40B4-BE49-F238E27FC236}">
                <a16:creationId xmlns:a16="http://schemas.microsoft.com/office/drawing/2014/main" id="{748BBBAF-D308-4ADC-9BCC-F0D8CEBB9D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spTree>
    <p:extLst>
      <p:ext uri="{BB962C8B-B14F-4D97-AF65-F5344CB8AC3E}">
        <p14:creationId xmlns:p14="http://schemas.microsoft.com/office/powerpoint/2010/main" val="143289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1750"/>
                                        <p:tgtEl>
                                          <p:spTgt spid="5">
                                            <p:bg/>
                                          </p:spTgt>
                                        </p:tgtEl>
                                      </p:cBhvr>
                                    </p:animEffect>
                                  </p:childTnLst>
                                </p:cTn>
                              </p:par>
                            </p:childTnLst>
                          </p:cTn>
                        </p:par>
                        <p:par>
                          <p:cTn id="8" fill="hold">
                            <p:stCondLst>
                              <p:cond delay="1750"/>
                            </p:stCondLst>
                            <p:childTnLst>
                              <p:par>
                                <p:cTn id="9" presetID="21"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1750"/>
                                        <p:tgtEl>
                                          <p:spTgt spid="5">
                                            <p:txEl>
                                              <p:pRg st="0" end="0"/>
                                            </p:txEl>
                                          </p:spTgt>
                                        </p:tgtEl>
                                      </p:cBhvr>
                                    </p:animEffect>
                                  </p:childTnLst>
                                </p:cTn>
                              </p:par>
                            </p:childTnLst>
                          </p:cTn>
                        </p:par>
                        <p:par>
                          <p:cTn id="12" fill="hold">
                            <p:stCondLst>
                              <p:cond delay="3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par>
                          <p:cTn id="16" fill="hold">
                            <p:stCondLst>
                              <p:cond delay="5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9751" r="12248" b="7096"/>
          <a:stretch/>
        </p:blipFill>
        <p:spPr>
          <a:xfrm>
            <a:off x="815713" y="3059582"/>
            <a:ext cx="1361207" cy="1616601"/>
          </a:xfrm>
          <a:prstGeom prst="rect">
            <a:avLst/>
          </a:prstGeom>
          <a:ln>
            <a:noFill/>
          </a:ln>
          <a:effectLst>
            <a:softEdge rad="112500"/>
          </a:effec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5429" t="22184" r="23626" b="20000"/>
          <a:stretch/>
        </p:blipFill>
        <p:spPr>
          <a:xfrm>
            <a:off x="10026483" y="3108846"/>
            <a:ext cx="1473310" cy="1494407"/>
          </a:xfrm>
          <a:prstGeom prst="rect">
            <a:avLst/>
          </a:prstGeom>
          <a:ln>
            <a:noFill/>
          </a:ln>
          <a:effectLst>
            <a:softEdge rad="112500"/>
          </a:effectLst>
        </p:spPr>
      </p:pic>
      <p:sp>
        <p:nvSpPr>
          <p:cNvPr id="21" name="TextBox 20"/>
          <p:cNvSpPr txBox="1"/>
          <p:nvPr/>
        </p:nvSpPr>
        <p:spPr>
          <a:xfrm>
            <a:off x="9868524" y="4676183"/>
            <a:ext cx="2178972" cy="523220"/>
          </a:xfrm>
          <a:prstGeom prst="rect">
            <a:avLst/>
          </a:prstGeom>
          <a:solidFill>
            <a:srgbClr val="FFCCFF"/>
          </a:solidFill>
        </p:spPr>
        <p:txBody>
          <a:bodyPr wrap="square" rtlCol="0">
            <a:spAutoFit/>
          </a:bodyPr>
          <a:lstStyle/>
          <a:p>
            <a:pPr algn="ctr"/>
            <a:r>
              <a:rPr lang="en-US" sz="2800" b="1" kern="0" dirty="0">
                <a:solidFill>
                  <a:srgbClr val="FF0000"/>
                </a:solidFill>
                <a:latin typeface="Calibri" pitchFamily="34" charset="0"/>
                <a:cs typeface="Calibri" pitchFamily="34" charset="0"/>
              </a:rPr>
              <a:t>ĐẦU RA</a:t>
            </a:r>
          </a:p>
        </p:txBody>
      </p:sp>
      <p:sp>
        <p:nvSpPr>
          <p:cNvPr id="22" name="TextBox 21"/>
          <p:cNvSpPr txBox="1"/>
          <p:nvPr/>
        </p:nvSpPr>
        <p:spPr>
          <a:xfrm>
            <a:off x="478817" y="4645153"/>
            <a:ext cx="2178972" cy="523220"/>
          </a:xfrm>
          <a:prstGeom prst="rect">
            <a:avLst/>
          </a:prstGeom>
          <a:solidFill>
            <a:srgbClr val="FFC000"/>
          </a:solidFill>
        </p:spPr>
        <p:txBody>
          <a:bodyPr wrap="square" rtlCol="0">
            <a:spAutoFit/>
          </a:bodyPr>
          <a:lstStyle/>
          <a:p>
            <a:pPr algn="ctr"/>
            <a:r>
              <a:rPr lang="en-US" sz="2800" b="1" kern="0" dirty="0">
                <a:solidFill>
                  <a:srgbClr val="FF0000"/>
                </a:solidFill>
                <a:latin typeface="Calibri" pitchFamily="34" charset="0"/>
                <a:cs typeface="Calibri" pitchFamily="34" charset="0"/>
              </a:rPr>
              <a:t>ĐẦU VÀO</a:t>
            </a:r>
          </a:p>
        </p:txBody>
      </p:sp>
      <p:sp>
        <p:nvSpPr>
          <p:cNvPr id="6" name="TextBox 5">
            <a:extLst>
              <a:ext uri="{FF2B5EF4-FFF2-40B4-BE49-F238E27FC236}">
                <a16:creationId xmlns:a16="http://schemas.microsoft.com/office/drawing/2014/main" id="{1DE4C611-B18C-4FBE-95DC-B8D0E8D40BB5}"/>
              </a:ext>
            </a:extLst>
          </p:cNvPr>
          <p:cNvSpPr txBox="1"/>
          <p:nvPr/>
        </p:nvSpPr>
        <p:spPr>
          <a:xfrm>
            <a:off x="207957" y="789334"/>
            <a:ext cx="11776085" cy="954107"/>
          </a:xfrm>
          <a:prstGeom prst="rect">
            <a:avLst/>
          </a:prstGeom>
          <a:noFill/>
        </p:spPr>
        <p:txBody>
          <a:bodyPr wrap="square" rtlCol="0">
            <a:spAutoFit/>
          </a:bodyPr>
          <a:lstStyle/>
          <a:p>
            <a:pPr algn="just"/>
            <a:r>
              <a:rPr lang="en-US" sz="2800" b="1" dirty="0" err="1">
                <a:latin typeface="Calibri" pitchFamily="34" charset="0"/>
                <a:cs typeface="Calibri" pitchFamily="34" charset="0"/>
              </a:rPr>
              <a:t>Có</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nhiều</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tham</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gia</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vào</a:t>
            </a:r>
            <a:r>
              <a:rPr lang="en-US" sz="2800" b="1" dirty="0">
                <a:latin typeface="Calibri" pitchFamily="34" charset="0"/>
                <a:cs typeface="Calibri" pitchFamily="34" charset="0"/>
              </a:rPr>
              <a:t> </a:t>
            </a:r>
            <a:r>
              <a:rPr lang="en-US" sz="2800" b="1" dirty="0" err="1">
                <a:latin typeface="Calibri" pitchFamily="34" charset="0"/>
                <a:cs typeface="Calibri" pitchFamily="34" charset="0"/>
              </a:rPr>
              <a:t>quá</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trình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xuất</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để</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tạo</a:t>
            </a:r>
            <a:r>
              <a:rPr lang="en-US" sz="2800" b="1" dirty="0">
                <a:latin typeface="Calibri" pitchFamily="34" charset="0"/>
                <a:cs typeface="Calibri" pitchFamily="34" charset="0"/>
              </a:rPr>
              <a:t> ra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phẩm</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phục</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vụ</a:t>
            </a:r>
            <a:r>
              <a:rPr lang="en-US" sz="2800" b="1" dirty="0">
                <a:latin typeface="Calibri" pitchFamily="34" charset="0"/>
                <a:cs typeface="Calibri" pitchFamily="34" charset="0"/>
              </a:rPr>
              <a:t> </a:t>
            </a:r>
            <a:r>
              <a:rPr lang="en-US" sz="2800" b="1" dirty="0" err="1">
                <a:latin typeface="Calibri" pitchFamily="34" charset="0"/>
                <a:cs typeface="Calibri" pitchFamily="34" charset="0"/>
              </a:rPr>
              <a:t>cuộc</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sống</a:t>
            </a:r>
            <a:r>
              <a:rPr lang="en-US" sz="2800" b="1" dirty="0">
                <a:latin typeface="Calibri" pitchFamily="34" charset="0"/>
                <a:cs typeface="Calibri" pitchFamily="34" charset="0"/>
              </a:rPr>
              <a:t> con ng</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Em</a:t>
            </a:r>
            <a:r>
              <a:rPr lang="en-US" sz="2800" b="1" dirty="0">
                <a:latin typeface="Calibri" pitchFamily="34" charset="0"/>
                <a:cs typeface="Calibri" pitchFamily="34" charset="0"/>
              </a:rPr>
              <a:t> </a:t>
            </a:r>
            <a:r>
              <a:rPr lang="en-US" sz="2800" b="1" dirty="0" err="1">
                <a:latin typeface="Calibri" pitchFamily="34" charset="0"/>
                <a:cs typeface="Calibri" pitchFamily="34" charset="0"/>
              </a:rPr>
              <a:t>hãy</a:t>
            </a:r>
            <a:r>
              <a:rPr lang="en-US" sz="2800" b="1" dirty="0">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sắp</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xếp</a:t>
            </a:r>
            <a:r>
              <a:rPr lang="en-US" sz="2800" b="1" dirty="0">
                <a:solidFill>
                  <a:srgbClr val="FF0000"/>
                </a:solidFill>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d</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ới</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đây</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vào</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vị</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trí</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phù</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hợp</a:t>
            </a:r>
            <a:r>
              <a:rPr lang="en-US" sz="2800" b="1" dirty="0">
                <a:latin typeface="Calibri" pitchFamily="34" charset="0"/>
                <a:cs typeface="Calibri" pitchFamily="34" charset="0"/>
              </a:rPr>
              <a:t>:</a:t>
            </a:r>
          </a:p>
        </p:txBody>
      </p:sp>
      <p:sp>
        <p:nvSpPr>
          <p:cNvPr id="23" name="TextBox 22">
            <a:extLst>
              <a:ext uri="{FF2B5EF4-FFF2-40B4-BE49-F238E27FC236}">
                <a16:creationId xmlns:a16="http://schemas.microsoft.com/office/drawing/2014/main" id="{19E78DAD-9EBD-4B30-9946-614F4712E652}"/>
              </a:ext>
            </a:extLst>
          </p:cNvPr>
          <p:cNvSpPr txBox="1"/>
          <p:nvPr/>
        </p:nvSpPr>
        <p:spPr>
          <a:xfrm>
            <a:off x="4336170" y="3337006"/>
            <a:ext cx="3609722" cy="1323439"/>
          </a:xfrm>
          <a:prstGeom prst="rect">
            <a:avLst/>
          </a:prstGeom>
          <a:solidFill>
            <a:srgbClr val="206E6E"/>
          </a:solidFill>
          <a:effectLst>
            <a:reflection blurRad="6350" stA="50000" endA="300" endPos="55500" dist="50800" dir="5400000" sy="-100000" algn="bl" rotWithShape="0"/>
          </a:effectLst>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Quá</a:t>
            </a: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trình</a:t>
            </a:r>
            <a:endPar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algn="ct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sản</a:t>
            </a: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xuất</a:t>
            </a:r>
            <a:endPar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24" name="TextBox 23">
            <a:extLst>
              <a:ext uri="{FF2B5EF4-FFF2-40B4-BE49-F238E27FC236}">
                <a16:creationId xmlns:a16="http://schemas.microsoft.com/office/drawing/2014/main" id="{82CE39D3-217C-4678-91F9-34A0C3AB2E2F}"/>
              </a:ext>
            </a:extLst>
          </p:cNvPr>
          <p:cNvSpPr txBox="1"/>
          <p:nvPr/>
        </p:nvSpPr>
        <p:spPr>
          <a:xfrm>
            <a:off x="415915" y="1658787"/>
            <a:ext cx="2178972"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1</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Nguồn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vốn</a:t>
            </a:r>
            <a:endParaRPr lang="en-US" sz="2800" b="1" dirty="0">
              <a:solidFill>
                <a:srgbClr val="366E14"/>
              </a:solidFill>
              <a:latin typeface="Calibri" pitchFamily="34" charset="0"/>
              <a:cs typeface="Calibri" pitchFamily="34" charset="0"/>
            </a:endParaRPr>
          </a:p>
        </p:txBody>
      </p:sp>
      <p:sp>
        <p:nvSpPr>
          <p:cNvPr id="25" name="TextBox 24">
            <a:extLst>
              <a:ext uri="{FF2B5EF4-FFF2-40B4-BE49-F238E27FC236}">
                <a16:creationId xmlns:a16="http://schemas.microsoft.com/office/drawing/2014/main" id="{26EEC116-4948-4B85-8672-A4FC34C42751}"/>
              </a:ext>
            </a:extLst>
          </p:cNvPr>
          <p:cNvSpPr txBox="1"/>
          <p:nvPr/>
        </p:nvSpPr>
        <p:spPr>
          <a:xfrm>
            <a:off x="415915" y="2093948"/>
            <a:ext cx="346812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2</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Dân</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ư</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và</a:t>
            </a:r>
            <a:r>
              <a:rPr lang="en-US" sz="2800" b="1" dirty="0">
                <a:solidFill>
                  <a:srgbClr val="366E14"/>
                </a:solidFill>
                <a:latin typeface="Calibri" pitchFamily="34" charset="0"/>
                <a:cs typeface="Calibri" pitchFamily="34" charset="0"/>
              </a:rPr>
              <a:t> lao </a:t>
            </a:r>
            <a:r>
              <a:rPr lang="en-US" sz="2800" b="1" dirty="0" err="1">
                <a:solidFill>
                  <a:srgbClr val="366E14"/>
                </a:solidFill>
                <a:latin typeface="Calibri" pitchFamily="34" charset="0"/>
                <a:cs typeface="Calibri" pitchFamily="34" charset="0"/>
              </a:rPr>
              <a:t>động</a:t>
            </a:r>
            <a:endParaRPr lang="en-US" sz="2800" b="1" dirty="0">
              <a:solidFill>
                <a:srgbClr val="366E14"/>
              </a:solidFill>
              <a:latin typeface="Calibri" pitchFamily="34" charset="0"/>
              <a:cs typeface="Calibri" pitchFamily="34" charset="0"/>
            </a:endParaRPr>
          </a:p>
        </p:txBody>
      </p:sp>
      <p:sp>
        <p:nvSpPr>
          <p:cNvPr id="26" name="TextBox 25">
            <a:extLst>
              <a:ext uri="{FF2B5EF4-FFF2-40B4-BE49-F238E27FC236}">
                <a16:creationId xmlns:a16="http://schemas.microsoft.com/office/drawing/2014/main" id="{306CACE2-18CE-4179-990D-31E55AAF075E}"/>
              </a:ext>
            </a:extLst>
          </p:cNvPr>
          <p:cNvSpPr txBox="1"/>
          <p:nvPr/>
        </p:nvSpPr>
        <p:spPr>
          <a:xfrm>
            <a:off x="415915" y="2547541"/>
            <a:ext cx="2313883"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3</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Chính</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sách</a:t>
            </a:r>
            <a:endParaRPr lang="en-US" sz="2800" b="1" dirty="0">
              <a:solidFill>
                <a:srgbClr val="366E14"/>
              </a:solidFill>
              <a:latin typeface="Calibri" pitchFamily="34" charset="0"/>
              <a:cs typeface="Calibri" pitchFamily="34" charset="0"/>
            </a:endParaRPr>
          </a:p>
        </p:txBody>
      </p:sp>
      <p:sp>
        <p:nvSpPr>
          <p:cNvPr id="27" name="TextBox 26">
            <a:extLst>
              <a:ext uri="{FF2B5EF4-FFF2-40B4-BE49-F238E27FC236}">
                <a16:creationId xmlns:a16="http://schemas.microsoft.com/office/drawing/2014/main" id="{9E49449A-9835-4C2E-9EA4-851D7155957E}"/>
              </a:ext>
            </a:extLst>
          </p:cNvPr>
          <p:cNvSpPr txBox="1"/>
          <p:nvPr/>
        </p:nvSpPr>
        <p:spPr>
          <a:xfrm>
            <a:off x="4440178" y="2629355"/>
            <a:ext cx="6841904"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6</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sở</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hạ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tầng</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sở</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vật</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chất</a:t>
            </a:r>
            <a:r>
              <a:rPr lang="en-US" sz="2800" b="1" dirty="0">
                <a:solidFill>
                  <a:srgbClr val="366E14"/>
                </a:solidFill>
                <a:latin typeface="Calibri" pitchFamily="34" charset="0"/>
                <a:cs typeface="Calibri" pitchFamily="34" charset="0"/>
              </a:rPr>
              <a:t> – </a:t>
            </a:r>
            <a:r>
              <a:rPr lang="en-US" sz="2800" b="1" dirty="0" err="1">
                <a:solidFill>
                  <a:srgbClr val="366E14"/>
                </a:solidFill>
                <a:latin typeface="Calibri" pitchFamily="34" charset="0"/>
                <a:cs typeface="Calibri" pitchFamily="34" charset="0"/>
              </a:rPr>
              <a:t>kĩ</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thuật</a:t>
            </a:r>
            <a:endParaRPr lang="en-US" sz="2800" b="1" dirty="0">
              <a:solidFill>
                <a:srgbClr val="366E14"/>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AE789F1B-090D-4CB8-BB24-BBBD6E44AA9B}"/>
              </a:ext>
            </a:extLst>
          </p:cNvPr>
          <p:cNvSpPr txBox="1"/>
          <p:nvPr/>
        </p:nvSpPr>
        <p:spPr>
          <a:xfrm>
            <a:off x="4440178" y="1730578"/>
            <a:ext cx="427629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4</a:t>
            </a:r>
            <a:r>
              <a:rPr lang="en-US" sz="2800" b="1" dirty="0">
                <a:solidFill>
                  <a:srgbClr val="366E14"/>
                </a:solidFill>
                <a:latin typeface="Calibri" pitchFamily="34" charset="0"/>
                <a:cs typeface="Calibri" pitchFamily="34" charset="0"/>
              </a:rPr>
              <a:t>. Khoa </a:t>
            </a:r>
            <a:r>
              <a:rPr lang="en-US" sz="2800" b="1" dirty="0" err="1">
                <a:solidFill>
                  <a:srgbClr val="366E14"/>
                </a:solidFill>
                <a:latin typeface="Calibri" pitchFamily="34" charset="0"/>
                <a:cs typeface="Calibri" pitchFamily="34" charset="0"/>
              </a:rPr>
              <a:t>học</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công</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nghệ</a:t>
            </a:r>
            <a:endParaRPr lang="en-US" sz="2800" b="1" dirty="0">
              <a:solidFill>
                <a:srgbClr val="366E14"/>
              </a:solidFill>
              <a:latin typeface="Calibri" pitchFamily="34" charset="0"/>
              <a:cs typeface="Calibri" pitchFamily="34" charset="0"/>
            </a:endParaRPr>
          </a:p>
        </p:txBody>
      </p:sp>
      <p:sp>
        <p:nvSpPr>
          <p:cNvPr id="29" name="TextBox 28">
            <a:extLst>
              <a:ext uri="{FF2B5EF4-FFF2-40B4-BE49-F238E27FC236}">
                <a16:creationId xmlns:a16="http://schemas.microsoft.com/office/drawing/2014/main" id="{EC9007B2-90C9-4D0C-B09D-7079FB0E9420}"/>
              </a:ext>
            </a:extLst>
          </p:cNvPr>
          <p:cNvSpPr txBox="1"/>
          <p:nvPr/>
        </p:nvSpPr>
        <p:spPr>
          <a:xfrm>
            <a:off x="4440178" y="2218963"/>
            <a:ext cx="678081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5</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Tài</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nguyên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thiên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nhiên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nguyên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liệu</a:t>
            </a:r>
            <a:r>
              <a:rPr lang="en-US" sz="2800" b="1" dirty="0">
                <a:solidFill>
                  <a:srgbClr val="366E14"/>
                </a:solidFill>
                <a:latin typeface="Calibri" pitchFamily="34" charset="0"/>
                <a:cs typeface="Calibri" pitchFamily="34" charset="0"/>
              </a:rPr>
              <a:t>)</a:t>
            </a:r>
          </a:p>
        </p:txBody>
      </p:sp>
      <p:sp>
        <p:nvSpPr>
          <p:cNvPr id="30" name="TextBox 29">
            <a:extLst>
              <a:ext uri="{FF2B5EF4-FFF2-40B4-BE49-F238E27FC236}">
                <a16:creationId xmlns:a16="http://schemas.microsoft.com/office/drawing/2014/main" id="{87A2F93B-7DE1-4AC1-BB69-2B8004DDD4EA}"/>
              </a:ext>
            </a:extLst>
          </p:cNvPr>
          <p:cNvSpPr txBox="1"/>
          <p:nvPr/>
        </p:nvSpPr>
        <p:spPr>
          <a:xfrm>
            <a:off x="9393641" y="1704528"/>
            <a:ext cx="2798359"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7</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Thị</a:t>
            </a:r>
            <a:r>
              <a:rPr lang="en-US" sz="2800" b="1" dirty="0">
                <a:solidFill>
                  <a:srgbClr val="366E14"/>
                </a:solidFill>
                <a:latin typeface="Calibri" pitchFamily="34" charset="0"/>
                <a:cs typeface="Calibri" pitchFamily="34" charset="0"/>
              </a:rPr>
              <a:t> tr</a:t>
            </a:r>
            <a:r>
              <a:rPr lang="vi-VN" sz="2800" b="1" dirty="0">
                <a:solidFill>
                  <a:srgbClr val="366E14"/>
                </a:solidFill>
                <a:latin typeface="Calibri" pitchFamily="34" charset="0"/>
                <a:cs typeface="Calibri" pitchFamily="34" charset="0"/>
              </a:rPr>
              <a:t>ư</a:t>
            </a:r>
            <a:r>
              <a:rPr lang="en-US" sz="2800" b="1" dirty="0" err="1">
                <a:solidFill>
                  <a:srgbClr val="366E14"/>
                </a:solidFill>
                <a:latin typeface="Calibri" pitchFamily="34" charset="0"/>
                <a:cs typeface="Calibri" pitchFamily="34" charset="0"/>
              </a:rPr>
              <a:t>ờng</a:t>
            </a:r>
            <a:endParaRPr lang="en-US" sz="2800" b="1" dirty="0">
              <a:solidFill>
                <a:srgbClr val="366E14"/>
              </a:solidFill>
              <a:latin typeface="Calibri" pitchFamily="34" charset="0"/>
              <a:cs typeface="Calibri" pitchFamily="34" charset="0"/>
            </a:endParaRPr>
          </a:p>
        </p:txBody>
      </p:sp>
      <p:sp>
        <p:nvSpPr>
          <p:cNvPr id="7" name="Rectangle: Rounded Corners 6">
            <a:extLst>
              <a:ext uri="{FF2B5EF4-FFF2-40B4-BE49-F238E27FC236}">
                <a16:creationId xmlns:a16="http://schemas.microsoft.com/office/drawing/2014/main" id="{E20D8A62-2D50-44BF-96BD-7504A35356FD}"/>
              </a:ext>
            </a:extLst>
          </p:cNvPr>
          <p:cNvSpPr/>
          <p:nvPr/>
        </p:nvSpPr>
        <p:spPr>
          <a:xfrm>
            <a:off x="14991" y="5396459"/>
            <a:ext cx="3147935"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Calibri" pitchFamily="34" charset="0"/>
                <a:cs typeface="Calibri" pitchFamily="34" charset="0"/>
              </a:rPr>
              <a:t>............................................</a:t>
            </a:r>
          </a:p>
          <a:p>
            <a:pPr algn="just"/>
            <a:r>
              <a:rPr lang="en-US" sz="2000" b="1" dirty="0">
                <a:solidFill>
                  <a:schemeClr val="tx1"/>
                </a:solidFill>
                <a:latin typeface="Calibri" pitchFamily="34" charset="0"/>
                <a:cs typeface="Calibri" pitchFamily="34" charset="0"/>
              </a:rPr>
              <a:t>............................................</a:t>
            </a:r>
          </a:p>
          <a:p>
            <a:pPr algn="just"/>
            <a:r>
              <a:rPr lang="en-US" sz="2000" b="1" dirty="0">
                <a:solidFill>
                  <a:schemeClr val="tx1"/>
                </a:solidFill>
                <a:latin typeface="Calibri" pitchFamily="34" charset="0"/>
                <a:cs typeface="Calibri" pitchFamily="34" charset="0"/>
              </a:rPr>
              <a:t>............................................</a:t>
            </a:r>
          </a:p>
        </p:txBody>
      </p:sp>
      <p:sp>
        <p:nvSpPr>
          <p:cNvPr id="31" name="Rectangle: Rounded Corners 30">
            <a:extLst>
              <a:ext uri="{FF2B5EF4-FFF2-40B4-BE49-F238E27FC236}">
                <a16:creationId xmlns:a16="http://schemas.microsoft.com/office/drawing/2014/main" id="{4F3CA1E2-B0DC-4F1D-A9F6-83BBDD0ADA9D}"/>
              </a:ext>
            </a:extLst>
          </p:cNvPr>
          <p:cNvSpPr/>
          <p:nvPr/>
        </p:nvSpPr>
        <p:spPr>
          <a:xfrm>
            <a:off x="4413620" y="5396457"/>
            <a:ext cx="3589286"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b="1" dirty="0" err="1">
                <a:solidFill>
                  <a:schemeClr val="tx1"/>
                </a:solidFill>
                <a:latin typeface="Calibri" pitchFamily="34" charset="0"/>
                <a:cs typeface="Calibri" pitchFamily="34" charset="0"/>
              </a:rPr>
              <a:t>Các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ngành</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khai</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thác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trực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tiếp</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tài</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nguyên</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thiên</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nhiên</a:t>
            </a:r>
            <a:endParaRPr lang="en-US" sz="2400" b="1" dirty="0">
              <a:solidFill>
                <a:schemeClr val="tx1"/>
              </a:solidFill>
              <a:latin typeface="Calibri" pitchFamily="34" charset="0"/>
              <a:cs typeface="Calibri" pitchFamily="34" charset="0"/>
            </a:endParaRPr>
          </a:p>
          <a:p>
            <a:pPr marL="285750" indent="-285750" algn="just">
              <a:buFontTx/>
              <a:buChar char="-"/>
            </a:pPr>
            <a:r>
              <a:rPr lang="en-US" sz="2400" b="1" dirty="0" err="1">
                <a:solidFill>
                  <a:schemeClr val="tx1"/>
                </a:solidFill>
                <a:latin typeface="Calibri" pitchFamily="34" charset="0"/>
                <a:cs typeface="Calibri" pitchFamily="34" charset="0"/>
              </a:rPr>
              <a:t>Các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ngành</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chế</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biến</a:t>
            </a:r>
            <a:r>
              <a:rPr lang="en-US" sz="2400" b="1" dirty="0">
                <a:solidFill>
                  <a:schemeClr val="tx1"/>
                </a:solidFill>
                <a:latin typeface="Calibri" pitchFamily="34" charset="0"/>
                <a:cs typeface="Calibri" pitchFamily="34" charset="0"/>
              </a:rPr>
              <a:t>     </a:t>
            </a:r>
          </a:p>
        </p:txBody>
      </p:sp>
      <p:sp>
        <p:nvSpPr>
          <p:cNvPr id="33" name="Rectangle: Rounded Corners 32">
            <a:extLst>
              <a:ext uri="{FF2B5EF4-FFF2-40B4-BE49-F238E27FC236}">
                <a16:creationId xmlns:a16="http://schemas.microsoft.com/office/drawing/2014/main" id="{6435D970-18CE-4264-9DA0-AAED3882B1AB}"/>
              </a:ext>
            </a:extLst>
          </p:cNvPr>
          <p:cNvSpPr/>
          <p:nvPr/>
        </p:nvSpPr>
        <p:spPr>
          <a:xfrm>
            <a:off x="9044065" y="5396458"/>
            <a:ext cx="3147935"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Calibri" pitchFamily="34" charset="0"/>
                <a:cs typeface="Calibri" pitchFamily="34" charset="0"/>
              </a:rPr>
              <a:t>............................................</a:t>
            </a:r>
          </a:p>
          <a:p>
            <a:pPr algn="just"/>
            <a:r>
              <a:rPr lang="en-US" b="1" dirty="0">
                <a:solidFill>
                  <a:schemeClr val="tx1"/>
                </a:solidFill>
                <a:latin typeface="Calibri" pitchFamily="34" charset="0"/>
                <a:cs typeface="Calibri" pitchFamily="34" charset="0"/>
              </a:rPr>
              <a:t>............................................</a:t>
            </a:r>
          </a:p>
          <a:p>
            <a:pPr algn="just"/>
            <a:r>
              <a:rPr lang="en-US" b="1" dirty="0">
                <a:solidFill>
                  <a:schemeClr val="tx1"/>
                </a:solidFill>
                <a:latin typeface="Calibri" pitchFamily="34" charset="0"/>
                <a:cs typeface="Calibri" pitchFamily="34" charset="0"/>
              </a:rPr>
              <a:t>............................................</a:t>
            </a:r>
          </a:p>
        </p:txBody>
      </p:sp>
      <p:sp>
        <p:nvSpPr>
          <p:cNvPr id="8" name="Arrow: Right 7">
            <a:extLst>
              <a:ext uri="{FF2B5EF4-FFF2-40B4-BE49-F238E27FC236}">
                <a16:creationId xmlns:a16="http://schemas.microsoft.com/office/drawing/2014/main" id="{1CBD9314-6B6C-482B-A18F-D57271FC77F0}"/>
              </a:ext>
            </a:extLst>
          </p:cNvPr>
          <p:cNvSpPr/>
          <p:nvPr/>
        </p:nvSpPr>
        <p:spPr>
          <a:xfrm>
            <a:off x="2984192" y="3703579"/>
            <a:ext cx="884422" cy="776061"/>
          </a:xfrm>
          <a:prstGeom prst="rightArrow">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4" name="Arrow: Right 33">
            <a:extLst>
              <a:ext uri="{FF2B5EF4-FFF2-40B4-BE49-F238E27FC236}">
                <a16:creationId xmlns:a16="http://schemas.microsoft.com/office/drawing/2014/main" id="{32A9D9EF-39A2-4925-A75B-E4EF02B6E049}"/>
              </a:ext>
            </a:extLst>
          </p:cNvPr>
          <p:cNvSpPr/>
          <p:nvPr/>
        </p:nvSpPr>
        <p:spPr>
          <a:xfrm>
            <a:off x="8227411" y="3770799"/>
            <a:ext cx="884422" cy="776061"/>
          </a:xfrm>
          <a:prstGeom prst="rightArrow">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grpSp>
        <p:nvGrpSpPr>
          <p:cNvPr id="32" name="Group 31">
            <a:extLst>
              <a:ext uri="{FF2B5EF4-FFF2-40B4-BE49-F238E27FC236}">
                <a16:creationId xmlns:a16="http://schemas.microsoft.com/office/drawing/2014/main" id="{F51D1BA5-11EE-4A8C-A178-50FB84D9C8B1}"/>
              </a:ext>
            </a:extLst>
          </p:cNvPr>
          <p:cNvGrpSpPr/>
          <p:nvPr/>
        </p:nvGrpSpPr>
        <p:grpSpPr>
          <a:xfrm>
            <a:off x="4259626" y="71725"/>
            <a:ext cx="3762810" cy="646331"/>
            <a:chOff x="2498501" y="88958"/>
            <a:chExt cx="7237927" cy="646331"/>
          </a:xfrm>
        </p:grpSpPr>
        <p:sp>
          <p:nvSpPr>
            <p:cNvPr id="35" name="Rectangle: Rounded Corners 34">
              <a:extLst>
                <a:ext uri="{FF2B5EF4-FFF2-40B4-BE49-F238E27FC236}">
                  <a16:creationId xmlns:a16="http://schemas.microsoft.com/office/drawing/2014/main" id="{FBAEF858-64BE-4DE7-8098-4D6FBF551118}"/>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6" name="TextBox 35">
              <a:extLst>
                <a:ext uri="{FF2B5EF4-FFF2-40B4-BE49-F238E27FC236}">
                  <a16:creationId xmlns:a16="http://schemas.microsoft.com/office/drawing/2014/main" id="{F733408E-97B6-45A8-8890-D78ADD9D305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TỚ TÀI GIỎI</a:t>
              </a:r>
            </a:p>
          </p:txBody>
        </p:sp>
      </p:grpSp>
      <p:sp>
        <p:nvSpPr>
          <p:cNvPr id="2" name="TextBox 1">
            <a:extLst>
              <a:ext uri="{FF2B5EF4-FFF2-40B4-BE49-F238E27FC236}">
                <a16:creationId xmlns:a16="http://schemas.microsoft.com/office/drawing/2014/main" id="{3DED32FA-5E8E-4048-A875-6949C697AD75}"/>
              </a:ext>
            </a:extLst>
          </p:cNvPr>
          <p:cNvSpPr txBox="1"/>
          <p:nvPr/>
        </p:nvSpPr>
        <p:spPr>
          <a:xfrm>
            <a:off x="262755"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1</a:t>
            </a:r>
          </a:p>
        </p:txBody>
      </p:sp>
      <p:sp>
        <p:nvSpPr>
          <p:cNvPr id="37" name="TextBox 36">
            <a:extLst>
              <a:ext uri="{FF2B5EF4-FFF2-40B4-BE49-F238E27FC236}">
                <a16:creationId xmlns:a16="http://schemas.microsoft.com/office/drawing/2014/main" id="{CD167FC1-C77E-41D2-86ED-AEEA04BF5B9C}"/>
              </a:ext>
            </a:extLst>
          </p:cNvPr>
          <p:cNvSpPr txBox="1"/>
          <p:nvPr/>
        </p:nvSpPr>
        <p:spPr>
          <a:xfrm>
            <a:off x="850628"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2</a:t>
            </a:r>
          </a:p>
        </p:txBody>
      </p:sp>
      <p:sp>
        <p:nvSpPr>
          <p:cNvPr id="38" name="TextBox 37">
            <a:extLst>
              <a:ext uri="{FF2B5EF4-FFF2-40B4-BE49-F238E27FC236}">
                <a16:creationId xmlns:a16="http://schemas.microsoft.com/office/drawing/2014/main" id="{664B32D5-668F-47B6-B7D8-E79DFFA8A16A}"/>
              </a:ext>
            </a:extLst>
          </p:cNvPr>
          <p:cNvSpPr txBox="1"/>
          <p:nvPr/>
        </p:nvSpPr>
        <p:spPr>
          <a:xfrm>
            <a:off x="1416817"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3</a:t>
            </a:r>
          </a:p>
        </p:txBody>
      </p:sp>
      <p:sp>
        <p:nvSpPr>
          <p:cNvPr id="39" name="TextBox 38">
            <a:extLst>
              <a:ext uri="{FF2B5EF4-FFF2-40B4-BE49-F238E27FC236}">
                <a16:creationId xmlns:a16="http://schemas.microsoft.com/office/drawing/2014/main" id="{8CBB9219-B309-431D-8CD2-ACC965E9ABCC}"/>
              </a:ext>
            </a:extLst>
          </p:cNvPr>
          <p:cNvSpPr txBox="1"/>
          <p:nvPr/>
        </p:nvSpPr>
        <p:spPr>
          <a:xfrm>
            <a:off x="2042163"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4</a:t>
            </a:r>
          </a:p>
        </p:txBody>
      </p:sp>
      <p:sp>
        <p:nvSpPr>
          <p:cNvPr id="40" name="TextBox 39">
            <a:extLst>
              <a:ext uri="{FF2B5EF4-FFF2-40B4-BE49-F238E27FC236}">
                <a16:creationId xmlns:a16="http://schemas.microsoft.com/office/drawing/2014/main" id="{56F07E8A-8C70-4A10-A00D-FD8BBF8E15E3}"/>
              </a:ext>
            </a:extLst>
          </p:cNvPr>
          <p:cNvSpPr txBox="1"/>
          <p:nvPr/>
        </p:nvSpPr>
        <p:spPr>
          <a:xfrm>
            <a:off x="207957" y="6068666"/>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5</a:t>
            </a:r>
          </a:p>
        </p:txBody>
      </p:sp>
      <p:sp>
        <p:nvSpPr>
          <p:cNvPr id="41" name="TextBox 40">
            <a:extLst>
              <a:ext uri="{FF2B5EF4-FFF2-40B4-BE49-F238E27FC236}">
                <a16:creationId xmlns:a16="http://schemas.microsoft.com/office/drawing/2014/main" id="{78AD6F9E-52BA-47D0-B191-01956757D247}"/>
              </a:ext>
            </a:extLst>
          </p:cNvPr>
          <p:cNvSpPr txBox="1"/>
          <p:nvPr/>
        </p:nvSpPr>
        <p:spPr>
          <a:xfrm>
            <a:off x="935734" y="6038958"/>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6</a:t>
            </a:r>
          </a:p>
        </p:txBody>
      </p:sp>
      <p:sp>
        <p:nvSpPr>
          <p:cNvPr id="42" name="TextBox 41">
            <a:extLst>
              <a:ext uri="{FF2B5EF4-FFF2-40B4-BE49-F238E27FC236}">
                <a16:creationId xmlns:a16="http://schemas.microsoft.com/office/drawing/2014/main" id="{1133C8CA-452D-41A7-867C-A55236471F23}"/>
              </a:ext>
            </a:extLst>
          </p:cNvPr>
          <p:cNvSpPr txBox="1"/>
          <p:nvPr/>
        </p:nvSpPr>
        <p:spPr>
          <a:xfrm>
            <a:off x="9436401" y="5444790"/>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3</a:t>
            </a:r>
          </a:p>
        </p:txBody>
      </p:sp>
      <p:sp>
        <p:nvSpPr>
          <p:cNvPr id="43" name="TextBox 42">
            <a:extLst>
              <a:ext uri="{FF2B5EF4-FFF2-40B4-BE49-F238E27FC236}">
                <a16:creationId xmlns:a16="http://schemas.microsoft.com/office/drawing/2014/main" id="{DDB308A7-803C-42A8-9445-2992D1D9DBB7}"/>
              </a:ext>
            </a:extLst>
          </p:cNvPr>
          <p:cNvSpPr txBox="1"/>
          <p:nvPr/>
        </p:nvSpPr>
        <p:spPr>
          <a:xfrm>
            <a:off x="9989215" y="5438528"/>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7</a:t>
            </a:r>
          </a:p>
        </p:txBody>
      </p:sp>
    </p:spTree>
    <p:extLst>
      <p:ext uri="{BB962C8B-B14F-4D97-AF65-F5344CB8AC3E}">
        <p14:creationId xmlns:p14="http://schemas.microsoft.com/office/powerpoint/2010/main" val="6838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10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1000"/>
                                        <p:tgtEl>
                                          <p:spTgt spid="23"/>
                                        </p:tgtEl>
                                      </p:cBhvr>
                                    </p:animEffect>
                                  </p:childTnLst>
                                </p:cTn>
                              </p:par>
                            </p:childTnLst>
                          </p:cTn>
                        </p:par>
                        <p:par>
                          <p:cTn id="23" fill="hold">
                            <p:stCondLst>
                              <p:cond delay="4000"/>
                            </p:stCondLst>
                            <p:childTnLst>
                              <p:par>
                                <p:cTn id="24" presetID="14" presetClass="entr" presetSubtype="1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1000"/>
                                        <p:tgtEl>
                                          <p:spTgt spid="31"/>
                                        </p:tgtEl>
                                      </p:cBhvr>
                                    </p:animEffect>
                                  </p:childTnLst>
                                </p:cTn>
                              </p:par>
                            </p:childTnLst>
                          </p:cTn>
                        </p:par>
                        <p:par>
                          <p:cTn id="27" fill="hold">
                            <p:stCondLst>
                              <p:cond delay="5000"/>
                            </p:stCondLst>
                            <p:childTnLst>
                              <p:par>
                                <p:cTn id="28" presetID="16" presetClass="entr" presetSubtype="21"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1000"/>
                                        <p:tgtEl>
                                          <p:spTgt spid="34"/>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childTnLst>
                          </p:cTn>
                        </p:par>
                        <p:par>
                          <p:cTn id="35" fill="hold">
                            <p:stCondLst>
                              <p:cond delay="70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par>
                          <p:cTn id="39" fill="hold">
                            <p:stCondLst>
                              <p:cond delay="8000"/>
                            </p:stCondLst>
                            <p:childTnLst>
                              <p:par>
                                <p:cTn id="40" presetID="14" presetClass="entr" presetSubtype="1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1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out)">
                                      <p:cBhvr>
                                        <p:cTn id="47" dur="1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circle(out)">
                                      <p:cBhvr>
                                        <p:cTn id="52" dur="1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ircle(out)">
                                      <p:cBhvr>
                                        <p:cTn id="57" dur="1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ircle(out)">
                                      <p:cBhvr>
                                        <p:cTn id="62" dur="1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out)">
                                      <p:cBhvr>
                                        <p:cTn id="67" dur="1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circle(out)">
                                      <p:cBhvr>
                                        <p:cTn id="72" dur="1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circle(out)">
                                      <p:cBhvr>
                                        <p:cTn id="77" dur="1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ircle(out)">
                                      <p:cBhvr>
                                        <p:cTn id="82"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7" grpId="0" animBg="1"/>
      <p:bldP spid="31" grpId="0" animBg="1"/>
      <p:bldP spid="33" grpId="0" animBg="1"/>
      <p:bldP spid="8" grpId="0" animBg="1"/>
      <p:bldP spid="34" grpId="0" animBg="1"/>
      <p:bldP spid="2" grpId="0"/>
      <p:bldP spid="37" grpId="0"/>
      <p:bldP spid="38" grpId="0"/>
      <p:bldP spid="39" grpId="0"/>
      <p:bldP spid="40" grpId="0"/>
      <p:bldP spid="41" grpId="0"/>
      <p:bldP spid="42"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DFF257-3679-41E1-B52E-F919D5B0CF2D}"/>
              </a:ext>
            </a:extLst>
          </p:cNvPr>
          <p:cNvGrpSpPr/>
          <p:nvPr/>
        </p:nvGrpSpPr>
        <p:grpSpPr>
          <a:xfrm>
            <a:off x="2997381" y="348139"/>
            <a:ext cx="5924282" cy="646331"/>
            <a:chOff x="2498501" y="88958"/>
            <a:chExt cx="7237927" cy="646331"/>
          </a:xfrm>
        </p:grpSpPr>
        <p:sp>
          <p:nvSpPr>
            <p:cNvPr id="5" name="Rectangle: Rounded Corners 4">
              <a:extLst>
                <a:ext uri="{FF2B5EF4-FFF2-40B4-BE49-F238E27FC236}">
                  <a16:creationId xmlns:a16="http://schemas.microsoft.com/office/drawing/2014/main" id="{42B614A7-F133-4880-BDF2-1B9736FCE798}"/>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6" name="TextBox 5">
              <a:extLst>
                <a:ext uri="{FF2B5EF4-FFF2-40B4-BE49-F238E27FC236}">
                  <a16:creationId xmlns:a16="http://schemas.microsoft.com/office/drawing/2014/main" id="{FCDB5D66-64D0-4D40-9E38-FDB69638EC22}"/>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CHUYỆN Ở LỚP HỌC</a:t>
              </a:r>
            </a:p>
          </p:txBody>
        </p:sp>
      </p:grpSp>
      <p:sp>
        <p:nvSpPr>
          <p:cNvPr id="8" name="TextBox 7">
            <a:extLst>
              <a:ext uri="{FF2B5EF4-FFF2-40B4-BE49-F238E27FC236}">
                <a16:creationId xmlns:a16="http://schemas.microsoft.com/office/drawing/2014/main" id="{4089ED39-4C14-4A56-88A9-8F5FC7D632A0}"/>
              </a:ext>
            </a:extLst>
          </p:cNvPr>
          <p:cNvSpPr txBox="1"/>
          <p:nvPr/>
        </p:nvSpPr>
        <p:spPr>
          <a:xfrm>
            <a:off x="1263318" y="1733673"/>
            <a:ext cx="3468126" cy="523220"/>
          </a:xfrm>
          <a:prstGeom prst="rect">
            <a:avLst/>
          </a:prstGeom>
          <a:solidFill>
            <a:schemeClr val="accent4">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NHÂN TỐ TỰ NHIÊN</a:t>
            </a:r>
          </a:p>
        </p:txBody>
      </p:sp>
      <p:sp>
        <p:nvSpPr>
          <p:cNvPr id="9" name="TextBox 8">
            <a:extLst>
              <a:ext uri="{FF2B5EF4-FFF2-40B4-BE49-F238E27FC236}">
                <a16:creationId xmlns:a16="http://schemas.microsoft.com/office/drawing/2014/main" id="{B1AAE7C8-A5FD-4CA1-ACC3-62F3AC12FDEC}"/>
              </a:ext>
            </a:extLst>
          </p:cNvPr>
          <p:cNvSpPr txBox="1"/>
          <p:nvPr/>
        </p:nvSpPr>
        <p:spPr>
          <a:xfrm>
            <a:off x="7187600" y="1757616"/>
            <a:ext cx="3468126" cy="523220"/>
          </a:xfrm>
          <a:prstGeom prst="rect">
            <a:avLst/>
          </a:prstGeom>
          <a:solidFill>
            <a:schemeClr val="accent4">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NHÂN TỐ KT - XH</a:t>
            </a:r>
          </a:p>
        </p:txBody>
      </p:sp>
      <p:sp>
        <p:nvSpPr>
          <p:cNvPr id="10" name="Arrow: Down 9">
            <a:extLst>
              <a:ext uri="{FF2B5EF4-FFF2-40B4-BE49-F238E27FC236}">
                <a16:creationId xmlns:a16="http://schemas.microsoft.com/office/drawing/2014/main" id="{8CF936AB-5F70-447A-88E5-C0448CBE4479}"/>
              </a:ext>
            </a:extLst>
          </p:cNvPr>
          <p:cNvSpPr/>
          <p:nvPr/>
        </p:nvSpPr>
        <p:spPr>
          <a:xfrm>
            <a:off x="2550691" y="2680137"/>
            <a:ext cx="893379"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Calibri" pitchFamily="34" charset="0"/>
              <a:cs typeface="Calibri" pitchFamily="34" charset="0"/>
            </a:endParaRPr>
          </a:p>
        </p:txBody>
      </p:sp>
      <p:sp>
        <p:nvSpPr>
          <p:cNvPr id="11" name="Arrow: Down 10">
            <a:extLst>
              <a:ext uri="{FF2B5EF4-FFF2-40B4-BE49-F238E27FC236}">
                <a16:creationId xmlns:a16="http://schemas.microsoft.com/office/drawing/2014/main" id="{7C61E30A-0E5C-4D28-8E74-8A58BADD7CAB}"/>
              </a:ext>
            </a:extLst>
          </p:cNvPr>
          <p:cNvSpPr/>
          <p:nvPr/>
        </p:nvSpPr>
        <p:spPr>
          <a:xfrm>
            <a:off x="8639785" y="2680137"/>
            <a:ext cx="893379"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itchFamily="34" charset="0"/>
              <a:cs typeface="Calibri" pitchFamily="34" charset="0"/>
            </a:endParaRPr>
          </a:p>
        </p:txBody>
      </p:sp>
      <p:sp>
        <p:nvSpPr>
          <p:cNvPr id="12" name="TextBox 11">
            <a:extLst>
              <a:ext uri="{FF2B5EF4-FFF2-40B4-BE49-F238E27FC236}">
                <a16:creationId xmlns:a16="http://schemas.microsoft.com/office/drawing/2014/main" id="{3A63A58A-64E4-4CDE-AD67-DBA01B1A5756}"/>
              </a:ext>
            </a:extLst>
          </p:cNvPr>
          <p:cNvSpPr txBox="1"/>
          <p:nvPr/>
        </p:nvSpPr>
        <p:spPr>
          <a:xfrm>
            <a:off x="1263318" y="3539254"/>
            <a:ext cx="3468126" cy="954107"/>
          </a:xfrm>
          <a:prstGeom prst="rect">
            <a:avLst/>
          </a:prstGeom>
          <a:solidFill>
            <a:schemeClr val="accent5">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CƠ SỞ TỰ NHIÊN CỦA QUÁ TRÌNH SẢN XUẤT</a:t>
            </a:r>
          </a:p>
        </p:txBody>
      </p:sp>
      <p:sp>
        <p:nvSpPr>
          <p:cNvPr id="13" name="TextBox 12">
            <a:extLst>
              <a:ext uri="{FF2B5EF4-FFF2-40B4-BE49-F238E27FC236}">
                <a16:creationId xmlns:a16="http://schemas.microsoft.com/office/drawing/2014/main" id="{96A99994-1255-4596-A946-3458F8962702}"/>
              </a:ext>
            </a:extLst>
          </p:cNvPr>
          <p:cNvSpPr txBox="1"/>
          <p:nvPr/>
        </p:nvSpPr>
        <p:spPr>
          <a:xfrm>
            <a:off x="7187600" y="3563197"/>
            <a:ext cx="3468126" cy="954107"/>
          </a:xfrm>
          <a:prstGeom prst="rect">
            <a:avLst/>
          </a:prstGeom>
          <a:solidFill>
            <a:schemeClr val="accent5">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YẾU TỐ THÚC ĐẨY SỰ PHÁT TRIỂN NGÀNH</a:t>
            </a:r>
          </a:p>
        </p:txBody>
      </p:sp>
      <p:sp>
        <p:nvSpPr>
          <p:cNvPr id="14" name="Arrow: Right 13">
            <a:extLst>
              <a:ext uri="{FF2B5EF4-FFF2-40B4-BE49-F238E27FC236}">
                <a16:creationId xmlns:a16="http://schemas.microsoft.com/office/drawing/2014/main" id="{03A555B4-0A4F-4BE9-8B7B-5DC7F115DC5C}"/>
              </a:ext>
            </a:extLst>
          </p:cNvPr>
          <p:cNvSpPr/>
          <p:nvPr/>
        </p:nvSpPr>
        <p:spPr>
          <a:xfrm>
            <a:off x="5034455" y="4004444"/>
            <a:ext cx="1849821"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Calibri" pitchFamily="34" charset="0"/>
              <a:cs typeface="Calibri" pitchFamily="34" charset="0"/>
            </a:endParaRPr>
          </a:p>
        </p:txBody>
      </p:sp>
      <p:grpSp>
        <p:nvGrpSpPr>
          <p:cNvPr id="15" name="Group 14">
            <a:extLst>
              <a:ext uri="{FF2B5EF4-FFF2-40B4-BE49-F238E27FC236}">
                <a16:creationId xmlns:a16="http://schemas.microsoft.com/office/drawing/2014/main" id="{3D0231ED-26E4-44C7-958E-1FA1B050B47F}"/>
              </a:ext>
            </a:extLst>
          </p:cNvPr>
          <p:cNvGrpSpPr/>
          <p:nvPr/>
        </p:nvGrpSpPr>
        <p:grpSpPr>
          <a:xfrm>
            <a:off x="2992110" y="5681089"/>
            <a:ext cx="5924282" cy="646331"/>
            <a:chOff x="2498501" y="88958"/>
            <a:chExt cx="7237927" cy="646331"/>
          </a:xfrm>
        </p:grpSpPr>
        <p:sp>
          <p:nvSpPr>
            <p:cNvPr id="16" name="Rectangle: Rounded Corners 15">
              <a:extLst>
                <a:ext uri="{FF2B5EF4-FFF2-40B4-BE49-F238E27FC236}">
                  <a16:creationId xmlns:a16="http://schemas.microsoft.com/office/drawing/2014/main" id="{40F211DA-CACF-4323-9255-4AF1CF82509A}"/>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itchFamily="34" charset="0"/>
                <a:cs typeface="Calibri" pitchFamily="34" charset="0"/>
              </a:endParaRPr>
            </a:p>
          </p:txBody>
        </p:sp>
        <p:sp>
          <p:nvSpPr>
            <p:cNvPr id="17" name="TextBox 16">
              <a:extLst>
                <a:ext uri="{FF2B5EF4-FFF2-40B4-BE49-F238E27FC236}">
                  <a16:creationId xmlns:a16="http://schemas.microsoft.com/office/drawing/2014/main" id="{7CB1AB32-E5D3-4140-821D-7898F668C01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NHÂN TỐ QUAN TRỌNG</a:t>
              </a:r>
            </a:p>
          </p:txBody>
        </p:sp>
      </p:grpSp>
      <p:pic>
        <p:nvPicPr>
          <p:cNvPr id="18" name="Picture 17">
            <a:extLst>
              <a:ext uri="{FF2B5EF4-FFF2-40B4-BE49-F238E27FC236}">
                <a16:creationId xmlns:a16="http://schemas.microsoft.com/office/drawing/2014/main" id="{7F0AF93C-AC63-4BFE-9FEB-0DF329A8473A}"/>
              </a:ext>
            </a:extLst>
          </p:cNvPr>
          <p:cNvPicPr>
            <a:picLocks noChangeAspect="1"/>
          </p:cNvPicPr>
          <p:nvPr/>
        </p:nvPicPr>
        <p:blipFill rotWithShape="1">
          <a:blip r:embed="rId2">
            <a:extLst>
              <a:ext uri="{28A0092B-C50C-407E-A947-70E740481C1C}">
                <a14:useLocalDpi xmlns:a14="http://schemas.microsoft.com/office/drawing/2010/main" val="0"/>
              </a:ext>
            </a:extLst>
          </a:blip>
          <a:srcRect l="9751" r="12248" b="7096"/>
          <a:stretch/>
        </p:blipFill>
        <p:spPr>
          <a:xfrm>
            <a:off x="5314157" y="1946596"/>
            <a:ext cx="1361207" cy="1616601"/>
          </a:xfrm>
          <a:prstGeom prst="rect">
            <a:avLst/>
          </a:prstGeom>
          <a:ln>
            <a:noFill/>
          </a:ln>
          <a:effectLst>
            <a:softEdge rad="112500"/>
          </a:effectLst>
        </p:spPr>
      </p:pic>
      <p:pic>
        <p:nvPicPr>
          <p:cNvPr id="19" name="Picture 18">
            <a:extLst>
              <a:ext uri="{FF2B5EF4-FFF2-40B4-BE49-F238E27FC236}">
                <a16:creationId xmlns:a16="http://schemas.microsoft.com/office/drawing/2014/main" id="{C912B447-F332-47C1-9942-76E004EF2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29" t="22184" r="23626" b="20000"/>
          <a:stretch/>
        </p:blipFill>
        <p:spPr>
          <a:xfrm>
            <a:off x="762036" y="233194"/>
            <a:ext cx="1473310" cy="1494407"/>
          </a:xfrm>
          <a:prstGeom prst="rect">
            <a:avLst/>
          </a:prstGeom>
          <a:ln>
            <a:noFill/>
          </a:ln>
          <a:effectLst>
            <a:softEdge rad="112500"/>
          </a:effectLst>
        </p:spPr>
      </p:pic>
      <p:pic>
        <p:nvPicPr>
          <p:cNvPr id="20" name="Picture 19">
            <a:extLst>
              <a:ext uri="{FF2B5EF4-FFF2-40B4-BE49-F238E27FC236}">
                <a16:creationId xmlns:a16="http://schemas.microsoft.com/office/drawing/2014/main" id="{FE5D2C18-ABA9-4D00-AEDB-4228555C48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4" b="91729" l="9917" r="89669">
                        <a14:foregroundMark x1="54132" y1="91729" x2="54132" y2="91729"/>
                      </a14:backgroundRemoval>
                    </a14:imgEffect>
                  </a14:imgLayer>
                </a14:imgProps>
              </a:ext>
            </a:extLst>
          </a:blip>
          <a:stretch>
            <a:fillRect/>
          </a:stretch>
        </p:blipFill>
        <p:spPr>
          <a:xfrm>
            <a:off x="289351" y="3920797"/>
            <a:ext cx="945370" cy="1039125"/>
          </a:xfrm>
          <a:prstGeom prst="rect">
            <a:avLst/>
          </a:prstGeom>
        </p:spPr>
      </p:pic>
    </p:spTree>
    <p:extLst>
      <p:ext uri="{BB962C8B-B14F-4D97-AF65-F5344CB8AC3E}">
        <p14:creationId xmlns:p14="http://schemas.microsoft.com/office/powerpoint/2010/main" val="22049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500"/>
                            </p:stCondLst>
                            <p:childTnLst>
                              <p:par>
                                <p:cTn id="14" presetID="17"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750" fill="hold"/>
                                        <p:tgtEl>
                                          <p:spTgt spid="20"/>
                                        </p:tgtEl>
                                        <p:attrNameLst>
                                          <p:attrName>ppt_x</p:attrName>
                                        </p:attrNameLst>
                                      </p:cBhvr>
                                      <p:tavLst>
                                        <p:tav tm="0">
                                          <p:val>
                                            <p:strVal val="#ppt_x+#ppt_w/2"/>
                                          </p:val>
                                        </p:tav>
                                        <p:tav tm="100000">
                                          <p:val>
                                            <p:strVal val="#ppt_x"/>
                                          </p:val>
                                        </p:tav>
                                      </p:tavLst>
                                    </p:anim>
                                    <p:anim calcmode="lin" valueType="num">
                                      <p:cBhvr>
                                        <p:cTn id="17" dur="750" fill="hold"/>
                                        <p:tgtEl>
                                          <p:spTgt spid="20"/>
                                        </p:tgtEl>
                                        <p:attrNameLst>
                                          <p:attrName>ppt_y</p:attrName>
                                        </p:attrNameLst>
                                      </p:cBhvr>
                                      <p:tavLst>
                                        <p:tav tm="0">
                                          <p:val>
                                            <p:strVal val="#ppt_y"/>
                                          </p:val>
                                        </p:tav>
                                        <p:tav tm="100000">
                                          <p:val>
                                            <p:strVal val="#ppt_y"/>
                                          </p:val>
                                        </p:tav>
                                      </p:tavLst>
                                    </p:anim>
                                    <p:anim calcmode="lin" valueType="num">
                                      <p:cBhvr>
                                        <p:cTn id="18" dur="750" fill="hold"/>
                                        <p:tgtEl>
                                          <p:spTgt spid="20"/>
                                        </p:tgtEl>
                                        <p:attrNameLst>
                                          <p:attrName>ppt_w</p:attrName>
                                        </p:attrNameLst>
                                      </p:cBhvr>
                                      <p:tavLst>
                                        <p:tav tm="0">
                                          <p:val>
                                            <p:fltVal val="0"/>
                                          </p:val>
                                        </p:tav>
                                        <p:tav tm="100000">
                                          <p:val>
                                            <p:strVal val="#ppt_w"/>
                                          </p:val>
                                        </p:tav>
                                      </p:tavLst>
                                    </p:anim>
                                    <p:anim calcmode="lin" valueType="num">
                                      <p:cBhvr>
                                        <p:cTn id="19" dur="750" fill="hold"/>
                                        <p:tgtEl>
                                          <p:spTgt spid="20"/>
                                        </p:tgtEl>
                                        <p:attrNameLst>
                                          <p:attrName>ppt_h</p:attrName>
                                        </p:attrNameLst>
                                      </p:cBhvr>
                                      <p:tavLst>
                                        <p:tav tm="0">
                                          <p:val>
                                            <p:strVal val="#ppt_h"/>
                                          </p:val>
                                        </p:tav>
                                        <p:tav tm="100000">
                                          <p:val>
                                            <p:strVal val="#ppt_h"/>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176.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595282" y="2081327"/>
            <a:ext cx="7073216" cy="251607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Tỉnh</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a:solidFill>
                  <a:srgbClr val="C00000"/>
                </a:solidFill>
                <a:latin typeface="Calibri" pitchFamily="34" charset="0"/>
                <a:cs typeface="Calibri" pitchFamily="34" charset="0"/>
              </a:rPr>
              <a:t>ở </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ớc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ta có</a:t>
            </a:r>
            <a:r>
              <a:rPr kumimoji="0" lang="en-US" sz="3500" b="1" i="0" u="none" strike="noStrike" kern="1200" cap="none" spc="0" normalizeH="0" noProof="0">
                <a:ln>
                  <a:noFill/>
                </a:ln>
                <a:solidFill>
                  <a:srgbClr val="C00000"/>
                </a:solidFill>
                <a:effectLst/>
                <a:uLnTx/>
                <a:uFillTx/>
                <a:latin typeface="Calibri" pitchFamily="34" charset="0"/>
                <a:cs typeface="Calibri" pitchFamily="34" charset="0"/>
              </a:rPr>
              <a:t> ngành công nghiệp </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khai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thác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a:solidFill>
                  <a:srgbClr val="C00000"/>
                </a:solidFill>
                <a:latin typeface="Calibri" pitchFamily="34" charset="0"/>
                <a:cs typeface="Calibri" pitchFamily="34" charset="0"/>
              </a:rPr>
              <a:t>dầu khí phát triển nhất</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a16="http://schemas.microsoft.com/office/drawing/2014/main" id="{188B3628-706D-4CAF-8583-9DA734E59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588"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7175" y="4786028"/>
            <a:ext cx="2988100" cy="2656089"/>
          </a:xfrm>
          <a:prstGeom prst="rect">
            <a:avLst/>
          </a:prstGeom>
        </p:spPr>
      </p:pic>
    </p:spTree>
    <p:custDataLst>
      <p:tags r:id="rId1"/>
    </p:custDataLst>
    <p:extLst>
      <p:ext uri="{BB962C8B-B14F-4D97-AF65-F5344CB8AC3E}">
        <p14:creationId xmlns:p14="http://schemas.microsoft.com/office/powerpoint/2010/main" val="3076013667"/>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mediacall" presetSubtype="0" fill="hold" nodeType="withEffect">
                                  <p:stCondLst>
                                    <p:cond delay="0"/>
                                  </p:stCondLst>
                                  <p:childTnLst>
                                    <p:cmd type="call" cmd="playFrom(0.0)">
                                      <p:cBhvr>
                                        <p:cTn id="11" dur="9731" fill="hold"/>
                                        <p:tgtEl>
                                          <p:spTgt spid="16"/>
                                        </p:tgtEl>
                                      </p:cBhvr>
                                    </p:cmd>
                                  </p:childTnLst>
                                </p:cTn>
                              </p:par>
                              <p:par>
                                <p:cTn id="12" presetID="1" presetClass="mediacall" presetSubtype="0" fill="hold" nodeType="withEffect">
                                  <p:stCondLst>
                                    <p:cond delay="0"/>
                                  </p:stCondLst>
                                  <p:childTnLst>
                                    <p:cmd type="call" cmd="playFrom(0.0)">
                                      <p:cBhvr>
                                        <p:cTn id="13" dur="14932" fill="hold"/>
                                        <p:tgtEl>
                                          <p:spTgt spid="3"/>
                                        </p:tgtEl>
                                      </p:cBhvr>
                                    </p:cmd>
                                  </p:childTnLst>
                                </p:cTn>
                              </p:par>
                              <p:par>
                                <p:cTn id="14" presetID="1" presetClass="mediacall" presetSubtype="0" fill="hold" nodeType="withEffect">
                                  <p:stCondLst>
                                    <p:cond delay="0"/>
                                  </p:stCondLst>
                                  <p:childTnLst>
                                    <p:cmd type="call" cmd="playFrom(0.0)">
                                      <p:cBhvr>
                                        <p:cTn id="15" dur="16735" fill="hold"/>
                                        <p:tgtEl>
                                          <p:spTgt spid="18"/>
                                        </p:tgtEl>
                                      </p:cBhvr>
                                    </p:cmd>
                                  </p:childTnLst>
                                </p:cTn>
                              </p:par>
                              <p:par>
                                <p:cTn id="16" presetID="1" presetClass="entr" presetSubtype="0" fill="hold" grpId="1"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xit" presetSubtype="0" fill="hold" grpId="0" nodeType="withEffect">
                                  <p:stCondLst>
                                    <p:cond delay="1000"/>
                                  </p:stCondLst>
                                  <p:childTnLst>
                                    <p:set>
                                      <p:cBhvr>
                                        <p:cTn id="19" dur="1" fill="hold">
                                          <p:stCondLst>
                                            <p:cond delay="0"/>
                                          </p:stCondLst>
                                        </p:cTn>
                                        <p:tgtEl>
                                          <p:spTgt spid="34"/>
                                        </p:tgtEl>
                                        <p:attrNameLst>
                                          <p:attrName>style.visibility</p:attrName>
                                        </p:attrNameLst>
                                      </p:cBhvr>
                                      <p:to>
                                        <p:strVal val="hidden"/>
                                      </p:to>
                                    </p:set>
                                  </p:childTnLst>
                                </p:cTn>
                              </p:par>
                              <p:par>
                                <p:cTn id="20" presetID="21" presetClass="entr" presetSubtype="1" fill="hold" grpId="16"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par>
                                <p:cTn id="23" presetID="1" presetClass="entr" presetSubtype="0" fill="hold" grpId="1" nodeType="withEffect">
                                  <p:stCondLst>
                                    <p:cond delay="10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hidden"/>
                                      </p:to>
                                    </p:set>
                                  </p:childTnLst>
                                </p:cTn>
                              </p:par>
                              <p:par>
                                <p:cTn id="27" presetID="21" presetClass="entr" presetSubtype="1" fill="hold" grpId="1" nodeType="withEffect">
                                  <p:stCondLst>
                                    <p:cond delay="1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par>
                                <p:cTn id="30" presetID="1" presetClass="entr" presetSubtype="0" fill="hold" grpId="1" nodeType="withEffect">
                                  <p:stCondLst>
                                    <p:cond delay="200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xit" presetSubtype="0" fill="hold" grpId="0" nodeType="withEffect">
                                  <p:stCondLst>
                                    <p:cond delay="3000"/>
                                  </p:stCondLst>
                                  <p:childTnLst>
                                    <p:set>
                                      <p:cBhvr>
                                        <p:cTn id="33" dur="1" fill="hold">
                                          <p:stCondLst>
                                            <p:cond delay="0"/>
                                          </p:stCondLst>
                                        </p:cTn>
                                        <p:tgtEl>
                                          <p:spTgt spid="32"/>
                                        </p:tgtEl>
                                        <p:attrNameLst>
                                          <p:attrName>style.visibility</p:attrName>
                                        </p:attrNameLst>
                                      </p:cBhvr>
                                      <p:to>
                                        <p:strVal val="hidden"/>
                                      </p:to>
                                    </p:set>
                                  </p:childTnLst>
                                </p:cTn>
                              </p:par>
                              <p:par>
                                <p:cTn id="34" presetID="21" presetClass="entr" presetSubtype="1" fill="hold" grpId="3" nodeType="withEffect">
                                  <p:stCondLst>
                                    <p:cond delay="2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par>
                                <p:cTn id="37" presetID="1" presetClass="entr" presetSubtype="0" fill="hold" grpId="1" nodeType="withEffect">
                                  <p:stCondLst>
                                    <p:cond delay="300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xit" presetSubtype="0" fill="hold" grpId="0" nodeType="withEffect">
                                  <p:stCondLst>
                                    <p:cond delay="4000"/>
                                  </p:stCondLst>
                                  <p:childTnLst>
                                    <p:set>
                                      <p:cBhvr>
                                        <p:cTn id="40" dur="1" fill="hold">
                                          <p:stCondLst>
                                            <p:cond delay="0"/>
                                          </p:stCondLst>
                                        </p:cTn>
                                        <p:tgtEl>
                                          <p:spTgt spid="31"/>
                                        </p:tgtEl>
                                        <p:attrNameLst>
                                          <p:attrName>style.visibility</p:attrName>
                                        </p:attrNameLst>
                                      </p:cBhvr>
                                      <p:to>
                                        <p:strVal val="hidden"/>
                                      </p:to>
                                    </p:set>
                                  </p:childTnLst>
                                </p:cTn>
                              </p:par>
                              <p:par>
                                <p:cTn id="41" presetID="21" presetClass="entr" presetSubtype="1" fill="hold" grpId="4" nodeType="withEffect">
                                  <p:stCondLst>
                                    <p:cond delay="3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30"/>
                                        </p:tgtEl>
                                        <p:attrNameLst>
                                          <p:attrName>style.visibility</p:attrName>
                                        </p:attrNameLst>
                                      </p:cBhvr>
                                      <p:to>
                                        <p:strVal val="hidden"/>
                                      </p:to>
                                    </p:set>
                                  </p:childTnLst>
                                </p:cTn>
                              </p:par>
                              <p:par>
                                <p:cTn id="48" presetID="21" presetClass="entr" presetSubtype="1" fill="hold" grpId="5" nodeType="withEffect">
                                  <p:stCondLst>
                                    <p:cond delay="4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4" name="cashreg.wav"/>
                                        </p:tgtEl>
                                      </p:cMediaNode>
                                    </p:audio>
                                  </p:subTnLst>
                                </p:cTn>
                              </p:par>
                              <p:par>
                                <p:cTn id="51" presetID="1" presetClass="entr" presetSubtype="0" fill="hold" grpId="1" nodeType="withEffect">
                                  <p:stCondLst>
                                    <p:cond delay="500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grpId="0" nodeType="withEffect">
                                  <p:stCondLst>
                                    <p:cond delay="6000"/>
                                  </p:stCondLst>
                                  <p:childTnLst>
                                    <p:set>
                                      <p:cBhvr>
                                        <p:cTn id="54" dur="1" fill="hold">
                                          <p:stCondLst>
                                            <p:cond delay="0"/>
                                          </p:stCondLst>
                                        </p:cTn>
                                        <p:tgtEl>
                                          <p:spTgt spid="29"/>
                                        </p:tgtEl>
                                        <p:attrNameLst>
                                          <p:attrName>style.visibility</p:attrName>
                                        </p:attrNameLst>
                                      </p:cBhvr>
                                      <p:to>
                                        <p:strVal val="hidden"/>
                                      </p:to>
                                    </p:set>
                                  </p:childTnLst>
                                </p:cTn>
                              </p:par>
                              <p:par>
                                <p:cTn id="55" presetID="21" presetClass="entr" presetSubtype="1" fill="hold" grpId="6" nodeType="withEffect">
                                  <p:stCondLst>
                                    <p:cond delay="5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par>
                                <p:cTn id="58" presetID="1" presetClass="entr" presetSubtype="0" fill="hold" grpId="1" nodeType="withEffect">
                                  <p:stCondLst>
                                    <p:cond delay="600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xit" presetSubtype="0" fill="hold" grpId="0" nodeType="withEffect">
                                  <p:stCondLst>
                                    <p:cond delay="7000"/>
                                  </p:stCondLst>
                                  <p:childTnLst>
                                    <p:set>
                                      <p:cBhvr>
                                        <p:cTn id="61" dur="1" fill="hold">
                                          <p:stCondLst>
                                            <p:cond delay="0"/>
                                          </p:stCondLst>
                                        </p:cTn>
                                        <p:tgtEl>
                                          <p:spTgt spid="28"/>
                                        </p:tgtEl>
                                        <p:attrNameLst>
                                          <p:attrName>style.visibility</p:attrName>
                                        </p:attrNameLst>
                                      </p:cBhvr>
                                      <p:to>
                                        <p:strVal val="hidden"/>
                                      </p:to>
                                    </p:set>
                                  </p:childTnLst>
                                </p:cTn>
                              </p:par>
                              <p:par>
                                <p:cTn id="62" presetID="21" presetClass="entr" presetSubtype="1" fill="hold" grpId="7" nodeType="withEffect">
                                  <p:stCondLst>
                                    <p:cond delay="6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4" name="cashreg.wav"/>
                                        </p:tgtEl>
                                      </p:cMediaNode>
                                    </p:audio>
                                  </p:subTnLst>
                                </p:cTn>
                              </p:par>
                              <p:par>
                                <p:cTn id="65" presetID="1" presetClass="entr" presetSubtype="0" fill="hold" grpId="1" nodeType="withEffect">
                                  <p:stCondLst>
                                    <p:cond delay="700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xit" presetSubtype="0" fill="hold" grpId="0" nodeType="withEffect">
                                  <p:stCondLst>
                                    <p:cond delay="8000"/>
                                  </p:stCondLst>
                                  <p:childTnLst>
                                    <p:set>
                                      <p:cBhvr>
                                        <p:cTn id="68" dur="1" fill="hold">
                                          <p:stCondLst>
                                            <p:cond delay="0"/>
                                          </p:stCondLst>
                                        </p:cTn>
                                        <p:tgtEl>
                                          <p:spTgt spid="27"/>
                                        </p:tgtEl>
                                        <p:attrNameLst>
                                          <p:attrName>style.visibility</p:attrName>
                                        </p:attrNameLst>
                                      </p:cBhvr>
                                      <p:to>
                                        <p:strVal val="hidden"/>
                                      </p:to>
                                    </p:set>
                                  </p:childTnLst>
                                </p:cTn>
                              </p:par>
                              <p:par>
                                <p:cTn id="69" presetID="21" presetClass="entr" presetSubtype="1" fill="hold" grpId="8" nodeType="withEffect">
                                  <p:stCondLst>
                                    <p:cond delay="7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par>
                                <p:cTn id="72" presetID="1" presetClass="entr" presetSubtype="0" fill="hold" grpId="1" nodeType="withEffect">
                                  <p:stCondLst>
                                    <p:cond delay="800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xit" presetSubtype="0" fill="hold" grpId="0" nodeType="withEffect">
                                  <p:stCondLst>
                                    <p:cond delay="9000"/>
                                  </p:stCondLst>
                                  <p:childTnLst>
                                    <p:set>
                                      <p:cBhvr>
                                        <p:cTn id="75" dur="1" fill="hold">
                                          <p:stCondLst>
                                            <p:cond delay="0"/>
                                          </p:stCondLst>
                                        </p:cTn>
                                        <p:tgtEl>
                                          <p:spTgt spid="26"/>
                                        </p:tgtEl>
                                        <p:attrNameLst>
                                          <p:attrName>style.visibility</p:attrName>
                                        </p:attrNameLst>
                                      </p:cBhvr>
                                      <p:to>
                                        <p:strVal val="hidden"/>
                                      </p:to>
                                    </p:set>
                                  </p:childTnLst>
                                </p:cTn>
                              </p:par>
                              <p:par>
                                <p:cTn id="76" presetID="21" presetClass="entr" presetSubtype="1" fill="hold" grpId="2" nodeType="withEffect">
                                  <p:stCondLst>
                                    <p:cond delay="8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4" name="cashreg.wav"/>
                                        </p:tgtEl>
                                      </p:cMediaNode>
                                    </p:audio>
                                  </p:subTnLst>
                                </p:cTn>
                              </p:par>
                              <p:par>
                                <p:cTn id="79" presetID="1" presetClass="entr" presetSubtype="0" fill="hold" grpId="1" nodeType="withEffect">
                                  <p:stCondLst>
                                    <p:cond delay="900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xit" presetSubtype="0" fill="hold" grpId="0" nodeType="withEffect">
                                  <p:stCondLst>
                                    <p:cond delay="10000"/>
                                  </p:stCondLst>
                                  <p:childTnLst>
                                    <p:set>
                                      <p:cBhvr>
                                        <p:cTn id="82" dur="1" fill="hold">
                                          <p:stCondLst>
                                            <p:cond delay="0"/>
                                          </p:stCondLst>
                                        </p:cTn>
                                        <p:tgtEl>
                                          <p:spTgt spid="25"/>
                                        </p:tgtEl>
                                        <p:attrNameLst>
                                          <p:attrName>style.visibility</p:attrName>
                                        </p:attrNameLst>
                                      </p:cBhvr>
                                      <p:to>
                                        <p:strVal val="hidden"/>
                                      </p:to>
                                    </p:set>
                                  </p:childTnLst>
                                </p:cTn>
                              </p:par>
                              <p:par>
                                <p:cTn id="83" presetID="21" presetClass="entr" presetSubtype="1" fill="hold" grpId="10" nodeType="withEffect">
                                  <p:stCondLst>
                                    <p:cond delay="9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4" name="cashreg.wav"/>
                                        </p:tgtEl>
                                      </p:cMediaNode>
                                    </p:audio>
                                  </p:subTnLst>
                                </p:cTn>
                              </p:par>
                              <p:par>
                                <p:cTn id="86" presetID="1" presetClass="entr" presetSubtype="0" fill="hold" grpId="1" nodeType="withEffect">
                                  <p:stCondLst>
                                    <p:cond delay="10000"/>
                                  </p:stCondLst>
                                  <p:childTnLst>
                                    <p:set>
                                      <p:cBhvr>
                                        <p:cTn id="87" dur="1" fill="hold">
                                          <p:stCondLst>
                                            <p:cond delay="0"/>
                                          </p:stCondLst>
                                        </p:cTn>
                                        <p:tgtEl>
                                          <p:spTgt spid="24"/>
                                        </p:tgtEl>
                                        <p:attrNameLst>
                                          <p:attrName>style.visibility</p:attrName>
                                        </p:attrNameLst>
                                      </p:cBhvr>
                                      <p:to>
                                        <p:strVal val="visible"/>
                                      </p:to>
                                    </p:set>
                                  </p:childTnLst>
                                </p:cTn>
                              </p:par>
                              <p:par>
                                <p:cTn id="88" presetID="1" presetClass="exit" presetSubtype="0" fill="hold" grpId="0" nodeType="withEffect">
                                  <p:stCondLst>
                                    <p:cond delay="11000"/>
                                  </p:stCondLst>
                                  <p:childTnLst>
                                    <p:set>
                                      <p:cBhvr>
                                        <p:cTn id="89" dur="1" fill="hold">
                                          <p:stCondLst>
                                            <p:cond delay="0"/>
                                          </p:stCondLst>
                                        </p:cTn>
                                        <p:tgtEl>
                                          <p:spTgt spid="24"/>
                                        </p:tgtEl>
                                        <p:attrNameLst>
                                          <p:attrName>style.visibility</p:attrName>
                                        </p:attrNameLst>
                                      </p:cBhvr>
                                      <p:to>
                                        <p:strVal val="hidden"/>
                                      </p:to>
                                    </p:set>
                                  </p:childTnLst>
                                </p:cTn>
                              </p:par>
                              <p:par>
                                <p:cTn id="90" presetID="21" presetClass="entr" presetSubtype="1" fill="hold" grpId="11" nodeType="withEffect">
                                  <p:stCondLst>
                                    <p:cond delay="10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3" presetID="1" presetClass="entr" presetSubtype="0" fill="hold" grpId="1" nodeType="withEffect">
                                  <p:stCondLst>
                                    <p:cond delay="1100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xit" presetSubtype="0" fill="hold" grpId="0" nodeType="withEffect">
                                  <p:stCondLst>
                                    <p:cond delay="12000"/>
                                  </p:stCondLst>
                                  <p:childTnLst>
                                    <p:set>
                                      <p:cBhvr>
                                        <p:cTn id="96" dur="1" fill="hold">
                                          <p:stCondLst>
                                            <p:cond delay="0"/>
                                          </p:stCondLst>
                                        </p:cTn>
                                        <p:tgtEl>
                                          <p:spTgt spid="23"/>
                                        </p:tgtEl>
                                        <p:attrNameLst>
                                          <p:attrName>style.visibility</p:attrName>
                                        </p:attrNameLst>
                                      </p:cBhvr>
                                      <p:to>
                                        <p:strVal val="hidden"/>
                                      </p:to>
                                    </p:set>
                                  </p:childTnLst>
                                </p:cTn>
                              </p:par>
                              <p:par>
                                <p:cTn id="97" presetID="21" presetClass="entr" presetSubtype="1" fill="hold" grpId="12" nodeType="withEffect">
                                  <p:stCondLst>
                                    <p:cond delay="11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par>
                                <p:cTn id="100" presetID="1" presetClass="entr" presetSubtype="0" fill="hold" grpId="1" nodeType="withEffect">
                                  <p:stCondLst>
                                    <p:cond delay="12000"/>
                                  </p:stCondLst>
                                  <p:childTnLst>
                                    <p:set>
                                      <p:cBhvr>
                                        <p:cTn id="101" dur="1" fill="hold">
                                          <p:stCondLst>
                                            <p:cond delay="0"/>
                                          </p:stCondLst>
                                        </p:cTn>
                                        <p:tgtEl>
                                          <p:spTgt spid="22"/>
                                        </p:tgtEl>
                                        <p:attrNameLst>
                                          <p:attrName>style.visibility</p:attrName>
                                        </p:attrNameLst>
                                      </p:cBhvr>
                                      <p:to>
                                        <p:strVal val="visible"/>
                                      </p:to>
                                    </p:set>
                                  </p:childTnLst>
                                </p:cTn>
                              </p:par>
                              <p:par>
                                <p:cTn id="102" presetID="1" presetClass="exit" presetSubtype="0" fill="hold" grpId="0" nodeType="withEffect">
                                  <p:stCondLst>
                                    <p:cond delay="13000"/>
                                  </p:stCondLst>
                                  <p:childTnLst>
                                    <p:set>
                                      <p:cBhvr>
                                        <p:cTn id="103" dur="1" fill="hold">
                                          <p:stCondLst>
                                            <p:cond delay="0"/>
                                          </p:stCondLst>
                                        </p:cTn>
                                        <p:tgtEl>
                                          <p:spTgt spid="22"/>
                                        </p:tgtEl>
                                        <p:attrNameLst>
                                          <p:attrName>style.visibility</p:attrName>
                                        </p:attrNameLst>
                                      </p:cBhvr>
                                      <p:to>
                                        <p:strVal val="hidden"/>
                                      </p:to>
                                    </p:set>
                                  </p:childTnLst>
                                </p:cTn>
                              </p:par>
                              <p:par>
                                <p:cTn id="104" presetID="21" presetClass="entr" presetSubtype="1" fill="hold" grpId="13" nodeType="withEffect">
                                  <p:stCondLst>
                                    <p:cond delay="12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4" name="cashreg.wav"/>
                                        </p:tgtEl>
                                      </p:cMediaNode>
                                    </p:audio>
                                  </p:subTnLst>
                                </p:cTn>
                              </p:par>
                              <p:par>
                                <p:cTn id="107" presetID="1" presetClass="entr" presetSubtype="0" fill="hold" grpId="1" nodeType="withEffect">
                                  <p:stCondLst>
                                    <p:cond delay="1300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xit" presetSubtype="0" fill="hold" grpId="0" nodeType="withEffect">
                                  <p:stCondLst>
                                    <p:cond delay="14000"/>
                                  </p:stCondLst>
                                  <p:childTnLst>
                                    <p:set>
                                      <p:cBhvr>
                                        <p:cTn id="110" dur="1" fill="hold">
                                          <p:stCondLst>
                                            <p:cond delay="0"/>
                                          </p:stCondLst>
                                        </p:cTn>
                                        <p:tgtEl>
                                          <p:spTgt spid="21"/>
                                        </p:tgtEl>
                                        <p:attrNameLst>
                                          <p:attrName>style.visibility</p:attrName>
                                        </p:attrNameLst>
                                      </p:cBhvr>
                                      <p:to>
                                        <p:strVal val="hidden"/>
                                      </p:to>
                                    </p:set>
                                  </p:childTnLst>
                                </p:cTn>
                              </p:par>
                              <p:par>
                                <p:cTn id="111" presetID="21" presetClass="entr" presetSubtype="1" fill="hold" grpId="14" nodeType="withEffect">
                                  <p:stCondLst>
                                    <p:cond delay="13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4" presetID="1" presetClass="entr" presetSubtype="0" fill="hold" grpId="1" nodeType="withEffect">
                                  <p:stCondLst>
                                    <p:cond delay="14000"/>
                                  </p:stCondLst>
                                  <p:childTnLst>
                                    <p:set>
                                      <p:cBhvr>
                                        <p:cTn id="115"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4" name="cashreg.wav"/>
                                        </p:tgtEl>
                                      </p:cMediaNode>
                                    </p:audio>
                                  </p:subTnLst>
                                </p:cTn>
                              </p:par>
                              <p:par>
                                <p:cTn id="116" presetID="1" presetClass="exit" presetSubtype="0" fill="hold" grpId="0" nodeType="withEffect">
                                  <p:stCondLst>
                                    <p:cond delay="15000"/>
                                  </p:stCondLst>
                                  <p:childTnLst>
                                    <p:set>
                                      <p:cBhvr>
                                        <p:cTn id="117"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cashreg.wav"/>
                                        </p:tgtEl>
                                      </p:cMediaNode>
                                    </p:audio>
                                  </p:subTnLst>
                                </p:cTn>
                              </p:par>
                              <p:par>
                                <p:cTn id="118" presetID="21" presetClass="entr" presetSubtype="1" fill="hold" grpId="9" nodeType="withEffect">
                                  <p:stCondLst>
                                    <p:cond delay="14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4" name="cashreg.wav"/>
                                        </p:tgtEl>
                                      </p:cMediaNode>
                                    </p:audio>
                                  </p:subTnLst>
                                </p:cTn>
                              </p:par>
                              <p:par>
                                <p:cTn id="121" presetID="1" presetClass="entr" presetSubtype="0" fill="hold" grpId="1" nodeType="withEffect">
                                  <p:stCondLst>
                                    <p:cond delay="15000"/>
                                  </p:stCondLst>
                                  <p:childTnLst>
                                    <p:set>
                                      <p:cBhvr>
                                        <p:cTn id="122"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21"/>
                                            </p:cond>
                                          </p:stCondLst>
                                          <p:endCondLst>
                                            <p:cond evt="onStopAudio" delay="0">
                                              <p:tgtEl>
                                                <p:sldTgt/>
                                              </p:tgtEl>
                                            </p:cond>
                                          </p:endCondLst>
                                        </p:cTn>
                                        <p:tgtEl>
                                          <p:sndTgt r:embed="rId5" name="cashreg.wav"/>
                                        </p:tgtEl>
                                      </p:cMediaNode>
                                    </p:audio>
                                  </p:subTnLst>
                                </p:cTn>
                              </p:par>
                              <p:par>
                                <p:cTn id="123" presetID="1" presetClass="exit" presetSubtype="0" fill="hold" grpId="0" nodeType="withEffect">
                                  <p:stCondLst>
                                    <p:cond delay="16000"/>
                                  </p:stCondLst>
                                  <p:childTnLst>
                                    <p:set>
                                      <p:cBhvr>
                                        <p:cTn id="124" dur="1" fill="hold">
                                          <p:stCondLst>
                                            <p:cond delay="0"/>
                                          </p:stCondLst>
                                        </p:cTn>
                                        <p:tgtEl>
                                          <p:spTgt spid="19"/>
                                        </p:tgtEl>
                                        <p:attrNameLst>
                                          <p:attrName>style.visibility</p:attrName>
                                        </p:attrNameLst>
                                      </p:cBhvr>
                                      <p:to>
                                        <p:strVal val="hidden"/>
                                      </p:to>
                                    </p:set>
                                  </p:childTnLst>
                                </p:cTn>
                              </p:par>
                              <p:par>
                                <p:cTn id="125" presetID="21" presetClass="entr" presetSubtype="1" fill="hold" grpId="0" nodeType="withEffect">
                                  <p:stCondLst>
                                    <p:cond delay="15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5" name="cashreg.wav"/>
                                        </p:tgtEl>
                                      </p:cMediaNode>
                                    </p:audio>
                                  </p:subTnLst>
                                </p:cTn>
                              </p:par>
                              <p:par>
                                <p:cTn id="128" presetID="1" presetClass="exit" presetSubtype="0" fill="hold" grpId="15" nodeType="withEffect">
                                  <p:stCondLst>
                                    <p:cond delay="16000"/>
                                  </p:stCondLst>
                                  <p:childTnLst>
                                    <p:set>
                                      <p:cBhvr>
                                        <p:cTn id="12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8182">
                <p:cTn id="130" fill="hold" display="0">
                  <p:stCondLst>
                    <p:cond delay="indefinite"/>
                  </p:stCondLst>
                  <p:endCondLst>
                    <p:cond evt="onStopAudio" delay="0">
                      <p:tgtEl>
                        <p:sldTgt/>
                      </p:tgtEl>
                    </p:cond>
                  </p:endCondLst>
                </p:cTn>
                <p:tgtEl>
                  <p:spTgt spid="16"/>
                </p:tgtEl>
              </p:cMediaNode>
            </p:video>
            <p:video>
              <p:cMediaNode vol="25758">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2880" y="685800"/>
            <a:ext cx="7447630"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pic>
        <p:nvPicPr>
          <p:cNvPr id="6" name="Picture 2" descr="C:\Users\Administrator\Desktop\Ảnh GS 9\cau-hoi-trang-146-dia-li-lop-9-1.png"/>
          <p:cNvPicPr>
            <a:picLocks noChangeAspect="1" noChangeArrowheads="1"/>
          </p:cNvPicPr>
          <p:nvPr/>
        </p:nvPicPr>
        <p:blipFill>
          <a:blip r:embed="rId3"/>
          <a:srcRect/>
          <a:stretch>
            <a:fillRect/>
          </a:stretch>
        </p:blipFill>
        <p:spPr bwMode="auto">
          <a:xfrm>
            <a:off x="7866993" y="734141"/>
            <a:ext cx="4261943" cy="6068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1200">
                <a:solidFill>
                  <a:prstClr val="white"/>
                </a:solidFill>
                <a:latin typeface="Calibri"/>
              </a:endParaRPr>
            </a:p>
          </p:txBody>
        </p:sp>
      </p:grpSp>
      <p:grpSp>
        <p:nvGrpSpPr>
          <p:cNvPr id="4" name="Group 14"/>
          <p:cNvGrpSpPr/>
          <p:nvPr/>
        </p:nvGrpSpPr>
        <p:grpSpPr>
          <a:xfrm>
            <a:off x="452115" y="3092034"/>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12" name="TextBox 12"/>
            <p:cNvSpPr txBox="1"/>
            <p:nvPr/>
          </p:nvSpPr>
          <p:spPr>
            <a:xfrm>
              <a:off x="725295" y="5074061"/>
              <a:ext cx="2967418" cy="2786921"/>
            </a:xfrm>
            <a:prstGeom prst="rect">
              <a:avLst/>
            </a:prstGeom>
          </p:spPr>
          <p:txBody>
            <a:bodyPr wrap="square" lIns="0" tIns="0" rIns="0" bIns="0" rtlCol="0" anchor="t">
              <a:spAutoFit/>
            </a:bodyPr>
            <a:lstStyle/>
            <a:p>
              <a:pPr algn="ctr">
                <a:lnSpc>
                  <a:spcPts val="3134"/>
                </a:lnSpc>
              </a:pPr>
              <a:r>
                <a:rPr lang="en-US" sz="2700" b="1" dirty="0" err="1">
                  <a:solidFill>
                    <a:prstClr val="white"/>
                  </a:solidFill>
                  <a:latin typeface="Calibri" pitchFamily="34" charset="0"/>
                  <a:cs typeface="Calibri" pitchFamily="34" charset="0"/>
                </a:rPr>
                <a:t>Nhóm</a:t>
              </a:r>
              <a:r>
                <a:rPr lang="en-US" sz="2700" b="1" dirty="0">
                  <a:solidFill>
                    <a:prstClr val="white"/>
                  </a:solidFill>
                  <a:latin typeface="Calibri" pitchFamily="34" charset="0"/>
                  <a:cs typeface="Calibri" pitchFamily="34" charset="0"/>
                </a:rPr>
                <a:t> 1:  </a:t>
              </a:r>
              <a:br>
                <a:rPr lang="en-US" sz="2700" b="1">
                  <a:solidFill>
                    <a:prstClr val="white"/>
                  </a:solidFill>
                  <a:latin typeface="Calibri" pitchFamily="34" charset="0"/>
                  <a:cs typeface="Calibri" pitchFamily="34" charset="0"/>
                </a:rPr>
              </a:br>
              <a:r>
                <a:rPr lang="en-US" sz="2700" b="1">
                  <a:solidFill>
                    <a:prstClr val="white"/>
                  </a:solidFill>
                  <a:latin typeface="Calibri" pitchFamily="34" charset="0"/>
                  <a:cs typeface="Calibri" pitchFamily="34" charset="0"/>
                </a:rPr>
                <a:t>CN KT dầu thô và khí tự nhiên</a:t>
              </a:r>
              <a:endParaRPr lang="en-US" sz="2700" b="1" dirty="0">
                <a:solidFill>
                  <a:prstClr val="white"/>
                </a:solidFill>
                <a:latin typeface="Calibri" pitchFamily="34" charset="0"/>
                <a:cs typeface="Calibri" pitchFamily="34" charset="0"/>
              </a:endParaRPr>
            </a:p>
          </p:txBody>
        </p:sp>
      </p:grpSp>
      <p:sp>
        <p:nvSpPr>
          <p:cNvPr id="17" name="TextBox 17"/>
          <p:cNvSpPr txBox="1"/>
          <p:nvPr/>
        </p:nvSpPr>
        <p:spPr>
          <a:xfrm>
            <a:off x="53789" y="336175"/>
            <a:ext cx="1976718" cy="718145"/>
          </a:xfrm>
          <a:prstGeom prst="rect">
            <a:avLst/>
          </a:prstGeom>
        </p:spPr>
        <p:txBody>
          <a:bodyPr wrap="square" lIns="0" tIns="0" rIns="0" bIns="0" rtlCol="0" anchor="t">
            <a:spAutoFit/>
          </a:bodyPr>
          <a:lstStyle/>
          <a:p>
            <a:pPr algn="ctr" defTabSz="609539">
              <a:lnSpc>
                <a:spcPts val="2800"/>
              </a:lnSpc>
              <a:defRPr/>
            </a:pPr>
            <a:r>
              <a:rPr lang="en-US" sz="2900" b="1">
                <a:solidFill>
                  <a:prstClr val="white"/>
                </a:solidFill>
                <a:latin typeface="Calibri" pitchFamily="34" charset="0"/>
                <a:cs typeface="Calibri" pitchFamily="34" charset="0"/>
              </a:rPr>
              <a:t>THẢO LUẬN NHÓM</a:t>
            </a:r>
            <a:endParaRPr lang="en-US" sz="2900" b="1" dirty="0">
              <a:solidFill>
                <a:prstClr val="white"/>
              </a:solidFill>
              <a:latin typeface="Calibri" pitchFamily="34" charset="0"/>
              <a:cs typeface="Calibri" pitchFamily="34" charset="0"/>
            </a:endParaRPr>
          </a:p>
        </p:txBody>
      </p:sp>
      <p:grpSp>
        <p:nvGrpSpPr>
          <p:cNvPr id="6" name="Group 19"/>
          <p:cNvGrpSpPr/>
          <p:nvPr/>
        </p:nvGrpSpPr>
        <p:grpSpPr>
          <a:xfrm>
            <a:off x="3287787" y="5370062"/>
            <a:ext cx="8597095" cy="1487938"/>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7"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8"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sp>
        <p:nvSpPr>
          <p:cNvPr id="38" name="AutoShape 6"/>
          <p:cNvSpPr/>
          <p:nvPr/>
        </p:nvSpPr>
        <p:spPr>
          <a:xfrm flipV="1">
            <a:off x="1510632" y="2423880"/>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2315116" y="0"/>
            <a:ext cx="9652766" cy="1384995"/>
          </a:xfrm>
          <a:prstGeom prst="rect">
            <a:avLst/>
          </a:prstGeom>
        </p:spPr>
        <p:txBody>
          <a:bodyPr wrap="square" lIns="0" tIns="0" rIns="0" bIns="0" rtlCol="0" anchor="t">
            <a:spAutoFit/>
          </a:bodyPr>
          <a:lstStyle/>
          <a:p>
            <a:pPr algn="ctr" defTabSz="609539">
              <a:spcBef>
                <a:spcPct val="0"/>
              </a:spcBef>
              <a:defRPr/>
            </a:pPr>
            <a:r>
              <a:rPr lang="en-US" sz="3000" b="1">
                <a:solidFill>
                  <a:srgbClr val="FF0000"/>
                </a:solidFill>
                <a:latin typeface="Calibri" pitchFamily="34" charset="0"/>
                <a:cs typeface="Calibri" pitchFamily="34" charset="0"/>
              </a:rPr>
              <a:t>Khai thác thông tin mục 2, H.6.1, H.6.2; B.6.1, B.6.2, B.6.3, B.6.4, B.6.5 SGK; các nhóm thực hiện nhiệm vụ tìm hiểu về một số ngành công nghiệp chủ yếu ở nước ta</a:t>
            </a:r>
            <a:endParaRPr lang="en-US" sz="3000" b="1" dirty="0">
              <a:solidFill>
                <a:srgbClr val="FF0000"/>
              </a:solidFill>
              <a:latin typeface="Calibri" pitchFamily="34" charset="0"/>
              <a:cs typeface="Calibri" pitchFamily="34" charset="0"/>
            </a:endParaRPr>
          </a:p>
        </p:txBody>
      </p:sp>
      <p:cxnSp>
        <p:nvCxnSpPr>
          <p:cNvPr id="41" name="Straight Connector 40"/>
          <p:cNvCxnSpPr>
            <a:stCxn id="38" idx="1"/>
          </p:cNvCxnSpPr>
          <p:nvPr/>
        </p:nvCxnSpPr>
        <p:spPr>
          <a:xfrm>
            <a:off x="1510633" y="2423880"/>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423881"/>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423881"/>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1822577"/>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423881"/>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423881"/>
            <a:ext cx="0" cy="620843"/>
          </a:xfrm>
          <a:prstGeom prst="line">
            <a:avLst/>
          </a:prstGeom>
          <a:ln w="38100" cap="rnd">
            <a:solidFill>
              <a:srgbClr val="000B5D"/>
            </a:solidFill>
            <a:prstDash val="solid"/>
            <a:headEnd type="triangle" w="lg" len="med"/>
            <a:tailEnd type="none" w="sm" len="sm"/>
          </a:ln>
        </p:spPr>
      </p:sp>
      <p:grpSp>
        <p:nvGrpSpPr>
          <p:cNvPr id="11" name="Group 57"/>
          <p:cNvGrpSpPr/>
          <p:nvPr/>
        </p:nvGrpSpPr>
        <p:grpSpPr>
          <a:xfrm>
            <a:off x="2874790" y="3081252"/>
            <a:ext cx="2169572" cy="1766919"/>
            <a:chOff x="525106" y="4915272"/>
            <a:chExt cx="3690697" cy="3096673"/>
          </a:xfrm>
        </p:grpSpPr>
        <p:grpSp>
          <p:nvGrpSpPr>
            <p:cNvPr id="13"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700" b="1" dirty="0" err="1">
                  <a:solidFill>
                    <a:prstClr val="white"/>
                  </a:solidFill>
                  <a:latin typeface="Calibri" pitchFamily="34" charset="0"/>
                  <a:cs typeface="Calibri" pitchFamily="34" charset="0"/>
                </a:rPr>
                <a:t>Nhóm</a:t>
              </a:r>
              <a:r>
                <a:rPr lang="en-US" sz="2700" b="1" dirty="0">
                  <a:solidFill>
                    <a:prstClr val="white"/>
                  </a:solidFill>
                  <a:latin typeface="Calibri" pitchFamily="34" charset="0"/>
                  <a:cs typeface="Calibri" pitchFamily="34" charset="0"/>
                </a:rPr>
                <a:t> 2:  </a:t>
              </a:r>
              <a:br>
                <a:rPr lang="en-US" sz="2700" b="1">
                  <a:solidFill>
                    <a:prstClr val="white"/>
                  </a:solidFill>
                  <a:latin typeface="Calibri" pitchFamily="34" charset="0"/>
                  <a:cs typeface="Calibri" pitchFamily="34" charset="0"/>
                </a:rPr>
              </a:br>
              <a:r>
                <a:rPr lang="en-US" sz="2700" b="1">
                  <a:solidFill>
                    <a:prstClr val="white"/>
                  </a:solidFill>
                  <a:latin typeface="Calibri" pitchFamily="34" charset="0"/>
                  <a:cs typeface="Calibri" pitchFamily="34" charset="0"/>
                </a:rPr>
                <a:t>CN </a:t>
              </a:r>
            </a:p>
            <a:p>
              <a:pPr algn="ctr">
                <a:lnSpc>
                  <a:spcPts val="3134"/>
                </a:lnSpc>
              </a:pPr>
              <a:r>
                <a:rPr lang="en-US" sz="2700" b="1">
                  <a:solidFill>
                    <a:prstClr val="white"/>
                  </a:solidFill>
                  <a:latin typeface="Calibri" pitchFamily="34" charset="0"/>
                  <a:cs typeface="Calibri" pitchFamily="34" charset="0"/>
                </a:rPr>
                <a:t>sản xuất</a:t>
              </a:r>
            </a:p>
            <a:p>
              <a:pPr algn="ctr">
                <a:lnSpc>
                  <a:spcPts val="3134"/>
                </a:lnSpc>
              </a:pPr>
              <a:r>
                <a:rPr lang="en-US" sz="2700" b="1">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điện</a:t>
              </a:r>
              <a:endParaRPr lang="en-US" sz="2700" b="1" dirty="0">
                <a:solidFill>
                  <a:prstClr val="white"/>
                </a:solidFill>
                <a:latin typeface="Calibri" pitchFamily="34" charset="0"/>
                <a:cs typeface="Calibri" pitchFamily="34" charset="0"/>
              </a:endParaRPr>
            </a:p>
          </p:txBody>
        </p:sp>
      </p:grpSp>
      <p:grpSp>
        <p:nvGrpSpPr>
          <p:cNvPr id="14" name="Group 62"/>
          <p:cNvGrpSpPr/>
          <p:nvPr/>
        </p:nvGrpSpPr>
        <p:grpSpPr>
          <a:xfrm>
            <a:off x="5218536" y="3081250"/>
            <a:ext cx="2169572" cy="1766919"/>
            <a:chOff x="525106" y="4915272"/>
            <a:chExt cx="3690697" cy="3096673"/>
          </a:xfrm>
        </p:grpSpPr>
        <p:grpSp>
          <p:nvGrpSpPr>
            <p:cNvPr id="15"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a:solidFill>
                    <a:prstClr val="white"/>
                  </a:solidFill>
                  <a:latin typeface="Calibri" pitchFamily="34" charset="0"/>
                  <a:cs typeface="Calibri" pitchFamily="34" charset="0"/>
                </a:rPr>
                <a:t>Nhóm</a:t>
              </a:r>
              <a:r>
                <a:rPr lang="en-US" sz="2700" b="1" dirty="0">
                  <a:solidFill>
                    <a:prstClr val="white"/>
                  </a:solidFill>
                  <a:latin typeface="Calibri" pitchFamily="34" charset="0"/>
                  <a:cs typeface="Calibri" pitchFamily="34" charset="0"/>
                </a:rPr>
                <a:t> 3: </a:t>
              </a:r>
              <a:br>
                <a:rPr lang="en-US" sz="2700" b="1" dirty="0">
                  <a:solidFill>
                    <a:prstClr val="white"/>
                  </a:solidFill>
                  <a:latin typeface="Calibri" pitchFamily="34" charset="0"/>
                  <a:cs typeface="Calibri" pitchFamily="34" charset="0"/>
                </a:rPr>
              </a:br>
              <a:r>
                <a:rPr lang="en-US" sz="2700" b="1">
                  <a:solidFill>
                    <a:prstClr val="white"/>
                  </a:solidFill>
                  <a:latin typeface="Calibri" pitchFamily="34" charset="0"/>
                  <a:cs typeface="Calibri" pitchFamily="34" charset="0"/>
                </a:rPr>
                <a:t> CN SXSP điện tử, máy vi tính</a:t>
              </a:r>
              <a:endParaRPr lang="en-US" sz="2700" b="1" dirty="0">
                <a:solidFill>
                  <a:prstClr val="white"/>
                </a:solidFill>
                <a:latin typeface="Calibri" pitchFamily="34" charset="0"/>
                <a:cs typeface="Calibri" pitchFamily="34" charset="0"/>
              </a:endParaRPr>
            </a:p>
          </p:txBody>
        </p:sp>
      </p:grpSp>
      <p:grpSp>
        <p:nvGrpSpPr>
          <p:cNvPr id="16" name="Group 67"/>
          <p:cNvGrpSpPr/>
          <p:nvPr/>
        </p:nvGrpSpPr>
        <p:grpSpPr>
          <a:xfrm>
            <a:off x="7562282" y="3081250"/>
            <a:ext cx="2169572" cy="1766919"/>
            <a:chOff x="525106" y="4915272"/>
            <a:chExt cx="3690697" cy="3096673"/>
          </a:xfrm>
        </p:grpSpPr>
        <p:grpSp>
          <p:nvGrpSpPr>
            <p:cNvPr id="1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a:solidFill>
                    <a:prstClr val="white"/>
                  </a:solidFill>
                  <a:latin typeface="Calibri" pitchFamily="34" charset="0"/>
                  <a:cs typeface="Calibri" pitchFamily="34" charset="0"/>
                </a:rPr>
                <a:t>Nhóm</a:t>
              </a:r>
              <a:r>
                <a:rPr lang="en-US" sz="2700" b="1" dirty="0">
                  <a:solidFill>
                    <a:prstClr val="white"/>
                  </a:solidFill>
                  <a:latin typeface="Calibri" pitchFamily="34" charset="0"/>
                  <a:cs typeface="Calibri" pitchFamily="34" charset="0"/>
                </a:rPr>
                <a:t> 4:  </a:t>
              </a:r>
              <a:br>
                <a:rPr lang="en-US" sz="2700" b="1">
                  <a:solidFill>
                    <a:prstClr val="white"/>
                  </a:solidFill>
                  <a:latin typeface="Calibri" pitchFamily="34" charset="0"/>
                  <a:cs typeface="Calibri" pitchFamily="34" charset="0"/>
                </a:rPr>
              </a:br>
              <a:r>
                <a:rPr lang="en-US" sz="2700" b="1">
                  <a:solidFill>
                    <a:prstClr val="white"/>
                  </a:solidFill>
                  <a:latin typeface="Calibri" pitchFamily="34" charset="0"/>
                  <a:cs typeface="Calibri" pitchFamily="34" charset="0"/>
                </a:rPr>
                <a:t>CNSX, chế biến thực phẩm</a:t>
              </a:r>
              <a:endParaRPr lang="en-US" sz="2700" b="1" dirty="0">
                <a:solidFill>
                  <a:prstClr val="white"/>
                </a:solidFill>
                <a:latin typeface="Calibri" pitchFamily="34" charset="0"/>
                <a:cs typeface="Calibri" pitchFamily="34" charset="0"/>
              </a:endParaRPr>
            </a:p>
          </p:txBody>
        </p:sp>
      </p:grpSp>
      <p:grpSp>
        <p:nvGrpSpPr>
          <p:cNvPr id="22" name="Group 72"/>
          <p:cNvGrpSpPr/>
          <p:nvPr/>
        </p:nvGrpSpPr>
        <p:grpSpPr>
          <a:xfrm>
            <a:off x="9906028" y="3081250"/>
            <a:ext cx="2169572" cy="1766919"/>
            <a:chOff x="525106" y="4915272"/>
            <a:chExt cx="3690697" cy="3096673"/>
          </a:xfrm>
        </p:grpSpPr>
        <p:grpSp>
          <p:nvGrpSpPr>
            <p:cNvPr id="23"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700" b="1" dirty="0" err="1">
                  <a:solidFill>
                    <a:prstClr val="white"/>
                  </a:solidFill>
                  <a:latin typeface="Calibri" pitchFamily="34" charset="0"/>
                  <a:cs typeface="Calibri" pitchFamily="34" charset="0"/>
                </a:rPr>
                <a:t>Nhóm</a:t>
              </a:r>
              <a:r>
                <a:rPr lang="en-US" sz="2700" b="1" dirty="0">
                  <a:solidFill>
                    <a:prstClr val="white"/>
                  </a:solidFill>
                  <a:latin typeface="Calibri" pitchFamily="34" charset="0"/>
                  <a:cs typeface="Calibri" pitchFamily="34" charset="0"/>
                </a:rPr>
                <a:t> 5:  </a:t>
              </a:r>
              <a:br>
                <a:rPr lang="en-US" sz="2700" b="1">
                  <a:solidFill>
                    <a:prstClr val="white"/>
                  </a:solidFill>
                  <a:latin typeface="Calibri" pitchFamily="34" charset="0"/>
                  <a:cs typeface="Calibri" pitchFamily="34" charset="0"/>
                </a:rPr>
              </a:br>
              <a:r>
                <a:rPr lang="en-US" sz="2700" b="1">
                  <a:solidFill>
                    <a:prstClr val="white"/>
                  </a:solidFill>
                  <a:latin typeface="Calibri" pitchFamily="34" charset="0"/>
                  <a:cs typeface="Calibri" pitchFamily="34" charset="0"/>
                </a:rPr>
                <a:t>CN dệt, SX </a:t>
              </a:r>
              <a:r>
                <a:rPr lang="en-US" sz="2700" b="1" err="1">
                  <a:solidFill>
                    <a:prstClr val="white"/>
                  </a:solidFill>
                  <a:latin typeface="Calibri" pitchFamily="34" charset="0"/>
                  <a:cs typeface="Calibri" pitchFamily="34" charset="0"/>
                </a:rPr>
                <a:t>trang</a:t>
              </a:r>
              <a:r>
                <a:rPr lang="en-US" sz="2700" b="1">
                  <a:solidFill>
                    <a:prstClr val="white"/>
                  </a:solidFill>
                  <a:latin typeface="Calibri" pitchFamily="34" charset="0"/>
                  <a:cs typeface="Calibri" pitchFamily="34" charset="0"/>
                </a:rPr>
                <a:t> phục</a:t>
              </a:r>
              <a:endParaRPr lang="en-US" sz="2700" b="1" dirty="0">
                <a:solidFill>
                  <a:prstClr val="white"/>
                </a:solidFill>
                <a:latin typeface="Calibri" pitchFamily="34" charset="0"/>
                <a:cs typeface="Calibri" pitchFamily="34" charset="0"/>
              </a:endParaRPr>
            </a:p>
          </p:txBody>
        </p:sp>
      </p:grpSp>
      <p:sp>
        <p:nvSpPr>
          <p:cNvPr id="40" name="Rectangle 39"/>
          <p:cNvSpPr/>
          <p:nvPr/>
        </p:nvSpPr>
        <p:spPr>
          <a:xfrm>
            <a:off x="4514282" y="5420329"/>
            <a:ext cx="6096000" cy="1446544"/>
          </a:xfrm>
          <a:prstGeom prst="rect">
            <a:avLst/>
          </a:prstGeom>
        </p:spPr>
        <p:txBody>
          <a:bodyPr lIns="60954" tIns="30477" rIns="60954" bIns="30477">
            <a:spAutoFit/>
          </a:bodyPr>
          <a:lstStyle/>
          <a:p>
            <a:r>
              <a:rPr lang="en-US" sz="3000" b="1">
                <a:latin typeface="Calibri" pitchFamily="34" charset="0"/>
                <a:cs typeface="Calibri" pitchFamily="34" charset="0"/>
              </a:rPr>
              <a:t>Nội dung tìm hiểu:</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T</a:t>
            </a:r>
            <a:r>
              <a:rPr lang="en-US" sz="3000" b="1">
                <a:latin typeface="Calibri" pitchFamily="34" charset="0"/>
                <a:cs typeface="Calibri" pitchFamily="34" charset="0"/>
              </a:rPr>
              <a:t>ình hình sản xuất</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a:t>
            </a:r>
            <a:r>
              <a:rPr lang="en-US" sz="3000" b="1">
                <a:latin typeface="Calibri" pitchFamily="34" charset="0"/>
                <a:cs typeface="Calibri" pitchFamily="34" charset="0"/>
              </a:rPr>
              <a:t>Phân bố.</a:t>
            </a:r>
            <a:endParaRPr lang="vi-VN" sz="3000" b="1" dirty="0">
              <a:solidFill>
                <a:schemeClr val="bg1"/>
              </a:solidFill>
              <a:latin typeface="Calibri" pitchFamily="34" charset="0"/>
              <a:cs typeface="Calibri" pitchFamily="34" charset="0"/>
            </a:endParaRPr>
          </a:p>
        </p:txBody>
      </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
        <p:nvSpPr>
          <p:cNvPr id="55" name="TextBox 18"/>
          <p:cNvSpPr txBox="1"/>
          <p:nvPr/>
        </p:nvSpPr>
        <p:spPr>
          <a:xfrm>
            <a:off x="1103580" y="1606665"/>
            <a:ext cx="10212397" cy="415498"/>
          </a:xfrm>
          <a:prstGeom prst="rect">
            <a:avLst/>
          </a:prstGeom>
          <a:solidFill>
            <a:schemeClr val="tx1">
              <a:lumMod val="90000"/>
              <a:lumOff val="10000"/>
            </a:schemeClr>
          </a:solidFill>
        </p:spPr>
        <p:txBody>
          <a:bodyPr wrap="square" lIns="0" tIns="0" rIns="0" bIns="0" rtlCol="0" anchor="t">
            <a:spAutoFit/>
          </a:bodyPr>
          <a:lstStyle/>
          <a:p>
            <a:pPr lvl="0" algn="ctr"/>
            <a:r>
              <a:rPr lang="en-US" sz="2700" b="1">
                <a:solidFill>
                  <a:schemeClr val="bg1"/>
                </a:solidFill>
                <a:latin typeface="Calibri" pitchFamily="34" charset="0"/>
                <a:cs typeface="Calibri" pitchFamily="34" charset="0"/>
              </a:rPr>
              <a:t>SỰ PHÁT TRIỂN VÀ PHÂN BỐ CỦA CÁC</a:t>
            </a:r>
            <a:r>
              <a:rPr lang="vi-VN" sz="2700" b="1">
                <a:solidFill>
                  <a:schemeClr val="bg1"/>
                </a:solidFill>
                <a:latin typeface="Calibri" pitchFamily="34" charset="0"/>
                <a:cs typeface="Calibri" pitchFamily="34" charset="0"/>
              </a:rPr>
              <a:t> </a:t>
            </a:r>
            <a:r>
              <a:rPr lang="vi-VN" sz="2700" b="1" dirty="0">
                <a:solidFill>
                  <a:schemeClr val="bg1"/>
                </a:solidFill>
                <a:latin typeface="Calibri" pitchFamily="34" charset="0"/>
                <a:cs typeface="Calibri" pitchFamily="34" charset="0"/>
              </a:rPr>
              <a:t>NGÀNH CÔNG NGHIỆP CHỦ YẾU</a:t>
            </a:r>
          </a:p>
        </p:txBody>
      </p:sp>
    </p:spTree>
    <p:extLst>
      <p:ext uri="{BB962C8B-B14F-4D97-AF65-F5344CB8AC3E}">
        <p14:creationId xmlns:p14="http://schemas.microsoft.com/office/powerpoint/2010/main" val="976239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8210" y="4618247"/>
            <a:ext cx="10172965" cy="2197104"/>
          </a:xfrm>
          <a:custGeom>
            <a:avLst/>
            <a:gdLst/>
            <a:ahLst/>
            <a:cxnLst/>
            <a:rect l="l" t="t" r="r" b="b"/>
            <a:pathLst>
              <a:path w="15259447" h="3295656">
                <a:moveTo>
                  <a:pt x="0" y="0"/>
                </a:moveTo>
                <a:lnTo>
                  <a:pt x="15259447" y="0"/>
                </a:lnTo>
                <a:lnTo>
                  <a:pt x="15259447" y="3295656"/>
                </a:lnTo>
                <a:lnTo>
                  <a:pt x="0" y="3295656"/>
                </a:lnTo>
                <a:lnTo>
                  <a:pt x="0" y="0"/>
                </a:lnTo>
                <a:close/>
              </a:path>
            </a:pathLst>
          </a:custGeom>
          <a:blipFill>
            <a:blip r:embed="rId2">
              <a:alphaModFix amt="35000"/>
            </a:blip>
            <a:stretch>
              <a:fillRect/>
            </a:stretch>
          </a:blipFill>
        </p:spPr>
      </p:sp>
      <p:sp>
        <p:nvSpPr>
          <p:cNvPr id="8" name="Freeform 8"/>
          <p:cNvSpPr/>
          <p:nvPr/>
        </p:nvSpPr>
        <p:spPr>
          <a:xfrm rot="-3433589">
            <a:off x="-576387" y="5486400"/>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296584" y="1791742"/>
            <a:ext cx="11617510" cy="3841052"/>
          </a:xfrm>
          <a:prstGeom prst="rect">
            <a:avLst/>
          </a:prstGeom>
          <a:noFill/>
        </p:spPr>
        <p:txBody>
          <a:bodyPr wrap="square" lIns="0" tIns="0" rIns="0" bIns="0" rtlCol="0" anchor="t">
            <a:spAutoFit/>
          </a:bodyPr>
          <a:lstStyle/>
          <a:p>
            <a:pPr marL="0" lvl="1" algn="just">
              <a:lnSpc>
                <a:spcPct val="130000"/>
              </a:lnSpc>
              <a:spcBef>
                <a:spcPct val="0"/>
              </a:spcBef>
            </a:pPr>
            <a:r>
              <a:rPr lang="en-US" sz="3200" b="1">
                <a:solidFill>
                  <a:schemeClr val="bg2">
                    <a:lumMod val="10000"/>
                  </a:schemeClr>
                </a:solidFill>
                <a:latin typeface="Calibri" pitchFamily="34" charset="0"/>
                <a:cs typeface="Calibri" pitchFamily="34" charset="0"/>
              </a:rPr>
              <a:t>- Cơ cấu ngành đa dạng: thăm dò, khai thác dầu thô, khí tự nhiên; lọc, hóa dầu; sản xuất ngành công nghiệp phụ trợ,…</a:t>
            </a:r>
            <a:endParaRPr lang="vi-VN" sz="3200" b="1" dirty="0">
              <a:solidFill>
                <a:schemeClr val="bg2">
                  <a:lumMod val="10000"/>
                </a:schemeClr>
              </a:solidFill>
              <a:latin typeface="Calibri" pitchFamily="34" charset="0"/>
              <a:cs typeface="Calibri" pitchFamily="34" charset="0"/>
            </a:endParaRPr>
          </a:p>
          <a:p>
            <a:pPr marL="0" lvl="1" algn="just">
              <a:lnSpc>
                <a:spcPct val="130000"/>
              </a:lnSpc>
              <a:spcBef>
                <a:spcPct val="0"/>
              </a:spcBef>
            </a:pPr>
            <a:r>
              <a:rPr lang="en-US" sz="3200" b="1">
                <a:solidFill>
                  <a:schemeClr val="bg2">
                    <a:lumMod val="10000"/>
                  </a:schemeClr>
                </a:solidFill>
                <a:latin typeface="Calibri" pitchFamily="34" charset="0"/>
                <a:cs typeface="Calibri" pitchFamily="34" charset="0"/>
              </a:rPr>
              <a:t>- Dầu thô được khai thác ở thềm lục địa phía nam: Bạch Hổ, Hồng Ngọc, Rạng Đông,…</a:t>
            </a:r>
          </a:p>
          <a:p>
            <a:pPr marL="0" lvl="1" algn="just">
              <a:lnSpc>
                <a:spcPct val="130000"/>
              </a:lnSpc>
              <a:spcBef>
                <a:spcPct val="0"/>
              </a:spcBef>
            </a:pPr>
            <a:r>
              <a:rPr lang="en-US" sz="3200" b="1">
                <a:solidFill>
                  <a:schemeClr val="bg2">
                    <a:lumMod val="10000"/>
                  </a:schemeClr>
                </a:solidFill>
                <a:latin typeface="Calibri" pitchFamily="34" charset="0"/>
                <a:cs typeface="Calibri" pitchFamily="34" charset="0"/>
              </a:rPr>
              <a:t>- Khí tự nhiên đước khai thác ở các bể: Cửu Long, Nam Côn Sơn,…</a:t>
            </a:r>
          </a:p>
          <a:p>
            <a:pPr marL="0" lvl="1" algn="just">
              <a:lnSpc>
                <a:spcPct val="130000"/>
              </a:lnSpc>
              <a:spcBef>
                <a:spcPct val="0"/>
              </a:spcBef>
            </a:pPr>
            <a:r>
              <a:rPr lang="en-US" sz="3200" b="1">
                <a:solidFill>
                  <a:schemeClr val="bg2">
                    <a:lumMod val="10000"/>
                  </a:schemeClr>
                </a:solidFill>
                <a:latin typeface="Calibri" pitchFamily="34" charset="0"/>
                <a:cs typeface="Calibri" pitchFamily="34" charset="0"/>
              </a:rPr>
              <a:t>- Công nghệ khai thác ngày càng hiện đại, bảo vệ môi trường.</a:t>
            </a:r>
          </a:p>
        </p:txBody>
      </p:sp>
      <p:sp>
        <p:nvSpPr>
          <p:cNvPr id="20" name="Rectangle 19"/>
          <p:cNvSpPr/>
          <p:nvPr/>
        </p:nvSpPr>
        <p:spPr>
          <a:xfrm>
            <a:off x="94129"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a. CN khai thác dầu thô và khí tự nhiên</a:t>
            </a:r>
            <a:endParaRPr lang="en-US" sz="3000" b="1" i="1">
              <a:latin typeface="Calibri" pitchFamily="34" charset="0"/>
              <a:cs typeface="Calibri" pitchFamily="34" charset="0"/>
            </a:endParaRPr>
          </a:p>
        </p:txBody>
      </p:sp>
      <p:cxnSp>
        <p:nvCxnSpPr>
          <p:cNvPr id="21" name="Straight Connector 20">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 calcmode="lin" valueType="num">
                                      <p:cBhvr>
                                        <p:cTn id="14" dur="1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p:cTn id="21" dur="1000" fill="hold"/>
                                        <p:tgtEl>
                                          <p:spTgt spid="1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 calcmode="lin" valueType="num">
                                      <p:cBhvr>
                                        <p:cTn id="28" dur="1000" fill="hold"/>
                                        <p:tgtEl>
                                          <p:spTgt spid="18">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8"/>
          <p:cNvSpPr/>
          <p:nvPr/>
        </p:nvSpPr>
        <p:spPr>
          <a:xfrm rot="5400000">
            <a:off x="3686164" y="1316291"/>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42" name="Freeform 18"/>
          <p:cNvSpPr/>
          <p:nvPr/>
        </p:nvSpPr>
        <p:spPr>
          <a:xfrm rot="5400000">
            <a:off x="3686164" y="30319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39" name="Freeform 18"/>
          <p:cNvSpPr/>
          <p:nvPr/>
        </p:nvSpPr>
        <p:spPr>
          <a:xfrm rot="5400000">
            <a:off x="3584564" y="-3707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grpSp>
        <p:nvGrpSpPr>
          <p:cNvPr id="2" name="Group 2"/>
          <p:cNvGrpSpPr/>
          <p:nvPr/>
        </p:nvGrpSpPr>
        <p:grpSpPr>
          <a:xfrm>
            <a:off x="577104" y="1600635"/>
            <a:ext cx="1378506" cy="1184653"/>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5" name="Group 5"/>
          <p:cNvGrpSpPr/>
          <p:nvPr/>
        </p:nvGrpSpPr>
        <p:grpSpPr>
          <a:xfrm>
            <a:off x="638409" y="1649188"/>
            <a:ext cx="1255895" cy="1087549"/>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7" name="Group 7"/>
          <p:cNvGrpSpPr/>
          <p:nvPr/>
        </p:nvGrpSpPr>
        <p:grpSpPr>
          <a:xfrm>
            <a:off x="685800" y="3279209"/>
            <a:ext cx="1378506" cy="1184653"/>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0" name="Group 10"/>
          <p:cNvGrpSpPr/>
          <p:nvPr/>
        </p:nvGrpSpPr>
        <p:grpSpPr>
          <a:xfrm>
            <a:off x="747106" y="3327762"/>
            <a:ext cx="1255895" cy="1087549"/>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87448" t="-11847" b="-11847"/>
              </a:stretch>
            </a:blipFill>
          </p:spPr>
        </p:sp>
      </p:grpSp>
      <p:grpSp>
        <p:nvGrpSpPr>
          <p:cNvPr id="12" name="Group 12"/>
          <p:cNvGrpSpPr/>
          <p:nvPr/>
        </p:nvGrpSpPr>
        <p:grpSpPr>
          <a:xfrm>
            <a:off x="685800" y="5005008"/>
            <a:ext cx="1378506" cy="1184653"/>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5" name="Group 15"/>
          <p:cNvGrpSpPr/>
          <p:nvPr/>
        </p:nvGrpSpPr>
        <p:grpSpPr>
          <a:xfrm>
            <a:off x="747106" y="5053560"/>
            <a:ext cx="1255895" cy="1087549"/>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print"/>
              <a:stretch>
                <a:fillRect t="-7739" b="-7739"/>
              </a:stretch>
            </a:blipFill>
          </p:spPr>
        </p:sp>
      </p:grpSp>
      <p:grpSp>
        <p:nvGrpSpPr>
          <p:cNvPr id="17" name="Group 17"/>
          <p:cNvGrpSpPr/>
          <p:nvPr/>
        </p:nvGrpSpPr>
        <p:grpSpPr>
          <a:xfrm>
            <a:off x="8981405" y="637248"/>
            <a:ext cx="2943116" cy="29431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0" name="Group 20"/>
          <p:cNvGrpSpPr/>
          <p:nvPr/>
        </p:nvGrpSpPr>
        <p:grpSpPr>
          <a:xfrm>
            <a:off x="7515705" y="3443080"/>
            <a:ext cx="2698029" cy="269802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3" name="Group 23"/>
          <p:cNvGrpSpPr/>
          <p:nvPr/>
        </p:nvGrpSpPr>
        <p:grpSpPr>
          <a:xfrm>
            <a:off x="9405330" y="2884555"/>
            <a:ext cx="2381587" cy="238158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6" name="Group 26"/>
          <p:cNvGrpSpPr/>
          <p:nvPr/>
        </p:nvGrpSpPr>
        <p:grpSpPr>
          <a:xfrm>
            <a:off x="8196578" y="1932882"/>
            <a:ext cx="1208753" cy="120875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29" name="Freeform 29"/>
          <p:cNvSpPr/>
          <p:nvPr/>
        </p:nvSpPr>
        <p:spPr>
          <a:xfrm>
            <a:off x="7247864" y="2358515"/>
            <a:ext cx="3039818" cy="2763471"/>
          </a:xfrm>
          <a:custGeom>
            <a:avLst/>
            <a:gdLst/>
            <a:ahLst/>
            <a:cxnLst/>
            <a:rect l="l" t="t" r="r" b="b"/>
            <a:pathLst>
              <a:path w="6597531" h="5997756">
                <a:moveTo>
                  <a:pt x="0" y="0"/>
                </a:moveTo>
                <a:lnTo>
                  <a:pt x="6597532" y="0"/>
                </a:lnTo>
                <a:lnTo>
                  <a:pt x="6597532" y="5997756"/>
                </a:lnTo>
                <a:lnTo>
                  <a:pt x="0" y="5997756"/>
                </a:lnTo>
                <a:lnTo>
                  <a:pt x="0" y="0"/>
                </a:lnTo>
                <a:close/>
              </a:path>
            </a:pathLst>
          </a:custGeom>
          <a: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a:blipFill>
        </p:spPr>
      </p:sp>
      <p:sp>
        <p:nvSpPr>
          <p:cNvPr id="30" name="Freeform 30"/>
          <p:cNvSpPr/>
          <p:nvPr/>
        </p:nvSpPr>
        <p:spPr>
          <a:xfrm rot="-1998955">
            <a:off x="7690871" y="1588753"/>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31"/>
          <p:cNvSpPr/>
          <p:nvPr/>
        </p:nvSpPr>
        <p:spPr>
          <a:xfrm rot="9740285">
            <a:off x="8765708" y="5053522"/>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Freeform 32"/>
          <p:cNvSpPr/>
          <p:nvPr/>
        </p:nvSpPr>
        <p:spPr>
          <a:xfrm flipH="1">
            <a:off x="6808504" y="5049942"/>
            <a:ext cx="551279" cy="588744"/>
          </a:xfrm>
          <a:custGeom>
            <a:avLst/>
            <a:gdLst/>
            <a:ahLst/>
            <a:cxnLst/>
            <a:rect l="l" t="t" r="r" b="b"/>
            <a:pathLst>
              <a:path w="826918" h="883116">
                <a:moveTo>
                  <a:pt x="826918" y="0"/>
                </a:moveTo>
                <a:lnTo>
                  <a:pt x="0" y="0"/>
                </a:lnTo>
                <a:lnTo>
                  <a:pt x="0" y="883117"/>
                </a:lnTo>
                <a:lnTo>
                  <a:pt x="826918" y="883117"/>
                </a:lnTo>
                <a:lnTo>
                  <a:pt x="826918"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33" name="Freeform 33"/>
          <p:cNvSpPr/>
          <p:nvPr/>
        </p:nvSpPr>
        <p:spPr>
          <a:xfrm>
            <a:off x="685800" y="1676839"/>
            <a:ext cx="1063349" cy="980940"/>
          </a:xfrm>
          <a:custGeom>
            <a:avLst/>
            <a:gdLst/>
            <a:ahLst/>
            <a:cxnLst/>
            <a:rect l="l" t="t" r="r" b="b"/>
            <a:pathLst>
              <a:path w="1595024" h="1471410">
                <a:moveTo>
                  <a:pt x="0" y="0"/>
                </a:moveTo>
                <a:lnTo>
                  <a:pt x="1595024" y="0"/>
                </a:lnTo>
                <a:lnTo>
                  <a:pt x="1595024" y="1471410"/>
                </a:lnTo>
                <a:lnTo>
                  <a:pt x="0" y="1471410"/>
                </a:lnTo>
                <a:lnTo>
                  <a:pt x="0" y="0"/>
                </a:lnTo>
                <a:close/>
              </a:path>
            </a:pathLst>
          </a:custGeom>
          <a:blipFill>
            <a:blip r:embed="rId11" cstate="print">
              <a:extLst>
                <a:ext uri="{96DAC541-7B7A-43D3-8B79-37D633B846F1}">
                  <asvg:svgBlip xmlns:asvg="http://schemas.microsoft.com/office/drawing/2016/SVG/main" r:embed="rId12"/>
                </a:ext>
              </a:extLst>
            </a:blip>
            <a:stretch>
              <a:fillRect/>
            </a:stretch>
          </a:blipFill>
        </p:spPr>
      </p:sp>
      <p:sp>
        <p:nvSpPr>
          <p:cNvPr id="34" name="Freeform 34"/>
          <p:cNvSpPr/>
          <p:nvPr/>
        </p:nvSpPr>
        <p:spPr>
          <a:xfrm>
            <a:off x="837532" y="3385421"/>
            <a:ext cx="1056772" cy="972230"/>
          </a:xfrm>
          <a:custGeom>
            <a:avLst/>
            <a:gdLst/>
            <a:ahLst/>
            <a:cxnLst/>
            <a:rect l="l" t="t" r="r" b="b"/>
            <a:pathLst>
              <a:path w="1585158" h="1458345">
                <a:moveTo>
                  <a:pt x="0" y="0"/>
                </a:moveTo>
                <a:lnTo>
                  <a:pt x="1585158" y="0"/>
                </a:lnTo>
                <a:lnTo>
                  <a:pt x="1585158" y="1458345"/>
                </a:lnTo>
                <a:lnTo>
                  <a:pt x="0" y="1458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TextBox 35"/>
          <p:cNvSpPr txBox="1"/>
          <p:nvPr/>
        </p:nvSpPr>
        <p:spPr>
          <a:xfrm>
            <a:off x="2322105" y="1579338"/>
            <a:ext cx="3905801" cy="1071062"/>
          </a:xfrm>
          <a:prstGeom prst="rect">
            <a:avLst/>
          </a:prstGeom>
        </p:spPr>
        <p:txBody>
          <a:bodyPr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Mỗi</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báo</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cáo</a:t>
            </a:r>
            <a:r>
              <a:rPr lang="en-US" sz="3000" b="1" dirty="0">
                <a:solidFill>
                  <a:srgbClr val="FF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sản</a:t>
            </a:r>
            <a:r>
              <a:rPr lang="en-US" sz="3000" b="1">
                <a:solidFill>
                  <a:srgbClr val="000000"/>
                </a:solidFill>
                <a:latin typeface="Calibri" pitchFamily="34" charset="0"/>
                <a:cs typeface="Calibri" pitchFamily="34" charset="0"/>
              </a:rPr>
              <a:t> phẩm; tối </a:t>
            </a:r>
            <a:r>
              <a:rPr lang="en-US" sz="3000" b="1" dirty="0" err="1">
                <a:solidFill>
                  <a:srgbClr val="000000"/>
                </a:solidFill>
                <a:latin typeface="Calibri" pitchFamily="34" charset="0"/>
                <a:cs typeface="Calibri" pitchFamily="34" charset="0"/>
              </a:rPr>
              <a:t>đa</a:t>
            </a:r>
            <a:r>
              <a:rPr lang="en-US" sz="3000" b="1" dirty="0">
                <a:solidFill>
                  <a:srgbClr val="00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là</a:t>
            </a:r>
            <a:r>
              <a:rPr lang="en-US" sz="3000" b="1">
                <a:solidFill>
                  <a:srgbClr val="000000"/>
                </a:solidFill>
                <a:latin typeface="Calibri" pitchFamily="34" charset="0"/>
                <a:cs typeface="Calibri" pitchFamily="34" charset="0"/>
              </a:rPr>
              <a:t> </a:t>
            </a:r>
            <a:r>
              <a:rPr lang="en-US" sz="3000" b="1" dirty="0">
                <a:solidFill>
                  <a:srgbClr val="FF0000"/>
                </a:solidFill>
                <a:latin typeface="Calibri" pitchFamily="34" charset="0"/>
                <a:cs typeface="Calibri" pitchFamily="34" charset="0"/>
              </a:rPr>
              <a:t>3</a:t>
            </a:r>
            <a:r>
              <a:rPr lang="en-US" sz="3000" b="1">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phút</a:t>
            </a:r>
            <a:endParaRPr lang="en-US" sz="3000" b="1" dirty="0">
              <a:solidFill>
                <a:srgbClr val="FF0000"/>
              </a:solidFill>
              <a:latin typeface="Calibri" pitchFamily="34" charset="0"/>
              <a:cs typeface="Calibri" pitchFamily="34" charset="0"/>
            </a:endParaRPr>
          </a:p>
        </p:txBody>
      </p:sp>
      <p:sp>
        <p:nvSpPr>
          <p:cNvPr id="36" name="TextBox 36"/>
          <p:cNvSpPr txBox="1"/>
          <p:nvPr/>
        </p:nvSpPr>
        <p:spPr>
          <a:xfrm>
            <a:off x="3024811" y="221605"/>
            <a:ext cx="8132647" cy="735586"/>
          </a:xfrm>
          <a:prstGeom prst="rect">
            <a:avLst/>
          </a:prstGeom>
        </p:spPr>
        <p:txBody>
          <a:bodyPr lIns="0" tIns="0" rIns="0" bIns="0" rtlCol="0" anchor="t">
            <a:spAutoFit/>
          </a:bodyPr>
          <a:lstStyle/>
          <a:p>
            <a:pPr algn="ctr">
              <a:lnSpc>
                <a:spcPct val="130000"/>
              </a:lnSpc>
            </a:pPr>
            <a:r>
              <a:rPr lang="en-US" sz="4000" b="1" dirty="0">
                <a:solidFill>
                  <a:srgbClr val="000B5D"/>
                </a:solidFill>
                <a:latin typeface="Calibri" pitchFamily="34" charset="0"/>
                <a:cs typeface="Calibri" pitchFamily="34" charset="0"/>
              </a:rPr>
              <a:t>BÁO CÁO SẢN PHẨM </a:t>
            </a:r>
          </a:p>
        </p:txBody>
      </p:sp>
      <p:sp>
        <p:nvSpPr>
          <p:cNvPr id="37" name="TextBox 37"/>
          <p:cNvSpPr txBox="1"/>
          <p:nvPr/>
        </p:nvSpPr>
        <p:spPr>
          <a:xfrm>
            <a:off x="2272938" y="3257912"/>
            <a:ext cx="4323806" cy="1107996"/>
          </a:xfrm>
          <a:prstGeom prst="rect">
            <a:avLst/>
          </a:prstGeom>
        </p:spPr>
        <p:txBody>
          <a:bodyPr wrap="square"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lắng</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nghe</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ghi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chép</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đặt</a:t>
            </a:r>
            <a:r>
              <a:rPr lang="en-US" sz="3000" b="1" dirty="0">
                <a:solidFill>
                  <a:srgbClr val="FF0000"/>
                </a:solidFill>
                <a:latin typeface="Calibri" pitchFamily="34" charset="0"/>
                <a:cs typeface="Calibri" pitchFamily="34" charset="0"/>
              </a:rPr>
              <a:t> </a:t>
            </a:r>
            <a:r>
              <a:rPr lang="en-US" sz="3000" b="1" err="1">
                <a:solidFill>
                  <a:srgbClr val="FF0000"/>
                </a:solidFill>
                <a:latin typeface="Calibri" pitchFamily="34" charset="0"/>
                <a:cs typeface="Calibri" pitchFamily="34" charset="0"/>
              </a:rPr>
              <a:t>câu</a:t>
            </a:r>
            <a:r>
              <a:rPr lang="en-US" sz="3000" b="1">
                <a:solidFill>
                  <a:srgbClr val="FF0000"/>
                </a:solidFill>
                <a:latin typeface="Calibri" pitchFamily="34" charset="0"/>
                <a:cs typeface="Calibri" pitchFamily="34" charset="0"/>
              </a:rPr>
              <a:t> hỏi</a:t>
            </a:r>
            <a:endParaRPr lang="en-US" sz="3000" b="1" dirty="0">
              <a:solidFill>
                <a:srgbClr val="000000"/>
              </a:solidFill>
              <a:latin typeface="Calibri" pitchFamily="34" charset="0"/>
              <a:cs typeface="Calibri" pitchFamily="34" charset="0"/>
            </a:endParaRPr>
          </a:p>
        </p:txBody>
      </p:sp>
      <p:sp>
        <p:nvSpPr>
          <p:cNvPr id="38" name="TextBox 38"/>
          <p:cNvSpPr txBox="1"/>
          <p:nvPr/>
        </p:nvSpPr>
        <p:spPr>
          <a:xfrm>
            <a:off x="2455292" y="5101346"/>
            <a:ext cx="3905801" cy="1071062"/>
          </a:xfrm>
          <a:prstGeom prst="rect">
            <a:avLst/>
          </a:prstGeom>
        </p:spPr>
        <p:txBody>
          <a:bodyPr lIns="0" tIns="0" rIns="0" bIns="0" rtlCol="0" anchor="t">
            <a:spAutoFit/>
          </a:bodyPr>
          <a:lstStyle/>
          <a:p>
            <a:pPr algn="ctr">
              <a:lnSpc>
                <a:spcPct val="120000"/>
              </a:lnSpc>
            </a:pPr>
            <a:r>
              <a:rPr lang="en-US" sz="3000" b="1" dirty="0" err="1">
                <a:solidFill>
                  <a:srgbClr val="FF0000"/>
                </a:solidFill>
                <a:latin typeface="Calibri" pitchFamily="34" charset="0"/>
                <a:cs typeface="Calibri" pitchFamily="34" charset="0"/>
              </a:rPr>
              <a:t>Điểm</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cộng</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cho</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câu</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hỏi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trả</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lời</a:t>
            </a:r>
            <a:r>
              <a:rPr lang="en-US" sz="3000" b="1" dirty="0">
                <a:solidFill>
                  <a:srgbClr val="FF0000"/>
                </a:solidFill>
                <a:latin typeface="Calibri" pitchFamily="34" charset="0"/>
                <a:cs typeface="Calibri" pitchFamily="34" charset="0"/>
              </a:rPr>
              <a:t> hay</a:t>
            </a:r>
          </a:p>
        </p:txBody>
      </p:sp>
      <p:sp>
        <p:nvSpPr>
          <p:cNvPr id="44" name="Freeform 3"/>
          <p:cNvSpPr/>
          <p:nvPr/>
        </p:nvSpPr>
        <p:spPr>
          <a:xfrm rot="-5400000">
            <a:off x="7949942" y="2337879"/>
            <a:ext cx="7112516" cy="2267115"/>
          </a:xfrm>
          <a:custGeom>
            <a:avLst/>
            <a:gdLst/>
            <a:ahLst/>
            <a:cxnLst/>
            <a:rect l="l" t="t" r="r" b="b"/>
            <a:pathLst>
              <a:path w="10668774" h="3400672">
                <a:moveTo>
                  <a:pt x="0" y="0"/>
                </a:moveTo>
                <a:lnTo>
                  <a:pt x="10668774" y="0"/>
                </a:lnTo>
                <a:lnTo>
                  <a:pt x="10668774" y="3400671"/>
                </a:lnTo>
                <a:lnTo>
                  <a:pt x="0" y="34006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5" name="Freeform 4"/>
          <p:cNvSpPr/>
          <p:nvPr/>
        </p:nvSpPr>
        <p:spPr>
          <a:xfrm rot="-4159473">
            <a:off x="8977306" y="622783"/>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6" name="Freeform 5"/>
          <p:cNvSpPr/>
          <p:nvPr/>
        </p:nvSpPr>
        <p:spPr>
          <a:xfrm rot="-6330590">
            <a:off x="9081290" y="5462472"/>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7" name="Freeform 7"/>
          <p:cNvSpPr/>
          <p:nvPr/>
        </p:nvSpPr>
        <p:spPr>
          <a:xfrm rot="628698">
            <a:off x="9008685" y="-1456423"/>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42466519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3" name="TextBox 36"/>
          <p:cNvSpPr txBox="1"/>
          <p:nvPr/>
        </p:nvSpPr>
        <p:spPr>
          <a:xfrm>
            <a:off x="5365745" y="-18490"/>
            <a:ext cx="6013455" cy="943335"/>
          </a:xfrm>
          <a:prstGeom prst="rect">
            <a:avLst/>
          </a:prstGeom>
        </p:spPr>
        <p:txBody>
          <a:bodyPr wrap="square" lIns="0" tIns="0" rIns="0" bIns="0" rtlCol="0" anchor="t">
            <a:spAutoFit/>
          </a:bodyPr>
          <a:lstStyle/>
          <a:p>
            <a:pPr algn="ctr" defTabSz="609539">
              <a:lnSpc>
                <a:spcPts val="8418"/>
              </a:lnSpc>
              <a:defRPr/>
            </a:pPr>
            <a:r>
              <a:rPr lang="en-US" sz="4000" b="1">
                <a:solidFill>
                  <a:srgbClr val="000B5D"/>
                </a:solidFill>
                <a:latin typeface="Calibri" pitchFamily="34" charset="0"/>
                <a:cs typeface="Calibri" pitchFamily="34" charset="0"/>
              </a:rPr>
              <a:t>NHẬN XÉT BẢNG </a:t>
            </a:r>
            <a:r>
              <a:rPr lang="en-US" sz="4000" b="1" dirty="0">
                <a:solidFill>
                  <a:srgbClr val="000B5D"/>
                </a:solidFill>
                <a:latin typeface="Calibri" pitchFamily="34" charset="0"/>
                <a:cs typeface="Calibri" pitchFamily="34" charset="0"/>
              </a:rPr>
              <a:t>SỐ LIỆU</a:t>
            </a:r>
          </a:p>
        </p:txBody>
      </p:sp>
      <p:sp>
        <p:nvSpPr>
          <p:cNvPr id="4" name="TextBox 8"/>
          <p:cNvSpPr txBox="1"/>
          <p:nvPr/>
        </p:nvSpPr>
        <p:spPr>
          <a:xfrm>
            <a:off x="2895600" y="66877"/>
            <a:ext cx="3409908" cy="857351"/>
          </a:xfrm>
          <a:prstGeom prst="rect">
            <a:avLst/>
          </a:prstGeom>
        </p:spPr>
        <p:txBody>
          <a:bodyPr wrap="square" lIns="0" tIns="0" rIns="0" bIns="0" rtlCol="0" anchor="t">
            <a:spAutoFit/>
          </a:bodyPr>
          <a:lstStyle/>
          <a:p>
            <a:pPr algn="just" defTabSz="609539">
              <a:lnSpc>
                <a:spcPts val="7399"/>
              </a:lnSpc>
              <a:defRPr/>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833" y="876942"/>
            <a:ext cx="8903455" cy="892546"/>
          </a:xfrm>
          <a:prstGeom prst="rect">
            <a:avLst/>
          </a:prstGeom>
        </p:spPr>
        <p:txBody>
          <a:bodyPr wrap="square" lIns="60954" tIns="30477" rIns="60954" bIns="30477">
            <a:spAutoFit/>
          </a:bodyPr>
          <a:lstStyle/>
          <a:p>
            <a:pPr lvl="0" algn="ctr">
              <a:defRPr/>
            </a:pPr>
            <a:r>
              <a:rPr lang="vi-VN" sz="2700" b="1">
                <a:solidFill>
                  <a:prstClr val="black"/>
                </a:solidFill>
                <a:latin typeface="Calibri" pitchFamily="34" charset="0"/>
                <a:cs typeface="Calibri" pitchFamily="34" charset="0"/>
              </a:rPr>
              <a:t>Bảng </a:t>
            </a:r>
            <a:r>
              <a:rPr lang="en-US" sz="2700" b="1">
                <a:solidFill>
                  <a:prstClr val="black"/>
                </a:solidFill>
                <a:latin typeface="Calibri" pitchFamily="34" charset="0"/>
                <a:cs typeface="Calibri" pitchFamily="34" charset="0"/>
              </a:rPr>
              <a:t>6</a:t>
            </a:r>
            <a:r>
              <a:rPr lang="vi-VN" sz="2700" b="1">
                <a:solidFill>
                  <a:prstClr val="black"/>
                </a:solidFill>
                <a:latin typeface="Calibri" pitchFamily="34" charset="0"/>
                <a:cs typeface="Calibri" pitchFamily="34" charset="0"/>
              </a:rPr>
              <a:t>.1</a:t>
            </a:r>
            <a:r>
              <a:rPr lang="vi-VN" sz="2700" b="1" dirty="0">
                <a:solidFill>
                  <a:prstClr val="black"/>
                </a:solidFill>
                <a:latin typeface="Calibri" pitchFamily="34" charset="0"/>
                <a:cs typeface="Calibri" pitchFamily="34" charset="0"/>
              </a:rPr>
              <a:t>. Sản lượng khai thác một số khoáng sản ở nước ta giai </a:t>
            </a:r>
            <a:r>
              <a:rPr lang="vi-VN" sz="2700" b="1">
                <a:solidFill>
                  <a:prstClr val="black"/>
                </a:solidFill>
                <a:latin typeface="Calibri" pitchFamily="34" charset="0"/>
                <a:cs typeface="Calibri" pitchFamily="34" charset="0"/>
              </a:rPr>
              <a:t>đoạn 20</a:t>
            </a:r>
            <a:r>
              <a:rPr lang="en-US" sz="2700" b="1">
                <a:solidFill>
                  <a:prstClr val="black"/>
                </a:solidFill>
                <a:latin typeface="Calibri" pitchFamily="34" charset="0"/>
                <a:cs typeface="Calibri" pitchFamily="34" charset="0"/>
              </a:rPr>
              <a:t>05</a:t>
            </a:r>
            <a:r>
              <a:rPr lang="vi-VN" sz="2700" b="1">
                <a:solidFill>
                  <a:prstClr val="black"/>
                </a:solidFill>
                <a:latin typeface="Calibri" pitchFamily="34" charset="0"/>
                <a:cs typeface="Calibri" pitchFamily="34" charset="0"/>
              </a:rPr>
              <a:t> </a:t>
            </a:r>
            <a:r>
              <a:rPr lang="vi-VN" sz="2700" b="1" dirty="0">
                <a:solidFill>
                  <a:prstClr val="black"/>
                </a:solidFill>
                <a:latin typeface="Calibri" pitchFamily="34" charset="0"/>
                <a:cs typeface="Calibri" pitchFamily="34" charset="0"/>
              </a:rPr>
              <a:t>– 2021</a:t>
            </a:r>
            <a:endParaRPr lang="en-US" sz="2700" b="1" dirty="0">
              <a:solidFill>
                <a:prstClr val="black"/>
              </a:solidFill>
              <a:latin typeface="Calibri" pitchFamily="34" charset="0"/>
              <a:cs typeface="Calibri" pitchFamily="34" charset="0"/>
            </a:endParaRPr>
          </a:p>
        </p:txBody>
      </p:sp>
      <p:sp>
        <p:nvSpPr>
          <p:cNvPr id="8" name="TextBox 25"/>
          <p:cNvSpPr txBox="1"/>
          <p:nvPr/>
        </p:nvSpPr>
        <p:spPr>
          <a:xfrm>
            <a:off x="152400" y="4597400"/>
            <a:ext cx="11787154" cy="1752018"/>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a:solidFill>
                  <a:schemeClr val="bg1">
                    <a:lumMod val="95000"/>
                  </a:schemeClr>
                </a:solidFill>
                <a:latin typeface="Calibri" pitchFamily="34" charset="0"/>
                <a:cs typeface="Calibri" pitchFamily="34" charset="0"/>
              </a:rPr>
              <a:t>- Giai đoạn 2005 - 2021:</a:t>
            </a:r>
          </a:p>
          <a:p>
            <a:pPr marL="194290" lvl="1" algn="just">
              <a:lnSpc>
                <a:spcPct val="130000"/>
              </a:lnSpc>
            </a:pPr>
            <a:r>
              <a:rPr lang="en-US" sz="3000" b="1">
                <a:solidFill>
                  <a:schemeClr val="bg1">
                    <a:lumMod val="95000"/>
                  </a:schemeClr>
                </a:solidFill>
                <a:latin typeface="Calibri" pitchFamily="34" charset="0"/>
                <a:cs typeface="Calibri" pitchFamily="34" charset="0"/>
              </a:rPr>
              <a:t>+ </a:t>
            </a:r>
            <a:r>
              <a:rPr lang="en-US" sz="3000" b="1" dirty="0">
                <a:solidFill>
                  <a:schemeClr val="bg1">
                    <a:lumMod val="95000"/>
                  </a:schemeClr>
                </a:solidFill>
                <a:latin typeface="Calibri" pitchFamily="34" charset="0"/>
                <a:cs typeface="Calibri" pitchFamily="34" charset="0"/>
              </a:rPr>
              <a:t>S</a:t>
            </a:r>
            <a:r>
              <a:rPr lang="vi-VN" sz="3000" b="1" dirty="0">
                <a:solidFill>
                  <a:schemeClr val="bg1">
                    <a:lumMod val="95000"/>
                  </a:schemeClr>
                </a:solidFill>
                <a:latin typeface="Calibri" pitchFamily="34" charset="0"/>
                <a:cs typeface="Calibri" pitchFamily="34" charset="0"/>
              </a:rPr>
              <a:t>ản </a:t>
            </a:r>
            <a:r>
              <a:rPr lang="vi-VN" sz="3000" b="1">
                <a:solidFill>
                  <a:schemeClr val="bg1">
                    <a:lumMod val="95000"/>
                  </a:schemeClr>
                </a:solidFill>
                <a:latin typeface="Calibri" pitchFamily="34" charset="0"/>
                <a:cs typeface="Calibri" pitchFamily="34" charset="0"/>
              </a:rPr>
              <a:t>lượng </a:t>
            </a:r>
            <a:r>
              <a:rPr lang="en-US" sz="3000" b="1">
                <a:solidFill>
                  <a:schemeClr val="bg1">
                    <a:lumMod val="95000"/>
                  </a:schemeClr>
                </a:solidFill>
                <a:latin typeface="Calibri" pitchFamily="34" charset="0"/>
                <a:cs typeface="Calibri" pitchFamily="34" charset="0"/>
              </a:rPr>
              <a:t>dầu thô </a:t>
            </a:r>
            <a:r>
              <a:rPr lang="vi-VN" sz="3000" b="1">
                <a:solidFill>
                  <a:prstClr val="white"/>
                </a:solidFill>
                <a:latin typeface="Calibri" pitchFamily="34" charset="0"/>
                <a:cs typeface="Calibri" pitchFamily="34" charset="0"/>
              </a:rPr>
              <a:t> </a:t>
            </a:r>
            <a:r>
              <a:rPr lang="vi-VN" sz="3000" b="1">
                <a:solidFill>
                  <a:srgbClr val="FFFF00"/>
                </a:solidFill>
                <a:latin typeface="Calibri" pitchFamily="34" charset="0"/>
                <a:cs typeface="Calibri" pitchFamily="34" charset="0"/>
              </a:rPr>
              <a:t>giảm</a:t>
            </a:r>
            <a:r>
              <a:rPr lang="en-US" sz="3000" b="1">
                <a:solidFill>
                  <a:srgbClr val="FFFF00"/>
                </a:solidFill>
                <a:latin typeface="Calibri" pitchFamily="34" charset="0"/>
                <a:cs typeface="Calibri" pitchFamily="34" charset="0"/>
              </a:rPr>
              <a:t> không liên tục</a:t>
            </a:r>
            <a:r>
              <a:rPr lang="en-US" sz="3000" b="1">
                <a:solidFill>
                  <a:prstClr val="white"/>
                </a:solidFill>
                <a:latin typeface="Calibri" pitchFamily="34" charset="0"/>
                <a:cs typeface="Calibri" pitchFamily="34" charset="0"/>
              </a:rPr>
              <a:t>, giảm </a:t>
            </a:r>
            <a:r>
              <a:rPr lang="en-US" sz="3000" b="1" dirty="0">
                <a:solidFill>
                  <a:prstClr val="white"/>
                </a:solidFill>
                <a:latin typeface="Calibri" pitchFamily="34" charset="0"/>
                <a:cs typeface="Calibri" pitchFamily="34" charset="0"/>
              </a:rPr>
              <a:t>5,7  </a:t>
            </a:r>
            <a:r>
              <a:rPr lang="en-US" sz="3000" b="1" err="1">
                <a:solidFill>
                  <a:prstClr val="white"/>
                </a:solidFill>
                <a:latin typeface="Calibri" pitchFamily="34" charset="0"/>
                <a:cs typeface="Calibri" pitchFamily="34" charset="0"/>
              </a:rPr>
              <a:t>triệu</a:t>
            </a:r>
            <a:r>
              <a:rPr lang="en-US" sz="3000" b="1">
                <a:solidFill>
                  <a:prstClr val="white"/>
                </a:solidFill>
                <a:latin typeface="Calibri" pitchFamily="34" charset="0"/>
                <a:cs typeface="Calibri" pitchFamily="34" charset="0"/>
              </a:rPr>
              <a:t> tấn.</a:t>
            </a:r>
          </a:p>
          <a:p>
            <a:pPr marL="194290" lvl="1" algn="just">
              <a:lnSpc>
                <a:spcPct val="130000"/>
              </a:lnSpc>
            </a:pPr>
            <a:r>
              <a:rPr lang="en-US" sz="3000" b="1">
                <a:solidFill>
                  <a:prstClr val="white"/>
                </a:solidFill>
                <a:latin typeface="Calibri" pitchFamily="34" charset="0"/>
                <a:cs typeface="Calibri" pitchFamily="34" charset="0"/>
              </a:rPr>
              <a:t>+ S</a:t>
            </a:r>
            <a:r>
              <a:rPr lang="vi-VN" sz="3000" b="1">
                <a:solidFill>
                  <a:prstClr val="white"/>
                </a:solidFill>
                <a:latin typeface="Calibri" pitchFamily="34" charset="0"/>
                <a:cs typeface="Calibri" pitchFamily="34" charset="0"/>
              </a:rPr>
              <a:t>ản lượng</a:t>
            </a:r>
            <a:r>
              <a:rPr lang="en-US" sz="3000" b="1">
                <a:solidFill>
                  <a:prstClr val="white"/>
                </a:solidFill>
                <a:latin typeface="Calibri" pitchFamily="34" charset="0"/>
                <a:cs typeface="Calibri" pitchFamily="34" charset="0"/>
              </a:rPr>
              <a:t> khí tự nhiên </a:t>
            </a:r>
            <a:r>
              <a:rPr lang="en-US" sz="3000" b="1">
                <a:solidFill>
                  <a:srgbClr val="FFFF00"/>
                </a:solidFill>
                <a:latin typeface="Calibri" pitchFamily="34" charset="0"/>
                <a:cs typeface="Calibri" pitchFamily="34" charset="0"/>
              </a:rPr>
              <a:t>tăng không liên tục</a:t>
            </a:r>
            <a:r>
              <a:rPr lang="en-US" sz="3000" b="1">
                <a:solidFill>
                  <a:prstClr val="white"/>
                </a:solidFill>
                <a:latin typeface="Calibri" pitchFamily="34" charset="0"/>
                <a:cs typeface="Calibri" pitchFamily="34" charset="0"/>
              </a:rPr>
              <a:t>, tăng 1,0 </a:t>
            </a:r>
            <a:r>
              <a:rPr lang="en-US" sz="3000" b="1">
                <a:solidFill>
                  <a:schemeClr val="bg1">
                    <a:lumMod val="95000"/>
                  </a:schemeClr>
                </a:solidFill>
                <a:latin typeface="Calibri" pitchFamily="34" charset="0"/>
                <a:cs typeface="Calibri" pitchFamily="34" charset="0"/>
              </a:rPr>
              <a:t>tỉ m³ </a:t>
            </a:r>
            <a:r>
              <a:rPr lang="en-US" sz="3000" b="1">
                <a:solidFill>
                  <a:prstClr val="white"/>
                </a:solidFill>
                <a:latin typeface="Calibri" pitchFamily="34" charset="0"/>
                <a:cs typeface="Calibri" pitchFamily="34"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4010987197"/>
              </p:ext>
            </p:extLst>
          </p:nvPr>
        </p:nvGraphicFramePr>
        <p:xfrm>
          <a:off x="1686910" y="2020258"/>
          <a:ext cx="10252642" cy="1844802"/>
        </p:xfrm>
        <a:graphic>
          <a:graphicData uri="http://schemas.openxmlformats.org/drawingml/2006/table">
            <a:tbl>
              <a:tblPr firstRow="1" firstCol="1" bandRow="1">
                <a:tableStyleId>{5C22544A-7EE6-4342-B048-85BDC9FD1C3A}</a:tableStyleId>
              </a:tblPr>
              <a:tblGrid>
                <a:gridCol w="3752193">
                  <a:extLst>
                    <a:ext uri="{9D8B030D-6E8A-4147-A177-3AD203B41FA5}">
                      <a16:colId xmlns:a16="http://schemas.microsoft.com/office/drawing/2014/main" val="3300008736"/>
                    </a:ext>
                  </a:extLst>
                </a:gridCol>
                <a:gridCol w="1686911">
                  <a:extLst>
                    <a:ext uri="{9D8B030D-6E8A-4147-A177-3AD203B41FA5}">
                      <a16:colId xmlns:a16="http://schemas.microsoft.com/office/drawing/2014/main" val="551348237"/>
                    </a:ext>
                  </a:extLst>
                </a:gridCol>
                <a:gridCol w="1560786">
                  <a:extLst>
                    <a:ext uri="{9D8B030D-6E8A-4147-A177-3AD203B41FA5}">
                      <a16:colId xmlns:a16="http://schemas.microsoft.com/office/drawing/2014/main" val="20002"/>
                    </a:ext>
                  </a:extLst>
                </a:gridCol>
                <a:gridCol w="1576552">
                  <a:extLst>
                    <a:ext uri="{9D8B030D-6E8A-4147-A177-3AD203B41FA5}">
                      <a16:colId xmlns:a16="http://schemas.microsoft.com/office/drawing/2014/main" val="1598495903"/>
                    </a:ext>
                  </a:extLst>
                </a:gridCol>
                <a:gridCol w="1676200">
                  <a:extLst>
                    <a:ext uri="{9D8B030D-6E8A-4147-A177-3AD203B41FA5}">
                      <a16:colId xmlns:a16="http://schemas.microsoft.com/office/drawing/2014/main" val="3064101593"/>
                    </a:ext>
                  </a:extLst>
                </a:gridCol>
              </a:tblGrid>
              <a:tr h="370045">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a:t>
                      </a:r>
                      <a:r>
                        <a:rPr lang="en-US" sz="3000" b="1">
                          <a:effectLst/>
                          <a:latin typeface="Calibri" pitchFamily="34" charset="0"/>
                          <a:cs typeface="Calibri" pitchFamily="34" charset="0"/>
                        </a:rPr>
                        <a:t>05</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effectLst/>
                          <a:latin typeface="Calibri" pitchFamily="34" charset="0"/>
                          <a:ea typeface="Arial" panose="020B0604020202020204" pitchFamily="34" charset="0"/>
                          <a:cs typeface="Calibri" pitchFamily="34" charset="0"/>
                        </a:rPr>
                        <a:t>2010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7070895"/>
                  </a:ext>
                </a:extLst>
              </a:tr>
              <a:tr h="463181">
                <a:tc>
                  <a:txBody>
                    <a:bodyPr/>
                    <a:lstStyle/>
                    <a:p>
                      <a:pPr algn="just">
                        <a:lnSpc>
                          <a:spcPct val="150000"/>
                        </a:lnSpc>
                        <a:spcAft>
                          <a:spcPts val="0"/>
                        </a:spcAft>
                      </a:pPr>
                      <a:r>
                        <a:rPr lang="vi-VN" sz="3000" b="1">
                          <a:effectLst/>
                          <a:latin typeface="Calibri" pitchFamily="34" charset="0"/>
                          <a:cs typeface="Calibri" pitchFamily="34" charset="0"/>
                        </a:rPr>
                        <a:t>Dầu thô (triệu tấn)</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50000"/>
                        </a:lnSpc>
                        <a:spcAft>
                          <a:spcPts val="0"/>
                        </a:spcAft>
                      </a:pPr>
                      <a:r>
                        <a:rPr lang="en-US" sz="3000" b="1" kern="1200">
                          <a:solidFill>
                            <a:schemeClr val="dk1"/>
                          </a:solidFill>
                          <a:effectLst/>
                          <a:latin typeface="Calibri" pitchFamily="34" charset="0"/>
                          <a:ea typeface="+mn-ea"/>
                          <a:cs typeface="Calibri" pitchFamily="34" charset="0"/>
                        </a:rPr>
                        <a:t>18,5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14,</a:t>
                      </a:r>
                      <a:r>
                        <a:rPr lang="en-US" sz="3000" b="1">
                          <a:effectLst/>
                          <a:latin typeface="Calibri" pitchFamily="34" charset="0"/>
                          <a:cs typeface="Calibri" pitchFamily="34" charset="0"/>
                        </a:rPr>
                        <a:t>7</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16,</a:t>
                      </a:r>
                      <a:r>
                        <a:rPr lang="en-US" sz="3000" b="1">
                          <a:effectLst/>
                          <a:latin typeface="Calibri" pitchFamily="34" charset="0"/>
                          <a:cs typeface="Calibri" pitchFamily="34" charset="0"/>
                        </a:rPr>
                        <a:t>9</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a:t>
                      </a:r>
                      <a:r>
                        <a:rPr lang="en-US" sz="3000" b="1">
                          <a:effectLst/>
                          <a:latin typeface="Calibri" pitchFamily="34" charset="0"/>
                          <a:cs typeface="Calibri" pitchFamily="34" charset="0"/>
                        </a:rPr>
                        <a:t>,4</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332888"/>
                  </a:ext>
                </a:extLst>
              </a:tr>
              <a:tr h="370045">
                <a:tc>
                  <a:txBody>
                    <a:bodyPr/>
                    <a:lstStyle/>
                    <a:p>
                      <a:pPr algn="just">
                        <a:lnSpc>
                          <a:spcPct val="150000"/>
                        </a:lnSpc>
                        <a:spcAft>
                          <a:spcPts val="0"/>
                        </a:spcAft>
                      </a:pPr>
                      <a:r>
                        <a:rPr lang="vi-VN" sz="3000" b="1">
                          <a:effectLst/>
                          <a:latin typeface="Calibri" pitchFamily="34" charset="0"/>
                          <a:cs typeface="Calibri" pitchFamily="34" charset="0"/>
                        </a:rPr>
                        <a:t>Khi tự nhiên (tỉ m</a:t>
                      </a:r>
                      <a:r>
                        <a:rPr lang="vi-VN" sz="3000" b="1" baseline="30000">
                          <a:effectLst/>
                          <a:latin typeface="Calibri" pitchFamily="34" charset="0"/>
                          <a:cs typeface="Calibri" pitchFamily="34" charset="0"/>
                        </a:rPr>
                        <a:t>3</a:t>
                      </a:r>
                      <a:r>
                        <a:rPr lang="vi-VN" sz="3000" b="1">
                          <a:effectLst/>
                          <a:latin typeface="Calibri" pitchFamily="34" charset="0"/>
                          <a:cs typeface="Calibri" pitchFamily="34" charset="0"/>
                        </a:rPr>
                        <a:t>)</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50000"/>
                        </a:lnSpc>
                        <a:spcAft>
                          <a:spcPts val="0"/>
                        </a:spcAft>
                      </a:pPr>
                      <a:r>
                        <a:rPr lang="en-US" sz="3000" b="1" kern="1200">
                          <a:solidFill>
                            <a:schemeClr val="dk1"/>
                          </a:solidFill>
                          <a:effectLst/>
                          <a:latin typeface="Calibri" pitchFamily="34" charset="0"/>
                          <a:ea typeface="+mn-ea"/>
                          <a:cs typeface="Calibri" pitchFamily="34" charset="0"/>
                        </a:rPr>
                        <a:t>6,4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9,4</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10,</a:t>
                      </a:r>
                      <a:r>
                        <a:rPr lang="en-US" sz="3000" b="1">
                          <a:effectLst/>
                          <a:latin typeface="Calibri" pitchFamily="34" charset="0"/>
                          <a:cs typeface="Calibri" pitchFamily="34" charset="0"/>
                        </a:rPr>
                        <a:t>7</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dirty="0">
                          <a:effectLst/>
                          <a:latin typeface="Calibri" pitchFamily="34" charset="0"/>
                          <a:cs typeface="Calibri" pitchFamily="34" charset="0"/>
                        </a:rPr>
                        <a:t>7,4</a:t>
                      </a:r>
                      <a:endParaRPr lang="en-US" sz="30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420373"/>
                  </a:ext>
                </a:extLst>
              </a:tr>
            </a:tbl>
          </a:graphicData>
        </a:graphic>
      </p:graphicFrame>
    </p:spTree>
    <p:extLst>
      <p:ext uri="{BB962C8B-B14F-4D97-AF65-F5344CB8AC3E}">
        <p14:creationId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074"/>
            <a:ext cx="12192000" cy="8139849"/>
          </a:xfrm>
          <a:custGeom>
            <a:avLst/>
            <a:gdLst/>
            <a:ahLst/>
            <a:cxnLst/>
            <a:rect l="l" t="t" r="r" b="b"/>
            <a:pathLst>
              <a:path w="18288000" h="12209773">
                <a:moveTo>
                  <a:pt x="0" y="0"/>
                </a:moveTo>
                <a:lnTo>
                  <a:pt x="18288000" y="0"/>
                </a:lnTo>
                <a:lnTo>
                  <a:pt x="18288000" y="12209773"/>
                </a:lnTo>
                <a:lnTo>
                  <a:pt x="0" y="12209773"/>
                </a:lnTo>
                <a:lnTo>
                  <a:pt x="0" y="0"/>
                </a:lnTo>
                <a:close/>
              </a:path>
            </a:pathLst>
          </a:custGeom>
          <a:blipFill>
            <a:blip r:embed="rId2">
              <a:alphaModFix amt="80000"/>
            </a:blip>
            <a:stretch>
              <a:fillRect/>
            </a:stretch>
          </a:blipFill>
        </p:spPr>
      </p:sp>
      <p:sp>
        <p:nvSpPr>
          <p:cNvPr id="3" name="TextBox 3"/>
          <p:cNvSpPr txBox="1"/>
          <p:nvPr/>
        </p:nvSpPr>
        <p:spPr>
          <a:xfrm>
            <a:off x="267488" y="172428"/>
            <a:ext cx="11924512" cy="602729"/>
          </a:xfrm>
          <a:prstGeom prst="rect">
            <a:avLst/>
          </a:prstGeom>
        </p:spPr>
        <p:txBody>
          <a:bodyPr wrap="square" lIns="0" tIns="0" rIns="0" bIns="0" rtlCol="0" anchor="t">
            <a:spAutoFit/>
          </a:bodyPr>
          <a:lstStyle/>
          <a:p>
            <a:pPr algn="ctr">
              <a:lnSpc>
                <a:spcPts val="4666"/>
              </a:lnSpc>
              <a:spcBef>
                <a:spcPct val="0"/>
              </a:spcBef>
            </a:pPr>
            <a:r>
              <a:rPr lang="en-US" sz="4300" b="1" dirty="0">
                <a:solidFill>
                  <a:srgbClr val="F3F3F6"/>
                </a:solidFill>
                <a:latin typeface="Calibri" pitchFamily="34" charset="0"/>
                <a:cs typeface="Calibri" pitchFamily="34" charset="0"/>
              </a:rPr>
              <a:t>THĂM DÒ, KHAI THÁC DẦU THÔ, KHÍ TỰ NHIÊN</a:t>
            </a:r>
          </a:p>
        </p:txBody>
      </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1173480"/>
            <a:ext cx="9641329" cy="5213093"/>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t="-20312" b="-20312"/>
              </a:stretch>
            </a:blipFill>
          </p:spPr>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sp>
      </p:grpSp>
      <p:grpSp>
        <p:nvGrpSpPr>
          <p:cNvPr id="5" name="Group 5"/>
          <p:cNvGrpSpPr/>
          <p:nvPr/>
        </p:nvGrpSpPr>
        <p:grpSpPr>
          <a:xfrm>
            <a:off x="7707086" y="254726"/>
            <a:ext cx="4075209" cy="1195743"/>
            <a:chOff x="0" y="0"/>
            <a:chExt cx="2337332" cy="647080"/>
          </a:xfrm>
        </p:grpSpPr>
        <p:sp>
          <p:nvSpPr>
            <p:cNvPr id="6" name="Freeform 6"/>
            <p:cNvSpPr/>
            <p:nvPr/>
          </p:nvSpPr>
          <p:spPr>
            <a:xfrm>
              <a:off x="0" y="0"/>
              <a:ext cx="2337332" cy="647080"/>
            </a:xfrm>
            <a:custGeom>
              <a:avLst/>
              <a:gdLst/>
              <a:ahLst/>
              <a:cxnLst/>
              <a:rect l="l" t="t" r="r" b="b"/>
              <a:pathLst>
                <a:path w="2337332" h="647080">
                  <a:moveTo>
                    <a:pt x="87237" y="0"/>
                  </a:moveTo>
                  <a:lnTo>
                    <a:pt x="2250095" y="0"/>
                  </a:lnTo>
                  <a:cubicBezTo>
                    <a:pt x="2298275" y="0"/>
                    <a:pt x="2337332" y="39057"/>
                    <a:pt x="2337332" y="87237"/>
                  </a:cubicBezTo>
                  <a:lnTo>
                    <a:pt x="2337332" y="559843"/>
                  </a:lnTo>
                  <a:cubicBezTo>
                    <a:pt x="2337332" y="582980"/>
                    <a:pt x="2328141" y="605169"/>
                    <a:pt x="2311781" y="621529"/>
                  </a:cubicBezTo>
                  <a:cubicBezTo>
                    <a:pt x="2295421" y="637889"/>
                    <a:pt x="2273232" y="647080"/>
                    <a:pt x="2250095" y="647080"/>
                  </a:cubicBezTo>
                  <a:lnTo>
                    <a:pt x="87237" y="647080"/>
                  </a:lnTo>
                  <a:cubicBezTo>
                    <a:pt x="39057" y="647080"/>
                    <a:pt x="0" y="608023"/>
                    <a:pt x="0" y="559843"/>
                  </a:cubicBezTo>
                  <a:lnTo>
                    <a:pt x="0" y="87237"/>
                  </a:lnTo>
                  <a:cubicBezTo>
                    <a:pt x="0" y="64100"/>
                    <a:pt x="9191" y="41911"/>
                    <a:pt x="25551" y="25551"/>
                  </a:cubicBezTo>
                  <a:cubicBezTo>
                    <a:pt x="41911" y="9191"/>
                    <a:pt x="64100" y="0"/>
                    <a:pt x="87237" y="0"/>
                  </a:cubicBezTo>
                  <a:close/>
                </a:path>
              </a:pathLst>
            </a:custGeom>
            <a:solidFill>
              <a:srgbClr val="012F7F">
                <a:alpha val="53725"/>
              </a:srgbClr>
            </a:solidFill>
          </p:spPr>
        </p:sp>
        <p:sp>
          <p:nvSpPr>
            <p:cNvPr id="7" name="TextBox 7"/>
            <p:cNvSpPr txBox="1"/>
            <p:nvPr/>
          </p:nvSpPr>
          <p:spPr>
            <a:xfrm>
              <a:off x="0" y="0"/>
              <a:ext cx="2337332" cy="647080"/>
            </a:xfrm>
            <a:prstGeom prst="rect">
              <a:avLst/>
            </a:prstGeom>
          </p:spPr>
          <p:txBody>
            <a:bodyPr lIns="50800" tIns="50800" rIns="50800" bIns="50800" rtlCol="0" anchor="ctr"/>
            <a:lstStyle/>
            <a:p>
              <a:pPr algn="ctr">
                <a:lnSpc>
                  <a:spcPts val="1999"/>
                </a:lnSpc>
              </a:pPr>
              <a:endParaRPr/>
            </a:p>
          </p:txBody>
        </p:sp>
      </p:grpSp>
      <p:sp>
        <p:nvSpPr>
          <p:cNvPr id="8" name="Freeform 8"/>
          <p:cNvSpPr/>
          <p:nvPr/>
        </p:nvSpPr>
        <p:spPr>
          <a:xfrm flipH="1">
            <a:off x="9892183" y="4924824"/>
            <a:ext cx="2339699" cy="1933176"/>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9" name="Freeform 9"/>
          <p:cNvSpPr/>
          <p:nvPr/>
        </p:nvSpPr>
        <p:spPr>
          <a:xfrm rot="-10800000">
            <a:off x="10068908" y="6186660"/>
            <a:ext cx="2145429" cy="67134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Freeform 10"/>
          <p:cNvSpPr/>
          <p:nvPr/>
        </p:nvSpPr>
        <p:spPr>
          <a:xfrm>
            <a:off x="8583136" y="1998222"/>
            <a:ext cx="3199159" cy="3546186"/>
          </a:xfrm>
          <a:custGeom>
            <a:avLst/>
            <a:gdLst/>
            <a:ahLst/>
            <a:cxnLst/>
            <a:rect l="l" t="t" r="r" b="b"/>
            <a:pathLst>
              <a:path w="4798738" h="5319279">
                <a:moveTo>
                  <a:pt x="0" y="0"/>
                </a:moveTo>
                <a:lnTo>
                  <a:pt x="4798737" y="0"/>
                </a:lnTo>
                <a:lnTo>
                  <a:pt x="4798737" y="5319279"/>
                </a:lnTo>
                <a:lnTo>
                  <a:pt x="0" y="5319279"/>
                </a:lnTo>
                <a:lnTo>
                  <a:pt x="0" y="0"/>
                </a:lnTo>
                <a:close/>
              </a:path>
            </a:pathLst>
          </a:custGeom>
          <a:blipFill>
            <a:blip r:embed="rId7"/>
            <a:stretch>
              <a:fillRect/>
            </a:stretch>
          </a:blipFill>
        </p:spPr>
      </p:sp>
      <p:sp>
        <p:nvSpPr>
          <p:cNvPr id="11" name="TextBox 11"/>
          <p:cNvSpPr txBox="1"/>
          <p:nvPr/>
        </p:nvSpPr>
        <p:spPr>
          <a:xfrm>
            <a:off x="457202" y="0"/>
            <a:ext cx="7380514" cy="948978"/>
          </a:xfrm>
          <a:prstGeom prst="rect">
            <a:avLst/>
          </a:prstGeom>
        </p:spPr>
        <p:txBody>
          <a:bodyPr wrap="square" lIns="0" tIns="0" rIns="0" bIns="0" rtlCol="0" anchor="t">
            <a:spAutoFit/>
          </a:bodyPr>
          <a:lstStyle/>
          <a:p>
            <a:pPr algn="ctr">
              <a:lnSpc>
                <a:spcPts val="7372"/>
              </a:lnSpc>
            </a:pPr>
            <a:r>
              <a:rPr lang="en-US" sz="4300" b="1">
                <a:solidFill>
                  <a:srgbClr val="000B5D"/>
                </a:solidFill>
                <a:latin typeface="Calibri" pitchFamily="34" charset="0"/>
                <a:cs typeface="Calibri" pitchFamily="34" charset="0"/>
              </a:rPr>
              <a:t>CÔNG NGHIỆP LỌC, HÓA </a:t>
            </a:r>
            <a:r>
              <a:rPr lang="en-US" sz="4300" b="1" dirty="0">
                <a:solidFill>
                  <a:srgbClr val="000B5D"/>
                </a:solidFill>
                <a:latin typeface="Calibri" pitchFamily="34" charset="0"/>
                <a:cs typeface="Calibri" pitchFamily="34" charset="0"/>
              </a:rPr>
              <a:t>DẦU</a:t>
            </a:r>
          </a:p>
        </p:txBody>
      </p:sp>
      <p:sp>
        <p:nvSpPr>
          <p:cNvPr id="12" name="TextBox 12"/>
          <p:cNvSpPr txBox="1"/>
          <p:nvPr/>
        </p:nvSpPr>
        <p:spPr>
          <a:xfrm>
            <a:off x="7746273" y="340000"/>
            <a:ext cx="3971109" cy="923330"/>
          </a:xfrm>
          <a:prstGeom prst="rect">
            <a:avLst/>
          </a:prstGeom>
        </p:spPr>
        <p:txBody>
          <a:bodyPr wrap="square" lIns="0" tIns="0" rIns="0" bIns="0" rtlCol="0" anchor="t">
            <a:spAutoFit/>
          </a:bodyPr>
          <a:lstStyle/>
          <a:p>
            <a:pPr algn="ctr"/>
            <a:r>
              <a:rPr lang="en-US" sz="3000" b="1" dirty="0">
                <a:solidFill>
                  <a:srgbClr val="FFFFFF"/>
                </a:solidFill>
                <a:latin typeface="Calibri" pitchFamily="34" charset="0"/>
                <a:cs typeface="Calibri" pitchFamily="34" charset="0"/>
              </a:rPr>
              <a:t>NHÀ MÁY LỌC HÓA DẦU</a:t>
            </a:r>
          </a:p>
          <a:p>
            <a:pPr algn="ctr"/>
            <a:r>
              <a:rPr lang="en-US" sz="3000" b="1" dirty="0">
                <a:solidFill>
                  <a:srgbClr val="FFFFFF"/>
                </a:solidFill>
                <a:latin typeface="Calibri" pitchFamily="34" charset="0"/>
                <a:cs typeface="Calibri" pitchFamily="34" charset="0"/>
              </a:rPr>
              <a:t>NGHI SƠN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1702967"/>
            <a:ext cx="11808823" cy="2560701"/>
          </a:xfrm>
          <a:prstGeom prst="rect">
            <a:avLst/>
          </a:prstGeom>
          <a:noFill/>
        </p:spPr>
        <p:txBody>
          <a:bodyPr wrap="square" lIns="0" tIns="0" rIns="0" bIns="0" rtlCol="0" anchor="t">
            <a:spAutoFit/>
          </a:bodyPr>
          <a:lstStyle/>
          <a:p>
            <a:pPr marL="388580" lvl="1" indent="-194290"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Sản </a:t>
            </a:r>
            <a:r>
              <a:rPr lang="vi-VN" sz="3200" b="1" dirty="0">
                <a:solidFill>
                  <a:srgbClr val="002060"/>
                </a:solidFill>
                <a:latin typeface="Calibri" pitchFamily="34" charset="0"/>
                <a:cs typeface="Calibri" pitchFamily="34" charset="0"/>
              </a:rPr>
              <a:t>lượng </a:t>
            </a:r>
            <a:r>
              <a:rPr lang="vi-VN" sz="3200" b="1">
                <a:solidFill>
                  <a:srgbClr val="002060"/>
                </a:solidFill>
                <a:latin typeface="Calibri" pitchFamily="34" charset="0"/>
                <a:cs typeface="Calibri" pitchFamily="34" charset="0"/>
              </a:rPr>
              <a:t>điện tăng nhanh</a:t>
            </a:r>
            <a:r>
              <a:rPr lang="en-US" sz="3200" b="1">
                <a:solidFill>
                  <a:srgbClr val="002060"/>
                </a:solidFill>
                <a:latin typeface="Calibri" pitchFamily="34" charset="0"/>
                <a:cs typeface="Calibri" pitchFamily="34" charset="0"/>
              </a:rPr>
              <a:t>, năm 2021 đạt 244,9 tỉ kWh</a:t>
            </a:r>
            <a:r>
              <a:rPr lang="vi-VN" sz="3200" b="1">
                <a:solidFill>
                  <a:srgbClr val="002060"/>
                </a:solidFill>
                <a:latin typeface="Calibri" pitchFamily="34" charset="0"/>
                <a:cs typeface="Calibri" pitchFamily="34" charset="0"/>
              </a:rPr>
              <a:t>.</a:t>
            </a:r>
            <a:endParaRPr lang="vi-VN" sz="3200" b="1" dirty="0">
              <a:solidFill>
                <a:srgbClr val="002060"/>
              </a:solidFill>
              <a:latin typeface="Calibri" pitchFamily="34" charset="0"/>
              <a:cs typeface="Calibri" pitchFamily="34" charset="0"/>
            </a:endParaRPr>
          </a:p>
          <a:p>
            <a:pPr marL="388580" lvl="1" indent="-194290"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Cơ cấu đa </a:t>
            </a:r>
            <a:r>
              <a:rPr lang="vi-VN" sz="3200" b="1" dirty="0">
                <a:solidFill>
                  <a:srgbClr val="002060"/>
                </a:solidFill>
                <a:latin typeface="Calibri" pitchFamily="34" charset="0"/>
                <a:cs typeface="Calibri" pitchFamily="34" charset="0"/>
              </a:rPr>
              <a:t>dạng</a:t>
            </a:r>
            <a:r>
              <a:rPr lang="vi-VN" sz="3200" b="1">
                <a:solidFill>
                  <a:srgbClr val="002060"/>
                </a:solidFill>
                <a:latin typeface="Calibri" pitchFamily="34" charset="0"/>
                <a:cs typeface="Calibri" pitchFamily="34" charset="0"/>
              </a:rPr>
              <a:t>, </a:t>
            </a:r>
            <a:r>
              <a:rPr lang="en-US" sz="3200" b="1">
                <a:solidFill>
                  <a:srgbClr val="002060"/>
                </a:solidFill>
                <a:latin typeface="Calibri" pitchFamily="34" charset="0"/>
                <a:cs typeface="Calibri" pitchFamily="34" charset="0"/>
              </a:rPr>
              <a:t>có xu </a:t>
            </a:r>
            <a:r>
              <a:rPr lang="vi-VN" sz="3200" b="1">
                <a:solidFill>
                  <a:srgbClr val="002060"/>
                </a:solidFill>
                <a:latin typeface="Calibri" pitchFamily="34" charset="0"/>
                <a:cs typeface="Calibri" pitchFamily="34" charset="0"/>
              </a:rPr>
              <a:t>hướng </a:t>
            </a:r>
            <a:r>
              <a:rPr lang="vi-VN" sz="3200" b="1" dirty="0">
                <a:solidFill>
                  <a:srgbClr val="002060"/>
                </a:solidFill>
                <a:latin typeface="Calibri" pitchFamily="34" charset="0"/>
                <a:cs typeface="Calibri" pitchFamily="34" charset="0"/>
              </a:rPr>
              <a:t>tăng tỉ trọng điện gió, điện </a:t>
            </a:r>
            <a:r>
              <a:rPr lang="vi-VN" sz="3200" b="1">
                <a:solidFill>
                  <a:srgbClr val="002060"/>
                </a:solidFill>
                <a:latin typeface="Calibri" pitchFamily="34" charset="0"/>
                <a:cs typeface="Calibri" pitchFamily="34" charset="0"/>
              </a:rPr>
              <a:t>mặt trời.</a:t>
            </a:r>
            <a:endParaRPr lang="en-US" sz="3200" b="1">
              <a:solidFill>
                <a:srgbClr val="002060"/>
              </a:solidFill>
              <a:latin typeface="Calibri" pitchFamily="34" charset="0"/>
              <a:cs typeface="Calibri" pitchFamily="34" charset="0"/>
            </a:endParaRPr>
          </a:p>
          <a:p>
            <a:pPr marL="388580" lvl="1" indent="-194290"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K</a:t>
            </a:r>
            <a:r>
              <a:rPr lang="en-US" sz="3200" b="1">
                <a:solidFill>
                  <a:srgbClr val="002060"/>
                </a:solidFill>
                <a:latin typeface="Calibri" pitchFamily="34" charset="0"/>
                <a:cs typeface="Calibri" pitchFamily="34" charset="0"/>
              </a:rPr>
              <a:t>HCN</a:t>
            </a:r>
            <a:r>
              <a:rPr lang="vi-VN" sz="3200" b="1">
                <a:solidFill>
                  <a:srgbClr val="002060"/>
                </a:solidFill>
                <a:latin typeface="Calibri" pitchFamily="34" charset="0"/>
                <a:cs typeface="Calibri" pitchFamily="34" charset="0"/>
              </a:rPr>
              <a:t> </a:t>
            </a:r>
            <a:r>
              <a:rPr lang="en-US" sz="3200" b="1">
                <a:solidFill>
                  <a:srgbClr val="002060"/>
                </a:solidFill>
                <a:latin typeface="Calibri" pitchFamily="34" charset="0"/>
                <a:cs typeface="Calibri" pitchFamily="34" charset="0"/>
              </a:rPr>
              <a:t>tiên tiến </a:t>
            </a:r>
            <a:r>
              <a:rPr lang="vi-VN" sz="3200" b="1">
                <a:solidFill>
                  <a:srgbClr val="002060"/>
                </a:solidFill>
                <a:latin typeface="Calibri" pitchFamily="34" charset="0"/>
                <a:cs typeface="Calibri" pitchFamily="34" charset="0"/>
              </a:rPr>
              <a:t>được áp dụng </a:t>
            </a:r>
            <a:r>
              <a:rPr lang="en-US" sz="3200" b="1">
                <a:solidFill>
                  <a:srgbClr val="002060"/>
                </a:solidFill>
                <a:latin typeface="Calibri" pitchFamily="34" charset="0"/>
                <a:cs typeface="Calibri" pitchFamily="34" charset="0"/>
              </a:rPr>
              <a:t>vào phát triển nguồn điện, lưới điện thông minh,…</a:t>
            </a:r>
            <a:endParaRPr lang="vi-VN" sz="3200" b="1">
              <a:solidFill>
                <a:srgbClr val="002060"/>
              </a:solidFill>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6023"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b. CN sản xuất điện</a:t>
            </a:r>
            <a:endParaRPr lang="en-US" sz="3000" b="1" i="1">
              <a:latin typeface="Calibri" pitchFamily="34" charset="0"/>
              <a:cs typeface="Calibri" pitchFamily="34" charset="0"/>
            </a:endParaRPr>
          </a:p>
        </p:txBody>
      </p:sp>
      <p:sp>
        <p:nvSpPr>
          <p:cNvPr id="6" name="TextBox 5"/>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1608371"/>
            <a:ext cx="11808823" cy="4801314"/>
          </a:xfrm>
          <a:prstGeom prst="rect">
            <a:avLst/>
          </a:prstGeom>
          <a:noFill/>
        </p:spPr>
        <p:txBody>
          <a:bodyPr wrap="square" lIns="0" tIns="0" rIns="0" bIns="0" rtlCol="0" anchor="t">
            <a:spAutoFit/>
          </a:bodyPr>
          <a:lstStyle/>
          <a:p>
            <a:pPr marL="388580" lvl="1" indent="-194290" algn="just">
              <a:lnSpc>
                <a:spcPct val="130000"/>
              </a:lnSpc>
            </a:pPr>
            <a:r>
              <a:rPr lang="en-US" sz="3000" b="1">
                <a:solidFill>
                  <a:srgbClr val="002060"/>
                </a:solidFill>
                <a:latin typeface="Calibri" pitchFamily="34" charset="0"/>
                <a:cs typeface="Calibri" pitchFamily="34" charset="0"/>
              </a:rPr>
              <a:t>- Phân bố:</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Thuỷ điện</a:t>
            </a:r>
            <a:r>
              <a:rPr lang="vi-VN" sz="3000" b="1">
                <a:solidFill>
                  <a:srgbClr val="002060"/>
                </a:solidFill>
                <a:latin typeface="Calibri" pitchFamily="34" charset="0"/>
                <a:cs typeface="Calibri" pitchFamily="34" charset="0"/>
              </a:rPr>
              <a:t>: </a:t>
            </a:r>
            <a:r>
              <a:rPr lang="en-US" sz="3000" b="1">
                <a:solidFill>
                  <a:srgbClr val="002060"/>
                </a:solidFill>
                <a:latin typeface="Calibri" pitchFamily="34" charset="0"/>
                <a:cs typeface="Calibri" pitchFamily="34" charset="0"/>
              </a:rPr>
              <a:t>tập trung chủ yếu ở Tây Bắc (Sơn La, Hòa Bình, Lai Châu,…) và Tây Nguyên (Sê San 4, Y-a-li,..</a:t>
            </a:r>
            <a:r>
              <a:rPr lang="vi-VN" sz="3000" b="1">
                <a:solidFill>
                  <a:srgbClr val="002060"/>
                </a:solidFill>
                <a:latin typeface="Calibri" pitchFamily="34" charset="0"/>
                <a:cs typeface="Calibri" pitchFamily="34" charset="0"/>
              </a:rPr>
              <a:t>.</a:t>
            </a:r>
            <a:r>
              <a:rPr lang="en-US" sz="3000" b="1">
                <a:solidFill>
                  <a:srgbClr val="002060"/>
                </a:solidFill>
                <a:latin typeface="Calibri" pitchFamily="34" charset="0"/>
                <a:cs typeface="Calibri" pitchFamily="34" charset="0"/>
              </a:rPr>
              <a:t>).</a:t>
            </a:r>
            <a:r>
              <a:rPr lang="vi-VN" sz="3000" b="1">
                <a:solidFill>
                  <a:srgbClr val="002060"/>
                </a:solidFill>
                <a:latin typeface="Calibri" pitchFamily="34" charset="0"/>
                <a:cs typeface="Calibri" pitchFamily="34" charset="0"/>
              </a:rPr>
              <a:t> </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Nhiệt điện</a:t>
            </a:r>
            <a:r>
              <a:rPr lang="vi-VN" sz="3000" b="1">
                <a:solidFill>
                  <a:srgbClr val="002060"/>
                </a:solidFill>
                <a:latin typeface="Calibri" pitchFamily="34" charset="0"/>
                <a:cs typeface="Calibri" pitchFamily="34" charset="0"/>
              </a:rPr>
              <a:t>: nhiệt điện than</a:t>
            </a:r>
            <a:r>
              <a:rPr lang="en-US" sz="3000" b="1">
                <a:solidFill>
                  <a:srgbClr val="002060"/>
                </a:solidFill>
                <a:latin typeface="Calibri" pitchFamily="34" charset="0"/>
                <a:cs typeface="Calibri" pitchFamily="34" charset="0"/>
              </a:rPr>
              <a:t> (Hải Phòng, Vũng Áng, Vĩnh Tân,…)</a:t>
            </a:r>
            <a:r>
              <a:rPr lang="vi-VN" sz="3000" b="1">
                <a:solidFill>
                  <a:srgbClr val="002060"/>
                </a:solidFill>
                <a:latin typeface="Calibri" pitchFamily="34" charset="0"/>
                <a:cs typeface="Calibri" pitchFamily="34" charset="0"/>
              </a:rPr>
              <a:t> </a:t>
            </a:r>
            <a:r>
              <a:rPr lang="vi-VN" sz="3000" b="1" dirty="0">
                <a:solidFill>
                  <a:srgbClr val="002060"/>
                </a:solidFill>
                <a:latin typeface="Calibri" pitchFamily="34" charset="0"/>
                <a:cs typeface="Calibri" pitchFamily="34" charset="0"/>
              </a:rPr>
              <a:t>và </a:t>
            </a:r>
            <a:r>
              <a:rPr lang="vi-VN" sz="3000" b="1">
                <a:solidFill>
                  <a:srgbClr val="002060"/>
                </a:solidFill>
                <a:latin typeface="Calibri" pitchFamily="34" charset="0"/>
                <a:cs typeface="Calibri" pitchFamily="34" charset="0"/>
              </a:rPr>
              <a:t>nhiệt </a:t>
            </a:r>
            <a:r>
              <a:rPr lang="en-US" sz="3000" b="1">
                <a:solidFill>
                  <a:srgbClr val="002060"/>
                </a:solidFill>
                <a:latin typeface="Calibri" pitchFamily="34" charset="0"/>
                <a:cs typeface="Calibri" pitchFamily="34" charset="0"/>
              </a:rPr>
              <a:t>nhiệt </a:t>
            </a:r>
            <a:r>
              <a:rPr lang="vi-VN" sz="3000" b="1">
                <a:solidFill>
                  <a:srgbClr val="002060"/>
                </a:solidFill>
                <a:latin typeface="Calibri" pitchFamily="34" charset="0"/>
                <a:cs typeface="Calibri" pitchFamily="34" charset="0"/>
              </a:rPr>
              <a:t>điện khí</a:t>
            </a:r>
            <a:r>
              <a:rPr lang="en-US" sz="3000" b="1">
                <a:solidFill>
                  <a:srgbClr val="002060"/>
                </a:solidFill>
                <a:latin typeface="Calibri" pitchFamily="34" charset="0"/>
                <a:cs typeface="Calibri" pitchFamily="34" charset="0"/>
              </a:rPr>
              <a:t> (Phú Mỹ, Cà Mau,…).</a:t>
            </a:r>
            <a:r>
              <a:rPr lang="vi-VN" sz="3000" b="1">
                <a:solidFill>
                  <a:srgbClr val="002060"/>
                </a:solidFill>
                <a:latin typeface="Calibri" pitchFamily="34" charset="0"/>
                <a:cs typeface="Calibri" pitchFamily="34" charset="0"/>
              </a:rPr>
              <a:t> </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Điện gió</a:t>
            </a:r>
            <a:r>
              <a:rPr lang="vi-VN" sz="3000" b="1">
                <a:solidFill>
                  <a:srgbClr val="002060"/>
                </a:solidFill>
                <a:latin typeface="Calibri" pitchFamily="34" charset="0"/>
                <a:cs typeface="Calibri" pitchFamily="34" charset="0"/>
              </a:rPr>
              <a:t>: </a:t>
            </a:r>
            <a:r>
              <a:rPr lang="en-US" sz="3000" b="1">
                <a:solidFill>
                  <a:srgbClr val="002060"/>
                </a:solidFill>
                <a:latin typeface="Calibri" pitchFamily="34" charset="0"/>
                <a:cs typeface="Calibri" pitchFamily="34" charset="0"/>
              </a:rPr>
              <a:t>DHNTB</a:t>
            </a:r>
            <a:r>
              <a:rPr lang="vi-VN" sz="3000" b="1">
                <a:solidFill>
                  <a:srgbClr val="002060"/>
                </a:solidFill>
                <a:latin typeface="Calibri" pitchFamily="34" charset="0"/>
                <a:cs typeface="Calibri" pitchFamily="34" charset="0"/>
              </a:rPr>
              <a:t>, </a:t>
            </a:r>
            <a:r>
              <a:rPr lang="en-US" sz="3000" b="1">
                <a:solidFill>
                  <a:srgbClr val="002060"/>
                </a:solidFill>
                <a:latin typeface="Calibri" pitchFamily="34" charset="0"/>
                <a:cs typeface="Calibri" pitchFamily="34" charset="0"/>
              </a:rPr>
              <a:t>Tây Nguyên </a:t>
            </a:r>
            <a:r>
              <a:rPr lang="vi-VN" sz="3000" b="1">
                <a:solidFill>
                  <a:srgbClr val="002060"/>
                </a:solidFill>
                <a:latin typeface="Calibri" pitchFamily="34" charset="0"/>
                <a:cs typeface="Calibri" pitchFamily="34" charset="0"/>
              </a:rPr>
              <a:t>và </a:t>
            </a:r>
            <a:r>
              <a:rPr lang="en-US" sz="3000" b="1">
                <a:solidFill>
                  <a:srgbClr val="002060"/>
                </a:solidFill>
                <a:latin typeface="Calibri" pitchFamily="34" charset="0"/>
                <a:cs typeface="Calibri" pitchFamily="34" charset="0"/>
              </a:rPr>
              <a:t>ĐBSCL (Đắk Lắk, Gia Lai, Bạc Liêu,…).</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Điện mặt trời</a:t>
            </a:r>
            <a:r>
              <a:rPr lang="vi-VN" sz="3000" b="1">
                <a:solidFill>
                  <a:srgbClr val="002060"/>
                </a:solidFill>
                <a:latin typeface="Calibri" pitchFamily="34" charset="0"/>
                <a:cs typeface="Calibri" pitchFamily="34" charset="0"/>
              </a:rPr>
              <a:t>: </a:t>
            </a:r>
            <a:r>
              <a:rPr lang="en-US" sz="3000" b="1">
                <a:solidFill>
                  <a:srgbClr val="002060"/>
                </a:solidFill>
                <a:latin typeface="Calibri" pitchFamily="34" charset="0"/>
                <a:cs typeface="Calibri" pitchFamily="34" charset="0"/>
              </a:rPr>
              <a:t>DHNTB, Tây Nguyên, ĐNB (Ninh Thuận, Tây Ninh, Bình Thuận,…).</a:t>
            </a:r>
            <a:endParaRPr lang="vi-VN" sz="3000" b="1" dirty="0">
              <a:solidFill>
                <a:srgbClr val="002060"/>
              </a:solidFill>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6023"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b. CN sản xuất điện</a:t>
            </a:r>
            <a:endParaRPr lang="en-US" sz="3000" b="1" i="1">
              <a:latin typeface="Calibri" pitchFamily="34" charset="0"/>
              <a:cs typeface="Calibri" pitchFamily="34" charset="0"/>
            </a:endParaRPr>
          </a:p>
        </p:txBody>
      </p:sp>
      <p:sp>
        <p:nvSpPr>
          <p:cNvPr id="6" name="TextBox 5"/>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 calcmode="lin" valueType="num">
                                      <p:cBhvr>
                                        <p:cTn id="28" dur="1000" fill="hold"/>
                                        <p:tgtEl>
                                          <p:spTgt spid="2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 calcmode="lin" valueType="num">
                                      <p:cBhvr>
                                        <p:cTn id="35" dur="1000" fill="hold"/>
                                        <p:tgtEl>
                                          <p:spTgt spid="2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S\Desktop\Ảnh\khanh-thanh-nha-may-dien-mat-troi-35-mw-dau-tien-tai-viet-nam1538618327.jpg"/>
          <p:cNvPicPr>
            <a:picLocks noChangeAspect="1" noChangeArrowheads="1"/>
          </p:cNvPicPr>
          <p:nvPr/>
        </p:nvPicPr>
        <p:blipFill>
          <a:blip r:embed="rId3"/>
          <a:srcRect/>
          <a:stretch>
            <a:fillRect/>
          </a:stretch>
        </p:blipFill>
        <p:spPr bwMode="auto">
          <a:xfrm>
            <a:off x="0" y="4709"/>
            <a:ext cx="5983941" cy="3330161"/>
          </a:xfrm>
          <a:prstGeom prst="rect">
            <a:avLst/>
          </a:prstGeom>
          <a:noFill/>
        </p:spPr>
      </p:pic>
      <p:pic>
        <p:nvPicPr>
          <p:cNvPr id="1027" name="Picture 3" descr="C:\Users\PTS\Desktop\Ảnh\1110thuydiensonla.jpg"/>
          <p:cNvPicPr>
            <a:picLocks noChangeAspect="1" noChangeArrowheads="1"/>
          </p:cNvPicPr>
          <p:nvPr/>
        </p:nvPicPr>
        <p:blipFill>
          <a:blip r:embed="rId4"/>
          <a:srcRect/>
          <a:stretch>
            <a:fillRect/>
          </a:stretch>
        </p:blipFill>
        <p:spPr bwMode="auto">
          <a:xfrm>
            <a:off x="6010835" y="-9441"/>
            <a:ext cx="6181165" cy="3330865"/>
          </a:xfrm>
          <a:prstGeom prst="rect">
            <a:avLst/>
          </a:prstGeom>
          <a:noFill/>
        </p:spPr>
      </p:pic>
      <p:pic>
        <p:nvPicPr>
          <p:cNvPr id="1028" name="Picture 4" descr="C:\Users\PTS\Desktop\Ảnh\PPC.jpg"/>
          <p:cNvPicPr>
            <a:picLocks noChangeAspect="1" noChangeArrowheads="1"/>
          </p:cNvPicPr>
          <p:nvPr/>
        </p:nvPicPr>
        <p:blipFill>
          <a:blip r:embed="rId5"/>
          <a:srcRect/>
          <a:stretch>
            <a:fillRect/>
          </a:stretch>
        </p:blipFill>
        <p:spPr bwMode="auto">
          <a:xfrm>
            <a:off x="0" y="3386979"/>
            <a:ext cx="5977216" cy="3471021"/>
          </a:xfrm>
          <a:prstGeom prst="rect">
            <a:avLst/>
          </a:prstGeom>
          <a:noFill/>
        </p:spPr>
      </p:pic>
      <p:pic>
        <p:nvPicPr>
          <p:cNvPr id="1029" name="Picture 5" descr="C:\Users\PTS\Desktop\Ảnh\download.jpg"/>
          <p:cNvPicPr>
            <a:picLocks noChangeAspect="1" noChangeArrowheads="1"/>
          </p:cNvPicPr>
          <p:nvPr/>
        </p:nvPicPr>
        <p:blipFill>
          <a:blip r:embed="rId6"/>
          <a:srcRect/>
          <a:stretch>
            <a:fillRect/>
          </a:stretch>
        </p:blipFill>
        <p:spPr bwMode="auto">
          <a:xfrm>
            <a:off x="6017860" y="3385533"/>
            <a:ext cx="6174139" cy="3472467"/>
          </a:xfrm>
          <a:prstGeom prst="rect">
            <a:avLst/>
          </a:prstGeom>
          <a:noFill/>
        </p:spPr>
      </p:pic>
      <p:sp>
        <p:nvSpPr>
          <p:cNvPr id="39" name="TextBox 38">
            <a:extLst>
              <a:ext uri="{FF2B5EF4-FFF2-40B4-BE49-F238E27FC236}">
                <a16:creationId xmlns:a16="http://schemas.microsoft.com/office/drawing/2014/main" id="{C6D9AF93-B638-4EC4-82CD-274973726537}"/>
              </a:ext>
            </a:extLst>
          </p:cNvPr>
          <p:cNvSpPr txBox="1"/>
          <p:nvPr/>
        </p:nvSpPr>
        <p:spPr>
          <a:xfrm>
            <a:off x="-13446" y="2918745"/>
            <a:ext cx="6081533" cy="430887"/>
          </a:xfrm>
          <a:prstGeom prst="rect">
            <a:avLst/>
          </a:prstGeom>
          <a:solidFill>
            <a:schemeClr val="accent2"/>
          </a:solidFill>
        </p:spPr>
        <p:txBody>
          <a:bodyPr wrap="square" rtlCol="0">
            <a:spAutoFit/>
          </a:bodyPr>
          <a:lstStyle/>
          <a:p>
            <a:pPr algn="ctr"/>
            <a:r>
              <a:rPr lang="en-US" sz="2200" b="1">
                <a:solidFill>
                  <a:schemeClr val="bg1"/>
                </a:solidFill>
                <a:latin typeface="Calibri" pitchFamily="34" charset="0"/>
                <a:cs typeface="Calibri" pitchFamily="34" charset="0"/>
              </a:rPr>
              <a:t>Nhà máy Điện mặt trời TTC Phong Điền</a:t>
            </a:r>
            <a:endParaRPr lang="en-US" sz="2200" b="1" dirty="0">
              <a:solidFill>
                <a:schemeClr val="bg1"/>
              </a:solidFill>
              <a:latin typeface="Calibri" pitchFamily="34" charset="0"/>
              <a:cs typeface="Calibri" pitchFamily="34" charset="0"/>
            </a:endParaRPr>
          </a:p>
        </p:txBody>
      </p:sp>
      <p:sp>
        <p:nvSpPr>
          <p:cNvPr id="40" name="TextBox 39">
            <a:extLst>
              <a:ext uri="{FF2B5EF4-FFF2-40B4-BE49-F238E27FC236}">
                <a16:creationId xmlns:a16="http://schemas.microsoft.com/office/drawing/2014/main" id="{E5870F94-200C-49BC-812F-D56F65A06B49}"/>
              </a:ext>
            </a:extLst>
          </p:cNvPr>
          <p:cNvSpPr txBox="1"/>
          <p:nvPr/>
        </p:nvSpPr>
        <p:spPr>
          <a:xfrm>
            <a:off x="6037729" y="2939038"/>
            <a:ext cx="6167718" cy="430887"/>
          </a:xfrm>
          <a:prstGeom prst="rect">
            <a:avLst/>
          </a:prstGeom>
          <a:solidFill>
            <a:schemeClr val="accent2"/>
          </a:solidFill>
        </p:spPr>
        <p:txBody>
          <a:bodyPr wrap="square" rtlCol="0">
            <a:spAutoFit/>
          </a:bodyPr>
          <a:lstStyle/>
          <a:p>
            <a:pPr algn="ctr"/>
            <a:r>
              <a:rPr lang="en-US" sz="2200" b="1" err="1">
                <a:solidFill>
                  <a:schemeClr val="bg1"/>
                </a:solidFill>
                <a:latin typeface="Calibri" pitchFamily="34" charset="0"/>
                <a:cs typeface="Calibri" pitchFamily="34" charset="0"/>
              </a:rPr>
              <a:t>Thuỷ</a:t>
            </a:r>
            <a:r>
              <a:rPr lang="en-US" sz="2200" b="1">
                <a:solidFill>
                  <a:schemeClr val="bg1"/>
                </a:solidFill>
                <a:latin typeface="Calibri" pitchFamily="34" charset="0"/>
                <a:cs typeface="Calibri" pitchFamily="34" charset="0"/>
              </a:rPr>
              <a:t> điện S</a:t>
            </a:r>
            <a:r>
              <a:rPr lang="vi-VN" sz="2200" b="1" dirty="0">
                <a:solidFill>
                  <a:schemeClr val="bg1"/>
                </a:solidFill>
                <a:latin typeface="Calibri" pitchFamily="34" charset="0"/>
                <a:cs typeface="Calibri" pitchFamily="34" charset="0"/>
              </a:rPr>
              <a:t>ơ</a:t>
            </a:r>
            <a:r>
              <a:rPr lang="en-US" sz="2200" b="1" dirty="0">
                <a:solidFill>
                  <a:schemeClr val="bg1"/>
                </a:solidFill>
                <a:latin typeface="Calibri" pitchFamily="34" charset="0"/>
                <a:cs typeface="Calibri" pitchFamily="34" charset="0"/>
              </a:rPr>
              <a:t>n La</a:t>
            </a:r>
          </a:p>
        </p:txBody>
      </p:sp>
      <p:sp>
        <p:nvSpPr>
          <p:cNvPr id="41" name="TextBox 40">
            <a:extLst>
              <a:ext uri="{FF2B5EF4-FFF2-40B4-BE49-F238E27FC236}">
                <a16:creationId xmlns:a16="http://schemas.microsoft.com/office/drawing/2014/main" id="{1BC42518-F76A-4FEB-840F-860EE47531A0}"/>
              </a:ext>
            </a:extLst>
          </p:cNvPr>
          <p:cNvSpPr txBox="1"/>
          <p:nvPr/>
        </p:nvSpPr>
        <p:spPr>
          <a:xfrm>
            <a:off x="13447" y="6386748"/>
            <a:ext cx="6055499" cy="430887"/>
          </a:xfrm>
          <a:prstGeom prst="rect">
            <a:avLst/>
          </a:prstGeom>
          <a:solidFill>
            <a:schemeClr val="accent2"/>
          </a:solidFill>
        </p:spPr>
        <p:txBody>
          <a:bodyPr wrap="square" rtlCol="0">
            <a:spAutoFit/>
          </a:bodyPr>
          <a:lstStyle/>
          <a:p>
            <a:pPr algn="ctr"/>
            <a:r>
              <a:rPr lang="en-US" sz="2200" b="1" err="1">
                <a:solidFill>
                  <a:schemeClr val="bg1"/>
                </a:solidFill>
                <a:latin typeface="Calibri" pitchFamily="34" charset="0"/>
                <a:cs typeface="Calibri" pitchFamily="34" charset="0"/>
              </a:rPr>
              <a:t>Nhiệt</a:t>
            </a:r>
            <a:r>
              <a:rPr lang="en-US" sz="2200" b="1">
                <a:solidFill>
                  <a:schemeClr val="bg1"/>
                </a:solidFill>
                <a:latin typeface="Calibri" pitchFamily="34" charset="0"/>
                <a:cs typeface="Calibri" pitchFamily="34" charset="0"/>
              </a:rPr>
              <a:t> điện Phả </a:t>
            </a:r>
            <a:r>
              <a:rPr lang="en-US" sz="2200" b="1" dirty="0" err="1">
                <a:solidFill>
                  <a:schemeClr val="bg1"/>
                </a:solidFill>
                <a:latin typeface="Calibri" pitchFamily="34" charset="0"/>
                <a:cs typeface="Calibri" pitchFamily="34" charset="0"/>
              </a:rPr>
              <a:t>Lại</a:t>
            </a:r>
            <a:endParaRPr lang="en-US" sz="2200" b="1" dirty="0">
              <a:solidFill>
                <a:schemeClr val="bg1"/>
              </a:solidFill>
              <a:latin typeface="Calibri" pitchFamily="34" charset="0"/>
              <a:cs typeface="Calibri" pitchFamily="34" charset="0"/>
            </a:endParaRPr>
          </a:p>
        </p:txBody>
      </p:sp>
      <p:sp>
        <p:nvSpPr>
          <p:cNvPr id="42" name="TextBox 41">
            <a:extLst>
              <a:ext uri="{FF2B5EF4-FFF2-40B4-BE49-F238E27FC236}">
                <a16:creationId xmlns:a16="http://schemas.microsoft.com/office/drawing/2014/main" id="{3E34539A-BF3F-4181-9FBA-5E5C3A423EAC}"/>
              </a:ext>
            </a:extLst>
          </p:cNvPr>
          <p:cNvSpPr txBox="1"/>
          <p:nvPr/>
        </p:nvSpPr>
        <p:spPr>
          <a:xfrm>
            <a:off x="6091517" y="6373954"/>
            <a:ext cx="6113929" cy="430887"/>
          </a:xfrm>
          <a:prstGeom prst="rect">
            <a:avLst/>
          </a:prstGeom>
          <a:solidFill>
            <a:schemeClr val="accent2"/>
          </a:solidFill>
        </p:spPr>
        <p:txBody>
          <a:bodyPr wrap="square" rtlCol="0">
            <a:spAutoFit/>
          </a:bodyPr>
          <a:lstStyle/>
          <a:p>
            <a:pPr algn="ctr"/>
            <a:r>
              <a:rPr lang="en-US" sz="2200" b="1">
                <a:solidFill>
                  <a:schemeClr val="bg1"/>
                </a:solidFill>
                <a:latin typeface="Calibri" pitchFamily="34" charset="0"/>
                <a:cs typeface="Calibri" pitchFamily="34" charset="0"/>
              </a:rPr>
              <a:t>Phong điện Ph</a:t>
            </a:r>
            <a:r>
              <a:rPr lang="vi-VN" sz="2200" b="1" dirty="0">
                <a:solidFill>
                  <a:schemeClr val="bg1"/>
                </a:solidFill>
                <a:latin typeface="Calibri" pitchFamily="34" charset="0"/>
                <a:cs typeface="Calibri" pitchFamily="34" charset="0"/>
              </a:rPr>
              <a:t>ư</a:t>
            </a:r>
            <a:r>
              <a:rPr lang="en-US" sz="2200" b="1" dirty="0" err="1">
                <a:solidFill>
                  <a:schemeClr val="bg1"/>
                </a:solidFill>
                <a:latin typeface="Calibri" pitchFamily="34" charset="0"/>
                <a:cs typeface="Calibri" pitchFamily="34" charset="0"/>
              </a:rPr>
              <a:t>ơng</a:t>
            </a:r>
            <a:r>
              <a:rPr lang="en-US" sz="2200" b="1" dirty="0">
                <a:solidFill>
                  <a:schemeClr val="bg1"/>
                </a:solidFill>
                <a:latin typeface="Calibri" pitchFamily="34" charset="0"/>
                <a:cs typeface="Calibri" pitchFamily="34" charset="0"/>
              </a:rPr>
              <a:t> Mai</a:t>
            </a:r>
          </a:p>
        </p:txBody>
      </p:sp>
    </p:spTree>
    <p:extLst>
      <p:ext uri="{BB962C8B-B14F-4D97-AF65-F5344CB8AC3E}">
        <p14:creationId xmlns:p14="http://schemas.microsoft.com/office/powerpoint/2010/main" val="16231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ppt_x</p:attrName>
                                        </p:attrNameLst>
                                      </p:cBhvr>
                                      <p:tavLst>
                                        <p:tav tm="0">
                                          <p:val>
                                            <p:strVal val="#ppt_x-.2"/>
                                          </p:val>
                                        </p:tav>
                                        <p:tav tm="100000">
                                          <p:val>
                                            <p:strVal val="#ppt_x"/>
                                          </p:val>
                                        </p:tav>
                                      </p:tavLst>
                                    </p:anim>
                                    <p:anim calcmode="lin" valueType="num">
                                      <p:cBhvr>
                                        <p:cTn id="1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8"/>
                                        </p:tgtEl>
                                      </p:cBhvr>
                                    </p:animEffect>
                                  </p:childTnLst>
                                </p:cTn>
                              </p:par>
                              <p:par>
                                <p:cTn id="20" presetID="29"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ppt_x</p:attrName>
                                        </p:attrNameLst>
                                      </p:cBhvr>
                                      <p:tavLst>
                                        <p:tav tm="0">
                                          <p:val>
                                            <p:strVal val="#ppt_x-.2"/>
                                          </p:val>
                                        </p:tav>
                                        <p:tav tm="100000">
                                          <p:val>
                                            <p:strVal val="#ppt_x"/>
                                          </p:val>
                                        </p:tav>
                                      </p:tavLst>
                                    </p:anim>
                                    <p:anim calcmode="lin" valueType="num">
                                      <p:cBhvr>
                                        <p:cTn id="23"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ppt_x</p:attrName>
                                        </p:attrNameLst>
                                      </p:cBhvr>
                                      <p:tavLst>
                                        <p:tav tm="0">
                                          <p:val>
                                            <p:strVal val="#ppt_x-.2"/>
                                          </p:val>
                                        </p:tav>
                                        <p:tav tm="100000">
                                          <p:val>
                                            <p:strVal val="#ppt_x"/>
                                          </p:val>
                                        </p:tav>
                                      </p:tavLst>
                                    </p:anim>
                                    <p:anim calcmode="lin" valueType="num">
                                      <p:cBhvr>
                                        <p:cTn id="28"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ppt_x</p:attrName>
                                        </p:attrNameLst>
                                      </p:cBhvr>
                                      <p:tavLst>
                                        <p:tav tm="0">
                                          <p:val>
                                            <p:strVal val="#ppt_x-.2"/>
                                          </p:val>
                                        </p:tav>
                                        <p:tav tm="100000">
                                          <p:val>
                                            <p:strVal val="#ppt_x"/>
                                          </p:val>
                                        </p:tav>
                                      </p:tavLst>
                                    </p:anim>
                                    <p:anim calcmode="lin" valueType="num">
                                      <p:cBhvr>
                                        <p:cTn id="33"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ppt_x</p:attrName>
                                        </p:attrNameLst>
                                      </p:cBhvr>
                                      <p:tavLst>
                                        <p:tav tm="0">
                                          <p:val>
                                            <p:strVal val="#ppt_x-.2"/>
                                          </p:val>
                                        </p:tav>
                                        <p:tav tm="100000">
                                          <p:val>
                                            <p:strVal val="#ppt_x"/>
                                          </p:val>
                                        </p:tav>
                                      </p:tavLst>
                                    </p:anim>
                                    <p:anim calcmode="lin" valueType="num">
                                      <p:cBhvr>
                                        <p:cTn id="4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51.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38349" y="2457183"/>
            <a:ext cx="7880261"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Nhà</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máy</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thuỷ</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điện</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a:solidFill>
                  <a:srgbClr val="C00000"/>
                </a:solidFill>
                <a:latin typeface="Calibri" pitchFamily="34" charset="0"/>
                <a:cs typeface="Calibri" pitchFamily="34" charset="0"/>
              </a:rPr>
              <a:t>ở </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lang="en-US" sz="3500" b="1" dirty="0" err="1">
                <a:solidFill>
                  <a:srgbClr val="C00000"/>
                </a:solidFill>
                <a:latin typeface="Calibri" pitchFamily="34" charset="0"/>
                <a:cs typeface="Calibri" pitchFamily="34" charset="0"/>
              </a:rPr>
              <a:t>ớc</a:t>
            </a:r>
            <a:r>
              <a:rPr lang="en-US" sz="3500" b="1" dirty="0">
                <a:solidFill>
                  <a:srgbClr val="C00000"/>
                </a:solidFill>
                <a:latin typeface="Calibri" pitchFamily="34" charset="0"/>
                <a:cs typeface="Calibri" pitchFamily="34" charset="0"/>
              </a:rPr>
              <a:t> ta </a:t>
            </a:r>
            <a:r>
              <a:rPr lang="en-US" sz="3500" b="1" dirty="0" err="1">
                <a:solidFill>
                  <a:srgbClr val="C00000"/>
                </a:solidFill>
                <a:latin typeface="Calibri" pitchFamily="34" charset="0"/>
                <a:cs typeface="Calibri" pitchFamily="34" charset="0"/>
              </a:rPr>
              <a:t>có</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công</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suất</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lớn</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nhất</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a16="http://schemas.microsoft.com/office/drawing/2014/main" id="{A060736F-5B87-44AB-8EAA-DCDC11462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207"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id="{03619153-8622-47C3-B23B-2FCE27C57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17" y="4772070"/>
            <a:ext cx="2945333" cy="2618074"/>
          </a:xfrm>
          <a:prstGeom prst="rect">
            <a:avLst/>
          </a:prstGeom>
        </p:spPr>
      </p:pic>
    </p:spTree>
    <p:custDataLst>
      <p:tags r:id="rId1"/>
    </p:custDataLst>
    <p:extLst>
      <p:ext uri="{BB962C8B-B14F-4D97-AF65-F5344CB8AC3E}">
        <p14:creationId xmlns:p14="http://schemas.microsoft.com/office/powerpoint/2010/main" val="2292635022"/>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par>
                                <p:cTn id="8" presetID="1" presetClass="mediacall" presetSubtype="0" fill="hold" nodeType="withEffect">
                                  <p:stCondLst>
                                    <p:cond delay="0"/>
                                  </p:stCondLst>
                                  <p:childTnLst>
                                    <p:cmd type="call" cmd="playFrom(0.0)">
                                      <p:cBhvr>
                                        <p:cTn id="9" dur="9731" fill="hold"/>
                                        <p:tgtEl>
                                          <p:spTgt spid="16"/>
                                        </p:tgtEl>
                                      </p:cBhvr>
                                    </p:cmd>
                                  </p:childTnLst>
                                </p:cTn>
                              </p:par>
                              <p:par>
                                <p:cTn id="10" presetID="1" presetClass="mediacall" presetSubtype="0" fill="hold" nodeType="withEffect">
                                  <p:stCondLst>
                                    <p:cond delay="0"/>
                                  </p:stCondLst>
                                  <p:childTnLst>
                                    <p:cmd type="call" cmd="playFrom(0.0)">
                                      <p:cBhvr>
                                        <p:cTn id="11" dur="14857" fill="hold"/>
                                        <p:tgtEl>
                                          <p:spTgt spid="3"/>
                                        </p:tgtEl>
                                      </p:cBhvr>
                                    </p:cmd>
                                  </p:childTnLst>
                                </p:cTn>
                              </p:par>
                              <p:par>
                                <p:cTn id="12" presetID="1" presetClass="mediacall" presetSubtype="0" fill="hold" nodeType="withEffect">
                                  <p:stCondLst>
                                    <p:cond delay="0"/>
                                  </p:stCondLst>
                                  <p:childTnLst>
                                    <p:cmd type="call" cmd="playFrom(0.0)">
                                      <p:cBhvr>
                                        <p:cTn id="13" dur="16735" fill="hold"/>
                                        <p:tgtEl>
                                          <p:spTgt spid="18"/>
                                        </p:tgtEl>
                                      </p:cBhvr>
                                    </p:cmd>
                                  </p:childTnLst>
                                </p:cTn>
                              </p:par>
                              <p:par>
                                <p:cTn id="14" presetID="1"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xit" presetSubtype="0" fill="hold" grpId="0" nodeType="withEffect">
                                  <p:stCondLst>
                                    <p:cond delay="1000"/>
                                  </p:stCondLst>
                                  <p:childTnLst>
                                    <p:set>
                                      <p:cBhvr>
                                        <p:cTn id="17" dur="1" fill="hold">
                                          <p:stCondLst>
                                            <p:cond delay="0"/>
                                          </p:stCondLst>
                                        </p:cTn>
                                        <p:tgtEl>
                                          <p:spTgt spid="34"/>
                                        </p:tgtEl>
                                        <p:attrNameLst>
                                          <p:attrName>style.visibility</p:attrName>
                                        </p:attrNameLst>
                                      </p:cBhvr>
                                      <p:to>
                                        <p:strVal val="hidden"/>
                                      </p:to>
                                    </p:set>
                                  </p:childTnLst>
                                </p:cTn>
                              </p:par>
                              <p:par>
                                <p:cTn id="18" presetID="21" presetClass="entr" presetSubtype="1" fill="hold" grpId="16"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1000"/>
                                        <p:tgtEl>
                                          <p:spTgt spid="35"/>
                                        </p:tgtEl>
                                      </p:cBhvr>
                                    </p:animEffect>
                                  </p:childTnLst>
                                </p:cTn>
                              </p:par>
                              <p:par>
                                <p:cTn id="21" presetID="1" presetClass="entr" presetSubtype="0" fill="hold" grpId="1" nodeType="withEffect">
                                  <p:stCondLst>
                                    <p:cond delay="100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xit" presetSubtype="0" fill="hold" grpId="0" nodeType="withEffect">
                                  <p:stCondLst>
                                    <p:cond delay="2000"/>
                                  </p:stCondLst>
                                  <p:childTnLst>
                                    <p:set>
                                      <p:cBhvr>
                                        <p:cTn id="24" dur="1" fill="hold">
                                          <p:stCondLst>
                                            <p:cond delay="0"/>
                                          </p:stCondLst>
                                        </p:cTn>
                                        <p:tgtEl>
                                          <p:spTgt spid="33"/>
                                        </p:tgtEl>
                                        <p:attrNameLst>
                                          <p:attrName>style.visibility</p:attrName>
                                        </p:attrNameLst>
                                      </p:cBhvr>
                                      <p:to>
                                        <p:strVal val="hidden"/>
                                      </p:to>
                                    </p:set>
                                  </p:childTnLst>
                                </p:cTn>
                              </p:par>
                              <p:par>
                                <p:cTn id="25" presetID="21" presetClass="entr" presetSubtype="1" fill="hold" grpId="1"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wheel(1)">
                                      <p:cBhvr>
                                        <p:cTn id="27" dur="10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par>
                                <p:cTn id="28" presetID="1" presetClass="entr" presetSubtype="0" fill="hold" grpId="1" nodeType="withEffect">
                                  <p:stCondLst>
                                    <p:cond delay="200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xit" presetSubtype="0" fill="hold" grpId="0" nodeType="withEffect">
                                  <p:stCondLst>
                                    <p:cond delay="3000"/>
                                  </p:stCondLst>
                                  <p:childTnLst>
                                    <p:set>
                                      <p:cBhvr>
                                        <p:cTn id="31" dur="1" fill="hold">
                                          <p:stCondLst>
                                            <p:cond delay="0"/>
                                          </p:stCondLst>
                                        </p:cTn>
                                        <p:tgtEl>
                                          <p:spTgt spid="32"/>
                                        </p:tgtEl>
                                        <p:attrNameLst>
                                          <p:attrName>style.visibility</p:attrName>
                                        </p:attrNameLst>
                                      </p:cBhvr>
                                      <p:to>
                                        <p:strVal val="hidden"/>
                                      </p:to>
                                    </p:set>
                                  </p:childTnLst>
                                </p:cTn>
                              </p:par>
                              <p:par>
                                <p:cTn id="32" presetID="21" presetClass="entr" presetSubtype="1" fill="hold" grpId="3" nodeType="withEffect">
                                  <p:stCondLst>
                                    <p:cond delay="200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1000"/>
                                        <p:tgtEl>
                                          <p:spTgt spid="35"/>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5" presetID="1" presetClass="entr" presetSubtype="0" fill="hold" grpId="1" nodeType="withEffect">
                                  <p:stCondLst>
                                    <p:cond delay="300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4000"/>
                                  </p:stCondLst>
                                  <p:childTnLst>
                                    <p:set>
                                      <p:cBhvr>
                                        <p:cTn id="38" dur="1" fill="hold">
                                          <p:stCondLst>
                                            <p:cond delay="0"/>
                                          </p:stCondLst>
                                        </p:cTn>
                                        <p:tgtEl>
                                          <p:spTgt spid="31"/>
                                        </p:tgtEl>
                                        <p:attrNameLst>
                                          <p:attrName>style.visibility</p:attrName>
                                        </p:attrNameLst>
                                      </p:cBhvr>
                                      <p:to>
                                        <p:strVal val="hidden"/>
                                      </p:to>
                                    </p:set>
                                  </p:childTnLst>
                                </p:cTn>
                              </p:par>
                              <p:par>
                                <p:cTn id="39" presetID="21" presetClass="entr" presetSubtype="1" fill="hold" grpId="4" nodeType="withEffect">
                                  <p:stCondLst>
                                    <p:cond delay="300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0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4" name="cashreg.wav"/>
                                        </p:tgtEl>
                                      </p:cMediaNode>
                                    </p:audio>
                                  </p:subTnLst>
                                </p:cTn>
                              </p:par>
                              <p:par>
                                <p:cTn id="42" presetID="1" presetClass="entr" presetSubtype="0" fill="hold" grpId="1" nodeType="withEffect">
                                  <p:stCondLst>
                                    <p:cond delay="400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xit" presetSubtype="0" fill="hold" grpId="0" nodeType="withEffect">
                                  <p:stCondLst>
                                    <p:cond delay="5000"/>
                                  </p:stCondLst>
                                  <p:childTnLst>
                                    <p:set>
                                      <p:cBhvr>
                                        <p:cTn id="45" dur="1" fill="hold">
                                          <p:stCondLst>
                                            <p:cond delay="0"/>
                                          </p:stCondLst>
                                        </p:cTn>
                                        <p:tgtEl>
                                          <p:spTgt spid="30"/>
                                        </p:tgtEl>
                                        <p:attrNameLst>
                                          <p:attrName>style.visibility</p:attrName>
                                        </p:attrNameLst>
                                      </p:cBhvr>
                                      <p:to>
                                        <p:strVal val="hidden"/>
                                      </p:to>
                                    </p:set>
                                  </p:childTnLst>
                                </p:cTn>
                              </p:par>
                              <p:par>
                                <p:cTn id="46" presetID="21" presetClass="entr" presetSubtype="1" fill="hold" grpId="5" nodeType="withEffect">
                                  <p:stCondLst>
                                    <p:cond delay="4000"/>
                                  </p:stCondLst>
                                  <p:childTnLst>
                                    <p:set>
                                      <p:cBhvr>
                                        <p:cTn id="47" dur="1" fill="hold">
                                          <p:stCondLst>
                                            <p:cond delay="0"/>
                                          </p:stCondLst>
                                        </p:cTn>
                                        <p:tgtEl>
                                          <p:spTgt spid="35"/>
                                        </p:tgtEl>
                                        <p:attrNameLst>
                                          <p:attrName>style.visibility</p:attrName>
                                        </p:attrNameLst>
                                      </p:cBhvr>
                                      <p:to>
                                        <p:strVal val="visible"/>
                                      </p:to>
                                    </p:set>
                                    <p:animEffect transition="in" filter="wheel(1)">
                                      <p:cBhvr>
                                        <p:cTn id="48" dur="1000"/>
                                        <p:tgtEl>
                                          <p:spTgt spid="35"/>
                                        </p:tgtEl>
                                      </p:cBhvr>
                                    </p:animEffec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par>
                                <p:cTn id="49" presetID="1" presetClass="entr" presetSubtype="0" fill="hold" grpId="1" nodeType="withEffect">
                                  <p:stCondLst>
                                    <p:cond delay="500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xit" presetSubtype="0" fill="hold" grpId="0" nodeType="withEffect">
                                  <p:stCondLst>
                                    <p:cond delay="6000"/>
                                  </p:stCondLst>
                                  <p:childTnLst>
                                    <p:set>
                                      <p:cBhvr>
                                        <p:cTn id="52" dur="1" fill="hold">
                                          <p:stCondLst>
                                            <p:cond delay="0"/>
                                          </p:stCondLst>
                                        </p:cTn>
                                        <p:tgtEl>
                                          <p:spTgt spid="29"/>
                                        </p:tgtEl>
                                        <p:attrNameLst>
                                          <p:attrName>style.visibility</p:attrName>
                                        </p:attrNameLst>
                                      </p:cBhvr>
                                      <p:to>
                                        <p:strVal val="hidden"/>
                                      </p:to>
                                    </p:set>
                                  </p:childTnLst>
                                </p:cTn>
                              </p:par>
                              <p:par>
                                <p:cTn id="53" presetID="21" presetClass="entr" presetSubtype="1" fill="hold" grpId="6" nodeType="withEffect">
                                  <p:stCondLst>
                                    <p:cond delay="500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par>
                                <p:cTn id="56" presetID="1" presetClass="entr" presetSubtype="0" fill="hold" grpId="1" nodeType="withEffect">
                                  <p:stCondLst>
                                    <p:cond delay="600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xit" presetSubtype="0" fill="hold" grpId="0" nodeType="withEffect">
                                  <p:stCondLst>
                                    <p:cond delay="7000"/>
                                  </p:stCondLst>
                                  <p:childTnLst>
                                    <p:set>
                                      <p:cBhvr>
                                        <p:cTn id="59" dur="1" fill="hold">
                                          <p:stCondLst>
                                            <p:cond delay="0"/>
                                          </p:stCondLst>
                                        </p:cTn>
                                        <p:tgtEl>
                                          <p:spTgt spid="28"/>
                                        </p:tgtEl>
                                        <p:attrNameLst>
                                          <p:attrName>style.visibility</p:attrName>
                                        </p:attrNameLst>
                                      </p:cBhvr>
                                      <p:to>
                                        <p:strVal val="hidden"/>
                                      </p:to>
                                    </p:set>
                                  </p:childTnLst>
                                </p:cTn>
                              </p:par>
                              <p:par>
                                <p:cTn id="60" presetID="21" presetClass="entr" presetSubtype="1" fill="hold" grpId="7" nodeType="withEffect">
                                  <p:stCondLst>
                                    <p:cond delay="600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10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4" name="cashreg.wav"/>
                                        </p:tgtEl>
                                      </p:cMediaNode>
                                    </p:audio>
                                  </p:subTnLst>
                                </p:cTn>
                              </p:par>
                              <p:par>
                                <p:cTn id="63" presetID="1" presetClass="entr" presetSubtype="0" fill="hold" grpId="1" nodeType="withEffect">
                                  <p:stCondLst>
                                    <p:cond delay="700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xit" presetSubtype="0" fill="hold" grpId="0" nodeType="withEffect">
                                  <p:stCondLst>
                                    <p:cond delay="8000"/>
                                  </p:stCondLst>
                                  <p:childTnLst>
                                    <p:set>
                                      <p:cBhvr>
                                        <p:cTn id="66" dur="1" fill="hold">
                                          <p:stCondLst>
                                            <p:cond delay="0"/>
                                          </p:stCondLst>
                                        </p:cTn>
                                        <p:tgtEl>
                                          <p:spTgt spid="27"/>
                                        </p:tgtEl>
                                        <p:attrNameLst>
                                          <p:attrName>style.visibility</p:attrName>
                                        </p:attrNameLst>
                                      </p:cBhvr>
                                      <p:to>
                                        <p:strVal val="hidden"/>
                                      </p:to>
                                    </p:set>
                                  </p:childTnLst>
                                </p:cTn>
                              </p:par>
                              <p:par>
                                <p:cTn id="67" presetID="21" presetClass="entr" presetSubtype="1" fill="hold" grpId="8" nodeType="withEffect">
                                  <p:stCondLst>
                                    <p:cond delay="700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subTnLst>
                                    <p:audio>
                                      <p:cMediaNode>
                                        <p:cTn display="0" masterRel="sameClick">
                                          <p:stCondLst>
                                            <p:cond evt="begin" delay="0">
                                              <p:tn val="67"/>
                                            </p:cond>
                                          </p:stCondLst>
                                          <p:endCondLst>
                                            <p:cond evt="onStopAudio" delay="0">
                                              <p:tgtEl>
                                                <p:sldTgt/>
                                              </p:tgtEl>
                                            </p:cond>
                                          </p:endCondLst>
                                        </p:cTn>
                                        <p:tgtEl>
                                          <p:sndTgt r:embed="rId4" name="cashreg.wav"/>
                                        </p:tgtEl>
                                      </p:cMediaNode>
                                    </p:audio>
                                  </p:subTnLst>
                                </p:cTn>
                              </p:par>
                              <p:par>
                                <p:cTn id="70" presetID="1" presetClass="entr" presetSubtype="0" fill="hold" grpId="1" nodeType="withEffect">
                                  <p:stCondLst>
                                    <p:cond delay="800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xit" presetSubtype="0" fill="hold" grpId="0" nodeType="withEffect">
                                  <p:stCondLst>
                                    <p:cond delay="9000"/>
                                  </p:stCondLst>
                                  <p:childTnLst>
                                    <p:set>
                                      <p:cBhvr>
                                        <p:cTn id="73" dur="1" fill="hold">
                                          <p:stCondLst>
                                            <p:cond delay="0"/>
                                          </p:stCondLst>
                                        </p:cTn>
                                        <p:tgtEl>
                                          <p:spTgt spid="26"/>
                                        </p:tgtEl>
                                        <p:attrNameLst>
                                          <p:attrName>style.visibility</p:attrName>
                                        </p:attrNameLst>
                                      </p:cBhvr>
                                      <p:to>
                                        <p:strVal val="hidden"/>
                                      </p:to>
                                    </p:set>
                                  </p:childTnLst>
                                </p:cTn>
                              </p:par>
                              <p:par>
                                <p:cTn id="74" presetID="21" presetClass="entr" presetSubtype="1" fill="hold" grpId="2" nodeType="withEffect">
                                  <p:stCondLst>
                                    <p:cond delay="800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4" name="cashreg.wav"/>
                                        </p:tgtEl>
                                      </p:cMediaNode>
                                    </p:audio>
                                  </p:subTnLst>
                                </p:cTn>
                              </p:par>
                              <p:par>
                                <p:cTn id="77" presetID="1" presetClass="entr" presetSubtype="0" fill="hold" grpId="1" nodeType="withEffect">
                                  <p:stCondLst>
                                    <p:cond delay="900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10000"/>
                                  </p:stCondLst>
                                  <p:childTnLst>
                                    <p:set>
                                      <p:cBhvr>
                                        <p:cTn id="80" dur="1" fill="hold">
                                          <p:stCondLst>
                                            <p:cond delay="0"/>
                                          </p:stCondLst>
                                        </p:cTn>
                                        <p:tgtEl>
                                          <p:spTgt spid="25"/>
                                        </p:tgtEl>
                                        <p:attrNameLst>
                                          <p:attrName>style.visibility</p:attrName>
                                        </p:attrNameLst>
                                      </p:cBhvr>
                                      <p:to>
                                        <p:strVal val="hidden"/>
                                      </p:to>
                                    </p:set>
                                  </p:childTnLst>
                                </p:cTn>
                              </p:par>
                              <p:par>
                                <p:cTn id="81" presetID="21" presetClass="entr" presetSubtype="1" fill="hold" grpId="10" nodeType="withEffect">
                                  <p:stCondLst>
                                    <p:cond delay="900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4" name="cashreg.wav"/>
                                        </p:tgtEl>
                                      </p:cMediaNode>
                                    </p:audio>
                                  </p:subTnLst>
                                </p:cTn>
                              </p:par>
                              <p:par>
                                <p:cTn id="84" presetID="1" presetClass="entr" presetSubtype="0" fill="hold" grpId="1" nodeType="withEffect">
                                  <p:stCondLst>
                                    <p:cond delay="10000"/>
                                  </p:stCondLst>
                                  <p:childTnLst>
                                    <p:set>
                                      <p:cBhvr>
                                        <p:cTn id="85" dur="1" fill="hold">
                                          <p:stCondLst>
                                            <p:cond delay="0"/>
                                          </p:stCondLst>
                                        </p:cTn>
                                        <p:tgtEl>
                                          <p:spTgt spid="24"/>
                                        </p:tgtEl>
                                        <p:attrNameLst>
                                          <p:attrName>style.visibility</p:attrName>
                                        </p:attrNameLst>
                                      </p:cBhvr>
                                      <p:to>
                                        <p:strVal val="visible"/>
                                      </p:to>
                                    </p:set>
                                  </p:childTnLst>
                                </p:cTn>
                              </p:par>
                              <p:par>
                                <p:cTn id="86" presetID="1" presetClass="exit" presetSubtype="0" fill="hold" grpId="0" nodeType="withEffect">
                                  <p:stCondLst>
                                    <p:cond delay="11000"/>
                                  </p:stCondLst>
                                  <p:childTnLst>
                                    <p:set>
                                      <p:cBhvr>
                                        <p:cTn id="87" dur="1" fill="hold">
                                          <p:stCondLst>
                                            <p:cond delay="0"/>
                                          </p:stCondLst>
                                        </p:cTn>
                                        <p:tgtEl>
                                          <p:spTgt spid="24"/>
                                        </p:tgtEl>
                                        <p:attrNameLst>
                                          <p:attrName>style.visibility</p:attrName>
                                        </p:attrNameLst>
                                      </p:cBhvr>
                                      <p:to>
                                        <p:strVal val="hidden"/>
                                      </p:to>
                                    </p:set>
                                  </p:childTnLst>
                                </p:cTn>
                              </p:par>
                              <p:par>
                                <p:cTn id="88" presetID="21" presetClass="entr" presetSubtype="1" fill="hold" grpId="11" nodeType="withEffect">
                                  <p:stCondLst>
                                    <p:cond delay="10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4" name="cashreg.wav"/>
                                        </p:tgtEl>
                                      </p:cMediaNode>
                                    </p:audio>
                                  </p:subTnLst>
                                </p:cTn>
                              </p:par>
                              <p:par>
                                <p:cTn id="91" presetID="1" presetClass="entr" presetSubtype="0" fill="hold" grpId="1" nodeType="withEffect">
                                  <p:stCondLst>
                                    <p:cond delay="1100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xit" presetSubtype="0" fill="hold" grpId="0" nodeType="withEffect">
                                  <p:stCondLst>
                                    <p:cond delay="12000"/>
                                  </p:stCondLst>
                                  <p:childTnLst>
                                    <p:set>
                                      <p:cBhvr>
                                        <p:cTn id="94" dur="1" fill="hold">
                                          <p:stCondLst>
                                            <p:cond delay="0"/>
                                          </p:stCondLst>
                                        </p:cTn>
                                        <p:tgtEl>
                                          <p:spTgt spid="23"/>
                                        </p:tgtEl>
                                        <p:attrNameLst>
                                          <p:attrName>style.visibility</p:attrName>
                                        </p:attrNameLst>
                                      </p:cBhvr>
                                      <p:to>
                                        <p:strVal val="hidden"/>
                                      </p:to>
                                    </p:set>
                                  </p:childTnLst>
                                </p:cTn>
                              </p:par>
                              <p:par>
                                <p:cTn id="95" presetID="21" presetClass="entr" presetSubtype="1" fill="hold" grpId="12" nodeType="withEffect">
                                  <p:stCondLst>
                                    <p:cond delay="11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cashreg.wav"/>
                                        </p:tgtEl>
                                      </p:cMediaNode>
                                    </p:audio>
                                  </p:subTnLst>
                                </p:cTn>
                              </p:par>
                              <p:par>
                                <p:cTn id="98" presetID="1" presetClass="entr" presetSubtype="0" fill="hold" grpId="1" nodeType="withEffect">
                                  <p:stCondLst>
                                    <p:cond delay="12000"/>
                                  </p:stCondLst>
                                  <p:childTnLst>
                                    <p:set>
                                      <p:cBhvr>
                                        <p:cTn id="99" dur="1" fill="hold">
                                          <p:stCondLst>
                                            <p:cond delay="0"/>
                                          </p:stCondLst>
                                        </p:cTn>
                                        <p:tgtEl>
                                          <p:spTgt spid="22"/>
                                        </p:tgtEl>
                                        <p:attrNameLst>
                                          <p:attrName>style.visibility</p:attrName>
                                        </p:attrNameLst>
                                      </p:cBhvr>
                                      <p:to>
                                        <p:strVal val="visible"/>
                                      </p:to>
                                    </p:set>
                                  </p:childTnLst>
                                </p:cTn>
                              </p:par>
                              <p:par>
                                <p:cTn id="100" presetID="1" presetClass="exit" presetSubtype="0" fill="hold" grpId="0" nodeType="withEffect">
                                  <p:stCondLst>
                                    <p:cond delay="13000"/>
                                  </p:stCondLst>
                                  <p:childTnLst>
                                    <p:set>
                                      <p:cBhvr>
                                        <p:cTn id="101" dur="1" fill="hold">
                                          <p:stCondLst>
                                            <p:cond delay="0"/>
                                          </p:stCondLst>
                                        </p:cTn>
                                        <p:tgtEl>
                                          <p:spTgt spid="22"/>
                                        </p:tgtEl>
                                        <p:attrNameLst>
                                          <p:attrName>style.visibility</p:attrName>
                                        </p:attrNameLst>
                                      </p:cBhvr>
                                      <p:to>
                                        <p:strVal val="hidden"/>
                                      </p:to>
                                    </p:set>
                                  </p:childTnLst>
                                </p:cTn>
                              </p:par>
                              <p:par>
                                <p:cTn id="102" presetID="21" presetClass="entr" presetSubtype="1" fill="hold" grpId="13" nodeType="withEffect">
                                  <p:stCondLst>
                                    <p:cond delay="12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4" name="cashreg.wav"/>
                                        </p:tgtEl>
                                      </p:cMediaNode>
                                    </p:audio>
                                  </p:subTnLst>
                                </p:cTn>
                              </p:par>
                              <p:par>
                                <p:cTn id="105" presetID="1" presetClass="entr" presetSubtype="0" fill="hold" grpId="1" nodeType="withEffect">
                                  <p:stCondLst>
                                    <p:cond delay="13000"/>
                                  </p:stCondLst>
                                  <p:childTnLst>
                                    <p:set>
                                      <p:cBhvr>
                                        <p:cTn id="106" dur="1" fill="hold">
                                          <p:stCondLst>
                                            <p:cond delay="0"/>
                                          </p:stCondLst>
                                        </p:cTn>
                                        <p:tgtEl>
                                          <p:spTgt spid="21"/>
                                        </p:tgtEl>
                                        <p:attrNameLst>
                                          <p:attrName>style.visibility</p:attrName>
                                        </p:attrNameLst>
                                      </p:cBhvr>
                                      <p:to>
                                        <p:strVal val="visible"/>
                                      </p:to>
                                    </p:set>
                                  </p:childTnLst>
                                </p:cTn>
                              </p:par>
                              <p:par>
                                <p:cTn id="107" presetID="1" presetClass="exit" presetSubtype="0" fill="hold" grpId="0" nodeType="withEffect">
                                  <p:stCondLst>
                                    <p:cond delay="14000"/>
                                  </p:stCondLst>
                                  <p:childTnLst>
                                    <p:set>
                                      <p:cBhvr>
                                        <p:cTn id="108" dur="1" fill="hold">
                                          <p:stCondLst>
                                            <p:cond delay="0"/>
                                          </p:stCondLst>
                                        </p:cTn>
                                        <p:tgtEl>
                                          <p:spTgt spid="21"/>
                                        </p:tgtEl>
                                        <p:attrNameLst>
                                          <p:attrName>style.visibility</p:attrName>
                                        </p:attrNameLst>
                                      </p:cBhvr>
                                      <p:to>
                                        <p:strVal val="hidden"/>
                                      </p:to>
                                    </p:set>
                                  </p:childTnLst>
                                </p:cTn>
                              </p:par>
                              <p:par>
                                <p:cTn id="109" presetID="21" presetClass="entr" presetSubtype="1" fill="hold" grpId="14" nodeType="withEffect">
                                  <p:stCondLst>
                                    <p:cond delay="13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par>
                                <p:cTn id="112" presetID="1" presetClass="entr" presetSubtype="0" fill="hold" grpId="1" nodeType="withEffect">
                                  <p:stCondLst>
                                    <p:cond delay="14000"/>
                                  </p:stCondLst>
                                  <p:childTnLst>
                                    <p:set>
                                      <p:cBhvr>
                                        <p:cTn id="113"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2"/>
                                            </p:cond>
                                          </p:stCondLst>
                                          <p:endCondLst>
                                            <p:cond evt="onStopAudio" delay="0">
                                              <p:tgtEl>
                                                <p:sldTgt/>
                                              </p:tgtEl>
                                            </p:cond>
                                          </p:endCondLst>
                                        </p:cTn>
                                        <p:tgtEl>
                                          <p:sndTgt r:embed="rId4" name="cashreg.wav"/>
                                        </p:tgtEl>
                                      </p:cMediaNode>
                                    </p:audio>
                                  </p:subTnLst>
                                </p:cTn>
                              </p:par>
                              <p:par>
                                <p:cTn id="114" presetID="1" presetClass="exit" presetSubtype="0" fill="hold" grpId="0" nodeType="withEffect">
                                  <p:stCondLst>
                                    <p:cond delay="15000"/>
                                  </p:stCondLst>
                                  <p:childTnLst>
                                    <p:set>
                                      <p:cBhvr>
                                        <p:cTn id="11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cashreg.wav"/>
                                        </p:tgtEl>
                                      </p:cMediaNode>
                                    </p:audio>
                                  </p:subTnLst>
                                </p:cTn>
                              </p:par>
                              <p:par>
                                <p:cTn id="116" presetID="21" presetClass="entr" presetSubtype="1" fill="hold" grpId="9" nodeType="withEffect">
                                  <p:stCondLst>
                                    <p:cond delay="14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4" name="cashreg.wav"/>
                                        </p:tgtEl>
                                      </p:cMediaNode>
                                    </p:audio>
                                  </p:subTnLst>
                                </p:cTn>
                              </p:par>
                              <p:par>
                                <p:cTn id="119" presetID="1" presetClass="entr" presetSubtype="0" fill="hold" grpId="1" nodeType="withEffect">
                                  <p:stCondLst>
                                    <p:cond delay="15000"/>
                                  </p:stCondLst>
                                  <p:childTnLst>
                                    <p:set>
                                      <p:cBhvr>
                                        <p:cTn id="12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9"/>
                                            </p:cond>
                                          </p:stCondLst>
                                          <p:endCondLst>
                                            <p:cond evt="onStopAudio" delay="0">
                                              <p:tgtEl>
                                                <p:sldTgt/>
                                              </p:tgtEl>
                                            </p:cond>
                                          </p:endCondLst>
                                        </p:cTn>
                                        <p:tgtEl>
                                          <p:sndTgt r:embed="rId5" name="cashreg.wav"/>
                                        </p:tgtEl>
                                      </p:cMediaNode>
                                    </p:audio>
                                  </p:subTnLst>
                                </p:cTn>
                              </p:par>
                              <p:par>
                                <p:cTn id="121" presetID="1" presetClass="exit" presetSubtype="0" fill="hold" grpId="0" nodeType="withEffect">
                                  <p:stCondLst>
                                    <p:cond delay="16000"/>
                                  </p:stCondLst>
                                  <p:childTnLst>
                                    <p:set>
                                      <p:cBhvr>
                                        <p:cTn id="122" dur="1" fill="hold">
                                          <p:stCondLst>
                                            <p:cond delay="0"/>
                                          </p:stCondLst>
                                        </p:cTn>
                                        <p:tgtEl>
                                          <p:spTgt spid="19"/>
                                        </p:tgtEl>
                                        <p:attrNameLst>
                                          <p:attrName>style.visibility</p:attrName>
                                        </p:attrNameLst>
                                      </p:cBhvr>
                                      <p:to>
                                        <p:strVal val="hidden"/>
                                      </p:to>
                                    </p:set>
                                  </p:childTnLst>
                                </p:cTn>
                              </p:par>
                              <p:par>
                                <p:cTn id="123" presetID="21" presetClass="entr" presetSubtype="1" fill="hold" grpId="0" nodeType="withEffect">
                                  <p:stCondLst>
                                    <p:cond delay="15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vol="100000">
                                        <p:cTn display="0" masterRel="sameClick">
                                          <p:stCondLst>
                                            <p:cond evt="begin" delay="0">
                                              <p:tn val="123"/>
                                            </p:cond>
                                          </p:stCondLst>
                                          <p:endCondLst>
                                            <p:cond evt="onStopAudio" delay="0">
                                              <p:tgtEl>
                                                <p:sldTgt/>
                                              </p:tgtEl>
                                            </p:cond>
                                          </p:endCondLst>
                                        </p:cTn>
                                        <p:tgtEl>
                                          <p:sndTgt r:embed="rId5" name="cashreg.wav"/>
                                        </p:tgtEl>
                                      </p:cMediaNode>
                                    </p:audio>
                                  </p:subTnLst>
                                </p:cTn>
                              </p:par>
                              <p:par>
                                <p:cTn id="126" presetID="1" presetClass="exit" presetSubtype="0" fill="hold" grpId="15" nodeType="withEffect">
                                  <p:stCondLst>
                                    <p:cond delay="16000"/>
                                  </p:stCondLst>
                                  <p:childTnLst>
                                    <p:set>
                                      <p:cBhvr>
                                        <p:cTn id="12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9697">
                <p:cTn id="128" fill="hold" display="0">
                  <p:stCondLst>
                    <p:cond delay="indefinite"/>
                  </p:stCondLst>
                  <p:endCondLst>
                    <p:cond evt="onStopAudio" delay="0">
                      <p:tgtEl>
                        <p:sldTgt/>
                      </p:tgtEl>
                    </p:cond>
                  </p:endCondLst>
                </p:cTn>
                <p:tgtEl>
                  <p:spTgt spid="16"/>
                </p:tgtEl>
              </p:cMediaNode>
            </p:video>
            <p:video>
              <p:cMediaNode vol="24242">
                <p:cTn id="129" fill="hold" display="0">
                  <p:stCondLst>
                    <p:cond delay="indefinite"/>
                  </p:stCondLst>
                  <p:endCondLst>
                    <p:cond evt="onStopAudio" delay="0">
                      <p:tgtEl>
                        <p:sldTgt/>
                      </p:tgtEl>
                    </p:cond>
                  </p:endCondLst>
                </p:cTn>
                <p:tgtEl>
                  <p:spTgt spid="18"/>
                </p:tgtEl>
              </p:cMediaNode>
            </p:video>
            <p:video>
              <p:cMediaNode vol="80000">
                <p:cTn id="130"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3561"/>
            <a:ext cx="12192000" cy="8132956"/>
          </a:xfrm>
          <a:custGeom>
            <a:avLst/>
            <a:gdLst/>
            <a:ahLst/>
            <a:cxnLst/>
            <a:rect l="l" t="t" r="r" b="b"/>
            <a:pathLst>
              <a:path w="18288000" h="12199434">
                <a:moveTo>
                  <a:pt x="0" y="0"/>
                </a:moveTo>
                <a:lnTo>
                  <a:pt x="18288000" y="0"/>
                </a:lnTo>
                <a:lnTo>
                  <a:pt x="18288000" y="12199435"/>
                </a:lnTo>
                <a:lnTo>
                  <a:pt x="0" y="12199435"/>
                </a:lnTo>
                <a:lnTo>
                  <a:pt x="0" y="0"/>
                </a:lnTo>
                <a:close/>
              </a:path>
            </a:pathLst>
          </a:custGeom>
          <a:blipFill>
            <a:blip r:embed="rId2"/>
            <a:stretch>
              <a:fillRect/>
            </a:stretch>
          </a:blipFill>
        </p:spPr>
      </p:sp>
      <p:grpSp>
        <p:nvGrpSpPr>
          <p:cNvPr id="3"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35369" y="233049"/>
            <a:ext cx="10495137" cy="923330"/>
          </a:xfrm>
          <a:prstGeom prst="rect">
            <a:avLst/>
          </a:prstGeom>
        </p:spPr>
        <p:txBody>
          <a:bodyPr lIns="0" tIns="0" rIns="0" bIns="0" rtlCol="0" anchor="t">
            <a:spAutoFit/>
          </a:bodyPr>
          <a:lstStyle/>
          <a:p>
            <a:pPr algn="ctr">
              <a:lnSpc>
                <a:spcPts val="3646"/>
              </a:lnSpc>
            </a:pP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lớn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nhất</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nước</a:t>
            </a:r>
            <a:r>
              <a:rPr lang="en-US" sz="2800" b="1" dirty="0">
                <a:solidFill>
                  <a:srgbClr val="F4F4F4"/>
                </a:solidFill>
                <a:latin typeface="Calibri" pitchFamily="34" charset="0"/>
                <a:cs typeface="Calibri" pitchFamily="34" charset="0"/>
              </a:rPr>
              <a:t> ta </a:t>
            </a:r>
            <a:r>
              <a:rPr lang="en-US" sz="2800" b="1" dirty="0" err="1">
                <a:solidFill>
                  <a:srgbClr val="F4F4F4"/>
                </a:solidFill>
                <a:latin typeface="Calibri" pitchFamily="34" charset="0"/>
                <a:cs typeface="Calibri" pitchFamily="34" charset="0"/>
              </a:rPr>
              <a:t>hiện</a:t>
            </a:r>
            <a:r>
              <a:rPr lang="en-US" sz="2800" b="1" dirty="0">
                <a:solidFill>
                  <a:srgbClr val="F4F4F4"/>
                </a:solidFill>
                <a:latin typeface="Calibri" pitchFamily="34" charset="0"/>
                <a:cs typeface="Calibri" pitchFamily="34" charset="0"/>
              </a:rPr>
              <a:t> nay </a:t>
            </a:r>
            <a:r>
              <a:rPr lang="en-US" sz="2800" b="1" dirty="0" err="1">
                <a:solidFill>
                  <a:srgbClr val="F4F4F4"/>
                </a:solidFill>
                <a:latin typeface="Calibri" pitchFamily="34" charset="0"/>
                <a:cs typeface="Calibri" pitchFamily="34" charset="0"/>
              </a:rPr>
              <a:t>được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khai</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xây</a:t>
            </a:r>
            <a:r>
              <a:rPr lang="en-US" sz="2800" b="1" dirty="0">
                <a:solidFill>
                  <a:srgbClr val="F4F4F4"/>
                </a:solidFill>
                <a:latin typeface="Calibri" pitchFamily="34" charset="0"/>
                <a:cs typeface="Calibri" pitchFamily="34" charset="0"/>
              </a:rPr>
              <a:t> </a:t>
            </a:r>
            <a:r>
              <a:rPr lang="en-US" sz="2800" b="1" err="1">
                <a:solidFill>
                  <a:srgbClr val="F4F4F4"/>
                </a:solidFill>
                <a:latin typeface="Calibri" pitchFamily="34" charset="0"/>
                <a:cs typeface="Calibri" pitchFamily="34" charset="0"/>
              </a:rPr>
              <a:t>dựng</a:t>
            </a:r>
            <a:r>
              <a:rPr lang="en-US" sz="2800" b="1">
                <a:solidFill>
                  <a:srgbClr val="F4F4F4"/>
                </a:solidFill>
                <a:latin typeface="Calibri" pitchFamily="34" charset="0"/>
                <a:cs typeface="Calibri" pitchFamily="34" charset="0"/>
              </a:rPr>
              <a:t> ở </a:t>
            </a:r>
            <a:r>
              <a:rPr lang="en-US" sz="2800" b="1" dirty="0" err="1">
                <a:solidFill>
                  <a:srgbClr val="F4F4F4"/>
                </a:solidFill>
                <a:latin typeface="Calibri" pitchFamily="34" charset="0"/>
                <a:cs typeface="Calibri" pitchFamily="34" charset="0"/>
              </a:rPr>
              <a:t>ven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đến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tỉnh</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Sóc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Trăng</a:t>
            </a:r>
            <a:r>
              <a:rPr lang="en-US" sz="2800" b="1" dirty="0">
                <a:solidFill>
                  <a:srgbClr val="F4F4F4"/>
                </a:solidFill>
                <a:latin typeface="Calibri" pitchFamily="34" charset="0"/>
                <a:cs typeface="Calibri" pitchFamily="34" charset="0"/>
              </a:rPr>
              <a:t>.</a:t>
            </a:r>
          </a:p>
        </p:txBody>
      </p:sp>
    </p:spTree>
    <p:extLst>
      <p:ext uri="{BB962C8B-B14F-4D97-AF65-F5344CB8AC3E}">
        <p14:creationId xmlns:p14="http://schemas.microsoft.com/office/powerpoint/2010/main" val="132617291"/>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122" r="-2520" b="-91699"/>
            </a:stretch>
          </a:blipFill>
        </p:spPr>
      </p:sp>
      <p:sp>
        <p:nvSpPr>
          <p:cNvPr id="3" name="Freeform 3"/>
          <p:cNvSpPr/>
          <p:nvPr/>
        </p:nvSpPr>
        <p:spPr>
          <a:xfrm>
            <a:off x="1228078" y="0"/>
            <a:ext cx="10963922" cy="6858000"/>
          </a:xfrm>
          <a:custGeom>
            <a:avLst/>
            <a:gdLst/>
            <a:ahLst/>
            <a:cxnLst/>
            <a:rect l="l" t="t" r="r" b="b"/>
            <a:pathLst>
              <a:path w="16445883" h="10287000">
                <a:moveTo>
                  <a:pt x="0" y="0"/>
                </a:moveTo>
                <a:lnTo>
                  <a:pt x="16445883" y="0"/>
                </a:lnTo>
                <a:lnTo>
                  <a:pt x="16445883" y="10287000"/>
                </a:lnTo>
                <a:lnTo>
                  <a:pt x="0" y="10287000"/>
                </a:lnTo>
                <a:lnTo>
                  <a:pt x="0" y="0"/>
                </a:lnTo>
                <a:close/>
              </a:path>
            </a:pathLst>
          </a:custGeom>
          <a:blipFill>
            <a:blip r:embed="rId4"/>
            <a:stretch>
              <a:fillRect/>
            </a:stretch>
          </a:blipFill>
        </p:spPr>
      </p:sp>
      <p:sp>
        <p:nvSpPr>
          <p:cNvPr id="4" name="AutoShape 4"/>
          <p:cNvSpPr/>
          <p:nvPr/>
        </p:nvSpPr>
        <p:spPr>
          <a:xfrm rot="-7020778">
            <a:off x="-4268477" y="547670"/>
            <a:ext cx="10820400" cy="6960771"/>
          </a:xfrm>
          <a:prstGeom prst="rect">
            <a:avLst/>
          </a:prstGeom>
          <a:solidFill>
            <a:srgbClr val="213559"/>
          </a:solidFill>
        </p:spPr>
      </p:sp>
      <p:sp>
        <p:nvSpPr>
          <p:cNvPr id="5" name="AutoShape 5"/>
          <p:cNvSpPr/>
          <p:nvPr/>
        </p:nvSpPr>
        <p:spPr>
          <a:xfrm rot="-7020778">
            <a:off x="-5241117" y="547670"/>
            <a:ext cx="10820400" cy="6960771"/>
          </a:xfrm>
          <a:prstGeom prst="rect">
            <a:avLst/>
          </a:prstGeom>
          <a:solidFill>
            <a:srgbClr val="263F6B"/>
          </a:solidFill>
        </p:spPr>
      </p:sp>
      <p:sp>
        <p:nvSpPr>
          <p:cNvPr id="6" name="Freeform 6"/>
          <p:cNvSpPr/>
          <p:nvPr/>
        </p:nvSpPr>
        <p:spPr>
          <a:xfrm>
            <a:off x="685800" y="685800"/>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317495" y="597120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a:off x="-1024182" y="3053799"/>
            <a:ext cx="3496155" cy="0"/>
          </a:xfrm>
          <a:prstGeom prst="line">
            <a:avLst/>
          </a:prstGeom>
          <a:ln w="19050" cap="rnd">
            <a:solidFill>
              <a:srgbClr val="FFFFFF"/>
            </a:solidFill>
            <a:prstDash val="solid"/>
            <a:headEnd type="none" w="sm" len="sm"/>
            <a:tailEnd type="none" w="sm" len="sm"/>
          </a:ln>
        </p:spPr>
      </p:sp>
      <p:sp>
        <p:nvSpPr>
          <p:cNvPr id="9" name="AutoShape 9"/>
          <p:cNvSpPr/>
          <p:nvPr/>
        </p:nvSpPr>
        <p:spPr>
          <a:xfrm>
            <a:off x="-1532663" y="6388561"/>
            <a:ext cx="6003849" cy="0"/>
          </a:xfrm>
          <a:prstGeom prst="line">
            <a:avLst/>
          </a:prstGeom>
          <a:ln w="19050" cap="rnd">
            <a:solidFill>
              <a:srgbClr val="FFFFFF"/>
            </a:solidFill>
            <a:prstDash val="solid"/>
            <a:headEnd type="none" w="sm" len="sm"/>
            <a:tailEnd type="none" w="sm" len="sm"/>
          </a:ln>
        </p:spPr>
      </p:sp>
      <p:sp>
        <p:nvSpPr>
          <p:cNvPr id="10" name="AutoShape 10"/>
          <p:cNvSpPr/>
          <p:nvPr/>
        </p:nvSpPr>
        <p:spPr>
          <a:xfrm>
            <a:off x="-2344192" y="2474847"/>
            <a:ext cx="3813453" cy="0"/>
          </a:xfrm>
          <a:prstGeom prst="line">
            <a:avLst/>
          </a:prstGeom>
          <a:ln w="19050" cap="rnd">
            <a:solidFill>
              <a:srgbClr val="FFFFFF"/>
            </a:solidFill>
            <a:prstDash val="solid"/>
            <a:headEnd type="none" w="sm" len="sm"/>
            <a:tailEnd type="none" w="sm" len="sm"/>
          </a:ln>
        </p:spPr>
      </p:sp>
      <p:sp>
        <p:nvSpPr>
          <p:cNvPr id="11" name="AutoShape 11"/>
          <p:cNvSpPr/>
          <p:nvPr/>
        </p:nvSpPr>
        <p:spPr>
          <a:xfrm>
            <a:off x="2044128" y="1882125"/>
            <a:ext cx="620625" cy="0"/>
          </a:xfrm>
          <a:prstGeom prst="line">
            <a:avLst/>
          </a:prstGeom>
          <a:ln w="19050" cap="rnd">
            <a:solidFill>
              <a:srgbClr val="FFFFFF"/>
            </a:solidFill>
            <a:prstDash val="solid"/>
            <a:headEnd type="none" w="sm" len="sm"/>
            <a:tailEnd type="none" w="sm" len="sm"/>
          </a:ln>
        </p:spPr>
      </p:sp>
      <p:sp>
        <p:nvSpPr>
          <p:cNvPr id="12" name="AutoShape 12"/>
          <p:cNvSpPr/>
          <p:nvPr/>
        </p:nvSpPr>
        <p:spPr>
          <a:xfrm>
            <a:off x="419133" y="1594840"/>
            <a:ext cx="861020" cy="0"/>
          </a:xfrm>
          <a:prstGeom prst="line">
            <a:avLst/>
          </a:prstGeom>
          <a:ln w="19050" cap="rnd">
            <a:solidFill>
              <a:srgbClr val="FFFFFF"/>
            </a:solidFill>
            <a:prstDash val="solid"/>
            <a:headEnd type="none" w="sm" len="sm"/>
            <a:tailEnd type="none" w="sm" len="sm"/>
          </a:ln>
        </p:spPr>
      </p:sp>
      <p:sp>
        <p:nvSpPr>
          <p:cNvPr id="13" name="TextBox 13"/>
          <p:cNvSpPr txBox="1"/>
          <p:nvPr/>
        </p:nvSpPr>
        <p:spPr>
          <a:xfrm>
            <a:off x="416217" y="3609448"/>
            <a:ext cx="7199852" cy="1110625"/>
          </a:xfrm>
          <a:prstGeom prst="rect">
            <a:avLst/>
          </a:prstGeom>
        </p:spPr>
        <p:txBody>
          <a:bodyPr lIns="0" tIns="0" rIns="0" bIns="0" rtlCol="0" anchor="t">
            <a:spAutoFit/>
          </a:bodyPr>
          <a:lstStyle/>
          <a:p>
            <a:pPr>
              <a:lnSpc>
                <a:spcPts val="9382"/>
              </a:lnSpc>
            </a:pPr>
            <a:r>
              <a:rPr lang="en-US" sz="6100" b="1" i="1" dirty="0">
                <a:solidFill>
                  <a:srgbClr val="F4F4F4"/>
                </a:solidFill>
                <a:latin typeface="Calibri" pitchFamily="34" charset="0"/>
                <a:cs typeface="Calibri" pitchFamily="34" charset="0"/>
              </a:rPr>
              <a:t>ĐIỆN GIÓ</a:t>
            </a:r>
          </a:p>
        </p:txBody>
      </p:sp>
      <p:sp>
        <p:nvSpPr>
          <p:cNvPr id="14" name="TextBox 14"/>
          <p:cNvSpPr txBox="1"/>
          <p:nvPr/>
        </p:nvSpPr>
        <p:spPr>
          <a:xfrm>
            <a:off x="4016142" y="310235"/>
            <a:ext cx="7212151" cy="243656"/>
          </a:xfrm>
          <a:prstGeom prst="rect">
            <a:avLst/>
          </a:prstGeom>
        </p:spPr>
        <p:txBody>
          <a:bodyPr wrap="square" lIns="0" tIns="0" rIns="0" bIns="0" rtlCol="0" anchor="t">
            <a:spAutoFit/>
          </a:bodyPr>
          <a:lstStyle/>
          <a:p>
            <a:pPr algn="r">
              <a:lnSpc>
                <a:spcPts val="1876"/>
              </a:lnSpc>
            </a:pPr>
            <a:r>
              <a:rPr lang="en-US" sz="3000" b="1" spc="38" dirty="0">
                <a:solidFill>
                  <a:srgbClr val="FFFFFF"/>
                </a:solidFill>
                <a:latin typeface="Calibri" pitchFamily="34" charset="0"/>
                <a:cs typeface="Calibri" pitchFamily="34" charset="0"/>
              </a:rPr>
              <a:t>TỔ HỢP ĐIỆN </a:t>
            </a:r>
            <a:r>
              <a:rPr lang="en-US" sz="3000" b="1" spc="38">
                <a:solidFill>
                  <a:srgbClr val="FFFFFF"/>
                </a:solidFill>
                <a:latin typeface="Calibri" pitchFamily="34" charset="0"/>
                <a:cs typeface="Calibri" pitchFamily="34" charset="0"/>
              </a:rPr>
              <a:t>GIÓ NINH </a:t>
            </a:r>
            <a:r>
              <a:rPr lang="en-US" sz="3000" b="1" spc="38" dirty="0">
                <a:solidFill>
                  <a:srgbClr val="FFFFFF"/>
                </a:solidFill>
                <a:latin typeface="Calibri" pitchFamily="34" charset="0"/>
                <a:cs typeface="Calibri" pitchFamily="34" charset="0"/>
              </a:rPr>
              <a:t>THUẬN</a:t>
            </a:r>
          </a:p>
        </p:txBody>
      </p:sp>
      <p:sp>
        <p:nvSpPr>
          <p:cNvPr id="15" name="TextBox 15"/>
          <p:cNvSpPr txBox="1"/>
          <p:nvPr/>
        </p:nvSpPr>
        <p:spPr>
          <a:xfrm>
            <a:off x="-201706" y="4688253"/>
            <a:ext cx="4672893" cy="1102866"/>
          </a:xfrm>
          <a:prstGeom prst="rect">
            <a:avLst/>
          </a:prstGeom>
        </p:spPr>
        <p:txBody>
          <a:bodyPr wrap="square" lIns="0" tIns="0" rIns="0" bIns="0" rtlCol="0" anchor="t">
            <a:spAutoFit/>
          </a:bodyPr>
          <a:lstStyle/>
          <a:p>
            <a:pPr>
              <a:lnSpc>
                <a:spcPts val="4349"/>
              </a:lnSpc>
            </a:pPr>
            <a:r>
              <a:rPr lang="en-US" sz="3000" b="1" spc="38" dirty="0" err="1">
                <a:solidFill>
                  <a:srgbClr val="F4F4F4"/>
                </a:solidFill>
                <a:latin typeface="Calibri" pitchFamily="34" charset="0"/>
                <a:cs typeface="Calibri" pitchFamily="34" charset="0"/>
              </a:rPr>
              <a:t>Nguồn</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lượng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tái</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tạo</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đầy</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tiềm</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của</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Việt</a:t>
            </a:r>
            <a:r>
              <a:rPr lang="en-US" sz="3000" b="1" spc="38" dirty="0">
                <a:solidFill>
                  <a:srgbClr val="F4F4F4"/>
                </a:solidFill>
                <a:latin typeface="Calibri" pitchFamily="34" charset="0"/>
                <a:cs typeface="Calibri" pitchFamily="34" charset="0"/>
              </a:rPr>
              <a:t> Nam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srcRect/>
          <a:stretch>
            <a:fillRect/>
          </a:stretch>
        </p:blipFill>
        <p:spPr bwMode="auto">
          <a:xfrm>
            <a:off x="138114" y="120249"/>
            <a:ext cx="6314938" cy="3546058"/>
          </a:xfrm>
          <a:prstGeom prst="rect">
            <a:avLst/>
          </a:prstGeom>
          <a:ln>
            <a:noFill/>
          </a:ln>
          <a:effectLst>
            <a:outerShdw blurRad="292100" dist="139700" dir="2700000" algn="tl" rotWithShape="0">
              <a:srgbClr val="333333">
                <a:alpha val="65000"/>
              </a:srgbClr>
            </a:outerShdw>
          </a:effectLst>
        </p:spPr>
      </p:pic>
      <p:pic>
        <p:nvPicPr>
          <p:cNvPr id="3" name="Picture 6"/>
          <p:cNvPicPr>
            <a:picLocks noChangeAspect="1"/>
          </p:cNvPicPr>
          <p:nvPr/>
        </p:nvPicPr>
        <p:blipFill>
          <a:blip r:embed="rId3"/>
          <a:srcRect/>
          <a:stretch>
            <a:fillRect/>
          </a:stretch>
        </p:blipFill>
        <p:spPr bwMode="auto">
          <a:xfrm>
            <a:off x="5812970" y="3729347"/>
            <a:ext cx="6224921" cy="30482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3" y="100783"/>
            <a:ext cx="2862719" cy="1574800"/>
          </a:xfrm>
          <a:prstGeom prst="rect">
            <a:avLst/>
          </a:prstGeom>
        </p:spPr>
      </p:pic>
      <p:sp>
        <p:nvSpPr>
          <p:cNvPr id="3" name="TextBox 36"/>
          <p:cNvSpPr txBox="1"/>
          <p:nvPr/>
        </p:nvSpPr>
        <p:spPr>
          <a:xfrm>
            <a:off x="-147786" y="2737938"/>
            <a:ext cx="4652545" cy="615553"/>
          </a:xfrm>
          <a:prstGeom prst="rect">
            <a:avLst/>
          </a:prstGeom>
        </p:spPr>
        <p:txBody>
          <a:bodyPr wrap="square" lIns="0" tIns="0" rIns="0" bIns="0" rtlCol="0" anchor="t">
            <a:spAutoFit/>
          </a:bodyPr>
          <a:lstStyle/>
          <a:p>
            <a:pPr algn="ctr"/>
            <a:r>
              <a:rPr lang="en-US" sz="4000" b="1">
                <a:solidFill>
                  <a:srgbClr val="000B5D"/>
                </a:solidFill>
                <a:latin typeface="Calibri" pitchFamily="34" charset="0"/>
                <a:cs typeface="Calibri" pitchFamily="34" charset="0"/>
              </a:rPr>
              <a:t>NHẬN XÉT BIỂU </a:t>
            </a:r>
            <a:r>
              <a:rPr lang="en-US" sz="4000" b="1" dirty="0">
                <a:solidFill>
                  <a:srgbClr val="000B5D"/>
                </a:solidFill>
                <a:latin typeface="Calibri" pitchFamily="34" charset="0"/>
                <a:cs typeface="Calibri" pitchFamily="34" charset="0"/>
              </a:rPr>
              <a:t>ĐỒ</a:t>
            </a:r>
          </a:p>
        </p:txBody>
      </p:sp>
      <p:sp>
        <p:nvSpPr>
          <p:cNvPr id="4" name="TextBox 8"/>
          <p:cNvSpPr txBox="1"/>
          <p:nvPr/>
        </p:nvSpPr>
        <p:spPr>
          <a:xfrm>
            <a:off x="564775" y="1719946"/>
            <a:ext cx="2638209" cy="948978"/>
          </a:xfrm>
          <a:prstGeom prst="rect">
            <a:avLst/>
          </a:prstGeom>
        </p:spPr>
        <p:txBody>
          <a:bodyPr wrap="square" lIns="0" tIns="0" rIns="0" bIns="0" rtlCol="0" anchor="t">
            <a:spAutoFit/>
          </a:bodyPr>
          <a:lstStyle/>
          <a:p>
            <a:pPr algn="ctr">
              <a:lnSpc>
                <a:spcPts val="7399"/>
              </a:lnSpc>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8" name="TextBox 25"/>
          <p:cNvSpPr txBox="1"/>
          <p:nvPr/>
        </p:nvSpPr>
        <p:spPr>
          <a:xfrm>
            <a:off x="112916" y="3625377"/>
            <a:ext cx="11367884" cy="1071062"/>
          </a:xfrm>
          <a:prstGeom prst="rect">
            <a:avLst/>
          </a:prstGeom>
          <a:solidFill>
            <a:schemeClr val="bg1"/>
          </a:solidFill>
        </p:spPr>
        <p:txBody>
          <a:bodyPr wrap="square" lIns="0" tIns="0" rIns="0" bIns="0" rtlCol="0" anchor="t">
            <a:spAutoFit/>
          </a:bodyPr>
          <a:lstStyle/>
          <a:p>
            <a:pPr marL="194290" lvl="1" algn="just">
              <a:lnSpc>
                <a:spcPct val="120000"/>
              </a:lnSpc>
            </a:pPr>
            <a:r>
              <a:rPr lang="en-US" sz="3000" b="1">
                <a:solidFill>
                  <a:srgbClr val="002060"/>
                </a:solidFill>
                <a:latin typeface="Calibri" pitchFamily="34" charset="0"/>
                <a:cs typeface="Calibri" pitchFamily="34" charset="0"/>
              </a:rPr>
              <a:t>- Năm 2021 so với năm 2010: </a:t>
            </a:r>
            <a:r>
              <a:rPr lang="en-US" sz="3000" b="1" dirty="0" err="1">
                <a:solidFill>
                  <a:srgbClr val="002060"/>
                </a:solidFill>
                <a:latin typeface="Calibri" pitchFamily="34" charset="0"/>
                <a:cs typeface="Calibri" pitchFamily="34" charset="0"/>
              </a:rPr>
              <a:t>tổng</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sản</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lượng</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điện</a:t>
            </a:r>
            <a:r>
              <a:rPr lang="en-US" sz="3000" b="1" dirty="0">
                <a:solidFill>
                  <a:srgbClr val="002060"/>
                </a:solidFill>
                <a:latin typeface="Calibri" pitchFamily="34" charset="0"/>
                <a:cs typeface="Calibri" pitchFamily="34" charset="0"/>
              </a:rPr>
              <a:t> </a:t>
            </a:r>
            <a:r>
              <a:rPr lang="en-US" sz="3000" b="1" err="1">
                <a:solidFill>
                  <a:srgbClr val="C00000"/>
                </a:solidFill>
                <a:latin typeface="Calibri" pitchFamily="34" charset="0"/>
                <a:cs typeface="Calibri" pitchFamily="34" charset="0"/>
              </a:rPr>
              <a:t>tăng</a:t>
            </a:r>
            <a:r>
              <a:rPr lang="en-US" sz="3000" b="1">
                <a:solidFill>
                  <a:srgbClr val="C00000"/>
                </a:solidFill>
                <a:latin typeface="Calibri" pitchFamily="34" charset="0"/>
                <a:cs typeface="Calibri" pitchFamily="34" charset="0"/>
              </a:rPr>
              <a:t> </a:t>
            </a:r>
            <a:r>
              <a:rPr lang="en-US" sz="3000" b="1">
                <a:solidFill>
                  <a:srgbClr val="002060"/>
                </a:solidFill>
                <a:latin typeface="Calibri" pitchFamily="34" charset="0"/>
                <a:cs typeface="Calibri" pitchFamily="34" charset="0"/>
              </a:rPr>
              <a:t>153,2 tỉ kWh, tăng 2,7 </a:t>
            </a:r>
            <a:r>
              <a:rPr lang="en-US" sz="3000" b="1" dirty="0" err="1">
                <a:solidFill>
                  <a:srgbClr val="002060"/>
                </a:solidFill>
                <a:latin typeface="Calibri" pitchFamily="34" charset="0"/>
                <a:cs typeface="Calibri" pitchFamily="34" charset="0"/>
              </a:rPr>
              <a:t>lần</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Cơ</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cấu</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có</a:t>
            </a:r>
            <a:r>
              <a:rPr lang="en-US" sz="3000" b="1" dirty="0">
                <a:solidFill>
                  <a:srgbClr val="002060"/>
                </a:solidFill>
                <a:latin typeface="Calibri" pitchFamily="34" charset="0"/>
                <a:cs typeface="Calibri" pitchFamily="34" charset="0"/>
              </a:rPr>
              <a:t> </a:t>
            </a:r>
            <a:r>
              <a:rPr lang="en-US" sz="3000" b="1" dirty="0" err="1">
                <a:solidFill>
                  <a:srgbClr val="002060"/>
                </a:solidFill>
                <a:latin typeface="Calibri" pitchFamily="34" charset="0"/>
                <a:cs typeface="Calibri" pitchFamily="34" charset="0"/>
              </a:rPr>
              <a:t>sự</a:t>
            </a:r>
            <a:r>
              <a:rPr lang="en-US" sz="3000" b="1" dirty="0">
                <a:solidFill>
                  <a:srgbClr val="002060"/>
                </a:solidFill>
                <a:latin typeface="Calibri" pitchFamily="34" charset="0"/>
                <a:cs typeface="Calibri" pitchFamily="34" charset="0"/>
              </a:rPr>
              <a:t> </a:t>
            </a:r>
            <a:r>
              <a:rPr lang="en-US" sz="3000" b="1" dirty="0" err="1">
                <a:solidFill>
                  <a:srgbClr val="C00000"/>
                </a:solidFill>
                <a:latin typeface="Calibri" pitchFamily="34" charset="0"/>
                <a:cs typeface="Calibri" pitchFamily="34" charset="0"/>
              </a:rPr>
              <a:t>thay</a:t>
            </a:r>
            <a:r>
              <a:rPr lang="en-US" sz="3000" b="1" dirty="0">
                <a:solidFill>
                  <a:srgbClr val="C00000"/>
                </a:solidFill>
                <a:latin typeface="Calibri" pitchFamily="34" charset="0"/>
                <a:cs typeface="Calibri" pitchFamily="34" charset="0"/>
              </a:rPr>
              <a:t> </a:t>
            </a:r>
            <a:r>
              <a:rPr lang="en-US" sz="3000" b="1" dirty="0" err="1">
                <a:solidFill>
                  <a:srgbClr val="C00000"/>
                </a:solidFill>
                <a:latin typeface="Calibri" pitchFamily="34" charset="0"/>
                <a:cs typeface="Calibri" pitchFamily="34" charset="0"/>
              </a:rPr>
              <a:t>đổi</a:t>
            </a:r>
            <a:r>
              <a:rPr lang="en-US" sz="3000" b="1" dirty="0">
                <a:solidFill>
                  <a:srgbClr val="C00000"/>
                </a:solidFill>
                <a:latin typeface="Calibri" pitchFamily="34" charset="0"/>
                <a:cs typeface="Calibri" pitchFamily="34" charset="0"/>
              </a:rPr>
              <a:t> </a:t>
            </a:r>
          </a:p>
        </p:txBody>
      </p:sp>
      <p:sp>
        <p:nvSpPr>
          <p:cNvPr id="9" name="TextBox 25"/>
          <p:cNvSpPr txBox="1"/>
          <p:nvPr/>
        </p:nvSpPr>
        <p:spPr>
          <a:xfrm>
            <a:off x="152104" y="4891401"/>
            <a:ext cx="11722033" cy="1800493"/>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err="1">
                <a:solidFill>
                  <a:schemeClr val="bg1"/>
                </a:solidFill>
                <a:latin typeface="Calibri" pitchFamily="34" charset="0"/>
                <a:cs typeface="Calibri" pitchFamily="34" charset="0"/>
              </a:rPr>
              <a:t>Các</a:t>
            </a:r>
            <a:r>
              <a:rPr lang="en-US" sz="3000" b="1" dirty="0">
                <a:solidFill>
                  <a:schemeClr val="bg1"/>
                </a:solidFill>
                <a:latin typeface="Calibri" pitchFamily="34" charset="0"/>
                <a:cs typeface="Calibri" pitchFamily="34" charset="0"/>
              </a:rPr>
              <a:t> </a:t>
            </a:r>
            <a:r>
              <a:rPr lang="en-US" sz="3000" b="1" err="1">
                <a:solidFill>
                  <a:schemeClr val="bg1"/>
                </a:solidFill>
                <a:latin typeface="Calibri" pitchFamily="34" charset="0"/>
                <a:cs typeface="Calibri" pitchFamily="34" charset="0"/>
              </a:rPr>
              <a:t>ngành</a:t>
            </a:r>
            <a:r>
              <a:rPr lang="en-US" sz="3000" b="1">
                <a:solidFill>
                  <a:schemeClr val="bg1"/>
                </a:solidFill>
                <a:latin typeface="Calibri" pitchFamily="34" charset="0"/>
                <a:cs typeface="Calibri" pitchFamily="34" charset="0"/>
              </a:rPr>
              <a:t> </a:t>
            </a:r>
            <a:r>
              <a:rPr lang="en-US" sz="3000" b="1">
                <a:solidFill>
                  <a:srgbClr val="FFFF00"/>
                </a:solidFill>
                <a:latin typeface="Calibri" pitchFamily="34" charset="0"/>
                <a:cs typeface="Calibri" pitchFamily="34" charset="0"/>
              </a:rPr>
              <a:t>giảm tỉ trọng </a:t>
            </a:r>
            <a:r>
              <a:rPr lang="en-US" sz="3000" b="1" dirty="0" err="1">
                <a:solidFill>
                  <a:schemeClr val="bg1"/>
                </a:solidFill>
                <a:latin typeface="Calibri" pitchFamily="34" charset="0"/>
                <a:cs typeface="Calibri" pitchFamily="34" charset="0"/>
              </a:rPr>
              <a:t>trong</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cơ</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cấu</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nguồn</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điện</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là</a:t>
            </a:r>
            <a:r>
              <a:rPr lang="en-US" sz="3000" b="1" dirty="0">
                <a:solidFill>
                  <a:schemeClr val="bg1"/>
                </a:solidFill>
                <a:latin typeface="Calibri" pitchFamily="34" charset="0"/>
                <a:cs typeface="Calibri" pitchFamily="34" charset="0"/>
              </a:rPr>
              <a:t>:</a:t>
            </a:r>
          </a:p>
          <a:p>
            <a:pPr marL="499059" lvl="1" indent="-304770" algn="just">
              <a:lnSpc>
                <a:spcPct val="130000"/>
              </a:lnSpc>
              <a:buFont typeface="Arial" panose="020B0604020202020204" pitchFamily="34" charset="0"/>
              <a:buChar char="•"/>
            </a:pPr>
            <a:r>
              <a:rPr lang="en-US" sz="3000" b="1" dirty="0" err="1">
                <a:solidFill>
                  <a:srgbClr val="FFFF00"/>
                </a:solidFill>
                <a:latin typeface="Calibri" pitchFamily="34" charset="0"/>
                <a:cs typeface="Calibri" pitchFamily="34" charset="0"/>
              </a:rPr>
              <a:t>Thủy</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điện</a:t>
            </a:r>
            <a:r>
              <a:rPr lang="en-US" sz="3000" b="1" dirty="0">
                <a:solidFill>
                  <a:srgbClr val="FFFF00"/>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giảm</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38,0%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30,6%; giảm 7,4%. </a:t>
            </a:r>
            <a:endParaRPr lang="en-US" sz="3000" b="1" dirty="0">
              <a:solidFill>
                <a:schemeClr val="bg1"/>
              </a:solidFill>
              <a:latin typeface="Calibri" pitchFamily="34" charset="0"/>
              <a:cs typeface="Calibri" pitchFamily="34" charset="0"/>
            </a:endParaRPr>
          </a:p>
          <a:p>
            <a:pPr marL="499059" lvl="1" indent="-304770" algn="just">
              <a:lnSpc>
                <a:spcPct val="130000"/>
              </a:lnSpc>
              <a:buFont typeface="Arial" panose="020B0604020202020204" pitchFamily="34" charset="0"/>
              <a:buChar char="•"/>
            </a:pPr>
            <a:r>
              <a:rPr lang="en-US" sz="3000" b="1" dirty="0" err="1">
                <a:solidFill>
                  <a:srgbClr val="FFFF00"/>
                </a:solidFill>
                <a:latin typeface="Calibri" pitchFamily="34" charset="0"/>
                <a:cs typeface="Calibri" pitchFamily="34" charset="0"/>
              </a:rPr>
              <a:t>Nguồn</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khác</a:t>
            </a:r>
            <a:r>
              <a:rPr lang="en-US" sz="3000" b="1">
                <a:solidFill>
                  <a:srgbClr val="FFFF00"/>
                </a:solidFill>
                <a:latin typeface="Calibri" pitchFamily="34" charset="0"/>
                <a:cs typeface="Calibri" pitchFamily="34" charset="0"/>
              </a:rPr>
              <a:t>: </a:t>
            </a:r>
            <a:r>
              <a:rPr lang="en-US" sz="3000" b="1">
                <a:solidFill>
                  <a:schemeClr val="bg1"/>
                </a:solidFill>
                <a:latin typeface="Calibri" pitchFamily="34" charset="0"/>
                <a:cs typeface="Calibri" pitchFamily="34" charset="0"/>
              </a:rPr>
              <a:t>giảm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6,0%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0,9%; giảm 5,1%.</a:t>
            </a:r>
            <a:endParaRPr lang="en-US" sz="3000" b="1" dirty="0">
              <a:solidFill>
                <a:schemeClr val="bg1"/>
              </a:solidFill>
              <a:latin typeface="Calibri" pitchFamily="34" charset="0"/>
              <a:cs typeface="Calibri" pitchFamily="34" charset="0"/>
            </a:endParaRPr>
          </a:p>
        </p:txBody>
      </p:sp>
      <p:pic>
        <p:nvPicPr>
          <p:cNvPr id="7" name="Picture 6"/>
          <p:cNvPicPr>
            <a:picLocks noChangeAspect="1"/>
          </p:cNvPicPr>
          <p:nvPr/>
        </p:nvPicPr>
        <p:blipFill rotWithShape="1">
          <a:blip r:embed="rId4"/>
          <a:srcRect l="42460" t="39377" r="17657" b="20833"/>
          <a:stretch/>
        </p:blipFill>
        <p:spPr>
          <a:xfrm>
            <a:off x="4725479" y="0"/>
            <a:ext cx="7122466" cy="3694557"/>
          </a:xfrm>
          <a:prstGeom prst="rect">
            <a:avLst/>
          </a:prstGeom>
          <a:ln>
            <a:noFill/>
          </a:ln>
          <a:effectLst>
            <a:outerShdw blurRad="292100" dist="139700" dir="2700000" algn="tl" rotWithShape="0">
              <a:srgbClr val="333333">
                <a:alpha val="65000"/>
              </a:srgbClr>
            </a:outerShdw>
          </a:effectLst>
        </p:spPr>
      </p:pic>
      <p:sp>
        <p:nvSpPr>
          <p:cNvPr id="10" name="TextBox 25"/>
          <p:cNvSpPr txBox="1"/>
          <p:nvPr/>
        </p:nvSpPr>
        <p:spPr>
          <a:xfrm>
            <a:off x="169817" y="4826086"/>
            <a:ext cx="11678194" cy="1846659"/>
          </a:xfrm>
          <a:prstGeom prst="rect">
            <a:avLst/>
          </a:prstGeom>
          <a:solidFill>
            <a:srgbClr val="012F7F"/>
          </a:solidFill>
        </p:spPr>
        <p:txBody>
          <a:bodyPr wrap="square" lIns="0" tIns="0" rIns="0" bIns="0" rtlCol="0" anchor="t">
            <a:spAutoFit/>
          </a:bodyPr>
          <a:lstStyle/>
          <a:p>
            <a:pPr marL="194290" lvl="1" algn="just"/>
            <a:r>
              <a:rPr lang="en-US" sz="3000" b="1">
                <a:solidFill>
                  <a:schemeClr val="bg1"/>
                </a:solidFill>
                <a:latin typeface="Calibri" pitchFamily="34" charset="0"/>
                <a:cs typeface="Calibri" pitchFamily="34" charset="0"/>
              </a:rPr>
              <a:t>Các ngành </a:t>
            </a:r>
            <a:r>
              <a:rPr lang="en-US" sz="3000" b="1" dirty="0" err="1">
                <a:solidFill>
                  <a:schemeClr val="bg1"/>
                </a:solidFill>
                <a:latin typeface="Calibri" pitchFamily="34" charset="0"/>
                <a:cs typeface="Calibri" pitchFamily="34" charset="0"/>
              </a:rPr>
              <a:t>có</a:t>
            </a:r>
            <a:r>
              <a:rPr lang="en-US" sz="3000" b="1" dirty="0">
                <a:solidFill>
                  <a:schemeClr val="bg1"/>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tỉ</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trọng</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tăng</a:t>
            </a:r>
            <a:r>
              <a:rPr lang="en-US" sz="3000" b="1" dirty="0">
                <a:solidFill>
                  <a:srgbClr val="FFFF00"/>
                </a:solidFill>
                <a:latin typeface="Calibri" pitchFamily="34" charset="0"/>
                <a:cs typeface="Calibri" pitchFamily="34" charset="0"/>
              </a:rPr>
              <a:t>:</a:t>
            </a:r>
          </a:p>
          <a:p>
            <a:pPr marL="499059" lvl="1" indent="-304770" algn="just">
              <a:buFont typeface="Arial" panose="020B0604020202020204" pitchFamily="34" charset="0"/>
              <a:buChar char="•"/>
            </a:pPr>
            <a:r>
              <a:rPr lang="vi-VN" sz="3000" b="1" dirty="0">
                <a:solidFill>
                  <a:srgbClr val="FFFF00"/>
                </a:solidFill>
                <a:latin typeface="Calibri" pitchFamily="34" charset="0"/>
                <a:cs typeface="Calibri" pitchFamily="34" charset="0"/>
              </a:rPr>
              <a:t>Nhiệt điện: </a:t>
            </a:r>
            <a:r>
              <a:rPr lang="en-US" sz="3000" b="1" err="1">
                <a:solidFill>
                  <a:schemeClr val="bg1"/>
                </a:solidFill>
                <a:latin typeface="Calibri" pitchFamily="34" charset="0"/>
                <a:cs typeface="Calibri" pitchFamily="34" charset="0"/>
              </a:rPr>
              <a:t>tăng</a:t>
            </a:r>
            <a:r>
              <a:rPr lang="vi-VN" sz="3000" b="1">
                <a:solidFill>
                  <a:schemeClr val="bg1"/>
                </a:solidFill>
                <a:latin typeface="Calibri" pitchFamily="34" charset="0"/>
                <a:cs typeface="Calibri" pitchFamily="34" charset="0"/>
              </a:rPr>
              <a:t> từ </a:t>
            </a:r>
            <a:r>
              <a:rPr lang="vi-VN" sz="3000" b="1" dirty="0">
                <a:solidFill>
                  <a:schemeClr val="bg1"/>
                </a:solidFill>
                <a:latin typeface="Calibri" pitchFamily="34" charset="0"/>
                <a:cs typeface="Calibri" pitchFamily="34" charset="0"/>
              </a:rPr>
              <a:t>5</a:t>
            </a:r>
            <a:r>
              <a:rPr lang="en-US" sz="3000" b="1" dirty="0">
                <a:solidFill>
                  <a:schemeClr val="bg1"/>
                </a:solidFill>
                <a:latin typeface="Calibri" pitchFamily="34" charset="0"/>
                <a:cs typeface="Calibri" pitchFamily="34" charset="0"/>
              </a:rPr>
              <a:t>6</a:t>
            </a:r>
            <a:r>
              <a:rPr lang="vi-VN"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lên</a:t>
            </a:r>
            <a:r>
              <a:rPr lang="vi-VN" sz="3000" b="1" dirty="0">
                <a:solidFill>
                  <a:schemeClr val="bg1"/>
                </a:solidFill>
                <a:latin typeface="Calibri" pitchFamily="34" charset="0"/>
                <a:cs typeface="Calibri" pitchFamily="34" charset="0"/>
              </a:rPr>
              <a:t> 56,2%, nhưng </a:t>
            </a:r>
            <a:r>
              <a:rPr lang="vi-VN" sz="3000" b="1" dirty="0">
                <a:solidFill>
                  <a:srgbClr val="FFFF00"/>
                </a:solidFill>
                <a:latin typeface="Calibri" pitchFamily="34" charset="0"/>
                <a:cs typeface="Calibri" pitchFamily="34" charset="0"/>
              </a:rPr>
              <a:t>vẫn chiếm tỷ trọng lớn nhất </a:t>
            </a:r>
            <a:endParaRPr lang="en-US" sz="3000" b="1" dirty="0">
              <a:solidFill>
                <a:srgbClr val="FFFF00"/>
              </a:solidFill>
              <a:latin typeface="Calibri" pitchFamily="34" charset="0"/>
              <a:cs typeface="Calibri" pitchFamily="34" charset="0"/>
            </a:endParaRPr>
          </a:p>
          <a:p>
            <a:pPr marL="499059" lvl="1" indent="-304770" algn="just">
              <a:buFont typeface="Arial" panose="020B0604020202020204" pitchFamily="34" charset="0"/>
              <a:buChar char="•"/>
            </a:pPr>
            <a:r>
              <a:rPr lang="vi-VN" sz="3000" b="1" dirty="0">
                <a:solidFill>
                  <a:srgbClr val="FFFF00"/>
                </a:solidFill>
                <a:latin typeface="Calibri" pitchFamily="34" charset="0"/>
                <a:cs typeface="Calibri" pitchFamily="34" charset="0"/>
              </a:rPr>
              <a:t>Điện gió và điện mặt trời</a:t>
            </a:r>
            <a:r>
              <a:rPr lang="vi-VN" sz="3000" b="1">
                <a:solidFill>
                  <a:srgbClr val="FFFF00"/>
                </a:solidFill>
                <a:latin typeface="Calibri" pitchFamily="34" charset="0"/>
                <a:cs typeface="Calibri" pitchFamily="34" charset="0"/>
              </a:rPr>
              <a:t>: </a:t>
            </a:r>
            <a:r>
              <a:rPr lang="vi-VN" sz="3000" b="1">
                <a:solidFill>
                  <a:schemeClr val="bg1"/>
                </a:solidFill>
                <a:latin typeface="Calibri" pitchFamily="34" charset="0"/>
                <a:cs typeface="Calibri" pitchFamily="34" charset="0"/>
              </a:rPr>
              <a:t>năm </a:t>
            </a:r>
            <a:r>
              <a:rPr lang="vi-VN" sz="3000" b="1" dirty="0">
                <a:solidFill>
                  <a:schemeClr val="bg1"/>
                </a:solidFill>
                <a:latin typeface="Calibri" pitchFamily="34" charset="0"/>
                <a:cs typeface="Calibri" pitchFamily="34" charset="0"/>
              </a:rPr>
              <a:t>2021, đạt 12,3%</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&gt;&gt;&gt;  </a:t>
            </a:r>
            <a:r>
              <a:rPr lang="vi-VN" sz="3000" b="1">
                <a:solidFill>
                  <a:schemeClr val="bg1"/>
                </a:solidFill>
                <a:latin typeface="Calibri" pitchFamily="34" charset="0"/>
                <a:cs typeface="Calibri" pitchFamily="34" charset="0"/>
              </a:rPr>
              <a:t>chuyển </a:t>
            </a:r>
            <a:r>
              <a:rPr lang="vi-VN" sz="3000" b="1" dirty="0">
                <a:solidFill>
                  <a:schemeClr val="bg1"/>
                </a:solidFill>
                <a:latin typeface="Calibri" pitchFamily="34" charset="0"/>
                <a:cs typeface="Calibri" pitchFamily="34" charset="0"/>
              </a:rPr>
              <a:t>đổi sang các nguồn </a:t>
            </a:r>
            <a:r>
              <a:rPr lang="vi-VN" sz="3000" b="1" dirty="0">
                <a:solidFill>
                  <a:srgbClr val="FFFF00"/>
                </a:solidFill>
                <a:latin typeface="Calibri" pitchFamily="34" charset="0"/>
                <a:cs typeface="Calibri" pitchFamily="34" charset="0"/>
              </a:rPr>
              <a:t>năng lượng tái tạo.</a:t>
            </a:r>
            <a:endParaRPr lang="en-US" sz="3000" b="1" dirty="0">
              <a:solidFill>
                <a:srgbClr val="FFFF00"/>
              </a:solidFill>
              <a:latin typeface="Calibri" pitchFamily="34" charset="0"/>
              <a:cs typeface="Calibri" pitchFamily="34" charset="0"/>
            </a:endParaRPr>
          </a:p>
        </p:txBody>
      </p:sp>
      <p:sp>
        <p:nvSpPr>
          <p:cNvPr id="11" name="TextBox 10"/>
          <p:cNvSpPr txBox="1"/>
          <p:nvPr/>
        </p:nvSpPr>
        <p:spPr>
          <a:xfrm>
            <a:off x="5722883" y="3279232"/>
            <a:ext cx="6006662" cy="430887"/>
          </a:xfrm>
          <a:prstGeom prst="rect">
            <a:avLst/>
          </a:prstGeom>
          <a:solidFill>
            <a:schemeClr val="bg1"/>
          </a:solidFill>
        </p:spPr>
        <p:txBody>
          <a:bodyPr wrap="square" rtlCol="0">
            <a:spAutoFit/>
          </a:bodyPr>
          <a:lstStyle/>
          <a:p>
            <a:pPr algn="ctr"/>
            <a:r>
              <a:rPr lang="en-US" sz="2200" b="1">
                <a:latin typeface="Calibri" pitchFamily="34" charset="0"/>
                <a:cs typeface="Calibri" pitchFamily="34" charset="0"/>
              </a:rPr>
              <a:t>Cơ cấu sản lượng điện nước ta, năm 2010 và 2021</a:t>
            </a:r>
          </a:p>
        </p:txBody>
      </p:sp>
    </p:spTree>
    <p:extLst>
      <p:ext uri="{BB962C8B-B14F-4D97-AF65-F5344CB8AC3E}">
        <p14:creationId xmlns:p14="http://schemas.microsoft.com/office/powerpoint/2010/main" val="17146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grpId="1" nodeType="clickEffect">
                                  <p:stCondLst>
                                    <p:cond delay="0"/>
                                  </p:stCondLst>
                                  <p:childTnLst>
                                    <p:anim calcmode="lin" valueType="num">
                                      <p:cBhvr>
                                        <p:cTn id="16" dur="1000"/>
                                        <p:tgtEl>
                                          <p:spTgt spid="9"/>
                                        </p:tgtEl>
                                        <p:attrNameLst>
                                          <p:attrName>ppt_x</p:attrName>
                                        </p:attrNameLst>
                                      </p:cBhvr>
                                      <p:tavLst>
                                        <p:tav tm="0">
                                          <p:val>
                                            <p:strVal val="ppt_x"/>
                                          </p:val>
                                        </p:tav>
                                        <p:tav tm="100000">
                                          <p:val>
                                            <p:strVal val="ppt_x-.2"/>
                                          </p:val>
                                        </p:tav>
                                      </p:tavLst>
                                    </p:anim>
                                    <p:anim calcmode="lin" valueType="num">
                                      <p:cBhvr>
                                        <p:cTn id="17" dur="1000"/>
                                        <p:tgtEl>
                                          <p:spTgt spid="9"/>
                                        </p:tgtEl>
                                        <p:attrNameLst>
                                          <p:attrName>ppt_y</p:attrName>
                                        </p:attrNameLst>
                                      </p:cBhvr>
                                      <p:tavLst>
                                        <p:tav tm="0">
                                          <p:val>
                                            <p:strVal val="ppt_y"/>
                                          </p:val>
                                        </p:tav>
                                        <p:tav tm="100000">
                                          <p:val>
                                            <p:strVal val="ppt_y"/>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1" nodeType="clickEffect">
                                  <p:stCondLst>
                                    <p:cond delay="0"/>
                                  </p:stCondLst>
                                  <p:childTnLst>
                                    <p:anim calcmode="lin" valueType="num">
                                      <p:cBhvr>
                                        <p:cTn id="28" dur="1000"/>
                                        <p:tgtEl>
                                          <p:spTgt spid="10"/>
                                        </p:tgtEl>
                                        <p:attrNameLst>
                                          <p:attrName>ppt_x</p:attrName>
                                        </p:attrNameLst>
                                      </p:cBhvr>
                                      <p:tavLst>
                                        <p:tav tm="0">
                                          <p:val>
                                            <p:strVal val="ppt_x"/>
                                          </p:val>
                                        </p:tav>
                                        <p:tav tm="100000">
                                          <p:val>
                                            <p:strVal val="ppt_x-.2"/>
                                          </p:val>
                                        </p:tav>
                                      </p:tavLst>
                                    </p:anim>
                                    <p:anim calcmode="lin" valueType="num">
                                      <p:cBhvr>
                                        <p:cTn id="29" dur="1000"/>
                                        <p:tgtEl>
                                          <p:spTgt spid="10"/>
                                        </p:tgtEl>
                                        <p:attrNameLst>
                                          <p:attrName>ppt_y</p:attrName>
                                        </p:attrNameLst>
                                      </p:cBhvr>
                                      <p:tavLst>
                                        <p:tav tm="0">
                                          <p:val>
                                            <p:strVal val="ppt_y"/>
                                          </p:val>
                                        </p:tav>
                                        <p:tav tm="100000">
                                          <p:val>
                                            <p:strVal val="ppt_y"/>
                                          </p:val>
                                        </p:tav>
                                      </p:tavLst>
                                    </p:anim>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169817" y="1718733"/>
            <a:ext cx="11654321" cy="3841052"/>
          </a:xfrm>
          <a:prstGeom prst="rect">
            <a:avLst/>
          </a:prstGeom>
          <a:noFill/>
        </p:spPr>
        <p:txBody>
          <a:bodyPr wrap="square" lIns="0" tIns="0" rIns="0" bIns="0" rtlCol="0" anchor="t">
            <a:spAutoFit/>
          </a:bodyPr>
          <a:lstStyle/>
          <a:p>
            <a:pPr algn="just">
              <a:lnSpc>
                <a:spcPct val="130000"/>
              </a:lnSpc>
            </a:pPr>
            <a:r>
              <a:rPr lang="en-US" sz="3200" b="1">
                <a:solidFill>
                  <a:srgbClr val="002060"/>
                </a:solidFill>
                <a:latin typeface="Calibri" pitchFamily="34" charset="0"/>
                <a:cs typeface="Calibri" pitchFamily="34" charset="0"/>
              </a:rPr>
              <a:t>- Đây là</a:t>
            </a:r>
            <a:r>
              <a:rPr lang="vi-VN" sz="3200" b="1">
                <a:solidFill>
                  <a:srgbClr val="002060"/>
                </a:solidFill>
                <a:latin typeface="Calibri" pitchFamily="34" charset="0"/>
                <a:cs typeface="Calibri" pitchFamily="34" charset="0"/>
              </a:rPr>
              <a:t> ngành </a:t>
            </a:r>
            <a:r>
              <a:rPr lang="en-US" sz="3200" b="1">
                <a:solidFill>
                  <a:srgbClr val="002060"/>
                </a:solidFill>
                <a:latin typeface="Calibri" pitchFamily="34" charset="0"/>
                <a:cs typeface="Calibri" pitchFamily="34" charset="0"/>
              </a:rPr>
              <a:t>công nghiệp mới, có tốc độ phát triển nhanh</a:t>
            </a:r>
            <a:r>
              <a:rPr lang="vi-VN" sz="3200" b="1">
                <a:solidFill>
                  <a:srgbClr val="002060"/>
                </a:solidFill>
                <a:latin typeface="Calibri" pitchFamily="34" charset="0"/>
                <a:cs typeface="Calibri" pitchFamily="34" charset="0"/>
              </a:rPr>
              <a:t>. </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Cơ cấu đa dạng</a:t>
            </a:r>
            <a:r>
              <a:rPr lang="en-US" sz="3200" b="1">
                <a:solidFill>
                  <a:srgbClr val="002060"/>
                </a:solidFill>
                <a:latin typeface="Calibri" pitchFamily="34" charset="0"/>
                <a:cs typeface="Calibri" pitchFamily="34" charset="0"/>
              </a:rPr>
              <a:t>: điện thoại di động, ti vi lắp ráp, điều hòa không khí, máy giặt, máy vi tính, máy in,…</a:t>
            </a:r>
          </a:p>
          <a:p>
            <a:pPr algn="just">
              <a:lnSpc>
                <a:spcPct val="130000"/>
              </a:lnSpc>
            </a:pPr>
            <a:r>
              <a:rPr lang="en-US" sz="3200" b="1">
                <a:solidFill>
                  <a:srgbClr val="002060"/>
                </a:solidFill>
                <a:latin typeface="Calibri" pitchFamily="34" charset="0"/>
                <a:cs typeface="Calibri" pitchFamily="34" charset="0"/>
              </a:rPr>
              <a:t>- Phân bố: Hà Nội, TP. HCM, Bắc Ninh, Bắc Giang, Thái Nguyên,…</a:t>
            </a:r>
          </a:p>
          <a:p>
            <a:pPr algn="just">
              <a:lnSpc>
                <a:spcPct val="130000"/>
              </a:lnSpc>
            </a:pPr>
            <a:r>
              <a:rPr lang="en-US" sz="3200" b="1">
                <a:solidFill>
                  <a:srgbClr val="002060"/>
                </a:solidFill>
                <a:latin typeface="Calibri" pitchFamily="34" charset="0"/>
                <a:cs typeface="Calibri" pitchFamily="34" charset="0"/>
              </a:rPr>
              <a:t>- Nước ta đẩy mạnh ứng dụng công nghệ vào sản xuất, đáp ứng nhu cầu trong nước và xuất khẩu.</a:t>
            </a:r>
          </a:p>
        </p:txBody>
      </p:sp>
      <p:cxnSp>
        <p:nvCxnSpPr>
          <p:cNvPr id="26" name="Straight Connector 25">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6023"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c. CN sản xuất sản phẩm điện tử, máy vi tính</a:t>
            </a:r>
            <a:endParaRPr lang="en-US" sz="3000" b="1" i="1">
              <a:latin typeface="Calibri" pitchFamily="34" charset="0"/>
              <a:cs typeface="Calibri" pitchFamily="34" charset="0"/>
            </a:endParaRPr>
          </a:p>
        </p:txBody>
      </p:sp>
      <p:sp>
        <p:nvSpPr>
          <p:cNvPr id="7" name="TextBox 6"/>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 calcmode="lin" valueType="num">
                                      <p:cBhvr>
                                        <p:cTn id="28" dur="1000" fill="hold"/>
                                        <p:tgtEl>
                                          <p:spTgt spid="22">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525" y="-1067857"/>
            <a:ext cx="685800" cy="1753657"/>
            <a:chOff x="0" y="0"/>
            <a:chExt cx="698500" cy="1786132"/>
          </a:xfrm>
        </p:grpSpPr>
        <p:sp>
          <p:nvSpPr>
            <p:cNvPr id="3" name="Freeform 3"/>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id="4" name="TextBox 4"/>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5" name="Group 5"/>
          <p:cNvGrpSpPr/>
          <p:nvPr/>
        </p:nvGrpSpPr>
        <p:grpSpPr>
          <a:xfrm>
            <a:off x="11893550" y="-456843"/>
            <a:ext cx="685800" cy="1753657"/>
            <a:chOff x="0" y="0"/>
            <a:chExt cx="698500" cy="1786132"/>
          </a:xfrm>
        </p:grpSpPr>
        <p:sp>
          <p:nvSpPr>
            <p:cNvPr id="6" name="Freeform 6"/>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id="7" name="TextBox 7"/>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8" name="Group 8"/>
          <p:cNvGrpSpPr/>
          <p:nvPr/>
        </p:nvGrpSpPr>
        <p:grpSpPr>
          <a:xfrm>
            <a:off x="-1649977" y="3335812"/>
            <a:ext cx="14229327" cy="575617"/>
            <a:chOff x="0" y="0"/>
            <a:chExt cx="17266993" cy="698500"/>
          </a:xfrm>
        </p:grpSpPr>
        <p:sp>
          <p:nvSpPr>
            <p:cNvPr id="9" name="Freeform 9"/>
            <p:cNvSpPr/>
            <p:nvPr/>
          </p:nvSpPr>
          <p:spPr>
            <a:xfrm>
              <a:off x="766" y="0"/>
              <a:ext cx="17265461" cy="698500"/>
            </a:xfrm>
            <a:custGeom>
              <a:avLst/>
              <a:gdLst/>
              <a:ahLst/>
              <a:cxnLst/>
              <a:rect l="l" t="t" r="r" b="b"/>
              <a:pathLst>
                <a:path w="17265461" h="698500">
                  <a:moveTo>
                    <a:pt x="17264220" y="352699"/>
                  </a:moveTo>
                  <a:lnTo>
                    <a:pt x="17065033" y="695051"/>
                  </a:lnTo>
                  <a:cubicBezTo>
                    <a:pt x="17063791" y="697186"/>
                    <a:pt x="17061507" y="698500"/>
                    <a:pt x="17059036" y="698500"/>
                  </a:cubicBezTo>
                  <a:lnTo>
                    <a:pt x="206424" y="698500"/>
                  </a:lnTo>
                  <a:cubicBezTo>
                    <a:pt x="203954" y="698500"/>
                    <a:pt x="201670" y="697186"/>
                    <a:pt x="200427" y="695051"/>
                  </a:cubicBezTo>
                  <a:lnTo>
                    <a:pt x="1241" y="352699"/>
                  </a:lnTo>
                  <a:cubicBezTo>
                    <a:pt x="0" y="350567"/>
                    <a:pt x="0" y="347933"/>
                    <a:pt x="1241" y="345801"/>
                  </a:cubicBezTo>
                  <a:lnTo>
                    <a:pt x="200427" y="3449"/>
                  </a:lnTo>
                  <a:cubicBezTo>
                    <a:pt x="201670" y="1314"/>
                    <a:pt x="203954" y="0"/>
                    <a:pt x="206424" y="0"/>
                  </a:cubicBezTo>
                  <a:lnTo>
                    <a:pt x="17059036" y="0"/>
                  </a:lnTo>
                  <a:cubicBezTo>
                    <a:pt x="17061507" y="0"/>
                    <a:pt x="17063791" y="1314"/>
                    <a:pt x="17065033" y="3449"/>
                  </a:cubicBezTo>
                  <a:lnTo>
                    <a:pt x="17264220" y="345801"/>
                  </a:lnTo>
                  <a:cubicBezTo>
                    <a:pt x="17265461" y="347933"/>
                    <a:pt x="17265461" y="350567"/>
                    <a:pt x="17264220" y="352699"/>
                  </a:cubicBezTo>
                  <a:close/>
                </a:path>
              </a:pathLst>
            </a:custGeom>
            <a:solidFill>
              <a:srgbClr val="000B5D"/>
            </a:solidFill>
          </p:spPr>
        </p:sp>
        <p:sp>
          <p:nvSpPr>
            <p:cNvPr id="10" name="TextBox 10"/>
            <p:cNvSpPr txBox="1"/>
            <p:nvPr/>
          </p:nvSpPr>
          <p:spPr>
            <a:xfrm>
              <a:off x="114300" y="19050"/>
              <a:ext cx="17038393"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1" name="Group 11"/>
          <p:cNvGrpSpPr/>
          <p:nvPr/>
        </p:nvGrpSpPr>
        <p:grpSpPr>
          <a:xfrm>
            <a:off x="2752603" y="6690718"/>
            <a:ext cx="2142172" cy="575617"/>
            <a:chOff x="0" y="0"/>
            <a:chExt cx="2599481" cy="698500"/>
          </a:xfrm>
        </p:grpSpPr>
        <p:sp>
          <p:nvSpPr>
            <p:cNvPr id="12" name="Freeform 12"/>
            <p:cNvSpPr/>
            <p:nvPr/>
          </p:nvSpPr>
          <p:spPr>
            <a:xfrm>
              <a:off x="5089" y="0"/>
              <a:ext cx="2589303" cy="698500"/>
            </a:xfrm>
            <a:custGeom>
              <a:avLst/>
              <a:gdLst/>
              <a:ahLst/>
              <a:cxnLst/>
              <a:rect l="l" t="t" r="r" b="b"/>
              <a:pathLst>
                <a:path w="2589303" h="698500">
                  <a:moveTo>
                    <a:pt x="2581064" y="372158"/>
                  </a:moveTo>
                  <a:lnTo>
                    <a:pt x="2404521" y="675592"/>
                  </a:lnTo>
                  <a:cubicBezTo>
                    <a:pt x="2396269" y="689775"/>
                    <a:pt x="2381098" y="698500"/>
                    <a:pt x="2364689" y="698500"/>
                  </a:cubicBezTo>
                  <a:lnTo>
                    <a:pt x="224614" y="698500"/>
                  </a:lnTo>
                  <a:cubicBezTo>
                    <a:pt x="208205" y="698500"/>
                    <a:pt x="193035" y="689775"/>
                    <a:pt x="184783" y="675592"/>
                  </a:cubicBezTo>
                  <a:lnTo>
                    <a:pt x="8239" y="372158"/>
                  </a:lnTo>
                  <a:cubicBezTo>
                    <a:pt x="0" y="357997"/>
                    <a:pt x="0" y="340503"/>
                    <a:pt x="8239" y="326342"/>
                  </a:cubicBezTo>
                  <a:lnTo>
                    <a:pt x="184783" y="22908"/>
                  </a:lnTo>
                  <a:cubicBezTo>
                    <a:pt x="193035" y="8725"/>
                    <a:pt x="208205" y="0"/>
                    <a:pt x="224614" y="0"/>
                  </a:cubicBezTo>
                  <a:lnTo>
                    <a:pt x="2364689" y="0"/>
                  </a:lnTo>
                  <a:cubicBezTo>
                    <a:pt x="2381098" y="0"/>
                    <a:pt x="2396269" y="8725"/>
                    <a:pt x="2404521" y="22908"/>
                  </a:cubicBezTo>
                  <a:lnTo>
                    <a:pt x="2581064" y="326342"/>
                  </a:lnTo>
                  <a:cubicBezTo>
                    <a:pt x="2589303" y="340503"/>
                    <a:pt x="2589303" y="357997"/>
                    <a:pt x="2581064" y="372158"/>
                  </a:cubicBezTo>
                  <a:close/>
                </a:path>
              </a:pathLst>
            </a:custGeom>
            <a:solidFill>
              <a:srgbClr val="00ADEF"/>
            </a:solidFill>
          </p:spPr>
        </p:sp>
        <p:sp>
          <p:nvSpPr>
            <p:cNvPr id="13" name="TextBox 13"/>
            <p:cNvSpPr txBox="1"/>
            <p:nvPr/>
          </p:nvSpPr>
          <p:spPr>
            <a:xfrm>
              <a:off x="114300" y="19050"/>
              <a:ext cx="2370881"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4" name="Group 14"/>
          <p:cNvGrpSpPr/>
          <p:nvPr/>
        </p:nvGrpSpPr>
        <p:grpSpPr>
          <a:xfrm>
            <a:off x="-208933" y="6570192"/>
            <a:ext cx="4032623" cy="575617"/>
            <a:chOff x="0" y="0"/>
            <a:chExt cx="4893504" cy="698500"/>
          </a:xfrm>
        </p:grpSpPr>
        <p:sp>
          <p:nvSpPr>
            <p:cNvPr id="15" name="Freeform 15"/>
            <p:cNvSpPr/>
            <p:nvPr/>
          </p:nvSpPr>
          <p:spPr>
            <a:xfrm>
              <a:off x="2703" y="0"/>
              <a:ext cx="4888098" cy="698500"/>
            </a:xfrm>
            <a:custGeom>
              <a:avLst/>
              <a:gdLst/>
              <a:ahLst/>
              <a:cxnLst/>
              <a:rect l="l" t="t" r="r" b="b"/>
              <a:pathLst>
                <a:path w="4888098" h="698500">
                  <a:moveTo>
                    <a:pt x="4883721" y="361419"/>
                  </a:moveTo>
                  <a:lnTo>
                    <a:pt x="4694682" y="686331"/>
                  </a:lnTo>
                  <a:cubicBezTo>
                    <a:pt x="4690298" y="693865"/>
                    <a:pt x="4682239" y="698500"/>
                    <a:pt x="4673523" y="698500"/>
                  </a:cubicBezTo>
                  <a:lnTo>
                    <a:pt x="214576" y="698500"/>
                  </a:lnTo>
                  <a:cubicBezTo>
                    <a:pt x="205859" y="698500"/>
                    <a:pt x="197800" y="693865"/>
                    <a:pt x="193417" y="686331"/>
                  </a:cubicBezTo>
                  <a:lnTo>
                    <a:pt x="4377" y="361419"/>
                  </a:lnTo>
                  <a:cubicBezTo>
                    <a:pt x="0" y="353897"/>
                    <a:pt x="0" y="344603"/>
                    <a:pt x="4377" y="337081"/>
                  </a:cubicBezTo>
                  <a:lnTo>
                    <a:pt x="193417" y="12169"/>
                  </a:lnTo>
                  <a:cubicBezTo>
                    <a:pt x="197800" y="4635"/>
                    <a:pt x="205859" y="0"/>
                    <a:pt x="214576" y="0"/>
                  </a:cubicBezTo>
                  <a:lnTo>
                    <a:pt x="4673523" y="0"/>
                  </a:lnTo>
                  <a:cubicBezTo>
                    <a:pt x="4682239" y="0"/>
                    <a:pt x="4690298" y="4635"/>
                    <a:pt x="4694682" y="12169"/>
                  </a:cubicBezTo>
                  <a:lnTo>
                    <a:pt x="4883721" y="337081"/>
                  </a:lnTo>
                  <a:cubicBezTo>
                    <a:pt x="4888098" y="344603"/>
                    <a:pt x="4888098" y="353897"/>
                    <a:pt x="4883721" y="361419"/>
                  </a:cubicBezTo>
                  <a:close/>
                </a:path>
              </a:pathLst>
            </a:custGeom>
            <a:solidFill>
              <a:srgbClr val="000B5D"/>
            </a:solidFill>
          </p:spPr>
        </p:sp>
        <p:sp>
          <p:nvSpPr>
            <p:cNvPr id="16" name="TextBox 16"/>
            <p:cNvSpPr txBox="1"/>
            <p:nvPr/>
          </p:nvSpPr>
          <p:spPr>
            <a:xfrm>
              <a:off x="114300" y="19050"/>
              <a:ext cx="4664904"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35" name="Group 35"/>
          <p:cNvGrpSpPr/>
          <p:nvPr/>
        </p:nvGrpSpPr>
        <p:grpSpPr>
          <a:xfrm>
            <a:off x="362609" y="2094649"/>
            <a:ext cx="3592058" cy="2772692"/>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print"/>
              <a:stretch>
                <a:fillRect l="-14987" r="-14987"/>
              </a:stretch>
            </a:blipFill>
          </p:spPr>
        </p:sp>
      </p:grpSp>
      <p:grpSp>
        <p:nvGrpSpPr>
          <p:cNvPr id="37" name="Group 37"/>
          <p:cNvGrpSpPr/>
          <p:nvPr/>
        </p:nvGrpSpPr>
        <p:grpSpPr>
          <a:xfrm>
            <a:off x="4377206" y="1919225"/>
            <a:ext cx="3251888" cy="2948116"/>
            <a:chOff x="0" y="0"/>
            <a:chExt cx="4282440" cy="3708400"/>
          </a:xfrm>
        </p:grpSpPr>
        <p:sp>
          <p:nvSpPr>
            <p:cNvPr id="38" name="Freeform 3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9319" r="-19319"/>
              </a:stretch>
            </a:blipFill>
          </p:spPr>
        </p:sp>
      </p:grpSp>
      <p:grpSp>
        <p:nvGrpSpPr>
          <p:cNvPr id="39" name="Group 39"/>
          <p:cNvGrpSpPr/>
          <p:nvPr/>
        </p:nvGrpSpPr>
        <p:grpSpPr>
          <a:xfrm>
            <a:off x="8330644" y="1952869"/>
            <a:ext cx="3861356" cy="2914471"/>
            <a:chOff x="0" y="0"/>
            <a:chExt cx="4282440" cy="3708400"/>
          </a:xfrm>
        </p:grpSpPr>
        <p:sp>
          <p:nvSpPr>
            <p:cNvPr id="40" name="Freeform 4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9111" r="-39111"/>
              </a:stretch>
            </a:blipFill>
          </p:spPr>
        </p:sp>
      </p:grpSp>
      <p:sp>
        <p:nvSpPr>
          <p:cNvPr id="41" name="Freeform 41"/>
          <p:cNvSpPr/>
          <p:nvPr/>
        </p:nvSpPr>
        <p:spPr>
          <a:xfrm>
            <a:off x="7197678" y="114762"/>
            <a:ext cx="3188972" cy="1969190"/>
          </a:xfrm>
          <a:custGeom>
            <a:avLst/>
            <a:gdLst/>
            <a:ahLst/>
            <a:cxnLst/>
            <a:rect l="l" t="t" r="r" b="b"/>
            <a:pathLst>
              <a:path w="4783458" h="2953785">
                <a:moveTo>
                  <a:pt x="0" y="0"/>
                </a:moveTo>
                <a:lnTo>
                  <a:pt x="4783458" y="0"/>
                </a:lnTo>
                <a:lnTo>
                  <a:pt x="4783458" y="2953785"/>
                </a:lnTo>
                <a:lnTo>
                  <a:pt x="0" y="2953785"/>
                </a:lnTo>
                <a:lnTo>
                  <a:pt x="0" y="0"/>
                </a:lnTo>
                <a:close/>
              </a:path>
            </a:pathLst>
          </a:custGeom>
          <a:blipFill>
            <a:blip r:embed="rId5" cstate="print"/>
            <a:stretch>
              <a:fillRect/>
            </a:stretch>
          </a:blipFill>
        </p:spPr>
      </p:sp>
      <p:sp>
        <p:nvSpPr>
          <p:cNvPr id="42" name="TextBox 42"/>
          <p:cNvSpPr txBox="1"/>
          <p:nvPr/>
        </p:nvSpPr>
        <p:spPr>
          <a:xfrm>
            <a:off x="567559" y="5076088"/>
            <a:ext cx="11017469" cy="1046440"/>
          </a:xfrm>
          <a:prstGeom prst="rect">
            <a:avLst/>
          </a:prstGeom>
        </p:spPr>
        <p:txBody>
          <a:bodyPr wrap="square" lIns="0" tIns="0" rIns="0" bIns="0" rtlCol="0" anchor="t">
            <a:spAutoFit/>
          </a:bodyPr>
          <a:lstStyle/>
          <a:p>
            <a:pPr algn="just"/>
            <a:r>
              <a:rPr lang="en-US" sz="3400" b="1">
                <a:solidFill>
                  <a:srgbClr val="000B5D"/>
                </a:solidFill>
                <a:latin typeface="Calibri" pitchFamily="34" charset="0"/>
                <a:cs typeface="Calibri" pitchFamily="34" charset="0"/>
              </a:rPr>
              <a:t> điện </a:t>
            </a:r>
            <a:r>
              <a:rPr lang="en-US" sz="3400" b="1" dirty="0" err="1">
                <a:solidFill>
                  <a:srgbClr val="000B5D"/>
                </a:solidFill>
                <a:latin typeface="Calibri" pitchFamily="34" charset="0"/>
                <a:cs typeface="Calibri" pitchFamily="34" charset="0"/>
              </a:rPr>
              <a:t>thoại</a:t>
            </a:r>
            <a:r>
              <a:rPr lang="en-US" sz="3400" b="1" dirty="0">
                <a:solidFill>
                  <a:srgbClr val="000B5D"/>
                </a:solidFill>
                <a:latin typeface="Calibri" pitchFamily="34" charset="0"/>
                <a:cs typeface="Calibri" pitchFamily="34" charset="0"/>
              </a:rPr>
              <a:t> di </a:t>
            </a:r>
            <a:r>
              <a:rPr lang="en-US" sz="3400" b="1" dirty="0" err="1">
                <a:solidFill>
                  <a:srgbClr val="000B5D"/>
                </a:solidFill>
                <a:latin typeface="Calibri" pitchFamily="34" charset="0"/>
                <a:cs typeface="Calibri" pitchFamily="34" charset="0"/>
              </a:rPr>
              <a:t>động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tivi</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lắp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ráp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điều</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hòa</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không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khí</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giặt</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vi </a:t>
            </a:r>
            <a:r>
              <a:rPr lang="en-US" sz="3400" b="1" dirty="0" err="1">
                <a:solidFill>
                  <a:srgbClr val="000B5D"/>
                </a:solidFill>
                <a:latin typeface="Calibri" pitchFamily="34" charset="0"/>
                <a:cs typeface="Calibri" pitchFamily="34" charset="0"/>
              </a:rPr>
              <a:t>tính</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in,... </a:t>
            </a:r>
          </a:p>
        </p:txBody>
      </p:sp>
      <p:sp>
        <p:nvSpPr>
          <p:cNvPr id="43" name="TextBox 43"/>
          <p:cNvSpPr txBox="1"/>
          <p:nvPr/>
        </p:nvSpPr>
        <p:spPr>
          <a:xfrm>
            <a:off x="362608" y="323181"/>
            <a:ext cx="6684578" cy="2154436"/>
          </a:xfrm>
          <a:prstGeom prst="rect">
            <a:avLst/>
          </a:prstGeom>
        </p:spPr>
        <p:txBody>
          <a:bodyPr wrap="square" lIns="0" tIns="0" rIns="0" bIns="0" rtlCol="0" anchor="t">
            <a:spAutoFit/>
          </a:bodyPr>
          <a:lstStyle/>
          <a:p>
            <a:pPr algn="ctr"/>
            <a:r>
              <a:rPr lang="en-US" sz="3500" b="1" dirty="0">
                <a:solidFill>
                  <a:srgbClr val="000B5D"/>
                </a:solidFill>
                <a:latin typeface="Calibri" pitchFamily="34" charset="0"/>
                <a:cs typeface="Calibri" pitchFamily="34" charset="0"/>
              </a:rPr>
              <a:t>CƠ CẤU NGÀNH </a:t>
            </a:r>
          </a:p>
          <a:p>
            <a:pPr algn="ctr"/>
            <a:r>
              <a:rPr lang="en-US" sz="3500" b="1" dirty="0">
                <a:solidFill>
                  <a:srgbClr val="000B5D"/>
                </a:solidFill>
                <a:latin typeface="Calibri" pitchFamily="34" charset="0"/>
                <a:cs typeface="Calibri" pitchFamily="34" charset="0"/>
              </a:rPr>
              <a:t>CÔNG NGHIỆP SẢN XUẤT </a:t>
            </a:r>
          </a:p>
          <a:p>
            <a:pPr algn="ctr"/>
            <a:r>
              <a:rPr lang="en-US" sz="3500" b="1" dirty="0">
                <a:solidFill>
                  <a:srgbClr val="000B5D"/>
                </a:solidFill>
                <a:latin typeface="Calibri" pitchFamily="34" charset="0"/>
                <a:cs typeface="Calibri" pitchFamily="34" charset="0"/>
              </a:rPr>
              <a:t>SẢN PHẨM ĐIỆN TỬ, MÁY VI TÍNH</a:t>
            </a:r>
          </a:p>
          <a:p>
            <a:pPr algn="ctr"/>
            <a:endParaRPr lang="en-US" sz="35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4191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in)">
                                      <p:cBhvr>
                                        <p:cTn id="13" dur="2000"/>
                                        <p:tgtEl>
                                          <p:spTgt spid="37"/>
                                        </p:tgtEl>
                                      </p:cBhvr>
                                    </p:animEffect>
                                  </p:childTnLst>
                                </p:cTn>
                              </p:par>
                              <p:par>
                                <p:cTn id="14" presetID="6"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circle(in)">
                                      <p:cBhvr>
                                        <p:cTn id="1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152401" y="5427134"/>
            <a:ext cx="11813627" cy="1200329"/>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vi-VN" sz="3000" b="1" dirty="0">
                <a:solidFill>
                  <a:srgbClr val="FFFF00"/>
                </a:solidFill>
                <a:latin typeface="Calibri" pitchFamily="34" charset="0"/>
                <a:cs typeface="Calibri" pitchFamily="34" charset="0"/>
              </a:rPr>
              <a:t>điện thoại di </a:t>
            </a:r>
            <a:r>
              <a:rPr lang="vi-VN" sz="3000" b="1">
                <a:solidFill>
                  <a:srgbClr val="FFFF00"/>
                </a:solidFill>
                <a:latin typeface="Calibri" pitchFamily="34" charset="0"/>
                <a:cs typeface="Calibri" pitchFamily="34" charset="0"/>
              </a:rPr>
              <a:t>động tăng</a:t>
            </a:r>
            <a:r>
              <a:rPr lang="en-US" sz="3000" b="1">
                <a:solidFill>
                  <a:srgbClr val="FFFF00"/>
                </a:solidFill>
                <a:latin typeface="Calibri" pitchFamily="34" charset="0"/>
                <a:cs typeface="Calibri" pitchFamily="34" charset="0"/>
              </a:rPr>
              <a:t> </a:t>
            </a:r>
            <a:r>
              <a:rPr lang="en-US" sz="3000" b="1">
                <a:solidFill>
                  <a:schemeClr val="bg1"/>
                </a:solidFill>
                <a:latin typeface="Calibri" pitchFamily="34" charset="0"/>
                <a:cs typeface="Calibri" pitchFamily="34" charset="0"/>
              </a:rPr>
              <a:t>145,8 triệu cái, tăng gấp 4,9 lần; nhưng tăng</a:t>
            </a:r>
            <a:r>
              <a:rPr lang="vi-VN" sz="3000" b="1">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không</a:t>
            </a:r>
            <a:r>
              <a:rPr lang="en-US" sz="3000" b="1" dirty="0">
                <a:solidFill>
                  <a:srgbClr val="FFFF00"/>
                </a:solidFill>
                <a:latin typeface="Calibri" pitchFamily="34" charset="0"/>
                <a:cs typeface="Calibri" pitchFamily="34" charset="0"/>
              </a:rPr>
              <a:t> </a:t>
            </a:r>
            <a:r>
              <a:rPr lang="en-US" sz="3000" b="1" err="1">
                <a:solidFill>
                  <a:srgbClr val="FFFF00"/>
                </a:solidFill>
                <a:latin typeface="Calibri" pitchFamily="34" charset="0"/>
                <a:cs typeface="Calibri" pitchFamily="34" charset="0"/>
              </a:rPr>
              <a:t>liên</a:t>
            </a:r>
            <a:r>
              <a:rPr lang="en-US" sz="3000" b="1">
                <a:solidFill>
                  <a:srgbClr val="FFFF00"/>
                </a:solidFill>
                <a:latin typeface="Calibri" pitchFamily="34" charset="0"/>
                <a:cs typeface="Calibri" pitchFamily="34" charset="0"/>
              </a:rPr>
              <a:t> tục</a:t>
            </a:r>
            <a:endParaRPr lang="vi-VN" sz="3000" b="1" dirty="0">
              <a:solidFill>
                <a:schemeClr val="bg1"/>
              </a:solidFill>
              <a:latin typeface="Calibri" pitchFamily="34" charset="0"/>
              <a:cs typeface="Calibri" pitchFamily="34" charset="0"/>
            </a:endParaRPr>
          </a:p>
        </p:txBody>
      </p:sp>
      <p:sp>
        <p:nvSpPr>
          <p:cNvPr id="9" name="TextBox 25"/>
          <p:cNvSpPr txBox="1"/>
          <p:nvPr/>
        </p:nvSpPr>
        <p:spPr>
          <a:xfrm>
            <a:off x="173790" y="5416912"/>
            <a:ext cx="11808003" cy="600164"/>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en-US" sz="3000" b="1" dirty="0">
                <a:solidFill>
                  <a:srgbClr val="FFFF00"/>
                </a:solidFill>
                <a:latin typeface="Calibri" pitchFamily="34" charset="0"/>
                <a:cs typeface="Calibri" pitchFamily="34" charset="0"/>
              </a:rPr>
              <a:t>t</a:t>
            </a:r>
            <a:r>
              <a:rPr lang="vi-VN" sz="3000" b="1" dirty="0">
                <a:solidFill>
                  <a:srgbClr val="FFFF00"/>
                </a:solidFill>
                <a:latin typeface="Calibri" pitchFamily="34" charset="0"/>
                <a:cs typeface="Calibri" pitchFamily="34" charset="0"/>
              </a:rPr>
              <a:t>ivi lắp ráp </a:t>
            </a:r>
            <a:r>
              <a:rPr lang="vi-VN" sz="3000" b="1">
                <a:solidFill>
                  <a:srgbClr val="FFFF00"/>
                </a:solidFill>
                <a:latin typeface="Calibri" pitchFamily="34" charset="0"/>
                <a:cs typeface="Calibri" pitchFamily="34" charset="0"/>
              </a:rPr>
              <a:t>tăng </a:t>
            </a:r>
            <a:r>
              <a:rPr lang="en-US" sz="3000" b="1">
                <a:solidFill>
                  <a:schemeClr val="bg1"/>
                </a:solidFill>
                <a:latin typeface="Calibri" pitchFamily="34" charset="0"/>
                <a:cs typeface="Calibri" pitchFamily="34" charset="0"/>
              </a:rPr>
              <a:t>17,8 triệu cái, tăng gấp </a:t>
            </a:r>
            <a:r>
              <a:rPr lang="en-US" sz="3000" b="1">
                <a:solidFill>
                  <a:srgbClr val="FFFF00"/>
                </a:solidFill>
                <a:latin typeface="Calibri" pitchFamily="34" charset="0"/>
                <a:cs typeface="Calibri" pitchFamily="34" charset="0"/>
              </a:rPr>
              <a:t>7,4 </a:t>
            </a:r>
            <a:r>
              <a:rPr lang="en-US" sz="3000" b="1">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sp>
        <p:nvSpPr>
          <p:cNvPr id="10" name="TextBox 25"/>
          <p:cNvSpPr txBox="1"/>
          <p:nvPr/>
        </p:nvSpPr>
        <p:spPr>
          <a:xfrm>
            <a:off x="189187" y="5411349"/>
            <a:ext cx="11733048" cy="600164"/>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a:solidFill>
                  <a:schemeClr val="bg1"/>
                </a:solidFill>
                <a:latin typeface="Calibri" pitchFamily="34" charset="0"/>
                <a:cs typeface="Calibri" pitchFamily="34" charset="0"/>
              </a:rPr>
              <a:t>ố</a:t>
            </a:r>
            <a:r>
              <a:rPr lang="vi-VN" sz="3000" b="1">
                <a:solidFill>
                  <a:schemeClr val="bg1"/>
                </a:solidFill>
                <a:latin typeface="Calibri" pitchFamily="34" charset="0"/>
                <a:cs typeface="Calibri" pitchFamily="34" charset="0"/>
              </a:rPr>
              <a:t> lượng</a:t>
            </a:r>
            <a:r>
              <a:rPr lang="en-US" sz="3000" b="1">
                <a:solidFill>
                  <a:srgbClr val="FFFF00"/>
                </a:solidFill>
                <a:latin typeface="Calibri" pitchFamily="34" charset="0"/>
                <a:cs typeface="Calibri" pitchFamily="34" charset="0"/>
              </a:rPr>
              <a:t>ĐIỀU HÒA KHÔNG KHÍ tăng 144,7 nghìn cái</a:t>
            </a:r>
            <a:r>
              <a:rPr lang="en-US" sz="3000" b="1">
                <a:solidFill>
                  <a:schemeClr val="bg1"/>
                </a:solidFill>
                <a:latin typeface="Calibri" pitchFamily="34" charset="0"/>
                <a:cs typeface="Calibri" pitchFamily="34" charset="0"/>
              </a:rPr>
              <a:t>, tăng gấp </a:t>
            </a:r>
            <a:r>
              <a:rPr lang="en-US" sz="3000" b="1">
                <a:solidFill>
                  <a:srgbClr val="FFFF00"/>
                </a:solidFill>
                <a:latin typeface="Calibri" pitchFamily="34" charset="0"/>
                <a:cs typeface="Calibri" pitchFamily="34" charset="0"/>
              </a:rPr>
              <a:t>1,4 </a:t>
            </a:r>
            <a:r>
              <a:rPr lang="en-US" sz="3000" b="1">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nvGraphicFramePr>
        <p:xfrm>
          <a:off x="159576" y="1741675"/>
          <a:ext cx="11606742" cy="2935732"/>
        </p:xfrm>
        <a:graphic>
          <a:graphicData uri="http://schemas.openxmlformats.org/drawingml/2006/table">
            <a:tbl>
              <a:tblPr firstRow="1" firstCol="1" bandRow="1">
                <a:tableStyleId>{5C22544A-7EE6-4342-B048-85BDC9FD1C3A}</a:tableStyleId>
              </a:tblPr>
              <a:tblGrid>
                <a:gridCol w="5673652">
                  <a:extLst>
                    <a:ext uri="{9D8B030D-6E8A-4147-A177-3AD203B41FA5}">
                      <a16:colId xmlns:a16="http://schemas.microsoft.com/office/drawing/2014/main" val="3277472049"/>
                    </a:ext>
                  </a:extLst>
                </a:gridCol>
                <a:gridCol w="2065283">
                  <a:extLst>
                    <a:ext uri="{9D8B030D-6E8A-4147-A177-3AD203B41FA5}">
                      <a16:colId xmlns:a16="http://schemas.microsoft.com/office/drawing/2014/main" val="2347923730"/>
                    </a:ext>
                  </a:extLst>
                </a:gridCol>
                <a:gridCol w="2017986">
                  <a:extLst>
                    <a:ext uri="{9D8B030D-6E8A-4147-A177-3AD203B41FA5}">
                      <a16:colId xmlns:a16="http://schemas.microsoft.com/office/drawing/2014/main" val="1381409638"/>
                    </a:ext>
                  </a:extLst>
                </a:gridCol>
                <a:gridCol w="1849821">
                  <a:extLst>
                    <a:ext uri="{9D8B030D-6E8A-4147-A177-3AD203B41FA5}">
                      <a16:colId xmlns:a16="http://schemas.microsoft.com/office/drawing/2014/main" val="1189948970"/>
                    </a:ext>
                  </a:extLst>
                </a:gridCol>
              </a:tblGrid>
              <a:tr h="650240">
                <a:tc>
                  <a:txBody>
                    <a:bodyPr/>
                    <a:lstStyle/>
                    <a:p>
                      <a:pPr algn="r">
                        <a:lnSpc>
                          <a:spcPct val="15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5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50000"/>
                        </a:lnSpc>
                        <a:spcAft>
                          <a:spcPts val="0"/>
                        </a:spcAft>
                      </a:pPr>
                      <a:r>
                        <a:rPr lang="en-US" sz="2800" dirty="0">
                          <a:effectLst/>
                          <a:latin typeface="Calibri" pitchFamily="34" charset="0"/>
                          <a:cs typeface="Calibri" pitchFamily="34" charset="0"/>
                        </a:rPr>
                        <a:t>2010</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703659"/>
                  </a:ext>
                </a:extLst>
              </a:tr>
              <a:tr h="325120">
                <a:tc>
                  <a:txBody>
                    <a:bodyPr/>
                    <a:lstStyle/>
                    <a:p>
                      <a:pPr algn="just">
                        <a:lnSpc>
                          <a:spcPct val="150000"/>
                        </a:lnSpc>
                        <a:spcAft>
                          <a:spcPts val="0"/>
                        </a:spcAft>
                      </a:pPr>
                      <a:r>
                        <a:rPr lang="vi-VN" sz="2800">
                          <a:effectLst/>
                          <a:latin typeface="Calibri" pitchFamily="34" charset="0"/>
                          <a:cs typeface="Calibri" pitchFamily="34" charset="0"/>
                        </a:rPr>
                        <a:t>Ti vi lắp ráp</a:t>
                      </a:r>
                      <a:r>
                        <a:rPr lang="en-US" sz="2800">
                          <a:effectLst/>
                          <a:latin typeface="Calibri" pitchFamily="34" charset="0"/>
                          <a:cs typeface="Calibri" pitchFamily="34" charset="0"/>
                        </a:rPr>
                        <a:t> (triệu</a:t>
                      </a:r>
                      <a:r>
                        <a:rPr lang="en-US" sz="2800" baseline="0">
                          <a:effectLst/>
                          <a:latin typeface="Calibri" pitchFamily="34" charset="0"/>
                          <a:cs typeface="Calibri" pitchFamily="34" charset="0"/>
                        </a:rPr>
                        <a:t> cái)</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2,8</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5,5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20,6</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898857"/>
                  </a:ext>
                </a:extLst>
              </a:tr>
              <a:tr h="325120">
                <a:tc>
                  <a:txBody>
                    <a:bodyPr/>
                    <a:lstStyle/>
                    <a:p>
                      <a:pPr algn="just">
                        <a:lnSpc>
                          <a:spcPct val="150000"/>
                        </a:lnSpc>
                        <a:spcAft>
                          <a:spcPts val="0"/>
                        </a:spcAft>
                      </a:pPr>
                      <a:r>
                        <a:rPr lang="vi-VN" sz="2800">
                          <a:effectLst/>
                          <a:latin typeface="Calibri" pitchFamily="34" charset="0"/>
                          <a:cs typeface="Calibri" pitchFamily="34" charset="0"/>
                        </a:rPr>
                        <a:t>Điện thoại di động</a:t>
                      </a:r>
                      <a:r>
                        <a:rPr lang="en-US" sz="2800">
                          <a:effectLst/>
                          <a:latin typeface="Calibri" pitchFamily="34" charset="0"/>
                          <a:cs typeface="Calibri" pitchFamily="34" charset="0"/>
                        </a:rPr>
                        <a:t> (triệu</a:t>
                      </a:r>
                      <a:r>
                        <a:rPr lang="en-US" sz="2800" baseline="0">
                          <a:effectLst/>
                          <a:latin typeface="Calibri" pitchFamily="34" charset="0"/>
                          <a:cs typeface="Calibri" pitchFamily="34" charset="0"/>
                        </a:rPr>
                        <a:t> cái)</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37,5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235,6</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183,3</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0804204"/>
                  </a:ext>
                </a:extLst>
              </a:tr>
              <a:tr h="325120">
                <a:tc>
                  <a:txBody>
                    <a:bodyPr/>
                    <a:lstStyle/>
                    <a:p>
                      <a:pPr algn="just">
                        <a:lnSpc>
                          <a:spcPct val="150000"/>
                        </a:lnSpc>
                        <a:spcAft>
                          <a:spcPts val="0"/>
                        </a:spcAft>
                      </a:pPr>
                      <a:r>
                        <a:rPr lang="en-US" sz="2800">
                          <a:effectLst/>
                          <a:latin typeface="Calibri" pitchFamily="34" charset="0"/>
                          <a:cs typeface="Calibri" pitchFamily="34" charset="0"/>
                        </a:rPr>
                        <a:t>Điều hòa</a:t>
                      </a:r>
                      <a:r>
                        <a:rPr lang="en-US" sz="2800" baseline="0">
                          <a:effectLst/>
                          <a:latin typeface="Calibri" pitchFamily="34" charset="0"/>
                          <a:cs typeface="Calibri" pitchFamily="34" charset="0"/>
                        </a:rPr>
                        <a:t> không khí (nghìn cái)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343,7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534,3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488,4</a:t>
                      </a:r>
                      <a:endParaRPr lang="en-US" sz="28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9657742"/>
                  </a:ext>
                </a:extLst>
              </a:tr>
            </a:tbl>
          </a:graphicData>
        </a:graphic>
      </p:graphicFrame>
      <p:sp>
        <p:nvSpPr>
          <p:cNvPr id="12" name="Rectangle 11"/>
          <p:cNvSpPr/>
          <p:nvPr/>
        </p:nvSpPr>
        <p:spPr>
          <a:xfrm>
            <a:off x="2690949" y="583195"/>
            <a:ext cx="9265765"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en-US" sz="2700" b="1">
                <a:latin typeface="Calibri" pitchFamily="34" charset="0"/>
                <a:cs typeface="Calibri" pitchFamily="34" charset="0"/>
              </a:rPr>
              <a:t>6</a:t>
            </a:r>
            <a:r>
              <a:rPr lang="vi-VN" sz="2700" b="1">
                <a:latin typeface="Calibri" pitchFamily="34" charset="0"/>
                <a:cs typeface="Calibri" pitchFamily="34" charset="0"/>
              </a:rPr>
              <a:t>.</a:t>
            </a:r>
            <a:r>
              <a:rPr lang="en-US" sz="2700" b="1">
                <a:latin typeface="Calibri" pitchFamily="34" charset="0"/>
                <a:cs typeface="Calibri" pitchFamily="34" charset="0"/>
              </a:rPr>
              <a:t>3</a:t>
            </a:r>
            <a:r>
              <a:rPr lang="vi-VN" sz="2700" b="1">
                <a:latin typeface="Calibri" pitchFamily="34" charset="0"/>
                <a:cs typeface="Calibri" pitchFamily="34" charset="0"/>
              </a:rPr>
              <a:t>. </a:t>
            </a:r>
            <a:r>
              <a:rPr lang="en-US" sz="2700" b="1">
                <a:latin typeface="Calibri" pitchFamily="34" charset="0"/>
                <a:cs typeface="Calibri" pitchFamily="34" charset="0"/>
              </a:rPr>
              <a:t>Một số sản phẩm của ngành công nghiệp sản xuất sản phẩm điện tử, máy vi tính ở nước ta, giai đoạn</a:t>
            </a:r>
            <a:r>
              <a:rPr lang="vi-VN" sz="2700" b="1">
                <a:latin typeface="Calibri" pitchFamily="34" charset="0"/>
                <a:cs typeface="Calibri" pitchFamily="34" charset="0"/>
              </a:rPr>
              <a:t> 2010 </a:t>
            </a:r>
            <a:r>
              <a:rPr lang="en-US" sz="2700" b="1">
                <a:latin typeface="Calibri" pitchFamily="34" charset="0"/>
                <a:cs typeface="Calibri" pitchFamily="34" charset="0"/>
              </a:rPr>
              <a:t>-</a:t>
            </a:r>
            <a:r>
              <a:rPr lang="vi-VN" sz="2700" b="1">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a:solidFill>
                  <a:srgbClr val="000B5D"/>
                </a:solidFill>
                <a:latin typeface="Calibri" pitchFamily="34" charset="0"/>
                <a:cs typeface="Calibri" pitchFamily="34" charset="0"/>
              </a:rPr>
              <a:t>NHẬN XÉT BẢNG </a:t>
            </a:r>
            <a:r>
              <a:rPr lang="en-US" sz="4000" b="1" dirty="0">
                <a:solidFill>
                  <a:srgbClr val="000B5D"/>
                </a:solidFill>
                <a:latin typeface="Calibri" pitchFamily="34" charset="0"/>
                <a:cs typeface="Calibri" pitchFamily="34" charset="0"/>
              </a:rPr>
              <a:t>SỐ LIỆU</a:t>
            </a: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6" name="TextBox 25"/>
          <p:cNvSpPr txBox="1"/>
          <p:nvPr/>
        </p:nvSpPr>
        <p:spPr>
          <a:xfrm>
            <a:off x="183932" y="4881188"/>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a:solidFill>
                  <a:schemeClr val="bg1">
                    <a:lumMod val="95000"/>
                  </a:schemeClr>
                </a:solidFill>
                <a:latin typeface="Calibri" pitchFamily="34" charset="0"/>
                <a:cs typeface="Calibri" pitchFamily="34" charset="0"/>
              </a:rPr>
              <a:t>- Giai đoạn 2010 - 2021:</a:t>
            </a:r>
            <a:endParaRPr lang="en-US" sz="2900"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204586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9"/>
                                        </p:tgtEl>
                                        <p:attrNameLst>
                                          <p:attrName>ppt_x</p:attrName>
                                        </p:attrNameLst>
                                      </p:cBhvr>
                                      <p:tavLst>
                                        <p:tav tm="0">
                                          <p:val>
                                            <p:strVal val="ppt_x"/>
                                          </p:val>
                                        </p:tav>
                                        <p:tav tm="100000">
                                          <p:val>
                                            <p:strVal val="ppt_x-.2"/>
                                          </p:val>
                                        </p:tav>
                                      </p:tavLst>
                                    </p:anim>
                                    <p:anim calcmode="lin" valueType="num">
                                      <p:cBhvr>
                                        <p:cTn id="19" dur="1000"/>
                                        <p:tgtEl>
                                          <p:spTgt spid="9"/>
                                        </p:tgtEl>
                                        <p:attrNameLst>
                                          <p:attrName>ppt_y</p:attrName>
                                        </p:attrNameLst>
                                      </p:cBhvr>
                                      <p:tavLst>
                                        <p:tav tm="0">
                                          <p:val>
                                            <p:strVal val="ppt_y"/>
                                          </p:val>
                                        </p:tav>
                                        <p:tav tm="100000">
                                          <p:val>
                                            <p:strVal val="ppt_y"/>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8"/>
                                        </p:tgtEl>
                                        <p:attrNameLst>
                                          <p:attrName>ppt_x</p:attrName>
                                        </p:attrNameLst>
                                      </p:cBhvr>
                                      <p:tavLst>
                                        <p:tav tm="0">
                                          <p:val>
                                            <p:strVal val="ppt_x"/>
                                          </p:val>
                                        </p:tav>
                                        <p:tav tm="100000">
                                          <p:val>
                                            <p:strVal val="ppt_x-.2"/>
                                          </p:val>
                                        </p:tav>
                                      </p:tavLst>
                                    </p:anim>
                                    <p:anim calcmode="lin" valueType="num">
                                      <p:cBhvr>
                                        <p:cTn id="33" dur="1000"/>
                                        <p:tgtEl>
                                          <p:spTgt spid="8"/>
                                        </p:tgtEl>
                                        <p:attrNameLst>
                                          <p:attrName>ppt_y</p:attrName>
                                        </p:attrNameLst>
                                      </p:cBhvr>
                                      <p:tavLst>
                                        <p:tav tm="0">
                                          <p:val>
                                            <p:strVal val="ppt_y"/>
                                          </p:val>
                                        </p:tav>
                                        <p:tav tm="100000">
                                          <p:val>
                                            <p:strVal val="ppt_y"/>
                                          </p:val>
                                        </p:tav>
                                      </p:tavLst>
                                    </p:anim>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378" y="1671439"/>
            <a:ext cx="3217646" cy="1371600"/>
            <a:chOff x="0" y="0"/>
            <a:chExt cx="1638616" cy="698500"/>
          </a:xfrm>
        </p:grpSpPr>
        <p:sp>
          <p:nvSpPr>
            <p:cNvPr id="3" name="Freeform 3"/>
            <p:cNvSpPr/>
            <p:nvPr/>
          </p:nvSpPr>
          <p:spPr>
            <a:xfrm>
              <a:off x="3388" y="0"/>
              <a:ext cx="1631839" cy="698500"/>
            </a:xfrm>
            <a:custGeom>
              <a:avLst/>
              <a:gdLst/>
              <a:ahLst/>
              <a:cxnLst/>
              <a:rect l="l" t="t" r="r" b="b"/>
              <a:pathLst>
                <a:path w="1631839" h="698500">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id="4" name="TextBox 4"/>
            <p:cNvSpPr txBox="1"/>
            <p:nvPr/>
          </p:nvSpPr>
          <p:spPr>
            <a:xfrm>
              <a:off x="114300" y="19050"/>
              <a:ext cx="1410016" cy="679450"/>
            </a:xfrm>
            <a:prstGeom prst="rect">
              <a:avLst/>
            </a:prstGeom>
          </p:spPr>
          <p:txBody>
            <a:bodyPr lIns="50800" tIns="50800" rIns="50800" bIns="50800" rtlCol="0" anchor="ctr"/>
            <a:lstStyle/>
            <a:p>
              <a:pPr algn="ctr">
                <a:lnSpc>
                  <a:spcPts val="1584"/>
                </a:lnSpc>
              </a:pPr>
              <a:endParaRPr/>
            </a:p>
          </p:txBody>
        </p:sp>
      </p:grpSp>
      <p:grpSp>
        <p:nvGrpSpPr>
          <p:cNvPr id="5" name="Group 5"/>
          <p:cNvGrpSpPr/>
          <p:nvPr/>
        </p:nvGrpSpPr>
        <p:grpSpPr>
          <a:xfrm>
            <a:off x="8211044" y="1962557"/>
            <a:ext cx="5786317" cy="4972616"/>
            <a:chOff x="0" y="0"/>
            <a:chExt cx="812800" cy="698500"/>
          </a:xfrm>
        </p:grpSpPr>
        <p:sp>
          <p:nvSpPr>
            <p:cNvPr id="6" name="Freeform 6"/>
            <p:cNvSpPr/>
            <p:nvPr/>
          </p:nvSpPr>
          <p:spPr>
            <a:xfrm>
              <a:off x="1884" y="0"/>
              <a:ext cx="809032" cy="698500"/>
            </a:xfrm>
            <a:custGeom>
              <a:avLst/>
              <a:gdLst/>
              <a:ahLst/>
              <a:cxnLst/>
              <a:rect l="l" t="t" r="r" b="b"/>
              <a:pathLst>
                <a:path w="809032" h="698500">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id="7" name="TextBox 7"/>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grpSp>
        <p:nvGrpSpPr>
          <p:cNvPr id="8" name="Group 8"/>
          <p:cNvGrpSpPr/>
          <p:nvPr/>
        </p:nvGrpSpPr>
        <p:grpSpPr>
          <a:xfrm>
            <a:off x="8567764" y="1904311"/>
            <a:ext cx="5876873" cy="5089107"/>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26" r="-14926"/>
              </a:stretch>
            </a:blipFill>
          </p:spPr>
        </p:sp>
      </p:grpSp>
      <p:grpSp>
        <p:nvGrpSpPr>
          <p:cNvPr id="10" name="Group 10"/>
          <p:cNvGrpSpPr/>
          <p:nvPr/>
        </p:nvGrpSpPr>
        <p:grpSpPr>
          <a:xfrm>
            <a:off x="6799193" y="5076533"/>
            <a:ext cx="2633203" cy="2280235"/>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30622" t="-30330" r="-38668"/>
              </a:stretch>
            </a:blipFill>
          </p:spPr>
        </p:sp>
      </p:grpSp>
      <p:grpSp>
        <p:nvGrpSpPr>
          <p:cNvPr id="12" name="Group 12"/>
          <p:cNvGrpSpPr/>
          <p:nvPr/>
        </p:nvGrpSpPr>
        <p:grpSpPr>
          <a:xfrm>
            <a:off x="8798443" y="6172200"/>
            <a:ext cx="1596043" cy="1371600"/>
            <a:chOff x="0" y="0"/>
            <a:chExt cx="812800" cy="698500"/>
          </a:xfrm>
        </p:grpSpPr>
        <p:sp>
          <p:nvSpPr>
            <p:cNvPr id="13" name="Freeform 13"/>
            <p:cNvSpPr/>
            <p:nvPr/>
          </p:nvSpPr>
          <p:spPr>
            <a:xfrm>
              <a:off x="6831" y="0"/>
              <a:ext cx="799139" cy="698500"/>
            </a:xfrm>
            <a:custGeom>
              <a:avLst/>
              <a:gdLst/>
              <a:ahLst/>
              <a:cxnLst/>
              <a:rect l="l" t="t" r="r" b="b"/>
              <a:pathLst>
                <a:path w="799139" h="698500">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sp>
        <p:nvSpPr>
          <p:cNvPr id="15" name="Freeform 15"/>
          <p:cNvSpPr/>
          <p:nvPr/>
        </p:nvSpPr>
        <p:spPr>
          <a:xfrm>
            <a:off x="891620" y="2664120"/>
            <a:ext cx="2563345" cy="847875"/>
          </a:xfrm>
          <a:custGeom>
            <a:avLst/>
            <a:gdLst/>
            <a:ahLst/>
            <a:cxnLst/>
            <a:rect l="l" t="t" r="r" b="b"/>
            <a:pathLst>
              <a:path w="3845017" h="1271813">
                <a:moveTo>
                  <a:pt x="0" y="0"/>
                </a:moveTo>
                <a:lnTo>
                  <a:pt x="3845017" y="0"/>
                </a:lnTo>
                <a:lnTo>
                  <a:pt x="3845017" y="1271814"/>
                </a:lnTo>
                <a:lnTo>
                  <a:pt x="0" y="1271814"/>
                </a:lnTo>
                <a:lnTo>
                  <a:pt x="0" y="0"/>
                </a:lnTo>
                <a:close/>
              </a:path>
            </a:pathLst>
          </a:custGeom>
          <a:blipFill>
            <a:blip r:embed="rId4"/>
            <a:stretch>
              <a:fillRect/>
            </a:stretch>
          </a:blipFill>
        </p:spPr>
      </p:sp>
      <p:sp>
        <p:nvSpPr>
          <p:cNvPr id="16" name="Freeform 16"/>
          <p:cNvSpPr/>
          <p:nvPr/>
        </p:nvSpPr>
        <p:spPr>
          <a:xfrm>
            <a:off x="5696611" y="2143858"/>
            <a:ext cx="2051208" cy="1078538"/>
          </a:xfrm>
          <a:custGeom>
            <a:avLst/>
            <a:gdLst/>
            <a:ahLst/>
            <a:cxnLst/>
            <a:rect l="l" t="t" r="r" b="b"/>
            <a:pathLst>
              <a:path w="3076812" h="1617807">
                <a:moveTo>
                  <a:pt x="0" y="0"/>
                </a:moveTo>
                <a:lnTo>
                  <a:pt x="3076811" y="0"/>
                </a:lnTo>
                <a:lnTo>
                  <a:pt x="3076811" y="1617808"/>
                </a:lnTo>
                <a:lnTo>
                  <a:pt x="0" y="1617808"/>
                </a:lnTo>
                <a:lnTo>
                  <a:pt x="0" y="0"/>
                </a:lnTo>
                <a:close/>
              </a:path>
            </a:pathLst>
          </a:custGeom>
          <a:blipFill>
            <a:blip r:embed="rId5"/>
            <a:stretch>
              <a:fillRect/>
            </a:stretch>
          </a:blipFill>
        </p:spPr>
      </p:sp>
      <p:sp>
        <p:nvSpPr>
          <p:cNvPr id="17" name="Freeform 17"/>
          <p:cNvSpPr/>
          <p:nvPr/>
        </p:nvSpPr>
        <p:spPr>
          <a:xfrm>
            <a:off x="1586128" y="4524739"/>
            <a:ext cx="1618644" cy="1063513"/>
          </a:xfrm>
          <a:custGeom>
            <a:avLst/>
            <a:gdLst/>
            <a:ahLst/>
            <a:cxnLst/>
            <a:rect l="l" t="t" r="r" b="b"/>
            <a:pathLst>
              <a:path w="2427966" h="1595270">
                <a:moveTo>
                  <a:pt x="0" y="0"/>
                </a:moveTo>
                <a:lnTo>
                  <a:pt x="2427966" y="0"/>
                </a:lnTo>
                <a:lnTo>
                  <a:pt x="2427966" y="1595270"/>
                </a:lnTo>
                <a:lnTo>
                  <a:pt x="0" y="1595270"/>
                </a:lnTo>
                <a:lnTo>
                  <a:pt x="0" y="0"/>
                </a:lnTo>
                <a:close/>
              </a:path>
            </a:pathLst>
          </a:custGeom>
          <a:blipFill>
            <a:blip r:embed="rId6"/>
            <a:stretch>
              <a:fillRect/>
            </a:stretch>
          </a:blipFill>
        </p:spPr>
      </p:sp>
      <p:sp>
        <p:nvSpPr>
          <p:cNvPr id="18" name="Freeform 18"/>
          <p:cNvSpPr/>
          <p:nvPr/>
        </p:nvSpPr>
        <p:spPr>
          <a:xfrm>
            <a:off x="3909816" y="4458338"/>
            <a:ext cx="2732552" cy="786412"/>
          </a:xfrm>
          <a:custGeom>
            <a:avLst/>
            <a:gdLst/>
            <a:ahLst/>
            <a:cxnLst/>
            <a:rect l="l" t="t" r="r" b="b"/>
            <a:pathLst>
              <a:path w="4098828" h="1179618">
                <a:moveTo>
                  <a:pt x="0" y="0"/>
                </a:moveTo>
                <a:lnTo>
                  <a:pt x="4098828" y="0"/>
                </a:lnTo>
                <a:lnTo>
                  <a:pt x="4098828" y="1179618"/>
                </a:lnTo>
                <a:lnTo>
                  <a:pt x="0" y="1179618"/>
                </a:lnTo>
                <a:lnTo>
                  <a:pt x="0" y="0"/>
                </a:lnTo>
                <a:close/>
              </a:path>
            </a:pathLst>
          </a:custGeom>
          <a:blipFill>
            <a:blip r:embed="rId7"/>
            <a:stretch>
              <a:fillRect t="-59916" b="-88571"/>
            </a:stretch>
          </a:blipFill>
        </p:spPr>
      </p:sp>
      <p:sp>
        <p:nvSpPr>
          <p:cNvPr id="20" name="TextBox 20"/>
          <p:cNvSpPr txBox="1"/>
          <p:nvPr/>
        </p:nvSpPr>
        <p:spPr>
          <a:xfrm>
            <a:off x="685800" y="571500"/>
            <a:ext cx="11264462" cy="690958"/>
          </a:xfrm>
          <a:prstGeom prst="rect">
            <a:avLst/>
          </a:prstGeom>
        </p:spPr>
        <p:txBody>
          <a:bodyPr wrap="square" lIns="0" tIns="0" rIns="0" bIns="0" rtlCol="0" anchor="t">
            <a:spAutoFit/>
          </a:bodyPr>
          <a:lstStyle/>
          <a:p>
            <a:pPr algn="ctr">
              <a:lnSpc>
                <a:spcPts val="5556"/>
              </a:lnSpc>
            </a:pPr>
            <a:r>
              <a:rPr lang="en-US" sz="4500" b="1" dirty="0">
                <a:solidFill>
                  <a:srgbClr val="000B5D"/>
                </a:solidFill>
                <a:latin typeface="Calibri" pitchFamily="34" charset="0"/>
                <a:cs typeface="Calibri" pitchFamily="34" charset="0"/>
              </a:rPr>
              <a:t>CÁC HÃNG </a:t>
            </a:r>
            <a:r>
              <a:rPr lang="en-US" sz="4500" b="1">
                <a:solidFill>
                  <a:srgbClr val="000B5D"/>
                </a:solidFill>
                <a:latin typeface="Calibri" pitchFamily="34" charset="0"/>
                <a:cs typeface="Calibri" pitchFamily="34" charset="0"/>
              </a:rPr>
              <a:t>NỔI TIẾNG SẢN </a:t>
            </a:r>
            <a:r>
              <a:rPr lang="en-US" sz="4500" b="1" dirty="0">
                <a:solidFill>
                  <a:srgbClr val="000B5D"/>
                </a:solidFill>
                <a:latin typeface="Calibri" pitchFamily="34" charset="0"/>
                <a:cs typeface="Calibri" pitchFamily="34" charset="0"/>
              </a:rPr>
              <a:t>XUẤT TẠI VIỆT NAM</a:t>
            </a:r>
          </a:p>
        </p:txBody>
      </p:sp>
    </p:spTree>
    <p:extLst>
      <p:ext uri="{BB962C8B-B14F-4D97-AF65-F5344CB8AC3E}">
        <p14:creationId xmlns:p14="http://schemas.microsoft.com/office/powerpoint/2010/main" val="1215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0" y="0"/>
            <a:ext cx="12201277" cy="6858000"/>
          </a:xfrm>
          <a:custGeom>
            <a:avLst/>
            <a:gdLst/>
            <a:ahLst/>
            <a:cxnLst/>
            <a:rect l="l" t="t" r="r" b="b"/>
            <a:pathLst>
              <a:path w="18301915" h="10287000">
                <a:moveTo>
                  <a:pt x="0" y="0"/>
                </a:moveTo>
                <a:lnTo>
                  <a:pt x="18301915" y="0"/>
                </a:lnTo>
                <a:lnTo>
                  <a:pt x="18301915" y="10287000"/>
                </a:lnTo>
                <a:lnTo>
                  <a:pt x="0" y="10287000"/>
                </a:lnTo>
                <a:lnTo>
                  <a:pt x="0" y="0"/>
                </a:lnTo>
                <a:close/>
              </a:path>
            </a:pathLst>
          </a:custGeom>
          <a:blipFill>
            <a:blip r:embed="rId3"/>
            <a:stretch>
              <a:fillRect/>
            </a:stretch>
          </a:blipFill>
        </p:spPr>
      </p:sp>
      <p:grpSp>
        <p:nvGrpSpPr>
          <p:cNvPr id="4" name="Group 4"/>
          <p:cNvGrpSpPr/>
          <p:nvPr/>
        </p:nvGrpSpPr>
        <p:grpSpPr>
          <a:xfrm>
            <a:off x="-1549071" y="-389970"/>
            <a:ext cx="7443281" cy="3688125"/>
            <a:chOff x="0" y="0"/>
            <a:chExt cx="848922" cy="420638"/>
          </a:xfrm>
        </p:grpSpPr>
        <p:sp>
          <p:nvSpPr>
            <p:cNvPr id="5" name="Freeform 5"/>
            <p:cNvSpPr/>
            <p:nvPr/>
          </p:nvSpPr>
          <p:spPr>
            <a:xfrm>
              <a:off x="2344" y="0"/>
              <a:ext cx="844234" cy="420638"/>
            </a:xfrm>
            <a:custGeom>
              <a:avLst/>
              <a:gdLst/>
              <a:ahLst/>
              <a:cxnLst/>
              <a:rect l="l" t="t" r="r" b="b"/>
              <a:pathLst>
                <a:path w="844234" h="420638">
                  <a:moveTo>
                    <a:pt x="841278" y="215805"/>
                  </a:moveTo>
                  <a:lnTo>
                    <a:pt x="648678" y="415153"/>
                  </a:lnTo>
                  <a:cubicBezTo>
                    <a:pt x="645291" y="418659"/>
                    <a:pt x="640625" y="420638"/>
                    <a:pt x="635750" y="420638"/>
                  </a:cubicBezTo>
                  <a:lnTo>
                    <a:pt x="208484" y="420638"/>
                  </a:lnTo>
                  <a:cubicBezTo>
                    <a:pt x="203609" y="420638"/>
                    <a:pt x="198943" y="418659"/>
                    <a:pt x="195556" y="415153"/>
                  </a:cubicBezTo>
                  <a:lnTo>
                    <a:pt x="2956" y="215805"/>
                  </a:lnTo>
                  <a:cubicBezTo>
                    <a:pt x="0" y="212745"/>
                    <a:pt x="0" y="207893"/>
                    <a:pt x="2956" y="204834"/>
                  </a:cubicBezTo>
                  <a:lnTo>
                    <a:pt x="195556" y="5486"/>
                  </a:lnTo>
                  <a:cubicBezTo>
                    <a:pt x="198943" y="1980"/>
                    <a:pt x="203609" y="0"/>
                    <a:pt x="208484" y="0"/>
                  </a:cubicBezTo>
                  <a:lnTo>
                    <a:pt x="635750" y="0"/>
                  </a:lnTo>
                  <a:cubicBezTo>
                    <a:pt x="640625" y="0"/>
                    <a:pt x="645291" y="1980"/>
                    <a:pt x="648678" y="5486"/>
                  </a:cubicBezTo>
                  <a:lnTo>
                    <a:pt x="841278" y="204834"/>
                  </a:lnTo>
                  <a:cubicBezTo>
                    <a:pt x="844234" y="207893"/>
                    <a:pt x="844234" y="212745"/>
                    <a:pt x="841278" y="215805"/>
                  </a:cubicBezTo>
                  <a:close/>
                </a:path>
              </a:pathLst>
            </a:custGeom>
            <a:solidFill>
              <a:srgbClr val="000B5D"/>
            </a:solidFill>
          </p:spPr>
        </p:sp>
        <p:sp>
          <p:nvSpPr>
            <p:cNvPr id="6" name="TextBox 6"/>
            <p:cNvSpPr txBox="1"/>
            <p:nvPr/>
          </p:nvSpPr>
          <p:spPr>
            <a:xfrm>
              <a:off x="114300" y="19050"/>
              <a:ext cx="620322" cy="401588"/>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7" name="Group 8"/>
          <p:cNvGrpSpPr/>
          <p:nvPr/>
        </p:nvGrpSpPr>
        <p:grpSpPr>
          <a:xfrm>
            <a:off x="-961707" y="-120833"/>
            <a:ext cx="6294657" cy="2910478"/>
            <a:chOff x="0" y="-76200"/>
            <a:chExt cx="8462284" cy="5820956"/>
          </a:xfrm>
        </p:grpSpPr>
        <p:sp>
          <p:nvSpPr>
            <p:cNvPr id="9" name="TextBox 9"/>
            <p:cNvSpPr txBox="1"/>
            <p:nvPr/>
          </p:nvSpPr>
          <p:spPr>
            <a:xfrm>
              <a:off x="0" y="-76200"/>
              <a:ext cx="7206143" cy="1795364"/>
            </a:xfrm>
            <a:prstGeom prst="rect">
              <a:avLst/>
            </a:prstGeom>
          </p:spPr>
          <p:txBody>
            <a:bodyPr lIns="0" tIns="0" rIns="0" bIns="0" rtlCol="0" anchor="t">
              <a:spAutoFit/>
            </a:bodyPr>
            <a:lstStyle/>
            <a:p>
              <a:pPr algn="ctr">
                <a:lnSpc>
                  <a:spcPts val="3476"/>
                </a:lnSpc>
              </a:pPr>
              <a:r>
                <a:rPr lang="en-US" sz="3000" b="1" dirty="0">
                  <a:solidFill>
                    <a:schemeClr val="bg1"/>
                  </a:solidFill>
                  <a:latin typeface="Calibri" pitchFamily="34" charset="0"/>
                  <a:cs typeface="Calibri" pitchFamily="34" charset="0"/>
                </a:rPr>
                <a:t>MỘT NHÀ MÁY </a:t>
              </a:r>
              <a:r>
                <a:rPr lang="en-US" sz="3000" b="1">
                  <a:solidFill>
                    <a:schemeClr val="bg1"/>
                  </a:solidFill>
                  <a:latin typeface="Calibri" pitchFamily="34" charset="0"/>
                  <a:cs typeface="Calibri" pitchFamily="34" charset="0"/>
                </a:rPr>
                <a:t>FOXCONN </a:t>
              </a:r>
            </a:p>
            <a:p>
              <a:pPr algn="ctr">
                <a:lnSpc>
                  <a:spcPts val="3476"/>
                </a:lnSpc>
              </a:pPr>
              <a:r>
                <a:rPr lang="en-US" sz="3000" b="1">
                  <a:solidFill>
                    <a:schemeClr val="bg1"/>
                  </a:solidFill>
                  <a:latin typeface="Calibri" pitchFamily="34" charset="0"/>
                  <a:cs typeface="Calibri" pitchFamily="34" charset="0"/>
                </a:rPr>
                <a:t>TẠI VIỆT NAM</a:t>
              </a:r>
              <a:endParaRPr lang="en-US" sz="3000" b="1" dirty="0">
                <a:solidFill>
                  <a:schemeClr val="bg1"/>
                </a:solidFill>
                <a:latin typeface="Calibri" pitchFamily="34" charset="0"/>
                <a:cs typeface="Calibri" pitchFamily="34" charset="0"/>
              </a:endParaRPr>
            </a:p>
          </p:txBody>
        </p:sp>
        <p:sp>
          <p:nvSpPr>
            <p:cNvPr id="10" name="TextBox 10"/>
            <p:cNvSpPr txBox="1"/>
            <p:nvPr/>
          </p:nvSpPr>
          <p:spPr>
            <a:xfrm>
              <a:off x="1801612" y="2025790"/>
              <a:ext cx="6660672" cy="3718966"/>
            </a:xfrm>
            <a:prstGeom prst="rect">
              <a:avLst/>
            </a:prstGeom>
          </p:spPr>
          <p:txBody>
            <a:bodyPr wrap="square" lIns="0" tIns="0" rIns="0" bIns="0" rtlCol="0" anchor="t">
              <a:spAutoFit/>
            </a:bodyPr>
            <a:lstStyle/>
            <a:p>
              <a:pPr algn="just">
                <a:lnSpc>
                  <a:spcPts val="2919"/>
                </a:lnSpc>
              </a:pPr>
              <a:r>
                <a:rPr lang="en-US" sz="3000" b="1" dirty="0" err="1">
                  <a:solidFill>
                    <a:srgbClr val="FFFFFF"/>
                  </a:solidFill>
                  <a:latin typeface="Calibri" pitchFamily="34" charset="0"/>
                  <a:cs typeface="Calibri" pitchFamily="34" charset="0"/>
                </a:rPr>
                <a:t>nổi</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tiếng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nhất</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việc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họ</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lắp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ráp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các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sản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phẩm</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điện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thoại</a:t>
              </a:r>
              <a:r>
                <a:rPr lang="en-US" sz="3000" b="1" dirty="0">
                  <a:solidFill>
                    <a:srgbClr val="FFFFFF"/>
                  </a:solidFill>
                  <a:latin typeface="Calibri" pitchFamily="34" charset="0"/>
                  <a:cs typeface="Calibri" pitchFamily="34" charset="0"/>
                </a:rPr>
                <a:t>, tai </a:t>
              </a:r>
              <a:r>
                <a:rPr lang="en-US" sz="3000" b="1" dirty="0" err="1">
                  <a:solidFill>
                    <a:srgbClr val="FFFFFF"/>
                  </a:solidFill>
                  <a:latin typeface="Calibri" pitchFamily="34" charset="0"/>
                  <a:cs typeface="Calibri" pitchFamily="34" charset="0"/>
                </a:rPr>
                <a:t>nghe</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máy</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tính</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bảng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của</a:t>
              </a:r>
              <a:r>
                <a:rPr lang="en-US" sz="3000" b="1" dirty="0">
                  <a:solidFill>
                    <a:srgbClr val="FFFFFF"/>
                  </a:solidFill>
                  <a:latin typeface="Calibri" pitchFamily="34" charset="0"/>
                  <a:cs typeface="Calibri" pitchFamily="34" charset="0"/>
                </a:rPr>
                <a:t> Apple.</a:t>
              </a:r>
            </a:p>
            <a:p>
              <a:pPr algn="r">
                <a:lnSpc>
                  <a:spcPts val="2919"/>
                </a:lnSpc>
              </a:pPr>
              <a:endParaRPr lang="en-US" sz="3000" b="1" dirty="0">
                <a:solidFill>
                  <a:srgbClr val="FFFFFF"/>
                </a:solidFill>
                <a:latin typeface="Calibri" pitchFamily="34" charset="0"/>
                <a:cs typeface="Calibri" pitchFamily="34" charset="0"/>
              </a:endParaRPr>
            </a:p>
          </p:txBody>
        </p:sp>
      </p:grpSp>
    </p:spTree>
    <p:extLst>
      <p:ext uri="{BB962C8B-B14F-4D97-AF65-F5344CB8AC3E}">
        <p14:creationId xmlns:p14="http://schemas.microsoft.com/office/powerpoint/2010/main" val="216454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7" r="-1247"/>
            </a:stretch>
          </a:blipFill>
        </p:spPr>
      </p:sp>
      <p:grpSp>
        <p:nvGrpSpPr>
          <p:cNvPr id="3" name="Group 3"/>
          <p:cNvGrpSpPr/>
          <p:nvPr/>
        </p:nvGrpSpPr>
        <p:grpSpPr>
          <a:xfrm>
            <a:off x="8588929" y="4978930"/>
            <a:ext cx="3603071" cy="1497920"/>
            <a:chOff x="0" y="-123824"/>
            <a:chExt cx="7206143" cy="2995842"/>
          </a:xfrm>
        </p:grpSpPr>
        <p:sp>
          <p:nvSpPr>
            <p:cNvPr id="4" name="TextBox 4"/>
            <p:cNvSpPr txBox="1"/>
            <p:nvPr/>
          </p:nvSpPr>
          <p:spPr>
            <a:xfrm>
              <a:off x="0" y="-123824"/>
              <a:ext cx="7206143" cy="1051571"/>
            </a:xfrm>
            <a:prstGeom prst="rect">
              <a:avLst/>
            </a:prstGeom>
          </p:spPr>
          <p:txBody>
            <a:bodyPr lIns="0" tIns="0" rIns="0" bIns="0" rtlCol="0" anchor="t">
              <a:spAutoFit/>
            </a:bodyPr>
            <a:lstStyle/>
            <a:p>
              <a:pPr algn="ctr">
                <a:lnSpc>
                  <a:spcPts val="4129"/>
                </a:lnSpc>
              </a:pPr>
              <a:r>
                <a:rPr lang="en-US" sz="2900">
                  <a:solidFill>
                    <a:srgbClr val="FFFFFF"/>
                  </a:solidFill>
                  <a:latin typeface="Poppins Heavy"/>
                </a:rPr>
                <a:t>INTEL</a:t>
              </a:r>
            </a:p>
          </p:txBody>
        </p:sp>
        <p:sp>
          <p:nvSpPr>
            <p:cNvPr id="5" name="TextBox 5"/>
            <p:cNvSpPr txBox="1"/>
            <p:nvPr/>
          </p:nvSpPr>
          <p:spPr>
            <a:xfrm>
              <a:off x="448616" y="974061"/>
              <a:ext cx="6660669" cy="1897957"/>
            </a:xfrm>
            <a:prstGeom prst="rect">
              <a:avLst/>
            </a:prstGeom>
          </p:spPr>
          <p:txBody>
            <a:bodyPr lIns="0" tIns="0" rIns="0" bIns="0" rtlCol="0" anchor="t">
              <a:spAutoFit/>
            </a:bodyPr>
            <a:lstStyle/>
            <a:p>
              <a:pPr algn="r">
                <a:lnSpc>
                  <a:spcPts val="3689"/>
                </a:lnSpc>
              </a:pPr>
              <a:r>
                <a:rPr lang="en-US" sz="2200">
                  <a:solidFill>
                    <a:srgbClr val="FFFFFF"/>
                  </a:solidFill>
                  <a:latin typeface="Open Sauce Bold"/>
                </a:rPr>
                <a:t>đã đầu tư vào Việt Nam hơn 1 tỷ USD</a:t>
              </a:r>
            </a:p>
          </p:txBody>
        </p:sp>
      </p:grpSp>
    </p:spTree>
    <p:extLst>
      <p:ext uri="{BB962C8B-B14F-4D97-AF65-F5344CB8AC3E}">
        <p14:creationId xmlns:p14="http://schemas.microsoft.com/office/powerpoint/2010/main" val="236573571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93.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581835" y="2401318"/>
            <a:ext cx="7046259" cy="1624676"/>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3500" b="1" dirty="0" err="1">
                <a:solidFill>
                  <a:srgbClr val="C00000"/>
                </a:solidFill>
                <a:latin typeface="Calibri" pitchFamily="34" charset="0"/>
                <a:cs typeface="Calibri" pitchFamily="34" charset="0"/>
              </a:rPr>
              <a:t>Kể</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tên</a:t>
            </a:r>
            <a:r>
              <a:rPr lang="en-US" sz="3500" b="1" dirty="0">
                <a:solidFill>
                  <a:srgbClr val="C00000"/>
                </a:solidFill>
                <a:latin typeface="Calibri" pitchFamily="34" charset="0"/>
                <a:cs typeface="Calibri" pitchFamily="34" charset="0"/>
              </a:rPr>
              <a:t> 3 </a:t>
            </a:r>
            <a:r>
              <a:rPr lang="en-US" sz="3500" b="1" dirty="0" err="1">
                <a:solidFill>
                  <a:srgbClr val="C00000"/>
                </a:solidFill>
                <a:latin typeface="Calibri" pitchFamily="34" charset="0"/>
                <a:cs typeface="Calibri" pitchFamily="34" charset="0"/>
              </a:rPr>
              <a:t>sản</a:t>
            </a:r>
            <a:r>
              <a:rPr lang="en-US" sz="3500" b="1" dirty="0">
                <a:solidFill>
                  <a:srgbClr val="C00000"/>
                </a:solidFill>
                <a:latin typeface="Calibri" pitchFamily="34" charset="0"/>
                <a:cs typeface="Calibri" pitchFamily="34" charset="0"/>
              </a:rPr>
              <a:t> </a:t>
            </a:r>
            <a:r>
              <a:rPr lang="en-US" sz="3500" b="1" err="1">
                <a:solidFill>
                  <a:srgbClr val="C00000"/>
                </a:solidFill>
                <a:latin typeface="Calibri" pitchFamily="34" charset="0"/>
                <a:cs typeface="Calibri" pitchFamily="34" charset="0"/>
              </a:rPr>
              <a:t>phẩm</a:t>
            </a:r>
            <a:r>
              <a:rPr lang="en-US" sz="3500" b="1">
                <a:solidFill>
                  <a:srgbClr val="C00000"/>
                </a:solidFill>
                <a:latin typeface="Calibri" pitchFamily="34" charset="0"/>
                <a:cs typeface="Calibri" pitchFamily="34" charset="0"/>
              </a:rPr>
              <a:t> được làm từ </a:t>
            </a:r>
            <a:r>
              <a:rPr lang="en-US" sz="3500" b="1" dirty="0" err="1">
                <a:solidFill>
                  <a:srgbClr val="C00000"/>
                </a:solidFill>
                <a:latin typeface="Calibri" pitchFamily="34" charset="0"/>
                <a:cs typeface="Calibri" pitchFamily="34" charset="0"/>
              </a:rPr>
              <a:t>sữa</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bò</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5" name="Hình ảnh 4">
            <a:extLst>
              <a:ext uri="{FF2B5EF4-FFF2-40B4-BE49-F238E27FC236}">
                <a16:creationId xmlns:a16="http://schemas.microsoft.com/office/drawing/2014/main" id="{2DBD4AFE-DB70-41C0-8818-36F822FBC2E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5830" y="4716205"/>
            <a:ext cx="1931455" cy="1931455"/>
          </a:xfrm>
          <a:prstGeom prst="rect">
            <a:avLst/>
          </a:prstGeom>
        </p:spPr>
      </p:pic>
      <p:pic>
        <p:nvPicPr>
          <p:cNvPr id="38" name="Hình ảnh 37" descr="Ảnh có chứa trong nhà, đối tượng&#10;&#10;Mô tả được tạo với mức tin cậy cao">
            <a:extLst>
              <a:ext uri="{FF2B5EF4-FFF2-40B4-BE49-F238E27FC236}">
                <a16:creationId xmlns:a16="http://schemas.microsoft.com/office/drawing/2014/main" id="{033F8191-1BC5-42D2-968C-5D79ADA0C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1071" y="4701166"/>
            <a:ext cx="3025100" cy="2688978"/>
          </a:xfrm>
          <a:prstGeom prst="rect">
            <a:avLst/>
          </a:prstGeom>
        </p:spPr>
      </p:pic>
    </p:spTree>
    <p:custDataLst>
      <p:tags r:id="rId1"/>
    </p:custDataLst>
    <p:extLst>
      <p:ext uri="{BB962C8B-B14F-4D97-AF65-F5344CB8AC3E}">
        <p14:creationId xmlns:p14="http://schemas.microsoft.com/office/powerpoint/2010/main" val="1923595380"/>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731" fill="hold"/>
                                        <p:tgtEl>
                                          <p:spTgt spid="16"/>
                                        </p:tgtEl>
                                      </p:cBhvr>
                                    </p:cmd>
                                  </p:childTnLst>
                                </p:cTn>
                              </p:par>
                              <p:par>
                                <p:cTn id="9" presetID="1" presetClass="mediacall" presetSubtype="0" fill="hold" nodeType="withEffect">
                                  <p:stCondLst>
                                    <p:cond delay="0"/>
                                  </p:stCondLst>
                                  <p:childTnLst>
                                    <p:cmd type="call" cmd="playFrom(0.0)">
                                      <p:cBhvr>
                                        <p:cTn id="10" dur="14815" fill="hold"/>
                                        <p:tgtEl>
                                          <p:spTgt spid="3"/>
                                        </p:tgtEl>
                                      </p:cBhvr>
                                    </p:cmd>
                                  </p:childTnLst>
                                </p:cTn>
                              </p:par>
                              <p:par>
                                <p:cTn id="11" presetID="1" presetClass="mediacall" presetSubtype="0" fill="hold" nodeType="withEffect">
                                  <p:stCondLst>
                                    <p:cond delay="0"/>
                                  </p:stCondLst>
                                  <p:childTnLst>
                                    <p:cmd type="call" cmd="playFrom(0.0)">
                                      <p:cBhvr>
                                        <p:cTn id="12" dur="16735" fill="hold"/>
                                        <p:tgtEl>
                                          <p:spTgt spid="18"/>
                                        </p:tgtEl>
                                      </p:cBhvr>
                                    </p:cmd>
                                  </p:childTnLst>
                                </p:cTn>
                              </p:par>
                              <p:par>
                                <p:cTn id="13" presetID="1" presetClass="entr" presetSubtype="0" fill="hold" grpId="1"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1000"/>
                                  </p:stCondLst>
                                  <p:childTnLst>
                                    <p:set>
                                      <p:cBhvr>
                                        <p:cTn id="16" dur="1" fill="hold">
                                          <p:stCondLst>
                                            <p:cond delay="0"/>
                                          </p:stCondLst>
                                        </p:cTn>
                                        <p:tgtEl>
                                          <p:spTgt spid="34"/>
                                        </p:tgtEl>
                                        <p:attrNameLst>
                                          <p:attrName>style.visibility</p:attrName>
                                        </p:attrNameLst>
                                      </p:cBhvr>
                                      <p:to>
                                        <p:strVal val="hidden"/>
                                      </p:to>
                                    </p:set>
                                  </p:childTnLst>
                                </p:cTn>
                              </p:par>
                              <p:par>
                                <p:cTn id="17" presetID="21" presetClass="entr" presetSubtype="1" fill="hold" grpId="16"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1000"/>
                                        <p:tgtEl>
                                          <p:spTgt spid="35"/>
                                        </p:tgtEl>
                                      </p:cBhvr>
                                    </p:animEffect>
                                  </p:childTnLst>
                                </p:cTn>
                              </p:par>
                              <p:par>
                                <p:cTn id="20" presetID="1" presetClass="entr" presetSubtype="0" fill="hold" grpId="1" nodeType="withEffect">
                                  <p:stCondLst>
                                    <p:cond delay="100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xit" presetSubtype="0" fill="hold" grpId="0" nodeType="withEffect">
                                  <p:stCondLst>
                                    <p:cond delay="2000"/>
                                  </p:stCondLst>
                                  <p:childTnLst>
                                    <p:set>
                                      <p:cBhvr>
                                        <p:cTn id="23" dur="1" fill="hold">
                                          <p:stCondLst>
                                            <p:cond delay="0"/>
                                          </p:stCondLst>
                                        </p:cTn>
                                        <p:tgtEl>
                                          <p:spTgt spid="33"/>
                                        </p:tgtEl>
                                        <p:attrNameLst>
                                          <p:attrName>style.visibility</p:attrName>
                                        </p:attrNameLst>
                                      </p:cBhvr>
                                      <p:to>
                                        <p:strVal val="hidden"/>
                                      </p:to>
                                    </p:set>
                                  </p:childTnLst>
                                </p:cTn>
                              </p:par>
                              <p:par>
                                <p:cTn id="24" presetID="21" presetClass="entr" presetSubtype="1" fill="hold" grpId="1" nodeType="withEffect">
                                  <p:stCondLst>
                                    <p:cond delay="100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par>
                                <p:cTn id="27" presetID="1" presetClass="entr" presetSubtype="0" fill="hold" grpId="1" nodeType="withEffect">
                                  <p:stCondLst>
                                    <p:cond delay="200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3000"/>
                                  </p:stCondLst>
                                  <p:childTnLst>
                                    <p:set>
                                      <p:cBhvr>
                                        <p:cTn id="30" dur="1" fill="hold">
                                          <p:stCondLst>
                                            <p:cond delay="0"/>
                                          </p:stCondLst>
                                        </p:cTn>
                                        <p:tgtEl>
                                          <p:spTgt spid="32"/>
                                        </p:tgtEl>
                                        <p:attrNameLst>
                                          <p:attrName>style.visibility</p:attrName>
                                        </p:attrNameLst>
                                      </p:cBhvr>
                                      <p:to>
                                        <p:strVal val="hidden"/>
                                      </p:to>
                                    </p:set>
                                  </p:childTnLst>
                                </p:cTn>
                              </p:par>
                              <p:par>
                                <p:cTn id="31" presetID="21" presetClass="entr" presetSubtype="1" fill="hold" grpId="3" nodeType="withEffect">
                                  <p:stCondLst>
                                    <p:cond delay="2000"/>
                                  </p:stCondLst>
                                  <p:childTnLst>
                                    <p:set>
                                      <p:cBhvr>
                                        <p:cTn id="32" dur="1" fill="hold">
                                          <p:stCondLst>
                                            <p:cond delay="0"/>
                                          </p:stCondLst>
                                        </p:cTn>
                                        <p:tgtEl>
                                          <p:spTgt spid="35"/>
                                        </p:tgtEl>
                                        <p:attrNameLst>
                                          <p:attrName>style.visibility</p:attrName>
                                        </p:attrNameLst>
                                      </p:cBhvr>
                                      <p:to>
                                        <p:strVal val="visible"/>
                                      </p:to>
                                    </p:set>
                                    <p:animEffect transition="in" filter="wheel(1)">
                                      <p:cBhvr>
                                        <p:cTn id="33" dur="10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par>
                                <p:cTn id="34" presetID="1" presetClass="entr" presetSubtype="0" fill="hold" grpId="1" nodeType="withEffect">
                                  <p:stCondLst>
                                    <p:cond delay="300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0" nodeType="withEffect">
                                  <p:stCondLst>
                                    <p:cond delay="4000"/>
                                  </p:stCondLst>
                                  <p:childTnLst>
                                    <p:set>
                                      <p:cBhvr>
                                        <p:cTn id="37" dur="1" fill="hold">
                                          <p:stCondLst>
                                            <p:cond delay="0"/>
                                          </p:stCondLst>
                                        </p:cTn>
                                        <p:tgtEl>
                                          <p:spTgt spid="31"/>
                                        </p:tgtEl>
                                        <p:attrNameLst>
                                          <p:attrName>style.visibility</p:attrName>
                                        </p:attrNameLst>
                                      </p:cBhvr>
                                      <p:to>
                                        <p:strVal val="hidden"/>
                                      </p:to>
                                    </p:set>
                                  </p:childTnLst>
                                </p:cTn>
                              </p:par>
                              <p:par>
                                <p:cTn id="38" presetID="21" presetClass="entr" presetSubtype="1" fill="hold" grpId="4" nodeType="withEffect">
                                  <p:stCondLst>
                                    <p:cond delay="3000"/>
                                  </p:stCondLst>
                                  <p:childTnLst>
                                    <p:set>
                                      <p:cBhvr>
                                        <p:cTn id="39" dur="1" fill="hold">
                                          <p:stCondLst>
                                            <p:cond delay="0"/>
                                          </p:stCondLst>
                                        </p:cTn>
                                        <p:tgtEl>
                                          <p:spTgt spid="35"/>
                                        </p:tgtEl>
                                        <p:attrNameLst>
                                          <p:attrName>style.visibility</p:attrName>
                                        </p:attrNameLst>
                                      </p:cBhvr>
                                      <p:to>
                                        <p:strVal val="visible"/>
                                      </p:to>
                                    </p:set>
                                    <p:animEffect transition="in" filter="wheel(1)">
                                      <p:cBhvr>
                                        <p:cTn id="40"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4" name="cashreg.wav"/>
                                        </p:tgtEl>
                                      </p:cMediaNode>
                                    </p:audio>
                                  </p:subTnLst>
                                </p:cTn>
                              </p:par>
                              <p:par>
                                <p:cTn id="41" presetID="1" presetClass="entr" presetSubtype="0" fill="hold" grpId="1" nodeType="withEffect">
                                  <p:stCondLst>
                                    <p:cond delay="400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xit" presetSubtype="0" fill="hold" grpId="0" nodeType="withEffect">
                                  <p:stCondLst>
                                    <p:cond delay="5000"/>
                                  </p:stCondLst>
                                  <p:childTnLst>
                                    <p:set>
                                      <p:cBhvr>
                                        <p:cTn id="44" dur="1" fill="hold">
                                          <p:stCondLst>
                                            <p:cond delay="0"/>
                                          </p:stCondLst>
                                        </p:cTn>
                                        <p:tgtEl>
                                          <p:spTgt spid="30"/>
                                        </p:tgtEl>
                                        <p:attrNameLst>
                                          <p:attrName>style.visibility</p:attrName>
                                        </p:attrNameLst>
                                      </p:cBhvr>
                                      <p:to>
                                        <p:strVal val="hidden"/>
                                      </p:to>
                                    </p:set>
                                  </p:childTnLst>
                                </p:cTn>
                              </p:par>
                              <p:par>
                                <p:cTn id="45" presetID="21" presetClass="entr" presetSubtype="1" fill="hold" grpId="5" nodeType="withEffect">
                                  <p:stCondLst>
                                    <p:cond delay="400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10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par>
                                <p:cTn id="48" presetID="1" presetClass="entr" presetSubtype="0" fill="hold" grpId="1" nodeType="withEffect">
                                  <p:stCondLst>
                                    <p:cond delay="500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xit" presetSubtype="0" fill="hold" grpId="0" nodeType="withEffect">
                                  <p:stCondLst>
                                    <p:cond delay="6000"/>
                                  </p:stCondLst>
                                  <p:childTnLst>
                                    <p:set>
                                      <p:cBhvr>
                                        <p:cTn id="51" dur="1" fill="hold">
                                          <p:stCondLst>
                                            <p:cond delay="0"/>
                                          </p:stCondLst>
                                        </p:cTn>
                                        <p:tgtEl>
                                          <p:spTgt spid="29"/>
                                        </p:tgtEl>
                                        <p:attrNameLst>
                                          <p:attrName>style.visibility</p:attrName>
                                        </p:attrNameLst>
                                      </p:cBhvr>
                                      <p:to>
                                        <p:strVal val="hidden"/>
                                      </p:to>
                                    </p:set>
                                  </p:childTnLst>
                                </p:cTn>
                              </p:par>
                              <p:par>
                                <p:cTn id="52" presetID="21" presetClass="entr" presetSubtype="1" fill="hold" grpId="6" nodeType="withEffect">
                                  <p:stCondLst>
                                    <p:cond delay="5000"/>
                                  </p:stCondLst>
                                  <p:childTnLst>
                                    <p:set>
                                      <p:cBhvr>
                                        <p:cTn id="53" dur="1" fill="hold">
                                          <p:stCondLst>
                                            <p:cond delay="0"/>
                                          </p:stCondLst>
                                        </p:cTn>
                                        <p:tgtEl>
                                          <p:spTgt spid="35"/>
                                        </p:tgtEl>
                                        <p:attrNameLst>
                                          <p:attrName>style.visibility</p:attrName>
                                        </p:attrNameLst>
                                      </p:cBhvr>
                                      <p:to>
                                        <p:strVal val="visible"/>
                                      </p:to>
                                    </p:set>
                                    <p:animEffect transition="in" filter="wheel(1)">
                                      <p:cBhvr>
                                        <p:cTn id="54" dur="10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4" name="cashreg.wav"/>
                                        </p:tgtEl>
                                      </p:cMediaNode>
                                    </p:audio>
                                  </p:subTnLst>
                                </p:cTn>
                              </p:par>
                              <p:par>
                                <p:cTn id="55" presetID="1" presetClass="entr" presetSubtype="0" fill="hold" grpId="1" nodeType="withEffect">
                                  <p:stCondLst>
                                    <p:cond delay="600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xit" presetSubtype="0" fill="hold" grpId="0" nodeType="withEffect">
                                  <p:stCondLst>
                                    <p:cond delay="7000"/>
                                  </p:stCondLst>
                                  <p:childTnLst>
                                    <p:set>
                                      <p:cBhvr>
                                        <p:cTn id="58" dur="1" fill="hold">
                                          <p:stCondLst>
                                            <p:cond delay="0"/>
                                          </p:stCondLst>
                                        </p:cTn>
                                        <p:tgtEl>
                                          <p:spTgt spid="28"/>
                                        </p:tgtEl>
                                        <p:attrNameLst>
                                          <p:attrName>style.visibility</p:attrName>
                                        </p:attrNameLst>
                                      </p:cBhvr>
                                      <p:to>
                                        <p:strVal val="hidden"/>
                                      </p:to>
                                    </p:set>
                                  </p:childTnLst>
                                </p:cTn>
                              </p:par>
                              <p:par>
                                <p:cTn id="59" presetID="21" presetClass="entr" presetSubtype="1" fill="hold" grpId="7" nodeType="withEffect">
                                  <p:stCondLst>
                                    <p:cond delay="600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par>
                                <p:cTn id="62" presetID="1" presetClass="entr" presetSubtype="0" fill="hold" grpId="1" nodeType="withEffect">
                                  <p:stCondLst>
                                    <p:cond delay="700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xit" presetSubtype="0" fill="hold" grpId="0" nodeType="withEffect">
                                  <p:stCondLst>
                                    <p:cond delay="8000"/>
                                  </p:stCondLst>
                                  <p:childTnLst>
                                    <p:set>
                                      <p:cBhvr>
                                        <p:cTn id="65" dur="1" fill="hold">
                                          <p:stCondLst>
                                            <p:cond delay="0"/>
                                          </p:stCondLst>
                                        </p:cTn>
                                        <p:tgtEl>
                                          <p:spTgt spid="27"/>
                                        </p:tgtEl>
                                        <p:attrNameLst>
                                          <p:attrName>style.visibility</p:attrName>
                                        </p:attrNameLst>
                                      </p:cBhvr>
                                      <p:to>
                                        <p:strVal val="hidden"/>
                                      </p:to>
                                    </p:set>
                                  </p:childTnLst>
                                </p:cTn>
                              </p:par>
                              <p:par>
                                <p:cTn id="66" presetID="21" presetClass="entr" presetSubtype="1" fill="hold" grpId="8" nodeType="withEffect">
                                  <p:stCondLst>
                                    <p:cond delay="7000"/>
                                  </p:stCondLst>
                                  <p:childTnLst>
                                    <p:set>
                                      <p:cBhvr>
                                        <p:cTn id="67" dur="1" fill="hold">
                                          <p:stCondLst>
                                            <p:cond delay="0"/>
                                          </p:stCondLst>
                                        </p:cTn>
                                        <p:tgtEl>
                                          <p:spTgt spid="35"/>
                                        </p:tgtEl>
                                        <p:attrNameLst>
                                          <p:attrName>style.visibility</p:attrName>
                                        </p:attrNameLst>
                                      </p:cBhvr>
                                      <p:to>
                                        <p:strVal val="visible"/>
                                      </p:to>
                                    </p:set>
                                    <p:animEffect transition="in" filter="wheel(1)">
                                      <p:cBhvr>
                                        <p:cTn id="68" dur="1000"/>
                                        <p:tgtEl>
                                          <p:spTgt spid="35"/>
                                        </p:tgtEl>
                                      </p:cBhvr>
                                    </p:animEffect>
                                  </p:childTnLst>
                                  <p:subTnLst>
                                    <p:audio>
                                      <p:cMediaNode>
                                        <p:cTn display="0" masterRel="sameClick">
                                          <p:stCondLst>
                                            <p:cond evt="begin" delay="0">
                                              <p:tn val="66"/>
                                            </p:cond>
                                          </p:stCondLst>
                                          <p:endCondLst>
                                            <p:cond evt="onStopAudio" delay="0">
                                              <p:tgtEl>
                                                <p:sldTgt/>
                                              </p:tgtEl>
                                            </p:cond>
                                          </p:endCondLst>
                                        </p:cTn>
                                        <p:tgtEl>
                                          <p:sndTgt r:embed="rId4" name="cashreg.wav"/>
                                        </p:tgtEl>
                                      </p:cMediaNode>
                                    </p:audio>
                                  </p:subTnLst>
                                </p:cTn>
                              </p:par>
                              <p:par>
                                <p:cTn id="69" presetID="1" presetClass="entr" presetSubtype="0" fill="hold" grpId="1" nodeType="withEffect">
                                  <p:stCondLst>
                                    <p:cond delay="800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xit" presetSubtype="0" fill="hold" grpId="0" nodeType="withEffect">
                                  <p:stCondLst>
                                    <p:cond delay="9000"/>
                                  </p:stCondLst>
                                  <p:childTnLst>
                                    <p:set>
                                      <p:cBhvr>
                                        <p:cTn id="72" dur="1" fill="hold">
                                          <p:stCondLst>
                                            <p:cond delay="0"/>
                                          </p:stCondLst>
                                        </p:cTn>
                                        <p:tgtEl>
                                          <p:spTgt spid="26"/>
                                        </p:tgtEl>
                                        <p:attrNameLst>
                                          <p:attrName>style.visibility</p:attrName>
                                        </p:attrNameLst>
                                      </p:cBhvr>
                                      <p:to>
                                        <p:strVal val="hidden"/>
                                      </p:to>
                                    </p:set>
                                  </p:childTnLst>
                                </p:cTn>
                              </p:par>
                              <p:par>
                                <p:cTn id="73" presetID="21" presetClass="entr" presetSubtype="1" fill="hold" grpId="2" nodeType="withEffect">
                                  <p:stCondLst>
                                    <p:cond delay="800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par>
                                <p:cTn id="76" presetID="1" presetClass="entr" presetSubtype="0" fill="hold" grpId="1" nodeType="withEffect">
                                  <p:stCondLst>
                                    <p:cond delay="900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xit" presetSubtype="0" fill="hold" grpId="0" nodeType="withEffect">
                                  <p:stCondLst>
                                    <p:cond delay="10000"/>
                                  </p:stCondLst>
                                  <p:childTnLst>
                                    <p:set>
                                      <p:cBhvr>
                                        <p:cTn id="79" dur="1" fill="hold">
                                          <p:stCondLst>
                                            <p:cond delay="0"/>
                                          </p:stCondLst>
                                        </p:cTn>
                                        <p:tgtEl>
                                          <p:spTgt spid="25"/>
                                        </p:tgtEl>
                                        <p:attrNameLst>
                                          <p:attrName>style.visibility</p:attrName>
                                        </p:attrNameLst>
                                      </p:cBhvr>
                                      <p:to>
                                        <p:strVal val="hidden"/>
                                      </p:to>
                                    </p:set>
                                  </p:childTnLst>
                                </p:cTn>
                              </p:par>
                              <p:par>
                                <p:cTn id="80" presetID="21" presetClass="entr" presetSubtype="1" fill="hold" grpId="10" nodeType="withEffect">
                                  <p:stCondLst>
                                    <p:cond delay="9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4" name="cashreg.wav"/>
                                        </p:tgtEl>
                                      </p:cMediaNode>
                                    </p:audio>
                                  </p:subTnLst>
                                </p:cTn>
                              </p:par>
                              <p:par>
                                <p:cTn id="83" presetID="1" presetClass="entr" presetSubtype="0" fill="hold" grpId="1" nodeType="withEffect">
                                  <p:stCondLst>
                                    <p:cond delay="1000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xit" presetSubtype="0" fill="hold" grpId="0" nodeType="withEffect">
                                  <p:stCondLst>
                                    <p:cond delay="11000"/>
                                  </p:stCondLst>
                                  <p:childTnLst>
                                    <p:set>
                                      <p:cBhvr>
                                        <p:cTn id="86" dur="1" fill="hold">
                                          <p:stCondLst>
                                            <p:cond delay="0"/>
                                          </p:stCondLst>
                                        </p:cTn>
                                        <p:tgtEl>
                                          <p:spTgt spid="24"/>
                                        </p:tgtEl>
                                        <p:attrNameLst>
                                          <p:attrName>style.visibility</p:attrName>
                                        </p:attrNameLst>
                                      </p:cBhvr>
                                      <p:to>
                                        <p:strVal val="hidden"/>
                                      </p:to>
                                    </p:set>
                                  </p:childTnLst>
                                </p:cTn>
                              </p:par>
                              <p:par>
                                <p:cTn id="87" presetID="21" presetClass="entr" presetSubtype="1" fill="hold" grpId="11" nodeType="withEffect">
                                  <p:stCondLst>
                                    <p:cond delay="10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4" name="cashreg.wav"/>
                                        </p:tgtEl>
                                      </p:cMediaNode>
                                    </p:audio>
                                  </p:subTnLst>
                                </p:cTn>
                              </p:par>
                              <p:par>
                                <p:cTn id="90" presetID="1" presetClass="entr" presetSubtype="0" fill="hold" grpId="1" nodeType="withEffect">
                                  <p:stCondLst>
                                    <p:cond delay="11000"/>
                                  </p:stCondLst>
                                  <p:childTnLst>
                                    <p:set>
                                      <p:cBhvr>
                                        <p:cTn id="91" dur="1" fill="hold">
                                          <p:stCondLst>
                                            <p:cond delay="0"/>
                                          </p:stCondLst>
                                        </p:cTn>
                                        <p:tgtEl>
                                          <p:spTgt spid="23"/>
                                        </p:tgtEl>
                                        <p:attrNameLst>
                                          <p:attrName>style.visibility</p:attrName>
                                        </p:attrNameLst>
                                      </p:cBhvr>
                                      <p:to>
                                        <p:strVal val="visible"/>
                                      </p:to>
                                    </p:set>
                                  </p:childTnLst>
                                </p:cTn>
                              </p:par>
                              <p:par>
                                <p:cTn id="92" presetID="1" presetClass="exit" presetSubtype="0" fill="hold" grpId="0" nodeType="withEffect">
                                  <p:stCondLst>
                                    <p:cond delay="12000"/>
                                  </p:stCondLst>
                                  <p:childTnLst>
                                    <p:set>
                                      <p:cBhvr>
                                        <p:cTn id="93" dur="1" fill="hold">
                                          <p:stCondLst>
                                            <p:cond delay="0"/>
                                          </p:stCondLst>
                                        </p:cTn>
                                        <p:tgtEl>
                                          <p:spTgt spid="23"/>
                                        </p:tgtEl>
                                        <p:attrNameLst>
                                          <p:attrName>style.visibility</p:attrName>
                                        </p:attrNameLst>
                                      </p:cBhvr>
                                      <p:to>
                                        <p:strVal val="hidden"/>
                                      </p:to>
                                    </p:set>
                                  </p:childTnLst>
                                </p:cTn>
                              </p:par>
                              <p:par>
                                <p:cTn id="94" presetID="21" presetClass="entr" presetSubtype="1" fill="hold" grpId="12" nodeType="withEffect">
                                  <p:stCondLst>
                                    <p:cond delay="11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4" name="cashreg.wav"/>
                                        </p:tgtEl>
                                      </p:cMediaNode>
                                    </p:audio>
                                  </p:subTnLst>
                                </p:cTn>
                              </p:par>
                              <p:par>
                                <p:cTn id="97" presetID="1" presetClass="entr" presetSubtype="0" fill="hold" grpId="1" nodeType="withEffect">
                                  <p:stCondLst>
                                    <p:cond delay="1200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xit" presetSubtype="0" fill="hold" grpId="0" nodeType="withEffect">
                                  <p:stCondLst>
                                    <p:cond delay="13000"/>
                                  </p:stCondLst>
                                  <p:childTnLst>
                                    <p:set>
                                      <p:cBhvr>
                                        <p:cTn id="100" dur="1" fill="hold">
                                          <p:stCondLst>
                                            <p:cond delay="0"/>
                                          </p:stCondLst>
                                        </p:cTn>
                                        <p:tgtEl>
                                          <p:spTgt spid="22"/>
                                        </p:tgtEl>
                                        <p:attrNameLst>
                                          <p:attrName>style.visibility</p:attrName>
                                        </p:attrNameLst>
                                      </p:cBhvr>
                                      <p:to>
                                        <p:strVal val="hidden"/>
                                      </p:to>
                                    </p:set>
                                  </p:childTnLst>
                                </p:cTn>
                              </p:par>
                              <p:par>
                                <p:cTn id="101" presetID="21" presetClass="entr" presetSubtype="1" fill="hold" grpId="13" nodeType="withEffect">
                                  <p:stCondLst>
                                    <p:cond delay="12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4" name="cashreg.wav"/>
                                        </p:tgtEl>
                                      </p:cMediaNode>
                                    </p:audio>
                                  </p:subTnLst>
                                </p:cTn>
                              </p:par>
                              <p:par>
                                <p:cTn id="104" presetID="1" presetClass="entr" presetSubtype="0" fill="hold" grpId="1" nodeType="withEffect">
                                  <p:stCondLst>
                                    <p:cond delay="13000"/>
                                  </p:stCondLst>
                                  <p:childTnLst>
                                    <p:set>
                                      <p:cBhvr>
                                        <p:cTn id="105" dur="1" fill="hold">
                                          <p:stCondLst>
                                            <p:cond delay="0"/>
                                          </p:stCondLst>
                                        </p:cTn>
                                        <p:tgtEl>
                                          <p:spTgt spid="21"/>
                                        </p:tgtEl>
                                        <p:attrNameLst>
                                          <p:attrName>style.visibility</p:attrName>
                                        </p:attrNameLst>
                                      </p:cBhvr>
                                      <p:to>
                                        <p:strVal val="visible"/>
                                      </p:to>
                                    </p:set>
                                  </p:childTnLst>
                                </p:cTn>
                              </p:par>
                              <p:par>
                                <p:cTn id="106" presetID="1" presetClass="exit" presetSubtype="0" fill="hold" grpId="0" nodeType="withEffect">
                                  <p:stCondLst>
                                    <p:cond delay="14000"/>
                                  </p:stCondLst>
                                  <p:childTnLst>
                                    <p:set>
                                      <p:cBhvr>
                                        <p:cTn id="107" dur="1" fill="hold">
                                          <p:stCondLst>
                                            <p:cond delay="0"/>
                                          </p:stCondLst>
                                        </p:cTn>
                                        <p:tgtEl>
                                          <p:spTgt spid="21"/>
                                        </p:tgtEl>
                                        <p:attrNameLst>
                                          <p:attrName>style.visibility</p:attrName>
                                        </p:attrNameLst>
                                      </p:cBhvr>
                                      <p:to>
                                        <p:strVal val="hidden"/>
                                      </p:to>
                                    </p:set>
                                  </p:childTnLst>
                                </p:cTn>
                              </p:par>
                              <p:par>
                                <p:cTn id="108" presetID="21" presetClass="entr" presetSubtype="1" fill="hold" grpId="14" nodeType="withEffect">
                                  <p:stCondLst>
                                    <p:cond delay="13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4" name="cashreg.wav"/>
                                        </p:tgtEl>
                                      </p:cMediaNode>
                                    </p:audio>
                                  </p:subTnLst>
                                </p:cTn>
                              </p:par>
                              <p:par>
                                <p:cTn id="111" presetID="1" presetClass="entr" presetSubtype="0" fill="hold" grpId="1" nodeType="withEffect">
                                  <p:stCondLst>
                                    <p:cond delay="14000"/>
                                  </p:stCondLst>
                                  <p:childTnLst>
                                    <p:set>
                                      <p:cBhvr>
                                        <p:cTn id="112"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3" presetID="1" presetClass="exit" presetSubtype="0" fill="hold" grpId="0" nodeType="withEffect">
                                  <p:stCondLst>
                                    <p:cond delay="15000"/>
                                  </p:stCondLst>
                                  <p:childTnLst>
                                    <p:set>
                                      <p:cBhvr>
                                        <p:cTn id="114"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cashreg.wav"/>
                                        </p:tgtEl>
                                      </p:cMediaNode>
                                    </p:audio>
                                  </p:subTnLst>
                                </p:cTn>
                              </p:par>
                              <p:par>
                                <p:cTn id="115" presetID="21" presetClass="entr" presetSubtype="1" fill="hold" grpId="9" nodeType="withEffect">
                                  <p:stCondLst>
                                    <p:cond delay="14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4" name="cashreg.wav"/>
                                        </p:tgtEl>
                                      </p:cMediaNode>
                                    </p:audio>
                                  </p:subTnLst>
                                </p:cTn>
                              </p:par>
                              <p:par>
                                <p:cTn id="118" presetID="1" presetClass="entr" presetSubtype="0" fill="hold" grpId="1" nodeType="withEffect">
                                  <p:stCondLst>
                                    <p:cond delay="15000"/>
                                  </p:stCondLst>
                                  <p:childTnLst>
                                    <p:set>
                                      <p:cBhvr>
                                        <p:cTn id="119"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5" name="cashreg.wav"/>
                                        </p:tgtEl>
                                      </p:cMediaNode>
                                    </p:audio>
                                  </p:subTnLst>
                                </p:cTn>
                              </p:par>
                              <p:par>
                                <p:cTn id="120" presetID="1" presetClass="exit" presetSubtype="0" fill="hold" grpId="0" nodeType="withEffect">
                                  <p:stCondLst>
                                    <p:cond delay="16000"/>
                                  </p:stCondLst>
                                  <p:childTnLst>
                                    <p:set>
                                      <p:cBhvr>
                                        <p:cTn id="121" dur="1" fill="hold">
                                          <p:stCondLst>
                                            <p:cond delay="0"/>
                                          </p:stCondLst>
                                        </p:cTn>
                                        <p:tgtEl>
                                          <p:spTgt spid="19"/>
                                        </p:tgtEl>
                                        <p:attrNameLst>
                                          <p:attrName>style.visibility</p:attrName>
                                        </p:attrNameLst>
                                      </p:cBhvr>
                                      <p:to>
                                        <p:strVal val="hidden"/>
                                      </p:to>
                                    </p:set>
                                  </p:childTnLst>
                                </p:cTn>
                              </p:par>
                              <p:par>
                                <p:cTn id="122" presetID="21" presetClass="entr" presetSubtype="1" fill="hold" grpId="0" nodeType="withEffect">
                                  <p:stCondLst>
                                    <p:cond delay="15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vol="100000">
                                        <p:cTn display="0" masterRel="sameClick">
                                          <p:stCondLst>
                                            <p:cond evt="begin" delay="0">
                                              <p:tn val="122"/>
                                            </p:cond>
                                          </p:stCondLst>
                                          <p:endCondLst>
                                            <p:cond evt="onStopAudio" delay="0">
                                              <p:tgtEl>
                                                <p:sldTgt/>
                                              </p:tgtEl>
                                            </p:cond>
                                          </p:endCondLst>
                                        </p:cTn>
                                        <p:tgtEl>
                                          <p:sndTgt r:embed="rId5" name="cashreg.wav"/>
                                        </p:tgtEl>
                                      </p:cMediaNode>
                                    </p:audio>
                                  </p:subTnLst>
                                </p:cTn>
                              </p:par>
                              <p:par>
                                <p:cTn id="125" presetID="1" presetClass="exit" presetSubtype="0" fill="hold" grpId="15" nodeType="withEffect">
                                  <p:stCondLst>
                                    <p:cond delay="1600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6667">
                <p:cTn id="127" fill="hold" display="0">
                  <p:stCondLst>
                    <p:cond delay="indefinite"/>
                  </p:stCondLst>
                  <p:endCondLst>
                    <p:cond evt="onStopAudio" delay="0">
                      <p:tgtEl>
                        <p:sldTgt/>
                      </p:tgtEl>
                    </p:cond>
                  </p:endCondLst>
                </p:cTn>
                <p:tgtEl>
                  <p:spTgt spid="16"/>
                </p:tgtEl>
              </p:cMediaNode>
            </p:video>
            <p:video>
              <p:cMediaNode vol="24242">
                <p:cTn id="128" fill="hold" display="0">
                  <p:stCondLst>
                    <p:cond delay="indefinite"/>
                  </p:stCondLst>
                  <p:endCondLst>
                    <p:cond evt="onStopAudio" delay="0">
                      <p:tgtEl>
                        <p:sldTgt/>
                      </p:tgtEl>
                    </p:cond>
                  </p:endCondLst>
                </p:cTn>
                <p:tgtEl>
                  <p:spTgt spid="18"/>
                </p:tgtEl>
              </p:cMediaNode>
            </p:video>
            <p:video>
              <p:cMediaNode vol="80000">
                <p:cTn id="129"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8612" cy="6858000"/>
          </a:xfrm>
          <a:custGeom>
            <a:avLst/>
            <a:gdLst/>
            <a:ahLst/>
            <a:cxnLst/>
            <a:rect l="l" t="t" r="r" b="b"/>
            <a:pathLst>
              <a:path w="18297918" h="10287000">
                <a:moveTo>
                  <a:pt x="0" y="0"/>
                </a:moveTo>
                <a:lnTo>
                  <a:pt x="18297918" y="0"/>
                </a:lnTo>
                <a:lnTo>
                  <a:pt x="18297918" y="10287000"/>
                </a:lnTo>
                <a:lnTo>
                  <a:pt x="0" y="10287000"/>
                </a:lnTo>
                <a:lnTo>
                  <a:pt x="0" y="0"/>
                </a:lnTo>
                <a:close/>
              </a:path>
            </a:pathLst>
          </a:custGeom>
          <a:blipFill>
            <a:blip r:embed="rId2"/>
            <a:stretch>
              <a:fillRect/>
            </a:stretch>
          </a:blipFill>
        </p:spPr>
      </p:sp>
      <p:grpSp>
        <p:nvGrpSpPr>
          <p:cNvPr id="3" name="Group 3"/>
          <p:cNvGrpSpPr/>
          <p:nvPr/>
        </p:nvGrpSpPr>
        <p:grpSpPr>
          <a:xfrm>
            <a:off x="498668" y="88908"/>
            <a:ext cx="11194665" cy="1511291"/>
            <a:chOff x="0" y="-57150"/>
            <a:chExt cx="10520475" cy="1420275"/>
          </a:xfrm>
        </p:grpSpPr>
        <p:sp>
          <p:nvSpPr>
            <p:cNvPr id="4" name="Freeform 4"/>
            <p:cNvSpPr/>
            <p:nvPr/>
          </p:nvSpPr>
          <p:spPr>
            <a:xfrm>
              <a:off x="0" y="-1"/>
              <a:ext cx="10520475" cy="1363126"/>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1182055"/>
          </a:xfrm>
          <a:prstGeom prst="rect">
            <a:avLst/>
          </a:prstGeom>
        </p:spPr>
        <p:txBody>
          <a:bodyPr lIns="0" tIns="0" rIns="0" bIns="0" rtlCol="0" anchor="t">
            <a:spAutoFit/>
          </a:bodyPr>
          <a:lstStyle/>
          <a:p>
            <a:pPr algn="ctr">
              <a:lnSpc>
                <a:spcPct val="150000"/>
              </a:lnSpc>
            </a:pPr>
            <a:r>
              <a:rPr lang="en-US" sz="2700" b="1" dirty="0" err="1">
                <a:solidFill>
                  <a:srgbClr val="FFFF00"/>
                </a:solidFill>
                <a:latin typeface="Calibri" pitchFamily="34" charset="0"/>
                <a:cs typeface="Calibri" pitchFamily="34" charset="0"/>
              </a:rPr>
              <a:t>Với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tổng</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vốn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đầu</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tư</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đến</a:t>
            </a:r>
            <a:r>
              <a:rPr lang="en-US" sz="2700" b="1" dirty="0">
                <a:solidFill>
                  <a:srgbClr val="FFFF00"/>
                </a:solidFill>
                <a:latin typeface="Calibri" pitchFamily="34" charset="0"/>
                <a:cs typeface="Calibri" pitchFamily="34" charset="0"/>
              </a:rPr>
              <a:t> 2 </a:t>
            </a:r>
            <a:r>
              <a:rPr lang="en-US" sz="2700" b="1" dirty="0" err="1">
                <a:solidFill>
                  <a:srgbClr val="FFFF00"/>
                </a:solidFill>
                <a:latin typeface="Calibri" pitchFamily="34" charset="0"/>
                <a:cs typeface="Calibri" pitchFamily="34" charset="0"/>
              </a:rPr>
              <a:t>tỷ</a:t>
            </a:r>
            <a:r>
              <a:rPr lang="en-US" sz="2700" b="1" dirty="0">
                <a:solidFill>
                  <a:srgbClr val="FFFF00"/>
                </a:solidFill>
                <a:latin typeface="Calibri" pitchFamily="34" charset="0"/>
                <a:cs typeface="Calibri" pitchFamily="34" charset="0"/>
              </a:rPr>
              <a:t> USD, Samsung </a:t>
            </a:r>
            <a:r>
              <a:rPr lang="en-US" sz="2700" b="1" dirty="0" err="1">
                <a:solidFill>
                  <a:srgbClr val="FFFF00"/>
                </a:solidFill>
                <a:latin typeface="Calibri" pitchFamily="34" charset="0"/>
                <a:cs typeface="Calibri" pitchFamily="34" charset="0"/>
              </a:rPr>
              <a:t>Thái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Nguyên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trở</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thành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sản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xuất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thoại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linh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kiện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lớn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thế</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giới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Việt</a:t>
            </a:r>
            <a:r>
              <a:rPr lang="en-US" sz="2700" b="1" dirty="0">
                <a:solidFill>
                  <a:srgbClr val="FFFF00"/>
                </a:solidFill>
                <a:latin typeface="Calibri" pitchFamily="34" charset="0"/>
                <a:cs typeface="Calibri" pitchFamily="34" charset="0"/>
              </a:rPr>
              <a:t> Nam.</a:t>
            </a:r>
          </a:p>
        </p:txBody>
      </p:sp>
    </p:spTree>
    <p:extLst>
      <p:ext uri="{BB962C8B-B14F-4D97-AF65-F5344CB8AC3E}">
        <p14:creationId xmlns:p14="http://schemas.microsoft.com/office/powerpoint/2010/main" val="1922600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242972"/>
            <a:ext cx="12166600" cy="807558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98668" y="149721"/>
            <a:ext cx="11194665" cy="134887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640788"/>
            <a:ext cx="10723458" cy="446276"/>
          </a:xfrm>
          <a:prstGeom prst="rect">
            <a:avLst/>
          </a:prstGeom>
        </p:spPr>
        <p:txBody>
          <a:bodyPr wrap="square" lIns="0" tIns="0" rIns="0" bIns="0" rtlCol="0" anchor="t">
            <a:spAutoFit/>
          </a:bodyPr>
          <a:lstStyle/>
          <a:p>
            <a:pPr algn="ctr"/>
            <a:r>
              <a:rPr lang="vi-VN" sz="2900" b="1" dirty="0">
                <a:solidFill>
                  <a:srgbClr val="FFFF00"/>
                </a:solidFill>
                <a:latin typeface="Calibri" pitchFamily="34" charset="0"/>
                <a:cs typeface="Calibri" pitchFamily="34" charset="0"/>
              </a:rPr>
              <a:t>Khu Công nghệ cao TPHCM (SHTP</a:t>
            </a:r>
            <a:r>
              <a:rPr lang="vi-VN" sz="2900" b="1">
                <a:solidFill>
                  <a:srgbClr val="FFFF00"/>
                </a:solidFill>
                <a:latin typeface="Calibri" pitchFamily="34" charset="0"/>
                <a:cs typeface="Calibri" pitchFamily="34" charset="0"/>
              </a:rPr>
              <a:t>)  </a:t>
            </a:r>
            <a:r>
              <a:rPr lang="vi-VN" sz="2900" b="1" dirty="0">
                <a:solidFill>
                  <a:srgbClr val="FFFF00"/>
                </a:solidFill>
                <a:latin typeface="Calibri" pitchFamily="34" charset="0"/>
                <a:cs typeface="Calibri" pitchFamily="34" charset="0"/>
              </a:rPr>
              <a:t>"Thung lũng Silicon" của Việt Nam</a:t>
            </a:r>
            <a:endParaRPr lang="en-US" sz="29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844211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rotWithShape="1">
          <a:blip r:embed="rId3">
            <a:extLst>
              <a:ext uri="{28A0092B-C50C-407E-A947-70E740481C1C}">
                <a14:useLocalDpi xmlns:a14="http://schemas.microsoft.com/office/drawing/2010/main" val="0"/>
              </a:ext>
            </a:extLst>
          </a:blip>
          <a:srcRect t="27302" b="11696"/>
          <a:stretch/>
        </p:blipFill>
        <p:spPr bwMode="auto">
          <a:xfrm>
            <a:off x="-13369" y="1397000"/>
            <a:ext cx="12192000" cy="5461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923330"/>
          </a:xfrm>
          <a:prstGeom prst="rect">
            <a:avLst/>
          </a:prstGeom>
        </p:spPr>
        <p:txBody>
          <a:bodyPr lIns="0" tIns="0" rIns="0" bIns="0" rtlCol="0" anchor="t">
            <a:spAutoFit/>
          </a:bodyPr>
          <a:lstStyle/>
          <a:p>
            <a:pPr algn="ctr">
              <a:lnSpc>
                <a:spcPts val="3646"/>
              </a:lnSpc>
            </a:pPr>
            <a:r>
              <a:rPr lang="vi-VN" sz="3000" b="1" dirty="0">
                <a:solidFill>
                  <a:srgbClr val="F4F4F4"/>
                </a:solidFill>
                <a:latin typeface="Calibri" pitchFamily="34" charset="0"/>
                <a:cs typeface="Calibri" pitchFamily="34" charset="0"/>
              </a:rPr>
              <a:t>Cụm tiểu thủ công nghiệp và công nghiệp nhỏ Cầu Giấy, hay được dân công nghệ, kinh tế gọi là "phố IT của Hà Nội"</a:t>
            </a:r>
            <a:endParaRPr lang="en-US" sz="3000" b="1" dirty="0">
              <a:solidFill>
                <a:srgbClr val="F4F4F4"/>
              </a:solidFill>
              <a:latin typeface="Calibri" pitchFamily="34" charset="0"/>
              <a:cs typeface="Calibri" pitchFamily="34" charset="0"/>
            </a:endParaRPr>
          </a:p>
        </p:txBody>
      </p:sp>
    </p:spTree>
    <p:extLst>
      <p:ext uri="{BB962C8B-B14F-4D97-AF65-F5344CB8AC3E}">
        <p14:creationId xmlns:p14="http://schemas.microsoft.com/office/powerpoint/2010/main" val="15073683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1671435"/>
            <a:ext cx="11808823" cy="5121402"/>
          </a:xfrm>
          <a:prstGeom prst="rect">
            <a:avLst/>
          </a:prstGeom>
          <a:noFill/>
        </p:spPr>
        <p:txBody>
          <a:bodyPr wrap="square" lIns="0" tIns="0" rIns="0" bIns="0" rtlCol="0" anchor="t">
            <a:spAutoFit/>
          </a:bodyPr>
          <a:lstStyle/>
          <a:p>
            <a:pPr algn="just">
              <a:lnSpc>
                <a:spcPct val="130000"/>
              </a:lnSpc>
            </a:pPr>
            <a:r>
              <a:rPr lang="en-US" sz="3200" b="1">
                <a:latin typeface="Calibri" pitchFamily="34" charset="0"/>
                <a:cs typeface="Calibri" pitchFamily="34" charset="0"/>
              </a:rPr>
              <a:t>- Tăng nhanh về số lượng và chất lượng mẫu mã sản phẩm</a:t>
            </a:r>
            <a:r>
              <a:rPr lang="vi-VN" sz="3200" b="1">
                <a:latin typeface="Calibri" pitchFamily="34" charset="0"/>
                <a:cs typeface="Calibri" pitchFamily="34" charset="0"/>
              </a:rPr>
              <a:t>.</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Phát triển và phân bố gắn với vùng nguyên liệu sản xuất từ nông nghiệp, lâm nghiệp, thủy sản</a:t>
            </a:r>
            <a:r>
              <a:rPr lang="vi-VN" sz="3200" b="1">
                <a:latin typeface="Calibri" pitchFamily="34" charset="0"/>
                <a:cs typeface="Calibri" pitchFamily="34" charset="0"/>
              </a:rPr>
              <a:t>.</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Cơ cấu ngành: thủy sản ướp đông, sữa tươi, gạo xay xát, cà phê bột và cà phê hòa tan, dầu thực vật,…</a:t>
            </a:r>
          </a:p>
          <a:p>
            <a:pPr algn="just">
              <a:lnSpc>
                <a:spcPct val="130000"/>
              </a:lnSpc>
            </a:pPr>
            <a:r>
              <a:rPr lang="en-US" sz="3200" b="1">
                <a:latin typeface="Calibri" pitchFamily="34" charset="0"/>
                <a:cs typeface="Calibri" pitchFamily="34" charset="0"/>
              </a:rPr>
              <a:t>- Phân bố:</a:t>
            </a:r>
            <a:r>
              <a:rPr lang="vi-VN" sz="3200" b="1">
                <a:latin typeface="Calibri" pitchFamily="34" charset="0"/>
                <a:cs typeface="Calibri" pitchFamily="34" charset="0"/>
              </a:rPr>
              <a:t> </a:t>
            </a:r>
            <a:r>
              <a:rPr lang="en-US" sz="3200" b="1">
                <a:latin typeface="Calibri" pitchFamily="34" charset="0"/>
                <a:cs typeface="Calibri" pitchFamily="34" charset="0"/>
              </a:rPr>
              <a:t>ĐBSCL, ĐBSH, Tây Nguyên,…</a:t>
            </a:r>
          </a:p>
          <a:p>
            <a:pPr algn="just">
              <a:lnSpc>
                <a:spcPct val="130000"/>
              </a:lnSpc>
            </a:pPr>
            <a:r>
              <a:rPr lang="en-US" sz="3200" b="1">
                <a:latin typeface="Calibri" pitchFamily="34" charset="0"/>
                <a:cs typeface="Calibri" pitchFamily="34" charset="0"/>
              </a:rPr>
              <a:t>- Một số TTCN quan trọng: Hà Nội, </a:t>
            </a:r>
            <a:r>
              <a:rPr lang="vi-VN" sz="3200" b="1">
                <a:latin typeface="Calibri" pitchFamily="34" charset="0"/>
                <a:cs typeface="Calibri" pitchFamily="34" charset="0"/>
              </a:rPr>
              <a:t>T</a:t>
            </a:r>
            <a:r>
              <a:rPr lang="en-US" sz="3200" b="1">
                <a:latin typeface="Calibri" pitchFamily="34" charset="0"/>
                <a:cs typeface="Calibri" pitchFamily="34" charset="0"/>
              </a:rPr>
              <a:t>P. </a:t>
            </a:r>
            <a:r>
              <a:rPr lang="vi-VN" sz="3200" b="1">
                <a:latin typeface="Calibri" pitchFamily="34" charset="0"/>
                <a:cs typeface="Calibri" pitchFamily="34" charset="0"/>
              </a:rPr>
              <a:t>Hồ Chí Minh, Hà Nội, Hải Phòng, Biên Hoà và Đà Nẵng.</a:t>
            </a:r>
            <a:endParaRPr lang="en-US" sz="3200" b="1">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36023"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d. CN sản xuất, chế biến thực phẩm</a:t>
            </a:r>
            <a:endParaRPr lang="en-US" sz="3000" b="1" i="1">
              <a:latin typeface="Calibri" pitchFamily="34" charset="0"/>
              <a:cs typeface="Calibri" pitchFamily="34" charset="0"/>
            </a:endParaRPr>
          </a:p>
        </p:txBody>
      </p:sp>
      <p:sp>
        <p:nvSpPr>
          <p:cNvPr id="7" name="TextBox 6"/>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 calcmode="lin" valueType="num">
                                      <p:cBhvr>
                                        <p:cTn id="28" dur="1000" fill="hold"/>
                                        <p:tgtEl>
                                          <p:spTgt spid="2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 calcmode="lin" valueType="num">
                                      <p:cBhvr>
                                        <p:cTn id="35" dur="1000" fill="hold"/>
                                        <p:tgtEl>
                                          <p:spTgt spid="2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0949" y="583195"/>
            <a:ext cx="9265765"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en-US" sz="2700" b="1">
                <a:latin typeface="Calibri" pitchFamily="34" charset="0"/>
                <a:cs typeface="Calibri" pitchFamily="34" charset="0"/>
              </a:rPr>
              <a:t>6</a:t>
            </a:r>
            <a:r>
              <a:rPr lang="vi-VN" sz="2700" b="1">
                <a:latin typeface="Calibri" pitchFamily="34" charset="0"/>
                <a:cs typeface="Calibri" pitchFamily="34" charset="0"/>
              </a:rPr>
              <a:t>.</a:t>
            </a:r>
            <a:r>
              <a:rPr lang="en-US" sz="2700" b="1">
                <a:latin typeface="Calibri" pitchFamily="34" charset="0"/>
                <a:cs typeface="Calibri" pitchFamily="34" charset="0"/>
              </a:rPr>
              <a:t>4</a:t>
            </a:r>
            <a:r>
              <a:rPr lang="vi-VN" sz="2700" b="1">
                <a:latin typeface="Calibri" pitchFamily="34" charset="0"/>
                <a:cs typeface="Calibri" pitchFamily="34" charset="0"/>
              </a:rPr>
              <a:t>. </a:t>
            </a:r>
            <a:r>
              <a:rPr lang="en-US" sz="2700" b="1">
                <a:latin typeface="Calibri" pitchFamily="34" charset="0"/>
                <a:cs typeface="Calibri" pitchFamily="34" charset="0"/>
              </a:rPr>
              <a:t>Sản lượng một số sản phẩm của ngành công nghiệp sản xuất, chế biến thực phẩm ở nước ta, giai đoạn</a:t>
            </a:r>
            <a:r>
              <a:rPr lang="vi-VN" sz="2700" b="1">
                <a:latin typeface="Calibri" pitchFamily="34" charset="0"/>
                <a:cs typeface="Calibri" pitchFamily="34" charset="0"/>
              </a:rPr>
              <a:t> 20</a:t>
            </a:r>
            <a:r>
              <a:rPr lang="en-US" sz="2700" b="1">
                <a:latin typeface="Calibri" pitchFamily="34" charset="0"/>
                <a:cs typeface="Calibri" pitchFamily="34" charset="0"/>
              </a:rPr>
              <a:t>05</a:t>
            </a:r>
            <a:r>
              <a:rPr lang="vi-VN" sz="2700" b="1">
                <a:latin typeface="Calibri" pitchFamily="34" charset="0"/>
                <a:cs typeface="Calibri" pitchFamily="34" charset="0"/>
              </a:rPr>
              <a:t> </a:t>
            </a:r>
            <a:r>
              <a:rPr lang="en-US" sz="2700" b="1">
                <a:latin typeface="Calibri" pitchFamily="34" charset="0"/>
                <a:cs typeface="Calibri" pitchFamily="34" charset="0"/>
              </a:rPr>
              <a:t>-</a:t>
            </a:r>
            <a:r>
              <a:rPr lang="vi-VN" sz="2700" b="1">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902836869"/>
              </p:ext>
            </p:extLst>
          </p:nvPr>
        </p:nvGraphicFramePr>
        <p:xfrm>
          <a:off x="204698" y="1534098"/>
          <a:ext cx="11785599" cy="4435221"/>
        </p:xfrm>
        <a:graphic>
          <a:graphicData uri="http://schemas.openxmlformats.org/drawingml/2006/table">
            <a:tbl>
              <a:tblPr firstRow="1" firstCol="1" bandRow="1">
                <a:tableStyleId>{5C22544A-7EE6-4342-B048-85BDC9FD1C3A}</a:tableStyleId>
              </a:tblPr>
              <a:tblGrid>
                <a:gridCol w="4288474">
                  <a:extLst>
                    <a:ext uri="{9D8B030D-6E8A-4147-A177-3AD203B41FA5}">
                      <a16:colId xmlns:a16="http://schemas.microsoft.com/office/drawing/2014/main" val="2818990903"/>
                    </a:ext>
                  </a:extLst>
                </a:gridCol>
                <a:gridCol w="2089557">
                  <a:extLst>
                    <a:ext uri="{9D8B030D-6E8A-4147-A177-3AD203B41FA5}">
                      <a16:colId xmlns:a16="http://schemas.microsoft.com/office/drawing/2014/main" val="20001"/>
                    </a:ext>
                  </a:extLst>
                </a:gridCol>
                <a:gridCol w="1801870">
                  <a:extLst>
                    <a:ext uri="{9D8B030D-6E8A-4147-A177-3AD203B41FA5}">
                      <a16:colId xmlns:a16="http://schemas.microsoft.com/office/drawing/2014/main" val="3720426054"/>
                    </a:ext>
                  </a:extLst>
                </a:gridCol>
                <a:gridCol w="1802849">
                  <a:extLst>
                    <a:ext uri="{9D8B030D-6E8A-4147-A177-3AD203B41FA5}">
                      <a16:colId xmlns:a16="http://schemas.microsoft.com/office/drawing/2014/main" val="3141700160"/>
                    </a:ext>
                  </a:extLst>
                </a:gridCol>
                <a:gridCol w="1802849">
                  <a:extLst>
                    <a:ext uri="{9D8B030D-6E8A-4147-A177-3AD203B41FA5}">
                      <a16:colId xmlns:a16="http://schemas.microsoft.com/office/drawing/2014/main" val="1708153519"/>
                    </a:ext>
                  </a:extLst>
                </a:gridCol>
              </a:tblGrid>
              <a:tr h="594247">
                <a:tc>
                  <a:txBody>
                    <a:bodyPr/>
                    <a:lstStyle/>
                    <a:p>
                      <a:pPr algn="just">
                        <a:lnSpc>
                          <a:spcPct val="100000"/>
                        </a:lnSpc>
                        <a:spcAft>
                          <a:spcPts val="0"/>
                        </a:spcAft>
                      </a:pPr>
                      <a:r>
                        <a:rPr lang="vi-VN" sz="2900">
                          <a:effectLst/>
                          <a:latin typeface="Calibri" pitchFamily="34" charset="0"/>
                          <a:cs typeface="Calibri" pitchFamily="34" charset="0"/>
                        </a:rPr>
                        <a:t>                                          </a:t>
                      </a:r>
                      <a:r>
                        <a:rPr lang="vi-VN" sz="2900" dirty="0">
                          <a:effectLst/>
                          <a:latin typeface="Calibri" pitchFamily="34" charset="0"/>
                          <a:cs typeface="Calibri" pitchFamily="34" charset="0"/>
                        </a:rPr>
                        <a:t>Năm</a:t>
                      </a:r>
                      <a:endParaRPr lang="en-US" sz="2900" dirty="0">
                        <a:effectLst/>
                        <a:latin typeface="Calibri" pitchFamily="34" charset="0"/>
                        <a:cs typeface="Calibri" pitchFamily="34" charset="0"/>
                      </a:endParaRPr>
                    </a:p>
                    <a:p>
                      <a:pPr algn="just">
                        <a:lnSpc>
                          <a:spcPct val="100000"/>
                        </a:lnSpc>
                        <a:spcAft>
                          <a:spcPts val="0"/>
                        </a:spcAft>
                      </a:pPr>
                      <a:r>
                        <a:rPr lang="vi-VN" sz="2900" dirty="0">
                          <a:effectLst/>
                          <a:latin typeface="Calibri" pitchFamily="34" charset="0"/>
                          <a:cs typeface="Calibri" pitchFamily="34" charset="0"/>
                        </a:rPr>
                        <a:t>Sản phẩm</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00000"/>
                        </a:lnSpc>
                        <a:spcAft>
                          <a:spcPts val="0"/>
                        </a:spcAft>
                      </a:pPr>
                      <a:r>
                        <a:rPr lang="en-US" sz="2900">
                          <a:effectLst/>
                          <a:latin typeface="Calibri" pitchFamily="34" charset="0"/>
                          <a:ea typeface="Arial" panose="020B0604020202020204" pitchFamily="34" charset="0"/>
                          <a:cs typeface="Calibri" pitchFamily="34" charset="0"/>
                        </a:rPr>
                        <a:t>2005</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dirty="0">
                          <a:effectLst/>
                          <a:latin typeface="Calibri" pitchFamily="34" charset="0"/>
                          <a:cs typeface="Calibri" pitchFamily="34" charset="0"/>
                        </a:rPr>
                        <a:t>2010</a:t>
                      </a:r>
                      <a:endParaRPr lang="en-US" sz="2900" dirty="0">
                        <a:effectLst/>
                        <a:latin typeface="Calibri" pitchFamily="34" charset="0"/>
                        <a:cs typeface="Calibri" pitchFamily="34" charset="0"/>
                      </a:endParaRPr>
                    </a:p>
                    <a:p>
                      <a:pPr algn="ctr">
                        <a:lnSpc>
                          <a:spcPct val="100000"/>
                        </a:lnSpc>
                        <a:spcAft>
                          <a:spcPts val="0"/>
                        </a:spcAft>
                      </a:pPr>
                      <a:r>
                        <a:rPr lang="vi-VN" sz="2900" dirty="0">
                          <a:effectLst/>
                          <a:latin typeface="Calibri" pitchFamily="34" charset="0"/>
                          <a:cs typeface="Calibri" pitchFamily="34" charset="0"/>
                        </a:rPr>
                        <a:t> </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a:effectLst/>
                          <a:latin typeface="Calibri" pitchFamily="34" charset="0"/>
                          <a:cs typeface="Calibri" pitchFamily="34" charset="0"/>
                        </a:rPr>
                        <a:t>2015</a:t>
                      </a:r>
                      <a:endParaRPr lang="en-US" sz="2900">
                        <a:effectLst/>
                        <a:latin typeface="Calibri" pitchFamily="34" charset="0"/>
                        <a:cs typeface="Calibri" pitchFamily="34" charset="0"/>
                      </a:endParaRPr>
                    </a:p>
                    <a:p>
                      <a:pPr algn="ctr">
                        <a:lnSpc>
                          <a:spcPct val="10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a:effectLst/>
                          <a:latin typeface="Calibri" pitchFamily="34" charset="0"/>
                          <a:cs typeface="Calibri" pitchFamily="34" charset="0"/>
                        </a:rPr>
                        <a:t>2021</a:t>
                      </a:r>
                      <a:endParaRPr lang="en-US" sz="2900">
                        <a:effectLst/>
                        <a:latin typeface="Calibri" pitchFamily="34" charset="0"/>
                        <a:cs typeface="Calibri" pitchFamily="34" charset="0"/>
                      </a:endParaRPr>
                    </a:p>
                    <a:p>
                      <a:pPr algn="ctr">
                        <a:lnSpc>
                          <a:spcPct val="10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783539"/>
                  </a:ext>
                </a:extLst>
              </a:tr>
              <a:tr h="313367">
                <a:tc>
                  <a:txBody>
                    <a:bodyPr/>
                    <a:lstStyle/>
                    <a:p>
                      <a:pPr algn="just">
                        <a:lnSpc>
                          <a:spcPct val="100000"/>
                        </a:lnSpc>
                        <a:spcAft>
                          <a:spcPts val="0"/>
                        </a:spcAft>
                      </a:pPr>
                      <a:r>
                        <a:rPr lang="vi-VN" sz="2900">
                          <a:effectLst/>
                          <a:latin typeface="Calibri" pitchFamily="34" charset="0"/>
                          <a:cs typeface="Calibri" pitchFamily="34" charset="0"/>
                        </a:rPr>
                        <a:t>Thuỷ sản ướp đông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900" b="1">
                          <a:effectLst/>
                          <a:latin typeface="Calibri" pitchFamily="34" charset="0"/>
                          <a:ea typeface="Arial" panose="020B0604020202020204" pitchFamily="34" charset="0"/>
                          <a:cs typeface="Calibri" pitchFamily="34" charset="0"/>
                        </a:rPr>
                        <a:t>0,6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b="1">
                          <a:effectLst/>
                          <a:latin typeface="Calibri" pitchFamily="34" charset="0"/>
                          <a:cs typeface="Calibri" pitchFamily="34" charset="0"/>
                        </a:rPr>
                        <a:t>1,2</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b="1">
                          <a:effectLst/>
                          <a:latin typeface="Calibri" pitchFamily="34" charset="0"/>
                          <a:cs typeface="Calibri" pitchFamily="34" charset="0"/>
                        </a:rPr>
                        <a:t>1,6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900" b="1">
                          <a:effectLst/>
                          <a:latin typeface="Calibri" pitchFamily="34" charset="0"/>
                          <a:cs typeface="Calibri" pitchFamily="34" charset="0"/>
                        </a:rPr>
                        <a:t>2,0</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3367">
                <a:tc>
                  <a:txBody>
                    <a:bodyPr/>
                    <a:lstStyle/>
                    <a:p>
                      <a:pPr algn="just">
                        <a:lnSpc>
                          <a:spcPct val="150000"/>
                        </a:lnSpc>
                        <a:spcAft>
                          <a:spcPts val="0"/>
                        </a:spcAft>
                      </a:pPr>
                      <a:r>
                        <a:rPr lang="vi-VN" sz="2900">
                          <a:effectLst/>
                          <a:latin typeface="Calibri" pitchFamily="34" charset="0"/>
                          <a:cs typeface="Calibri" pitchFamily="34" charset="0"/>
                        </a:rPr>
                        <a:t>Sữa tươi (triệu lít)</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900" b="1">
                          <a:effectLst/>
                          <a:latin typeface="Calibri" pitchFamily="34" charset="0"/>
                          <a:ea typeface="Arial" panose="020B0604020202020204" pitchFamily="34" charset="0"/>
                          <a:cs typeface="Calibri" pitchFamily="34" charset="0"/>
                        </a:rPr>
                        <a:t>215,7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520,6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dirty="0">
                          <a:effectLst/>
                          <a:latin typeface="Calibri" pitchFamily="34" charset="0"/>
                          <a:cs typeface="Calibri" pitchFamily="34" charset="0"/>
                        </a:rPr>
                        <a:t>1 027,9</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dirty="0">
                          <a:effectLst/>
                          <a:latin typeface="Calibri" pitchFamily="34" charset="0"/>
                          <a:cs typeface="Calibri" pitchFamily="34" charset="0"/>
                        </a:rPr>
                        <a:t>1 288,2</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131411"/>
                  </a:ext>
                </a:extLst>
              </a:tr>
              <a:tr h="313367">
                <a:tc>
                  <a:txBody>
                    <a:bodyPr/>
                    <a:lstStyle/>
                    <a:p>
                      <a:pPr algn="just">
                        <a:lnSpc>
                          <a:spcPct val="150000"/>
                        </a:lnSpc>
                        <a:spcAft>
                          <a:spcPts val="0"/>
                        </a:spcAft>
                      </a:pPr>
                      <a:r>
                        <a:rPr lang="vi-VN" sz="2900">
                          <a:effectLst/>
                          <a:latin typeface="Calibri" pitchFamily="34" charset="0"/>
                          <a:cs typeface="Calibri" pitchFamily="34" charset="0"/>
                        </a:rPr>
                        <a:t>Gạo xay xát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900" b="1">
                          <a:effectLst/>
                          <a:latin typeface="Calibri" pitchFamily="34" charset="0"/>
                          <a:ea typeface="Arial" panose="020B0604020202020204" pitchFamily="34" charset="0"/>
                          <a:cs typeface="Calibri" pitchFamily="34" charset="0"/>
                        </a:rPr>
                        <a:t>28,4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33,4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40,7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39,5</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212852"/>
                  </a:ext>
                </a:extLst>
              </a:tr>
              <a:tr h="313367">
                <a:tc>
                  <a:txBody>
                    <a:bodyPr/>
                    <a:lstStyle/>
                    <a:p>
                      <a:pPr algn="just">
                        <a:lnSpc>
                          <a:spcPct val="100000"/>
                        </a:lnSpc>
                        <a:spcAft>
                          <a:spcPts val="0"/>
                        </a:spcAft>
                      </a:pPr>
                      <a:r>
                        <a:rPr lang="en-US" sz="2900">
                          <a:effectLst/>
                          <a:latin typeface="Calibri" pitchFamily="34" charset="0"/>
                          <a:cs typeface="Calibri" pitchFamily="34" charset="0"/>
                        </a:rPr>
                        <a:t>Cà</a:t>
                      </a:r>
                      <a:r>
                        <a:rPr lang="en-US" sz="2900" baseline="0">
                          <a:effectLst/>
                          <a:latin typeface="Calibri" pitchFamily="34" charset="0"/>
                          <a:cs typeface="Calibri" pitchFamily="34" charset="0"/>
                        </a:rPr>
                        <a:t> phê bột và cà phê hòa tan </a:t>
                      </a:r>
                      <a:r>
                        <a:rPr lang="vi-VN" sz="2900">
                          <a:effectLst/>
                          <a:latin typeface="Calibri" pitchFamily="34" charset="0"/>
                          <a:cs typeface="Calibri" pitchFamily="34" charset="0"/>
                        </a:rPr>
                        <a:t>(</a:t>
                      </a:r>
                      <a:r>
                        <a:rPr lang="en-US" sz="2900">
                          <a:effectLst/>
                          <a:latin typeface="Calibri" pitchFamily="34" charset="0"/>
                          <a:cs typeface="Calibri" pitchFamily="34" charset="0"/>
                        </a:rPr>
                        <a:t>nghìn</a:t>
                      </a:r>
                      <a:r>
                        <a:rPr lang="en-US" sz="2900" baseline="0">
                          <a:effectLst/>
                          <a:latin typeface="Calibri" pitchFamily="34" charset="0"/>
                          <a:cs typeface="Calibri" pitchFamily="34" charset="0"/>
                        </a:rPr>
                        <a:t> tấn</a:t>
                      </a:r>
                      <a:r>
                        <a:rPr lang="vi-VN" sz="2900">
                          <a:effectLst/>
                          <a:latin typeface="Calibri" pitchFamily="34" charset="0"/>
                          <a:cs typeface="Calibri" pitchFamily="34" charset="0"/>
                        </a:rPr>
                        <a:t>)</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900" b="1">
                          <a:effectLst/>
                          <a:latin typeface="Calibri" pitchFamily="34" charset="0"/>
                          <a:ea typeface="Arial" panose="020B0604020202020204" pitchFamily="34" charset="0"/>
                          <a:cs typeface="Calibri" pitchFamily="34" charset="0"/>
                        </a:rPr>
                        <a:t>24,3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900" b="1">
                          <a:effectLst/>
                          <a:latin typeface="Calibri" pitchFamily="34" charset="0"/>
                          <a:cs typeface="Calibri" pitchFamily="34" charset="0"/>
                        </a:rPr>
                        <a:t>68,1</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900" b="1">
                          <a:effectLst/>
                          <a:latin typeface="Calibri" pitchFamily="34" charset="0"/>
                          <a:cs typeface="Calibri" pitchFamily="34" charset="0"/>
                        </a:rPr>
                        <a:t>87,6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900" b="1">
                          <a:effectLst/>
                          <a:latin typeface="Calibri" pitchFamily="34" charset="0"/>
                          <a:cs typeface="Calibri" pitchFamily="34" charset="0"/>
                        </a:rPr>
                        <a:t>141,4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9480811"/>
                  </a:ext>
                </a:extLst>
              </a:tr>
              <a:tr h="313367">
                <a:tc>
                  <a:txBody>
                    <a:bodyPr/>
                    <a:lstStyle/>
                    <a:p>
                      <a:pPr algn="just">
                        <a:lnSpc>
                          <a:spcPct val="150000"/>
                        </a:lnSpc>
                        <a:spcAft>
                          <a:spcPts val="0"/>
                        </a:spcAft>
                      </a:pPr>
                      <a:r>
                        <a:rPr lang="vi-VN" sz="2900">
                          <a:effectLst/>
                          <a:latin typeface="Calibri" pitchFamily="34" charset="0"/>
                          <a:cs typeface="Calibri" pitchFamily="34" charset="0"/>
                        </a:rPr>
                        <a:t>Dầu thực vật</a:t>
                      </a:r>
                      <a:r>
                        <a:rPr lang="en-US" sz="2900">
                          <a:effectLst/>
                          <a:latin typeface="Calibri" pitchFamily="34" charset="0"/>
                          <a:cs typeface="Calibri" pitchFamily="34" charset="0"/>
                        </a:rPr>
                        <a:t> TL</a:t>
                      </a:r>
                      <a:r>
                        <a:rPr lang="vi-VN" sz="2900">
                          <a:effectLst/>
                          <a:latin typeface="Calibri" pitchFamily="34" charset="0"/>
                          <a:cs typeface="Calibri" pitchFamily="34" charset="0"/>
                        </a:rPr>
                        <a:t>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900" b="1">
                          <a:effectLst/>
                          <a:latin typeface="Calibri" pitchFamily="34" charset="0"/>
                          <a:ea typeface="Arial" panose="020B0604020202020204" pitchFamily="34" charset="0"/>
                          <a:cs typeface="Calibri" pitchFamily="34" charset="0"/>
                        </a:rPr>
                        <a:t>0,3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0,5</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0,9</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900" b="1">
                          <a:effectLst/>
                          <a:latin typeface="Calibri" pitchFamily="34" charset="0"/>
                          <a:cs typeface="Calibri" pitchFamily="34" charset="0"/>
                        </a:rPr>
                        <a:t>1,3</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255040"/>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15"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a:solidFill>
                  <a:srgbClr val="000B5D"/>
                </a:solidFill>
                <a:latin typeface="Calibri" pitchFamily="34" charset="0"/>
                <a:cs typeface="Calibri" pitchFamily="34" charset="0"/>
              </a:rPr>
              <a:t>NHẬN XÉT BẢNG </a:t>
            </a:r>
            <a:r>
              <a:rPr lang="en-US" sz="4000" b="1" dirty="0">
                <a:solidFill>
                  <a:srgbClr val="000B5D"/>
                </a:solidFill>
                <a:latin typeface="Calibri" pitchFamily="34" charset="0"/>
                <a:cs typeface="Calibri" pitchFamily="34" charset="0"/>
              </a:rPr>
              <a:t>SỐ LIỆU</a:t>
            </a:r>
          </a:p>
        </p:txBody>
      </p:sp>
      <p:sp>
        <p:nvSpPr>
          <p:cNvPr id="16"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53575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txBox="1"/>
          <p:nvPr/>
        </p:nvSpPr>
        <p:spPr>
          <a:xfrm>
            <a:off x="147149" y="1318461"/>
            <a:ext cx="11733048" cy="588494"/>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Thủy sản ướp đông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1,4 triệu tấn</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3,3 lần</a:t>
            </a:r>
            <a:endParaRPr lang="vi-VN" sz="3200" b="1" dirty="0">
              <a:solidFill>
                <a:srgbClr val="FF0000"/>
              </a:solidFill>
              <a:latin typeface="Calibri" pitchFamily="34" charset="0"/>
              <a:cs typeface="Calibri" pitchFamily="34" charset="0"/>
            </a:endParaRPr>
          </a:p>
        </p:txBody>
      </p:sp>
      <p:sp>
        <p:nvSpPr>
          <p:cNvPr id="3" name="TextBox 25"/>
          <p:cNvSpPr txBox="1"/>
          <p:nvPr/>
        </p:nvSpPr>
        <p:spPr>
          <a:xfrm>
            <a:off x="204958" y="252256"/>
            <a:ext cx="11634947"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Giai đoạn 2010 - 2021 sản lượng một số sản phẩm nhìn chung tăng nhưng tốc độ tăng khác nhau:</a:t>
            </a:r>
          </a:p>
        </p:txBody>
      </p:sp>
      <p:sp>
        <p:nvSpPr>
          <p:cNvPr id="5" name="TextBox 25"/>
          <p:cNvSpPr txBox="1"/>
          <p:nvPr/>
        </p:nvSpPr>
        <p:spPr>
          <a:xfrm>
            <a:off x="141889" y="1975373"/>
            <a:ext cx="11733048" cy="600164"/>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Sữa tươi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1072,5 triệu lit</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5,97 lần</a:t>
            </a:r>
            <a:endParaRPr lang="vi-VN" sz="3200" b="1" dirty="0">
              <a:solidFill>
                <a:srgbClr val="FF0000"/>
              </a:solidFill>
              <a:latin typeface="Calibri" pitchFamily="34" charset="0"/>
              <a:cs typeface="Calibri" pitchFamily="34" charset="0"/>
            </a:endParaRPr>
          </a:p>
        </p:txBody>
      </p:sp>
      <p:sp>
        <p:nvSpPr>
          <p:cNvPr id="6" name="TextBox 25"/>
          <p:cNvSpPr txBox="1"/>
          <p:nvPr/>
        </p:nvSpPr>
        <p:spPr>
          <a:xfrm>
            <a:off x="136629" y="2569221"/>
            <a:ext cx="11733048" cy="1228670"/>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Gạo xay xát </a:t>
            </a:r>
            <a:r>
              <a:rPr lang="en-US" sz="3200" b="1">
                <a:solidFill>
                  <a:srgbClr val="FF0000"/>
                </a:solidFill>
                <a:latin typeface="Calibri" pitchFamily="34" charset="0"/>
                <a:cs typeface="Calibri" pitchFamily="34" charset="0"/>
              </a:rPr>
              <a:t>biến động theo hướng tăng</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11,1 triệu tấn</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1,4</a:t>
            </a:r>
            <a:r>
              <a:rPr lang="en-US" sz="3200" b="1">
                <a:solidFill>
                  <a:srgbClr val="0000FF"/>
                </a:solidFill>
                <a:latin typeface="Calibri" pitchFamily="34" charset="0"/>
                <a:cs typeface="Calibri" pitchFamily="34" charset="0"/>
              </a:rPr>
              <a:t> lần</a:t>
            </a:r>
            <a:endParaRPr lang="vi-VN" sz="3200" b="1" dirty="0">
              <a:solidFill>
                <a:srgbClr val="0000FF"/>
              </a:solidFill>
              <a:latin typeface="Calibri" pitchFamily="34" charset="0"/>
              <a:cs typeface="Calibri" pitchFamily="34" charset="0"/>
            </a:endParaRPr>
          </a:p>
        </p:txBody>
      </p:sp>
      <p:sp>
        <p:nvSpPr>
          <p:cNvPr id="8" name="TextBox 25"/>
          <p:cNvSpPr txBox="1"/>
          <p:nvPr/>
        </p:nvSpPr>
        <p:spPr>
          <a:xfrm>
            <a:off x="157660" y="3777919"/>
            <a:ext cx="11733048" cy="1228670"/>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Cà phê bột và cà phê hòa tan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117,1 triệu tấn</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5,8</a:t>
            </a:r>
            <a:r>
              <a:rPr lang="en-US" sz="3200" b="1">
                <a:solidFill>
                  <a:srgbClr val="0000FF"/>
                </a:solidFill>
                <a:latin typeface="Calibri" pitchFamily="34" charset="0"/>
                <a:cs typeface="Calibri" pitchFamily="34" charset="0"/>
              </a:rPr>
              <a:t> lần</a:t>
            </a:r>
            <a:endParaRPr lang="vi-VN" sz="3200" b="1" dirty="0">
              <a:solidFill>
                <a:srgbClr val="0000FF"/>
              </a:solidFill>
              <a:latin typeface="Calibri" pitchFamily="34" charset="0"/>
              <a:cs typeface="Calibri" pitchFamily="34" charset="0"/>
            </a:endParaRPr>
          </a:p>
        </p:txBody>
      </p:sp>
      <p:sp>
        <p:nvSpPr>
          <p:cNvPr id="9" name="TextBox 25"/>
          <p:cNvSpPr txBox="1"/>
          <p:nvPr/>
        </p:nvSpPr>
        <p:spPr>
          <a:xfrm>
            <a:off x="310060" y="4939343"/>
            <a:ext cx="11733048" cy="600164"/>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Dầu thực vật tinh luyện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1,0 triệu tấn</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3,3</a:t>
            </a:r>
            <a:r>
              <a:rPr lang="en-US" sz="3200" b="1">
                <a:solidFill>
                  <a:srgbClr val="0000FF"/>
                </a:solidFill>
                <a:latin typeface="Calibri" pitchFamily="34" charset="0"/>
                <a:cs typeface="Calibri" pitchFamily="34" charset="0"/>
              </a:rPr>
              <a:t> lần</a:t>
            </a:r>
            <a:endParaRPr lang="vi-VN" sz="3200" b="1" dirty="0">
              <a:solidFill>
                <a:srgbClr val="0000FF"/>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ppt_x</p:attrName>
                                        </p:attrNameLst>
                                      </p:cBhvr>
                                      <p:tavLst>
                                        <p:tav tm="0">
                                          <p:val>
                                            <p:strVal val="#ppt_x-.2"/>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ppt_x</p:attrName>
                                        </p:attrNameLst>
                                      </p:cBhvr>
                                      <p:tavLst>
                                        <p:tav tm="0">
                                          <p:val>
                                            <p:strVal val="#ppt_x-.2"/>
                                          </p:val>
                                        </p:tav>
                                        <p:tav tm="100000">
                                          <p:val>
                                            <p:strVal val="#ppt_x"/>
                                          </p:val>
                                        </p:tav>
                                      </p:tavLst>
                                    </p:anim>
                                    <p:anim calcmode="lin" valueType="num">
                                      <p:cBhvr>
                                        <p:cTn id="3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ppt_x</p:attrName>
                                        </p:attrNameLst>
                                      </p:cBhvr>
                                      <p:tavLst>
                                        <p:tav tm="0">
                                          <p:val>
                                            <p:strVal val="#ppt_x-.2"/>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ế biến thực phẩm tại Việt Nam: 'Miền đất hứa' cho nhà đầu tư"/>
          <p:cNvPicPr>
            <a:picLocks noChangeAspect="1" noChangeArrowheads="1"/>
          </p:cNvPicPr>
          <p:nvPr/>
        </p:nvPicPr>
        <p:blipFill rotWithShape="1">
          <a:blip r:embed="rId2">
            <a:extLst>
              <a:ext uri="{28A0092B-C50C-407E-A947-70E740481C1C}">
                <a14:useLocalDpi xmlns:a14="http://schemas.microsoft.com/office/drawing/2010/main" val="0"/>
              </a:ext>
            </a:extLst>
          </a:blip>
          <a:srcRect r="21227"/>
          <a:stretch/>
        </p:blipFill>
        <p:spPr bwMode="auto">
          <a:xfrm>
            <a:off x="4092383" y="22942"/>
            <a:ext cx="8106172" cy="68375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7"/>
          <p:cNvGrpSpPr/>
          <p:nvPr/>
        </p:nvGrpSpPr>
        <p:grpSpPr>
          <a:xfrm>
            <a:off x="141889" y="2849174"/>
            <a:ext cx="3831021" cy="3535855"/>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grpSp>
        <p:nvGrpSpPr>
          <p:cNvPr id="3" name="Group 33"/>
          <p:cNvGrpSpPr/>
          <p:nvPr/>
        </p:nvGrpSpPr>
        <p:grpSpPr>
          <a:xfrm>
            <a:off x="795476" y="135754"/>
            <a:ext cx="2590694" cy="2226377"/>
            <a:chOff x="0" y="0"/>
            <a:chExt cx="812800" cy="698500"/>
          </a:xfrm>
        </p:grpSpPr>
        <p:sp>
          <p:nvSpPr>
            <p:cNvPr id="8" name="Freeform 34"/>
            <p:cNvSpPr/>
            <p:nvPr/>
          </p:nvSpPr>
          <p:spPr>
            <a:xfrm>
              <a:off x="4208" y="0"/>
              <a:ext cx="804384" cy="698500"/>
            </a:xfrm>
            <a:custGeom>
              <a:avLst/>
              <a:gdLst/>
              <a:ahLst/>
              <a:cxnLst/>
              <a:rect l="l" t="t" r="r" b="b"/>
              <a:pathLst>
                <a:path w="804384" h="698500">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id="9" name="TextBox 35"/>
            <p:cNvSpPr txBox="1"/>
            <p:nvPr/>
          </p:nvSpPr>
          <p:spPr>
            <a:xfrm>
              <a:off x="114300" y="-190500"/>
              <a:ext cx="584200" cy="889000"/>
            </a:xfrm>
            <a:prstGeom prst="rect">
              <a:avLst/>
            </a:prstGeom>
          </p:spPr>
          <p:txBody>
            <a:bodyPr lIns="101600" tIns="101600" rIns="101600" bIns="101600" rtlCol="0" anchor="ctr"/>
            <a:lstStyle/>
            <a:p>
              <a:pPr algn="ctr"/>
              <a:endParaRPr sz="1300">
                <a:latin typeface="Calibri" pitchFamily="34" charset="0"/>
                <a:cs typeface="Calibri" pitchFamily="34" charset="0"/>
              </a:endParaRPr>
            </a:p>
          </p:txBody>
        </p:sp>
      </p:grpSp>
      <p:grpSp>
        <p:nvGrpSpPr>
          <p:cNvPr id="4" name="Group 44"/>
          <p:cNvGrpSpPr/>
          <p:nvPr/>
        </p:nvGrpSpPr>
        <p:grpSpPr>
          <a:xfrm>
            <a:off x="943065" y="257320"/>
            <a:ext cx="2326999" cy="2015076"/>
            <a:chOff x="0" y="0"/>
            <a:chExt cx="4282440" cy="3708400"/>
          </a:xfrm>
        </p:grpSpPr>
        <p:sp>
          <p:nvSpPr>
            <p:cNvPr id="14" name="Freeform 4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26" r="-14926"/>
              </a:stretch>
            </a:blipFill>
          </p:spPr>
        </p:sp>
      </p:grpSp>
      <p:sp>
        <p:nvSpPr>
          <p:cNvPr id="15" name="TextBox 53"/>
          <p:cNvSpPr txBox="1"/>
          <p:nvPr/>
        </p:nvSpPr>
        <p:spPr>
          <a:xfrm>
            <a:off x="568168" y="3060339"/>
            <a:ext cx="3042135" cy="3123932"/>
          </a:xfrm>
          <a:prstGeom prst="rect">
            <a:avLst/>
          </a:prstGeom>
        </p:spPr>
        <p:txBody>
          <a:bodyPr wrap="square" lIns="0" tIns="0" rIns="0" bIns="0" rtlCol="0" anchor="t">
            <a:spAutoFit/>
          </a:bodyPr>
          <a:lstStyle/>
          <a:p>
            <a:pPr algn="just"/>
            <a:r>
              <a:rPr lang="en-US" sz="2900" b="1" dirty="0" err="1">
                <a:solidFill>
                  <a:srgbClr val="000B5D"/>
                </a:solidFill>
                <a:latin typeface="Calibri" pitchFamily="34" charset="0"/>
                <a:cs typeface="Calibri" pitchFamily="34" charset="0"/>
              </a:rPr>
              <a:t>Nguồn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nguyên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liệu</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ngành</a:t>
            </a:r>
            <a:r>
              <a:rPr lang="en-US" sz="2900" b="1">
                <a:solidFill>
                  <a:srgbClr val="000B5D"/>
                </a:solidFill>
                <a:latin typeface="Calibri" pitchFamily="34" charset="0"/>
                <a:cs typeface="Calibri" pitchFamily="34" charset="0"/>
              </a:rPr>
              <a:t> công nghiệp sản xuất, chế </a:t>
            </a:r>
            <a:r>
              <a:rPr lang="en-US" sz="2900" b="1" dirty="0" err="1">
                <a:solidFill>
                  <a:srgbClr val="000B5D"/>
                </a:solidFill>
                <a:latin typeface="Calibri" pitchFamily="34" charset="0"/>
                <a:cs typeface="Calibri" pitchFamily="34" charset="0"/>
              </a:rPr>
              <a:t>biến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thực</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phẩm</a:t>
            </a:r>
            <a:r>
              <a:rPr lang="en-US" sz="2900" b="1">
                <a:solidFill>
                  <a:srgbClr val="000B5D"/>
                </a:solidFill>
                <a:latin typeface="Calibri" pitchFamily="34" charset="0"/>
                <a:cs typeface="Calibri" pitchFamily="34" charset="0"/>
              </a:rPr>
              <a:t> lấy </a:t>
            </a:r>
            <a:r>
              <a:rPr lang="en-US" sz="2900" b="1" dirty="0" err="1">
                <a:solidFill>
                  <a:srgbClr val="000B5D"/>
                </a:solidFill>
                <a:latin typeface="Calibri" pitchFamily="34" charset="0"/>
                <a:cs typeface="Calibri" pitchFamily="34" charset="0"/>
              </a:rPr>
              <a:t>từ</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nào</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Quy</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luật</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này</a:t>
            </a:r>
            <a:r>
              <a:rPr lang="en-US" sz="2900" b="1" dirty="0">
                <a:solidFill>
                  <a:srgbClr val="000B5D"/>
                </a:solidFill>
                <a:latin typeface="Calibri" pitchFamily="34" charset="0"/>
                <a:cs typeface="Calibri" pitchFamily="34" charset="0"/>
              </a:rPr>
              <a:t>? </a:t>
            </a:r>
          </a:p>
        </p:txBody>
      </p:sp>
    </p:spTree>
    <p:extLst>
      <p:ext uri="{BB962C8B-B14F-4D97-AF65-F5344CB8AC3E}">
        <p14:creationId xmlns:p14="http://schemas.microsoft.com/office/powerpoint/2010/main" val="43777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023447" y="-381424"/>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a:stretch>
              <a:fillRect/>
            </a:stretch>
          </a:blipFill>
        </p:spPr>
      </p:sp>
      <p:sp>
        <p:nvSpPr>
          <p:cNvPr id="3" name="Freeform 3"/>
          <p:cNvSpPr/>
          <p:nvPr/>
        </p:nvSpPr>
        <p:spPr>
          <a:xfrm rot="-10732608">
            <a:off x="7031864" y="922070"/>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a:stretch>
              <a:fillRect/>
            </a:stretch>
          </a:blipFill>
        </p:spPr>
      </p:sp>
      <p:grpSp>
        <p:nvGrpSpPr>
          <p:cNvPr id="4" name="Group 4"/>
          <p:cNvGrpSpPr/>
          <p:nvPr/>
        </p:nvGrpSpPr>
        <p:grpSpPr>
          <a:xfrm rot="-10800000">
            <a:off x="3504286" y="-6848295"/>
            <a:ext cx="13119133" cy="7708200"/>
            <a:chOff x="0" y="0"/>
            <a:chExt cx="1383362" cy="812800"/>
          </a:xfrm>
        </p:grpSpPr>
        <p:sp>
          <p:nvSpPr>
            <p:cNvPr id="5" name="Freeform 5"/>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6" name="TextBox 6"/>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7" name="Group 7"/>
          <p:cNvGrpSpPr/>
          <p:nvPr/>
        </p:nvGrpSpPr>
        <p:grpSpPr>
          <a:xfrm>
            <a:off x="1425213" y="1690717"/>
            <a:ext cx="1028700" cy="10287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10" name="Group 10"/>
          <p:cNvGrpSpPr/>
          <p:nvPr/>
        </p:nvGrpSpPr>
        <p:grpSpPr>
          <a:xfrm>
            <a:off x="4611279" y="1674951"/>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4000" b="1">
                <a:latin typeface="Calibri" pitchFamily="34" charset="0"/>
                <a:cs typeface="Calibri" pitchFamily="34" charset="0"/>
              </a:endParaRPr>
            </a:p>
          </p:txBody>
        </p:sp>
      </p:grpSp>
      <p:grpSp>
        <p:nvGrpSpPr>
          <p:cNvPr id="13" name="Group 13"/>
          <p:cNvGrpSpPr/>
          <p:nvPr/>
        </p:nvGrpSpPr>
        <p:grpSpPr>
          <a:xfrm>
            <a:off x="8301858" y="1674951"/>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sp>
        <p:nvSpPr>
          <p:cNvPr id="16" name="TextBox 16"/>
          <p:cNvSpPr txBox="1"/>
          <p:nvPr/>
        </p:nvSpPr>
        <p:spPr>
          <a:xfrm>
            <a:off x="0" y="72666"/>
            <a:ext cx="7494983" cy="1231106"/>
          </a:xfrm>
          <a:prstGeom prst="rect">
            <a:avLst/>
          </a:prstGeom>
        </p:spPr>
        <p:txBody>
          <a:bodyPr wrap="square" lIns="0" tIns="0" rIns="0" bIns="0" rtlCol="0" anchor="t">
            <a:spAutoFit/>
          </a:bodyPr>
          <a:lstStyle/>
          <a:p>
            <a:pPr algn="ctr"/>
            <a:r>
              <a:rPr lang="en-US" sz="4000" b="1" dirty="0">
                <a:solidFill>
                  <a:srgbClr val="000B5D"/>
                </a:solidFill>
                <a:latin typeface="Calibri" pitchFamily="34" charset="0"/>
                <a:cs typeface="Calibri" pitchFamily="34" charset="0"/>
              </a:rPr>
              <a:t>CƠ CẤU  ĐA DẠNG</a:t>
            </a:r>
            <a:r>
              <a:rPr lang="en-US" sz="4000" b="1">
                <a:solidFill>
                  <a:srgbClr val="000B5D"/>
                </a:solidFill>
                <a:latin typeface="Calibri" pitchFamily="34" charset="0"/>
                <a:cs typeface="Calibri" pitchFamily="34" charset="0"/>
              </a:rPr>
              <a:t>, </a:t>
            </a:r>
          </a:p>
          <a:p>
            <a:pPr algn="ctr"/>
            <a:r>
              <a:rPr lang="en-US" sz="4000" b="1">
                <a:solidFill>
                  <a:srgbClr val="000B5D"/>
                </a:solidFill>
                <a:latin typeface="Calibri" pitchFamily="34" charset="0"/>
                <a:cs typeface="Calibri" pitchFamily="34" charset="0"/>
              </a:rPr>
              <a:t>GẮN </a:t>
            </a:r>
            <a:r>
              <a:rPr lang="en-US" sz="4000" b="1" dirty="0">
                <a:solidFill>
                  <a:srgbClr val="000B5D"/>
                </a:solidFill>
                <a:latin typeface="Calibri" pitchFamily="34" charset="0"/>
                <a:cs typeface="Calibri" pitchFamily="34" charset="0"/>
              </a:rPr>
              <a:t>VỚI VÙNG NGUYÊN LIỆU</a:t>
            </a:r>
          </a:p>
        </p:txBody>
      </p:sp>
      <p:sp>
        <p:nvSpPr>
          <p:cNvPr id="17" name="TextBox 17"/>
          <p:cNvSpPr txBox="1"/>
          <p:nvPr/>
        </p:nvSpPr>
        <p:spPr>
          <a:xfrm>
            <a:off x="1510261" y="1877619"/>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01</a:t>
            </a:r>
          </a:p>
        </p:txBody>
      </p:sp>
      <p:sp>
        <p:nvSpPr>
          <p:cNvPr id="18" name="TextBox 18"/>
          <p:cNvSpPr txBox="1"/>
          <p:nvPr/>
        </p:nvSpPr>
        <p:spPr>
          <a:xfrm>
            <a:off x="810356" y="2831966"/>
            <a:ext cx="2357030" cy="662361"/>
          </a:xfrm>
          <a:prstGeom prst="rect">
            <a:avLst/>
          </a:prstGeom>
        </p:spPr>
        <p:txBody>
          <a:bodyPr lIns="0" tIns="0" rIns="0" bIns="0" rtlCol="0" anchor="t">
            <a:spAutoFit/>
          </a:bodyPr>
          <a:lstStyle/>
          <a:p>
            <a:pPr algn="l">
              <a:lnSpc>
                <a:spcPct val="150000"/>
              </a:lnSpc>
            </a:pPr>
            <a:r>
              <a:rPr lang="en-US" sz="3200" b="1" dirty="0">
                <a:solidFill>
                  <a:srgbClr val="000082"/>
                </a:solidFill>
                <a:latin typeface="Calibri" pitchFamily="34" charset="0"/>
                <a:cs typeface="Calibri" pitchFamily="34" charset="0"/>
              </a:rPr>
              <a:t>NÔNG SẢN</a:t>
            </a:r>
          </a:p>
        </p:txBody>
      </p:sp>
      <p:sp>
        <p:nvSpPr>
          <p:cNvPr id="19" name="TextBox 19"/>
          <p:cNvSpPr txBox="1"/>
          <p:nvPr/>
        </p:nvSpPr>
        <p:spPr>
          <a:xfrm>
            <a:off x="4043704" y="2753130"/>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LÂM SẢN</a:t>
            </a:r>
          </a:p>
        </p:txBody>
      </p:sp>
      <p:sp>
        <p:nvSpPr>
          <p:cNvPr id="20" name="TextBox 20"/>
          <p:cNvSpPr txBox="1"/>
          <p:nvPr/>
        </p:nvSpPr>
        <p:spPr>
          <a:xfrm>
            <a:off x="268014" y="3534061"/>
            <a:ext cx="3805349" cy="314919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Xay</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xát</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đường</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mía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chè</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cà</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phê</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ngọt</a:t>
            </a:r>
            <a:r>
              <a:rPr lang="en-US" sz="3200" b="1" dirty="0">
                <a:solidFill>
                  <a:srgbClr val="000000"/>
                </a:solidFill>
                <a:latin typeface="Calibri" pitchFamily="34" charset="0"/>
                <a:cs typeface="Calibri" pitchFamily="34" charset="0"/>
              </a:rPr>
              <a:t>...</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sữa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thịt</a:t>
            </a:r>
            <a:r>
              <a:rPr lang="en-US" sz="3200" b="1" dirty="0">
                <a:solidFill>
                  <a:srgbClr val="000000"/>
                </a:solidFill>
                <a:latin typeface="Calibri" pitchFamily="34" charset="0"/>
                <a:cs typeface="Calibri" pitchFamily="34" charset="0"/>
              </a:rPr>
              <a:t>...</a:t>
            </a:r>
          </a:p>
        </p:txBody>
      </p:sp>
      <p:sp>
        <p:nvSpPr>
          <p:cNvPr id="21" name="TextBox 21"/>
          <p:cNvSpPr txBox="1"/>
          <p:nvPr/>
        </p:nvSpPr>
        <p:spPr>
          <a:xfrm>
            <a:off x="4073363" y="3534061"/>
            <a:ext cx="3690578"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Măng tre</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Các sản phẩm cây gia vị, dược liệu</a:t>
            </a:r>
          </a:p>
        </p:txBody>
      </p:sp>
      <p:sp>
        <p:nvSpPr>
          <p:cNvPr id="22" name="TextBox 22"/>
          <p:cNvSpPr txBox="1"/>
          <p:nvPr/>
        </p:nvSpPr>
        <p:spPr>
          <a:xfrm>
            <a:off x="7781580" y="2816194"/>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THỦY SẢN</a:t>
            </a:r>
          </a:p>
        </p:txBody>
      </p:sp>
      <p:sp>
        <p:nvSpPr>
          <p:cNvPr id="23" name="TextBox 23"/>
          <p:cNvSpPr txBox="1"/>
          <p:nvPr/>
        </p:nvSpPr>
        <p:spPr>
          <a:xfrm>
            <a:off x="7763941" y="3534060"/>
            <a:ext cx="3690579"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mắm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muối</a:t>
            </a:r>
            <a:endParaRPr lang="en-US" sz="3200" b="1" dirty="0">
              <a:solidFill>
                <a:srgbClr val="000000"/>
              </a:solidFill>
              <a:latin typeface="Calibri" pitchFamily="34" charset="0"/>
              <a:cs typeface="Calibri" pitchFamily="34" charset="0"/>
            </a:endParaRP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tôm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cá</a:t>
            </a:r>
            <a:r>
              <a:rPr lang="en-US" sz="3200" b="1" dirty="0">
                <a:solidFill>
                  <a:srgbClr val="000000"/>
                </a:solidFill>
                <a:latin typeface="Calibri" pitchFamily="34" charset="0"/>
                <a:cs typeface="Calibri" pitchFamily="34" charset="0"/>
              </a:rPr>
              <a:t>...</a:t>
            </a:r>
          </a:p>
        </p:txBody>
      </p:sp>
      <p:sp>
        <p:nvSpPr>
          <p:cNvPr id="24" name="TextBox 24"/>
          <p:cNvSpPr txBox="1"/>
          <p:nvPr/>
        </p:nvSpPr>
        <p:spPr>
          <a:xfrm>
            <a:off x="4696327"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02</a:t>
            </a:r>
          </a:p>
        </p:txBody>
      </p:sp>
      <p:sp>
        <p:nvSpPr>
          <p:cNvPr id="25" name="TextBox 25"/>
          <p:cNvSpPr txBox="1"/>
          <p:nvPr/>
        </p:nvSpPr>
        <p:spPr>
          <a:xfrm>
            <a:off x="8386906"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9"/>
          <p:cNvPicPr>
            <a:picLocks noChangeAspect="1" noChangeArrowheads="1"/>
          </p:cNvPicPr>
          <p:nvPr/>
        </p:nvPicPr>
        <p:blipFill>
          <a:blip r:embed="rId3"/>
          <a:srcRect/>
          <a:stretch>
            <a:fillRect/>
          </a:stretch>
        </p:blipFill>
        <p:spPr bwMode="auto">
          <a:xfrm>
            <a:off x="6387736" y="0"/>
            <a:ext cx="5669281" cy="3357156"/>
          </a:xfrm>
          <a:prstGeom prst="rect">
            <a:avLst/>
          </a:prstGeom>
          <a:ln>
            <a:noFill/>
          </a:ln>
          <a:effectLst>
            <a:outerShdw blurRad="292100" dist="139700" dir="2700000" algn="tl" rotWithShape="0">
              <a:srgbClr val="333333">
                <a:alpha val="65000"/>
              </a:srgbClr>
            </a:outerShdw>
          </a:effectLst>
        </p:spPr>
      </p:pic>
      <p:pic>
        <p:nvPicPr>
          <p:cNvPr id="24579" name="Picture 62"/>
          <p:cNvPicPr>
            <a:picLocks noChangeAspect="1" noChangeArrowheads="1"/>
          </p:cNvPicPr>
          <p:nvPr/>
        </p:nvPicPr>
        <p:blipFill>
          <a:blip r:embed="rId4"/>
          <a:srcRect/>
          <a:stretch>
            <a:fillRect/>
          </a:stretch>
        </p:blipFill>
        <p:spPr bwMode="auto">
          <a:xfrm>
            <a:off x="52252" y="3487781"/>
            <a:ext cx="6230983" cy="3200400"/>
          </a:xfrm>
          <a:prstGeom prst="rect">
            <a:avLst/>
          </a:prstGeom>
          <a:ln>
            <a:noFill/>
          </a:ln>
          <a:effectLst>
            <a:outerShdw blurRad="292100" dist="139700" dir="2700000" algn="tl" rotWithShape="0">
              <a:srgbClr val="333333">
                <a:alpha val="65000"/>
              </a:srgbClr>
            </a:outerShdw>
          </a:effectLst>
        </p:spPr>
      </p:pic>
      <p:pic>
        <p:nvPicPr>
          <p:cNvPr id="24580" name="Picture 64"/>
          <p:cNvPicPr>
            <a:picLocks noChangeAspect="1" noChangeArrowheads="1"/>
          </p:cNvPicPr>
          <p:nvPr/>
        </p:nvPicPr>
        <p:blipFill>
          <a:blip r:embed="rId5"/>
          <a:srcRect/>
          <a:stretch>
            <a:fillRect/>
          </a:stretch>
        </p:blipFill>
        <p:spPr bwMode="auto">
          <a:xfrm>
            <a:off x="6361611" y="3526970"/>
            <a:ext cx="5747659" cy="3200400"/>
          </a:xfrm>
          <a:prstGeom prst="rect">
            <a:avLst/>
          </a:prstGeom>
          <a:ln>
            <a:noFill/>
          </a:ln>
          <a:effectLst>
            <a:outerShdw blurRad="292100" dist="139700" dir="2700000" algn="tl" rotWithShape="0">
              <a:srgbClr val="333333">
                <a:alpha val="65000"/>
              </a:srgbClr>
            </a:outerShdw>
          </a:effectLst>
        </p:spPr>
      </p:pic>
      <p:pic>
        <p:nvPicPr>
          <p:cNvPr id="24581" name="Picture 66" descr="xuat khaaur gaoj tai cang sai gon"/>
          <p:cNvPicPr>
            <a:picLocks noChangeAspect="1" noChangeArrowheads="1"/>
          </p:cNvPicPr>
          <p:nvPr/>
        </p:nvPicPr>
        <p:blipFill>
          <a:blip r:embed="rId6"/>
          <a:srcRect/>
          <a:stretch>
            <a:fillRect/>
          </a:stretch>
        </p:blipFill>
        <p:spPr bwMode="auto">
          <a:xfrm>
            <a:off x="65315" y="0"/>
            <a:ext cx="6217920" cy="3370219"/>
          </a:xfrm>
          <a:prstGeom prst="rect">
            <a:avLst/>
          </a:prstGeom>
          <a:ln>
            <a:noFill/>
          </a:ln>
          <a:effectLst>
            <a:outerShdw blurRad="292100" dist="139700" dir="2700000" algn="tl" rotWithShape="0">
              <a:srgbClr val="333333">
                <a:alpha val="65000"/>
              </a:srgbClr>
            </a:outerShdw>
          </a:effectLst>
        </p:spPr>
      </p:pic>
      <p:sp>
        <p:nvSpPr>
          <p:cNvPr id="24583" name="TextBox 6"/>
          <p:cNvSpPr txBox="1">
            <a:spLocks noChangeArrowheads="1"/>
          </p:cNvSpPr>
          <p:nvPr/>
        </p:nvSpPr>
        <p:spPr bwMode="auto">
          <a:xfrm>
            <a:off x="1384662" y="3213464"/>
            <a:ext cx="3796937"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 xuất khẩu gạo</a:t>
            </a:r>
          </a:p>
        </p:txBody>
      </p:sp>
      <p:sp>
        <p:nvSpPr>
          <p:cNvPr id="24584" name="TextBox 7"/>
          <p:cNvSpPr txBox="1">
            <a:spLocks noChangeArrowheads="1"/>
          </p:cNvSpPr>
          <p:nvPr/>
        </p:nvSpPr>
        <p:spPr bwMode="auto">
          <a:xfrm>
            <a:off x="7889966" y="3200401"/>
            <a:ext cx="2756264"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 Chế biến hạt điều</a:t>
            </a:r>
          </a:p>
        </p:txBody>
      </p:sp>
      <p:sp>
        <p:nvSpPr>
          <p:cNvPr id="24585" name="TextBox 8"/>
          <p:cNvSpPr txBox="1">
            <a:spLocks noChangeArrowheads="1"/>
          </p:cNvSpPr>
          <p:nvPr/>
        </p:nvSpPr>
        <p:spPr bwMode="auto">
          <a:xfrm>
            <a:off x="1528354" y="6409101"/>
            <a:ext cx="2599510"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cà phê</a:t>
            </a:r>
          </a:p>
        </p:txBody>
      </p:sp>
      <p:sp>
        <p:nvSpPr>
          <p:cNvPr id="24586" name="TextBox 9"/>
          <p:cNvSpPr txBox="1">
            <a:spLocks noChangeArrowheads="1"/>
          </p:cNvSpPr>
          <p:nvPr/>
        </p:nvSpPr>
        <p:spPr bwMode="auto">
          <a:xfrm>
            <a:off x="8072845" y="6396038"/>
            <a:ext cx="2534195"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cá basa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ppt_x</p:attrName>
                                        </p:attrNameLst>
                                      </p:cBhvr>
                                      <p:tavLst>
                                        <p:tav tm="0">
                                          <p:val>
                                            <p:strVal val="#ppt_x-.2"/>
                                          </p:val>
                                        </p:tav>
                                        <p:tav tm="100000">
                                          <p:val>
                                            <p:strVal val="#ppt_x"/>
                                          </p:val>
                                        </p:tav>
                                      </p:tavLst>
                                    </p:anim>
                                    <p:anim calcmode="lin" valueType="num">
                                      <p:cBhvr>
                                        <p:cTn id="8"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8"/>
                                        </p:tgtEl>
                                      </p:cBhvr>
                                    </p:animEffect>
                                  </p:childTnLst>
                                </p:cTn>
                              </p:par>
                              <p:par>
                                <p:cTn id="10" presetID="29" presetClass="entr" presetSubtype="0" fill="hold" nodeType="with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p:cTn id="12" dur="1000" fill="hold"/>
                                        <p:tgtEl>
                                          <p:spTgt spid="24579"/>
                                        </p:tgtEl>
                                        <p:attrNameLst>
                                          <p:attrName>ppt_x</p:attrName>
                                        </p:attrNameLst>
                                      </p:cBhvr>
                                      <p:tavLst>
                                        <p:tav tm="0">
                                          <p:val>
                                            <p:strVal val="#ppt_x-.2"/>
                                          </p:val>
                                        </p:tav>
                                        <p:tav tm="100000">
                                          <p:val>
                                            <p:strVal val="#ppt_x"/>
                                          </p:val>
                                        </p:tav>
                                      </p:tavLst>
                                    </p:anim>
                                    <p:anim calcmode="lin" valueType="num">
                                      <p:cBhvr>
                                        <p:cTn id="13"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79"/>
                                        </p:tgtEl>
                                      </p:cBhvr>
                                    </p:animEffect>
                                  </p:childTnLst>
                                </p:cTn>
                              </p:par>
                              <p:par>
                                <p:cTn id="15" presetID="29"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p:cTn id="17" dur="1000" fill="hold"/>
                                        <p:tgtEl>
                                          <p:spTgt spid="24580"/>
                                        </p:tgtEl>
                                        <p:attrNameLst>
                                          <p:attrName>ppt_x</p:attrName>
                                        </p:attrNameLst>
                                      </p:cBhvr>
                                      <p:tavLst>
                                        <p:tav tm="0">
                                          <p:val>
                                            <p:strVal val="#ppt_x-.2"/>
                                          </p:val>
                                        </p:tav>
                                        <p:tav tm="100000">
                                          <p:val>
                                            <p:strVal val="#ppt_x"/>
                                          </p:val>
                                        </p:tav>
                                      </p:tavLst>
                                    </p:anim>
                                    <p:anim calcmode="lin" valueType="num">
                                      <p:cBhvr>
                                        <p:cTn id="18" dur="1000" fill="hold"/>
                                        <p:tgtEl>
                                          <p:spTgt spid="2458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580"/>
                                        </p:tgtEl>
                                      </p:cBhvr>
                                    </p:animEffect>
                                  </p:childTnLst>
                                </p:cTn>
                              </p:par>
                              <p:par>
                                <p:cTn id="20" presetID="29" presetClass="entr" presetSubtype="0" fill="hold" nodeType="withEffect">
                                  <p:stCondLst>
                                    <p:cond delay="0"/>
                                  </p:stCondLst>
                                  <p:childTnLst>
                                    <p:set>
                                      <p:cBhvr>
                                        <p:cTn id="21" dur="1" fill="hold">
                                          <p:stCondLst>
                                            <p:cond delay="0"/>
                                          </p:stCondLst>
                                        </p:cTn>
                                        <p:tgtEl>
                                          <p:spTgt spid="24581"/>
                                        </p:tgtEl>
                                        <p:attrNameLst>
                                          <p:attrName>style.visibility</p:attrName>
                                        </p:attrNameLst>
                                      </p:cBhvr>
                                      <p:to>
                                        <p:strVal val="visible"/>
                                      </p:to>
                                    </p:set>
                                    <p:anim calcmode="lin" valueType="num">
                                      <p:cBhvr>
                                        <p:cTn id="22" dur="1000" fill="hold"/>
                                        <p:tgtEl>
                                          <p:spTgt spid="24581"/>
                                        </p:tgtEl>
                                        <p:attrNameLst>
                                          <p:attrName>ppt_x</p:attrName>
                                        </p:attrNameLst>
                                      </p:cBhvr>
                                      <p:tavLst>
                                        <p:tav tm="0">
                                          <p:val>
                                            <p:strVal val="#ppt_x-.2"/>
                                          </p:val>
                                        </p:tav>
                                        <p:tav tm="100000">
                                          <p:val>
                                            <p:strVal val="#ppt_x"/>
                                          </p:val>
                                        </p:tav>
                                      </p:tavLst>
                                    </p:anim>
                                    <p:anim calcmode="lin" valueType="num">
                                      <p:cBhvr>
                                        <p:cTn id="23"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458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4583"/>
                                        </p:tgtEl>
                                        <p:attrNameLst>
                                          <p:attrName>style.visibility</p:attrName>
                                        </p:attrNameLst>
                                      </p:cBhvr>
                                      <p:to>
                                        <p:strVal val="visible"/>
                                      </p:to>
                                    </p:set>
                                    <p:anim calcmode="lin" valueType="num">
                                      <p:cBhvr>
                                        <p:cTn id="27" dur="1000" fill="hold"/>
                                        <p:tgtEl>
                                          <p:spTgt spid="24583"/>
                                        </p:tgtEl>
                                        <p:attrNameLst>
                                          <p:attrName>ppt_x</p:attrName>
                                        </p:attrNameLst>
                                      </p:cBhvr>
                                      <p:tavLst>
                                        <p:tav tm="0">
                                          <p:val>
                                            <p:strVal val="#ppt_x-.2"/>
                                          </p:val>
                                        </p:tav>
                                        <p:tav tm="100000">
                                          <p:val>
                                            <p:strVal val="#ppt_x"/>
                                          </p:val>
                                        </p:tav>
                                      </p:tavLst>
                                    </p:anim>
                                    <p:anim calcmode="lin" valueType="num">
                                      <p:cBhvr>
                                        <p:cTn id="28" dur="1000" fill="hold"/>
                                        <p:tgtEl>
                                          <p:spTgt spid="245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83"/>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84"/>
                                        </p:tgtEl>
                                        <p:attrNameLst>
                                          <p:attrName>style.visibility</p:attrName>
                                        </p:attrNameLst>
                                      </p:cBhvr>
                                      <p:to>
                                        <p:strVal val="visible"/>
                                      </p:to>
                                    </p:set>
                                    <p:anim calcmode="lin" valueType="num">
                                      <p:cBhvr>
                                        <p:cTn id="32" dur="1000" fill="hold"/>
                                        <p:tgtEl>
                                          <p:spTgt spid="24584"/>
                                        </p:tgtEl>
                                        <p:attrNameLst>
                                          <p:attrName>ppt_x</p:attrName>
                                        </p:attrNameLst>
                                      </p:cBhvr>
                                      <p:tavLst>
                                        <p:tav tm="0">
                                          <p:val>
                                            <p:strVal val="#ppt_x-.2"/>
                                          </p:val>
                                        </p:tav>
                                        <p:tav tm="100000">
                                          <p:val>
                                            <p:strVal val="#ppt_x"/>
                                          </p:val>
                                        </p:tav>
                                      </p:tavLst>
                                    </p:anim>
                                    <p:anim calcmode="lin" valueType="num">
                                      <p:cBhvr>
                                        <p:cTn id="33" dur="1000" fill="hold"/>
                                        <p:tgtEl>
                                          <p:spTgt spid="2458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84"/>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p:cTn id="37" dur="1000" fill="hold"/>
                                        <p:tgtEl>
                                          <p:spTgt spid="24585"/>
                                        </p:tgtEl>
                                        <p:attrNameLst>
                                          <p:attrName>ppt_x</p:attrName>
                                        </p:attrNameLst>
                                      </p:cBhvr>
                                      <p:tavLst>
                                        <p:tav tm="0">
                                          <p:val>
                                            <p:strVal val="#ppt_x-.2"/>
                                          </p:val>
                                        </p:tav>
                                        <p:tav tm="100000">
                                          <p:val>
                                            <p:strVal val="#ppt_x"/>
                                          </p:val>
                                        </p:tav>
                                      </p:tavLst>
                                    </p:anim>
                                    <p:anim calcmode="lin" valueType="num">
                                      <p:cBhvr>
                                        <p:cTn id="38"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58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4586"/>
                                        </p:tgtEl>
                                        <p:attrNameLst>
                                          <p:attrName>style.visibility</p:attrName>
                                        </p:attrNameLst>
                                      </p:cBhvr>
                                      <p:to>
                                        <p:strVal val="visible"/>
                                      </p:to>
                                    </p:set>
                                    <p:anim calcmode="lin" valueType="num">
                                      <p:cBhvr>
                                        <p:cTn id="42" dur="1000" fill="hold"/>
                                        <p:tgtEl>
                                          <p:spTgt spid="24586"/>
                                        </p:tgtEl>
                                        <p:attrNameLst>
                                          <p:attrName>ppt_x</p:attrName>
                                        </p:attrNameLst>
                                      </p:cBhvr>
                                      <p:tavLst>
                                        <p:tav tm="0">
                                          <p:val>
                                            <p:strVal val="#ppt_x-.2"/>
                                          </p:val>
                                        </p:tav>
                                        <p:tav tm="100000">
                                          <p:val>
                                            <p:strVal val="#ppt_x"/>
                                          </p:val>
                                        </p:tav>
                                      </p:tavLst>
                                    </p:anim>
                                    <p:anim calcmode="lin" valueType="num">
                                      <p:cBhvr>
                                        <p:cTn id="43"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animBg="1"/>
      <p:bldP spid="2458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346841" y="1813329"/>
            <a:ext cx="11477297" cy="2560701"/>
          </a:xfrm>
          <a:prstGeom prst="rect">
            <a:avLst/>
          </a:prstGeom>
          <a:noFill/>
        </p:spPr>
        <p:txBody>
          <a:bodyPr wrap="square" lIns="0" tIns="0" rIns="0" bIns="0" rtlCol="0" anchor="t">
            <a:spAutoFit/>
          </a:bodyPr>
          <a:lstStyle/>
          <a:p>
            <a:pPr algn="just">
              <a:lnSpc>
                <a:spcPct val="130000"/>
              </a:lnSpc>
            </a:pPr>
            <a:r>
              <a:rPr lang="en-US" sz="3200" b="1">
                <a:latin typeface="Calibri" pitchFamily="34" charset="0"/>
                <a:cs typeface="Calibri" pitchFamily="34" charset="0"/>
              </a:rPr>
              <a:t>- Tốc độ phát triển rất nhanh</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Cơ cấu ngành gồm 2 phân ngành chính: dệt và sản xuất trang phục.</a:t>
            </a:r>
          </a:p>
          <a:p>
            <a:pPr algn="just">
              <a:lnSpc>
                <a:spcPct val="130000"/>
              </a:lnSpc>
            </a:pPr>
            <a:r>
              <a:rPr lang="en-US" sz="3200" b="1">
                <a:latin typeface="Calibri" pitchFamily="34" charset="0"/>
                <a:cs typeface="Calibri" pitchFamily="34" charset="0"/>
              </a:rPr>
              <a:t>- Phân bố: chủ yếu ở các đô thị lớn</a:t>
            </a:r>
            <a:r>
              <a:rPr lang="vi-VN" sz="3200" b="1">
                <a:latin typeface="Calibri" pitchFamily="34" charset="0"/>
                <a:cs typeface="Calibri" pitchFamily="34" charset="0"/>
              </a:rPr>
              <a:t> là T</a:t>
            </a:r>
            <a:r>
              <a:rPr lang="en-US" sz="3200" b="1">
                <a:latin typeface="Calibri" pitchFamily="34" charset="0"/>
                <a:cs typeface="Calibri" pitchFamily="34" charset="0"/>
              </a:rPr>
              <a:t>P.</a:t>
            </a:r>
            <a:r>
              <a:rPr lang="vi-VN" sz="3200" b="1">
                <a:latin typeface="Calibri" pitchFamily="34" charset="0"/>
                <a:cs typeface="Calibri" pitchFamily="34" charset="0"/>
              </a:rPr>
              <a:t> Hồ Chí Minh, Hà Nội, Đà Nẵng, Nam Định,... </a:t>
            </a:r>
            <a:endParaRPr lang="en-US" sz="3200" b="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6023" y="739588"/>
            <a:ext cx="11527726" cy="1015659"/>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2. Sự phát triển và phân bố của các ngành công nghiệp chủ yếu</a:t>
            </a:r>
          </a:p>
          <a:p>
            <a:r>
              <a:rPr lang="en-US" sz="3000" b="1" i="1">
                <a:solidFill>
                  <a:srgbClr val="002060"/>
                </a:solidFill>
                <a:latin typeface="Calibri" pitchFamily="34" charset="0"/>
                <a:cs typeface="Calibri" pitchFamily="34" charset="0"/>
              </a:rPr>
              <a:t>e. CN dệt, sản xuất trang phục</a:t>
            </a:r>
            <a:endParaRPr lang="en-US" sz="3000" b="1" i="1">
              <a:latin typeface="Calibri" pitchFamily="34" charset="0"/>
              <a:cs typeface="Calibri" pitchFamily="34" charset="0"/>
            </a:endParaRPr>
          </a:p>
        </p:txBody>
      </p:sp>
      <p:sp>
        <p:nvSpPr>
          <p:cNvPr id="7" name="TextBox 6"/>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spTree>
    <p:extLst>
      <p:ext uri="{BB962C8B-B14F-4D97-AF65-F5344CB8AC3E}">
        <p14:creationId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a:extLst>
              <a:ext uri="{FF2B5EF4-FFF2-40B4-BE49-F238E27FC236}">
                <a16:creationId xmlns:a16="http://schemas.microsoft.com/office/drawing/2014/main" id="{73967555-0870-4F27-BD6A-DA4B783C4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81770" y="430408"/>
            <a:ext cx="3537116" cy="21691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E12AC23F-A030-4752-B5F7-54CA81B336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41371" y="3499393"/>
            <a:ext cx="3383280" cy="2438951"/>
          </a:xfrm>
          <a:prstGeom prst="rect">
            <a:avLst/>
          </a:prstGeom>
        </p:spPr>
      </p:pic>
      <p:pic>
        <p:nvPicPr>
          <p:cNvPr id="9" name="Hình ảnh 8">
            <a:extLst>
              <a:ext uri="{FF2B5EF4-FFF2-40B4-BE49-F238E27FC236}">
                <a16:creationId xmlns:a16="http://schemas.microsoft.com/office/drawing/2014/main" id="{2CA338E4-20B1-438B-8148-73599477286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98971" y="3610627"/>
            <a:ext cx="3783469" cy="21109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Hình ảnh 10">
            <a:extLst>
              <a:ext uri="{FF2B5EF4-FFF2-40B4-BE49-F238E27FC236}">
                <a16:creationId xmlns:a16="http://schemas.microsoft.com/office/drawing/2014/main" id="{FF8EEB8E-3B48-46C0-A852-3F18CB35627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78757" y="247046"/>
            <a:ext cx="3953897" cy="24308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Hộp Văn bản 11">
            <a:extLst>
              <a:ext uri="{FF2B5EF4-FFF2-40B4-BE49-F238E27FC236}">
                <a16:creationId xmlns:a16="http://schemas.microsoft.com/office/drawing/2014/main" id="{4ED2C329-2F74-4CC8-914A-D4B6E73F40B2}"/>
              </a:ext>
            </a:extLst>
          </p:cNvPr>
          <p:cNvSpPr txBox="1"/>
          <p:nvPr/>
        </p:nvSpPr>
        <p:spPr>
          <a:xfrm>
            <a:off x="496389" y="2759115"/>
            <a:ext cx="415398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BZ" sz="2800" b="1">
                <a:solidFill>
                  <a:srgbClr val="002060"/>
                </a:solidFill>
                <a:latin typeface="Calibri" pitchFamily="34" charset="0"/>
                <a:cs typeface="Calibri" pitchFamily="34" charset="0"/>
              </a:rPr>
              <a:t>Dệt và sản xuất trang phục</a:t>
            </a:r>
            <a:endParaRPr kumimoji="0" lang="en-BZ" sz="28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14" name="Hộp Văn bản 13">
            <a:extLst>
              <a:ext uri="{FF2B5EF4-FFF2-40B4-BE49-F238E27FC236}">
                <a16:creationId xmlns:a16="http://schemas.microsoft.com/office/drawing/2014/main" id="{22B92307-05FC-4882-8A9D-BBBB63E753A0}"/>
              </a:ext>
            </a:extLst>
          </p:cNvPr>
          <p:cNvSpPr txBox="1"/>
          <p:nvPr/>
        </p:nvSpPr>
        <p:spPr>
          <a:xfrm>
            <a:off x="8412480" y="2970318"/>
            <a:ext cx="3213463"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Bà</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Rịa-Vũng</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Tàu</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15" name="Hộp Văn bản 14">
            <a:extLst>
              <a:ext uri="{FF2B5EF4-FFF2-40B4-BE49-F238E27FC236}">
                <a16:creationId xmlns:a16="http://schemas.microsoft.com/office/drawing/2014/main" id="{5F828F44-9441-45FA-921B-8319D008439F}"/>
              </a:ext>
            </a:extLst>
          </p:cNvPr>
          <p:cNvSpPr txBox="1"/>
          <p:nvPr/>
        </p:nvSpPr>
        <p:spPr>
          <a:xfrm>
            <a:off x="496389" y="5826430"/>
            <a:ext cx="3657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Sữa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chua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sữa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tươi</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phô</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mai</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19" name="Hình ảnh 18">
            <a:extLst>
              <a:ext uri="{FF2B5EF4-FFF2-40B4-BE49-F238E27FC236}">
                <a16:creationId xmlns:a16="http://schemas.microsoft.com/office/drawing/2014/main" id="{19723A8A-CC1C-4C60-9957-1BB06D09445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22513" y="3536729"/>
            <a:ext cx="3670663" cy="20915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21" name="Hộp Văn bản 20">
            <a:extLst>
              <a:ext uri="{FF2B5EF4-FFF2-40B4-BE49-F238E27FC236}">
                <a16:creationId xmlns:a16="http://schemas.microsoft.com/office/drawing/2014/main" id="{A8B21324-D353-4EBD-80E3-D90054C58590}"/>
              </a:ext>
            </a:extLst>
          </p:cNvPr>
          <p:cNvSpPr txBox="1"/>
          <p:nvPr/>
        </p:nvSpPr>
        <p:spPr>
          <a:xfrm>
            <a:off x="9227663" y="5920115"/>
            <a:ext cx="2045583"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Sơn</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La</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22" name="Hộp Văn bản 21">
            <a:extLst>
              <a:ext uri="{FF2B5EF4-FFF2-40B4-BE49-F238E27FC236}">
                <a16:creationId xmlns:a16="http://schemas.microsoft.com/office/drawing/2014/main" id="{A318A107-DC0B-4793-8075-951294190938}"/>
              </a:ext>
            </a:extLst>
          </p:cNvPr>
          <p:cNvSpPr txBox="1"/>
          <p:nvPr/>
        </p:nvSpPr>
        <p:spPr>
          <a:xfrm>
            <a:off x="4691104" y="5949541"/>
            <a:ext cx="250499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rPr>
              <a:t>Than </a:t>
            </a: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đá</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23" name="Hình ảnh 22">
            <a:extLst>
              <a:ext uri="{FF2B5EF4-FFF2-40B4-BE49-F238E27FC236}">
                <a16:creationId xmlns:a16="http://schemas.microsoft.com/office/drawing/2014/main" id="{E643DB57-4C76-4A31-A694-37A56EF72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9377" y="1163241"/>
            <a:ext cx="2315129" cy="2315129"/>
          </a:xfrm>
          <a:prstGeom prst="ellipse">
            <a:avLst/>
          </a:prstGeom>
        </p:spPr>
      </p:pic>
      <p:sp>
        <p:nvSpPr>
          <p:cNvPr id="24" name="Rounded Rectangle 3">
            <a:hlinkClick r:id="rId11" action="ppaction://hlinksldjump"/>
            <a:extLst>
              <a:ext uri="{FF2B5EF4-FFF2-40B4-BE49-F238E27FC236}">
                <a16:creationId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val="5920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4" presetID="6"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6"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4" name="chimes.wav"/>
                                        </p:tgtEl>
                                      </p:cMediaNode>
                                    </p:audio>
                                  </p:subTnLst>
                                </p:cTn>
                              </p:par>
                              <p:par>
                                <p:cTn id="50" presetID="6"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P spid="22" grpId="0"/>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67711985"/>
              </p:ext>
            </p:extLst>
          </p:nvPr>
        </p:nvGraphicFramePr>
        <p:xfrm>
          <a:off x="129802" y="1635645"/>
          <a:ext cx="11769558" cy="2935732"/>
        </p:xfrm>
        <a:graphic>
          <a:graphicData uri="http://schemas.openxmlformats.org/drawingml/2006/table">
            <a:tbl>
              <a:tblPr firstRow="1" firstCol="1" bandRow="1">
                <a:tableStyleId>{5C22544A-7EE6-4342-B048-85BDC9FD1C3A}</a:tableStyleId>
              </a:tblPr>
              <a:tblGrid>
                <a:gridCol w="4221762">
                  <a:extLst>
                    <a:ext uri="{9D8B030D-6E8A-4147-A177-3AD203B41FA5}">
                      <a16:colId xmlns:a16="http://schemas.microsoft.com/office/drawing/2014/main" val="2025142244"/>
                    </a:ext>
                  </a:extLst>
                </a:gridCol>
                <a:gridCol w="1886464">
                  <a:extLst>
                    <a:ext uri="{9D8B030D-6E8A-4147-A177-3AD203B41FA5}">
                      <a16:colId xmlns:a16="http://schemas.microsoft.com/office/drawing/2014/main" val="20001"/>
                    </a:ext>
                  </a:extLst>
                </a:gridCol>
                <a:gridCol w="1886464">
                  <a:extLst>
                    <a:ext uri="{9D8B030D-6E8A-4147-A177-3AD203B41FA5}">
                      <a16:colId xmlns:a16="http://schemas.microsoft.com/office/drawing/2014/main" val="3625229724"/>
                    </a:ext>
                  </a:extLst>
                </a:gridCol>
                <a:gridCol w="1887434">
                  <a:extLst>
                    <a:ext uri="{9D8B030D-6E8A-4147-A177-3AD203B41FA5}">
                      <a16:colId xmlns:a16="http://schemas.microsoft.com/office/drawing/2014/main" val="268133812"/>
                    </a:ext>
                  </a:extLst>
                </a:gridCol>
                <a:gridCol w="1887434">
                  <a:extLst>
                    <a:ext uri="{9D8B030D-6E8A-4147-A177-3AD203B41FA5}">
                      <a16:colId xmlns:a16="http://schemas.microsoft.com/office/drawing/2014/main" val="1662943459"/>
                    </a:ext>
                  </a:extLst>
                </a:gridCol>
              </a:tblGrid>
              <a:tr h="650240">
                <a:tc>
                  <a:txBody>
                    <a:bodyPr/>
                    <a:lstStyle/>
                    <a:p>
                      <a:pPr algn="just">
                        <a:lnSpc>
                          <a:spcPct val="15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5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50000"/>
                        </a:lnSpc>
                        <a:spcAft>
                          <a:spcPts val="0"/>
                        </a:spcAft>
                      </a:pPr>
                      <a:r>
                        <a:rPr lang="en-US" sz="2800">
                          <a:effectLst/>
                          <a:latin typeface="Calibri" pitchFamily="34" charset="0"/>
                          <a:ea typeface="Arial" panose="020B0604020202020204" pitchFamily="34" charset="0"/>
                          <a:cs typeface="Calibri" pitchFamily="34" charset="0"/>
                        </a:rPr>
                        <a:t>2005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2010</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583018"/>
                  </a:ext>
                </a:extLst>
              </a:tr>
              <a:tr h="325120">
                <a:tc>
                  <a:txBody>
                    <a:bodyPr/>
                    <a:lstStyle/>
                    <a:p>
                      <a:pPr algn="just">
                        <a:lnSpc>
                          <a:spcPct val="150000"/>
                        </a:lnSpc>
                        <a:spcAft>
                          <a:spcPts val="0"/>
                        </a:spcAft>
                      </a:pPr>
                      <a:r>
                        <a:rPr lang="en-US" sz="2800" dirty="0" err="1">
                          <a:effectLst/>
                          <a:latin typeface="Calibri" pitchFamily="34" charset="0"/>
                          <a:cs typeface="Calibri" pitchFamily="34" charset="0"/>
                        </a:rPr>
                        <a:t>Vải</a:t>
                      </a:r>
                      <a:r>
                        <a:rPr lang="en-US" sz="2800" dirty="0">
                          <a:effectLst/>
                          <a:latin typeface="Calibri" pitchFamily="34" charset="0"/>
                          <a:cs typeface="Calibri" pitchFamily="34" charset="0"/>
                        </a:rPr>
                        <a:t> </a:t>
                      </a:r>
                      <a:r>
                        <a:rPr lang="en-US" sz="2800">
                          <a:effectLst/>
                          <a:latin typeface="Calibri" pitchFamily="34" charset="0"/>
                          <a:cs typeface="Calibri" pitchFamily="34" charset="0"/>
                        </a:rPr>
                        <a:t>(triệu m</a:t>
                      </a:r>
                      <a:r>
                        <a:rPr lang="en-US" sz="2800" baseline="30000">
                          <a:effectLst/>
                          <a:latin typeface="Calibri" pitchFamily="34" charset="0"/>
                          <a:cs typeface="Calibri" pitchFamily="34" charset="0"/>
                        </a:rPr>
                        <a:t>2</a:t>
                      </a:r>
                      <a:r>
                        <a:rPr lang="en-US" sz="2800">
                          <a:effectLst/>
                          <a:latin typeface="Calibri" pitchFamily="34" charset="0"/>
                          <a:cs typeface="Calibri" pitchFamily="34" charset="0"/>
                        </a:rPr>
                        <a:t>)</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560,8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1176,9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1525,6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2520,7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228571"/>
                  </a:ext>
                </a:extLst>
              </a:tr>
              <a:tr h="325120">
                <a:tc>
                  <a:txBody>
                    <a:bodyPr/>
                    <a:lstStyle/>
                    <a:p>
                      <a:pPr algn="just">
                        <a:lnSpc>
                          <a:spcPct val="150000"/>
                        </a:lnSpc>
                        <a:spcAft>
                          <a:spcPts val="0"/>
                        </a:spcAft>
                      </a:pPr>
                      <a:r>
                        <a:rPr lang="vi-VN" sz="2800">
                          <a:effectLst/>
                          <a:latin typeface="Calibri" pitchFamily="34" charset="0"/>
                          <a:cs typeface="Calibri" pitchFamily="34" charset="0"/>
                        </a:rPr>
                        <a:t>Quần áo (t</a:t>
                      </a:r>
                      <a:r>
                        <a:rPr lang="en-US" sz="2800">
                          <a:effectLst/>
                          <a:latin typeface="Calibri" pitchFamily="34" charset="0"/>
                          <a:cs typeface="Calibri" pitchFamily="34" charset="0"/>
                        </a:rPr>
                        <a:t>riệu</a:t>
                      </a:r>
                      <a:r>
                        <a:rPr lang="vi-VN" sz="2800">
                          <a:effectLst/>
                          <a:latin typeface="Calibri" pitchFamily="34" charset="0"/>
                          <a:cs typeface="Calibri" pitchFamily="34" charset="0"/>
                        </a:rPr>
                        <a:t> </a:t>
                      </a:r>
                      <a:r>
                        <a:rPr lang="vi-VN" sz="2800" dirty="0">
                          <a:effectLst/>
                          <a:latin typeface="Calibri" pitchFamily="34" charset="0"/>
                          <a:cs typeface="Calibri" pitchFamily="34" charset="0"/>
                        </a:rPr>
                        <a:t>cái)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1156,4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2604,5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4320,0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5539,5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969493"/>
                  </a:ext>
                </a:extLst>
              </a:tr>
              <a:tr h="325120">
                <a:tc>
                  <a:txBody>
                    <a:bodyPr/>
                    <a:lstStyle/>
                    <a:p>
                      <a:pPr algn="just">
                        <a:lnSpc>
                          <a:spcPct val="150000"/>
                        </a:lnSpc>
                        <a:spcAft>
                          <a:spcPts val="0"/>
                        </a:spcAft>
                      </a:pPr>
                      <a:r>
                        <a:rPr lang="en-US" sz="2800">
                          <a:effectLst/>
                          <a:latin typeface="Calibri" pitchFamily="34" charset="0"/>
                          <a:cs typeface="Calibri" pitchFamily="34" charset="0"/>
                        </a:rPr>
                        <a:t>Sợi</a:t>
                      </a:r>
                      <a:r>
                        <a:rPr lang="en-US" sz="2800" baseline="0">
                          <a:effectLst/>
                          <a:latin typeface="Calibri" pitchFamily="34" charset="0"/>
                          <a:cs typeface="Calibri" pitchFamily="34" charset="0"/>
                        </a:rPr>
                        <a:t> </a:t>
                      </a:r>
                      <a:r>
                        <a:rPr lang="vi-VN" sz="2800">
                          <a:effectLst/>
                          <a:latin typeface="Calibri" pitchFamily="34" charset="0"/>
                          <a:cs typeface="Calibri" pitchFamily="34" charset="0"/>
                        </a:rPr>
                        <a:t>(triệu </a:t>
                      </a:r>
                      <a:r>
                        <a:rPr lang="en-US" sz="2800">
                          <a:effectLst/>
                          <a:latin typeface="Calibri" pitchFamily="34" charset="0"/>
                          <a:cs typeface="Calibri" pitchFamily="34" charset="0"/>
                        </a:rPr>
                        <a:t>tấn</a:t>
                      </a:r>
                      <a:r>
                        <a:rPr lang="vi-VN" sz="2800">
                          <a:effectLst/>
                          <a:latin typeface="Calibri" pitchFamily="34" charset="0"/>
                          <a:cs typeface="Calibri" pitchFamily="34" charset="0"/>
                        </a:rPr>
                        <a:t>)</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0,2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0,8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1,9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ea typeface="Arial" panose="020B0604020202020204" pitchFamily="34" charset="0"/>
                          <a:cs typeface="Calibri" pitchFamily="34" charset="0"/>
                        </a:rPr>
                        <a:t>3,5</a:t>
                      </a:r>
                      <a:endParaRPr lang="en-US" sz="28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808"/>
                  </a:ext>
                </a:extLst>
              </a:tr>
            </a:tbl>
          </a:graphicData>
        </a:graphic>
      </p:graphicFrame>
      <p:sp>
        <p:nvSpPr>
          <p:cNvPr id="12" name="Rectangle 11"/>
          <p:cNvSpPr/>
          <p:nvPr/>
        </p:nvSpPr>
        <p:spPr>
          <a:xfrm>
            <a:off x="2096801" y="583195"/>
            <a:ext cx="9685283"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7.</a:t>
            </a:r>
            <a:r>
              <a:rPr lang="en-US" sz="2700" b="1">
                <a:latin typeface="Calibri" pitchFamily="34" charset="0"/>
                <a:cs typeface="Calibri" pitchFamily="34" charset="0"/>
              </a:rPr>
              <a:t>3</a:t>
            </a:r>
            <a:r>
              <a:rPr lang="vi-VN" sz="2700" b="1">
                <a:latin typeface="Calibri" pitchFamily="34" charset="0"/>
                <a:cs typeface="Calibri" pitchFamily="34" charset="0"/>
              </a:rPr>
              <a:t>. </a:t>
            </a:r>
            <a:r>
              <a:rPr lang="en-US" sz="2700" b="1">
                <a:latin typeface="Calibri" pitchFamily="34" charset="0"/>
                <a:cs typeface="Calibri" pitchFamily="34" charset="0"/>
              </a:rPr>
              <a:t>Một số sản phẩm của ngành công nghiệp dệt và sản xuất trang phục; sản xuất giày, dép ở nước ta, giai đoạn</a:t>
            </a:r>
            <a:r>
              <a:rPr lang="vi-VN" sz="2700" b="1">
                <a:latin typeface="Calibri" pitchFamily="34" charset="0"/>
                <a:cs typeface="Calibri" pitchFamily="34" charset="0"/>
              </a:rPr>
              <a:t> 200</a:t>
            </a:r>
            <a:r>
              <a:rPr lang="en-US" sz="2700" b="1">
                <a:latin typeface="Calibri" pitchFamily="34" charset="0"/>
                <a:cs typeface="Calibri" pitchFamily="34" charset="0"/>
              </a:rPr>
              <a:t>5</a:t>
            </a:r>
            <a:r>
              <a:rPr lang="vi-VN" sz="2700" b="1">
                <a:latin typeface="Calibri" pitchFamily="34" charset="0"/>
                <a:cs typeface="Calibri" pitchFamily="34" charset="0"/>
              </a:rPr>
              <a:t> </a:t>
            </a:r>
            <a:r>
              <a:rPr lang="en-US" sz="2700" b="1">
                <a:latin typeface="Calibri" pitchFamily="34" charset="0"/>
                <a:cs typeface="Calibri" pitchFamily="34" charset="0"/>
              </a:rPr>
              <a:t>-</a:t>
            </a:r>
            <a:r>
              <a:rPr lang="vi-VN" sz="2700" b="1">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1"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a:solidFill>
                  <a:srgbClr val="000B5D"/>
                </a:solidFill>
                <a:latin typeface="Calibri" pitchFamily="34" charset="0"/>
                <a:cs typeface="Calibri" pitchFamily="34" charset="0"/>
              </a:rPr>
              <a:t>NHẬN XÉT BẢNG </a:t>
            </a:r>
            <a:r>
              <a:rPr lang="en-US" sz="4000" b="1" dirty="0">
                <a:solidFill>
                  <a:srgbClr val="000B5D"/>
                </a:solidFill>
                <a:latin typeface="Calibri" pitchFamily="34" charset="0"/>
                <a:cs typeface="Calibri" pitchFamily="34" charset="0"/>
              </a:rPr>
              <a:t>SỐ LIỆU</a:t>
            </a: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7" name="TextBox 25"/>
          <p:cNvSpPr txBox="1"/>
          <p:nvPr/>
        </p:nvSpPr>
        <p:spPr>
          <a:xfrm>
            <a:off x="147149" y="5937899"/>
            <a:ext cx="11733048" cy="640175"/>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Vải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1959,9 triệu m</a:t>
            </a:r>
            <a:r>
              <a:rPr lang="en-US" sz="3200" b="1" baseline="30000">
                <a:solidFill>
                  <a:srgbClr val="FF0000"/>
                </a:solidFill>
                <a:latin typeface="Calibri" pitchFamily="34" charset="0"/>
                <a:cs typeface="Calibri" pitchFamily="34" charset="0"/>
              </a:rPr>
              <a:t>2</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4,5 lần</a:t>
            </a:r>
            <a:endParaRPr lang="vi-VN" sz="3200" b="1" dirty="0">
              <a:solidFill>
                <a:srgbClr val="FF0000"/>
              </a:solidFill>
              <a:latin typeface="Calibri" pitchFamily="34" charset="0"/>
              <a:cs typeface="Calibri" pitchFamily="34" charset="0"/>
            </a:endParaRPr>
          </a:p>
        </p:txBody>
      </p:sp>
      <p:sp>
        <p:nvSpPr>
          <p:cNvPr id="8" name="TextBox 25"/>
          <p:cNvSpPr txBox="1"/>
          <p:nvPr/>
        </p:nvSpPr>
        <p:spPr>
          <a:xfrm>
            <a:off x="204958" y="4918992"/>
            <a:ext cx="11634947"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Giai đoạn 2010 - 2021 sản lượng một số sản phẩm nhìn chung tăng nhưng tốc độ tăng khác nhau:</a:t>
            </a:r>
          </a:p>
        </p:txBody>
      </p:sp>
      <p:sp>
        <p:nvSpPr>
          <p:cNvPr id="9" name="TextBox 25"/>
          <p:cNvSpPr txBox="1"/>
          <p:nvPr/>
        </p:nvSpPr>
        <p:spPr>
          <a:xfrm>
            <a:off x="141889" y="5916873"/>
            <a:ext cx="11733048" cy="640175"/>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Quần áo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4383,1 triệu cái</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4,8 lần</a:t>
            </a:r>
            <a:endParaRPr lang="vi-VN" sz="3200" b="1" dirty="0">
              <a:solidFill>
                <a:srgbClr val="FF0000"/>
              </a:solidFill>
              <a:latin typeface="Calibri" pitchFamily="34" charset="0"/>
              <a:cs typeface="Calibri" pitchFamily="34" charset="0"/>
            </a:endParaRPr>
          </a:p>
        </p:txBody>
      </p:sp>
      <p:sp>
        <p:nvSpPr>
          <p:cNvPr id="10" name="TextBox 25"/>
          <p:cNvSpPr txBox="1"/>
          <p:nvPr/>
        </p:nvSpPr>
        <p:spPr>
          <a:xfrm>
            <a:off x="246988" y="5927418"/>
            <a:ext cx="11733048" cy="640175"/>
          </a:xfrm>
          <a:prstGeom prst="rect">
            <a:avLst/>
          </a:prstGeom>
          <a:solidFill>
            <a:schemeClr val="bg1"/>
          </a:solidFill>
        </p:spPr>
        <p:txBody>
          <a:bodyPr wrap="square" lIns="0" tIns="0" rIns="0" bIns="0" rtlCol="0" anchor="t">
            <a:spAutoFit/>
          </a:bodyPr>
          <a:lstStyle/>
          <a:p>
            <a:pPr marL="194290" lvl="1" algn="just">
              <a:lnSpc>
                <a:spcPct val="130000"/>
              </a:lnSpc>
            </a:pPr>
            <a:r>
              <a:rPr lang="en-US" sz="3200" b="1">
                <a:solidFill>
                  <a:srgbClr val="0000FF"/>
                </a:solidFill>
                <a:latin typeface="Calibri" pitchFamily="34" charset="0"/>
                <a:cs typeface="Calibri" pitchFamily="34" charset="0"/>
              </a:rPr>
              <a:t>- Sợi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3,3 triệu tấn</a:t>
            </a:r>
            <a:r>
              <a:rPr lang="en-US" sz="3200" b="1">
                <a:solidFill>
                  <a:srgbClr val="0000FF"/>
                </a:solidFill>
                <a:latin typeface="Calibri" pitchFamily="34" charset="0"/>
                <a:cs typeface="Calibri" pitchFamily="34" charset="0"/>
              </a:rPr>
              <a:t>, gấp </a:t>
            </a:r>
            <a:r>
              <a:rPr lang="en-US" sz="3200" b="1">
                <a:solidFill>
                  <a:srgbClr val="FF0000"/>
                </a:solidFill>
                <a:latin typeface="Calibri" pitchFamily="34" charset="0"/>
                <a:cs typeface="Calibri" pitchFamily="34" charset="0"/>
              </a:rPr>
              <a:t>17,5</a:t>
            </a:r>
            <a:r>
              <a:rPr lang="en-US" sz="3200" b="1">
                <a:solidFill>
                  <a:srgbClr val="0000FF"/>
                </a:solidFill>
                <a:latin typeface="Calibri" pitchFamily="34" charset="0"/>
                <a:cs typeface="Calibri" pitchFamily="34" charset="0"/>
              </a:rPr>
              <a:t> lần</a:t>
            </a:r>
            <a:endParaRPr lang="vi-VN" sz="32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352146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9"/>
                                        </p:tgtEl>
                                        <p:attrNameLst>
                                          <p:attrName>ppt_x</p:attrName>
                                        </p:attrNameLst>
                                      </p:cBhvr>
                                      <p:tavLst>
                                        <p:tav tm="0">
                                          <p:val>
                                            <p:strVal val="ppt_x"/>
                                          </p:val>
                                        </p:tav>
                                        <p:tav tm="100000">
                                          <p:val>
                                            <p:strVal val="ppt_x-.2"/>
                                          </p:val>
                                        </p:tav>
                                      </p:tavLst>
                                    </p:anim>
                                    <p:anim calcmode="lin" valueType="num">
                                      <p:cBhvr>
                                        <p:cTn id="33" dur="1000"/>
                                        <p:tgtEl>
                                          <p:spTgt spid="9"/>
                                        </p:tgtEl>
                                        <p:attrNameLst>
                                          <p:attrName>ppt_y</p:attrName>
                                        </p:attrNameLst>
                                      </p:cBhvr>
                                      <p:tavLst>
                                        <p:tav tm="0">
                                          <p:val>
                                            <p:strVal val="ppt_y"/>
                                          </p:val>
                                        </p:tav>
                                        <p:tav tm="100000">
                                          <p:val>
                                            <p:strVal val="ppt_y"/>
                                          </p:val>
                                        </p:tav>
                                      </p:tavLst>
                                    </p:anim>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0"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ần hình thành nền công nghiệp hỗ trợ trong ngành dệt may"/>
          <p:cNvPicPr>
            <a:picLocks noChangeAspect="1" noChangeArrowheads="1"/>
          </p:cNvPicPr>
          <p:nvPr/>
        </p:nvPicPr>
        <p:blipFill rotWithShape="1">
          <a:blip r:embed="rId2">
            <a:extLst>
              <a:ext uri="{28A0092B-C50C-407E-A947-70E740481C1C}">
                <a14:useLocalDpi xmlns:a14="http://schemas.microsoft.com/office/drawing/2010/main" val="0"/>
              </a:ext>
            </a:extLst>
          </a:blip>
          <a:srcRect l="36106"/>
          <a:stretch/>
        </p:blipFill>
        <p:spPr bwMode="auto">
          <a:xfrm>
            <a:off x="5638801" y="0"/>
            <a:ext cx="657692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7"/>
          <p:cNvGrpSpPr/>
          <p:nvPr/>
        </p:nvGrpSpPr>
        <p:grpSpPr>
          <a:xfrm>
            <a:off x="646427" y="515787"/>
            <a:ext cx="4175985" cy="4418802"/>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sp>
        <p:nvSpPr>
          <p:cNvPr id="15" name="TextBox 53"/>
          <p:cNvSpPr txBox="1"/>
          <p:nvPr/>
        </p:nvSpPr>
        <p:spPr>
          <a:xfrm>
            <a:off x="1120709" y="621753"/>
            <a:ext cx="3246339" cy="4016484"/>
          </a:xfrm>
          <a:prstGeom prst="rect">
            <a:avLst/>
          </a:prstGeom>
        </p:spPr>
        <p:txBody>
          <a:bodyPr wrap="square" lIns="0" tIns="0" rIns="0" bIns="0" rtlCol="0" anchor="t">
            <a:spAutoFit/>
          </a:bodyPr>
          <a:lstStyle/>
          <a:p>
            <a:pPr algn="just">
              <a:lnSpc>
                <a:spcPct val="150000"/>
              </a:lnSpc>
            </a:pPr>
            <a:r>
              <a:rPr lang="en-US" sz="2900" b="1" dirty="0" err="1">
                <a:solidFill>
                  <a:srgbClr val="000B5D"/>
                </a:solidFill>
                <a:latin typeface="Calibri" pitchFamily="34" charset="0"/>
                <a:cs typeface="Calibri" pitchFamily="34" charset="0"/>
              </a:rPr>
              <a:t>Tại</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sao</a:t>
            </a:r>
            <a:r>
              <a:rPr lang="en-US" sz="2900" b="1">
                <a:solidFill>
                  <a:srgbClr val="000B5D"/>
                </a:solidFill>
                <a:latin typeface="Calibri" pitchFamily="34" charset="0"/>
                <a:cs typeface="Calibri" pitchFamily="34" charset="0"/>
              </a:rPr>
              <a:t> ngành công nghiệp dêt và sản xuất trang phục, sản xuất giày, dép </a:t>
            </a:r>
            <a:r>
              <a:rPr lang="en-US" sz="2900" b="1" dirty="0" err="1">
                <a:solidFill>
                  <a:srgbClr val="000B5D"/>
                </a:solidFill>
                <a:latin typeface="Calibri" pitchFamily="34" charset="0"/>
                <a:cs typeface="Calibri" pitchFamily="34" charset="0"/>
              </a:rPr>
              <a:t>lại</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ở </a:t>
            </a:r>
            <a:r>
              <a:rPr lang="en-US" sz="2900" b="1" dirty="0" err="1">
                <a:solidFill>
                  <a:srgbClr val="000B5D"/>
                </a:solidFill>
                <a:latin typeface="Calibri" pitchFamily="34" charset="0"/>
                <a:cs typeface="Calibri" pitchFamily="34" charset="0"/>
              </a:rPr>
              <a:t>các</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lớn</a:t>
            </a:r>
            <a:r>
              <a:rPr lang="en-US" sz="2900" b="1" dirty="0">
                <a:solidFill>
                  <a:srgbClr val="000B5D"/>
                </a:solidFill>
                <a:latin typeface="Calibri" pitchFamily="34" charset="0"/>
                <a:cs typeface="Calibri" pitchFamily="34" charset="0"/>
              </a:rPr>
              <a:t>? </a:t>
            </a:r>
          </a:p>
        </p:txBody>
      </p:sp>
      <p:sp>
        <p:nvSpPr>
          <p:cNvPr id="3" name="Rectangle 2"/>
          <p:cNvSpPr/>
          <p:nvPr/>
        </p:nvSpPr>
        <p:spPr>
          <a:xfrm>
            <a:off x="391650" y="5246256"/>
            <a:ext cx="5110516" cy="1446544"/>
          </a:xfrm>
          <a:prstGeom prst="rect">
            <a:avLst/>
          </a:prstGeom>
        </p:spPr>
        <p:txBody>
          <a:bodyPr wrap="square" lIns="60954" tIns="30477" rIns="60954" bIns="30477">
            <a:spAutoFit/>
          </a:bodyPr>
          <a:lstStyle/>
          <a:p>
            <a:pPr algn="just">
              <a:lnSpc>
                <a:spcPct val="150000"/>
              </a:lnSpc>
            </a:pPr>
            <a:r>
              <a:rPr lang="en-US" sz="3000" b="1" dirty="0" err="1">
                <a:solidFill>
                  <a:srgbClr val="C00000"/>
                </a:solidFill>
                <a:latin typeface="Calibri" pitchFamily="34" charset="0"/>
                <a:ea typeface="Times New Roman" panose="02020603050405020304" pitchFamily="18" charset="0"/>
                <a:cs typeface="Calibri" pitchFamily="34" charset="0"/>
              </a:rPr>
              <a:t>Vì</a:t>
            </a:r>
            <a:r>
              <a:rPr lang="en-US" sz="3000" b="1" dirty="0">
                <a:solidFill>
                  <a:srgbClr val="C00000"/>
                </a:solidFill>
                <a:latin typeface="Calibri" pitchFamily="34" charset="0"/>
                <a:ea typeface="Times New Roman" panose="02020603050405020304" pitchFamily="18" charset="0"/>
                <a:cs typeface="Calibri" pitchFamily="34" charset="0"/>
              </a:rPr>
              <a:t> </a:t>
            </a:r>
            <a:r>
              <a:rPr lang="vi-VN" sz="3000" b="1" dirty="0">
                <a:solidFill>
                  <a:srgbClr val="C00000"/>
                </a:solidFill>
                <a:latin typeface="Calibri" pitchFamily="34" charset="0"/>
                <a:ea typeface="Times New Roman" panose="02020603050405020304" pitchFamily="18" charset="0"/>
                <a:cs typeface="Calibri" pitchFamily="34" charset="0"/>
              </a:rPr>
              <a:t>có nguồn lao động dồi dào và thị trường tiêu thụ rộng lớn</a:t>
            </a:r>
            <a:endParaRPr lang="en-US" sz="3000" b="1"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2740788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ty may mặc lớn nhất ở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1" y="-245067"/>
            <a:ext cx="12203471" cy="7126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355600" y="5613400"/>
            <a:ext cx="11194665" cy="1072159"/>
            <a:chOff x="0" y="0"/>
            <a:chExt cx="10520475" cy="1007589"/>
          </a:xfrm>
        </p:grpSpPr>
        <p:sp>
          <p:nvSpPr>
            <p:cNvPr id="4" name="Freeform 3"/>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4"/>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5"/>
          <p:cNvSpPr txBox="1"/>
          <p:nvPr/>
        </p:nvSpPr>
        <p:spPr>
          <a:xfrm>
            <a:off x="548752" y="5937796"/>
            <a:ext cx="10814380" cy="294953"/>
          </a:xfrm>
          <a:prstGeom prst="rect">
            <a:avLst/>
          </a:prstGeom>
        </p:spPr>
        <p:txBody>
          <a:bodyPr lIns="0" tIns="0" rIns="0" bIns="0" rtlCol="0" anchor="t">
            <a:spAutoFit/>
          </a:bodyPr>
          <a:lstStyle/>
          <a:p>
            <a:pPr algn="ctr">
              <a:lnSpc>
                <a:spcPts val="2316"/>
              </a:lnSpc>
              <a:spcBef>
                <a:spcPct val="0"/>
              </a:spcBef>
            </a:pPr>
            <a:r>
              <a:rPr lang="en-US" sz="2900" b="1" dirty="0" err="1">
                <a:solidFill>
                  <a:srgbClr val="FFFFFF"/>
                </a:solidFill>
                <a:latin typeface="Calibri" pitchFamily="34" charset="0"/>
                <a:cs typeface="Calibri" pitchFamily="34" charset="0"/>
              </a:rPr>
              <a:t>Công</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Ty may Việt </a:t>
            </a:r>
            <a:r>
              <a:rPr lang="en-US" sz="2900" b="1" dirty="0" err="1">
                <a:solidFill>
                  <a:srgbClr val="FFFFFF"/>
                </a:solidFill>
                <a:latin typeface="Calibri" pitchFamily="34" charset="0"/>
                <a:cs typeface="Calibri" pitchFamily="34" charset="0"/>
              </a:rPr>
              <a:t>Tiến</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 Doanh nghiệp may mặc hàng đầu Việt </a:t>
            </a:r>
            <a:r>
              <a:rPr lang="en-US" sz="2900" b="1" dirty="0">
                <a:solidFill>
                  <a:srgbClr val="FFFFFF"/>
                </a:solidFill>
                <a:latin typeface="Calibri" pitchFamily="34" charset="0"/>
                <a:cs typeface="Calibri" pitchFamily="34" charset="0"/>
              </a:rPr>
              <a:t>Nam</a:t>
            </a:r>
          </a:p>
        </p:txBody>
      </p:sp>
    </p:spTree>
    <p:extLst>
      <p:ext uri="{BB962C8B-B14F-4D97-AF65-F5344CB8AC3E}">
        <p14:creationId xmlns:p14="http://schemas.microsoft.com/office/powerpoint/2010/main" val="287109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ông Ty Phong Phú"/>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10652"/>
            <a:ext cx="12210936" cy="686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5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5" name="Rectangle 24"/>
          <p:cNvSpPr/>
          <p:nvPr/>
        </p:nvSpPr>
        <p:spPr>
          <a:xfrm>
            <a:off x="267555" y="739588"/>
            <a:ext cx="11527726" cy="553994"/>
          </a:xfrm>
          <a:prstGeom prst="rect">
            <a:avLst/>
          </a:prstGeom>
        </p:spPr>
        <p:txBody>
          <a:bodyPr wrap="square" lIns="91436" tIns="45718" rIns="91436" bIns="45718">
            <a:spAutoFit/>
          </a:bodyPr>
          <a:lstStyle/>
          <a:p>
            <a:pPr algn="just"/>
            <a:r>
              <a:rPr lang="en-US" sz="3000" b="1">
                <a:solidFill>
                  <a:srgbClr val="002060"/>
                </a:solidFill>
                <a:latin typeface="Calibri" pitchFamily="34" charset="0"/>
                <a:cs typeface="Calibri" pitchFamily="34" charset="0"/>
              </a:rPr>
              <a:t>3. Vấn đề phát triển công nghiệp xanh</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6. CÔNG NGHIỆP</a:t>
            </a:r>
          </a:p>
        </p:txBody>
      </p:sp>
      <p:pic>
        <p:nvPicPr>
          <p:cNvPr id="7" name="Picture 2" descr="C:\Users\Administrator\Desktop\Ảnh GS 9\ava-fb-kcn-xanh-huong-di-ben-vung-cho-bds-cong-nghiep-viet-nam-blue-ocean-realty.jpg"/>
          <p:cNvPicPr>
            <a:picLocks noChangeAspect="1" noChangeArrowheads="1"/>
          </p:cNvPicPr>
          <p:nvPr/>
        </p:nvPicPr>
        <p:blipFill>
          <a:blip r:embed="rId3"/>
          <a:srcRect/>
          <a:stretch>
            <a:fillRect/>
          </a:stretch>
        </p:blipFill>
        <p:spPr bwMode="auto">
          <a:xfrm>
            <a:off x="4632960" y="1676400"/>
            <a:ext cx="7559040" cy="4831307"/>
          </a:xfrm>
          <a:prstGeom prst="rect">
            <a:avLst/>
          </a:prstGeom>
          <a:ln>
            <a:noFill/>
          </a:ln>
          <a:effectLst>
            <a:outerShdw blurRad="292100" dist="139700" dir="2700000" algn="tl" rotWithShape="0">
              <a:srgbClr val="333333">
                <a:alpha val="65000"/>
              </a:srgbClr>
            </a:outerShdw>
          </a:effectLst>
        </p:spPr>
      </p:pic>
      <p:pic>
        <p:nvPicPr>
          <p:cNvPr id="8" name="Picture 3" descr="C:\Users\Administrator\Desktop\Ảnh GS 9\cong-nghiep-xanh.jpg"/>
          <p:cNvPicPr>
            <a:picLocks noChangeAspect="1" noChangeArrowheads="1"/>
          </p:cNvPicPr>
          <p:nvPr/>
        </p:nvPicPr>
        <p:blipFill>
          <a:blip r:embed="rId4"/>
          <a:srcRect/>
          <a:stretch>
            <a:fillRect/>
          </a:stretch>
        </p:blipFill>
        <p:spPr bwMode="auto">
          <a:xfrm>
            <a:off x="-73018" y="1443251"/>
            <a:ext cx="5773003" cy="4329752"/>
          </a:xfrm>
          <a:prstGeom prst="ellipse">
            <a:avLst/>
          </a:prstGeom>
          <a:ln>
            <a:noFill/>
          </a:ln>
          <a:effectLst>
            <a:softEdge rad="112500"/>
          </a:effectLst>
        </p:spPr>
      </p:pic>
    </p:spTree>
    <p:extLst>
      <p:ext uri="{BB962C8B-B14F-4D97-AF65-F5344CB8AC3E}">
        <p14:creationId xmlns:p14="http://schemas.microsoft.com/office/powerpoint/2010/main" val="2404770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64546"/>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a:stretch>
              <a:fillRect/>
            </a:stretch>
          </a:blipFill>
        </p:spPr>
      </p:sp>
      <p:sp>
        <p:nvSpPr>
          <p:cNvPr id="3" name="Freeform 3"/>
          <p:cNvSpPr/>
          <p:nvPr/>
        </p:nvSpPr>
        <p:spPr>
          <a:xfrm rot="67391">
            <a:off x="6561220" y="5521468"/>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a:stretch>
              <a:fillRect/>
            </a:stretch>
          </a:blipFill>
        </p:spPr>
      </p:sp>
      <p:grpSp>
        <p:nvGrpSpPr>
          <p:cNvPr id="10" name="Group 10"/>
          <p:cNvGrpSpPr/>
          <p:nvPr/>
        </p:nvGrpSpPr>
        <p:grpSpPr>
          <a:xfrm>
            <a:off x="2884696" y="6154849"/>
            <a:ext cx="13119133" cy="7708200"/>
            <a:chOff x="0" y="0"/>
            <a:chExt cx="1383362" cy="812800"/>
          </a:xfrm>
        </p:grpSpPr>
        <p:sp>
          <p:nvSpPr>
            <p:cNvPr id="11" name="Freeform 11"/>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12" name="TextBox 12"/>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a:p>
          </p:txBody>
        </p:sp>
      </p:grpSp>
      <p:grpSp>
        <p:nvGrpSpPr>
          <p:cNvPr id="13" name="Group 13"/>
          <p:cNvGrpSpPr/>
          <p:nvPr/>
        </p:nvGrpSpPr>
        <p:grpSpPr>
          <a:xfrm>
            <a:off x="1002666"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p>
          </p:txBody>
        </p:sp>
      </p:grpSp>
      <p:sp>
        <p:nvSpPr>
          <p:cNvPr id="16" name="Freeform 16"/>
          <p:cNvSpPr/>
          <p:nvPr/>
        </p:nvSpPr>
        <p:spPr>
          <a:xfrm>
            <a:off x="1245105" y="181973"/>
            <a:ext cx="615869" cy="635736"/>
          </a:xfrm>
          <a:custGeom>
            <a:avLst/>
            <a:gdLst/>
            <a:ahLst/>
            <a:cxnLst/>
            <a:rect l="l" t="t" r="r" b="b"/>
            <a:pathLst>
              <a:path w="923804" h="953604">
                <a:moveTo>
                  <a:pt x="0" y="0"/>
                </a:moveTo>
                <a:lnTo>
                  <a:pt x="923804" y="0"/>
                </a:lnTo>
                <a:lnTo>
                  <a:pt x="923804" y="953604"/>
                </a:lnTo>
                <a:lnTo>
                  <a:pt x="0" y="953604"/>
                </a:lnTo>
                <a:lnTo>
                  <a:pt x="0" y="0"/>
                </a:lnTo>
                <a:close/>
              </a:path>
            </a:pathLst>
          </a:custGeom>
          <a:blipFill>
            <a:blip cstate="print"/>
            <a:stretch>
              <a:fillRect/>
            </a:stretch>
          </a:blipFill>
        </p:spPr>
      </p:sp>
      <p:sp>
        <p:nvSpPr>
          <p:cNvPr id="17" name="TextBox 17"/>
          <p:cNvSpPr txBox="1"/>
          <p:nvPr/>
        </p:nvSpPr>
        <p:spPr>
          <a:xfrm>
            <a:off x="472980" y="1028701"/>
            <a:ext cx="11335392" cy="1800493"/>
          </a:xfrm>
          <a:prstGeom prst="rect">
            <a:avLst/>
          </a:prstGeom>
          <a:solidFill>
            <a:srgbClr val="012F7F"/>
          </a:solidFill>
        </p:spPr>
        <p:txBody>
          <a:bodyPr wrap="square" lIns="0" tIns="0" rIns="0" bIns="0" rtlCol="0" anchor="t">
            <a:spAutoFit/>
          </a:bodyPr>
          <a:lstStyle/>
          <a:p>
            <a:pPr algn="just">
              <a:lnSpc>
                <a:spcPct val="130000"/>
              </a:lnSpc>
            </a:pPr>
            <a:r>
              <a:rPr lang="en-US" sz="3000" b="1">
                <a:solidFill>
                  <a:schemeClr val="bg1"/>
                </a:solidFill>
                <a:latin typeface="Calibri" pitchFamily="34" charset="0"/>
                <a:cs typeface="Calibri" pitchFamily="34" charset="0"/>
              </a:rPr>
              <a:t>Công nghiệp xanh </a:t>
            </a:r>
            <a:r>
              <a:rPr lang="vi-VN" sz="3000" b="1" dirty="0">
                <a:solidFill>
                  <a:schemeClr val="bg1"/>
                </a:solidFill>
                <a:latin typeface="Calibri" pitchFamily="34" charset="0"/>
                <a:cs typeface="Calibri" pitchFamily="34" charset="0"/>
              </a:rPr>
              <a:t>là nền công nghiệp </a:t>
            </a:r>
            <a:r>
              <a:rPr lang="vi-VN" sz="3000" b="1" dirty="0">
                <a:solidFill>
                  <a:srgbClr val="FFFF00"/>
                </a:solidFill>
                <a:latin typeface="Calibri" pitchFamily="34" charset="0"/>
                <a:cs typeface="Calibri" pitchFamily="34" charset="0"/>
              </a:rPr>
              <a:t>thân thiện với môi trường, </a:t>
            </a:r>
            <a:r>
              <a:rPr lang="vi-VN" sz="3000" b="1" dirty="0">
                <a:solidFill>
                  <a:schemeClr val="bg1"/>
                </a:solidFill>
                <a:latin typeface="Calibri" pitchFamily="34" charset="0"/>
                <a:cs typeface="Calibri" pitchFamily="34" charset="0"/>
              </a:rPr>
              <a:t>sản xuất ra các sản phẩm thân thiện với môi trường và giúp cho các điều kiện tự nhiên của môi trường </a:t>
            </a:r>
            <a:r>
              <a:rPr lang="vi-VN" sz="3000" b="1" dirty="0">
                <a:solidFill>
                  <a:srgbClr val="FFFF00"/>
                </a:solidFill>
                <a:latin typeface="Calibri" pitchFamily="34" charset="0"/>
                <a:cs typeface="Calibri" pitchFamily="34" charset="0"/>
              </a:rPr>
              <a:t>tốt hơn.</a:t>
            </a:r>
            <a:endParaRPr lang="en-US" sz="3000" b="1" dirty="0">
              <a:solidFill>
                <a:srgbClr val="FFFF00"/>
              </a:solidFill>
              <a:latin typeface="Calibri" pitchFamily="34" charset="0"/>
              <a:cs typeface="Calibri" pitchFamily="34" charset="0"/>
            </a:endParaRPr>
          </a:p>
        </p:txBody>
      </p:sp>
      <p:sp>
        <p:nvSpPr>
          <p:cNvPr id="18" name="TextBox 18"/>
          <p:cNvSpPr txBox="1"/>
          <p:nvPr/>
        </p:nvSpPr>
        <p:spPr>
          <a:xfrm>
            <a:off x="2210079" y="204168"/>
            <a:ext cx="3162169" cy="551689"/>
          </a:xfrm>
          <a:prstGeom prst="rect">
            <a:avLst/>
          </a:prstGeom>
        </p:spPr>
        <p:txBody>
          <a:bodyPr lIns="0" tIns="0" rIns="0" bIns="0" rtlCol="0" anchor="t">
            <a:spAutoFit/>
          </a:bodyPr>
          <a:lstStyle/>
          <a:p>
            <a:pPr>
              <a:lnSpc>
                <a:spcPct val="130000"/>
              </a:lnSpc>
            </a:pPr>
            <a:r>
              <a:rPr lang="en-US" sz="3000" b="1" dirty="0">
                <a:solidFill>
                  <a:srgbClr val="012F7F"/>
                </a:solidFill>
                <a:latin typeface="Calibri" pitchFamily="34" charset="0"/>
                <a:cs typeface="Calibri" pitchFamily="34" charset="0"/>
              </a:rPr>
              <a:t>KHÁI NIỆM</a:t>
            </a:r>
          </a:p>
        </p:txBody>
      </p:sp>
      <p:sp>
        <p:nvSpPr>
          <p:cNvPr id="19" name="TextBox 5"/>
          <p:cNvSpPr txBox="1"/>
          <p:nvPr/>
        </p:nvSpPr>
        <p:spPr>
          <a:xfrm>
            <a:off x="488731" y="379392"/>
            <a:ext cx="11193517" cy="1897955"/>
          </a:xfrm>
          <a:prstGeom prst="rect">
            <a:avLst/>
          </a:prstGeom>
          <a:ln>
            <a:solidFill>
              <a:schemeClr val="accent1"/>
            </a:solidFill>
          </a:ln>
        </p:spPr>
        <p:txBody>
          <a:bodyPr wrap="square" lIns="0" tIns="0" rIns="0" bIns="0" rtlCol="0" anchor="t">
            <a:spAutoFit/>
          </a:bodyPr>
          <a:lstStyle/>
          <a:p>
            <a:pPr marL="457154" indent="-457154" algn="just">
              <a:lnSpc>
                <a:spcPts val="3663"/>
              </a:lnSpc>
              <a:buFont typeface="Arial" panose="020B0604020202020204" pitchFamily="34" charset="0"/>
              <a:buChar char="•"/>
            </a:pPr>
            <a:r>
              <a:rPr lang="en-US" sz="3000" b="1">
                <a:solidFill>
                  <a:srgbClr val="000B5D"/>
                </a:solidFill>
                <a:latin typeface="Calibri" pitchFamily="34" charset="0"/>
                <a:cs typeface="Calibri" pitchFamily="34" charset="0"/>
              </a:rPr>
              <a:t>Khai thác thông tin mục 3.SGK, </a:t>
            </a:r>
            <a:r>
              <a:rPr lang="en-US" sz="3000" b="1" dirty="0" err="1">
                <a:solidFill>
                  <a:srgbClr val="000B5D"/>
                </a:solidFill>
                <a:latin typeface="Calibri" pitchFamily="34" charset="0"/>
                <a:cs typeface="Calibri" pitchFamily="34" charset="0"/>
              </a:rPr>
              <a:t>nêu</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khái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niệm</a:t>
            </a:r>
            <a:r>
              <a:rPr lang="en-US" sz="3000" b="1" dirty="0">
                <a:solidFill>
                  <a:srgbClr val="FF0000"/>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và</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lợi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ích</a:t>
            </a:r>
            <a:r>
              <a:rPr lang="en-US" sz="3000" b="1" dirty="0">
                <a:solidFill>
                  <a:srgbClr val="FF0000"/>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công</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nghiệp</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xanh</a:t>
            </a:r>
            <a:endParaRPr lang="en-US" sz="3000" b="1" dirty="0">
              <a:solidFill>
                <a:srgbClr val="000B5D"/>
              </a:solidFill>
              <a:latin typeface="Calibri" pitchFamily="34" charset="0"/>
              <a:cs typeface="Calibri" pitchFamily="34" charset="0"/>
            </a:endParaRPr>
          </a:p>
          <a:p>
            <a:pPr marL="457154" indent="-457154" algn="just">
              <a:lnSpc>
                <a:spcPts val="3663"/>
              </a:lnSpc>
              <a:buFont typeface="Arial" panose="020B0604020202020204" pitchFamily="34" charset="0"/>
              <a:buChar char="•"/>
            </a:pPr>
            <a:r>
              <a:rPr lang="en-US" sz="3000" b="1" dirty="0" err="1">
                <a:solidFill>
                  <a:srgbClr val="000B5D"/>
                </a:solidFill>
                <a:latin typeface="Calibri" pitchFamily="34" charset="0"/>
                <a:cs typeface="Calibri" pitchFamily="34" charset="0"/>
              </a:rPr>
              <a:t>Gạch</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chân</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trong</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sách</a:t>
            </a:r>
            <a:r>
              <a:rPr lang="en-US" sz="3000" b="1" dirty="0">
                <a:solidFill>
                  <a:srgbClr val="000B5D"/>
                </a:solidFill>
                <a:latin typeface="Calibri" pitchFamily="34" charset="0"/>
                <a:cs typeface="Calibri" pitchFamily="34" charset="0"/>
              </a:rPr>
              <a:t> </a:t>
            </a:r>
            <a:r>
              <a:rPr lang="vi-VN" sz="3000" b="1" dirty="0">
                <a:solidFill>
                  <a:srgbClr val="000B5D"/>
                </a:solidFill>
                <a:latin typeface="Calibri" pitchFamily="34" charset="0"/>
                <a:cs typeface="Calibri" pitchFamily="34" charset="0"/>
              </a:rPr>
              <a:t>công nghiệp xanh cần được chú trọng để </a:t>
            </a:r>
            <a:r>
              <a:rPr lang="vi-VN" sz="3000" b="1" dirty="0">
                <a:solidFill>
                  <a:srgbClr val="FF0000"/>
                </a:solidFill>
                <a:latin typeface="Calibri" pitchFamily="34" charset="0"/>
                <a:cs typeface="Calibri" pitchFamily="34" charset="0"/>
              </a:rPr>
              <a:t>giải quyết vấn đề</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gì</a:t>
            </a:r>
            <a:r>
              <a:rPr lang="en-US" sz="3000" b="1" dirty="0">
                <a:solidFill>
                  <a:srgbClr val="FF0000"/>
                </a:solidFill>
                <a:latin typeface="Calibri" pitchFamily="34" charset="0"/>
                <a:cs typeface="Calibri" pitchFamily="34" charset="0"/>
              </a:rPr>
              <a:t>?</a:t>
            </a:r>
            <a:endParaRPr lang="vi-VN" sz="3000" b="1" dirty="0">
              <a:solidFill>
                <a:srgbClr val="FF0000"/>
              </a:solidFill>
              <a:latin typeface="Calibri" pitchFamily="34" charset="0"/>
              <a:cs typeface="Calibri" pitchFamily="34" charset="0"/>
            </a:endParaRPr>
          </a:p>
        </p:txBody>
      </p:sp>
      <p:sp>
        <p:nvSpPr>
          <p:cNvPr id="23" name="TextBox 18"/>
          <p:cNvSpPr txBox="1"/>
          <p:nvPr/>
        </p:nvSpPr>
        <p:spPr>
          <a:xfrm>
            <a:off x="430699" y="3821075"/>
            <a:ext cx="1852705" cy="551689"/>
          </a:xfrm>
          <a:prstGeom prst="rect">
            <a:avLst/>
          </a:prstGeom>
        </p:spPr>
        <p:txBody>
          <a:bodyPr wrap="square" lIns="0" tIns="0" rIns="0" bIns="0" rtlCol="0" anchor="t">
            <a:spAutoFit/>
          </a:bodyPr>
          <a:lstStyle/>
          <a:p>
            <a:pPr>
              <a:lnSpc>
                <a:spcPct val="130000"/>
              </a:lnSpc>
            </a:pPr>
            <a:r>
              <a:rPr lang="en-US" sz="3000" b="1" dirty="0">
                <a:solidFill>
                  <a:srgbClr val="012F7F"/>
                </a:solidFill>
                <a:latin typeface="Calibri" pitchFamily="34" charset="0"/>
                <a:cs typeface="Calibri" pitchFamily="34" charset="0"/>
              </a:rPr>
              <a:t>LỢI ÍCH</a:t>
            </a:r>
          </a:p>
        </p:txBody>
      </p:sp>
      <p:sp>
        <p:nvSpPr>
          <p:cNvPr id="24" name="TextBox 17"/>
          <p:cNvSpPr txBox="1"/>
          <p:nvPr/>
        </p:nvSpPr>
        <p:spPr>
          <a:xfrm>
            <a:off x="1765763" y="3027802"/>
            <a:ext cx="9979547" cy="3600986"/>
          </a:xfrm>
          <a:prstGeom prst="rect">
            <a:avLst/>
          </a:prstGeom>
          <a:solidFill>
            <a:srgbClr val="012F7F"/>
          </a:solidFill>
        </p:spPr>
        <p:txBody>
          <a:bodyPr wrap="square" lIns="0" tIns="0" rIns="0" bIns="0" rtlCol="0" anchor="t">
            <a:spAutoFit/>
          </a:bodyPr>
          <a:lstStyle/>
          <a:p>
            <a:pPr algn="just">
              <a:lnSpc>
                <a:spcPct val="130000"/>
              </a:lnSpc>
            </a:pPr>
            <a:r>
              <a:rPr lang="en-US" sz="3000" b="1">
                <a:solidFill>
                  <a:srgbClr val="FFFF00"/>
                </a:solidFill>
                <a:latin typeface="Calibri" pitchFamily="34" charset="0"/>
                <a:cs typeface="Calibri" pitchFamily="34" charset="0"/>
              </a:rPr>
              <a:t>- T</a:t>
            </a:r>
            <a:r>
              <a:rPr lang="vi-VN" sz="3000" b="1" dirty="0">
                <a:solidFill>
                  <a:srgbClr val="FFFF00"/>
                </a:solidFill>
                <a:latin typeface="Calibri" pitchFamily="34" charset="0"/>
                <a:cs typeface="Calibri" pitchFamily="34" charset="0"/>
              </a:rPr>
              <a:t>ái sử dụng các </a:t>
            </a:r>
            <a:r>
              <a:rPr lang="vi-VN" sz="3000" b="1">
                <a:solidFill>
                  <a:srgbClr val="FFFF00"/>
                </a:solidFill>
                <a:latin typeface="Calibri" pitchFamily="34" charset="0"/>
                <a:cs typeface="Calibri" pitchFamily="34" charset="0"/>
              </a:rPr>
              <a:t>chất thải</a:t>
            </a:r>
            <a:r>
              <a:rPr lang="en-US" sz="3000" b="1">
                <a:solidFill>
                  <a:srgbClr val="FFFF00"/>
                </a:solidFill>
                <a:latin typeface="Calibri" pitchFamily="34" charset="0"/>
                <a:cs typeface="Calibri" pitchFamily="34" charset="0"/>
              </a:rPr>
              <a:t>;</a:t>
            </a:r>
          </a:p>
          <a:p>
            <a:pPr algn="just">
              <a:lnSpc>
                <a:spcPct val="130000"/>
              </a:lnSpc>
            </a:pPr>
            <a:r>
              <a:rPr lang="en-US" sz="3000" b="1">
                <a:solidFill>
                  <a:srgbClr val="FFFF00"/>
                </a:solidFill>
                <a:latin typeface="Calibri" pitchFamily="34" charset="0"/>
                <a:cs typeface="Calibri" pitchFamily="34" charset="0"/>
              </a:rPr>
              <a:t>- N</a:t>
            </a:r>
            <a:r>
              <a:rPr lang="vi-VN" sz="3000" b="1">
                <a:solidFill>
                  <a:srgbClr val="FFFF00"/>
                </a:solidFill>
                <a:latin typeface="Calibri" pitchFamily="34" charset="0"/>
                <a:cs typeface="Calibri" pitchFamily="34" charset="0"/>
              </a:rPr>
              <a:t>âng </a:t>
            </a:r>
            <a:r>
              <a:rPr lang="vi-VN" sz="3000" b="1" dirty="0">
                <a:solidFill>
                  <a:srgbClr val="FFFF00"/>
                </a:solidFill>
                <a:latin typeface="Calibri" pitchFamily="34" charset="0"/>
                <a:cs typeface="Calibri" pitchFamily="34" charset="0"/>
              </a:rPr>
              <a:t>cao hiệu quả </a:t>
            </a:r>
            <a:r>
              <a:rPr lang="vi-VN" sz="3000" b="1" dirty="0">
                <a:solidFill>
                  <a:schemeClr val="bg1"/>
                </a:solidFill>
                <a:latin typeface="Calibri" pitchFamily="34" charset="0"/>
                <a:cs typeface="Calibri" pitchFamily="34" charset="0"/>
              </a:rPr>
              <a:t>sử dụng </a:t>
            </a:r>
            <a:r>
              <a:rPr lang="vi-VN" sz="3000" b="1" dirty="0">
                <a:solidFill>
                  <a:srgbClr val="FFFF00"/>
                </a:solidFill>
                <a:latin typeface="Calibri" pitchFamily="34" charset="0"/>
                <a:cs typeface="Calibri" pitchFamily="34" charset="0"/>
              </a:rPr>
              <a:t>tài nguyên </a:t>
            </a:r>
            <a:r>
              <a:rPr lang="vi-VN" sz="3000" b="1" dirty="0">
                <a:solidFill>
                  <a:schemeClr val="bg1"/>
                </a:solidFill>
                <a:latin typeface="Calibri" pitchFamily="34" charset="0"/>
                <a:cs typeface="Calibri" pitchFamily="34" charset="0"/>
              </a:rPr>
              <a:t>và </a:t>
            </a:r>
            <a:r>
              <a:rPr lang="vi-VN" sz="3000" b="1">
                <a:solidFill>
                  <a:srgbClr val="FFFF00"/>
                </a:solidFill>
                <a:latin typeface="Calibri" pitchFamily="34" charset="0"/>
                <a:cs typeface="Calibri" pitchFamily="34" charset="0"/>
              </a:rPr>
              <a:t>năng lượng</a:t>
            </a:r>
            <a:r>
              <a:rPr lang="en-US" sz="3000" b="1">
                <a:solidFill>
                  <a:srgbClr val="FFFF00"/>
                </a:solidFill>
                <a:latin typeface="Calibri" pitchFamily="34" charset="0"/>
                <a:cs typeface="Calibri" pitchFamily="34" charset="0"/>
              </a:rPr>
              <a:t>;</a:t>
            </a:r>
          </a:p>
          <a:p>
            <a:pPr algn="just">
              <a:lnSpc>
                <a:spcPct val="130000"/>
              </a:lnSpc>
            </a:pPr>
            <a:r>
              <a:rPr lang="en-US" sz="3000" b="1">
                <a:solidFill>
                  <a:srgbClr val="FFFF00"/>
                </a:solidFill>
                <a:latin typeface="Calibri" pitchFamily="34" charset="0"/>
                <a:cs typeface="Calibri" pitchFamily="34" charset="0"/>
              </a:rPr>
              <a:t>- B</a:t>
            </a:r>
            <a:r>
              <a:rPr lang="vi-VN" sz="3000" b="1">
                <a:solidFill>
                  <a:srgbClr val="FFFF00"/>
                </a:solidFill>
                <a:latin typeface="Calibri" pitchFamily="34" charset="0"/>
                <a:cs typeface="Calibri" pitchFamily="34" charset="0"/>
              </a:rPr>
              <a:t>ảo </a:t>
            </a:r>
            <a:r>
              <a:rPr lang="vi-VN" sz="3000" b="1" dirty="0">
                <a:solidFill>
                  <a:srgbClr val="FFFF00"/>
                </a:solidFill>
                <a:latin typeface="Calibri" pitchFamily="34" charset="0"/>
                <a:cs typeface="Calibri" pitchFamily="34" charset="0"/>
              </a:rPr>
              <a:t>vệ môi trường </a:t>
            </a:r>
            <a:r>
              <a:rPr lang="vi-VN" sz="3000" b="1" dirty="0">
                <a:solidFill>
                  <a:schemeClr val="bg1"/>
                </a:solidFill>
                <a:latin typeface="Calibri" pitchFamily="34" charset="0"/>
                <a:cs typeface="Calibri" pitchFamily="34" charset="0"/>
              </a:rPr>
              <a:t>và </a:t>
            </a:r>
            <a:r>
              <a:rPr lang="vi-VN" sz="3000" b="1" dirty="0">
                <a:solidFill>
                  <a:srgbClr val="FFFF00"/>
                </a:solidFill>
                <a:latin typeface="Calibri" pitchFamily="34" charset="0"/>
                <a:cs typeface="Calibri" pitchFamily="34" charset="0"/>
              </a:rPr>
              <a:t>giảm nhẹ biến đổi khí hậu</a:t>
            </a:r>
            <a:r>
              <a:rPr lang="vi-VN" sz="3000" b="1">
                <a:solidFill>
                  <a:schemeClr val="bg1"/>
                </a:solidFill>
                <a:latin typeface="Calibri" pitchFamily="34" charset="0"/>
                <a:cs typeface="Calibri" pitchFamily="34" charset="0"/>
              </a:rPr>
              <a:t>, </a:t>
            </a:r>
            <a:endParaRPr lang="en-US" sz="3000" b="1">
              <a:solidFill>
                <a:schemeClr val="bg1"/>
              </a:solidFill>
              <a:latin typeface="Calibri" pitchFamily="34" charset="0"/>
              <a:cs typeface="Calibri" pitchFamily="34" charset="0"/>
            </a:endParaRPr>
          </a:p>
          <a:p>
            <a:pPr algn="just">
              <a:lnSpc>
                <a:spcPct val="130000"/>
              </a:lnSpc>
            </a:pPr>
            <a:r>
              <a:rPr lang="en-US" sz="3000" b="1">
                <a:solidFill>
                  <a:schemeClr val="bg1"/>
                </a:solidFill>
                <a:latin typeface="Calibri" pitchFamily="34" charset="0"/>
                <a:cs typeface="Calibri" pitchFamily="34" charset="0"/>
              </a:rPr>
              <a:t>- Đ</a:t>
            </a:r>
            <a:r>
              <a:rPr lang="vi-VN" sz="3000" b="1">
                <a:solidFill>
                  <a:schemeClr val="bg1"/>
                </a:solidFill>
                <a:latin typeface="Calibri" pitchFamily="34" charset="0"/>
                <a:cs typeface="Calibri" pitchFamily="34" charset="0"/>
              </a:rPr>
              <a:t>ảm </a:t>
            </a:r>
            <a:r>
              <a:rPr lang="vi-VN" sz="3000" b="1" dirty="0">
                <a:solidFill>
                  <a:schemeClr val="bg1"/>
                </a:solidFill>
                <a:latin typeface="Calibri" pitchFamily="34" charset="0"/>
                <a:cs typeface="Calibri" pitchFamily="34" charset="0"/>
              </a:rPr>
              <a:t>bảo </a:t>
            </a:r>
            <a:r>
              <a:rPr lang="vi-VN" sz="3000" b="1" dirty="0">
                <a:solidFill>
                  <a:srgbClr val="FFFF00"/>
                </a:solidFill>
                <a:latin typeface="Calibri" pitchFamily="34" charset="0"/>
                <a:cs typeface="Calibri" pitchFamily="34" charset="0"/>
              </a:rPr>
              <a:t>sức khoẻ </a:t>
            </a:r>
            <a:r>
              <a:rPr lang="vi-VN" sz="3000" b="1" dirty="0">
                <a:solidFill>
                  <a:schemeClr val="bg1"/>
                </a:solidFill>
                <a:latin typeface="Calibri" pitchFamily="34" charset="0"/>
                <a:cs typeface="Calibri" pitchFamily="34" charset="0"/>
              </a:rPr>
              <a:t>của </a:t>
            </a:r>
            <a:r>
              <a:rPr lang="vi-VN" sz="3000" b="1">
                <a:solidFill>
                  <a:schemeClr val="bg1"/>
                </a:solidFill>
                <a:latin typeface="Calibri" pitchFamily="34" charset="0"/>
                <a:cs typeface="Calibri" pitchFamily="34" charset="0"/>
              </a:rPr>
              <a:t>người dân</a:t>
            </a:r>
            <a:r>
              <a:rPr lang="en-US" sz="3000" b="1">
                <a:solidFill>
                  <a:schemeClr val="bg1"/>
                </a:solidFill>
                <a:latin typeface="Calibri" pitchFamily="34" charset="0"/>
                <a:cs typeface="Calibri" pitchFamily="34" charset="0"/>
              </a:rPr>
              <a:t>;</a:t>
            </a:r>
          </a:p>
          <a:p>
            <a:pPr algn="just">
              <a:lnSpc>
                <a:spcPct val="130000"/>
              </a:lnSpc>
            </a:pPr>
            <a:r>
              <a:rPr lang="en-US" sz="3000" b="1">
                <a:solidFill>
                  <a:schemeClr val="bg1"/>
                </a:solidFill>
                <a:latin typeface="Calibri" pitchFamily="34" charset="0"/>
                <a:cs typeface="Calibri" pitchFamily="34" charset="0"/>
              </a:rPr>
              <a:t>- T</a:t>
            </a:r>
            <a:r>
              <a:rPr lang="vi-VN" sz="3000" b="1">
                <a:solidFill>
                  <a:schemeClr val="bg1"/>
                </a:solidFill>
                <a:latin typeface="Calibri" pitchFamily="34" charset="0"/>
                <a:cs typeface="Calibri" pitchFamily="34" charset="0"/>
              </a:rPr>
              <a:t>ạo </a:t>
            </a:r>
            <a:r>
              <a:rPr lang="vi-VN" sz="3000" b="1" dirty="0">
                <a:solidFill>
                  <a:schemeClr val="bg1"/>
                </a:solidFill>
                <a:latin typeface="Calibri" pitchFamily="34" charset="0"/>
                <a:cs typeface="Calibri" pitchFamily="34" charset="0"/>
              </a:rPr>
              <a:t>ra các sản phẩm </a:t>
            </a:r>
            <a:r>
              <a:rPr lang="vi-VN" sz="3000" b="1" dirty="0">
                <a:solidFill>
                  <a:srgbClr val="FFFF00"/>
                </a:solidFill>
                <a:latin typeface="Calibri" pitchFamily="34" charset="0"/>
                <a:cs typeface="Calibri" pitchFamily="34" charset="0"/>
              </a:rPr>
              <a:t>an toàn</a:t>
            </a:r>
            <a:r>
              <a:rPr lang="vi-VN" sz="3000" b="1" dirty="0">
                <a:solidFill>
                  <a:schemeClr val="bg1"/>
                </a:solidFill>
                <a:latin typeface="Calibri" pitchFamily="34" charset="0"/>
                <a:cs typeface="Calibri" pitchFamily="34" charset="0"/>
              </a:rPr>
              <a:t>, thông qua sử dụng </a:t>
            </a:r>
            <a:r>
              <a:rPr lang="vi-VN" sz="3000" b="1" dirty="0">
                <a:solidFill>
                  <a:srgbClr val="FFFF00"/>
                </a:solidFill>
                <a:latin typeface="Calibri" pitchFamily="34" charset="0"/>
                <a:cs typeface="Calibri" pitchFamily="34" charset="0"/>
              </a:rPr>
              <a:t>các công nghệ tiên tiến.</a:t>
            </a:r>
            <a:endParaRPr lang="en-US" sz="3000" b="1" dirty="0">
              <a:solidFill>
                <a:srgbClr val="FFFF00"/>
              </a:solidFill>
              <a:latin typeface="Calibri" pitchFamily="34" charset="0"/>
              <a:cs typeface="Calibri" pitchFamily="34" charset="0"/>
            </a:endParaRPr>
          </a:p>
        </p:txBody>
      </p:sp>
      <p:grpSp>
        <p:nvGrpSpPr>
          <p:cNvPr id="28" name="Group 6"/>
          <p:cNvGrpSpPr/>
          <p:nvPr/>
        </p:nvGrpSpPr>
        <p:grpSpPr>
          <a:xfrm>
            <a:off x="0" y="4382826"/>
            <a:ext cx="1504638" cy="1529255"/>
            <a:chOff x="0" y="0"/>
            <a:chExt cx="812800" cy="812800"/>
          </a:xfrm>
        </p:grpSpPr>
        <p:sp>
          <p:nvSpPr>
            <p:cNvPr id="2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30"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Freeform 9"/>
          <p:cNvSpPr/>
          <p:nvPr/>
        </p:nvSpPr>
        <p:spPr>
          <a:xfrm>
            <a:off x="266271" y="4680343"/>
            <a:ext cx="924941" cy="983084"/>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cstate="print"/>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9"/>
                                        </p:tgtEl>
                                        <p:attrNameLst>
                                          <p:attrName>ppt_x</p:attrName>
                                        </p:attrNameLst>
                                      </p:cBhvr>
                                      <p:tavLst>
                                        <p:tav tm="0">
                                          <p:val>
                                            <p:strVal val="ppt_x"/>
                                          </p:val>
                                        </p:tav>
                                        <p:tav tm="100000">
                                          <p:val>
                                            <p:strVal val="ppt_x-.2"/>
                                          </p:val>
                                        </p:tav>
                                      </p:tavLst>
                                    </p:anim>
                                    <p:anim calcmode="lin" valueType="num">
                                      <p:cBhvr>
                                        <p:cTn id="14" dur="1000"/>
                                        <p:tgtEl>
                                          <p:spTgt spid="19"/>
                                        </p:tgtEl>
                                        <p:attrNameLst>
                                          <p:attrName>ppt_y</p:attrName>
                                        </p:attrNameLst>
                                      </p:cBhvr>
                                      <p:tavLst>
                                        <p:tav tm="0">
                                          <p:val>
                                            <p:strVal val="ppt_y"/>
                                          </p:val>
                                        </p:tav>
                                        <p:tav tm="100000">
                                          <p:val>
                                            <p:strVal val="ppt_y"/>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par>
                                <p:cTn id="24" presetID="2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ppt_x</p:attrName>
                                        </p:attrNameLst>
                                      </p:cBhvr>
                                      <p:tavLst>
                                        <p:tav tm="0">
                                          <p:val>
                                            <p:strVal val="#ppt_x-.2"/>
                                          </p:val>
                                        </p:tav>
                                        <p:tav tm="100000">
                                          <p:val>
                                            <p:strVal val="#ppt_x"/>
                                          </p:val>
                                        </p:tav>
                                      </p:tavLst>
                                    </p:anim>
                                    <p:anim calcmode="lin" valueType="num">
                                      <p:cBhvr>
                                        <p:cTn id="2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ppt_x</p:attrName>
                                        </p:attrNameLst>
                                      </p:cBhvr>
                                      <p:tavLst>
                                        <p:tav tm="0">
                                          <p:val>
                                            <p:strVal val="#ppt_x-.2"/>
                                          </p:val>
                                        </p:tav>
                                        <p:tav tm="100000">
                                          <p:val>
                                            <p:strVal val="#ppt_x"/>
                                          </p:val>
                                        </p:tav>
                                      </p:tavLst>
                                    </p:anim>
                                    <p:anim calcmode="lin" valueType="num">
                                      <p:cBhvr>
                                        <p:cTn id="3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amond(in)">
                                      <p:cBhvr>
                                        <p:cTn id="43" dur="1000"/>
                                        <p:tgtEl>
                                          <p:spTgt spid="31"/>
                                        </p:tgtEl>
                                      </p:cBhvr>
                                    </p:animEffect>
                                  </p:childTnLst>
                                </p:cTn>
                              </p:par>
                              <p:par>
                                <p:cTn id="44" presetID="8"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amond(in)">
                                      <p:cBhvr>
                                        <p:cTn id="46" dur="1000"/>
                                        <p:tgtEl>
                                          <p:spTgt spid="28"/>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amond(in)">
                                      <p:cBhvr>
                                        <p:cTn id="49" dur="1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19" grpId="1" animBg="1"/>
      <p:bldP spid="23" grpId="0"/>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84079" y="-350030"/>
            <a:ext cx="10828153" cy="3947764"/>
          </a:xfrm>
          <a:custGeom>
            <a:avLst/>
            <a:gdLst/>
            <a:ahLst/>
            <a:cxnLst/>
            <a:rect l="l" t="t" r="r" b="b"/>
            <a:pathLst>
              <a:path w="16242230" h="5921646">
                <a:moveTo>
                  <a:pt x="0" y="0"/>
                </a:moveTo>
                <a:lnTo>
                  <a:pt x="16242230" y="0"/>
                </a:lnTo>
                <a:lnTo>
                  <a:pt x="16242230" y="5921646"/>
                </a:lnTo>
                <a:lnTo>
                  <a:pt x="0" y="5921646"/>
                </a:lnTo>
                <a:lnTo>
                  <a:pt x="0" y="0"/>
                </a:lnTo>
                <a:close/>
              </a:path>
            </a:pathLst>
          </a:custGeom>
          <a:blipFill>
            <a:blip/>
            <a:stretch>
              <a:fillRect/>
            </a:stretch>
          </a:blipFill>
        </p:spPr>
      </p:sp>
      <p:sp>
        <p:nvSpPr>
          <p:cNvPr id="3" name="Freeform 3"/>
          <p:cNvSpPr/>
          <p:nvPr/>
        </p:nvSpPr>
        <p:spPr>
          <a:xfrm rot="-4346926">
            <a:off x="-2541317" y="3055345"/>
            <a:ext cx="5794265" cy="840169"/>
          </a:xfrm>
          <a:custGeom>
            <a:avLst/>
            <a:gdLst/>
            <a:ahLst/>
            <a:cxnLst/>
            <a:rect l="l" t="t" r="r" b="b"/>
            <a:pathLst>
              <a:path w="8691398" h="1260253">
                <a:moveTo>
                  <a:pt x="0" y="0"/>
                </a:moveTo>
                <a:lnTo>
                  <a:pt x="8691397" y="0"/>
                </a:lnTo>
                <a:lnTo>
                  <a:pt x="8691397" y="1260253"/>
                </a:lnTo>
                <a:lnTo>
                  <a:pt x="0" y="1260253"/>
                </a:lnTo>
                <a:lnTo>
                  <a:pt x="0" y="0"/>
                </a:lnTo>
                <a:close/>
              </a:path>
            </a:pathLst>
          </a:custGeom>
          <a:blipFill>
            <a:blip/>
            <a:stretch>
              <a:fillRect/>
            </a:stretch>
          </a:blipFill>
        </p:spPr>
      </p:sp>
      <p:sp>
        <p:nvSpPr>
          <p:cNvPr id="4" name="Freeform 4"/>
          <p:cNvSpPr/>
          <p:nvPr/>
        </p:nvSpPr>
        <p:spPr>
          <a:xfrm rot="-4322692">
            <a:off x="-768581" y="2272356"/>
            <a:ext cx="5794265" cy="840169"/>
          </a:xfrm>
          <a:custGeom>
            <a:avLst/>
            <a:gdLst/>
            <a:ahLst/>
            <a:cxnLst/>
            <a:rect l="l" t="t" r="r" b="b"/>
            <a:pathLst>
              <a:path w="8691398" h="1260253">
                <a:moveTo>
                  <a:pt x="0" y="0"/>
                </a:moveTo>
                <a:lnTo>
                  <a:pt x="8691398" y="0"/>
                </a:lnTo>
                <a:lnTo>
                  <a:pt x="8691398" y="1260253"/>
                </a:lnTo>
                <a:lnTo>
                  <a:pt x="0" y="1260253"/>
                </a:lnTo>
                <a:lnTo>
                  <a:pt x="0" y="0"/>
                </a:lnTo>
                <a:close/>
              </a:path>
            </a:pathLst>
          </a:custGeom>
          <a:blipFill>
            <a:blip/>
            <a:stretch>
              <a:fillRect/>
            </a:stretch>
          </a:blipFill>
        </p:spPr>
      </p:sp>
      <p:sp>
        <p:nvSpPr>
          <p:cNvPr id="5" name="Freeform 5"/>
          <p:cNvSpPr/>
          <p:nvPr/>
        </p:nvSpPr>
        <p:spPr>
          <a:xfrm rot="5400000">
            <a:off x="-1076706" y="-785115"/>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a:stretch>
              <a:fillRect/>
            </a:stretch>
          </a:blipFill>
        </p:spPr>
      </p:sp>
      <p:grpSp>
        <p:nvGrpSpPr>
          <p:cNvPr id="6" name="Group 6"/>
          <p:cNvGrpSpPr/>
          <p:nvPr/>
        </p:nvGrpSpPr>
        <p:grpSpPr>
          <a:xfrm>
            <a:off x="3421283" y="210764"/>
            <a:ext cx="1575741" cy="157574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9" name="Freeform 9"/>
          <p:cNvSpPr/>
          <p:nvPr/>
        </p:nvSpPr>
        <p:spPr>
          <a:xfrm>
            <a:off x="3724828" y="492151"/>
            <a:ext cx="968649" cy="1012967"/>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cstate="print"/>
            <a:stretch>
              <a:fillRect/>
            </a:stretch>
          </a:blipFill>
        </p:spPr>
      </p:sp>
      <p:sp>
        <p:nvSpPr>
          <p:cNvPr id="10" name="Freeform 10"/>
          <p:cNvSpPr/>
          <p:nvPr/>
        </p:nvSpPr>
        <p:spPr>
          <a:xfrm>
            <a:off x="2049724" y="3158830"/>
            <a:ext cx="953857" cy="1058371"/>
          </a:xfrm>
          <a:custGeom>
            <a:avLst/>
            <a:gdLst/>
            <a:ahLst/>
            <a:cxnLst/>
            <a:rect l="l" t="t" r="r" b="b"/>
            <a:pathLst>
              <a:path w="1430786" h="1587557">
                <a:moveTo>
                  <a:pt x="0" y="0"/>
                </a:moveTo>
                <a:lnTo>
                  <a:pt x="1430786" y="0"/>
                </a:lnTo>
                <a:lnTo>
                  <a:pt x="1430786" y="1587557"/>
                </a:lnTo>
                <a:lnTo>
                  <a:pt x="0" y="1587557"/>
                </a:lnTo>
                <a:lnTo>
                  <a:pt x="0" y="0"/>
                </a:lnTo>
                <a:close/>
              </a:path>
            </a:pathLst>
          </a:custGeom>
          <a:blipFill>
            <a:blip r:embed="rId2" cstate="print"/>
            <a:stretch>
              <a:fillRect/>
            </a:stretch>
          </a:blipFill>
        </p:spPr>
      </p:sp>
      <p:sp>
        <p:nvSpPr>
          <p:cNvPr id="11" name="Freeform 11"/>
          <p:cNvSpPr/>
          <p:nvPr/>
        </p:nvSpPr>
        <p:spPr>
          <a:xfrm>
            <a:off x="1835097" y="4838725"/>
            <a:ext cx="1081493" cy="1057897"/>
          </a:xfrm>
          <a:custGeom>
            <a:avLst/>
            <a:gdLst/>
            <a:ahLst/>
            <a:cxnLst/>
            <a:rect l="l" t="t" r="r" b="b"/>
            <a:pathLst>
              <a:path w="1622240" h="1586846">
                <a:moveTo>
                  <a:pt x="0" y="0"/>
                </a:moveTo>
                <a:lnTo>
                  <a:pt x="1622240" y="0"/>
                </a:lnTo>
                <a:lnTo>
                  <a:pt x="1622240" y="1586845"/>
                </a:lnTo>
                <a:lnTo>
                  <a:pt x="0" y="1586845"/>
                </a:lnTo>
                <a:lnTo>
                  <a:pt x="0" y="0"/>
                </a:lnTo>
                <a:close/>
              </a:path>
            </a:pathLst>
          </a:custGeom>
          <a:blipFill>
            <a:blip cstate="print"/>
            <a:stretch>
              <a:fillRect/>
            </a:stretch>
          </a:blipFill>
        </p:spPr>
      </p:sp>
      <p:sp>
        <p:nvSpPr>
          <p:cNvPr id="12" name="Freeform 12"/>
          <p:cNvSpPr/>
          <p:nvPr/>
        </p:nvSpPr>
        <p:spPr>
          <a:xfrm>
            <a:off x="2419937" y="1526284"/>
            <a:ext cx="1290214" cy="1185384"/>
          </a:xfrm>
          <a:custGeom>
            <a:avLst/>
            <a:gdLst/>
            <a:ahLst/>
            <a:cxnLst/>
            <a:rect l="l" t="t" r="r" b="b"/>
            <a:pathLst>
              <a:path w="1935321" h="1778076">
                <a:moveTo>
                  <a:pt x="0" y="0"/>
                </a:moveTo>
                <a:lnTo>
                  <a:pt x="1935322" y="0"/>
                </a:lnTo>
                <a:lnTo>
                  <a:pt x="1935322" y="1778076"/>
                </a:lnTo>
                <a:lnTo>
                  <a:pt x="0" y="1778076"/>
                </a:lnTo>
                <a:lnTo>
                  <a:pt x="0" y="0"/>
                </a:lnTo>
                <a:close/>
              </a:path>
            </a:pathLst>
          </a:custGeom>
          <a:blipFill>
            <a:blip cstate="print"/>
            <a:stretch>
              <a:fillRect/>
            </a:stretch>
          </a:blipFill>
        </p:spPr>
      </p:sp>
      <p:sp>
        <p:nvSpPr>
          <p:cNvPr id="14" name="TextBox 14"/>
          <p:cNvSpPr txBox="1"/>
          <p:nvPr/>
        </p:nvSpPr>
        <p:spPr>
          <a:xfrm>
            <a:off x="5117673" y="370577"/>
            <a:ext cx="6785293" cy="2400657"/>
          </a:xfrm>
          <a:prstGeom prst="rect">
            <a:avLst/>
          </a:prstGeom>
        </p:spPr>
        <p:txBody>
          <a:bodyPr wrap="square" lIns="0" tIns="0" rIns="0" bIns="0" rtlCol="0" anchor="t">
            <a:spAutoFit/>
          </a:bodyPr>
          <a:lstStyle/>
          <a:p>
            <a:pPr algn="r">
              <a:lnSpc>
                <a:spcPct val="130000"/>
              </a:lnSpc>
            </a:pPr>
            <a:r>
              <a:rPr lang="en-US" sz="3000" b="1" dirty="0">
                <a:solidFill>
                  <a:srgbClr val="012F7F"/>
                </a:solidFill>
                <a:latin typeface="Calibri" pitchFamily="34" charset="0"/>
                <a:cs typeface="Calibri" pitchFamily="34" charset="0"/>
              </a:rPr>
              <a:t>·Ở VIỆT NAM, CÔNG NGHIỆP XANH CẦN ĐƯỢC CHÚ TRỌNG ĐỂ GIẢI QUYẾT ĐƯỢC MỘT SỐ VẤN ĐỀ</a:t>
            </a:r>
          </a:p>
          <a:p>
            <a:pPr algn="r">
              <a:lnSpc>
                <a:spcPct val="130000"/>
              </a:lnSpc>
            </a:pPr>
            <a:endParaRPr lang="en-US" sz="3000" b="1" dirty="0">
              <a:solidFill>
                <a:srgbClr val="012F7F"/>
              </a:solidFill>
              <a:latin typeface="Calibri" pitchFamily="34" charset="0"/>
              <a:cs typeface="Calibri" pitchFamily="34" charset="0"/>
            </a:endParaRPr>
          </a:p>
        </p:txBody>
      </p:sp>
      <p:sp>
        <p:nvSpPr>
          <p:cNvPr id="15" name="TextBox 15"/>
          <p:cNvSpPr txBox="1"/>
          <p:nvPr/>
        </p:nvSpPr>
        <p:spPr>
          <a:xfrm>
            <a:off x="3121689" y="2474125"/>
            <a:ext cx="8655152" cy="1200329"/>
          </a:xfrm>
          <a:prstGeom prst="rect">
            <a:avLst/>
          </a:prstGeom>
        </p:spPr>
        <p:txBody>
          <a:bodyPr wrap="square" lIns="0" tIns="0" rIns="0" bIns="0" rtlCol="0" anchor="t">
            <a:spAutoFit/>
          </a:bodyPr>
          <a:lstStyle/>
          <a:p>
            <a:pPr>
              <a:lnSpc>
                <a:spcPct val="130000"/>
              </a:lnSpc>
            </a:pPr>
            <a:r>
              <a:rPr lang="vi-VN" sz="3000" b="1">
                <a:solidFill>
                  <a:srgbClr val="000000"/>
                </a:solidFill>
                <a:latin typeface="Calibri" pitchFamily="34" charset="0"/>
                <a:cs typeface="Calibri" pitchFamily="34" charset="0"/>
              </a:rPr>
              <a:t></a:t>
            </a:r>
            <a:r>
              <a:rPr lang="en-US" sz="3000" b="1" dirty="0">
                <a:solidFill>
                  <a:srgbClr val="FF0000"/>
                </a:solidFill>
                <a:latin typeface="Calibri" pitchFamily="34" charset="0"/>
                <a:cs typeface="Calibri" pitchFamily="34" charset="0"/>
              </a:rPr>
              <a:t> </a:t>
            </a:r>
            <a:r>
              <a:rPr lang="vi-VN" sz="3000" b="1">
                <a:solidFill>
                  <a:srgbClr val="FF0000"/>
                </a:solidFill>
                <a:latin typeface="Calibri" pitchFamily="34" charset="0"/>
                <a:cs typeface="Calibri" pitchFamily="34" charset="0"/>
              </a:rPr>
              <a:t>Giảm </a:t>
            </a:r>
            <a:r>
              <a:rPr lang="vi-VN" sz="3000" b="1" dirty="0">
                <a:solidFill>
                  <a:srgbClr val="000000"/>
                </a:solidFill>
                <a:latin typeface="Calibri" pitchFamily="34" charset="0"/>
                <a:cs typeface="Calibri" pitchFamily="34" charset="0"/>
              </a:rPr>
              <a:t>thiểu chất thải công nghiệp, qua đó </a:t>
            </a:r>
            <a:r>
              <a:rPr lang="vi-VN" sz="3000" b="1" dirty="0">
                <a:solidFill>
                  <a:srgbClr val="FF0000"/>
                </a:solidFill>
                <a:latin typeface="Calibri" pitchFamily="34" charset="0"/>
                <a:cs typeface="Calibri" pitchFamily="34" charset="0"/>
              </a:rPr>
              <a:t>khắc phục và giải quyết </a:t>
            </a:r>
            <a:r>
              <a:rPr lang="vi-VN" sz="3000" b="1" dirty="0">
                <a:solidFill>
                  <a:srgbClr val="000000"/>
                </a:solidFill>
                <a:latin typeface="Calibri" pitchFamily="34" charset="0"/>
                <a:cs typeface="Calibri" pitchFamily="34" charset="0"/>
              </a:rPr>
              <a:t>được tình trạng </a:t>
            </a:r>
            <a:r>
              <a:rPr lang="vi-VN" sz="3000" b="1" dirty="0">
                <a:solidFill>
                  <a:srgbClr val="FF0000"/>
                </a:solidFill>
                <a:latin typeface="Calibri" pitchFamily="34" charset="0"/>
                <a:cs typeface="Calibri" pitchFamily="34" charset="0"/>
              </a:rPr>
              <a:t>ô nhiễm </a:t>
            </a:r>
            <a:r>
              <a:rPr lang="vi-VN" sz="3000" b="1" dirty="0">
                <a:solidFill>
                  <a:srgbClr val="000000"/>
                </a:solidFill>
                <a:latin typeface="Calibri" pitchFamily="34" charset="0"/>
                <a:cs typeface="Calibri" pitchFamily="34" charset="0"/>
              </a:rPr>
              <a:t>môi trường.</a:t>
            </a:r>
            <a:endParaRPr lang="en-US" sz="3000" b="1" dirty="0">
              <a:solidFill>
                <a:srgbClr val="000000"/>
              </a:solidFill>
              <a:latin typeface="Calibri" pitchFamily="34" charset="0"/>
              <a:cs typeface="Calibri" pitchFamily="34" charset="0"/>
            </a:endParaRPr>
          </a:p>
        </p:txBody>
      </p:sp>
      <p:sp>
        <p:nvSpPr>
          <p:cNvPr id="16" name="TextBox 16"/>
          <p:cNvSpPr txBox="1"/>
          <p:nvPr/>
        </p:nvSpPr>
        <p:spPr>
          <a:xfrm>
            <a:off x="3145751" y="4923728"/>
            <a:ext cx="8788746" cy="1800493"/>
          </a:xfrm>
          <a:prstGeom prst="rect">
            <a:avLst/>
          </a:prstGeom>
        </p:spPr>
        <p:txBody>
          <a:bodyPr wrap="square" lIns="0" tIns="0" rIns="0" bIns="0" rtlCol="0" anchor="t">
            <a:spAutoFit/>
          </a:bodyPr>
          <a:lstStyle/>
          <a:p>
            <a:pPr>
              <a:lnSpc>
                <a:spcPct val="130000"/>
              </a:lnSpc>
            </a:pPr>
            <a:r>
              <a:rPr lang="vi-VN" sz="3000" b="1" dirty="0">
                <a:solidFill>
                  <a:srgbClr val="000000"/>
                </a:solidFill>
                <a:latin typeface="Calibri" pitchFamily="34" charset="0"/>
                <a:cs typeface="Calibri" pitchFamily="34" charset="0"/>
              </a:rPr>
              <a:t>	Tạo ra sản phẩm công nghiệp </a:t>
            </a:r>
            <a:r>
              <a:rPr lang="vi-VN" sz="3000" b="1" dirty="0">
                <a:solidFill>
                  <a:srgbClr val="FF0000"/>
                </a:solidFill>
                <a:latin typeface="Calibri" pitchFamily="34" charset="0"/>
                <a:cs typeface="Calibri" pitchFamily="34" charset="0"/>
              </a:rPr>
              <a:t>chất lượng cao, </a:t>
            </a:r>
            <a:r>
              <a:rPr lang="vi-VN" sz="3000" b="1" dirty="0">
                <a:solidFill>
                  <a:srgbClr val="000000"/>
                </a:solidFill>
                <a:latin typeface="Calibri" pitchFamily="34" charset="0"/>
                <a:cs typeface="Calibri" pitchFamily="34" charset="0"/>
              </a:rPr>
              <a:t>đáp ứng được các </a:t>
            </a:r>
            <a:r>
              <a:rPr lang="vi-VN" sz="3000" b="1" dirty="0">
                <a:solidFill>
                  <a:srgbClr val="FF0000"/>
                </a:solidFill>
                <a:latin typeface="Calibri" pitchFamily="34" charset="0"/>
                <a:cs typeface="Calibri" pitchFamily="34" charset="0"/>
              </a:rPr>
              <a:t>tiêu chuẩn khắt khe </a:t>
            </a:r>
            <a:r>
              <a:rPr lang="vi-VN" sz="3000" b="1" dirty="0">
                <a:solidFill>
                  <a:srgbClr val="000000"/>
                </a:solidFill>
                <a:latin typeface="Calibri" pitchFamily="34" charset="0"/>
                <a:cs typeface="Calibri" pitchFamily="34" charset="0"/>
              </a:rPr>
              <a:t>của thị trường, chịu mức </a:t>
            </a:r>
            <a:r>
              <a:rPr lang="vi-VN" sz="3000" b="1" dirty="0">
                <a:solidFill>
                  <a:srgbClr val="FF0000"/>
                </a:solidFill>
                <a:latin typeface="Calibri" pitchFamily="34" charset="0"/>
                <a:cs typeface="Calibri" pitchFamily="34" charset="0"/>
              </a:rPr>
              <a:t>thuế thấp hơn.</a:t>
            </a:r>
            <a:endParaRPr lang="en-US" sz="3000" b="1" dirty="0">
              <a:solidFill>
                <a:srgbClr val="FF0000"/>
              </a:solidFill>
              <a:latin typeface="Calibri" pitchFamily="34" charset="0"/>
              <a:cs typeface="Calibri" pitchFamily="34" charset="0"/>
            </a:endParaRPr>
          </a:p>
        </p:txBody>
      </p:sp>
      <p:sp>
        <p:nvSpPr>
          <p:cNvPr id="17" name="TextBox 17"/>
          <p:cNvSpPr txBox="1"/>
          <p:nvPr/>
        </p:nvSpPr>
        <p:spPr>
          <a:xfrm>
            <a:off x="3184634" y="3611704"/>
            <a:ext cx="8576442" cy="1200329"/>
          </a:xfrm>
          <a:prstGeom prst="rect">
            <a:avLst/>
          </a:prstGeom>
        </p:spPr>
        <p:txBody>
          <a:bodyPr wrap="square" lIns="0" tIns="0" rIns="0" bIns="0" rtlCol="0" anchor="t">
            <a:spAutoFit/>
          </a:bodyPr>
          <a:lstStyle/>
          <a:p>
            <a:pPr algn="r">
              <a:lnSpc>
                <a:spcPct val="130000"/>
              </a:lnSpc>
            </a:pPr>
            <a:r>
              <a:rPr lang="vi-VN" sz="3000" b="1" dirty="0">
                <a:solidFill>
                  <a:srgbClr val="000000"/>
                </a:solidFill>
                <a:latin typeface="Calibri" pitchFamily="34" charset="0"/>
                <a:cs typeface="Calibri" pitchFamily="34" charset="0"/>
              </a:rPr>
              <a:t></a:t>
            </a:r>
            <a:r>
              <a:rPr lang="vi-VN"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Tiết</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kiệm</a:t>
            </a:r>
            <a:r>
              <a:rPr lang="en-US" sz="3000" b="1" dirty="0">
                <a:solidFill>
                  <a:srgbClr val="FF0000"/>
                </a:solidFill>
                <a:latin typeface="Calibri" pitchFamily="34" charset="0"/>
                <a:cs typeface="Calibri" pitchFamily="34" charset="0"/>
              </a:rPr>
              <a:t> chi </a:t>
            </a:r>
            <a:r>
              <a:rPr lang="en-US" sz="3000" b="1" dirty="0" err="1">
                <a:solidFill>
                  <a:srgbClr val="FF0000"/>
                </a:solidFill>
                <a:latin typeface="Calibri" pitchFamily="34" charset="0"/>
                <a:cs typeface="Calibri" pitchFamily="34" charset="0"/>
              </a:rPr>
              <a:t>phí</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đầu</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vào</a:t>
            </a: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nguyên liệu và năng lượng trong sản xuất.</a:t>
            </a:r>
            <a:endParaRPr lang="en-US" sz="3000" b="1" dirty="0">
              <a:solidFill>
                <a:srgbClr val="000000"/>
              </a:solidFill>
              <a:latin typeface="Calibri" pitchFamily="34" charset="0"/>
              <a:cs typeface="Calibri"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7">
            <a:extLst>
              <a:ext uri="{FF2B5EF4-FFF2-40B4-BE49-F238E27FC236}">
                <a16:creationId xmlns:a16="http://schemas.microsoft.com/office/drawing/2014/main" id="{83943E22-6FC5-4857-96F1-DB4BDF369685}"/>
              </a:ext>
            </a:extLst>
          </p:cNvPr>
          <p:cNvSpPr/>
          <p:nvPr/>
        </p:nvSpPr>
        <p:spPr>
          <a:xfrm>
            <a:off x="457963" y="1889899"/>
            <a:ext cx="6796029" cy="296581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800" b="1" i="1">
                <a:solidFill>
                  <a:srgbClr val="0000FF"/>
                </a:solidFill>
                <a:latin typeface="Calibri" pitchFamily="34" charset="0"/>
                <a:cs typeface="Calibri" pitchFamily="34" charset="0"/>
              </a:rPr>
              <a:t>	Dựa vào H.6.1, hãy:</a:t>
            </a:r>
          </a:p>
          <a:p>
            <a:pPr algn="just">
              <a:lnSpc>
                <a:spcPct val="130000"/>
              </a:lnSpc>
            </a:pPr>
            <a:r>
              <a:rPr lang="en-US" sz="2800" b="1" i="1">
                <a:solidFill>
                  <a:srgbClr val="0000FF"/>
                </a:solidFill>
                <a:latin typeface="Calibri" pitchFamily="34" charset="0"/>
                <a:cs typeface="Calibri" pitchFamily="34" charset="0"/>
              </a:rPr>
              <a:t>- Xác định 2 khu vực tập trung công nghiệp cao nhất cả n</a:t>
            </a:r>
            <a:r>
              <a:rPr lang="vi-VN" sz="2800" b="1" i="1">
                <a:solidFill>
                  <a:srgbClr val="0000FF"/>
                </a:solidFill>
                <a:latin typeface="Calibri" pitchFamily="34" charset="0"/>
                <a:cs typeface="Calibri" pitchFamily="34" charset="0"/>
              </a:rPr>
              <a:t>ư</a:t>
            </a:r>
            <a:r>
              <a:rPr lang="en-US" sz="2800" b="1" i="1">
                <a:solidFill>
                  <a:srgbClr val="0000FF"/>
                </a:solidFill>
                <a:latin typeface="Calibri" pitchFamily="34" charset="0"/>
                <a:cs typeface="Calibri" pitchFamily="34" charset="0"/>
              </a:rPr>
              <a:t>ớc.</a:t>
            </a:r>
          </a:p>
          <a:p>
            <a:pPr algn="just">
              <a:lnSpc>
                <a:spcPct val="130000"/>
              </a:lnSpc>
            </a:pPr>
            <a:r>
              <a:rPr lang="en-US" sz="2800" b="1" i="1">
                <a:solidFill>
                  <a:srgbClr val="0000FF"/>
                </a:solidFill>
                <a:latin typeface="Calibri" pitchFamily="34" charset="0"/>
                <a:cs typeface="Calibri" pitchFamily="34" charset="0"/>
              </a:rPr>
              <a:t>- Kể tên 1 số trung tâm công nghiệp tiêu biểu cho 2 khu vực trên.</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3088" y="1057194"/>
            <a:ext cx="1000545" cy="1086608"/>
          </a:xfrm>
          <a:prstGeom prst="rect">
            <a:avLst/>
          </a:prstGeom>
        </p:spPr>
      </p:pic>
      <p:sp>
        <p:nvSpPr>
          <p:cNvPr id="9" name="Rectangle: Rounded Corners 7">
            <a:extLst>
              <a:ext uri="{FF2B5EF4-FFF2-40B4-BE49-F238E27FC236}">
                <a16:creationId xmlns:a16="http://schemas.microsoft.com/office/drawing/2014/main" id="{83943E22-6FC5-4857-96F1-DB4BDF369685}"/>
              </a:ext>
            </a:extLst>
          </p:cNvPr>
          <p:cNvSpPr/>
          <p:nvPr/>
        </p:nvSpPr>
        <p:spPr>
          <a:xfrm>
            <a:off x="295053" y="1893052"/>
            <a:ext cx="6796029" cy="1970735"/>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lnSpc>
                <a:spcPct val="150000"/>
              </a:lnSpc>
              <a:spcBef>
                <a:spcPct val="50000"/>
              </a:spcBef>
            </a:pPr>
            <a:r>
              <a:rPr lang="en-US" sz="2800" b="1" i="1">
                <a:solidFill>
                  <a:srgbClr val="0000FF"/>
                </a:solidFill>
                <a:latin typeface="Calibri" pitchFamily="34" charset="0"/>
                <a:cs typeface="Calibri" pitchFamily="34" charset="0"/>
              </a:rPr>
              <a:t>	</a:t>
            </a:r>
            <a:r>
              <a:rPr lang="en-US" sz="2800" b="1" i="1">
                <a:solidFill>
                  <a:srgbClr val="0000FF"/>
                </a:solidFill>
                <a:latin typeface="Calibri" pitchFamily="34" charset="0"/>
                <a:cs typeface="Calibri" pitchFamily="34" charset="0"/>
                <a:sym typeface="Arial" pitchFamily="34" charset="0"/>
              </a:rPr>
              <a:t>Vì</a:t>
            </a:r>
            <a:r>
              <a:rPr lang="en-US" altLang="en-US" sz="2800" b="1" i="1">
                <a:solidFill>
                  <a:srgbClr val="0000FF"/>
                </a:solidFill>
                <a:latin typeface="Calibri" pitchFamily="34" charset="0"/>
                <a:cs typeface="Calibri" pitchFamily="34" charset="0"/>
                <a:sym typeface="Arial" pitchFamily="34" charset="0"/>
              </a:rPr>
              <a:t> sao TP. Hồ Chí Minh và Hà Nội là hai trung tâm công nghiệp lớn nhất nước ta?</a:t>
            </a:r>
          </a:p>
        </p:txBody>
      </p:sp>
      <p:sp>
        <p:nvSpPr>
          <p:cNvPr id="10" name="Rectangle: Rounded Corners 7">
            <a:extLst>
              <a:ext uri="{FF2B5EF4-FFF2-40B4-BE49-F238E27FC236}">
                <a16:creationId xmlns:a16="http://schemas.microsoft.com/office/drawing/2014/main" id="{83943E22-6FC5-4857-96F1-DB4BDF369685}"/>
              </a:ext>
            </a:extLst>
          </p:cNvPr>
          <p:cNvSpPr/>
          <p:nvPr/>
        </p:nvSpPr>
        <p:spPr>
          <a:xfrm>
            <a:off x="152400" y="1895188"/>
            <a:ext cx="6796029" cy="21141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r>
              <a:rPr lang="en-US" sz="2800" b="1" i="1">
                <a:solidFill>
                  <a:srgbClr val="0000FF"/>
                </a:solidFill>
                <a:latin typeface="Calibri" pitchFamily="34" charset="0"/>
                <a:cs typeface="Calibri" pitchFamily="34" charset="0"/>
              </a:rPr>
              <a:t>- Kể tên các ngành công nghiệp chính ở tỉnh  (thành phố) mình.</a:t>
            </a:r>
          </a:p>
          <a:p>
            <a:pPr indent="849313" algn="just"/>
            <a:r>
              <a:rPr lang="en-US" sz="2800" b="1" i="1">
                <a:solidFill>
                  <a:srgbClr val="0000FF"/>
                </a:solidFill>
                <a:latin typeface="Calibri" pitchFamily="34" charset="0"/>
                <a:cs typeface="Calibri" pitchFamily="34" charset="0"/>
              </a:rPr>
              <a:t>- Cho biết t</a:t>
            </a:r>
            <a:r>
              <a:rPr lang="en-US" sz="2800" b="1" i="1">
                <a:solidFill>
                  <a:srgbClr val="0000FF"/>
                </a:solidFill>
                <a:latin typeface="Calibri" pitchFamily="34" charset="0"/>
                <a:cs typeface="Calibri" pitchFamily="34" charset="0"/>
                <a:sym typeface="Arial" pitchFamily="34" charset="0"/>
              </a:rPr>
              <a:t>ỉnh mình có trung tâm công nghiệp nào không?</a:t>
            </a:r>
            <a:endParaRPr lang="en-US" altLang="en-US" sz="2800" b="1" i="1">
              <a:solidFill>
                <a:srgbClr val="0000FF"/>
              </a:solidFill>
              <a:latin typeface="Calibri" pitchFamily="34" charset="0"/>
              <a:cs typeface="Calibri" pitchFamily="34" charset="0"/>
              <a:sym typeface="Arial" pitchFamily="34" charset="0"/>
            </a:endParaRPr>
          </a:p>
        </p:txBody>
      </p:sp>
      <p:pic>
        <p:nvPicPr>
          <p:cNvPr id="11" name="Picture 10">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96661" y="1146532"/>
            <a:ext cx="1000545" cy="1086608"/>
          </a:xfrm>
          <a:prstGeom prst="rect">
            <a:avLst/>
          </a:prstGeom>
        </p:spPr>
      </p:pic>
      <p:pic>
        <p:nvPicPr>
          <p:cNvPr id="1026" name="Picture 2" descr="C:\Users\Administrator\Desktop\Ảnh GS 9\cau-hoi-trang-146-dia-li-lop-9-1.png"/>
          <p:cNvPicPr>
            <a:picLocks noChangeAspect="1" noChangeArrowheads="1"/>
          </p:cNvPicPr>
          <p:nvPr/>
        </p:nvPicPr>
        <p:blipFill>
          <a:blip r:embed="rId4"/>
          <a:srcRect/>
          <a:stretch>
            <a:fillRect/>
          </a:stretch>
        </p:blipFill>
        <p:spPr bwMode="auto">
          <a:xfrm>
            <a:off x="7362497" y="15766"/>
            <a:ext cx="4766439" cy="6787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10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21"/>
                                        </p:tgtEl>
                                        <p:attrNameLst>
                                          <p:attrName>ppt_x</p:attrName>
                                        </p:attrNameLst>
                                      </p:cBhvr>
                                      <p:tavLst>
                                        <p:tav tm="0">
                                          <p:val>
                                            <p:strVal val="ppt_x"/>
                                          </p:val>
                                        </p:tav>
                                        <p:tav tm="100000">
                                          <p:val>
                                            <p:strVal val="ppt_x-.2"/>
                                          </p:val>
                                        </p:tav>
                                      </p:tavLst>
                                    </p:anim>
                                    <p:anim calcmode="lin" valueType="num">
                                      <p:cBhvr>
                                        <p:cTn id="19" dur="1000"/>
                                        <p:tgtEl>
                                          <p:spTgt spid="21"/>
                                        </p:tgtEl>
                                        <p:attrNameLst>
                                          <p:attrName>ppt_y</p:attrName>
                                        </p:attrNameLst>
                                      </p:cBhvr>
                                      <p:tavLst>
                                        <p:tav tm="0">
                                          <p:val>
                                            <p:strVal val="ppt_y"/>
                                          </p:val>
                                        </p:tav>
                                        <p:tav tm="100000">
                                          <p:val>
                                            <p:strVal val="ppt_y"/>
                                          </p:val>
                                        </p:tav>
                                      </p:tavLst>
                                    </p:anim>
                                    <p:animEffect transition="out" filter="fade">
                                      <p:cBhvr>
                                        <p:cTn id="20" dur="1000"/>
                                        <p:tgtEl>
                                          <p:spTgt spid="21"/>
                                        </p:tgtEl>
                                      </p:cBhvr>
                                    </p:animEffect>
                                    <p:set>
                                      <p:cBhvr>
                                        <p:cTn id="21" dur="1" fill="hold">
                                          <p:stCondLst>
                                            <p:cond delay="999"/>
                                          </p:stCondLst>
                                        </p:cTn>
                                        <p:tgtEl>
                                          <p:spTgt spid="21"/>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20"/>
                                        </p:tgtEl>
                                        <p:attrNameLst>
                                          <p:attrName>ppt_x</p:attrName>
                                        </p:attrNameLst>
                                      </p:cBhvr>
                                      <p:tavLst>
                                        <p:tav tm="0">
                                          <p:val>
                                            <p:strVal val="ppt_x"/>
                                          </p:val>
                                        </p:tav>
                                        <p:tav tm="100000">
                                          <p:val>
                                            <p:strVal val="ppt_x-.2"/>
                                          </p:val>
                                        </p:tav>
                                      </p:tavLst>
                                    </p:anim>
                                    <p:anim calcmode="lin" valueType="num">
                                      <p:cBhvr>
                                        <p:cTn id="24" dur="1000"/>
                                        <p:tgtEl>
                                          <p:spTgt spid="20"/>
                                        </p:tgtEl>
                                        <p:attrNameLst>
                                          <p:attrName>ppt_y</p:attrName>
                                        </p:attrNameLst>
                                      </p:cBhvr>
                                      <p:tavLst>
                                        <p:tav tm="0">
                                          <p:val>
                                            <p:strVal val="ppt_y"/>
                                          </p:val>
                                        </p:tav>
                                        <p:tav tm="100000">
                                          <p:val>
                                            <p:strVal val="ppt_y"/>
                                          </p:val>
                                        </p:tav>
                                      </p:tavLst>
                                    </p:anim>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grpId="1" nodeType="clickEffect">
                                  <p:stCondLst>
                                    <p:cond delay="0"/>
                                  </p:stCondLst>
                                  <p:childTnLst>
                                    <p:anim calcmode="lin" valueType="num">
                                      <p:cBhvr>
                                        <p:cTn id="42" dur="1000"/>
                                        <p:tgtEl>
                                          <p:spTgt spid="9"/>
                                        </p:tgtEl>
                                        <p:attrNameLst>
                                          <p:attrName>ppt_x</p:attrName>
                                        </p:attrNameLst>
                                      </p:cBhvr>
                                      <p:tavLst>
                                        <p:tav tm="0">
                                          <p:val>
                                            <p:strVal val="ppt_x"/>
                                          </p:val>
                                        </p:tav>
                                        <p:tav tm="100000">
                                          <p:val>
                                            <p:strVal val="ppt_x-.2"/>
                                          </p:val>
                                        </p:tav>
                                      </p:tavLst>
                                    </p:anim>
                                    <p:anim calcmode="lin" valueType="num">
                                      <p:cBhvr>
                                        <p:cTn id="43" dur="1000"/>
                                        <p:tgtEl>
                                          <p:spTgt spid="9"/>
                                        </p:tgtEl>
                                        <p:attrNameLst>
                                          <p:attrName>ppt_y</p:attrName>
                                        </p:attrNameLst>
                                      </p:cBhvr>
                                      <p:tavLst>
                                        <p:tav tm="0">
                                          <p:val>
                                            <p:strVal val="ppt_y"/>
                                          </p:val>
                                        </p:tav>
                                        <p:tav tm="100000">
                                          <p:val>
                                            <p:strVal val="ppt_y"/>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29"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ppt_x</p:attrName>
                                        </p:attrNameLst>
                                      </p:cBhvr>
                                      <p:tavLst>
                                        <p:tav tm="0">
                                          <p:val>
                                            <p:strVal val="#ppt_x-.2"/>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9" grpId="0" animBg="1"/>
      <p:bldP spid="9" grpId="1"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10" name="Rectangle 9">
            <a:extLst>
              <a:ext uri="{FF2B5EF4-FFF2-40B4-BE49-F238E27FC236}">
                <a16:creationId xmlns:a16="http://schemas.microsoft.com/office/drawing/2014/main" id="{238BC6B9-B9C6-4412-9919-A2FC9E3E9582}"/>
              </a:ext>
            </a:extLst>
          </p:cNvPr>
          <p:cNvSpPr/>
          <p:nvPr/>
        </p:nvSpPr>
        <p:spPr>
          <a:xfrm>
            <a:off x="7628238" y="757881"/>
            <a:ext cx="2965621" cy="2800865"/>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609585">
              <a:defRPr/>
            </a:pPr>
            <a:endParaRPr lang="en-US" sz="2400">
              <a:solidFill>
                <a:srgbClr val="FFF6E9"/>
              </a:solidFill>
              <a:latin typeface="Arial"/>
            </a:endParaRPr>
          </a:p>
        </p:txBody>
      </p:sp>
      <p:pic>
        <p:nvPicPr>
          <p:cNvPr id="27" name="Picture 26">
            <a:extLst>
              <a:ext uri="{FF2B5EF4-FFF2-40B4-BE49-F238E27FC236}">
                <a16:creationId xmlns:a16="http://schemas.microsoft.com/office/drawing/2014/main" id="{FB978933-B5E5-485B-BF09-81F2A78E99D8}"/>
              </a:ext>
            </a:extLst>
          </p:cNvPr>
          <p:cNvPicPr>
            <a:picLocks noChangeAspect="1"/>
          </p:cNvPicPr>
          <p:nvPr/>
        </p:nvPicPr>
        <p:blipFill>
          <a:blip r:embed="rId3"/>
          <a:stretch>
            <a:fillRect/>
          </a:stretch>
        </p:blipFill>
        <p:spPr>
          <a:xfrm>
            <a:off x="2669057" y="430686"/>
            <a:ext cx="9030573" cy="55335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1</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Vàng</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20263" y="1621727"/>
            <a:ext cx="11256578"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Khoáng sản nào sau đây ở Việt Nam có trữ </a:t>
            </a:r>
            <a:r>
              <a:rPr lang="vi-VN" sz="3500" b="1">
                <a:solidFill>
                  <a:srgbClr val="FF0000"/>
                </a:solidFill>
                <a:latin typeface="Calibri" pitchFamily="34" charset="0"/>
                <a:cs typeface="Calibri" pitchFamily="34" charset="0"/>
              </a:rPr>
              <a:t>lượng </a:t>
            </a:r>
            <a:r>
              <a:rPr lang="en-US" sz="3500" b="1">
                <a:solidFill>
                  <a:srgbClr val="FF0000"/>
                </a:solidFill>
                <a:latin typeface="Calibri" pitchFamily="34" charset="0"/>
                <a:cs typeface="Calibri" pitchFamily="34" charset="0"/>
              </a:rPr>
              <a:t>lớn, tập trung chủ yếu ở vùng biển phía nam</a:t>
            </a:r>
            <a:r>
              <a:rPr lang="vi-VN" sz="3500" b="1">
                <a:solidFill>
                  <a:srgbClr val="FF0000"/>
                </a:solidFill>
                <a:latin typeface="Calibri" pitchFamily="34" charset="0"/>
                <a:cs typeface="Calibri" pitchFamily="34" charset="0"/>
              </a:rPr>
              <a:t>?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br>
                <a:rPr lang="en-US" sz="3500" b="1" dirty="0">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 Dầu khí.</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Sắt</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Bô-xit</a:t>
              </a:r>
              <a:r>
                <a:rPr lang="en-US" sz="3500" b="1" dirty="0">
                  <a:solidFill>
                    <a:prstClr val="white"/>
                  </a:solidFill>
                  <a:latin typeface="Calibri" pitchFamily="34" charset="0"/>
                  <a:cs typeface="Calibri" pitchFamily="34" charset="0"/>
                </a:rPr>
                <a:t>.</a:t>
              </a:r>
            </a:p>
          </p:txBody>
        </p:sp>
      </p:grpSp>
      <p:pic>
        <p:nvPicPr>
          <p:cNvPr id="3" name="Picture 2"/>
          <p:cNvPicPr>
            <a:picLocks noChangeAspect="1"/>
          </p:cNvPicPr>
          <p:nvPr/>
        </p:nvPicPr>
        <p:blipFill>
          <a:blip r:embed="rId6"/>
          <a:stretch>
            <a:fillRect/>
          </a:stretch>
        </p:blipFill>
        <p:spPr>
          <a:xfrm>
            <a:off x="3555222" y="5675273"/>
            <a:ext cx="4986960" cy="1182727"/>
          </a:xfrm>
          <a:prstGeom prst="rect">
            <a:avLst/>
          </a:prstGeom>
        </p:spPr>
      </p:pic>
      <p:sp>
        <p:nvSpPr>
          <p:cNvPr id="111" name="TextBox 12"/>
          <p:cNvSpPr txBox="1"/>
          <p:nvPr/>
        </p:nvSpPr>
        <p:spPr>
          <a:xfrm>
            <a:off x="6419786" y="5842753"/>
            <a:ext cx="1198273" cy="769441"/>
          </a:xfrm>
          <a:prstGeom prst="rect">
            <a:avLst/>
          </a:prstGeom>
        </p:spPr>
        <p:txBody>
          <a:bodyPr wrap="square" lIns="0" tIns="0" rIns="0" bIns="0" rtlCol="0" anchor="t">
            <a:spAutoFit/>
          </a:bodyPr>
          <a:lstStyle/>
          <a:p>
            <a:pPr algn="ctr"/>
            <a:r>
              <a:rPr lang="en-US" sz="5000" b="1" dirty="0">
                <a:solidFill>
                  <a:srgbClr val="FF0000"/>
                </a:solidFill>
                <a:latin typeface="Calibri" pitchFamily="34" charset="0"/>
                <a:cs typeface="Calibri" pitchFamily="34" charset="0"/>
              </a:rPr>
              <a:t>B</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723671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1" y="1282"/>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a:stretch>
                <a:fillRect/>
              </a:stretch>
            </p:blipFill>
            <p:spPr>
              <a:xfrm>
                <a:off x="194553" y="4597881"/>
                <a:ext cx="2071755" cy="2071756"/>
              </a:xfrm>
              <a:prstGeom prst="rect">
                <a:avLst/>
              </a:prstGeom>
            </p:spPr>
          </p:pic>
        </mc:Fallback>
      </mc:AlternateContent>
      <p:sp>
        <p:nvSpPr>
          <p:cNvPr id="8" name="TextBox 7"/>
          <p:cNvSpPr txBox="1"/>
          <p:nvPr/>
        </p:nvSpPr>
        <p:spPr>
          <a:xfrm>
            <a:off x="1209037" y="1246052"/>
            <a:ext cx="9707880" cy="2246765"/>
          </a:xfrm>
          <a:prstGeom prst="rect">
            <a:avLst/>
          </a:prstGeom>
          <a:noFill/>
        </p:spPr>
        <p:txBody>
          <a:bodyPr wrap="square" lIns="91436" tIns="45718" rIns="91436" bIns="45718" rtlCol="0">
            <a:spAutoFit/>
          </a:bodyPr>
          <a:lstStyle/>
          <a:p>
            <a:pPr algn="ctr"/>
            <a:r>
              <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rPr>
              <a:t>Bài 6.</a:t>
            </a:r>
          </a:p>
          <a:p>
            <a:pPr algn="ctr"/>
            <a:r>
              <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rPr>
              <a:t>Công nghiệp</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2</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Khai khoáng</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669025"/>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Nguồn nguyên liệu </a:t>
            </a:r>
            <a:r>
              <a:rPr lang="vi-VN" sz="3500" b="1">
                <a:solidFill>
                  <a:srgbClr val="FF0000"/>
                </a:solidFill>
                <a:latin typeface="Calibri" pitchFamily="34" charset="0"/>
                <a:cs typeface="Calibri" pitchFamily="34" charset="0"/>
              </a:rPr>
              <a:t>từ </a:t>
            </a:r>
            <a:r>
              <a:rPr lang="en-US" sz="3500" b="1">
                <a:solidFill>
                  <a:srgbClr val="FF0000"/>
                </a:solidFill>
                <a:latin typeface="Calibri" pitchFamily="34" charset="0"/>
                <a:cs typeface="Calibri" pitchFamily="34" charset="0"/>
              </a:rPr>
              <a:t>lâm sản </a:t>
            </a:r>
            <a:r>
              <a:rPr lang="vi-VN" sz="3500" b="1">
                <a:solidFill>
                  <a:srgbClr val="FF0000"/>
                </a:solidFill>
                <a:latin typeface="Calibri" pitchFamily="34" charset="0"/>
                <a:cs typeface="Calibri" pitchFamily="34" charset="0"/>
              </a:rPr>
              <a:t>ở </a:t>
            </a:r>
            <a:r>
              <a:rPr lang="vi-VN" sz="3500" b="1" dirty="0">
                <a:solidFill>
                  <a:srgbClr val="FF0000"/>
                </a:solidFill>
                <a:latin typeface="Calibri" pitchFamily="34" charset="0"/>
                <a:cs typeface="Calibri" pitchFamily="34" charset="0"/>
              </a:rPr>
              <a:t>Việt Nam chủ yếu phục vụ cho ngành công nghiệp nào?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97600" cy="1766919"/>
            <a:chOff x="525106" y="4915272"/>
            <a:chExt cx="3738376" cy="3096673"/>
          </a:xfrm>
        </p:grpSpPr>
        <p:grpSp>
          <p:nvGrpSpPr>
            <p:cNvPr id="12" name="Group 8"/>
            <p:cNvGrpSpPr/>
            <p:nvPr/>
          </p:nvGrpSpPr>
          <p:grpSpPr>
            <a:xfrm>
              <a:off x="525106" y="4915272"/>
              <a:ext cx="3738376" cy="3096673"/>
              <a:chOff x="2108" y="0"/>
              <a:chExt cx="1415559" cy="872615"/>
            </a:xfrm>
          </p:grpSpPr>
          <p:sp>
            <p:nvSpPr>
              <p:cNvPr id="85" name="Freeform 9"/>
              <p:cNvSpPr/>
              <p:nvPr/>
            </p:nvSpPr>
            <p:spPr>
              <a:xfrm>
                <a:off x="2108" y="0"/>
                <a:ext cx="1415559"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562459" y="4935903"/>
              <a:ext cx="3566925" cy="2750960"/>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B.  </a:t>
              </a:r>
            </a:p>
            <a:p>
              <a:pPr algn="ctr"/>
              <a:r>
                <a:rPr lang="en-US" sz="3500" b="1">
                  <a:solidFill>
                    <a:prstClr val="white"/>
                  </a:solidFill>
                  <a:latin typeface="Calibri" pitchFamily="34" charset="0"/>
                  <a:cs typeface="Calibri" pitchFamily="34" charset="0"/>
                </a:rPr>
                <a:t>SX, CB</a:t>
              </a:r>
            </a:p>
            <a:p>
              <a:pPr algn="ctr"/>
              <a:r>
                <a:rPr lang="en-US" sz="3200" b="1">
                  <a:solidFill>
                    <a:prstClr val="white"/>
                  </a:solidFill>
                  <a:latin typeface="Calibri" pitchFamily="34" charset="0"/>
                  <a:cs typeface="Calibri" pitchFamily="34" charset="0"/>
                </a:rPr>
                <a:t> thực phẩm.</a:t>
              </a:r>
              <a:endParaRPr lang="en-US" sz="32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p>
            <a:p>
              <a:pPr algn="ctr"/>
              <a:r>
                <a:rPr lang="en-US" sz="3500" b="1">
                  <a:solidFill>
                    <a:prstClr val="white"/>
                  </a:solidFill>
                  <a:latin typeface="Calibri" pitchFamily="34" charset="0"/>
                  <a:cs typeface="Calibri" pitchFamily="34" charset="0"/>
                </a:rPr>
                <a:t>Sản </a:t>
              </a:r>
              <a:r>
                <a:rPr lang="en-US" sz="3500" b="1" err="1">
                  <a:solidFill>
                    <a:prstClr val="white"/>
                  </a:solidFill>
                  <a:latin typeface="Calibri" pitchFamily="34" charset="0"/>
                  <a:cs typeface="Calibri" pitchFamily="34" charset="0"/>
                </a:rPr>
                <a:t>xuất</a:t>
              </a:r>
              <a:r>
                <a:rPr lang="en-US" sz="3500" b="1">
                  <a:solidFill>
                    <a:prstClr val="white"/>
                  </a:solidFill>
                  <a:latin typeface="Calibri" pitchFamily="34" charset="0"/>
                  <a:cs typeface="Calibri" pitchFamily="34" charset="0"/>
                </a:rPr>
                <a:t> điện</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616966" y="3784898"/>
            <a:ext cx="2458634"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2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589141"/>
            </a:xfrm>
            <a:prstGeom prst="rect">
              <a:avLst/>
            </a:prstGeom>
          </p:spPr>
          <p:txBody>
            <a:bodyPr wrap="square" lIns="0" tIns="0" rIns="0" bIns="0" rtlCol="0" anchor="t">
              <a:spAutoFit/>
            </a:bodyPr>
            <a:lstStyle/>
            <a:p>
              <a:pPr algn="ctr"/>
              <a:r>
                <a:rPr lang="en-US" sz="3200" b="1" dirty="0">
                  <a:solidFill>
                    <a:prstClr val="white"/>
                  </a:solidFill>
                  <a:latin typeface="Calibri" pitchFamily="34" charset="0"/>
                  <a:cs typeface="Calibri" pitchFamily="34" charset="0"/>
                </a:rPr>
                <a:t>D. </a:t>
              </a:r>
              <a:br>
                <a:rPr lang="en-US" sz="3200" b="1">
                  <a:solidFill>
                    <a:prstClr val="white"/>
                  </a:solidFill>
                  <a:latin typeface="Calibri" pitchFamily="34" charset="0"/>
                  <a:cs typeface="Calibri" pitchFamily="34" charset="0"/>
                </a:rPr>
              </a:br>
              <a:r>
                <a:rPr lang="en-US" sz="3200" b="1">
                  <a:solidFill>
                    <a:prstClr val="white"/>
                  </a:solidFill>
                  <a:latin typeface="Calibri" pitchFamily="34" charset="0"/>
                  <a:cs typeface="Calibri" pitchFamily="34" charset="0"/>
                </a:rPr>
                <a:t>Dệt, SX trang phục</a:t>
              </a:r>
              <a:endParaRPr lang="en-US" sz="32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dirty="0">
                <a:solidFill>
                  <a:srgbClr val="FF0000"/>
                </a:solidFill>
                <a:latin typeface="Calibri" pitchFamily="34" charset="0"/>
                <a:cs typeface="Calibri" pitchFamily="34" charset="0"/>
              </a:rPr>
              <a:t>B</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678710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3</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Khoáng</a:t>
              </a:r>
              <a:r>
                <a:rPr lang="en-US" sz="3500" b="1" dirty="0">
                  <a:solidFill>
                    <a:prstClr val="white"/>
                  </a:solidFill>
                  <a:latin typeface="Calibri" pitchFamily="34" charset="0"/>
                  <a:cs typeface="Calibri" pitchFamily="34" charset="0"/>
                </a:rPr>
                <a:t> </a:t>
              </a:r>
              <a:r>
                <a:rPr lang="en-US" sz="3500" b="1" err="1">
                  <a:solidFill>
                    <a:prstClr val="white"/>
                  </a:solidFill>
                  <a:latin typeface="Calibri" pitchFamily="34" charset="0"/>
                  <a:cs typeface="Calibri" pitchFamily="34" charset="0"/>
                </a:rPr>
                <a:t>sản</a:t>
              </a:r>
              <a:r>
                <a:rPr lang="en-US" sz="3500" b="1">
                  <a:solidFill>
                    <a:prstClr val="white"/>
                  </a:solidFill>
                  <a:latin typeface="Calibri" pitchFamily="34" charset="0"/>
                  <a:cs typeface="Calibri" pitchFamily="34" charset="0"/>
                </a:rPr>
                <a:t> </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Nhân tố nào dưới đây </a:t>
            </a:r>
            <a:r>
              <a:rPr lang="vi-VN" sz="3500" b="1" dirty="0">
                <a:solidFill>
                  <a:srgbClr val="002060"/>
                </a:solidFill>
                <a:latin typeface="Calibri" pitchFamily="34" charset="0"/>
                <a:cs typeface="Calibri" pitchFamily="34" charset="0"/>
              </a:rPr>
              <a:t>không phải </a:t>
            </a:r>
            <a:r>
              <a:rPr lang="vi-VN" sz="3500" b="1" dirty="0">
                <a:solidFill>
                  <a:srgbClr val="FF0000"/>
                </a:solidFill>
                <a:latin typeface="Calibri" pitchFamily="34" charset="0"/>
                <a:cs typeface="Calibri" pitchFamily="34" charset="0"/>
              </a:rPr>
              <a:t>là điều kiện tự nhiên ảnh hưởng đến công nghiệp ở Việt Nam?</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2967418" cy="1887916"/>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Khí hậu.</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Giao thông.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 </a:t>
              </a:r>
              <a:br>
                <a:rPr lang="en-US" sz="3500" b="1" dirty="0">
                  <a:solidFill>
                    <a:prstClr val="white"/>
                  </a:solidFill>
                  <a:latin typeface="Calibri" pitchFamily="34" charset="0"/>
                  <a:cs typeface="Calibri" pitchFamily="34" charset="0"/>
                </a:rPr>
              </a:br>
              <a:r>
                <a:rPr lang="vi-VN" sz="3500" b="1" dirty="0">
                  <a:solidFill>
                    <a:prstClr val="white"/>
                  </a:solidFill>
                  <a:latin typeface="Calibri" pitchFamily="34" charset="0"/>
                  <a:cs typeface="Calibri" pitchFamily="34" charset="0"/>
                </a:rPr>
                <a:t>Nguồn </a:t>
              </a:r>
              <a:r>
                <a:rPr lang="vi-VN" sz="3500" b="1">
                  <a:solidFill>
                    <a:prstClr val="white"/>
                  </a:solidFill>
                  <a:latin typeface="Calibri" pitchFamily="34" charset="0"/>
                  <a:cs typeface="Calibri" pitchFamily="34" charset="0"/>
                </a:rPr>
                <a:t>nước </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a:solidFill>
                  <a:srgbClr val="FF0000"/>
                </a:solidFill>
                <a:latin typeface="Calibri" pitchFamily="34" charset="0"/>
                <a:cs typeface="Calibri" pitchFamily="34" charset="0"/>
              </a:rPr>
              <a:t>C</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761857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4</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527568"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555552" y="5074061"/>
              <a:ext cx="3314944" cy="1887914"/>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Tây Nguyên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57200" y="1574428"/>
            <a:ext cx="11240814" cy="1077218"/>
          </a:xfrm>
          <a:prstGeom prst="rect">
            <a:avLst/>
          </a:prstGeom>
        </p:spPr>
        <p:txBody>
          <a:bodyPr wrap="square" lIns="0" tIns="0" rIns="0" bIns="0" rtlCol="0" anchor="t">
            <a:spAutoFit/>
          </a:bodyPr>
          <a:lstStyle/>
          <a:p>
            <a:pPr algn="just">
              <a:spcBef>
                <a:spcPct val="0"/>
              </a:spcBef>
              <a:defRPr/>
            </a:pPr>
            <a:r>
              <a:rPr lang="en-US" sz="3500" b="1">
                <a:solidFill>
                  <a:srgbClr val="FF0000"/>
                </a:solidFill>
                <a:latin typeface="Calibri" pitchFamily="34" charset="0"/>
                <a:cs typeface="Calibri" pitchFamily="34" charset="0"/>
              </a:rPr>
              <a:t>Khu vực nào sau đây phát triển mạnh ngành công nghiệp thủy điện?</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702096"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3189539"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Đồng </a:t>
              </a:r>
              <a:r>
                <a:rPr lang="en-US" sz="3500" b="1" dirty="0" err="1">
                  <a:solidFill>
                    <a:prstClr val="white"/>
                  </a:solidFill>
                  <a:latin typeface="Calibri" pitchFamily="34" charset="0"/>
                  <a:cs typeface="Calibri" pitchFamily="34" charset="0"/>
                </a:rPr>
                <a:t>bằng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sông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Hồng</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199" y="3784899"/>
            <a:ext cx="2620579"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p>
            <a:p>
              <a:pPr algn="ctr"/>
              <a:r>
                <a:rPr lang="en-US" sz="3500" b="1">
                  <a:solidFill>
                    <a:prstClr val="white"/>
                  </a:solidFill>
                  <a:latin typeface="Calibri" pitchFamily="34" charset="0"/>
                  <a:cs typeface="Calibri" pitchFamily="34" charset="0"/>
                </a:rPr>
                <a:t>Đông Nam Bộ.</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884981" y="3784901"/>
            <a:ext cx="2190619" cy="1766919"/>
            <a:chOff x="489303" y="4915272"/>
            <a:chExt cx="3726500"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489303" y="4963531"/>
              <a:ext cx="3513287"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a:t>
              </a:r>
              <a:r>
                <a:rPr lang="en-US" sz="3500" b="1">
                  <a:solidFill>
                    <a:prstClr val="white"/>
                  </a:solidFill>
                  <a:latin typeface="Calibri" pitchFamily="34" charset="0"/>
                  <a:cs typeface="Calibri" pitchFamily="34" charset="0"/>
                </a:rPr>
                <a:t>. </a:t>
              </a:r>
            </a:p>
            <a:p>
              <a:pPr algn="ctr"/>
              <a:r>
                <a:rPr lang="en-US" sz="3500" b="1">
                  <a:solidFill>
                    <a:prstClr val="white"/>
                  </a:solidFill>
                  <a:latin typeface="Calibri" pitchFamily="34" charset="0"/>
                  <a:cs typeface="Calibri" pitchFamily="34" charset="0"/>
                </a:rPr>
                <a:t>Bắc Trung Bộ.</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dirty="0">
                <a:solidFill>
                  <a:srgbClr val="FF0000"/>
                </a:solidFill>
                <a:latin typeface="Calibri" pitchFamily="34" charset="0"/>
                <a:cs typeface="Calibri" pitchFamily="34" charset="0"/>
              </a:rPr>
              <a:t>A</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7637179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5</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a:solidFill>
                    <a:prstClr val="white"/>
                  </a:solidFill>
                  <a:latin typeface="Calibri" pitchFamily="34" charset="0"/>
                  <a:cs typeface="Calibri" pitchFamily="34" charset="0"/>
                </a:rPr>
                <a:t>A.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Cà </a:t>
              </a:r>
            </a:p>
            <a:p>
              <a:pPr algn="ctr">
                <a:lnSpc>
                  <a:spcPts val="3134"/>
                </a:lnSpc>
              </a:pPr>
              <a:r>
                <a:rPr lang="en-US" sz="3500" b="1">
                  <a:solidFill>
                    <a:prstClr val="white"/>
                  </a:solidFill>
                  <a:latin typeface="Calibri" pitchFamily="34" charset="0"/>
                  <a:cs typeface="Calibri" pitchFamily="34" charset="0"/>
                </a:rPr>
                <a:t>Mau.</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67559" y="1574429"/>
            <a:ext cx="10810213" cy="1077218"/>
          </a:xfrm>
          <a:prstGeom prst="rect">
            <a:avLst/>
          </a:prstGeom>
        </p:spPr>
        <p:txBody>
          <a:bodyPr wrap="square" lIns="0" tIns="0" rIns="0" bIns="0" rtlCol="0" anchor="t">
            <a:spAutoFit/>
          </a:bodyPr>
          <a:lstStyle/>
          <a:p>
            <a:pPr algn="just">
              <a:spcBef>
                <a:spcPct val="0"/>
              </a:spcBef>
              <a:defRPr/>
            </a:pPr>
            <a:r>
              <a:rPr lang="en-US" sz="3500" b="1">
                <a:solidFill>
                  <a:srgbClr val="FF0000"/>
                </a:solidFill>
                <a:latin typeface="Calibri" pitchFamily="34" charset="0"/>
                <a:cs typeface="Calibri" pitchFamily="34" charset="0"/>
              </a:rPr>
              <a:t>Nhà máy nhiệt điện nào sau đây sử dụng nguồn nhiên liệu chính là than đá?</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B.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Bà</a:t>
              </a:r>
            </a:p>
            <a:p>
              <a:pPr algn="ctr">
                <a:lnSpc>
                  <a:spcPts val="3134"/>
                </a:lnSpc>
              </a:pPr>
              <a:r>
                <a:rPr lang="en-US" sz="3500" b="1">
                  <a:solidFill>
                    <a:prstClr val="white"/>
                  </a:solidFill>
                  <a:latin typeface="Calibri" pitchFamily="34" charset="0"/>
                  <a:cs typeface="Calibri" pitchFamily="34" charset="0"/>
                </a:rPr>
                <a:t>Rịa</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C.</a:t>
              </a:r>
              <a:br>
                <a:rPr lang="en-US" sz="3500" b="1" dirty="0">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 Phú</a:t>
              </a:r>
            </a:p>
            <a:p>
              <a:pPr algn="ctr">
                <a:lnSpc>
                  <a:spcPts val="3134"/>
                </a:lnSpc>
              </a:pPr>
              <a:r>
                <a:rPr lang="en-US" sz="3500" b="1">
                  <a:solidFill>
                    <a:prstClr val="white"/>
                  </a:solidFill>
                  <a:latin typeface="Calibri" pitchFamily="34" charset="0"/>
                  <a:cs typeface="Calibri" pitchFamily="34" charset="0"/>
                </a:rPr>
                <a:t>Mỹ</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D.</a:t>
              </a:r>
            </a:p>
            <a:p>
              <a:pPr algn="ctr">
                <a:lnSpc>
                  <a:spcPts val="3134"/>
                </a:lnSpc>
              </a:pPr>
              <a:r>
                <a:rPr lang="en-US" sz="3500" b="1">
                  <a:solidFill>
                    <a:prstClr val="white"/>
                  </a:solidFill>
                  <a:latin typeface="Calibri" pitchFamily="34" charset="0"/>
                  <a:cs typeface="Calibri" pitchFamily="34" charset="0"/>
                </a:rPr>
                <a:t>Vĩnh </a:t>
              </a:r>
            </a:p>
            <a:p>
              <a:pPr algn="ctr">
                <a:lnSpc>
                  <a:spcPts val="3134"/>
                </a:lnSpc>
              </a:pPr>
              <a:r>
                <a:rPr lang="en-US" sz="3500" b="1">
                  <a:solidFill>
                    <a:prstClr val="white"/>
                  </a:solidFill>
                  <a:latin typeface="Calibri" pitchFamily="34" charset="0"/>
                  <a:cs typeface="Calibri" pitchFamily="34" charset="0"/>
                </a:rPr>
                <a:t>Tân.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a:solidFill>
                  <a:srgbClr val="FF0000"/>
                </a:solidFill>
                <a:latin typeface="Calibri" pitchFamily="34" charset="0"/>
                <a:cs typeface="Calibri" pitchFamily="34" charset="0"/>
              </a:rPr>
              <a:t>D</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1554626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6</a:t>
            </a:r>
          </a:p>
        </p:txBody>
      </p:sp>
      <p:sp>
        <p:nvSpPr>
          <p:cNvPr id="67" name="Rectangle 66"/>
          <p:cNvSpPr/>
          <p:nvPr/>
        </p:nvSpPr>
        <p:spPr>
          <a:xfrm>
            <a:off x="0" y="1492866"/>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Thanh Hóa</a:t>
              </a:r>
              <a:r>
                <a:rPr lang="vi-VN" sz="3500" b="1">
                  <a:solidFill>
                    <a:prstClr val="white"/>
                  </a:solidFill>
                  <a:latin typeface="Calibri" pitchFamily="34" charset="0"/>
                  <a:cs typeface="Calibri" pitchFamily="34" charset="0"/>
                </a:rPr>
                <a:t>.</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en-US" sz="3500" b="1">
                <a:solidFill>
                  <a:srgbClr val="FF0000"/>
                </a:solidFill>
                <a:latin typeface="Calibri" pitchFamily="34" charset="0"/>
                <a:cs typeface="Calibri" pitchFamily="34" charset="0"/>
              </a:rPr>
              <a:t>Một số khu công nghiệp xanh đang được hình thành và phát triển ở địa phương nào sau đây?</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B.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Quảng Ninh</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Vĩnh Phúc</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D.</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Thái Nguyên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669334"/>
            <a:ext cx="1198273" cy="986809"/>
          </a:xfrm>
          <a:prstGeom prst="rect">
            <a:avLst/>
          </a:prstGeom>
        </p:spPr>
        <p:txBody>
          <a:bodyPr wrap="square" lIns="0" tIns="0" rIns="0" bIns="0" rtlCol="0" anchor="t">
            <a:spAutoFit/>
          </a:bodyPr>
          <a:lstStyle/>
          <a:p>
            <a:pPr algn="ctr">
              <a:lnSpc>
                <a:spcPts val="8492"/>
              </a:lnSpc>
            </a:pPr>
            <a:r>
              <a:rPr lang="en-US" sz="5000" b="1" dirty="0">
                <a:solidFill>
                  <a:srgbClr val="FF0000"/>
                </a:solidFill>
                <a:latin typeface="Calibri" pitchFamily="34" charset="0"/>
                <a:cs typeface="Calibri" pitchFamily="34" charset="0"/>
              </a:rPr>
              <a:t>C</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411229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7</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a:t>
              </a:r>
              <a:r>
                <a:rPr lang="vi-VN" sz="3500" b="1">
                  <a:solidFill>
                    <a:prstClr val="white"/>
                  </a:solidFill>
                  <a:latin typeface="Calibri" pitchFamily="34" charset="0"/>
                  <a:cs typeface="Calibri" pitchFamily="34" charset="0"/>
                </a:rPr>
                <a:t>. </a:t>
              </a:r>
              <a:endParaRPr lang="en-US" sz="3500" b="1">
                <a:solidFill>
                  <a:prstClr val="white"/>
                </a:solidFill>
                <a:latin typeface="Calibri" pitchFamily="34" charset="0"/>
                <a:cs typeface="Calibri" pitchFamily="34" charset="0"/>
              </a:endParaRPr>
            </a:p>
            <a:p>
              <a:pPr algn="ctr">
                <a:lnSpc>
                  <a:spcPts val="3134"/>
                </a:lnSpc>
              </a:pPr>
              <a:r>
                <a:rPr lang="en-US" sz="3500" b="1">
                  <a:solidFill>
                    <a:prstClr val="white"/>
                  </a:solidFill>
                  <a:latin typeface="Calibri" pitchFamily="34" charset="0"/>
                  <a:cs typeface="Calibri" pitchFamily="34" charset="0"/>
                </a:rPr>
                <a:t>Hà Nội</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709453" y="1669024"/>
            <a:ext cx="10810213" cy="769441"/>
          </a:xfrm>
          <a:prstGeom prst="rect">
            <a:avLst/>
          </a:prstGeom>
        </p:spPr>
        <p:txBody>
          <a:bodyPr wrap="square" lIns="0" tIns="0" rIns="0" bIns="0" rtlCol="0" anchor="t">
            <a:spAutoFit/>
          </a:bodyPr>
          <a:lstStyle/>
          <a:p>
            <a:pPr algn="just">
              <a:lnSpc>
                <a:spcPts val="5977"/>
              </a:lnSpc>
              <a:spcBef>
                <a:spcPct val="0"/>
              </a:spcBef>
              <a:defRPr/>
            </a:pPr>
            <a:r>
              <a:rPr lang="en-US" sz="3500" b="1">
                <a:solidFill>
                  <a:srgbClr val="FF0000"/>
                </a:solidFill>
                <a:latin typeface="Calibri" pitchFamily="34" charset="0"/>
                <a:cs typeface="Calibri" pitchFamily="34" charset="0"/>
              </a:rPr>
              <a:t>Trung tâm công nghiệp lớn và đa dạng nhất nước ta là</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B</a:t>
              </a:r>
              <a:r>
                <a:rPr lang="vi-VN" sz="3500" b="1">
                  <a:solidFill>
                    <a:prstClr val="white"/>
                  </a:solidFill>
                  <a:latin typeface="Calibri" pitchFamily="34" charset="0"/>
                  <a:cs typeface="Calibri" pitchFamily="34" charset="0"/>
                </a:rPr>
                <a:t>. </a:t>
              </a:r>
              <a:endParaRPr lang="en-US" sz="3500" b="1">
                <a:solidFill>
                  <a:prstClr val="white"/>
                </a:solidFill>
                <a:latin typeface="Calibri" pitchFamily="34" charset="0"/>
                <a:cs typeface="Calibri" pitchFamily="34" charset="0"/>
              </a:endParaRPr>
            </a:p>
            <a:p>
              <a:pPr algn="ctr">
                <a:lnSpc>
                  <a:spcPts val="3134"/>
                </a:lnSpc>
              </a:pPr>
              <a:r>
                <a:rPr lang="en-US" sz="3500" b="1">
                  <a:solidFill>
                    <a:prstClr val="white"/>
                  </a:solidFill>
                  <a:latin typeface="Calibri" pitchFamily="34" charset="0"/>
                  <a:cs typeface="Calibri" pitchFamily="34" charset="0"/>
                </a:rPr>
                <a:t>Hải Phòng</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a:t>
              </a:r>
              <a:r>
                <a:rPr lang="vi-VN" sz="3500" b="1">
                  <a:solidFill>
                    <a:prstClr val="white"/>
                  </a:solidFill>
                  <a:latin typeface="Calibri" pitchFamily="34" charset="0"/>
                  <a:cs typeface="Calibri" pitchFamily="34" charset="0"/>
                </a:rPr>
                <a:t>. </a:t>
              </a:r>
              <a:endParaRPr lang="en-US" sz="3500" b="1">
                <a:solidFill>
                  <a:prstClr val="white"/>
                </a:solidFill>
                <a:latin typeface="Calibri" pitchFamily="34" charset="0"/>
                <a:cs typeface="Calibri" pitchFamily="34" charset="0"/>
              </a:endParaRPr>
            </a:p>
            <a:p>
              <a:pPr algn="ctr">
                <a:lnSpc>
                  <a:spcPts val="3134"/>
                </a:lnSpc>
              </a:pPr>
              <a:r>
                <a:rPr lang="en-US" sz="3500" b="1">
                  <a:solidFill>
                    <a:prstClr val="white"/>
                  </a:solidFill>
                  <a:latin typeface="Calibri" pitchFamily="34" charset="0"/>
                  <a:cs typeface="Calibri" pitchFamily="34" charset="0"/>
                </a:rPr>
                <a:t>Đà Nẵng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20"/>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59"/>
              <a:ext cx="2967418" cy="209018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D</a:t>
              </a:r>
              <a:r>
                <a:rPr lang="vi-VN" sz="3500" b="1">
                  <a:solidFill>
                    <a:prstClr val="white"/>
                  </a:solidFill>
                  <a:latin typeface="Calibri" pitchFamily="34" charset="0"/>
                  <a:cs typeface="Calibri" pitchFamily="34" charset="0"/>
                </a:rPr>
                <a:t>. </a:t>
              </a:r>
              <a:endParaRPr lang="en-US" sz="3500" b="1">
                <a:solidFill>
                  <a:prstClr val="white"/>
                </a:solidFill>
                <a:latin typeface="Calibri" pitchFamily="34" charset="0"/>
                <a:cs typeface="Calibri" pitchFamily="34" charset="0"/>
              </a:endParaRPr>
            </a:p>
            <a:p>
              <a:pPr algn="ctr">
                <a:lnSpc>
                  <a:spcPts val="3134"/>
                </a:lnSpc>
              </a:pPr>
              <a:r>
                <a:rPr lang="en-US" sz="3500" b="1">
                  <a:solidFill>
                    <a:prstClr val="white"/>
                  </a:solidFill>
                  <a:latin typeface="Calibri" pitchFamily="34" charset="0"/>
                  <a:cs typeface="Calibri" pitchFamily="34" charset="0"/>
                </a:rPr>
                <a:t>TP. Hồ Chí Minh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a:solidFill>
                  <a:srgbClr val="FF0000"/>
                </a:solidFill>
                <a:latin typeface="Calibri" pitchFamily="34" charset="0"/>
                <a:cs typeface="Calibri" pitchFamily="34" charset="0"/>
              </a:rPr>
              <a:t>D</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1153836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233560"/>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8</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hàm lượng CNC.</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9"/>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nghiệp sản xuất sản phẩm điện tử, máy vi tính ở Việt </a:t>
            </a:r>
            <a:r>
              <a:rPr lang="vi-VN" sz="3500" b="1">
                <a:solidFill>
                  <a:srgbClr val="FF0000"/>
                </a:solidFill>
                <a:latin typeface="Calibri" pitchFamily="34" charset="0"/>
                <a:cs typeface="Calibri" pitchFamily="34" charset="0"/>
              </a:rPr>
              <a:t>Nam </a:t>
            </a:r>
            <a:r>
              <a:rPr lang="en-US" sz="3500" b="1">
                <a:solidFill>
                  <a:srgbClr val="FF0000"/>
                </a:solidFill>
                <a:latin typeface="Calibri" pitchFamily="34" charset="0"/>
                <a:cs typeface="Calibri" pitchFamily="34" charset="0"/>
              </a:rPr>
              <a:t>là ngành có</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20"/>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59"/>
              <a:ext cx="2967418" cy="2831870"/>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tỉ trọng cao nhất.</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589141"/>
            </a:xfrm>
            <a:prstGeom prst="rect">
              <a:avLst/>
            </a:prstGeom>
          </p:spPr>
          <p:txBody>
            <a:bodyPr wrap="square" lIns="0" tIns="0" rIns="0" bIns="0" rtlCol="0" anchor="t">
              <a:spAutoFit/>
            </a:bodyPr>
            <a:lstStyle/>
            <a:p>
              <a:pPr algn="ctr"/>
              <a:r>
                <a:rPr lang="en-US" sz="3200" b="1" dirty="0">
                  <a:solidFill>
                    <a:prstClr val="white"/>
                  </a:solidFill>
                  <a:latin typeface="Calibri" pitchFamily="34" charset="0"/>
                  <a:cs typeface="Calibri" pitchFamily="34" charset="0"/>
                </a:rPr>
                <a:t>C</a:t>
              </a:r>
              <a:r>
                <a:rPr lang="en-US" sz="3200" b="1">
                  <a:solidFill>
                    <a:prstClr val="white"/>
                  </a:solidFill>
                  <a:latin typeface="Calibri" pitchFamily="34" charset="0"/>
                  <a:cs typeface="Calibri" pitchFamily="34" charset="0"/>
                </a:rPr>
                <a:t>. nguyên liệu rất dồi dào.</a:t>
              </a:r>
              <a:endParaRPr lang="en-US" sz="32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D. giảm tỉ trọng nhanh.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a:solidFill>
                  <a:srgbClr val="FF0000"/>
                </a:solidFill>
                <a:latin typeface="Calibri" pitchFamily="34" charset="0"/>
                <a:cs typeface="Calibri" pitchFamily="34" charset="0"/>
              </a:rPr>
              <a:t>A</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852011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9</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A.</a:t>
              </a:r>
            </a:p>
            <a:p>
              <a:pPr algn="ctr"/>
              <a:r>
                <a:rPr lang="en-US" sz="3500" b="1">
                  <a:solidFill>
                    <a:prstClr val="white"/>
                  </a:solidFill>
                  <a:latin typeface="Calibri" pitchFamily="34" charset="0"/>
                  <a:cs typeface="Calibri" pitchFamily="34" charset="0"/>
                </a:rPr>
                <a:t>Bắc Trung Bộ</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826685"/>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a:t>
            </a:r>
            <a:r>
              <a:rPr lang="vi-VN" sz="3500" b="1">
                <a:solidFill>
                  <a:srgbClr val="FF0000"/>
                </a:solidFill>
                <a:latin typeface="Calibri" pitchFamily="34" charset="0"/>
                <a:cs typeface="Calibri" pitchFamily="34" charset="0"/>
              </a:rPr>
              <a:t>nghiệp </a:t>
            </a:r>
            <a:r>
              <a:rPr lang="en-US" sz="3500" b="1">
                <a:solidFill>
                  <a:srgbClr val="FF0000"/>
                </a:solidFill>
                <a:latin typeface="Calibri" pitchFamily="34" charset="0"/>
                <a:cs typeface="Calibri" pitchFamily="34" charset="0"/>
              </a:rPr>
              <a:t>xay xát gạo</a:t>
            </a:r>
            <a:r>
              <a:rPr lang="vi-VN" sz="3500" b="1">
                <a:solidFill>
                  <a:srgbClr val="FF0000"/>
                </a:solidFill>
                <a:latin typeface="Calibri" pitchFamily="34" charset="0"/>
                <a:cs typeface="Calibri" pitchFamily="34" charset="0"/>
              </a:rPr>
              <a:t> </a:t>
            </a:r>
            <a:r>
              <a:rPr lang="en-US" sz="3500" b="1">
                <a:solidFill>
                  <a:srgbClr val="FF0000"/>
                </a:solidFill>
                <a:latin typeface="Calibri" pitchFamily="34" charset="0"/>
                <a:cs typeface="Calibri" pitchFamily="34" charset="0"/>
              </a:rPr>
              <a:t>của nước ta </a:t>
            </a:r>
            <a:r>
              <a:rPr lang="vi-VN" sz="3500" b="1">
                <a:solidFill>
                  <a:srgbClr val="FF0000"/>
                </a:solidFill>
                <a:latin typeface="Calibri" pitchFamily="34" charset="0"/>
                <a:cs typeface="Calibri" pitchFamily="34" charset="0"/>
              </a:rPr>
              <a:t>phân </a:t>
            </a:r>
            <a:r>
              <a:rPr lang="vi-VN" sz="3500" b="1" dirty="0">
                <a:solidFill>
                  <a:srgbClr val="FF0000"/>
                </a:solidFill>
                <a:latin typeface="Calibri" pitchFamily="34" charset="0"/>
                <a:cs typeface="Calibri" pitchFamily="34" charset="0"/>
              </a:rPr>
              <a:t>bố chủ </a:t>
            </a:r>
            <a:r>
              <a:rPr lang="vi-VN" sz="3500" b="1">
                <a:solidFill>
                  <a:srgbClr val="FF0000"/>
                </a:solidFill>
                <a:latin typeface="Calibri" pitchFamily="34" charset="0"/>
                <a:cs typeface="Calibri" pitchFamily="34" charset="0"/>
              </a:rPr>
              <a:t>yếu ở</a:t>
            </a:r>
            <a:r>
              <a:rPr lang="en-US" sz="3500" b="1">
                <a:solidFill>
                  <a:srgbClr val="FF0000"/>
                </a:solidFill>
                <a:latin typeface="Calibri" pitchFamily="34" charset="0"/>
                <a:cs typeface="Calibri" pitchFamily="34" charset="0"/>
              </a:rPr>
              <a:t> vùng nào sau đây? </a:t>
            </a:r>
            <a:r>
              <a:rPr lang="vi-VN" sz="3500" b="1">
                <a:solidFill>
                  <a:srgbClr val="FF0000"/>
                </a:solidFill>
                <a:latin typeface="Calibri" pitchFamily="34" charset="0"/>
                <a:cs typeface="Calibri" pitchFamily="34" charset="0"/>
              </a:rPr>
              <a:t>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B.</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 Tây Nguyên.</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670050"/>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r>
                <a:rPr lang="en-US" sz="3200" b="1">
                  <a:solidFill>
                    <a:prstClr val="white"/>
                  </a:solidFill>
                  <a:latin typeface="Calibri" pitchFamily="34" charset="0"/>
                  <a:cs typeface="Calibri" pitchFamily="34" charset="0"/>
                </a:rPr>
                <a:t>Đồng bằng sông Hồng.</a:t>
              </a:r>
              <a:endParaRPr lang="en-US" sz="32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D. </a:t>
              </a:r>
            </a:p>
            <a:p>
              <a:pPr algn="ctr"/>
              <a:r>
                <a:rPr lang="en-US" sz="3500" b="1">
                  <a:solidFill>
                    <a:prstClr val="white"/>
                  </a:solidFill>
                  <a:latin typeface="Calibri" pitchFamily="34" charset="0"/>
                  <a:cs typeface="Calibri" pitchFamily="34" charset="0"/>
                </a:rPr>
                <a:t>Đông Nam Bộ.</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32399"/>
            <a:ext cx="1198273" cy="769441"/>
          </a:xfrm>
          <a:prstGeom prst="rect">
            <a:avLst/>
          </a:prstGeom>
        </p:spPr>
        <p:txBody>
          <a:bodyPr wrap="square" lIns="0" tIns="0" rIns="0" bIns="0" rtlCol="0" anchor="t">
            <a:spAutoFit/>
          </a:bodyPr>
          <a:lstStyle/>
          <a:p>
            <a:pPr algn="ctr"/>
            <a:r>
              <a:rPr lang="en-US" sz="5000" b="1" dirty="0">
                <a:solidFill>
                  <a:srgbClr val="FF0000"/>
                </a:solidFill>
                <a:latin typeface="Calibri" pitchFamily="34" charset="0"/>
                <a:cs typeface="Calibri" pitchFamily="34" charset="0"/>
              </a:rPr>
              <a:t>C</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674051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a:solidFill>
                  <a:srgbClr val="FFFF00"/>
                </a:solidFill>
                <a:latin typeface="Calibri" pitchFamily="34" charset="0"/>
                <a:cs typeface="Calibri" pitchFamily="34" charset="0"/>
              </a:rPr>
              <a:t>Câu</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hỏi</a:t>
            </a:r>
            <a:r>
              <a:rPr lang="en-US" sz="6000" b="1" dirty="0">
                <a:solidFill>
                  <a:srgbClr val="FFFF00"/>
                </a:solidFill>
                <a:latin typeface="Calibri" pitchFamily="34" charset="0"/>
                <a:cs typeface="Calibri" pitchFamily="34" charset="0"/>
              </a:rPr>
              <a:t> </a:t>
            </a:r>
            <a:r>
              <a:rPr lang="en-US" sz="6000" b="1" dirty="0" err="1">
                <a:solidFill>
                  <a:srgbClr val="FFFF00"/>
                </a:solidFill>
                <a:latin typeface="Calibri" pitchFamily="34" charset="0"/>
                <a:cs typeface="Calibri" pitchFamily="34" charset="0"/>
              </a:rPr>
              <a:t>số</a:t>
            </a:r>
            <a:r>
              <a:rPr lang="en-US" sz="6000" b="1" dirty="0">
                <a:solidFill>
                  <a:srgbClr val="FFFF00"/>
                </a:solidFill>
                <a:latin typeface="Calibri" pitchFamily="34" charset="0"/>
                <a:cs typeface="Calibri" pitchFamily="34" charset="0"/>
              </a:rPr>
              <a:t> 10</a:t>
            </a: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nông </a:t>
              </a:r>
              <a:r>
                <a:rPr lang="en-US" sz="3500" b="1" dirty="0" err="1">
                  <a:solidFill>
                    <a:prstClr val="white"/>
                  </a:solidFill>
                  <a:latin typeface="Calibri" pitchFamily="34" charset="0"/>
                  <a:cs typeface="Calibri" pitchFamily="34" charset="0"/>
                </a:rPr>
                <a:t>thôn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a:solidFill>
                  <a:srgbClr val="FF0000"/>
                </a:solidFill>
                <a:latin typeface="Calibri" pitchFamily="34" charset="0"/>
                <a:cs typeface="Calibri" pitchFamily="34" charset="0"/>
              </a:rPr>
              <a:t>Ngành</a:t>
            </a:r>
            <a:r>
              <a:rPr lang="en-US" sz="3500" b="1">
                <a:solidFill>
                  <a:srgbClr val="FF0000"/>
                </a:solidFill>
                <a:latin typeface="Calibri" pitchFamily="34" charset="0"/>
                <a:cs typeface="Calibri" pitchFamily="34" charset="0"/>
              </a:rPr>
              <a:t> công nghiệp</a:t>
            </a:r>
            <a:r>
              <a:rPr lang="vi-VN" sz="3500" b="1">
                <a:solidFill>
                  <a:srgbClr val="FF0000"/>
                </a:solidFill>
                <a:latin typeface="Calibri" pitchFamily="34" charset="0"/>
                <a:cs typeface="Calibri" pitchFamily="34" charset="0"/>
              </a:rPr>
              <a:t> </a:t>
            </a:r>
            <a:r>
              <a:rPr lang="en-US" sz="3500" b="1">
                <a:solidFill>
                  <a:srgbClr val="FF0000"/>
                </a:solidFill>
                <a:latin typeface="Calibri" pitchFamily="34" charset="0"/>
                <a:cs typeface="Calibri" pitchFamily="34" charset="0"/>
              </a:rPr>
              <a:t>dệt, sản xuất trang phục của</a:t>
            </a:r>
            <a:r>
              <a:rPr lang="vi-VN" sz="3500" b="1">
                <a:solidFill>
                  <a:srgbClr val="FF0000"/>
                </a:solidFill>
                <a:latin typeface="Calibri" pitchFamily="34" charset="0"/>
                <a:cs typeface="Calibri" pitchFamily="34" charset="0"/>
              </a:rPr>
              <a:t> </a:t>
            </a:r>
            <a:r>
              <a:rPr lang="vi-VN" sz="3500" b="1" dirty="0">
                <a:solidFill>
                  <a:srgbClr val="FF0000"/>
                </a:solidFill>
                <a:latin typeface="Calibri" pitchFamily="34" charset="0"/>
                <a:cs typeface="Calibri" pitchFamily="34" charset="0"/>
              </a:rPr>
              <a:t>Việt Nam chủ yếu phân </a:t>
            </a:r>
            <a:r>
              <a:rPr lang="vi-VN" sz="3500" b="1">
                <a:solidFill>
                  <a:srgbClr val="FF0000"/>
                </a:solidFill>
                <a:latin typeface="Calibri" pitchFamily="34" charset="0"/>
                <a:cs typeface="Calibri" pitchFamily="34" charset="0"/>
              </a:rPr>
              <a:t>bố ở</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br>
                <a:rPr lang="en-US" sz="3500" b="1" dirty="0">
                  <a:solidFill>
                    <a:prstClr val="white"/>
                  </a:solidFill>
                  <a:latin typeface="Calibri" pitchFamily="34" charset="0"/>
                  <a:cs typeface="Calibri" pitchFamily="34" charset="0"/>
                </a:rPr>
              </a:b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đô</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thị</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9"/>
            <a:ext cx="2169572" cy="1766920"/>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khu </a:t>
              </a:r>
              <a:r>
                <a:rPr lang="en-US" sz="3500" b="1" dirty="0" err="1">
                  <a:solidFill>
                    <a:prstClr val="white"/>
                  </a:solidFill>
                  <a:latin typeface="Calibri" pitchFamily="34" charset="0"/>
                  <a:cs typeface="Calibri" pitchFamily="34" charset="0"/>
                </a:rPr>
                <a:t>vực</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miền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núi</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br>
                <a:rPr lang="en-US" sz="3500" b="1">
                  <a:solidFill>
                    <a:prstClr val="white"/>
                  </a:solidFill>
                  <a:latin typeface="Calibri" pitchFamily="34" charset="0"/>
                  <a:cs typeface="Calibri" pitchFamily="34" charset="0"/>
                </a:rPr>
              </a:br>
              <a:r>
                <a:rPr lang="en-US" sz="3500" b="1">
                  <a:solidFill>
                    <a:prstClr val="white"/>
                  </a:solidFill>
                  <a:latin typeface="Calibri" pitchFamily="34" charset="0"/>
                  <a:cs typeface="Calibri" pitchFamily="34" charset="0"/>
                </a:rPr>
                <a:t>các </a:t>
              </a:r>
              <a:r>
                <a:rPr lang="en-US" sz="3500" b="1" dirty="0" err="1">
                  <a:solidFill>
                    <a:prstClr val="white"/>
                  </a:solidFill>
                  <a:latin typeface="Calibri" pitchFamily="34" charset="0"/>
                  <a:cs typeface="Calibri" pitchFamily="34" charset="0"/>
                </a:rPr>
                <a:t>vùng</a:t>
              </a:r>
              <a:r>
                <a:rPr lang="en-US" sz="3500" b="1" dirty="0">
                  <a:solidFill>
                    <a:prstClr val="white"/>
                  </a:solidFill>
                  <a:latin typeface="Calibri" pitchFamily="34" charset="0"/>
                  <a:cs typeface="Calibri" pitchFamily="34" charset="0"/>
                </a:rPr>
                <a:t>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ven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biển</a:t>
              </a:r>
              <a:r>
                <a:rPr lang="en-US" sz="3500" b="1" dirty="0">
                  <a:solidFill>
                    <a:prstClr val="white"/>
                  </a:solidFill>
                  <a:latin typeface="Calibri" pitchFamily="34" charset="0"/>
                  <a:cs typeface="Calibri" pitchFamily="34" charset="0"/>
                </a:rPr>
                <a:t>.</a:t>
              </a:r>
            </a:p>
          </p:txBody>
        </p:sp>
      </p:grpSp>
      <p:pic>
        <p:nvPicPr>
          <p:cNvPr id="3" name="Picture 2"/>
          <p:cNvPicPr>
            <a:picLocks noChangeAspect="1"/>
          </p:cNvPicPr>
          <p:nvPr/>
        </p:nvPicPr>
        <p:blipFill>
          <a:blip r:embed="rId6"/>
          <a:stretch>
            <a:fillRect/>
          </a:stretch>
        </p:blipFill>
        <p:spPr>
          <a:xfrm>
            <a:off x="3602520" y="5675273"/>
            <a:ext cx="4986960" cy="1182727"/>
          </a:xfrm>
          <a:prstGeom prst="rect">
            <a:avLst/>
          </a:prstGeom>
        </p:spPr>
      </p:pic>
      <p:sp>
        <p:nvSpPr>
          <p:cNvPr id="111" name="TextBox 12"/>
          <p:cNvSpPr txBox="1"/>
          <p:nvPr/>
        </p:nvSpPr>
        <p:spPr>
          <a:xfrm>
            <a:off x="6372491" y="5716632"/>
            <a:ext cx="1198273" cy="769441"/>
          </a:xfrm>
          <a:prstGeom prst="rect">
            <a:avLst/>
          </a:prstGeom>
        </p:spPr>
        <p:txBody>
          <a:bodyPr wrap="square" lIns="0" tIns="0" rIns="0" bIns="0" rtlCol="0" anchor="t">
            <a:spAutoFit/>
          </a:bodyPr>
          <a:lstStyle/>
          <a:p>
            <a:pPr algn="ctr"/>
            <a:r>
              <a:rPr lang="en-US" sz="5000" b="1" dirty="0">
                <a:solidFill>
                  <a:srgbClr val="FF0000"/>
                </a:solidFill>
                <a:latin typeface="Calibri" pitchFamily="34" charset="0"/>
                <a:cs typeface="Calibri" pitchFamily="34" charset="0"/>
              </a:rPr>
              <a:t>B</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7"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3096250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ECF7D902-524A-4382-9831-5C5D948AD2CC}"/>
              </a:ext>
            </a:extLst>
          </p:cNvPr>
          <p:cNvGrpSpPr/>
          <p:nvPr/>
        </p:nvGrpSpPr>
        <p:grpSpPr>
          <a:xfrm>
            <a:off x="2724736" y="141405"/>
            <a:ext cx="6715217" cy="830997"/>
            <a:chOff x="3223647" y="77982"/>
            <a:chExt cx="5796367" cy="716733"/>
          </a:xfrm>
        </p:grpSpPr>
        <p:sp>
          <p:nvSpPr>
            <p:cNvPr id="5" name="Rectangle: Rounded Corners 4">
              <a:extLst>
                <a:ext uri="{FF2B5EF4-FFF2-40B4-BE49-F238E27FC236}">
                  <a16:creationId xmlns:a16="http://schemas.microsoft.com/office/drawing/2014/main" id="{FA2B761E-AF5F-4174-A309-7DEEB3EFD761}"/>
                </a:ext>
              </a:extLst>
            </p:cNvPr>
            <p:cNvSpPr/>
            <p:nvPr/>
          </p:nvSpPr>
          <p:spPr>
            <a:xfrm>
              <a:off x="4620827" y="116455"/>
              <a:ext cx="290177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6" name="TextBox 5">
              <a:extLst>
                <a:ext uri="{FF2B5EF4-FFF2-40B4-BE49-F238E27FC236}">
                  <a16:creationId xmlns:a16="http://schemas.microsoft.com/office/drawing/2014/main" id="{D79D3053-2271-43F5-9B19-C8E8B74D76CC}"/>
                </a:ext>
              </a:extLst>
            </p:cNvPr>
            <p:cNvSpPr txBox="1"/>
            <p:nvPr/>
          </p:nvSpPr>
          <p:spPr>
            <a:xfrm>
              <a:off x="3223647" y="77982"/>
              <a:ext cx="5796367" cy="716733"/>
            </a:xfrm>
            <a:prstGeom prst="rect">
              <a:avLst/>
            </a:prstGeom>
            <a:noFill/>
          </p:spPr>
          <p:txBody>
            <a:bodyPr wrap="square" rtlCol="0">
              <a:spAutoFit/>
            </a:bodyPr>
            <a:lstStyle/>
            <a:p>
              <a:pPr algn="ctr"/>
              <a:r>
                <a:rPr lang="en-US" sz="4800" b="1">
                  <a:solidFill>
                    <a:srgbClr val="FFFF00"/>
                  </a:solidFill>
                  <a:effectLst>
                    <a:outerShdw blurRad="38100" dist="38100" dir="2700000" algn="tl">
                      <a:srgbClr val="000000">
                        <a:alpha val="43137"/>
                      </a:srgbClr>
                    </a:outerShdw>
                  </a:effectLst>
                  <a:latin typeface="Calibri" pitchFamily="34" charset="0"/>
                  <a:cs typeface="Calibri" pitchFamily="34" charset="0"/>
                </a:rPr>
                <a:t>VỀ NHÀ</a:t>
              </a:r>
              <a:endPar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sp>
        <p:nvSpPr>
          <p:cNvPr id="7" name="Rectangle: Rounded Corners 7">
            <a:extLst>
              <a:ext uri="{FF2B5EF4-FFF2-40B4-BE49-F238E27FC236}">
                <a16:creationId xmlns:a16="http://schemas.microsoft.com/office/drawing/2014/main" id="{83943E22-6FC5-4857-96F1-DB4BDF369685}"/>
              </a:ext>
            </a:extLst>
          </p:cNvPr>
          <p:cNvSpPr/>
          <p:nvPr/>
        </p:nvSpPr>
        <p:spPr>
          <a:xfrm>
            <a:off x="721583" y="1254902"/>
            <a:ext cx="10977358" cy="161441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r>
              <a:rPr lang="en-US" sz="2900" b="1" i="1">
                <a:solidFill>
                  <a:srgbClr val="0000FF"/>
                </a:solidFill>
                <a:latin typeface="Calibri" pitchFamily="34" charset="0"/>
                <a:cs typeface="Calibri" pitchFamily="34" charset="0"/>
              </a:rPr>
              <a:t> 	Dựa vào bảng sau, vẽ biểu đồ thể hiện tốc độ tăng trưởng sản lượng một số sản phẩm của ngành công nghiệp sản xuất, sản phẩm điện tử, máy vi tính ở nước ta, giai đoạn 2010 - 2021. Nhận xét.</a:t>
            </a:r>
          </a:p>
        </p:txBody>
      </p:sp>
      <p:pic>
        <p:nvPicPr>
          <p:cNvPr id="8" name="Picture 11" descr="question_pop_up_from_box_rotate_hg_clr"/>
          <p:cNvPicPr>
            <a:picLocks noChangeAspect="1" noChangeArrowheads="1" noCrop="1"/>
          </p:cNvPicPr>
          <p:nvPr/>
        </p:nvPicPr>
        <p:blipFill>
          <a:blip r:embed="rId2"/>
          <a:srcRect/>
          <a:stretch>
            <a:fillRect/>
          </a:stretch>
        </p:blipFill>
        <p:spPr bwMode="auto">
          <a:xfrm>
            <a:off x="400665" y="568206"/>
            <a:ext cx="1293380" cy="1175235"/>
          </a:xfrm>
          <a:prstGeom prst="rect">
            <a:avLst/>
          </a:prstGeom>
          <a:noFill/>
          <a:ln w="9525">
            <a:noFill/>
            <a:miter lim="800000"/>
            <a:headEnd/>
            <a:tailEnd/>
          </a:ln>
        </p:spPr>
      </p:pic>
      <p:graphicFrame>
        <p:nvGraphicFramePr>
          <p:cNvPr id="9" name="Table 8"/>
          <p:cNvGraphicFramePr>
            <a:graphicFrameLocks noGrp="1"/>
          </p:cNvGraphicFramePr>
          <p:nvPr/>
        </p:nvGraphicFramePr>
        <p:xfrm>
          <a:off x="551793" y="3904583"/>
          <a:ext cx="11114690" cy="2667381"/>
        </p:xfrm>
        <a:graphic>
          <a:graphicData uri="http://schemas.openxmlformats.org/drawingml/2006/table">
            <a:tbl>
              <a:tblPr/>
              <a:tblGrid>
                <a:gridCol w="5959366">
                  <a:extLst>
                    <a:ext uri="{9D8B030D-6E8A-4147-A177-3AD203B41FA5}">
                      <a16:colId xmlns:a16="http://schemas.microsoft.com/office/drawing/2014/main" val="20000"/>
                    </a:ext>
                  </a:extLst>
                </a:gridCol>
                <a:gridCol w="1608082">
                  <a:extLst>
                    <a:ext uri="{9D8B030D-6E8A-4147-A177-3AD203B41FA5}">
                      <a16:colId xmlns:a16="http://schemas.microsoft.com/office/drawing/2014/main" val="20001"/>
                    </a:ext>
                  </a:extLst>
                </a:gridCol>
                <a:gridCol w="1686911">
                  <a:extLst>
                    <a:ext uri="{9D8B030D-6E8A-4147-A177-3AD203B41FA5}">
                      <a16:colId xmlns:a16="http://schemas.microsoft.com/office/drawing/2014/main" val="20002"/>
                    </a:ext>
                  </a:extLst>
                </a:gridCol>
                <a:gridCol w="1860331">
                  <a:extLst>
                    <a:ext uri="{9D8B030D-6E8A-4147-A177-3AD203B41FA5}">
                      <a16:colId xmlns:a16="http://schemas.microsoft.com/office/drawing/2014/main" val="20003"/>
                    </a:ext>
                  </a:extLst>
                </a:gridCol>
              </a:tblGrid>
              <a:tr h="0">
                <a:tc>
                  <a:txBody>
                    <a:bodyPr/>
                    <a:lstStyle/>
                    <a:p>
                      <a:pPr algn="r">
                        <a:spcAft>
                          <a:spcPts val="0"/>
                        </a:spcAft>
                      </a:pPr>
                      <a:r>
                        <a:rPr lang="vi-VN" sz="2900" b="1">
                          <a:latin typeface="Calibri" pitchFamily="34" charset="0"/>
                          <a:ea typeface="Calibri"/>
                          <a:cs typeface="Calibri" pitchFamily="34" charset="0"/>
                        </a:rPr>
                        <a:t>Năm</a:t>
                      </a:r>
                      <a:endParaRPr lang="en-US" sz="2900" b="1">
                        <a:latin typeface="Calibri" pitchFamily="34" charset="0"/>
                        <a:ea typeface="Calibri"/>
                        <a:cs typeface="Calibri" pitchFamily="34" charset="0"/>
                      </a:endParaRPr>
                    </a:p>
                    <a:p>
                      <a:pPr algn="just">
                        <a:spcAft>
                          <a:spcPts val="0"/>
                        </a:spcAft>
                      </a:pPr>
                      <a:r>
                        <a:rPr lang="vi-VN" sz="2900" b="1">
                          <a:latin typeface="Calibri" pitchFamily="34" charset="0"/>
                          <a:ea typeface="Calibri"/>
                          <a:cs typeface="Calibri" pitchFamily="34" charset="0"/>
                        </a:rPr>
                        <a:t>Sản phẩm</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ctr">
                        <a:spcAft>
                          <a:spcPts val="0"/>
                        </a:spcAft>
                      </a:pPr>
                      <a:r>
                        <a:rPr lang="en-US" sz="2900" b="1">
                          <a:latin typeface="Calibri" pitchFamily="34" charset="0"/>
                          <a:ea typeface="Calibri"/>
                          <a:cs typeface="Calibri" pitchFamily="34" charset="0"/>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vi-VN" sz="2900" b="1">
                          <a:latin typeface="Calibri" pitchFamily="34" charset="0"/>
                          <a:ea typeface="Calibri"/>
                          <a:cs typeface="Calibri" pitchFamily="34" charset="0"/>
                        </a:rPr>
                        <a:t>Ti vi lắp ráp</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2,8</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5,5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20,6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vi-VN" sz="2900" b="1">
                          <a:latin typeface="Calibri" pitchFamily="34" charset="0"/>
                          <a:ea typeface="Calibri"/>
                          <a:cs typeface="Calibri" pitchFamily="34" charset="0"/>
                        </a:rPr>
                        <a:t>Điện thoại di động</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37,5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235,6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183,3</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vi-VN" sz="2900" b="1">
                          <a:latin typeface="Calibri" pitchFamily="34" charset="0"/>
                          <a:ea typeface="Calibri"/>
                          <a:cs typeface="Calibri" pitchFamily="34" charset="0"/>
                        </a:rPr>
                        <a:t>Tủ lạnh, tủ đông dùng trong gia đình</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2,7</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sp>
        <p:nvSpPr>
          <p:cNvPr id="3073" name="Rectangle 1"/>
          <p:cNvSpPr>
            <a:spLocks noChangeArrowheads="1"/>
          </p:cNvSpPr>
          <p:nvPr/>
        </p:nvSpPr>
        <p:spPr bwMode="auto">
          <a:xfrm>
            <a:off x="693683" y="3058506"/>
            <a:ext cx="1078361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chemeClr val="tx1"/>
                </a:solidFill>
                <a:effectLst/>
                <a:latin typeface="Calibri" pitchFamily="34" charset="0"/>
                <a:ea typeface="Calibri" pitchFamily="34" charset="0"/>
                <a:cs typeface="Calibri" pitchFamily="34" charset="0"/>
              </a:rPr>
              <a:t> MỘT SỐ SẢN PHẨM CỦA NGÀNH CÔNG NGHIỆP SẢN XUẤT SẢN PHẨM ĐIỆN TỬ, MÁY VI TÍNH Ở NƯỚC TA GIAI ĐOẠN 2010</a:t>
            </a:r>
            <a:r>
              <a:rPr kumimoji="0" lang="en-US" sz="2400" b="1" i="0" u="none" strike="noStrike" cap="none" normalizeH="0" baseline="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a:ln>
                  <a:noFill/>
                </a:ln>
                <a:solidFill>
                  <a:schemeClr val="tx1"/>
                </a:solidFill>
                <a:effectLst/>
                <a:latin typeface="Calibri" pitchFamily="34" charset="0"/>
                <a:ea typeface="Calibri" pitchFamily="34" charset="0"/>
                <a:cs typeface="Calibri" pitchFamily="34" charset="0"/>
              </a:rPr>
              <a:t> 2021</a:t>
            </a:r>
            <a:r>
              <a:rPr kumimoji="0" lang="en-US" sz="2400" b="1" i="0" u="none" strike="noStrike" cap="none" normalizeH="0" baseline="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a:ln>
                  <a:noFill/>
                </a:ln>
                <a:solidFill>
                  <a:schemeClr val="tx1"/>
                </a:solidFill>
                <a:effectLst/>
                <a:latin typeface="Calibri" pitchFamily="34" charset="0"/>
                <a:ea typeface="Calibri" pitchFamily="34" charset="0"/>
                <a:cs typeface="Calibri" pitchFamily="34" charset="0"/>
              </a:rPr>
              <a:t>(Đơn vị: triệu cái)</a:t>
            </a:r>
            <a:endParaRPr kumimoji="0" lang="vi-VN" sz="2400" b="1" i="0" u="none" strike="noStrike" cap="none" normalizeH="0" baseline="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839833301"/>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4C8026-4DCC-4040-BA19-E923A5CA7289}"/>
              </a:ext>
            </a:extLst>
          </p:cNvPr>
          <p:cNvSpPr/>
          <p:nvPr/>
        </p:nvSpPr>
        <p:spPr>
          <a:xfrm>
            <a:off x="6096000" y="1331135"/>
            <a:ext cx="4689592" cy="4951828"/>
          </a:xfrm>
          <a:prstGeom prst="rect">
            <a:avLst/>
          </a:prstGeom>
          <a:gradFill flip="none" rotWithShape="1">
            <a:gsLst>
              <a:gs pos="80000">
                <a:schemeClr val="bg1"/>
              </a:gs>
              <a:gs pos="16000">
                <a:schemeClr val="bg1">
                  <a:lumMod val="95000"/>
                </a:schemeClr>
              </a:gs>
              <a:gs pos="1000">
                <a:schemeClr val="bg1">
                  <a:lumMod val="50000"/>
                </a:schemeClr>
              </a:gs>
            </a:gsLst>
            <a:lin ang="0" scaled="1"/>
            <a:tileRect/>
          </a:gradFill>
          <a:ln>
            <a:noFill/>
          </a:ln>
          <a:effectLst>
            <a:outerShdw blurRad="889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2" name="Rectangle 21">
            <a:extLst>
              <a:ext uri="{FF2B5EF4-FFF2-40B4-BE49-F238E27FC236}">
                <a16:creationId xmlns:a16="http://schemas.microsoft.com/office/drawing/2014/main" id="{C70EC012-A606-47EF-A144-ED1413BEE4A1}"/>
              </a:ext>
            </a:extLst>
          </p:cNvPr>
          <p:cNvSpPr/>
          <p:nvPr/>
        </p:nvSpPr>
        <p:spPr>
          <a:xfrm>
            <a:off x="704193" y="1331135"/>
            <a:ext cx="5391807" cy="4951828"/>
          </a:xfrm>
          <a:prstGeom prst="rect">
            <a:avLst/>
          </a:prstGeom>
          <a:gradFill flip="none" rotWithShape="1">
            <a:gsLst>
              <a:gs pos="96000">
                <a:srgbClr val="33405F"/>
              </a:gs>
              <a:gs pos="14000">
                <a:srgbClr val="53689B"/>
              </a:gs>
              <a:gs pos="0">
                <a:srgbClr val="28324B"/>
              </a:gs>
            </a:gsLst>
            <a:lin ang="10800000" scaled="1"/>
            <a:tileRect/>
          </a:gra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 name="Right Triangle 2">
            <a:extLst>
              <a:ext uri="{FF2B5EF4-FFF2-40B4-BE49-F238E27FC236}">
                <a16:creationId xmlns:a16="http://schemas.microsoft.com/office/drawing/2014/main" id="{D2A8B9BB-262F-40F6-9659-A9C425110CE3}"/>
              </a:ext>
            </a:extLst>
          </p:cNvPr>
          <p:cNvSpPr/>
          <p:nvPr/>
        </p:nvSpPr>
        <p:spPr>
          <a:xfrm flipV="1">
            <a:off x="6181532" y="2696572"/>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7" name="Right Triangle 36">
            <a:extLst>
              <a:ext uri="{FF2B5EF4-FFF2-40B4-BE49-F238E27FC236}">
                <a16:creationId xmlns:a16="http://schemas.microsoft.com/office/drawing/2014/main" id="{DBC73453-CD3D-47C6-BAB7-5F87E9C3F669}"/>
              </a:ext>
            </a:extLst>
          </p:cNvPr>
          <p:cNvSpPr/>
          <p:nvPr/>
        </p:nvSpPr>
        <p:spPr>
          <a:xfrm flipH="1" flipV="1">
            <a:off x="2988140" y="4673979"/>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2" name="Rectangle: Top Corners Rounded 81">
            <a:extLst>
              <a:ext uri="{FF2B5EF4-FFF2-40B4-BE49-F238E27FC236}">
                <a16:creationId xmlns:a16="http://schemas.microsoft.com/office/drawing/2014/main" id="{951C3C0D-A859-48E1-902C-6CB3893E8AFA}"/>
              </a:ext>
            </a:extLst>
          </p:cNvPr>
          <p:cNvSpPr/>
          <p:nvPr/>
        </p:nvSpPr>
        <p:spPr>
          <a:xfrm rot="16200000" flipH="1">
            <a:off x="5849002" y="4119881"/>
            <a:ext cx="301111" cy="290627"/>
          </a:xfrm>
          <a:prstGeom prst="round2SameRect">
            <a:avLst>
              <a:gd name="adj1" fmla="val 32156"/>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3" name="Rectangle: Top Corners Rounded 82">
            <a:extLst>
              <a:ext uri="{FF2B5EF4-FFF2-40B4-BE49-F238E27FC236}">
                <a16:creationId xmlns:a16="http://schemas.microsoft.com/office/drawing/2014/main" id="{C1EF8FAB-982B-4B9A-95DA-ADCD413FA9C9}"/>
              </a:ext>
            </a:extLst>
          </p:cNvPr>
          <p:cNvSpPr/>
          <p:nvPr/>
        </p:nvSpPr>
        <p:spPr>
          <a:xfrm rot="5400000">
            <a:off x="6081029" y="4902888"/>
            <a:ext cx="350983" cy="230558"/>
          </a:xfrm>
          <a:prstGeom prst="round2SameRect">
            <a:avLst>
              <a:gd name="adj1" fmla="val 50000"/>
              <a:gd name="adj2" fmla="val 0"/>
            </a:avLst>
          </a:prstGeom>
          <a:solidFill>
            <a:srgbClr val="748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grpSp>
        <p:nvGrpSpPr>
          <p:cNvPr id="74" name="Group 73">
            <a:extLst>
              <a:ext uri="{FF2B5EF4-FFF2-40B4-BE49-F238E27FC236}">
                <a16:creationId xmlns:a16="http://schemas.microsoft.com/office/drawing/2014/main" id="{362F829F-637B-4CDF-99F9-D370995A56B5}"/>
              </a:ext>
            </a:extLst>
          </p:cNvPr>
          <p:cNvGrpSpPr/>
          <p:nvPr/>
        </p:nvGrpSpPr>
        <p:grpSpPr>
          <a:xfrm>
            <a:off x="5862704" y="2194070"/>
            <a:ext cx="4625730" cy="1899280"/>
            <a:chOff x="5830771" y="583473"/>
            <a:chExt cx="4363505" cy="947379"/>
          </a:xfrm>
          <a:effectLst>
            <a:outerShdw blurRad="50800" dist="38100" algn="l" rotWithShape="0">
              <a:prstClr val="black">
                <a:alpha val="40000"/>
              </a:prstClr>
            </a:outerShdw>
          </a:effectLst>
        </p:grpSpPr>
        <p:sp>
          <p:nvSpPr>
            <p:cNvPr id="13" name="Freeform: Shape 12">
              <a:extLst>
                <a:ext uri="{FF2B5EF4-FFF2-40B4-BE49-F238E27FC236}">
                  <a16:creationId xmlns:a16="http://schemas.microsoft.com/office/drawing/2014/main" id="{9EE0A1F4-FD02-4AE5-9E64-B928A0821AE3}"/>
                </a:ext>
              </a:extLst>
            </p:cNvPr>
            <p:cNvSpPr/>
            <p:nvPr/>
          </p:nvSpPr>
          <p:spPr>
            <a:xfrm>
              <a:off x="5830771" y="583473"/>
              <a:ext cx="4363505" cy="947379"/>
            </a:xfrm>
            <a:custGeom>
              <a:avLst/>
              <a:gdLst>
                <a:gd name="connsiteX0" fmla="*/ 231638 w 4651717"/>
                <a:gd name="connsiteY0" fmla="*/ 0 h 1009954"/>
                <a:gd name="connsiteX1" fmla="*/ 4065563 w 4651717"/>
                <a:gd name="connsiteY1" fmla="*/ 0 h 1009954"/>
                <a:gd name="connsiteX2" fmla="*/ 4065563 w 4651717"/>
                <a:gd name="connsiteY2" fmla="*/ 1 h 1009954"/>
                <a:gd name="connsiteX3" fmla="*/ 4651717 w 4651717"/>
                <a:gd name="connsiteY3" fmla="*/ 386988 h 1009954"/>
                <a:gd name="connsiteX4" fmla="*/ 4065563 w 4651717"/>
                <a:gd name="connsiteY4" fmla="*/ 773975 h 1009954"/>
                <a:gd name="connsiteX5" fmla="*/ 4065563 w 4651717"/>
                <a:gd name="connsiteY5" fmla="*/ 771378 h 1009954"/>
                <a:gd name="connsiteX6" fmla="*/ 281427 w 4651717"/>
                <a:gd name="connsiteY6" fmla="*/ 771378 h 1009954"/>
                <a:gd name="connsiteX7" fmla="*/ 22115 w 4651717"/>
                <a:gd name="connsiteY7" fmla="*/ 917092 h 1009954"/>
                <a:gd name="connsiteX8" fmla="*/ 0 w 4651717"/>
                <a:gd name="connsiteY8" fmla="*/ 1009954 h 1009954"/>
                <a:gd name="connsiteX9" fmla="*/ 0 w 4651717"/>
                <a:gd name="connsiteY9" fmla="*/ 196371 h 1009954"/>
                <a:gd name="connsiteX10" fmla="*/ 231638 w 4651717"/>
                <a:gd name="connsiteY10" fmla="*/ 0 h 10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1717" h="1009954">
                  <a:moveTo>
                    <a:pt x="231638" y="0"/>
                  </a:moveTo>
                  <a:lnTo>
                    <a:pt x="4065563" y="0"/>
                  </a:lnTo>
                  <a:lnTo>
                    <a:pt x="4065563" y="1"/>
                  </a:lnTo>
                  <a:lnTo>
                    <a:pt x="4651717" y="386988"/>
                  </a:lnTo>
                  <a:lnTo>
                    <a:pt x="4065563" y="773975"/>
                  </a:lnTo>
                  <a:lnTo>
                    <a:pt x="4065563" y="771378"/>
                  </a:lnTo>
                  <a:lnTo>
                    <a:pt x="281427" y="771378"/>
                  </a:lnTo>
                  <a:cubicBezTo>
                    <a:pt x="164855" y="771378"/>
                    <a:pt x="64838" y="831462"/>
                    <a:pt x="22115" y="917092"/>
                  </a:cubicBezTo>
                  <a:lnTo>
                    <a:pt x="0" y="1009954"/>
                  </a:lnTo>
                  <a:lnTo>
                    <a:pt x="0" y="196371"/>
                  </a:lnTo>
                  <a:cubicBezTo>
                    <a:pt x="0" y="87918"/>
                    <a:pt x="103708" y="0"/>
                    <a:pt x="231638" y="0"/>
                  </a:cubicBezTo>
                  <a:close/>
                </a:path>
              </a:pathLst>
            </a:custGeom>
            <a:gradFill flip="none" rotWithShape="1">
              <a:gsLst>
                <a:gs pos="6000">
                  <a:srgbClr val="A5EA25"/>
                </a:gs>
                <a:gs pos="0">
                  <a:srgbClr val="53C241"/>
                </a:gs>
                <a:gs pos="97683">
                  <a:srgbClr val="49BC44"/>
                </a:gs>
                <a:gs pos="11000">
                  <a:srgbClr val="75D3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2" name="TextBox 1">
              <a:extLst>
                <a:ext uri="{FF2B5EF4-FFF2-40B4-BE49-F238E27FC236}">
                  <a16:creationId xmlns:a16="http://schemas.microsoft.com/office/drawing/2014/main" id="{2D4D6F59-136E-4C68-A837-F135754116C2}"/>
                </a:ext>
              </a:extLst>
            </p:cNvPr>
            <p:cNvSpPr txBox="1"/>
            <p:nvPr/>
          </p:nvSpPr>
          <p:spPr>
            <a:xfrm>
              <a:off x="9425987" y="817392"/>
              <a:ext cx="683992" cy="353100"/>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01</a:t>
              </a:r>
            </a:p>
          </p:txBody>
        </p:sp>
        <p:sp>
          <p:nvSpPr>
            <p:cNvPr id="4" name="Oval 3">
              <a:extLst>
                <a:ext uri="{FF2B5EF4-FFF2-40B4-BE49-F238E27FC236}">
                  <a16:creationId xmlns:a16="http://schemas.microsoft.com/office/drawing/2014/main" id="{CCC4F5A1-6968-44C1-93C0-00F8C163F68C}"/>
                </a:ext>
              </a:extLst>
            </p:cNvPr>
            <p:cNvSpPr/>
            <p:nvPr/>
          </p:nvSpPr>
          <p:spPr>
            <a:xfrm>
              <a:off x="9014716" y="782256"/>
              <a:ext cx="504166" cy="365761"/>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6" name="Graphic 5" descr="Folder">
              <a:extLst>
                <a:ext uri="{FF2B5EF4-FFF2-40B4-BE49-F238E27FC236}">
                  <a16:creationId xmlns:a16="http://schemas.microsoft.com/office/drawing/2014/main" id="{60D5F116-6A99-45DF-A8C7-D45BBCEFE0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05884" y="796980"/>
              <a:ext cx="365760" cy="365760"/>
            </a:xfrm>
            <a:prstGeom prst="rect">
              <a:avLst/>
            </a:prstGeom>
          </p:spPr>
        </p:pic>
        <p:sp>
          <p:nvSpPr>
            <p:cNvPr id="56" name="TextBox 55">
              <a:extLst>
                <a:ext uri="{FF2B5EF4-FFF2-40B4-BE49-F238E27FC236}">
                  <a16:creationId xmlns:a16="http://schemas.microsoft.com/office/drawing/2014/main" id="{5B1F1C4D-6FED-42CE-A54C-D52315B2AED8}"/>
                </a:ext>
              </a:extLst>
            </p:cNvPr>
            <p:cNvSpPr txBox="1"/>
            <p:nvPr/>
          </p:nvSpPr>
          <p:spPr>
            <a:xfrm>
              <a:off x="6101496" y="687152"/>
              <a:ext cx="2828924" cy="598736"/>
            </a:xfrm>
            <a:prstGeom prst="rect">
              <a:avLst/>
            </a:prstGeom>
            <a:noFill/>
          </p:spPr>
          <p:txBody>
            <a:bodyPr wrap="square" rtlCol="0">
              <a:spAutoFit/>
            </a:bodyPr>
            <a:lstStyle/>
            <a:p>
              <a:pPr algn="ctr"/>
              <a:r>
                <a:rPr lang="en-US" sz="3600" b="1">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TỰ NHIÊN</a:t>
              </a:r>
            </a:p>
          </p:txBody>
        </p:sp>
      </p:grpSp>
      <p:grpSp>
        <p:nvGrpSpPr>
          <p:cNvPr id="75" name="Group 74">
            <a:extLst>
              <a:ext uri="{FF2B5EF4-FFF2-40B4-BE49-F238E27FC236}">
                <a16:creationId xmlns:a16="http://schemas.microsoft.com/office/drawing/2014/main" id="{AC9B308F-D667-4E4E-A1F1-B0E009190756}"/>
              </a:ext>
            </a:extLst>
          </p:cNvPr>
          <p:cNvGrpSpPr/>
          <p:nvPr/>
        </p:nvGrpSpPr>
        <p:grpSpPr>
          <a:xfrm>
            <a:off x="992889" y="3505114"/>
            <a:ext cx="5391807" cy="2028522"/>
            <a:chOff x="1344330" y="1300830"/>
            <a:chExt cx="5016893" cy="947379"/>
          </a:xfrm>
          <a:effectLst>
            <a:outerShdw blurRad="50800" dist="38100" dir="10800000" algn="r" rotWithShape="0">
              <a:prstClr val="black">
                <a:alpha val="40000"/>
              </a:prstClr>
            </a:outerShdw>
          </a:effectLst>
        </p:grpSpPr>
        <p:sp>
          <p:nvSpPr>
            <p:cNvPr id="14" name="Freeform: Shape 13">
              <a:extLst>
                <a:ext uri="{FF2B5EF4-FFF2-40B4-BE49-F238E27FC236}">
                  <a16:creationId xmlns:a16="http://schemas.microsoft.com/office/drawing/2014/main" id="{3FDDE1A5-7210-481A-B478-D2E5568780FB}"/>
                </a:ext>
              </a:extLst>
            </p:cNvPr>
            <p:cNvSpPr/>
            <p:nvPr/>
          </p:nvSpPr>
          <p:spPr>
            <a:xfrm rot="16200000" flipH="1">
              <a:off x="3379087" y="-733927"/>
              <a:ext cx="947379" cy="5016893"/>
            </a:xfrm>
            <a:custGeom>
              <a:avLst/>
              <a:gdLst>
                <a:gd name="connsiteX0" fmla="*/ 0 w 1009954"/>
                <a:gd name="connsiteY0" fmla="*/ 586155 h 4651718"/>
                <a:gd name="connsiteX1" fmla="*/ 0 w 1009954"/>
                <a:gd name="connsiteY1" fmla="*/ 4420080 h 4651718"/>
                <a:gd name="connsiteX2" fmla="*/ 196371 w 1009954"/>
                <a:gd name="connsiteY2" fmla="*/ 4651718 h 4651718"/>
                <a:gd name="connsiteX3" fmla="*/ 1009954 w 1009954"/>
                <a:gd name="connsiteY3" fmla="*/ 4651718 h 4651718"/>
                <a:gd name="connsiteX4" fmla="*/ 917092 w 1009954"/>
                <a:gd name="connsiteY4" fmla="*/ 4629603 h 4651718"/>
                <a:gd name="connsiteX5" fmla="*/ 771378 w 1009954"/>
                <a:gd name="connsiteY5" fmla="*/ 4370291 h 4651718"/>
                <a:gd name="connsiteX6" fmla="*/ 771378 w 1009954"/>
                <a:gd name="connsiteY6" fmla="*/ 586155 h 4651718"/>
                <a:gd name="connsiteX7" fmla="*/ 773974 w 1009954"/>
                <a:gd name="connsiteY7" fmla="*/ 586155 h 4651718"/>
                <a:gd name="connsiteX8" fmla="*/ 386987 w 1009954"/>
                <a:gd name="connsiteY8" fmla="*/ 0 h 4651718"/>
                <a:gd name="connsiteX9" fmla="*/ 0 w 1009954"/>
                <a:gd name="connsiteY9" fmla="*/ 586155 h 46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954" h="4651718">
                  <a:moveTo>
                    <a:pt x="0" y="586155"/>
                  </a:moveTo>
                  <a:lnTo>
                    <a:pt x="0" y="4420080"/>
                  </a:lnTo>
                  <a:cubicBezTo>
                    <a:pt x="0" y="4548010"/>
                    <a:pt x="87918" y="4651718"/>
                    <a:pt x="196371" y="4651718"/>
                  </a:cubicBezTo>
                  <a:lnTo>
                    <a:pt x="1009954" y="4651718"/>
                  </a:lnTo>
                  <a:lnTo>
                    <a:pt x="917092" y="4629603"/>
                  </a:lnTo>
                  <a:cubicBezTo>
                    <a:pt x="831462" y="4586880"/>
                    <a:pt x="771378" y="4486863"/>
                    <a:pt x="771378" y="4370291"/>
                  </a:cubicBezTo>
                  <a:lnTo>
                    <a:pt x="771378" y="586155"/>
                  </a:lnTo>
                  <a:lnTo>
                    <a:pt x="773974" y="586155"/>
                  </a:lnTo>
                  <a:lnTo>
                    <a:pt x="386987" y="0"/>
                  </a:lnTo>
                  <a:lnTo>
                    <a:pt x="0" y="586155"/>
                  </a:lnTo>
                  <a:close/>
                </a:path>
              </a:pathLst>
            </a:custGeom>
            <a:gradFill flip="none" rotWithShape="1">
              <a:gsLst>
                <a:gs pos="7000">
                  <a:srgbClr val="FFCC00"/>
                </a:gs>
                <a:gs pos="0">
                  <a:srgbClr val="FF9900"/>
                </a:gs>
                <a:gs pos="97297">
                  <a:srgbClr val="FF9900"/>
                </a:gs>
                <a:gs pos="14000">
                  <a:srgbClr val="FFC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libri" pitchFamily="34" charset="0"/>
                <a:cs typeface="Calibri" pitchFamily="34" charset="0"/>
              </a:endParaRPr>
            </a:p>
          </p:txBody>
        </p:sp>
        <p:sp>
          <p:nvSpPr>
            <p:cNvPr id="30" name="TextBox 29">
              <a:extLst>
                <a:ext uri="{FF2B5EF4-FFF2-40B4-BE49-F238E27FC236}">
                  <a16:creationId xmlns:a16="http://schemas.microsoft.com/office/drawing/2014/main" id="{660C0D53-536F-4550-98AF-F10EE6613D11}"/>
                </a:ext>
              </a:extLst>
            </p:cNvPr>
            <p:cNvSpPr txBox="1"/>
            <p:nvPr/>
          </p:nvSpPr>
          <p:spPr>
            <a:xfrm>
              <a:off x="1807745" y="1511633"/>
              <a:ext cx="687898" cy="330603"/>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02</a:t>
              </a:r>
            </a:p>
          </p:txBody>
        </p:sp>
        <p:sp>
          <p:nvSpPr>
            <p:cNvPr id="44" name="Oval 43">
              <a:extLst>
                <a:ext uri="{FF2B5EF4-FFF2-40B4-BE49-F238E27FC236}">
                  <a16:creationId xmlns:a16="http://schemas.microsoft.com/office/drawing/2014/main" id="{0E4672A8-2B20-4392-8764-80B05773DFAA}"/>
                </a:ext>
              </a:extLst>
            </p:cNvPr>
            <p:cNvSpPr/>
            <p:nvPr/>
          </p:nvSpPr>
          <p:spPr>
            <a:xfrm>
              <a:off x="2506991" y="1532278"/>
              <a:ext cx="515896" cy="242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Graphic 7" descr="Open folder">
              <a:extLst>
                <a:ext uri="{FF2B5EF4-FFF2-40B4-BE49-F238E27FC236}">
                  <a16:creationId xmlns:a16="http://schemas.microsoft.com/office/drawing/2014/main" id="{E12FB155-6A05-419E-9F91-040499A906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6243" y="1494839"/>
              <a:ext cx="306694" cy="306694"/>
            </a:xfrm>
            <a:prstGeom prst="rect">
              <a:avLst/>
            </a:prstGeom>
          </p:spPr>
        </p:pic>
        <p:sp>
          <p:nvSpPr>
            <p:cNvPr id="63" name="TextBox 62">
              <a:extLst>
                <a:ext uri="{FF2B5EF4-FFF2-40B4-BE49-F238E27FC236}">
                  <a16:creationId xmlns:a16="http://schemas.microsoft.com/office/drawing/2014/main" id="{7D7D97FA-55AE-4F16-8263-835E28F62454}"/>
                </a:ext>
              </a:extLst>
            </p:cNvPr>
            <p:cNvSpPr txBox="1"/>
            <p:nvPr/>
          </p:nvSpPr>
          <p:spPr>
            <a:xfrm>
              <a:off x="2857341" y="1377945"/>
              <a:ext cx="3412447" cy="560589"/>
            </a:xfrm>
            <a:prstGeom prst="rect">
              <a:avLst/>
            </a:prstGeom>
            <a:noFill/>
          </p:spPr>
          <p:txBody>
            <a:bodyPr wrap="square" rtlCol="0">
              <a:spAutoFit/>
            </a:bodyPr>
            <a:lstStyle/>
            <a:p>
              <a:pPr algn="ctr"/>
              <a:r>
                <a:rPr lang="en-US" sz="3600" b="1">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KINH TẾ - XÃ HỘI</a:t>
              </a:r>
            </a:p>
          </p:txBody>
        </p:sp>
      </p:grpSp>
      <p:grpSp>
        <p:nvGrpSpPr>
          <p:cNvPr id="85" name="Group 84">
            <a:extLst>
              <a:ext uri="{FF2B5EF4-FFF2-40B4-BE49-F238E27FC236}">
                <a16:creationId xmlns:a16="http://schemas.microsoft.com/office/drawing/2014/main" id="{2380F02B-6124-422A-BFF5-12FA9882B7C2}"/>
              </a:ext>
            </a:extLst>
          </p:cNvPr>
          <p:cNvGrpSpPr/>
          <p:nvPr/>
        </p:nvGrpSpPr>
        <p:grpSpPr>
          <a:xfrm>
            <a:off x="2796885" y="294475"/>
            <a:ext cx="6425492" cy="1015663"/>
            <a:chOff x="3005070" y="55804"/>
            <a:chExt cx="6181859" cy="774780"/>
          </a:xfrm>
        </p:grpSpPr>
        <p:sp>
          <p:nvSpPr>
            <p:cNvPr id="90" name="Rectangle: Rounded Corners 89">
              <a:extLst>
                <a:ext uri="{FF2B5EF4-FFF2-40B4-BE49-F238E27FC236}">
                  <a16:creationId xmlns:a16="http://schemas.microsoft.com/office/drawing/2014/main" id="{06E8CEAB-6DCF-4465-8D8F-1C4DDCDA7721}"/>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itchFamily="34" charset="0"/>
                <a:cs typeface="Calibri" pitchFamily="34" charset="0"/>
              </a:endParaRPr>
            </a:p>
          </p:txBody>
        </p:sp>
        <p:sp>
          <p:nvSpPr>
            <p:cNvPr id="91" name="TextBox 90">
              <a:extLst>
                <a:ext uri="{FF2B5EF4-FFF2-40B4-BE49-F238E27FC236}">
                  <a16:creationId xmlns:a16="http://schemas.microsoft.com/office/drawing/2014/main" id="{B4B2AFA0-9F7F-4348-B1B4-F19DE6C887F4}"/>
                </a:ext>
              </a:extLst>
            </p:cNvPr>
            <p:cNvSpPr txBox="1"/>
            <p:nvPr/>
          </p:nvSpPr>
          <p:spPr>
            <a:xfrm>
              <a:off x="3108139" y="55804"/>
              <a:ext cx="5956663" cy="774780"/>
            </a:xfrm>
            <a:prstGeom prst="rect">
              <a:avLst/>
            </a:prstGeom>
            <a:noFill/>
          </p:spPr>
          <p:txBody>
            <a:bodyPr wrap="square" rtlCol="0">
              <a:spAutoFit/>
            </a:bodyPr>
            <a:lstStyle/>
            <a:p>
              <a:pPr algn="ctr"/>
              <a:r>
                <a:rPr lang="en-US" sz="3000" b="1">
                  <a:solidFill>
                    <a:srgbClr val="FFFF00"/>
                  </a:solidFill>
                  <a:effectLst>
                    <a:outerShdw blurRad="38100" dist="38100" dir="2700000" algn="tl">
                      <a:srgbClr val="000000">
                        <a:alpha val="43137"/>
                      </a:srgbClr>
                    </a:outerShdw>
                  </a:effectLst>
                  <a:latin typeface="Calibri" pitchFamily="34" charset="0"/>
                  <a:cs typeface="Calibri" pitchFamily="34" charset="0"/>
                </a:rPr>
                <a:t>1. Các nhân tố ảnh hưởng đến  </a:t>
              </a:r>
            </a:p>
            <a:p>
              <a:pPr algn="ctr"/>
              <a:r>
                <a:rPr lang="en-US" sz="3000" b="1">
                  <a:solidFill>
                    <a:srgbClr val="FFFF00"/>
                  </a:solidFill>
                  <a:effectLst>
                    <a:outerShdw blurRad="38100" dist="38100" dir="2700000" algn="tl">
                      <a:srgbClr val="000000">
                        <a:alpha val="43137"/>
                      </a:srgbClr>
                    </a:outerShdw>
                  </a:effectLst>
                  <a:latin typeface="Calibri" pitchFamily="34" charset="0"/>
                  <a:cs typeface="Calibri" pitchFamily="34" charset="0"/>
                </a:rPr>
                <a:t>phát triển và phân bố Công nghiệp</a:t>
              </a:r>
              <a:endParaRPr lang="en-US" sz="3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pic>
        <p:nvPicPr>
          <p:cNvPr id="93" name="Tạo hình 8923">
            <a:extLst>
              <a:ext uri="{FF2B5EF4-FFF2-40B4-BE49-F238E27FC236}">
                <a16:creationId xmlns:a16="http://schemas.microsoft.com/office/drawing/2014/main" id="{10AD0F8D-0860-4795-AAAE-B1462324FE5B}"/>
              </a:ext>
            </a:extLst>
          </p:cNvPr>
          <p:cNvPicPr>
            <a:picLocks noChangeAspect="1"/>
          </p:cNvPicPr>
          <p:nvPr/>
        </p:nvPicPr>
        <p:blipFill>
          <a:blip r:embed="rId6" cstate="print"/>
          <a:stretch>
            <a:fillRect/>
          </a:stretch>
        </p:blipFill>
        <p:spPr>
          <a:xfrm>
            <a:off x="402614" y="268989"/>
            <a:ext cx="1203144" cy="1060804"/>
          </a:xfrm>
          <a:prstGeom prst="rect">
            <a:avLst/>
          </a:prstGeom>
        </p:spPr>
      </p:pic>
      <p:pic>
        <p:nvPicPr>
          <p:cNvPr id="94" name="Tạo hình 79">
            <a:extLst>
              <a:ext uri="{FF2B5EF4-FFF2-40B4-BE49-F238E27FC236}">
                <a16:creationId xmlns:a16="http://schemas.microsoft.com/office/drawing/2014/main" id="{358B26D0-D11D-4B32-B5E0-626E4B1CD9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58" t="19854" r="11856" b="24127"/>
          <a:stretch/>
        </p:blipFill>
        <p:spPr>
          <a:xfrm>
            <a:off x="10689216" y="271291"/>
            <a:ext cx="1126084" cy="1225444"/>
          </a:xfrm>
          <a:prstGeom prst="rect">
            <a:avLst/>
          </a:prstGeom>
        </p:spPr>
      </p:pic>
      <p:pic>
        <p:nvPicPr>
          <p:cNvPr id="95" name="Picture 94">
            <a:extLst>
              <a:ext uri="{FF2B5EF4-FFF2-40B4-BE49-F238E27FC236}">
                <a16:creationId xmlns:a16="http://schemas.microsoft.com/office/drawing/2014/main" id="{D7C91EEE-AB8F-43BB-BE61-9D62E295E18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4" b="91729" l="9917" r="89669">
                        <a14:foregroundMark x1="54132" y1="91729" x2="54132" y2="91729"/>
                      </a14:backgroundRemoval>
                    </a14:imgEffect>
                  </a14:imgLayer>
                </a14:imgProps>
              </a:ext>
            </a:extLst>
          </a:blip>
          <a:stretch>
            <a:fillRect/>
          </a:stretch>
        </p:blipFill>
        <p:spPr>
          <a:xfrm>
            <a:off x="9391055" y="4997119"/>
            <a:ext cx="945370" cy="1039125"/>
          </a:xfrm>
          <a:prstGeom prst="rect">
            <a:avLst/>
          </a:prstGeom>
        </p:spPr>
      </p:pic>
      <p:pic>
        <p:nvPicPr>
          <p:cNvPr id="96" name="Picture 95" descr="A picture containing drawing&#10;&#10;Description automatically generated">
            <a:extLst>
              <a:ext uri="{FF2B5EF4-FFF2-40B4-BE49-F238E27FC236}">
                <a16:creationId xmlns:a16="http://schemas.microsoft.com/office/drawing/2014/main" id="{8AB3E93C-8297-4E3A-9DB5-3DA47DA84A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3698" y="4933818"/>
            <a:ext cx="1057862" cy="1057862"/>
          </a:xfrm>
          <a:prstGeom prst="rect">
            <a:avLst/>
          </a:prstGeom>
        </p:spPr>
      </p:pic>
    </p:spTree>
    <p:extLst>
      <p:ext uri="{BB962C8B-B14F-4D97-AF65-F5344CB8AC3E}">
        <p14:creationId xmlns:p14="http://schemas.microsoft.com/office/powerpoint/2010/main" val="1877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500"/>
                                        <p:tgtEl>
                                          <p:spTgt spid="82"/>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ppt_x</p:attrName>
                                        </p:attrNameLst>
                                      </p:cBhvr>
                                      <p:tavLst>
                                        <p:tav tm="0">
                                          <p:val>
                                            <p:strVal val="#ppt_x-#ppt_w/2"/>
                                          </p:val>
                                        </p:tav>
                                        <p:tav tm="100000">
                                          <p:val>
                                            <p:strVal val="#ppt_x"/>
                                          </p:val>
                                        </p:tav>
                                      </p:tavLst>
                                    </p:anim>
                                    <p:anim calcmode="lin" valueType="num">
                                      <p:cBhvr>
                                        <p:cTn id="12" dur="500" fill="hold"/>
                                        <p:tgtEl>
                                          <p:spTgt spid="74"/>
                                        </p:tgtEl>
                                        <p:attrNameLst>
                                          <p:attrName>ppt_y</p:attrName>
                                        </p:attrNameLst>
                                      </p:cBhvr>
                                      <p:tavLst>
                                        <p:tav tm="0">
                                          <p:val>
                                            <p:strVal val="#ppt_y"/>
                                          </p:val>
                                        </p:tav>
                                        <p:tav tm="100000">
                                          <p:val>
                                            <p:strVal val="#ppt_y"/>
                                          </p:val>
                                        </p:tav>
                                      </p:tavLst>
                                    </p:anim>
                                    <p:anim calcmode="lin" valueType="num">
                                      <p:cBhvr>
                                        <p:cTn id="13" dur="500" fill="hold"/>
                                        <p:tgtEl>
                                          <p:spTgt spid="74"/>
                                        </p:tgtEl>
                                        <p:attrNameLst>
                                          <p:attrName>ppt_w</p:attrName>
                                        </p:attrNameLst>
                                      </p:cBhvr>
                                      <p:tavLst>
                                        <p:tav tm="0">
                                          <p:val>
                                            <p:fltVal val="0"/>
                                          </p:val>
                                        </p:tav>
                                        <p:tav tm="100000">
                                          <p:val>
                                            <p:strVal val="#ppt_w"/>
                                          </p:val>
                                        </p:tav>
                                      </p:tavLst>
                                    </p:anim>
                                    <p:anim calcmode="lin" valueType="num">
                                      <p:cBhvr>
                                        <p:cTn id="14" dur="500" fill="hold"/>
                                        <p:tgtEl>
                                          <p:spTgt spid="74"/>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250"/>
                            </p:stCondLst>
                            <p:childTnLst>
                              <p:par>
                                <p:cTn id="19" presetID="17" presetClass="entr" presetSubtype="2" fill="hold" nodeType="after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p:cTn id="21" dur="750" fill="hold"/>
                                        <p:tgtEl>
                                          <p:spTgt spid="95"/>
                                        </p:tgtEl>
                                        <p:attrNameLst>
                                          <p:attrName>ppt_x</p:attrName>
                                        </p:attrNameLst>
                                      </p:cBhvr>
                                      <p:tavLst>
                                        <p:tav tm="0">
                                          <p:val>
                                            <p:strVal val="#ppt_x+#ppt_w/2"/>
                                          </p:val>
                                        </p:tav>
                                        <p:tav tm="100000">
                                          <p:val>
                                            <p:strVal val="#ppt_x"/>
                                          </p:val>
                                        </p:tav>
                                      </p:tavLst>
                                    </p:anim>
                                    <p:anim calcmode="lin" valueType="num">
                                      <p:cBhvr>
                                        <p:cTn id="22" dur="750" fill="hold"/>
                                        <p:tgtEl>
                                          <p:spTgt spid="95"/>
                                        </p:tgtEl>
                                        <p:attrNameLst>
                                          <p:attrName>ppt_y</p:attrName>
                                        </p:attrNameLst>
                                      </p:cBhvr>
                                      <p:tavLst>
                                        <p:tav tm="0">
                                          <p:val>
                                            <p:strVal val="#ppt_y"/>
                                          </p:val>
                                        </p:tav>
                                        <p:tav tm="100000">
                                          <p:val>
                                            <p:strVal val="#ppt_y"/>
                                          </p:val>
                                        </p:tav>
                                      </p:tavLst>
                                    </p:anim>
                                    <p:anim calcmode="lin" valueType="num">
                                      <p:cBhvr>
                                        <p:cTn id="23" dur="750" fill="hold"/>
                                        <p:tgtEl>
                                          <p:spTgt spid="95"/>
                                        </p:tgtEl>
                                        <p:attrNameLst>
                                          <p:attrName>ppt_w</p:attrName>
                                        </p:attrNameLst>
                                      </p:cBhvr>
                                      <p:tavLst>
                                        <p:tav tm="0">
                                          <p:val>
                                            <p:fltVal val="0"/>
                                          </p:val>
                                        </p:tav>
                                        <p:tav tm="100000">
                                          <p:val>
                                            <p:strVal val="#ppt_w"/>
                                          </p:val>
                                        </p:tav>
                                      </p:tavLst>
                                    </p:anim>
                                    <p:anim calcmode="lin" valueType="num">
                                      <p:cBhvr>
                                        <p:cTn id="24" dur="750" fill="hold"/>
                                        <p:tgtEl>
                                          <p:spTgt spid="95"/>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17" presetClass="entr" presetSubtype="2"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p:cTn id="28" dur="750" fill="hold"/>
                                        <p:tgtEl>
                                          <p:spTgt spid="96"/>
                                        </p:tgtEl>
                                        <p:attrNameLst>
                                          <p:attrName>ppt_x</p:attrName>
                                        </p:attrNameLst>
                                      </p:cBhvr>
                                      <p:tavLst>
                                        <p:tav tm="0">
                                          <p:val>
                                            <p:strVal val="#ppt_x+#ppt_w/2"/>
                                          </p:val>
                                        </p:tav>
                                        <p:tav tm="100000">
                                          <p:val>
                                            <p:strVal val="#ppt_x"/>
                                          </p:val>
                                        </p:tav>
                                      </p:tavLst>
                                    </p:anim>
                                    <p:anim calcmode="lin" valueType="num">
                                      <p:cBhvr>
                                        <p:cTn id="29" dur="750" fill="hold"/>
                                        <p:tgtEl>
                                          <p:spTgt spid="96"/>
                                        </p:tgtEl>
                                        <p:attrNameLst>
                                          <p:attrName>ppt_y</p:attrName>
                                        </p:attrNameLst>
                                      </p:cBhvr>
                                      <p:tavLst>
                                        <p:tav tm="0">
                                          <p:val>
                                            <p:strVal val="#ppt_y"/>
                                          </p:val>
                                        </p:tav>
                                        <p:tav tm="100000">
                                          <p:val>
                                            <p:strVal val="#ppt_y"/>
                                          </p:val>
                                        </p:tav>
                                      </p:tavLst>
                                    </p:anim>
                                    <p:anim calcmode="lin" valueType="num">
                                      <p:cBhvr>
                                        <p:cTn id="30" dur="750" fill="hold"/>
                                        <p:tgtEl>
                                          <p:spTgt spid="96"/>
                                        </p:tgtEl>
                                        <p:attrNameLst>
                                          <p:attrName>ppt_w</p:attrName>
                                        </p:attrNameLst>
                                      </p:cBhvr>
                                      <p:tavLst>
                                        <p:tav tm="0">
                                          <p:val>
                                            <p:fltVal val="0"/>
                                          </p:val>
                                        </p:tav>
                                        <p:tav tm="100000">
                                          <p:val>
                                            <p:strVal val="#ppt_w"/>
                                          </p:val>
                                        </p:tav>
                                      </p:tavLst>
                                    </p:anim>
                                    <p:anim calcmode="lin" valueType="num">
                                      <p:cBhvr>
                                        <p:cTn id="31" dur="750" fill="hold"/>
                                        <p:tgtEl>
                                          <p:spTgt spid="9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left)">
                                      <p:cBhvr>
                                        <p:cTn id="36" dur="500"/>
                                        <p:tgtEl>
                                          <p:spTgt spid="83"/>
                                        </p:tgtEl>
                                      </p:cBhvr>
                                    </p:animEffect>
                                  </p:childTnLst>
                                </p:cTn>
                              </p:par>
                            </p:childTnLst>
                          </p:cTn>
                        </p:par>
                        <p:par>
                          <p:cTn id="37" fill="hold">
                            <p:stCondLst>
                              <p:cond delay="500"/>
                            </p:stCondLst>
                            <p:childTnLst>
                              <p:par>
                                <p:cTn id="38" presetID="17" presetClass="entr" presetSubtype="2" fill="hold"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ppt_x</p:attrName>
                                        </p:attrNameLst>
                                      </p:cBhvr>
                                      <p:tavLst>
                                        <p:tav tm="0">
                                          <p:val>
                                            <p:strVal val="#ppt_x+#ppt_w/2"/>
                                          </p:val>
                                        </p:tav>
                                        <p:tav tm="100000">
                                          <p:val>
                                            <p:strVal val="#ppt_x"/>
                                          </p:val>
                                        </p:tav>
                                      </p:tavLst>
                                    </p:anim>
                                    <p:anim calcmode="lin" valueType="num">
                                      <p:cBhvr>
                                        <p:cTn id="41" dur="500" fill="hold"/>
                                        <p:tgtEl>
                                          <p:spTgt spid="75"/>
                                        </p:tgtEl>
                                        <p:attrNameLst>
                                          <p:attrName>ppt_y</p:attrName>
                                        </p:attrNameLst>
                                      </p:cBhvr>
                                      <p:tavLst>
                                        <p:tav tm="0">
                                          <p:val>
                                            <p:strVal val="#ppt_y"/>
                                          </p:val>
                                        </p:tav>
                                        <p:tav tm="100000">
                                          <p:val>
                                            <p:strVal val="#ppt_y"/>
                                          </p:val>
                                        </p:tav>
                                      </p:tavLst>
                                    </p:anim>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strVal val="#ppt_h"/>
                                          </p:val>
                                        </p:tav>
                                        <p:tav tm="100000">
                                          <p:val>
                                            <p:strVal val="#ppt_h"/>
                                          </p:val>
                                        </p:tav>
                                      </p:tavLst>
                                    </p:anim>
                                  </p:childTnLst>
                                </p:cTn>
                              </p:par>
                              <p:par>
                                <p:cTn id="44" presetID="10" presetClass="entr" presetSubtype="0" fill="hold" grpId="0" nodeType="withEffect">
                                  <p:stCondLst>
                                    <p:cond delay="25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250"/>
                            </p:stCondLst>
                            <p:childTnLst>
                              <p:par>
                                <p:cTn id="48" presetID="42" presetClass="entr" presetSubtype="0"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fade">
                                      <p:cBhvr>
                                        <p:cTn id="50" dur="500"/>
                                        <p:tgtEl>
                                          <p:spTgt spid="93"/>
                                        </p:tgtEl>
                                      </p:cBhvr>
                                    </p:animEffect>
                                    <p:anim calcmode="lin" valueType="num">
                                      <p:cBhvr>
                                        <p:cTn id="51" dur="500" fill="hold"/>
                                        <p:tgtEl>
                                          <p:spTgt spid="93"/>
                                        </p:tgtEl>
                                        <p:attrNameLst>
                                          <p:attrName>ppt_x</p:attrName>
                                        </p:attrNameLst>
                                      </p:cBhvr>
                                      <p:tavLst>
                                        <p:tav tm="0">
                                          <p:val>
                                            <p:strVal val="#ppt_x"/>
                                          </p:val>
                                        </p:tav>
                                        <p:tav tm="100000">
                                          <p:val>
                                            <p:strVal val="#ppt_x"/>
                                          </p:val>
                                        </p:tav>
                                      </p:tavLst>
                                    </p:anim>
                                    <p:anim calcmode="lin" valueType="num">
                                      <p:cBhvr>
                                        <p:cTn id="52" dur="500" fill="hold"/>
                                        <p:tgtEl>
                                          <p:spTgt spid="93"/>
                                        </p:tgtEl>
                                        <p:attrNameLst>
                                          <p:attrName>ppt_y</p:attrName>
                                        </p:attrNameLst>
                                      </p:cBhvr>
                                      <p:tavLst>
                                        <p:tav tm="0">
                                          <p:val>
                                            <p:strVal val="#ppt_y+.1"/>
                                          </p:val>
                                        </p:tav>
                                        <p:tav tm="100000">
                                          <p:val>
                                            <p:strVal val="#ppt_y"/>
                                          </p:val>
                                        </p:tav>
                                      </p:tavLst>
                                    </p:anim>
                                  </p:childTnLst>
                                </p:cTn>
                              </p:par>
                            </p:childTnLst>
                          </p:cTn>
                        </p:par>
                        <p:par>
                          <p:cTn id="53" fill="hold">
                            <p:stCondLst>
                              <p:cond delay="1750"/>
                            </p:stCondLst>
                            <p:childTnLst>
                              <p:par>
                                <p:cTn id="54" presetID="6" presetClass="entr" presetSubtype="32" fill="hold" nodeType="after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circle(out)">
                                      <p:cBhvr>
                                        <p:cTn id="5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82" grpId="0" animBg="1"/>
      <p:bldP spid="8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5740</TotalTime>
  <Words>5924</Words>
  <Application>Microsoft Office PowerPoint</Application>
  <PresentationFormat>Widescreen</PresentationFormat>
  <Paragraphs>704</Paragraphs>
  <Slides>90</Slides>
  <Notes>43</Notes>
  <HiddenSlides>0</HiddenSlides>
  <MMClips>25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90</vt:i4>
      </vt:variant>
    </vt:vector>
  </HeadingPairs>
  <TitlesOfParts>
    <vt:vector size="103" baseType="lpstr">
      <vt:lpstr>#9Slide03 Cabin Condensed Bold</vt:lpstr>
      <vt:lpstr>#9Slide03 IcielPanton Black</vt:lpstr>
      <vt:lpstr>#9Slide03 Roboto Condensed</vt:lpstr>
      <vt:lpstr>#9Slide07 IcielBaliho Script</vt:lpstr>
      <vt:lpstr>Arial</vt:lpstr>
      <vt:lpstr>Calibri</vt:lpstr>
      <vt:lpstr>Calibri Light</vt:lpstr>
      <vt:lpstr>Cambria</vt:lpstr>
      <vt:lpstr>Limelight</vt:lpstr>
      <vt:lpstr>Open Sauce Bold</vt:lpstr>
      <vt:lpstr>Poppins Heavy</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dc:creator>
  <cp:keywords>Không sao chép</cp:keywords>
  <cp:lastModifiedBy>NCC</cp:lastModifiedBy>
  <cp:revision>225</cp:revision>
  <dcterms:created xsi:type="dcterms:W3CDTF">2020-07-21T08:26:37Z</dcterms:created>
  <dcterms:modified xsi:type="dcterms:W3CDTF">2025-10-12T07:20:10Z</dcterms:modified>
</cp:coreProperties>
</file>