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2" r:id="rId2"/>
    <p:sldMasterId id="2147483774" r:id="rId3"/>
    <p:sldMasterId id="2147483822" r:id="rId4"/>
  </p:sldMasterIdLst>
  <p:notesMasterIdLst>
    <p:notesMasterId r:id="rId76"/>
  </p:notesMasterIdLst>
  <p:sldIdLst>
    <p:sldId id="276" r:id="rId5"/>
    <p:sldId id="1483" r:id="rId6"/>
    <p:sldId id="1484" r:id="rId7"/>
    <p:sldId id="1485" r:id="rId8"/>
    <p:sldId id="1486" r:id="rId9"/>
    <p:sldId id="1487" r:id="rId10"/>
    <p:sldId id="1488" r:id="rId11"/>
    <p:sldId id="1489" r:id="rId12"/>
    <p:sldId id="1490" r:id="rId13"/>
    <p:sldId id="1491" r:id="rId14"/>
    <p:sldId id="1492" r:id="rId15"/>
    <p:sldId id="1493" r:id="rId16"/>
    <p:sldId id="1494" r:id="rId17"/>
    <p:sldId id="1475" r:id="rId18"/>
    <p:sldId id="1376" r:id="rId19"/>
    <p:sldId id="308" r:id="rId20"/>
    <p:sldId id="1400" r:id="rId21"/>
    <p:sldId id="1421" r:id="rId22"/>
    <p:sldId id="1425" r:id="rId23"/>
    <p:sldId id="1423" r:id="rId24"/>
    <p:sldId id="1424" r:id="rId25"/>
    <p:sldId id="1422" r:id="rId26"/>
    <p:sldId id="283" r:id="rId27"/>
    <p:sldId id="1474" r:id="rId28"/>
    <p:sldId id="1432" r:id="rId29"/>
    <p:sldId id="1433" r:id="rId30"/>
    <p:sldId id="1436" r:id="rId31"/>
    <p:sldId id="1456" r:id="rId32"/>
    <p:sldId id="1428" r:id="rId33"/>
    <p:sldId id="1434" r:id="rId34"/>
    <p:sldId id="1437" r:id="rId35"/>
    <p:sldId id="1435" r:id="rId36"/>
    <p:sldId id="1458" r:id="rId37"/>
    <p:sldId id="1426" r:id="rId38"/>
    <p:sldId id="1438" r:id="rId39"/>
    <p:sldId id="1443" r:id="rId40"/>
    <p:sldId id="1429" r:id="rId41"/>
    <p:sldId id="1439" r:id="rId42"/>
    <p:sldId id="1444" r:id="rId43"/>
    <p:sldId id="1430" r:id="rId44"/>
    <p:sldId id="1440" r:id="rId45"/>
    <p:sldId id="1448" r:id="rId46"/>
    <p:sldId id="1447" r:id="rId47"/>
    <p:sldId id="1445" r:id="rId48"/>
    <p:sldId id="1451" r:id="rId49"/>
    <p:sldId id="382" r:id="rId50"/>
    <p:sldId id="1449" r:id="rId51"/>
    <p:sldId id="752" r:id="rId52"/>
    <p:sldId id="755" r:id="rId53"/>
    <p:sldId id="1431" r:id="rId54"/>
    <p:sldId id="1495" r:id="rId55"/>
    <p:sldId id="1446" r:id="rId56"/>
    <p:sldId id="1454" r:id="rId57"/>
    <p:sldId id="1459" r:id="rId58"/>
    <p:sldId id="1453" r:id="rId59"/>
    <p:sldId id="1455" r:id="rId60"/>
    <p:sldId id="783" r:id="rId61"/>
    <p:sldId id="1441" r:id="rId62"/>
    <p:sldId id="300" r:id="rId63"/>
    <p:sldId id="756" r:id="rId64"/>
    <p:sldId id="410" r:id="rId65"/>
    <p:sldId id="742" r:id="rId66"/>
    <p:sldId id="1415" r:id="rId67"/>
    <p:sldId id="317" r:id="rId68"/>
    <p:sldId id="1476" r:id="rId69"/>
    <p:sldId id="1477" r:id="rId70"/>
    <p:sldId id="1478" r:id="rId71"/>
    <p:sldId id="1479" r:id="rId72"/>
    <p:sldId id="1480" r:id="rId73"/>
    <p:sldId id="1481" r:id="rId74"/>
    <p:sldId id="1482" r:id="rId75"/>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A76"/>
    <a:srgbClr val="1B04FA"/>
    <a:srgbClr val="FF0066"/>
    <a:srgbClr val="212EDD"/>
    <a:srgbClr val="FCFEB0"/>
    <a:srgbClr val="F9FECE"/>
    <a:srgbClr val="3333CC"/>
    <a:srgbClr val="FF0000"/>
    <a:srgbClr val="1503BD"/>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62" d="100"/>
          <a:sy n="62" d="100"/>
        </p:scale>
        <p:origin x="258"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75040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2235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7759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28495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7354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422708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61297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37321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74954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77067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0852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3621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9613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96297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8889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Đại bộ phận nằm trong kiểu khí hậu nhiệt đới gió mùa. Mùa đông tương đối lạnh khô, mùa hạ nóng ẩm mưa nhiều. Trên các vùng núi, khí hậu thay đổi theo độ cao, độ cao 4500m trở lên là băng tuyết vĩnh cửu.</a:t>
            </a:r>
          </a:p>
          <a:p>
            <a:pPr algn="just"/>
            <a:r>
              <a:rPr lang="vi-VN" sz="1200">
                <a:solidFill>
                  <a:srgbClr val="1B04FA"/>
                </a:solidFill>
                <a:latin typeface="+mn-lt"/>
                <a:cs typeface="Arial" panose="020B0604020202020204" pitchFamily="34" charset="0"/>
              </a:rPr>
              <a:t>- Nam Á có nhiều hệ thống sông lớn (sông Ấn, sông Hằng,...). Các con sông này đã bồi đắp nên đồng bằng phù sa màu mỡ.</a:t>
            </a:r>
          </a:p>
          <a:p>
            <a:pPr algn="just"/>
            <a:r>
              <a:rPr lang="vi-VN" sz="1200">
                <a:solidFill>
                  <a:srgbClr val="1B04FA"/>
                </a:solidFill>
                <a:latin typeface="+mn-lt"/>
                <a:cs typeface="Arial" panose="020B0604020202020204" pitchFamily="34" charset="0"/>
              </a:rPr>
              <a:t>- Thảm thực vật của nam Á chủ yếu là rừng nhiệt đới gió mùa, xa-van.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335773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313980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49603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246746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31914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226677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281969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208742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Gv giải thích sự khác nhau giữa sông hoàng hà và sông tr</a:t>
            </a:r>
            <a:r>
              <a:rPr lang="vi-VN"/>
              <a:t>ư</a:t>
            </a:r>
            <a:r>
              <a:rPr lang="en-US"/>
              <a:t>ờng giang</a:t>
            </a:r>
          </a:p>
        </p:txBody>
      </p:sp>
      <p:sp>
        <p:nvSpPr>
          <p:cNvPr id="4" name="Slide Number Placeholder 3"/>
          <p:cNvSpPr>
            <a:spLocks noGrp="1"/>
          </p:cNvSpPr>
          <p:nvPr>
            <p:ph type="sldNum" sz="quarter" idx="5"/>
          </p:nvPr>
        </p:nvSpPr>
        <p:spPr/>
        <p:txBody>
          <a:bodyPr/>
          <a:lstStyle/>
          <a:p>
            <a:fld id="{9D0D961D-546B-4B47-B190-CEE8F668F95D}" type="slidenum">
              <a:rPr lang="en-US" smtClean="0"/>
              <a:t>48</a:t>
            </a:fld>
            <a:endParaRPr lang="en-US"/>
          </a:p>
        </p:txBody>
      </p:sp>
    </p:spTree>
    <p:extLst>
      <p:ext uri="{BB962C8B-B14F-4D97-AF65-F5344CB8AC3E}">
        <p14:creationId xmlns:p14="http://schemas.microsoft.com/office/powerpoint/2010/main" val="4196472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50</a:t>
            </a:fld>
            <a:endParaRPr lang="en-US"/>
          </a:p>
        </p:txBody>
      </p:sp>
    </p:spTree>
    <p:extLst>
      <p:ext uri="{BB962C8B-B14F-4D97-AF65-F5344CB8AC3E}">
        <p14:creationId xmlns:p14="http://schemas.microsoft.com/office/powerpoint/2010/main" val="252897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2773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327734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329982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827844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56</a:t>
            </a:fld>
            <a:endParaRPr lang="en-US"/>
          </a:p>
        </p:txBody>
      </p:sp>
    </p:spTree>
    <p:extLst>
      <p:ext uri="{BB962C8B-B14F-4D97-AF65-F5344CB8AC3E}">
        <p14:creationId xmlns:p14="http://schemas.microsoft.com/office/powerpoint/2010/main" val="239143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58</a:t>
            </a:fld>
            <a:endParaRPr lang="en-US"/>
          </a:p>
        </p:txBody>
      </p:sp>
    </p:spTree>
    <p:extLst>
      <p:ext uri="{BB962C8B-B14F-4D97-AF65-F5344CB8AC3E}">
        <p14:creationId xmlns:p14="http://schemas.microsoft.com/office/powerpoint/2010/main" val="3674105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62</a:t>
            </a:fld>
            <a:endParaRPr lang="en-US"/>
          </a:p>
        </p:txBody>
      </p:sp>
    </p:spTree>
    <p:extLst>
      <p:ext uri="{BB962C8B-B14F-4D97-AF65-F5344CB8AC3E}">
        <p14:creationId xmlns:p14="http://schemas.microsoft.com/office/powerpoint/2010/main" val="2468095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64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409278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18322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6984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31582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406605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25F354-EC54-4E3E-BC10-124166569D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0781F-2443-4C76-843D-4072E5E02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pPr>
                <a:defRPr/>
              </a:pPr>
              <a:t>‹#›</a:t>
            </a:fld>
            <a:endParaRPr lang="en-US" altLang="en-US"/>
          </a:p>
        </p:txBody>
      </p:sp>
    </p:spTree>
    <p:extLst>
      <p:ext uri="{BB962C8B-B14F-4D97-AF65-F5344CB8AC3E}">
        <p14:creationId xmlns:p14="http://schemas.microsoft.com/office/powerpoint/2010/main" val="655322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F79-8167-41FA-A839-3F8DF69D5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3ADCD5-9C2E-40B8-98E3-031B35860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8F450-D323-4563-A436-729BB6B84A10}"/>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4AD0015-CD8B-4561-AE1D-1C1DA8E6CC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B5AC17-12D0-4CD1-A233-CE5DB42967AE}"/>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55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A8F4-6CE1-4A22-B06E-6FE4596A6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ABAA3-5DB9-491F-84D4-CCDC7A9EC5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4A258-286C-4A49-99B4-8CDD2526AB87}"/>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2BAE60F-6250-44E6-97AA-48B0BFD8D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33DA08-F7D1-4C30-A13E-8D11ECEF8A82}"/>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79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94EE-EA31-40F9-9B1A-6C8CBC88DE6E}"/>
              </a:ext>
            </a:extLst>
          </p:cNvPr>
          <p:cNvSpPr>
            <a:spLocks noGrp="1"/>
          </p:cNvSpPr>
          <p:nvPr>
            <p:ph type="title"/>
          </p:nvPr>
        </p:nvSpPr>
        <p:spPr>
          <a:xfrm>
            <a:off x="831851" y="170975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B86D5-893C-4D63-A0F1-CA03BDB02424}"/>
              </a:ext>
            </a:extLst>
          </p:cNvPr>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9E547-FCD4-4382-A17A-E64D983D66FB}"/>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6075E5-8CD7-4FEC-9EA8-4BADDFC97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69CD30-9EBE-46DC-8CD5-C8DC969F6183}"/>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0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547F-6F23-4BF0-BC7C-8A2441DE4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63AA7-5262-42CC-9FAB-9AF9B504B9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500C0-3678-4172-BC8B-1DAF74D1E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7DED4-8CC1-4084-956E-0CEBC7DF5EE3}"/>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63D9A3-05B3-4E83-84C9-17188A5DB27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2310854-34BC-4DE2-A84D-2BD66B5EAE85}"/>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667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5C93-B365-458D-8C25-5339ABB9109C}"/>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7A7F16-51F4-4208-A33C-245991FA2EB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C13E1-E9FB-4662-AABD-FECED50D578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73BDE-98B1-47B7-BF24-9800C2273B3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391FC-4978-4115-9104-47B478D091F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58A2C-4572-49E1-BEB0-E11E6F906273}"/>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6946CD-FAC5-4A41-BBBE-E85BC5448EE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B780A08-FCF1-48D1-B861-CD8EB102B18D}"/>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079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CF0A-CA40-4ACA-950D-B04DFE55A9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72A4C2-AF21-4D9D-BEC6-AEE99FF371EC}"/>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5CBE2D3-30D8-4294-8A1C-63250312EB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BB29DAA-0102-41C7-8CEE-DDD088106758}"/>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1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B5426-CFB1-4975-A139-53AFFEE048ED}"/>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2CED23E-CD2E-45BB-82CD-4A91784E52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9E5C77B-7D6F-4E0B-939E-D4BBF88C7708}"/>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33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945-D318-4126-88F7-F2E781BC9C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F8D67-84E7-4DC0-B01A-56EAEC4D16A5}"/>
              </a:ext>
            </a:extLst>
          </p:cNvPr>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2A97F9-C4C8-4BEB-A9B0-696BF4564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8615B-018C-48E7-9B72-F31CB00393EE}"/>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D09BC2A-5BFC-4ABA-9E74-FB3193BF37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1AFEFB3-4F55-4F63-B53E-322F690BCF15}"/>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889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8127-7945-4A8B-A5A1-12EF05891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22615E-926B-43CB-B8DA-9857B911A29C}"/>
              </a:ext>
            </a:extLst>
          </p:cNvPr>
          <p:cNvSpPr>
            <a:spLocks noGrp="1"/>
          </p:cNvSpPr>
          <p:nvPr>
            <p:ph type="pic" idx="1"/>
          </p:nvPr>
        </p:nvSpPr>
        <p:spPr>
          <a:xfrm>
            <a:off x="5183188"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BEB7B4-A1A7-4A39-8E19-E845BA21B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77CD2-9FD2-40F4-8B02-361E4ED77F6F}"/>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8BFB95-4AB4-40D3-8C6E-1646E3F8FF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777004-6558-4DC1-8EE3-639419144832}"/>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602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E6AC-5FFB-4089-9B52-01ED36325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DA4FF-A83F-4EAB-90E3-A612734CD5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3FC80-C2C0-45D3-85F3-2447EFF28E89}"/>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ED83552-6592-45B8-9D06-DCFC9E162A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9EFC5E-E7A7-4E49-93AC-6AE1BB935159}"/>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9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41531-1146-4A14-88D7-90B85B1C8EA1}"/>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F13AE7-ED98-4400-A506-A182750240AA}"/>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C4F03-B067-4F90-A7AF-2682AB0F0995}"/>
              </a:ext>
            </a:extLst>
          </p:cNvPr>
          <p:cNvSpPr>
            <a:spLocks noGrp="1"/>
          </p:cNvSpPr>
          <p:nvPr>
            <p:ph type="dt" sz="half" idx="10"/>
          </p:nvPr>
        </p:nvSpPr>
        <p:spPr/>
        <p:txBody>
          <a:body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6772756-F47F-46D2-91D2-8B37688FD5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EA9294-A0BF-4CE5-BD73-0E435A5DDED3}"/>
              </a:ext>
            </a:extLst>
          </p:cNvPr>
          <p:cNvSpPr>
            <a:spLocks noGrp="1"/>
          </p:cNvSpPr>
          <p:nvPr>
            <p:ph type="sldNum" sz="quarter" idx="12"/>
          </p:nvPr>
        </p:nvSpPr>
        <p:spPr/>
        <p:txBody>
          <a:body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927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261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401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5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92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391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85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007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13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342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922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107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25F354-EC54-4E3E-BC10-124166569DC3}"/>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a:extLst>
              <a:ext uri="{FF2B5EF4-FFF2-40B4-BE49-F238E27FC236}">
                <a16:creationId xmlns:a16="http://schemas.microsoft.com/office/drawing/2014/main" id="{C030781F-2443-4C76-843D-4072E5E02B75}"/>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a:extLst>
              <a:ext uri="{FF2B5EF4-FFF2-40B4-BE49-F238E27FC236}">
                <a16:creationId xmlns:a16="http://schemas.microsoft.com/office/drawing/2014/main"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74062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120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25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208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643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807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15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0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2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882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75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11/6/2023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11/6/2023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FF3FC8-5A31-4435-B5F2-45B8922E1E0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DE8BF-065F-40AB-A557-BCBF853DE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58311-98FE-4470-A277-67386A2FF852}"/>
              </a:ext>
            </a:extLst>
          </p:cNvPr>
          <p:cNvSpPr>
            <a:spLocks noGrp="1"/>
          </p:cNvSpPr>
          <p:nvPr>
            <p:ph type="dt" sz="half" idx="2"/>
          </p:nvPr>
        </p:nvSpPr>
        <p:spPr>
          <a:xfrm>
            <a:off x="838200" y="63563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8CF18-3866-4A81-8F05-78972EF80FFB}"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867A52-3BF1-4DBD-BC39-556AF45E323C}"/>
              </a:ext>
            </a:extLst>
          </p:cNvPr>
          <p:cNvSpPr>
            <a:spLocks noGrp="1"/>
          </p:cNvSpPr>
          <p:nvPr>
            <p:ph type="ftr" sz="quarter" idx="3"/>
          </p:nvPr>
        </p:nvSpPr>
        <p:spPr>
          <a:xfrm>
            <a:off x="4038600" y="63563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D1F9E5-1C61-4FC7-84DB-5FA0941BBBF5}"/>
              </a:ext>
            </a:extLst>
          </p:cNvPr>
          <p:cNvSpPr>
            <a:spLocks noGrp="1"/>
          </p:cNvSpPr>
          <p:nvPr>
            <p:ph type="sldNum" sz="quarter" idx="4"/>
          </p:nvPr>
        </p:nvSpPr>
        <p:spPr>
          <a:xfrm>
            <a:off x="8610600" y="63563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08B44-BCD8-4691-A8EC-FFCE44ED4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8764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767720"/>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97" r:id="rId3"/>
    <p:sldLayoutId id="2147483798" r:id="rId4"/>
    <p:sldLayoutId id="2147483799" r:id="rId5"/>
    <p:sldLayoutId id="2147483800" r:id="rId6"/>
    <p:sldLayoutId id="2147483801"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1C94C-8720-4F7C-97B2-FE0F6F79682F}"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10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13" Type="http://schemas.openxmlformats.org/officeDocument/2006/relationships/image" Target="../media/image8.png"/><Relationship Id="rId18" Type="http://schemas.microsoft.com/office/2007/relationships/hdphoto" Target="../media/hdphoto6.wdp"/><Relationship Id="rId26" Type="http://schemas.openxmlformats.org/officeDocument/2006/relationships/image" Target="../media/image22.png"/><Relationship Id="rId39" Type="http://schemas.openxmlformats.org/officeDocument/2006/relationships/slide" Target="slide10.xml"/><Relationship Id="rId21" Type="http://schemas.openxmlformats.org/officeDocument/2006/relationships/image" Target="../media/image12.png"/><Relationship Id="rId34" Type="http://schemas.openxmlformats.org/officeDocument/2006/relationships/slide" Target="slide8.xml"/><Relationship Id="rId42"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audio" Target="../media/media2.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5.png"/><Relationship Id="rId41" Type="http://schemas.openxmlformats.org/officeDocument/2006/relationships/image" Target="../media/image13.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7.png"/><Relationship Id="rId24" Type="http://schemas.microsoft.com/office/2007/relationships/hdphoto" Target="../media/hdphoto10.wdp"/><Relationship Id="rId32" Type="http://schemas.openxmlformats.org/officeDocument/2006/relationships/image" Target="../media/image28.png"/><Relationship Id="rId37" Type="http://schemas.openxmlformats.org/officeDocument/2006/relationships/slide" Target="slide6.xml"/><Relationship Id="rId40" Type="http://schemas.openxmlformats.org/officeDocument/2006/relationships/slide" Target="slide12.xml"/><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9.png"/><Relationship Id="rId28" Type="http://schemas.openxmlformats.org/officeDocument/2006/relationships/image" Target="../media/image24.png"/><Relationship Id="rId36" Type="http://schemas.openxmlformats.org/officeDocument/2006/relationships/slide" Target="slide9.xml"/><Relationship Id="rId10" Type="http://schemas.openxmlformats.org/officeDocument/2006/relationships/image" Target="../media/image6.png"/><Relationship Id="rId19" Type="http://schemas.openxmlformats.org/officeDocument/2006/relationships/image" Target="../media/image11.png"/><Relationship Id="rId31"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slide" Target="slide5.xml"/><Relationship Id="rId8" Type="http://schemas.microsoft.com/office/2007/relationships/hdphoto" Target="../media/hdphoto2.wdp"/><Relationship Id="rId3" Type="http://schemas.openxmlformats.org/officeDocument/2006/relationships/slideLayout" Target="../slideLayouts/slideLayout36.xml"/><Relationship Id="rId12" Type="http://schemas.microsoft.com/office/2007/relationships/hdphoto" Target="../media/hdphoto3.wdp"/><Relationship Id="rId17" Type="http://schemas.openxmlformats.org/officeDocument/2006/relationships/image" Target="../media/image10.png"/><Relationship Id="rId25" Type="http://schemas.openxmlformats.org/officeDocument/2006/relationships/image" Target="../media/image21.png"/><Relationship Id="rId33" Type="http://schemas.openxmlformats.org/officeDocument/2006/relationships/slide" Target="slide4.xml"/><Relationship Id="rId38" Type="http://schemas.openxmlformats.org/officeDocument/2006/relationships/slide" Target="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microsoft.com/office/2007/relationships/hdphoto" Target="../media/hdphoto6.wdp"/><Relationship Id="rId26" Type="http://schemas.openxmlformats.org/officeDocument/2006/relationships/image" Target="../media/image15.png"/><Relationship Id="rId3" Type="http://schemas.openxmlformats.org/officeDocument/2006/relationships/slideLayout" Target="../slideLayouts/slideLayout36.xml"/><Relationship Id="rId21" Type="http://schemas.openxmlformats.org/officeDocument/2006/relationships/image" Target="../media/image12.png"/><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10.png"/><Relationship Id="rId25" Type="http://schemas.openxmlformats.org/officeDocument/2006/relationships/slide" Target="slide2.xml"/><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36.xml"/><Relationship Id="rId6" Type="http://schemas.microsoft.com/office/2007/relationships/hdphoto" Target="../media/hdphoto10.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39.pn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43.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4.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13" Type="http://schemas.openxmlformats.org/officeDocument/2006/relationships/image" Target="../media/image8.png"/><Relationship Id="rId18" Type="http://schemas.microsoft.com/office/2007/relationships/hdphoto" Target="../media/hdphoto6.wdp"/><Relationship Id="rId26" Type="http://schemas.openxmlformats.org/officeDocument/2006/relationships/image" Target="../media/image22.png"/><Relationship Id="rId39" Type="http://schemas.openxmlformats.org/officeDocument/2006/relationships/slide" Target="slide10.xml"/><Relationship Id="rId21" Type="http://schemas.openxmlformats.org/officeDocument/2006/relationships/image" Target="../media/image12.png"/><Relationship Id="rId34" Type="http://schemas.openxmlformats.org/officeDocument/2006/relationships/slide" Target="slide8.xml"/><Relationship Id="rId42"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audio" Target="../media/media2.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5.png"/><Relationship Id="rId41" Type="http://schemas.openxmlformats.org/officeDocument/2006/relationships/image" Target="../media/image13.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7.png"/><Relationship Id="rId24" Type="http://schemas.microsoft.com/office/2007/relationships/hdphoto" Target="../media/hdphoto10.wdp"/><Relationship Id="rId32" Type="http://schemas.openxmlformats.org/officeDocument/2006/relationships/image" Target="../media/image28.png"/><Relationship Id="rId37" Type="http://schemas.openxmlformats.org/officeDocument/2006/relationships/slide" Target="slide6.xml"/><Relationship Id="rId40" Type="http://schemas.openxmlformats.org/officeDocument/2006/relationships/slide" Target="slide12.xml"/><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9.png"/><Relationship Id="rId28" Type="http://schemas.openxmlformats.org/officeDocument/2006/relationships/image" Target="../media/image24.png"/><Relationship Id="rId36" Type="http://schemas.openxmlformats.org/officeDocument/2006/relationships/slide" Target="slide9.xml"/><Relationship Id="rId10" Type="http://schemas.openxmlformats.org/officeDocument/2006/relationships/image" Target="../media/image6.png"/><Relationship Id="rId19" Type="http://schemas.openxmlformats.org/officeDocument/2006/relationships/image" Target="../media/image11.png"/><Relationship Id="rId31"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slide" Target="slide5.xml"/><Relationship Id="rId8" Type="http://schemas.microsoft.com/office/2007/relationships/hdphoto" Target="../media/hdphoto2.wdp"/><Relationship Id="rId3" Type="http://schemas.openxmlformats.org/officeDocument/2006/relationships/slideLayout" Target="../slideLayouts/slideLayout36.xml"/><Relationship Id="rId12" Type="http://schemas.microsoft.com/office/2007/relationships/hdphoto" Target="../media/hdphoto3.wdp"/><Relationship Id="rId17" Type="http://schemas.openxmlformats.org/officeDocument/2006/relationships/image" Target="../media/image10.png"/><Relationship Id="rId25" Type="http://schemas.openxmlformats.org/officeDocument/2006/relationships/image" Target="../media/image21.png"/><Relationship Id="rId33" Type="http://schemas.openxmlformats.org/officeDocument/2006/relationships/slide" Target="slide4.xml"/><Relationship Id="rId38"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Mi%E1%BB%81n_Trung_Th%C3%A1i_Lan" TargetMode="External"/><Relationship Id="rId3" Type="http://schemas.openxmlformats.org/officeDocument/2006/relationships/image" Target="../media/image72.jpeg"/><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0" Type="http://schemas.openxmlformats.org/officeDocument/2006/relationships/hyperlink" Target="https://vi.wikipedia.org/wiki/Campuchia"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8.jpe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slide" Target="slide3.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3"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23379" y="1513560"/>
            <a:ext cx="6745244" cy="1708160"/>
          </a:xfrm>
          <a:prstGeom prst="rect">
            <a:avLst/>
          </a:prstGeom>
          <a:solidFill>
            <a:schemeClr val="bg1"/>
          </a:solidFill>
          <a:ln>
            <a:solidFill>
              <a:srgbClr val="0000FF"/>
            </a:solidFill>
          </a:ln>
        </p:spPr>
        <p:txBody>
          <a:bodyPr wrap="none" rtlCol="0">
            <a:spAutoFit/>
          </a:bodyPr>
          <a:lstStyle/>
          <a:p>
            <a:pPr algn="just">
              <a:lnSpc>
                <a:spcPct val="150000"/>
              </a:lnSpc>
            </a:pPr>
            <a:r>
              <a:rPr lang="en-US" sz="3500" b="1" i="1" dirty="0">
                <a:solidFill>
                  <a:srgbClr val="0000FF"/>
                </a:solidFill>
                <a:latin typeface="Times New Roman" pitchFamily="18" charset="0"/>
                <a:cs typeface="Times New Roman" pitchFamily="18" charset="0"/>
              </a:rPr>
              <a:t>Câu 6. </a:t>
            </a:r>
            <a:r>
              <a:rPr lang="en-US" sz="3500" dirty="0" err="1">
                <a:solidFill>
                  <a:prstClr val="black"/>
                </a:solidFill>
              </a:rPr>
              <a:t>Quốc</a:t>
            </a:r>
            <a:r>
              <a:rPr lang="en-US" sz="3500" dirty="0">
                <a:solidFill>
                  <a:prstClr val="black"/>
                </a:solidFill>
              </a:rPr>
              <a:t> </a:t>
            </a:r>
            <a:r>
              <a:rPr lang="en-US" sz="3500" dirty="0" err="1">
                <a:solidFill>
                  <a:prstClr val="black"/>
                </a:solidFill>
              </a:rPr>
              <a:t>gia</a:t>
            </a:r>
            <a:r>
              <a:rPr lang="en-US" sz="3500" dirty="0">
                <a:solidFill>
                  <a:prstClr val="black"/>
                </a:solidFill>
              </a:rPr>
              <a:t> </a:t>
            </a:r>
            <a:r>
              <a:rPr lang="en-US" sz="3500" dirty="0" err="1">
                <a:solidFill>
                  <a:prstClr val="black"/>
                </a:solidFill>
              </a:rPr>
              <a:t>có</a:t>
            </a:r>
            <a:r>
              <a:rPr lang="en-US" sz="3500" dirty="0">
                <a:solidFill>
                  <a:prstClr val="black"/>
                </a:solidFill>
              </a:rPr>
              <a:t> </a:t>
            </a:r>
            <a:r>
              <a:rPr lang="en-US" sz="3500" dirty="0" err="1">
                <a:solidFill>
                  <a:prstClr val="black"/>
                </a:solidFill>
              </a:rPr>
              <a:t>nhiều</a:t>
            </a:r>
            <a:r>
              <a:rPr lang="en-US" sz="3500" dirty="0">
                <a:solidFill>
                  <a:prstClr val="black"/>
                </a:solidFill>
              </a:rPr>
              <a:t> </a:t>
            </a:r>
            <a:r>
              <a:rPr lang="en-US" sz="3500" dirty="0" err="1">
                <a:solidFill>
                  <a:prstClr val="black"/>
                </a:solidFill>
              </a:rPr>
              <a:t>đô</a:t>
            </a:r>
            <a:r>
              <a:rPr lang="en-US" sz="3500" dirty="0">
                <a:solidFill>
                  <a:prstClr val="black"/>
                </a:solidFill>
              </a:rPr>
              <a:t> </a:t>
            </a:r>
            <a:r>
              <a:rPr lang="en-US" sz="3500" dirty="0" err="1">
                <a:solidFill>
                  <a:prstClr val="black"/>
                </a:solidFill>
              </a:rPr>
              <a:t>thị</a:t>
            </a:r>
            <a:r>
              <a:rPr lang="en-US" sz="3500" dirty="0">
                <a:solidFill>
                  <a:prstClr val="black"/>
                </a:solidFill>
              </a:rPr>
              <a:t> </a:t>
            </a:r>
            <a:r>
              <a:rPr lang="en-US" sz="3500" dirty="0" err="1">
                <a:solidFill>
                  <a:prstClr val="black"/>
                </a:solidFill>
              </a:rPr>
              <a:t>lớn</a:t>
            </a:r>
            <a:r>
              <a:rPr lang="en-US" sz="3500" dirty="0">
                <a:solidFill>
                  <a:prstClr val="black"/>
                </a:solidFill>
              </a:rPr>
              <a:t> </a:t>
            </a:r>
          </a:p>
          <a:p>
            <a:pPr algn="just">
              <a:lnSpc>
                <a:spcPct val="150000"/>
              </a:lnSpc>
            </a:pPr>
            <a:r>
              <a:rPr lang="en-US" sz="3500" dirty="0" err="1">
                <a:solidFill>
                  <a:prstClr val="black"/>
                </a:solidFill>
              </a:rPr>
              <a:t>trên</a:t>
            </a:r>
            <a:r>
              <a:rPr lang="en-US" sz="3500" dirty="0">
                <a:solidFill>
                  <a:prstClr val="black"/>
                </a:solidFill>
              </a:rPr>
              <a:t> 10 </a:t>
            </a:r>
            <a:r>
              <a:rPr lang="en-US" sz="3500" dirty="0" err="1">
                <a:solidFill>
                  <a:prstClr val="black"/>
                </a:solidFill>
              </a:rPr>
              <a:t>triệu</a:t>
            </a:r>
            <a:r>
              <a:rPr lang="en-US" sz="3500" dirty="0">
                <a:solidFill>
                  <a:prstClr val="black"/>
                </a:solidFill>
              </a:rPr>
              <a:t> </a:t>
            </a:r>
            <a:r>
              <a:rPr lang="en-US" sz="3500" dirty="0" err="1">
                <a:solidFill>
                  <a:prstClr val="black"/>
                </a:solidFill>
              </a:rPr>
              <a:t>dân</a:t>
            </a:r>
            <a:r>
              <a:rPr lang="en-US" sz="3500" dirty="0">
                <a:solidFill>
                  <a:prstClr val="black"/>
                </a:solidFill>
              </a:rPr>
              <a:t> </a:t>
            </a:r>
            <a:r>
              <a:rPr lang="en-US" sz="3500" dirty="0" err="1">
                <a:solidFill>
                  <a:prstClr val="black"/>
                </a:solidFill>
              </a:rPr>
              <a:t>của</a:t>
            </a:r>
            <a:r>
              <a:rPr lang="en-US" sz="3500" dirty="0">
                <a:solidFill>
                  <a:prstClr val="black"/>
                </a:solidFill>
              </a:rPr>
              <a:t> </a:t>
            </a:r>
            <a:r>
              <a:rPr lang="en-US" sz="3500" dirty="0" err="1">
                <a:solidFill>
                  <a:prstClr val="black"/>
                </a:solidFill>
              </a:rPr>
              <a:t>châu</a:t>
            </a:r>
            <a:r>
              <a:rPr lang="en-US" sz="3500" dirty="0">
                <a:solidFill>
                  <a:prstClr val="black"/>
                </a:solidFill>
              </a:rPr>
              <a:t> Á </a:t>
            </a:r>
            <a:r>
              <a:rPr lang="en-US" sz="3500" dirty="0" err="1">
                <a:solidFill>
                  <a:prstClr val="black"/>
                </a:solidFill>
              </a:rPr>
              <a:t>là</a:t>
            </a:r>
            <a:endParaRPr lang="en-US" sz="3500" b="1" i="1" dirty="0">
              <a:solidFill>
                <a:srgbClr val="0000FF"/>
              </a:solidFill>
              <a:latin typeface="Times New Roman" pitchFamily="18" charset="0"/>
              <a:cs typeface="Times New Roman" pitchFamily="18" charset="0"/>
            </a:endParaRP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5202806" y="4802948"/>
            <a:ext cx="2509341" cy="630942"/>
          </a:xfrm>
          <a:prstGeom prst="rect">
            <a:avLst/>
          </a:prstGeom>
          <a:noFill/>
          <a:ln>
            <a:solidFill>
              <a:srgbClr val="0000FF"/>
            </a:solidFill>
          </a:ln>
        </p:spPr>
        <p:txBody>
          <a:bodyPr wrap="none" rtlCol="0">
            <a:spAutoFit/>
          </a:bodyPr>
          <a:lstStyle/>
          <a:p>
            <a:pPr algn="ctr"/>
            <a:r>
              <a:rPr lang="en-US" sz="3500" b="1" dirty="0" err="1">
                <a:solidFill>
                  <a:srgbClr val="FF0000"/>
                </a:solidFill>
                <a:latin typeface="Times New Roman" pitchFamily="18" charset="0"/>
                <a:cs typeface="Times New Roman" pitchFamily="18" charset="0"/>
              </a:rPr>
              <a:t>Trung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Quốc</a:t>
            </a:r>
            <a:endParaRPr lang="en-US" sz="3500" b="1" dirty="0">
              <a:solidFill>
                <a:srgbClr val="FF0000"/>
              </a:solidFill>
              <a:latin typeface="Times New Roman" pitchFamily="18" charset="0"/>
              <a:cs typeface="Times New Roman" pitchFamily="18" charset="0"/>
            </a:endParaRP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6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9133" y="1799900"/>
            <a:ext cx="9816251" cy="900246"/>
          </a:xfrm>
          <a:prstGeom prst="rect">
            <a:avLst/>
          </a:prstGeom>
          <a:solidFill>
            <a:schemeClr val="bg1"/>
          </a:solidFill>
          <a:ln>
            <a:solidFill>
              <a:srgbClr val="0000FF"/>
            </a:solidFill>
          </a:ln>
        </p:spPr>
        <p:txBody>
          <a:bodyPr wrap="square" rtlCol="0">
            <a:spAutoFit/>
          </a:bodyPr>
          <a:lstStyle/>
          <a:p>
            <a:pPr>
              <a:lnSpc>
                <a:spcPct val="150000"/>
              </a:lnSpc>
            </a:pPr>
            <a:r>
              <a:rPr lang="en-US" sz="3500" b="1" i="1" dirty="0">
                <a:solidFill>
                  <a:srgbClr val="0000FF"/>
                </a:solidFill>
                <a:latin typeface="Times New Roman" pitchFamily="18" charset="0"/>
                <a:cs typeface="Times New Roman" pitchFamily="18" charset="0"/>
              </a:rPr>
              <a:t>Câu 7. </a:t>
            </a:r>
            <a:r>
              <a:rPr lang="en-US" sz="3500" dirty="0" err="1">
                <a:solidFill>
                  <a:prstClr val="black"/>
                </a:solidFill>
              </a:rPr>
              <a:t>Tên</a:t>
            </a:r>
            <a:r>
              <a:rPr lang="en-US" sz="3500" dirty="0">
                <a:solidFill>
                  <a:prstClr val="black"/>
                </a:solidFill>
              </a:rPr>
              <a:t> </a:t>
            </a:r>
            <a:r>
              <a:rPr lang="en-US" sz="3500" dirty="0" err="1">
                <a:solidFill>
                  <a:prstClr val="black"/>
                </a:solidFill>
              </a:rPr>
              <a:t>thành</a:t>
            </a:r>
            <a:r>
              <a:rPr lang="en-US" sz="3500" dirty="0">
                <a:solidFill>
                  <a:prstClr val="black"/>
                </a:solidFill>
              </a:rPr>
              <a:t> </a:t>
            </a:r>
            <a:r>
              <a:rPr lang="en-US" sz="3500" dirty="0" err="1">
                <a:solidFill>
                  <a:prstClr val="black"/>
                </a:solidFill>
              </a:rPr>
              <a:t>phố</a:t>
            </a:r>
            <a:r>
              <a:rPr lang="en-US" sz="3500" dirty="0">
                <a:solidFill>
                  <a:prstClr val="black"/>
                </a:solidFill>
              </a:rPr>
              <a:t> </a:t>
            </a:r>
            <a:r>
              <a:rPr lang="en-US" sz="3500" dirty="0" err="1">
                <a:solidFill>
                  <a:prstClr val="black"/>
                </a:solidFill>
              </a:rPr>
              <a:t>đông</a:t>
            </a:r>
            <a:r>
              <a:rPr lang="en-US" sz="3500" dirty="0">
                <a:solidFill>
                  <a:prstClr val="black"/>
                </a:solidFill>
              </a:rPr>
              <a:t> </a:t>
            </a:r>
            <a:r>
              <a:rPr lang="en-US" sz="3500" dirty="0" err="1">
                <a:solidFill>
                  <a:prstClr val="black"/>
                </a:solidFill>
              </a:rPr>
              <a:t>dân</a:t>
            </a:r>
            <a:r>
              <a:rPr lang="en-US" sz="3500" dirty="0">
                <a:solidFill>
                  <a:prstClr val="black"/>
                </a:solidFill>
              </a:rPr>
              <a:t> </a:t>
            </a:r>
            <a:r>
              <a:rPr lang="en-US" sz="3500" dirty="0" err="1">
                <a:solidFill>
                  <a:prstClr val="black"/>
                </a:solidFill>
              </a:rPr>
              <a:t>nhất</a:t>
            </a:r>
            <a:r>
              <a:rPr lang="en-US" sz="3500" dirty="0">
                <a:solidFill>
                  <a:prstClr val="black"/>
                </a:solidFill>
              </a:rPr>
              <a:t> </a:t>
            </a:r>
            <a:r>
              <a:rPr lang="en-US" sz="3500" dirty="0" err="1">
                <a:solidFill>
                  <a:prstClr val="black"/>
                </a:solidFill>
              </a:rPr>
              <a:t>Việt</a:t>
            </a:r>
            <a:r>
              <a:rPr lang="en-US" sz="3500" dirty="0">
                <a:solidFill>
                  <a:prstClr val="black"/>
                </a:solidFill>
              </a:rPr>
              <a:t> Nam? </a:t>
            </a: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221214" y="5282251"/>
            <a:ext cx="3663182" cy="707886"/>
          </a:xfrm>
          <a:prstGeom prst="rect">
            <a:avLst/>
          </a:prstGeom>
          <a:noFill/>
          <a:ln>
            <a:solidFill>
              <a:srgbClr val="0000FF"/>
            </a:solidFill>
          </a:ln>
        </p:spPr>
        <p:txBody>
          <a:bodyPr wrap="none" rtlCol="0">
            <a:spAutoFit/>
          </a:bodyPr>
          <a:lstStyle/>
          <a:p>
            <a:pPr algn="ctr"/>
            <a:r>
              <a:rPr lang="en-US" sz="4000" b="1" dirty="0">
                <a:solidFill>
                  <a:srgbClr val="FF0000"/>
                </a:solidFill>
                <a:latin typeface="Times New Roman" pitchFamily="18" charset="0"/>
                <a:cs typeface="Times New Roman" pitchFamily="18" charset="0"/>
              </a:rPr>
              <a:t>HỒ CHÍ MINH</a:t>
            </a: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9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9133" y="1799899"/>
            <a:ext cx="9816251" cy="1708160"/>
          </a:xfrm>
          <a:prstGeom prst="rect">
            <a:avLst/>
          </a:prstGeom>
          <a:solidFill>
            <a:schemeClr val="bg1"/>
          </a:solidFill>
          <a:ln>
            <a:solidFill>
              <a:srgbClr val="0000FF"/>
            </a:solidFill>
          </a:ln>
        </p:spPr>
        <p:txBody>
          <a:bodyPr wrap="square" rtlCol="0">
            <a:spAutoFit/>
          </a:bodyPr>
          <a:lstStyle/>
          <a:p>
            <a:pPr>
              <a:lnSpc>
                <a:spcPct val="150000"/>
              </a:lnSpc>
            </a:pPr>
            <a:r>
              <a:rPr lang="en-US" sz="3500" b="1" dirty="0" err="1">
                <a:solidFill>
                  <a:srgbClr val="0000FF"/>
                </a:solidFill>
                <a:latin typeface="Times New Roman" pitchFamily="18" charset="0"/>
                <a:cs typeface="Times New Roman" pitchFamily="18" charset="0"/>
              </a:rPr>
              <a:t>Câu</a:t>
            </a:r>
            <a:r>
              <a:rPr lang="en-US" sz="3500" b="1" dirty="0">
                <a:solidFill>
                  <a:srgbClr val="0000FF"/>
                </a:solidFill>
                <a:latin typeface="Times New Roman" pitchFamily="18" charset="0"/>
                <a:cs typeface="Times New Roman" pitchFamily="18" charset="0"/>
              </a:rPr>
              <a:t> 8. </a:t>
            </a:r>
            <a:r>
              <a:rPr lang="en-US" sz="3500" b="1" dirty="0" err="1">
                <a:solidFill>
                  <a:prstClr val="black"/>
                </a:solidFill>
                <a:latin typeface="Times New Roman" pitchFamily="18" charset="0"/>
                <a:cs typeface="Times New Roman" pitchFamily="18" charset="0"/>
              </a:rPr>
              <a:t>Bắc</a:t>
            </a:r>
            <a:r>
              <a:rPr lang="en-US" sz="3500" b="1" dirty="0">
                <a:solidFill>
                  <a:prstClr val="black"/>
                </a:solidFill>
                <a:latin typeface="Times New Roman" pitchFamily="18" charset="0"/>
                <a:cs typeface="Times New Roman" pitchFamily="18" charset="0"/>
              </a:rPr>
              <a:t> Á </a:t>
            </a:r>
            <a:r>
              <a:rPr lang="en-US" sz="3500" b="1" dirty="0" err="1">
                <a:solidFill>
                  <a:prstClr val="black"/>
                </a:solidFill>
                <a:latin typeface="Times New Roman" pitchFamily="18" charset="0"/>
                <a:cs typeface="Times New Roman" pitchFamily="18" charset="0"/>
              </a:rPr>
              <a:t>và</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Trung</a:t>
            </a:r>
            <a:r>
              <a:rPr lang="en-US" sz="3500" b="1" dirty="0">
                <a:solidFill>
                  <a:prstClr val="black"/>
                </a:solidFill>
                <a:latin typeface="Times New Roman" pitchFamily="18" charset="0"/>
                <a:cs typeface="Times New Roman" pitchFamily="18" charset="0"/>
              </a:rPr>
              <a:t> Á </a:t>
            </a:r>
            <a:r>
              <a:rPr lang="en-US" sz="3500" b="1" dirty="0" err="1">
                <a:solidFill>
                  <a:prstClr val="black"/>
                </a:solidFill>
                <a:latin typeface="Times New Roman" pitchFamily="18" charset="0"/>
                <a:cs typeface="Times New Roman" pitchFamily="18" charset="0"/>
              </a:rPr>
              <a:t>là</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vùng</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có</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mật</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độ</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dân</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cư</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rất</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thưa</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thớt</a:t>
            </a:r>
            <a:r>
              <a:rPr lang="en-US" sz="3500" b="1" dirty="0">
                <a:solidFill>
                  <a:prstClr val="black"/>
                </a:solidFill>
                <a:latin typeface="Times New Roman" pitchFamily="18" charset="0"/>
                <a:cs typeface="Times New Roman" pitchFamily="18" charset="0"/>
              </a:rPr>
              <a:t> </a:t>
            </a:r>
            <a:r>
              <a:rPr lang="en-US" sz="3500" b="1" dirty="0" err="1">
                <a:solidFill>
                  <a:prstClr val="black"/>
                </a:solidFill>
                <a:latin typeface="Times New Roman" pitchFamily="18" charset="0"/>
                <a:cs typeface="Times New Roman" pitchFamily="18" charset="0"/>
              </a:rPr>
              <a:t>vì</a:t>
            </a:r>
            <a:r>
              <a:rPr lang="en-US" sz="3500" b="1" dirty="0">
                <a:solidFill>
                  <a:prstClr val="black"/>
                </a:solidFill>
                <a:latin typeface="Times New Roman" pitchFamily="18" charset="0"/>
                <a:cs typeface="Times New Roman" pitchFamily="18" charset="0"/>
              </a:rPr>
              <a:t>?</a:t>
            </a: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TextBox 30"/>
          <p:cNvSpPr txBox="1"/>
          <p:nvPr/>
        </p:nvSpPr>
        <p:spPr>
          <a:xfrm>
            <a:off x="4275211" y="4825087"/>
            <a:ext cx="3555204" cy="584775"/>
          </a:xfrm>
          <a:prstGeom prst="rect">
            <a:avLst/>
          </a:prstGeom>
          <a:solidFill>
            <a:srgbClr val="FFFF00"/>
          </a:solidFill>
          <a:ln>
            <a:solidFill>
              <a:srgbClr val="0000FF"/>
            </a:solidFill>
          </a:ln>
        </p:spPr>
        <p:txBody>
          <a:bodyPr wrap="none" rtlCol="0">
            <a:spAutoFit/>
          </a:bodyPr>
          <a:lstStyle/>
          <a:p>
            <a:pPr algn="ctr"/>
            <a:r>
              <a:rPr lang="en-US" sz="3200" dirty="0" err="1">
                <a:solidFill>
                  <a:prstClr val="black"/>
                </a:solidFill>
              </a:rPr>
              <a:t>Khí</a:t>
            </a:r>
            <a:r>
              <a:rPr lang="en-US" sz="3200" dirty="0">
                <a:solidFill>
                  <a:prstClr val="black"/>
                </a:solidFill>
              </a:rPr>
              <a:t> </a:t>
            </a:r>
            <a:r>
              <a:rPr lang="en-US" sz="3200" dirty="0" err="1">
                <a:solidFill>
                  <a:prstClr val="black"/>
                </a:solidFill>
              </a:rPr>
              <a:t>hậu</a:t>
            </a:r>
            <a:r>
              <a:rPr lang="en-US" sz="3200" dirty="0">
                <a:solidFill>
                  <a:prstClr val="black"/>
                </a:solidFill>
              </a:rPr>
              <a:t> </a:t>
            </a:r>
            <a:r>
              <a:rPr lang="en-US" sz="3200" dirty="0" err="1">
                <a:solidFill>
                  <a:prstClr val="black"/>
                </a:solidFill>
              </a:rPr>
              <a:t>khắc</a:t>
            </a:r>
            <a:r>
              <a:rPr lang="en-US" sz="3200" dirty="0">
                <a:solidFill>
                  <a:prstClr val="black"/>
                </a:solidFill>
              </a:rPr>
              <a:t> </a:t>
            </a:r>
            <a:r>
              <a:rPr lang="en-US" sz="3200" dirty="0" err="1">
                <a:solidFill>
                  <a:prstClr val="black"/>
                </a:solidFill>
              </a:rPr>
              <a:t>nghiệt</a:t>
            </a:r>
            <a:r>
              <a:rPr lang="en-US" sz="3200" dirty="0">
                <a:solidFill>
                  <a:prstClr val="black"/>
                </a:solidFill>
              </a:rPr>
              <a:t>.</a:t>
            </a:r>
            <a:endParaRPr lang="en-US" sz="4000" b="1" dirty="0">
              <a:solidFill>
                <a:srgbClr val="FF0000"/>
              </a:solidFill>
              <a:latin typeface="Times New Roman" pitchFamily="18" charset="0"/>
              <a:cs typeface="Times New Roman" pitchFamily="18" charset="0"/>
            </a:endParaRP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6917" y="817941"/>
            <a:ext cx="7199307" cy="4753429"/>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03784" y="523104"/>
            <a:ext cx="7973181" cy="283979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444" y="-38506"/>
            <a:ext cx="923817" cy="106769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3821" y="3036364"/>
            <a:ext cx="1489416" cy="2139005"/>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3821" y="2849274"/>
            <a:ext cx="1726883" cy="591457"/>
          </a:xfrm>
          <a:prstGeom prst="rect">
            <a:avLst/>
          </a:prstGeom>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5353" y="3182997"/>
            <a:ext cx="1636931" cy="1421545"/>
          </a:xfrm>
          <a:prstGeom prst="rect">
            <a:avLst/>
          </a:prstGeom>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65045" y="3286225"/>
            <a:ext cx="1033592" cy="1276563"/>
          </a:xfrm>
          <a:prstGeom prst="rect">
            <a:avLst/>
          </a:prstGeom>
        </p:spPr>
      </p:pic>
      <p:pic>
        <p:nvPicPr>
          <p:cNvPr id="26" name="Picture 25"/>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445410" y="3286222"/>
            <a:ext cx="732121" cy="1028163"/>
          </a:xfrm>
          <a:prstGeom prst="rect">
            <a:avLst/>
          </a:prstGeom>
        </p:spPr>
      </p:pic>
      <p:pic>
        <p:nvPicPr>
          <p:cNvPr id="27" name="Picture 2" descr="HÃ¬nh áº£nh cÃ³ liÃªn quan"/>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729708" y="-420092"/>
            <a:ext cx="7429265"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5532" y="4105863"/>
            <a:ext cx="4850651"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97295" y="4949871"/>
            <a:ext cx="1674828" cy="2656226"/>
          </a:xfrm>
          <a:prstGeom prst="rect">
            <a:avLst/>
          </a:prstGeom>
        </p:spPr>
      </p:pic>
      <p:pic>
        <p:nvPicPr>
          <p:cNvPr id="30"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65289" y="4595919"/>
            <a:ext cx="5353232"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161" y="3996448"/>
            <a:ext cx="1202323" cy="410652"/>
          </a:xfrm>
          <a:prstGeom prst="rect">
            <a:avLst/>
          </a:prstGeom>
        </p:spPr>
      </p:pic>
      <p:pic>
        <p:nvPicPr>
          <p:cNvPr id="4" name="Picture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3077" y="167264"/>
            <a:ext cx="1328867" cy="473434"/>
          </a:xfrm>
          <a:prstGeom prst="rect">
            <a:avLst/>
          </a:prstGeom>
        </p:spPr>
      </p:pic>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3545" y="1305266"/>
            <a:ext cx="745273" cy="644735"/>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686155" y="1291945"/>
            <a:ext cx="1048057" cy="692002"/>
          </a:xfrm>
          <a:prstGeom prst="rect">
            <a:avLst/>
          </a:prstGeom>
        </p:spPr>
      </p:pic>
      <p:pic>
        <p:nvPicPr>
          <p:cNvPr id="7" name="Picture 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41796" y="3858887"/>
            <a:ext cx="1444240" cy="665875"/>
          </a:xfrm>
          <a:prstGeom prst="rect">
            <a:avLst/>
          </a:prstGeom>
        </p:spPr>
      </p:pic>
      <p:pic>
        <p:nvPicPr>
          <p:cNvPr id="8" name="Picture 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3475" y="2485400"/>
            <a:ext cx="617652" cy="888508"/>
          </a:xfrm>
          <a:prstGeom prst="rect">
            <a:avLst/>
          </a:prstGeom>
        </p:spPr>
      </p:pic>
      <p:pic>
        <p:nvPicPr>
          <p:cNvPr id="9" name="Picture 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41229" y="-86229"/>
            <a:ext cx="699859" cy="812888"/>
          </a:xfrm>
          <a:prstGeom prst="rect">
            <a:avLst/>
          </a:prstGeom>
        </p:spPr>
      </p:pic>
      <p:pic>
        <p:nvPicPr>
          <p:cNvPr id="10" name="Picture 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67547" y="2559821"/>
            <a:ext cx="1024644" cy="888568"/>
          </a:xfrm>
          <a:prstGeom prst="rect">
            <a:avLst/>
          </a:prstGeom>
        </p:spPr>
      </p:pic>
      <p:sp>
        <p:nvSpPr>
          <p:cNvPr id="11" name="Oval 10">
            <a:hlinkClick r:id="rId33" action="ppaction://hlinksldjump"/>
          </p:cNvPr>
          <p:cNvSpPr/>
          <p:nvPr/>
        </p:nvSpPr>
        <p:spPr>
          <a:xfrm>
            <a:off x="342249" y="69763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sp>
        <p:nvSpPr>
          <p:cNvPr id="31" name="Oval 30">
            <a:hlinkClick r:id="rId34" action="ppaction://hlinksldjump"/>
          </p:cNvPr>
          <p:cNvSpPr/>
          <p:nvPr/>
        </p:nvSpPr>
        <p:spPr>
          <a:xfrm>
            <a:off x="2832011" y="751086"/>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32" name="Oval 31">
            <a:hlinkClick r:id="rId35" action="ppaction://hlinksldjump"/>
          </p:cNvPr>
          <p:cNvSpPr/>
          <p:nvPr/>
        </p:nvSpPr>
        <p:spPr>
          <a:xfrm>
            <a:off x="312760" y="1938256"/>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sp>
        <p:nvSpPr>
          <p:cNvPr id="33" name="Oval 32">
            <a:hlinkClick r:id="rId36" action="ppaction://hlinksldjump"/>
          </p:cNvPr>
          <p:cNvSpPr/>
          <p:nvPr/>
        </p:nvSpPr>
        <p:spPr>
          <a:xfrm>
            <a:off x="2818183" y="203801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34" name="Oval 33">
            <a:hlinkClick r:id="rId37" action="ppaction://hlinksldjump"/>
          </p:cNvPr>
          <p:cNvSpPr/>
          <p:nvPr/>
        </p:nvSpPr>
        <p:spPr>
          <a:xfrm>
            <a:off x="295754" y="3428620"/>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sp>
        <p:nvSpPr>
          <p:cNvPr id="35" name="Oval 34">
            <a:hlinkClick r:id="rId38" action="ppaction://hlinksldjump"/>
          </p:cNvPr>
          <p:cNvSpPr/>
          <p:nvPr/>
        </p:nvSpPr>
        <p:spPr>
          <a:xfrm>
            <a:off x="239733" y="4422425"/>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36" name="Oval 35">
            <a:hlinkClick r:id="rId39" action="ppaction://hlinksldjump"/>
          </p:cNvPr>
          <p:cNvSpPr/>
          <p:nvPr/>
        </p:nvSpPr>
        <p:spPr>
          <a:xfrm>
            <a:off x="2802239" y="349044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37" name="Oval 36">
            <a:hlinkClick r:id="rId40" action="ppaction://hlinksldjump"/>
          </p:cNvPr>
          <p:cNvSpPr/>
          <p:nvPr/>
        </p:nvSpPr>
        <p:spPr>
          <a:xfrm>
            <a:off x="2825426" y="4479780"/>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pic>
        <p:nvPicPr>
          <p:cNvPr id="12" name="Picture 11"/>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65974" y="4942941"/>
            <a:ext cx="1674513" cy="2658086"/>
          </a:xfrm>
          <a:prstGeom prst="rect">
            <a:avLst/>
          </a:prstGeom>
        </p:spPr>
      </p:pic>
      <p:sp>
        <p:nvSpPr>
          <p:cNvPr id="13" name="Oval Callout 12"/>
          <p:cNvSpPr/>
          <p:nvPr/>
        </p:nvSpPr>
        <p:spPr>
          <a:xfrm>
            <a:off x="3854884" y="4445156"/>
            <a:ext cx="5193031" cy="2316877"/>
          </a:xfrm>
          <a:prstGeom prst="wedgeEllipseCallout">
            <a:avLst>
              <a:gd name="adj1" fmla="val -70165"/>
              <a:gd name="adj2" fmla="val 14408"/>
            </a:avLst>
          </a:prstGeom>
          <a:solidFill>
            <a:srgbClr val="99FFCC"/>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itchFamily="18" charset="0"/>
                <a:cs typeface="Times New Roman" pitchFamily="18" charset="0"/>
              </a:rPr>
              <a:t>Cảm ơn </a:t>
            </a:r>
            <a:r>
              <a:rPr lang="en-US" sz="2000" b="1" dirty="0" err="1">
                <a:solidFill>
                  <a:srgbClr val="FF0000"/>
                </a:solidFill>
                <a:latin typeface="Times New Roman" pitchFamily="18" charset="0"/>
                <a:cs typeface="Times New Roman" pitchFamily="18" charset="0"/>
              </a:rPr>
              <a:t>các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cháu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lớp</a:t>
            </a:r>
            <a:r>
              <a:rPr lang="en-US" sz="2000" b="1" dirty="0">
                <a:solidFill>
                  <a:srgbClr val="FF0000"/>
                </a:solidFill>
                <a:latin typeface="Times New Roman" pitchFamily="18" charset="0"/>
                <a:cs typeface="Times New Roman" pitchFamily="18" charset="0"/>
              </a:rPr>
              <a:t> 7 đã giúp bác xây lại </a:t>
            </a:r>
            <a:r>
              <a:rPr lang="en-US" sz="2000" b="1" dirty="0" err="1">
                <a:solidFill>
                  <a:srgbClr val="FF0000"/>
                </a:solidFill>
                <a:latin typeface="Times New Roman" pitchFamily="18" charset="0"/>
                <a:cs typeface="Times New Roman" pitchFamily="18" charset="0"/>
              </a:rPr>
              <a:t>ngôi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đẹp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bằng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sự</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thông</a:t>
            </a:r>
            <a:r>
              <a:rPr lang="en-US" sz="2000" b="1" dirty="0">
                <a:solidFill>
                  <a:srgbClr val="FF0000"/>
                </a:solidFill>
                <a:latin typeface="Times New Roman" pitchFamily="18" charset="0"/>
                <a:cs typeface="Times New Roman" pitchFamily="18" charset="0"/>
              </a:rPr>
              <a:t> minh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riêng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chấu</a:t>
            </a:r>
            <a:r>
              <a:rPr lang="en-US" sz="2000" b="1" dirty="0">
                <a:solidFill>
                  <a:srgbClr val="FF0000"/>
                </a:solidFill>
                <a:latin typeface="Times New Roman" pitchFamily="18" charset="0"/>
                <a:cs typeface="Times New Roman" pitchFamily="18" charset="0"/>
              </a:rPr>
              <a:t>!</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507836" y="2564935"/>
            <a:ext cx="8128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498364" y="3311557"/>
            <a:ext cx="8128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590705" y="4009585"/>
            <a:ext cx="8128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614784" y="4764006"/>
            <a:ext cx="8128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2584950"/>
            <a:ext cx="8128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3362894"/>
            <a:ext cx="8128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4238863"/>
            <a:ext cx="8128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4944160"/>
            <a:ext cx="812800" cy="609600"/>
          </a:xfrm>
          <a:prstGeom prst="rect">
            <a:avLst/>
          </a:prstGeom>
        </p:spPr>
      </p:pic>
    </p:spTree>
    <p:extLst>
      <p:ext uri="{BB962C8B-B14F-4D97-AF65-F5344CB8AC3E}">
        <p14:creationId xmlns:p14="http://schemas.microsoft.com/office/powerpoint/2010/main" val="3530033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595"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595"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595"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595"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595"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595"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595"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595"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a:stretch>
                <a:fillRect/>
              </a:stretch>
            </p:blipFill>
            <p:spPr>
              <a:xfrm>
                <a:off x="194553" y="4597881"/>
                <a:ext cx="2071755" cy="2071756"/>
              </a:xfrm>
              <a:prstGeom prst="rect">
                <a:avLst/>
              </a:prstGeom>
            </p:spPr>
          </p:pic>
        </mc:Fallback>
      </mc:AlternateContent>
      <p:sp>
        <p:nvSpPr>
          <p:cNvPr id="8" name="TextBox 7"/>
          <p:cNvSpPr txBox="1"/>
          <p:nvPr/>
        </p:nvSpPr>
        <p:spPr>
          <a:xfrm>
            <a:off x="1209037" y="1144441"/>
            <a:ext cx="9707880" cy="2492988"/>
          </a:xfrm>
          <a:prstGeom prst="rect">
            <a:avLst/>
          </a:prstGeom>
          <a:noFill/>
        </p:spPr>
        <p:txBody>
          <a:bodyPr wrap="square" lIns="91438" tIns="45719" rIns="91438" bIns="45719" rtlCol="0">
            <a:spAutoFit/>
          </a:bodyPr>
          <a:lstStyle/>
          <a:p>
            <a:pPr algn="ctr">
              <a:lnSpc>
                <a:spcPct val="130000"/>
              </a:lnSpc>
            </a:pPr>
            <a:r>
              <a:rPr lang="en-US" sz="40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7. </a:t>
            </a:r>
          </a:p>
          <a:p>
            <a:pPr algn="ctr">
              <a:lnSpc>
                <a:spcPct val="130000"/>
              </a:lnSpc>
            </a:pPr>
            <a:r>
              <a:rPr lang="en-US"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BẢN ĐỒ CHÍNH TRỊ CHÂU Á,</a:t>
            </a:r>
          </a:p>
          <a:p>
            <a:pPr algn="ctr">
              <a:lnSpc>
                <a:spcPct val="130000"/>
              </a:lnSpc>
            </a:pPr>
            <a:r>
              <a:rPr lang="en-US"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CÁC KHU VỰC CỦA CHÂU Á</a:t>
            </a:r>
          </a:p>
        </p:txBody>
      </p:sp>
    </p:spTree>
    <p:extLst>
      <p:ext uri="{BB962C8B-B14F-4D97-AF65-F5344CB8AC3E}">
        <p14:creationId xmlns:p14="http://schemas.microsoft.com/office/powerpoint/2010/main" val="3381712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7"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1" y="31451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p>
        </p:txBody>
      </p:sp>
      <p:sp>
        <p:nvSpPr>
          <p:cNvPr id="9" name="TextBox 8">
            <a:extLst>
              <a:ext uri="{FF2B5EF4-FFF2-40B4-BE49-F238E27FC236}">
                <a16:creationId xmlns:a16="http://schemas.microsoft.com/office/drawing/2014/main" id="{61B03F42-1F15-4C18-87C9-F601E2A8FB42}"/>
              </a:ext>
            </a:extLst>
          </p:cNvPr>
          <p:cNvSpPr txBox="1"/>
          <p:nvPr/>
        </p:nvSpPr>
        <p:spPr>
          <a:xfrm>
            <a:off x="1543421" y="95010"/>
            <a:ext cx="10506075"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BẢN ĐỒ CHÍNH TRỊ CHÂU Á.</a:t>
            </a:r>
          </a:p>
          <a:p>
            <a:pPr algn="ctr"/>
            <a:r>
              <a:rPr lang="en-US" sz="4000" b="1">
                <a:solidFill>
                  <a:srgbClr val="00B050"/>
                </a:solidFill>
                <a:latin typeface="Arial" panose="020B0604020202020204" pitchFamily="34" charset="0"/>
                <a:cs typeface="Arial" panose="020B0604020202020204" pitchFamily="34" charset="0"/>
              </a:rPr>
              <a:t>CÁC KHU VỰC CỦA CHÂU Á</a:t>
            </a:r>
          </a:p>
        </p:txBody>
      </p:sp>
      <p:pic>
        <p:nvPicPr>
          <p:cNvPr id="4" name="Picture 3" descr="Map&#10;&#10;Description automatically generated">
            <a:extLst>
              <a:ext uri="{FF2B5EF4-FFF2-40B4-BE49-F238E27FC236}">
                <a16:creationId xmlns:a16="http://schemas.microsoft.com/office/drawing/2014/main" id="{EFD1D602-22A1-4839-A4D1-FFD2839D5334}"/>
              </a:ext>
            </a:extLst>
          </p:cNvPr>
          <p:cNvPicPr>
            <a:picLocks noChangeAspect="1"/>
          </p:cNvPicPr>
          <p:nvPr/>
        </p:nvPicPr>
        <p:blipFill rotWithShape="1">
          <a:blip r:embed="rId3">
            <a:extLst>
              <a:ext uri="{28A0092B-C50C-407E-A947-70E740481C1C}">
                <a14:useLocalDpi xmlns:a14="http://schemas.microsoft.com/office/drawing/2010/main" val="0"/>
              </a:ext>
            </a:extLst>
          </a:blip>
          <a:srcRect l="-872" t="5735" r="-349" b="5171"/>
          <a:stretch/>
        </p:blipFill>
        <p:spPr>
          <a:xfrm>
            <a:off x="2541320" y="1438333"/>
            <a:ext cx="7418491" cy="5419667"/>
          </a:xfrm>
          <a:prstGeom prst="rect">
            <a:avLst/>
          </a:prstGeom>
        </p:spPr>
      </p:pic>
      <p:pic>
        <p:nvPicPr>
          <p:cNvPr id="6" name="Picture 5" descr="Map&#10;&#10;Description automatically generated">
            <a:extLst>
              <a:ext uri="{FF2B5EF4-FFF2-40B4-BE49-F238E27FC236}">
                <a16:creationId xmlns:a16="http://schemas.microsoft.com/office/drawing/2014/main" id="{48FBDB52-DE16-4D4B-9435-622C7DFF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53" y="1378758"/>
            <a:ext cx="10161691" cy="5390183"/>
          </a:xfrm>
          <a:prstGeom prst="rect">
            <a:avLst/>
          </a:prstGeom>
        </p:spPr>
      </p:pic>
      <p:pic>
        <p:nvPicPr>
          <p:cNvPr id="10" name="Picture 9">
            <a:extLst>
              <a:ext uri="{FF2B5EF4-FFF2-40B4-BE49-F238E27FC236}">
                <a16:creationId xmlns:a16="http://schemas.microsoft.com/office/drawing/2014/main" id="{45EC6D53-3A48-4DFC-A0FD-1705967236C5}"/>
              </a:ext>
            </a:extLst>
          </p:cNvPr>
          <p:cNvPicPr>
            <a:picLocks noChangeAspect="1"/>
          </p:cNvPicPr>
          <p:nvPr/>
        </p:nvPicPr>
        <p:blipFill rotWithShape="1">
          <a:blip r:embed="rId5">
            <a:extLst>
              <a:ext uri="{28A0092B-C50C-407E-A947-70E740481C1C}">
                <a14:useLocalDpi xmlns:a14="http://schemas.microsoft.com/office/drawing/2010/main" val="0"/>
              </a:ext>
            </a:extLst>
          </a:blip>
          <a:srcRect b="40259"/>
          <a:stretch/>
        </p:blipFill>
        <p:spPr>
          <a:xfrm>
            <a:off x="1046083" y="1370946"/>
            <a:ext cx="10860239" cy="5397995"/>
          </a:xfrm>
          <a:prstGeom prst="rect">
            <a:avLst/>
          </a:prstGeom>
        </p:spPr>
      </p:pic>
    </p:spTree>
    <p:extLst>
      <p:ext uri="{BB962C8B-B14F-4D97-AF65-F5344CB8AC3E}">
        <p14:creationId xmlns:p14="http://schemas.microsoft.com/office/powerpoint/2010/main" val="209440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0115;p73">
            <a:extLst>
              <a:ext uri="{FF2B5EF4-FFF2-40B4-BE49-F238E27FC236}">
                <a16:creationId xmlns:a16="http://schemas.microsoft.com/office/drawing/2014/main" id="{654D1C90-3F68-4CB5-B376-6412AC921E91}"/>
              </a:ext>
            </a:extLst>
          </p:cNvPr>
          <p:cNvGrpSpPr/>
          <p:nvPr/>
        </p:nvGrpSpPr>
        <p:grpSpPr>
          <a:xfrm rot="5400000">
            <a:off x="5341074" y="-989758"/>
            <a:ext cx="2033506" cy="7076855"/>
            <a:chOff x="8075075" y="3754290"/>
            <a:chExt cx="255613" cy="613194"/>
          </a:xfrm>
          <a:solidFill>
            <a:srgbClr val="00B050"/>
          </a:solidFill>
        </p:grpSpPr>
        <p:grpSp>
          <p:nvGrpSpPr>
            <p:cNvPr id="9" name="Google Shape;10116;p73">
              <a:extLst>
                <a:ext uri="{FF2B5EF4-FFF2-40B4-BE49-F238E27FC236}">
                  <a16:creationId xmlns:a16="http://schemas.microsoft.com/office/drawing/2014/main" id="{9F48B93B-F0B6-492C-A31D-F5259F3C3696}"/>
                </a:ext>
              </a:extLst>
            </p:cNvPr>
            <p:cNvGrpSpPr/>
            <p:nvPr/>
          </p:nvGrpSpPr>
          <p:grpSpPr>
            <a:xfrm>
              <a:off x="8075075" y="3754290"/>
              <a:ext cx="255613" cy="613194"/>
              <a:chOff x="8075075" y="3754290"/>
              <a:chExt cx="255613" cy="613194"/>
            </a:xfrm>
            <a:grpFill/>
          </p:grpSpPr>
          <p:sp>
            <p:nvSpPr>
              <p:cNvPr id="11" name="Google Shape;10117;p73">
                <a:extLst>
                  <a:ext uri="{FF2B5EF4-FFF2-40B4-BE49-F238E27FC236}">
                    <a16:creationId xmlns:a16="http://schemas.microsoft.com/office/drawing/2014/main" id="{D4A6DC6A-415C-40F8-870C-E6045AFF99D6}"/>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2" name="Google Shape;10118;p73">
                <a:extLst>
                  <a:ext uri="{FF2B5EF4-FFF2-40B4-BE49-F238E27FC236}">
                    <a16:creationId xmlns:a16="http://schemas.microsoft.com/office/drawing/2014/main" id="{FF59D34B-BAB9-4102-96C8-6A8C8D35EC1E}"/>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0" name="Google Shape;10119;p73">
              <a:extLst>
                <a:ext uri="{FF2B5EF4-FFF2-40B4-BE49-F238E27FC236}">
                  <a16:creationId xmlns:a16="http://schemas.microsoft.com/office/drawing/2014/main" id="{9C13E3BB-34FF-48DC-A60F-C0A27E5B6F6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3076"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69A5F12-2D06-4877-AD1D-C707F6763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1502" y="1732905"/>
            <a:ext cx="1832519" cy="1832518"/>
          </a:xfrm>
          <a:prstGeom prst="ellipse">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4F923337-6C7E-48EC-871D-F47987C53DF0}"/>
              </a:ext>
            </a:extLst>
          </p:cNvPr>
          <p:cNvSpPr txBox="1"/>
          <p:nvPr/>
        </p:nvSpPr>
        <p:spPr>
          <a:xfrm>
            <a:off x="4598667" y="1837824"/>
            <a:ext cx="4376108"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Xác định được trên bản đồ chính trị các khu vực Châu Á</a:t>
            </a:r>
          </a:p>
        </p:txBody>
      </p:sp>
      <p:grpSp>
        <p:nvGrpSpPr>
          <p:cNvPr id="16" name="Google Shape;10115;p73">
            <a:extLst>
              <a:ext uri="{FF2B5EF4-FFF2-40B4-BE49-F238E27FC236}">
                <a16:creationId xmlns:a16="http://schemas.microsoft.com/office/drawing/2014/main" id="{ADFD07FC-A9B7-4329-B174-766F0CCA67DC}"/>
              </a:ext>
            </a:extLst>
          </p:cNvPr>
          <p:cNvGrpSpPr/>
          <p:nvPr/>
        </p:nvGrpSpPr>
        <p:grpSpPr>
          <a:xfrm rot="5400000">
            <a:off x="5268159" y="1748953"/>
            <a:ext cx="2179349" cy="7076853"/>
            <a:chOff x="8075075" y="3754290"/>
            <a:chExt cx="255613" cy="613194"/>
          </a:xfrm>
          <a:solidFill>
            <a:srgbClr val="CC0099"/>
          </a:solidFill>
        </p:grpSpPr>
        <p:grpSp>
          <p:nvGrpSpPr>
            <p:cNvPr id="17" name="Google Shape;10116;p73">
              <a:extLst>
                <a:ext uri="{FF2B5EF4-FFF2-40B4-BE49-F238E27FC236}">
                  <a16:creationId xmlns:a16="http://schemas.microsoft.com/office/drawing/2014/main" id="{DA3BC755-410A-4970-A875-7FED530E2731}"/>
                </a:ext>
              </a:extLst>
            </p:cNvPr>
            <p:cNvGrpSpPr/>
            <p:nvPr/>
          </p:nvGrpSpPr>
          <p:grpSpPr>
            <a:xfrm>
              <a:off x="8075075" y="3754290"/>
              <a:ext cx="255613" cy="613194"/>
              <a:chOff x="8075075" y="3754290"/>
              <a:chExt cx="255613" cy="613194"/>
            </a:xfrm>
            <a:grpFill/>
          </p:grpSpPr>
          <p:sp>
            <p:nvSpPr>
              <p:cNvPr id="19" name="Google Shape;10117;p73">
                <a:extLst>
                  <a:ext uri="{FF2B5EF4-FFF2-40B4-BE49-F238E27FC236}">
                    <a16:creationId xmlns:a16="http://schemas.microsoft.com/office/drawing/2014/main" id="{055FCEE4-ED91-4EFA-8BA3-8E2BB3132843}"/>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 name="Google Shape;10118;p73">
                <a:extLst>
                  <a:ext uri="{FF2B5EF4-FFF2-40B4-BE49-F238E27FC236}">
                    <a16:creationId xmlns:a16="http://schemas.microsoft.com/office/drawing/2014/main" id="{48D7E10A-6D8A-4B25-B653-5EE36E207523}"/>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8" name="Google Shape;10119;p73">
              <a:extLst>
                <a:ext uri="{FF2B5EF4-FFF2-40B4-BE49-F238E27FC236}">
                  <a16:creationId xmlns:a16="http://schemas.microsoft.com/office/drawing/2014/main" id="{11542EAD-1411-4D88-A381-74718F0F4B0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8C9521D8-6290-491C-9FAA-7E5C3AAB4AEC}"/>
              </a:ext>
            </a:extLst>
          </p:cNvPr>
          <p:cNvPicPr>
            <a:picLocks noChangeAspect="1"/>
          </p:cNvPicPr>
          <p:nvPr/>
        </p:nvPicPr>
        <p:blipFill rotWithShape="1">
          <a:blip r:embed="rId4"/>
          <a:srcRect l="5683" t="6437" r="6431" b="9814"/>
          <a:stretch/>
        </p:blipFill>
        <p:spPr>
          <a:xfrm>
            <a:off x="2274617" y="4310147"/>
            <a:ext cx="1815171" cy="1705749"/>
          </a:xfrm>
          <a:prstGeom prst="ellipse">
            <a:avLst/>
          </a:prstGeom>
        </p:spPr>
      </p:pic>
      <p:sp>
        <p:nvSpPr>
          <p:cNvPr id="23" name="Hộp Văn bản 22">
            <a:extLst>
              <a:ext uri="{FF2B5EF4-FFF2-40B4-BE49-F238E27FC236}">
                <a16:creationId xmlns:a16="http://schemas.microsoft.com/office/drawing/2014/main" id="{F979D273-4037-4968-BC1C-9DA0164DB482}"/>
              </a:ext>
            </a:extLst>
          </p:cNvPr>
          <p:cNvSpPr txBox="1"/>
          <p:nvPr/>
        </p:nvSpPr>
        <p:spPr>
          <a:xfrm>
            <a:off x="4299708" y="221920"/>
            <a:ext cx="6096000" cy="646331"/>
          </a:xfrm>
          <a:prstGeom prst="rect">
            <a:avLst/>
          </a:prstGeom>
          <a:noFill/>
        </p:spPr>
        <p:txBody>
          <a:bodyPr wrap="square">
            <a:spAutoFit/>
          </a:bodyPr>
          <a:lstStyle/>
          <a:p>
            <a:r>
              <a:rPr lang="en-US" sz="3600">
                <a:solidFill>
                  <a:srgbClr val="0070C0"/>
                </a:solidFill>
                <a:latin typeface="#9Slide03 BoosterNextFYBlack" panose="02000A03000000020004" pitchFamily="2" charset="0"/>
              </a:rPr>
              <a:t>MỤC TIÊU BÀI HỌC</a:t>
            </a:r>
          </a:p>
        </p:txBody>
      </p:sp>
      <p:pic>
        <p:nvPicPr>
          <p:cNvPr id="14" name="Hình ảnh 13">
            <a:extLst>
              <a:ext uri="{FF2B5EF4-FFF2-40B4-BE49-F238E27FC236}">
                <a16:creationId xmlns:a16="http://schemas.microsoft.com/office/drawing/2014/main" id="{253B8620-4C18-446C-AF78-E3E5DA4C96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819400" y="103839"/>
            <a:ext cx="1143000" cy="1088589"/>
          </a:xfrm>
          <a:prstGeom prst="rect">
            <a:avLst/>
          </a:prstGeom>
        </p:spPr>
      </p:pic>
      <p:sp>
        <p:nvSpPr>
          <p:cNvPr id="26" name="Hộp Văn bản 25">
            <a:extLst>
              <a:ext uri="{FF2B5EF4-FFF2-40B4-BE49-F238E27FC236}">
                <a16:creationId xmlns:a16="http://schemas.microsoft.com/office/drawing/2014/main" id="{C8081445-A446-427A-8EF7-7DBE96C354AA}"/>
              </a:ext>
            </a:extLst>
          </p:cNvPr>
          <p:cNvSpPr txBox="1"/>
          <p:nvPr/>
        </p:nvSpPr>
        <p:spPr>
          <a:xfrm>
            <a:off x="4258921" y="4888082"/>
            <a:ext cx="5113687" cy="14889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a:solidFill>
                  <a:schemeClr val="bg1"/>
                </a:solidFill>
                <a:latin typeface="SVN-Comic Sans MS" panose="02040603050506020204" pitchFamily="18" charset="0"/>
              </a:rPr>
              <a:t>Trình bày được đặc điểm tự nhiên một trong các khu vực Châu Á</a:t>
            </a: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 </a:t>
            </a:r>
          </a:p>
        </p:txBody>
      </p:sp>
      <p:sp>
        <p:nvSpPr>
          <p:cNvPr id="27" name="Hộp Văn bản 26">
            <a:extLst>
              <a:ext uri="{FF2B5EF4-FFF2-40B4-BE49-F238E27FC236}">
                <a16:creationId xmlns:a16="http://schemas.microsoft.com/office/drawing/2014/main"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spTree>
    <p:extLst>
      <p:ext uri="{BB962C8B-B14F-4D97-AF65-F5344CB8AC3E}">
        <p14:creationId xmlns:p14="http://schemas.microsoft.com/office/powerpoint/2010/main" val="54349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3"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2"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63"/>
            <a:ext cx="1259840" cy="1074695"/>
          </a:xfrm>
          <a:prstGeom prst="rect">
            <a:avLst/>
          </a:prstGeom>
        </p:spPr>
      </p:pic>
      <p:grpSp>
        <p:nvGrpSpPr>
          <p:cNvPr id="2" name="Group 1">
            <a:extLst>
              <a:ext uri="{FF2B5EF4-FFF2-40B4-BE49-F238E27FC236}">
                <a16:creationId xmlns:a16="http://schemas.microsoft.com/office/drawing/2014/main" id="{9A55EB11-A6A2-4069-80CE-63C6B9DD17E2}"/>
              </a:ext>
            </a:extLst>
          </p:cNvPr>
          <p:cNvGrpSpPr/>
          <p:nvPr/>
        </p:nvGrpSpPr>
        <p:grpSpPr>
          <a:xfrm>
            <a:off x="1365672" y="2263073"/>
            <a:ext cx="7806149" cy="893628"/>
            <a:chOff x="1352135" y="1975194"/>
            <a:chExt cx="8745198" cy="893628"/>
          </a:xfrm>
        </p:grpSpPr>
        <p:grpSp>
          <p:nvGrpSpPr>
            <p:cNvPr id="11" name="Group 10">
              <a:extLst>
                <a:ext uri="{FF2B5EF4-FFF2-40B4-BE49-F238E27FC236}">
                  <a16:creationId xmlns:a16="http://schemas.microsoft.com/office/drawing/2014/main" id="{DB6BDD24-F313-4D91-8321-F0DAD7A6CF3C}"/>
                </a:ext>
              </a:extLst>
            </p:cNvPr>
            <p:cNvGrpSpPr/>
            <p:nvPr/>
          </p:nvGrpSpPr>
          <p:grpSpPr>
            <a:xfrm>
              <a:off x="1414455" y="1978118"/>
              <a:ext cx="8682878" cy="872949"/>
              <a:chOff x="1133366" y="2220084"/>
              <a:chExt cx="5681780" cy="914400"/>
            </a:xfrm>
            <a:solidFill>
              <a:schemeClr val="accent4">
                <a:lumMod val="20000"/>
                <a:lumOff val="80000"/>
              </a:schemeClr>
            </a:solidFill>
          </p:grpSpPr>
          <p:sp>
            <p:nvSpPr>
              <p:cNvPr id="12" name="Arrow: Pentagon 11">
                <a:extLst>
                  <a:ext uri="{FF2B5EF4-FFF2-40B4-BE49-F238E27FC236}">
                    <a16:creationId xmlns:a16="http://schemas.microsoft.com/office/drawing/2014/main" id="{7F436CFF-FF50-4A5A-AD8B-E26787953A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A3125536-804C-4328-B1B0-D8C2FD1BE2D2}"/>
                </a:ext>
              </a:extLst>
            </p:cNvPr>
            <p:cNvSpPr txBox="1"/>
            <p:nvPr/>
          </p:nvSpPr>
          <p:spPr>
            <a:xfrm>
              <a:off x="2654087" y="212066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1352135" y="1975194"/>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799CECE-F67B-4DF4-8DC1-C61815E1F61D}"/>
              </a:ext>
            </a:extLst>
          </p:cNvPr>
          <p:cNvGrpSpPr/>
          <p:nvPr/>
        </p:nvGrpSpPr>
        <p:grpSpPr>
          <a:xfrm>
            <a:off x="1289821" y="3801619"/>
            <a:ext cx="8745199"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71"/>
                                        </p:tgtEl>
                                        <p:attrNameLst>
                                          <p:attrName>style.color</p:attrName>
                                        </p:attrNameLst>
                                      </p:cBhvr>
                                      <p:by>
                                        <p:hsl h="7200000" s="0" l="0"/>
                                      </p:by>
                                    </p:animClr>
                                    <p:animClr clrSpc="hsl" dir="cw">
                                      <p:cBhvr>
                                        <p:cTn id="12" dur="500" fill="hold"/>
                                        <p:tgtEl>
                                          <p:spTgt spid="71"/>
                                        </p:tgtEl>
                                        <p:attrNameLst>
                                          <p:attrName>fillcolor</p:attrName>
                                        </p:attrNameLst>
                                      </p:cBhvr>
                                      <p:by>
                                        <p:hsl h="7200000" s="0" l="0"/>
                                      </p:by>
                                    </p:animClr>
                                    <p:animClr clrSpc="hsl" dir="cw">
                                      <p:cBhvr>
                                        <p:cTn id="13" dur="500" fill="hold"/>
                                        <p:tgtEl>
                                          <p:spTgt spid="71"/>
                                        </p:tgtEl>
                                        <p:attrNameLst>
                                          <p:attrName>stroke.color</p:attrName>
                                        </p:attrNameLst>
                                      </p:cBhvr>
                                      <p:by>
                                        <p:hsl h="7200000" s="0" l="0"/>
                                      </p:by>
                                    </p:animClr>
                                    <p:set>
                                      <p:cBhvr>
                                        <p:cTn id="14" dur="500" fill="hold"/>
                                        <p:tgtEl>
                                          <p:spTgt spid="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6"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3" y="80233"/>
            <a:ext cx="5805283"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703" y="175140"/>
            <a:ext cx="702444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6"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28" name="Rectangle 27">
            <a:extLst>
              <a:ext uri="{FF2B5EF4-FFF2-40B4-BE49-F238E27FC236}">
                <a16:creationId xmlns:a16="http://schemas.microsoft.com/office/drawing/2014/main" id="{2914D0CD-F5DD-42D7-9DD5-CA53F65C5C5E}"/>
              </a:ext>
            </a:extLst>
          </p:cNvPr>
          <p:cNvSpPr/>
          <p:nvPr/>
        </p:nvSpPr>
        <p:spPr>
          <a:xfrm>
            <a:off x="168512" y="2259384"/>
            <a:ext cx="6096000" cy="1754326"/>
          </a:xfrm>
          <a:prstGeom prst="rect">
            <a:avLst/>
          </a:prstGeom>
        </p:spPr>
        <p:txBody>
          <a:bodyPr wrap="square">
            <a:spAutoFit/>
          </a:bodyPr>
          <a:lstStyle/>
          <a:p>
            <a:r>
              <a:rPr lang="en-US" sz="3600">
                <a:solidFill>
                  <a:srgbClr val="FF0000"/>
                </a:solidFill>
                <a:latin typeface="Arial" panose="020B0604020202020204" pitchFamily="34" charset="0"/>
                <a:cs typeface="Arial" panose="020B0604020202020204" pitchFamily="34" charset="0"/>
              </a:rPr>
              <a:t>Quan sát hình 1 và thông tin SGK, cho biết Châu Á chia làm mấy khu vực , kể tên?</a:t>
            </a:r>
          </a:p>
        </p:txBody>
      </p:sp>
      <p:sp>
        <p:nvSpPr>
          <p:cNvPr id="29" name="Rectangle 3">
            <a:extLst>
              <a:ext uri="{FF2B5EF4-FFF2-40B4-BE49-F238E27FC236}">
                <a16:creationId xmlns:a16="http://schemas.microsoft.com/office/drawing/2014/main" id="{62D67E5F-38A3-4F92-96B7-9B919CB8A463}"/>
              </a:ext>
            </a:extLst>
          </p:cNvPr>
          <p:cNvSpPr>
            <a:spLocks noChangeArrowheads="1"/>
          </p:cNvSpPr>
          <p:nvPr/>
        </p:nvSpPr>
        <p:spPr bwMode="auto">
          <a:xfrm>
            <a:off x="862925" y="3429000"/>
            <a:ext cx="990600"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solidFill>
                  <a:srgbClr val="0070C0"/>
                </a:solidFill>
                <a:latin typeface="Arial" panose="020B0604020202020204" pitchFamily="34" charset="0"/>
              </a:rPr>
              <a:t>CHÂU Á</a:t>
            </a:r>
          </a:p>
        </p:txBody>
      </p:sp>
      <p:sp>
        <p:nvSpPr>
          <p:cNvPr id="30" name="Rectangle 4">
            <a:extLst>
              <a:ext uri="{FF2B5EF4-FFF2-40B4-BE49-F238E27FC236}">
                <a16:creationId xmlns:a16="http://schemas.microsoft.com/office/drawing/2014/main" id="{DACFFED8-8754-417C-B230-E935F2845856}"/>
              </a:ext>
            </a:extLst>
          </p:cNvPr>
          <p:cNvSpPr>
            <a:spLocks noChangeArrowheads="1"/>
          </p:cNvSpPr>
          <p:nvPr/>
        </p:nvSpPr>
        <p:spPr bwMode="auto">
          <a:xfrm>
            <a:off x="2915563" y="5105400"/>
            <a:ext cx="2378332"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dirty="0">
                <a:solidFill>
                  <a:srgbClr val="0070C0"/>
                </a:solidFill>
                <a:latin typeface="Arial" panose="020B0604020202020204" pitchFamily="34" charset="0"/>
              </a:rPr>
              <a:t>TÂY NAM Á ( TÂY Á)</a:t>
            </a:r>
          </a:p>
        </p:txBody>
      </p:sp>
      <p:sp>
        <p:nvSpPr>
          <p:cNvPr id="31" name="Rectangle 5">
            <a:extLst>
              <a:ext uri="{FF2B5EF4-FFF2-40B4-BE49-F238E27FC236}">
                <a16:creationId xmlns:a16="http://schemas.microsoft.com/office/drawing/2014/main" id="{EBF2A45B-409A-489B-8C97-9DDCB8486A13}"/>
              </a:ext>
            </a:extLst>
          </p:cNvPr>
          <p:cNvSpPr>
            <a:spLocks noChangeArrowheads="1"/>
          </p:cNvSpPr>
          <p:nvPr/>
        </p:nvSpPr>
        <p:spPr bwMode="auto">
          <a:xfrm>
            <a:off x="2915563"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NAM  Á</a:t>
            </a:r>
          </a:p>
        </p:txBody>
      </p:sp>
      <p:sp>
        <p:nvSpPr>
          <p:cNvPr id="33" name="Rectangle 6">
            <a:extLst>
              <a:ext uri="{FF2B5EF4-FFF2-40B4-BE49-F238E27FC236}">
                <a16:creationId xmlns:a16="http://schemas.microsoft.com/office/drawing/2014/main" id="{CD84A925-19BB-4DC9-8AC4-3495E87C1553}"/>
              </a:ext>
            </a:extLst>
          </p:cNvPr>
          <p:cNvSpPr>
            <a:spLocks noChangeArrowheads="1"/>
          </p:cNvSpPr>
          <p:nvPr/>
        </p:nvSpPr>
        <p:spPr bwMode="auto">
          <a:xfrm>
            <a:off x="2915563"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Á</a:t>
            </a:r>
          </a:p>
        </p:txBody>
      </p:sp>
      <p:sp>
        <p:nvSpPr>
          <p:cNvPr id="34" name="Rectangle 7">
            <a:extLst>
              <a:ext uri="{FF2B5EF4-FFF2-40B4-BE49-F238E27FC236}">
                <a16:creationId xmlns:a16="http://schemas.microsoft.com/office/drawing/2014/main" id="{C3FAB9FC-7618-4D98-ABA2-958FCBE63855}"/>
              </a:ext>
            </a:extLst>
          </p:cNvPr>
          <p:cNvSpPr>
            <a:spLocks noChangeArrowheads="1"/>
          </p:cNvSpPr>
          <p:nvPr/>
        </p:nvSpPr>
        <p:spPr bwMode="auto">
          <a:xfrm>
            <a:off x="2915563"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NAM Á</a:t>
            </a:r>
          </a:p>
        </p:txBody>
      </p:sp>
      <p:sp>
        <p:nvSpPr>
          <p:cNvPr id="35" name="Rectangle 8">
            <a:extLst>
              <a:ext uri="{FF2B5EF4-FFF2-40B4-BE49-F238E27FC236}">
                <a16:creationId xmlns:a16="http://schemas.microsoft.com/office/drawing/2014/main" id="{0B39A769-3C58-4D44-9F84-525391D0E549}"/>
              </a:ext>
            </a:extLst>
          </p:cNvPr>
          <p:cNvSpPr>
            <a:spLocks noChangeArrowheads="1"/>
          </p:cNvSpPr>
          <p:nvPr/>
        </p:nvSpPr>
        <p:spPr bwMode="auto">
          <a:xfrm>
            <a:off x="2915563"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36" name="Rectangle 9">
            <a:extLst>
              <a:ext uri="{FF2B5EF4-FFF2-40B4-BE49-F238E27FC236}">
                <a16:creationId xmlns:a16="http://schemas.microsoft.com/office/drawing/2014/main" id="{563C0928-C669-4323-BB06-3F0308147085}"/>
              </a:ext>
            </a:extLst>
          </p:cNvPr>
          <p:cNvSpPr>
            <a:spLocks noChangeArrowheads="1"/>
          </p:cNvSpPr>
          <p:nvPr/>
        </p:nvSpPr>
        <p:spPr bwMode="auto">
          <a:xfrm>
            <a:off x="2915563"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TRUNG Á</a:t>
            </a:r>
          </a:p>
        </p:txBody>
      </p:sp>
      <p:sp>
        <p:nvSpPr>
          <p:cNvPr id="37" name="Line 10">
            <a:extLst>
              <a:ext uri="{FF2B5EF4-FFF2-40B4-BE49-F238E27FC236}">
                <a16:creationId xmlns:a16="http://schemas.microsoft.com/office/drawing/2014/main" id="{99E07CE3-0C04-4204-A5DC-C5D9C7803B3B}"/>
              </a:ext>
            </a:extLst>
          </p:cNvPr>
          <p:cNvSpPr>
            <a:spLocks noChangeShapeType="1"/>
          </p:cNvSpPr>
          <p:nvPr/>
        </p:nvSpPr>
        <p:spPr bwMode="auto">
          <a:xfrm flipV="1">
            <a:off x="1924963"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1">
            <a:extLst>
              <a:ext uri="{FF2B5EF4-FFF2-40B4-BE49-F238E27FC236}">
                <a16:creationId xmlns:a16="http://schemas.microsoft.com/office/drawing/2014/main" id="{EB8DFD4A-5A83-4DBF-8DE0-351319D88985}"/>
              </a:ext>
            </a:extLst>
          </p:cNvPr>
          <p:cNvSpPr>
            <a:spLocks noChangeShapeType="1"/>
          </p:cNvSpPr>
          <p:nvPr/>
        </p:nvSpPr>
        <p:spPr bwMode="auto">
          <a:xfrm>
            <a:off x="1924963"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id="{7401A537-F8FE-4503-A8C0-B54BD408E634}"/>
              </a:ext>
            </a:extLst>
          </p:cNvPr>
          <p:cNvSpPr>
            <a:spLocks noChangeShapeType="1"/>
          </p:cNvSpPr>
          <p:nvPr/>
        </p:nvSpPr>
        <p:spPr bwMode="auto">
          <a:xfrm flipV="1">
            <a:off x="1924963"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3">
            <a:extLst>
              <a:ext uri="{FF2B5EF4-FFF2-40B4-BE49-F238E27FC236}">
                <a16:creationId xmlns:a16="http://schemas.microsoft.com/office/drawing/2014/main" id="{A085FE63-E3DC-41F5-BBC5-1BCBE7E7748B}"/>
              </a:ext>
            </a:extLst>
          </p:cNvPr>
          <p:cNvSpPr>
            <a:spLocks noChangeShapeType="1"/>
          </p:cNvSpPr>
          <p:nvPr/>
        </p:nvSpPr>
        <p:spPr bwMode="auto">
          <a:xfrm flipV="1">
            <a:off x="1924963"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4">
            <a:extLst>
              <a:ext uri="{FF2B5EF4-FFF2-40B4-BE49-F238E27FC236}">
                <a16:creationId xmlns:a16="http://schemas.microsoft.com/office/drawing/2014/main" id="{64E3606D-7158-4618-A743-FF36708B69AA}"/>
              </a:ext>
            </a:extLst>
          </p:cNvPr>
          <p:cNvSpPr>
            <a:spLocks noChangeShapeType="1"/>
          </p:cNvSpPr>
          <p:nvPr/>
        </p:nvSpPr>
        <p:spPr bwMode="auto">
          <a:xfrm>
            <a:off x="1924963"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a:extLst>
              <a:ext uri="{FF2B5EF4-FFF2-40B4-BE49-F238E27FC236}">
                <a16:creationId xmlns:a16="http://schemas.microsoft.com/office/drawing/2014/main" id="{ACB72343-7560-43E7-94B8-F0FE8DC5BD7B}"/>
              </a:ext>
            </a:extLst>
          </p:cNvPr>
          <p:cNvSpPr>
            <a:spLocks noChangeShapeType="1"/>
          </p:cNvSpPr>
          <p:nvPr/>
        </p:nvSpPr>
        <p:spPr bwMode="auto">
          <a:xfrm>
            <a:off x="1924963"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3">
            <a:extLst>
              <a:ext uri="{FF2B5EF4-FFF2-40B4-BE49-F238E27FC236}">
                <a16:creationId xmlns:a16="http://schemas.microsoft.com/office/drawing/2014/main" id="{5CB8A6BB-630A-4A1C-BB59-2E17FE485415}"/>
              </a:ext>
            </a:extLst>
          </p:cNvPr>
          <p:cNvPicPr>
            <a:picLocks noChangeAspect="1"/>
          </p:cNvPicPr>
          <p:nvPr/>
        </p:nvPicPr>
        <p:blipFill rotWithShape="1">
          <a:blip r:embed="rId5"/>
          <a:srcRect l="3751" t="-1" r="75234" b="82326"/>
          <a:stretch/>
        </p:blipFill>
        <p:spPr>
          <a:xfrm>
            <a:off x="214900" y="1127967"/>
            <a:ext cx="2085605" cy="986689"/>
          </a:xfrm>
          <a:prstGeom prst="rect">
            <a:avLst/>
          </a:prstGeom>
        </p:spPr>
      </p:pic>
    </p:spTree>
    <p:extLst>
      <p:ext uri="{BB962C8B-B14F-4D97-AF65-F5344CB8AC3E}">
        <p14:creationId xmlns:p14="http://schemas.microsoft.com/office/powerpoint/2010/main" val="12107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1000"/>
                                        <p:tgtEl>
                                          <p:spTgt spid="29"/>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par>
                          <p:cTn id="27" fill="hold">
                            <p:stCondLst>
                              <p:cond delay="1500"/>
                            </p:stCondLst>
                            <p:childTnLst>
                              <p:par>
                                <p:cTn id="28" presetID="8" presetClass="entr" presetSubtype="16"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amond(in)">
                                      <p:cBhvr>
                                        <p:cTn id="30" dur="500"/>
                                        <p:tgtEl>
                                          <p:spTgt spid="35"/>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amond(in)">
                                      <p:cBhvr>
                                        <p:cTn id="38" dur="500"/>
                                        <p:tgtEl>
                                          <p:spTgt spid="3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par>
                          <p:cTn id="43" fill="hold">
                            <p:stCondLst>
                              <p:cond delay="3500"/>
                            </p:stCondLst>
                            <p:childTnLst>
                              <p:par>
                                <p:cTn id="44" presetID="8"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amond(in)">
                                      <p:cBhvr>
                                        <p:cTn id="46" dur="500"/>
                                        <p:tgtEl>
                                          <p:spTgt spid="34"/>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amond(in)">
                                      <p:cBhvr>
                                        <p:cTn id="54" dur="500"/>
                                        <p:tgtEl>
                                          <p:spTgt spid="36"/>
                                        </p:tgtEl>
                                      </p:cBhvr>
                                    </p:animEffect>
                                  </p:childTnLst>
                                </p:cTn>
                              </p:par>
                            </p:childTnLst>
                          </p:cTn>
                        </p:par>
                        <p:par>
                          <p:cTn id="55" fill="hold">
                            <p:stCondLst>
                              <p:cond delay="5000"/>
                            </p:stCondLst>
                            <p:childTnLst>
                              <p:par>
                                <p:cTn id="56" presetID="3" presetClass="entr" presetSubtype="1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childTnLst>
                          </p:cTn>
                        </p:par>
                        <p:par>
                          <p:cTn id="59" fill="hold">
                            <p:stCondLst>
                              <p:cond delay="5500"/>
                            </p:stCondLst>
                            <p:childTnLst>
                              <p:par>
                                <p:cTn id="60" presetID="8"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amond(in)">
                                      <p:cBhvr>
                                        <p:cTn id="62" dur="500"/>
                                        <p:tgtEl>
                                          <p:spTgt spid="31"/>
                                        </p:tgtEl>
                                      </p:cBhvr>
                                    </p:animEffect>
                                  </p:childTnLst>
                                </p:cTn>
                              </p:par>
                            </p:childTnLst>
                          </p:cTn>
                        </p:par>
                        <p:par>
                          <p:cTn id="63" fill="hold">
                            <p:stCondLst>
                              <p:cond delay="6000"/>
                            </p:stCondLst>
                            <p:childTnLst>
                              <p:par>
                                <p:cTn id="64" presetID="3" presetClass="entr" presetSubtype="1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childTnLst>
                          </p:cTn>
                        </p:par>
                        <p:par>
                          <p:cTn id="67" fill="hold">
                            <p:stCondLst>
                              <p:cond delay="6500"/>
                            </p:stCondLst>
                            <p:childTnLst>
                              <p:par>
                                <p:cTn id="68" presetID="8" presetClass="entr" presetSubtype="16"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amond(in)">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1"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71"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167968" y="3"/>
            <a:ext cx="2085605" cy="986689"/>
          </a:xfrm>
          <a:prstGeom prst="rect">
            <a:avLst/>
          </a:prstGeom>
        </p:spPr>
      </p:pic>
      <p:sp>
        <p:nvSpPr>
          <p:cNvPr id="8" name="Freeform: Shape 7">
            <a:extLst>
              <a:ext uri="{FF2B5EF4-FFF2-40B4-BE49-F238E27FC236}">
                <a16:creationId xmlns:a16="http://schemas.microsoft.com/office/drawing/2014/main" id="{FCB2E75A-8F84-4A42-B489-D26D300D3E73}"/>
              </a:ext>
            </a:extLst>
          </p:cNvPr>
          <p:cNvSpPr/>
          <p:nvPr/>
        </p:nvSpPr>
        <p:spPr>
          <a:xfrm>
            <a:off x="6601930"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E7D2670-A6CC-40C3-AC17-2BA1423197B3}"/>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78A953-2110-4801-B1FD-9DFF9C20ACB9}"/>
              </a:ext>
            </a:extLst>
          </p:cNvPr>
          <p:cNvSpPr/>
          <p:nvPr/>
        </p:nvSpPr>
        <p:spPr>
          <a:xfrm>
            <a:off x="6202017" y="2623933"/>
            <a:ext cx="2544419"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80DFF4-BC7C-4E26-916B-006460CF7278}"/>
              </a:ext>
            </a:extLst>
          </p:cNvPr>
          <p:cNvGrpSpPr/>
          <p:nvPr/>
        </p:nvGrpSpPr>
        <p:grpSpPr>
          <a:xfrm>
            <a:off x="7593504" y="2040835"/>
            <a:ext cx="3233529" cy="2146852"/>
            <a:chOff x="7593497" y="2124859"/>
            <a:chExt cx="3233529" cy="2062828"/>
          </a:xfrm>
        </p:grpSpPr>
        <p:sp>
          <p:nvSpPr>
            <p:cNvPr id="12" name="Freeform: Shape 11">
              <a:extLst>
                <a:ext uri="{FF2B5EF4-FFF2-40B4-BE49-F238E27FC236}">
                  <a16:creationId xmlns:a16="http://schemas.microsoft.com/office/drawing/2014/main" id="{FE0FD016-8946-43EB-893A-6258BA6C3F39}"/>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254452B-C950-4DE2-AD6B-31CD16C50359}"/>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90F0437C-BB39-431D-BFFF-DC9236D09C9C}"/>
              </a:ext>
            </a:extLst>
          </p:cNvPr>
          <p:cNvSpPr/>
          <p:nvPr/>
        </p:nvSpPr>
        <p:spPr>
          <a:xfrm>
            <a:off x="8491142"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8D8DDBF8-3069-408E-85DA-67346EAA2015}"/>
              </a:ext>
            </a:extLst>
          </p:cNvPr>
          <p:cNvSpPr>
            <a:spLocks noChangeArrowheads="1"/>
          </p:cNvSpPr>
          <p:nvPr/>
        </p:nvSpPr>
        <p:spPr bwMode="auto">
          <a:xfrm>
            <a:off x="331304" y="3429000"/>
            <a:ext cx="1522221"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a:solidFill>
                  <a:srgbClr val="0070C0"/>
                </a:solidFill>
                <a:latin typeface="Arial" panose="020B0604020202020204" pitchFamily="34" charset="0"/>
              </a:rPr>
              <a:t>CHÂU Á</a:t>
            </a:r>
          </a:p>
        </p:txBody>
      </p:sp>
      <p:sp>
        <p:nvSpPr>
          <p:cNvPr id="24" name="Rectangle 8">
            <a:extLst>
              <a:ext uri="{FF2B5EF4-FFF2-40B4-BE49-F238E27FC236}">
                <a16:creationId xmlns:a16="http://schemas.microsoft.com/office/drawing/2014/main" id="{5B04E24E-8C4A-40EC-9EBE-F20BF003C05B}"/>
              </a:ext>
            </a:extLst>
          </p:cNvPr>
          <p:cNvSpPr>
            <a:spLocks noChangeArrowheads="1"/>
          </p:cNvSpPr>
          <p:nvPr/>
        </p:nvSpPr>
        <p:spPr bwMode="auto">
          <a:xfrm>
            <a:off x="2915563"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26" name="Line 10">
            <a:extLst>
              <a:ext uri="{FF2B5EF4-FFF2-40B4-BE49-F238E27FC236}">
                <a16:creationId xmlns:a16="http://schemas.microsoft.com/office/drawing/2014/main" id="{079F88CB-86BE-4958-9F09-F6C3F29D8005}"/>
              </a:ext>
            </a:extLst>
          </p:cNvPr>
          <p:cNvSpPr>
            <a:spLocks noChangeShapeType="1"/>
          </p:cNvSpPr>
          <p:nvPr/>
        </p:nvSpPr>
        <p:spPr bwMode="auto">
          <a:xfrm flipV="1">
            <a:off x="1924963"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 name="Group 33">
            <a:extLst>
              <a:ext uri="{FF2B5EF4-FFF2-40B4-BE49-F238E27FC236}">
                <a16:creationId xmlns:a16="http://schemas.microsoft.com/office/drawing/2014/main" id="{F58EFA4C-EE04-4869-9601-44FA1B9A5E83}"/>
              </a:ext>
            </a:extLst>
          </p:cNvPr>
          <p:cNvGrpSpPr/>
          <p:nvPr/>
        </p:nvGrpSpPr>
        <p:grpSpPr>
          <a:xfrm>
            <a:off x="1924963" y="3657600"/>
            <a:ext cx="2438400" cy="1981200"/>
            <a:chOff x="1924962" y="3657600"/>
            <a:chExt cx="2438400" cy="1981200"/>
          </a:xfrm>
        </p:grpSpPr>
        <p:sp>
          <p:nvSpPr>
            <p:cNvPr id="20" name="Rectangle 4">
              <a:extLst>
                <a:ext uri="{FF2B5EF4-FFF2-40B4-BE49-F238E27FC236}">
                  <a16:creationId xmlns:a16="http://schemas.microsoft.com/office/drawing/2014/main" id="{04E73896-880A-4581-916E-18C31B76A749}"/>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NAM Á</a:t>
              </a:r>
            </a:p>
          </p:txBody>
        </p:sp>
        <p:sp>
          <p:nvSpPr>
            <p:cNvPr id="27" name="Line 11">
              <a:extLst>
                <a:ext uri="{FF2B5EF4-FFF2-40B4-BE49-F238E27FC236}">
                  <a16:creationId xmlns:a16="http://schemas.microsoft.com/office/drawing/2014/main" id="{A1967870-1BF2-4632-97DC-8948CDB607F4}"/>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a:extLst>
              <a:ext uri="{FF2B5EF4-FFF2-40B4-BE49-F238E27FC236}">
                <a16:creationId xmlns:a16="http://schemas.microsoft.com/office/drawing/2014/main" id="{F8AFABB5-D2B7-4679-88C2-44F77405120F}"/>
              </a:ext>
            </a:extLst>
          </p:cNvPr>
          <p:cNvGrpSpPr/>
          <p:nvPr/>
        </p:nvGrpSpPr>
        <p:grpSpPr>
          <a:xfrm>
            <a:off x="1924963" y="2362200"/>
            <a:ext cx="1981200" cy="1295400"/>
            <a:chOff x="1924962" y="2362200"/>
            <a:chExt cx="1981200" cy="1295400"/>
          </a:xfrm>
        </p:grpSpPr>
        <p:sp>
          <p:nvSpPr>
            <p:cNvPr id="22" name="Rectangle 6">
              <a:extLst>
                <a:ext uri="{FF2B5EF4-FFF2-40B4-BE49-F238E27FC236}">
                  <a16:creationId xmlns:a16="http://schemas.microsoft.com/office/drawing/2014/main" id="{C3AEF73A-D582-4453-A73B-09EB621EBF96}"/>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TRUNG</a:t>
              </a:r>
              <a:r>
                <a:rPr lang="en-US" altLang="en-US" sz="1600" b="1">
                  <a:solidFill>
                    <a:srgbClr val="0070C0"/>
                  </a:solidFill>
                  <a:latin typeface="Arial" panose="020B0604020202020204" pitchFamily="34" charset="0"/>
                </a:rPr>
                <a:t> Á</a:t>
              </a:r>
            </a:p>
          </p:txBody>
        </p:sp>
        <p:sp>
          <p:nvSpPr>
            <p:cNvPr id="28" name="Line 12">
              <a:extLst>
                <a:ext uri="{FF2B5EF4-FFF2-40B4-BE49-F238E27FC236}">
                  <a16:creationId xmlns:a16="http://schemas.microsoft.com/office/drawing/2014/main" id="{7F3E46BC-D270-4ED8-9578-7E77C61DECE5}"/>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5">
            <a:extLst>
              <a:ext uri="{FF2B5EF4-FFF2-40B4-BE49-F238E27FC236}">
                <a16:creationId xmlns:a16="http://schemas.microsoft.com/office/drawing/2014/main" id="{1CC2B3E2-61FA-4CB8-9EBE-E00AA6EEC0C9}"/>
              </a:ext>
            </a:extLst>
          </p:cNvPr>
          <p:cNvGrpSpPr/>
          <p:nvPr/>
        </p:nvGrpSpPr>
        <p:grpSpPr>
          <a:xfrm>
            <a:off x="1924963" y="3048000"/>
            <a:ext cx="2438400" cy="609600"/>
            <a:chOff x="1924962" y="3048000"/>
            <a:chExt cx="2438400" cy="609600"/>
          </a:xfrm>
        </p:grpSpPr>
        <p:sp>
          <p:nvSpPr>
            <p:cNvPr id="23" name="Rectangle 7">
              <a:extLst>
                <a:ext uri="{FF2B5EF4-FFF2-40B4-BE49-F238E27FC236}">
                  <a16:creationId xmlns:a16="http://schemas.microsoft.com/office/drawing/2014/main" id="{CD9C6C82-ADAD-4D82-AEBA-CF02BD75B57B}"/>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TÂY</a:t>
              </a:r>
              <a:r>
                <a:rPr lang="en-US" altLang="en-US" sz="1600" b="1">
                  <a:solidFill>
                    <a:srgbClr val="0070C0"/>
                  </a:solidFill>
                  <a:latin typeface="Arial" panose="020B0604020202020204" pitchFamily="34" charset="0"/>
                </a:rPr>
                <a:t> NAM Á</a:t>
              </a:r>
            </a:p>
          </p:txBody>
        </p:sp>
        <p:sp>
          <p:nvSpPr>
            <p:cNvPr id="29" name="Line 13">
              <a:extLst>
                <a:ext uri="{FF2B5EF4-FFF2-40B4-BE49-F238E27FC236}">
                  <a16:creationId xmlns:a16="http://schemas.microsoft.com/office/drawing/2014/main" id="{850489F0-1DE9-4B34-8AA6-D8FBF3EF6DEF}"/>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 name="Group 31">
            <a:extLst>
              <a:ext uri="{FF2B5EF4-FFF2-40B4-BE49-F238E27FC236}">
                <a16:creationId xmlns:a16="http://schemas.microsoft.com/office/drawing/2014/main" id="{D6A0AC10-1619-42D8-907A-CAB0739D4F98}"/>
              </a:ext>
            </a:extLst>
          </p:cNvPr>
          <p:cNvGrpSpPr/>
          <p:nvPr/>
        </p:nvGrpSpPr>
        <p:grpSpPr>
          <a:xfrm>
            <a:off x="1924963" y="3657600"/>
            <a:ext cx="2133600" cy="609600"/>
            <a:chOff x="1924962" y="3657600"/>
            <a:chExt cx="2133600" cy="609600"/>
          </a:xfrm>
        </p:grpSpPr>
        <p:sp>
          <p:nvSpPr>
            <p:cNvPr id="25" name="Rectangle 9">
              <a:extLst>
                <a:ext uri="{FF2B5EF4-FFF2-40B4-BE49-F238E27FC236}">
                  <a16:creationId xmlns:a16="http://schemas.microsoft.com/office/drawing/2014/main" id="{93069982-FC46-47D0-BDF7-46CEE73735FF}"/>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NAM</a:t>
              </a:r>
              <a:r>
                <a:rPr lang="en-US" altLang="en-US" sz="1600" b="1">
                  <a:solidFill>
                    <a:srgbClr val="0070C0"/>
                  </a:solidFill>
                  <a:latin typeface="Arial" panose="020B0604020202020204" pitchFamily="34" charset="0"/>
                </a:rPr>
                <a:t> Á</a:t>
              </a:r>
            </a:p>
          </p:txBody>
        </p:sp>
        <p:sp>
          <p:nvSpPr>
            <p:cNvPr id="30" name="Line 14">
              <a:extLst>
                <a:ext uri="{FF2B5EF4-FFF2-40B4-BE49-F238E27FC236}">
                  <a16:creationId xmlns:a16="http://schemas.microsoft.com/office/drawing/2014/main" id="{33DDFC2B-B81E-4023-B617-FFF127C28B22}"/>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a:extLst>
              <a:ext uri="{FF2B5EF4-FFF2-40B4-BE49-F238E27FC236}">
                <a16:creationId xmlns:a16="http://schemas.microsoft.com/office/drawing/2014/main" id="{F6E93EA0-4AEC-4E91-8633-49E71CB49895}"/>
              </a:ext>
            </a:extLst>
          </p:cNvPr>
          <p:cNvGrpSpPr/>
          <p:nvPr/>
        </p:nvGrpSpPr>
        <p:grpSpPr>
          <a:xfrm>
            <a:off x="1924963" y="3657600"/>
            <a:ext cx="1981200" cy="1295400"/>
            <a:chOff x="1924962" y="3657600"/>
            <a:chExt cx="1981200" cy="1295400"/>
          </a:xfrm>
        </p:grpSpPr>
        <p:sp>
          <p:nvSpPr>
            <p:cNvPr id="21" name="Rectangle 5">
              <a:extLst>
                <a:ext uri="{FF2B5EF4-FFF2-40B4-BE49-F238E27FC236}">
                  <a16:creationId xmlns:a16="http://schemas.microsoft.com/office/drawing/2014/main" id="{94EA1314-CF17-4214-9229-A77DB1CB0184}"/>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Á</a:t>
              </a:r>
            </a:p>
          </p:txBody>
        </p:sp>
        <p:sp>
          <p:nvSpPr>
            <p:cNvPr id="31" name="Line 15">
              <a:extLst>
                <a:ext uri="{FF2B5EF4-FFF2-40B4-BE49-F238E27FC236}">
                  <a16:creationId xmlns:a16="http://schemas.microsoft.com/office/drawing/2014/main" id="{D79A25A2-38D7-4FC5-A5DE-E38D0EDF48A0}"/>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908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4" grpId="0" animBg="1"/>
      <p:bldP spid="24"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6917" y="817941"/>
            <a:ext cx="7199307" cy="4753429"/>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03784" y="523104"/>
            <a:ext cx="7973181" cy="283979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444" y="-38506"/>
            <a:ext cx="923817" cy="106769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3821" y="3036364"/>
            <a:ext cx="1489416" cy="2139005"/>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3821" y="2849274"/>
            <a:ext cx="1726883" cy="591457"/>
          </a:xfrm>
          <a:prstGeom prst="rect">
            <a:avLst/>
          </a:prstGeom>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5353" y="3182997"/>
            <a:ext cx="1636931" cy="1421545"/>
          </a:xfrm>
          <a:prstGeom prst="rect">
            <a:avLst/>
          </a:prstGeom>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65045" y="3286225"/>
            <a:ext cx="1033592" cy="1276563"/>
          </a:xfrm>
          <a:prstGeom prst="rect">
            <a:avLst/>
          </a:prstGeom>
        </p:spPr>
      </p:pic>
      <p:pic>
        <p:nvPicPr>
          <p:cNvPr id="26" name="Picture 25"/>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445410" y="3286222"/>
            <a:ext cx="732121" cy="1028163"/>
          </a:xfrm>
          <a:prstGeom prst="rect">
            <a:avLst/>
          </a:prstGeom>
        </p:spPr>
      </p:pic>
      <p:pic>
        <p:nvPicPr>
          <p:cNvPr id="27" name="Picture 2" descr="HÃ¬nh áº£nh cÃ³ liÃªn quan"/>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729708" y="-420092"/>
            <a:ext cx="7429265"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5532" y="4105863"/>
            <a:ext cx="4850651" cy="22387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65289" y="4595919"/>
            <a:ext cx="5353232" cy="2470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87973" y="4456602"/>
            <a:ext cx="1674513" cy="2658086"/>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16460" y="-1407817"/>
            <a:ext cx="9187917" cy="30599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00673" y="356580"/>
            <a:ext cx="8075623" cy="1200329"/>
          </a:xfrm>
          <a:prstGeom prst="rect">
            <a:avLst/>
          </a:prstGeom>
          <a:solidFill>
            <a:srgbClr val="0070C0"/>
          </a:solidFill>
        </p:spPr>
        <p:txBody>
          <a:bodyPr wrap="square" rtlCol="0">
            <a:spAutoFit/>
          </a:bodyPr>
          <a:lstStyle/>
          <a:p>
            <a:pPr algn="ctr"/>
            <a:r>
              <a:rPr lang="en-US" sz="3600" b="1" dirty="0">
                <a:solidFill>
                  <a:prstClr val="white"/>
                </a:solidFill>
                <a:latin typeface="Arial" panose="020B0604020202020204" pitchFamily="34" charset="0"/>
                <a:cs typeface="Arial" panose="020B0604020202020204" pitchFamily="34" charset="0"/>
              </a:rPr>
              <a:t> TRÒ CHƠI XÂY NGÔI NHÀ TÌNH THƯƠNG </a:t>
            </a:r>
          </a:p>
        </p:txBody>
      </p:sp>
      <p:pic>
        <p:nvPicPr>
          <p:cNvPr id="20" name="Picture 19" descr="C:\Users\ADMIN\Desktop\Tai nguyen thiet ke tro choi\Angry birds epic birds\1505573783630 (2).png">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000812" y="3082689"/>
            <a:ext cx="1687869" cy="69308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cstate="print"/>
          <a:stretch>
            <a:fillRect/>
          </a:stretch>
        </p:blipFill>
        <p:spPr>
          <a:xfrm>
            <a:off x="12605133" y="3496263"/>
            <a:ext cx="812800" cy="609600"/>
          </a:xfrm>
          <a:prstGeom prst="rect">
            <a:avLst/>
          </a:prstGeom>
        </p:spPr>
      </p:pic>
    </p:spTree>
    <p:extLst>
      <p:ext uri="{BB962C8B-B14F-4D97-AF65-F5344CB8AC3E}">
        <p14:creationId xmlns:p14="http://schemas.microsoft.com/office/powerpoint/2010/main" val="7943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6"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3" y="80233"/>
            <a:ext cx="5805283"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703" y="175140"/>
            <a:ext cx="702444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6"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11" name="Rectangle 10">
            <a:extLst>
              <a:ext uri="{FF2B5EF4-FFF2-40B4-BE49-F238E27FC236}">
                <a16:creationId xmlns:a16="http://schemas.microsoft.com/office/drawing/2014/main" id="{B654BC63-9327-4EF8-9AE9-9B43D00C3044}"/>
              </a:ext>
            </a:extLst>
          </p:cNvPr>
          <p:cNvSpPr/>
          <p:nvPr/>
        </p:nvSpPr>
        <p:spPr>
          <a:xfrm>
            <a:off x="100607" y="2694014"/>
            <a:ext cx="5995396"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Châu Á gồm 49 quốc gia và vùng lãnh thổ</a:t>
            </a:r>
            <a:r>
              <a:rPr lang="vi-VN" sz="3600">
                <a:solidFill>
                  <a:srgbClr val="1B04FA"/>
                </a:solidFill>
                <a:latin typeface="Arial" panose="020B0604020202020204" pitchFamily="34" charset="0"/>
                <a:cs typeface="Arial" panose="020B0604020202020204" pitchFamily="34" charset="0"/>
              </a:rPr>
              <a:t>,chia làm 6 khu vực</a:t>
            </a:r>
            <a:endParaRPr lang="en-US" sz="3600">
              <a:solidFill>
                <a:srgbClr val="1B04F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D863BDF-FA96-4C3E-8667-E711711C0DA5}"/>
              </a:ext>
            </a:extLst>
          </p:cNvPr>
          <p:cNvPicPr>
            <a:picLocks noChangeAspect="1"/>
          </p:cNvPicPr>
          <p:nvPr/>
        </p:nvPicPr>
        <p:blipFill rotWithShape="1">
          <a:blip r:embed="rId5"/>
          <a:srcRect l="3751" t="-1" r="75234" b="82326"/>
          <a:stretch/>
        </p:blipFill>
        <p:spPr>
          <a:xfrm>
            <a:off x="315424" y="1148756"/>
            <a:ext cx="2085605" cy="986689"/>
          </a:xfrm>
          <a:prstGeom prst="rect">
            <a:avLst/>
          </a:prstGeom>
        </p:spPr>
      </p:pic>
    </p:spTree>
    <p:extLst>
      <p:ext uri="{BB962C8B-B14F-4D97-AF65-F5344CB8AC3E}">
        <p14:creationId xmlns:p14="http://schemas.microsoft.com/office/powerpoint/2010/main" val="4942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6"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3" y="80233"/>
            <a:ext cx="5805283"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703" y="175140"/>
            <a:ext cx="702444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6"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004955-3321-4FBB-8EAE-AF1C7C3223E5}"/>
              </a:ext>
            </a:extLst>
          </p:cNvPr>
          <p:cNvSpPr/>
          <p:nvPr/>
        </p:nvSpPr>
        <p:spPr>
          <a:xfrm>
            <a:off x="1003703" y="2329043"/>
            <a:ext cx="10574740" cy="2646878"/>
          </a:xfrm>
          <a:prstGeom prst="rect">
            <a:avLst/>
          </a:prstGeom>
        </p:spPr>
        <p:txBody>
          <a:bodyPr wrap="square">
            <a:spAutoFit/>
          </a:bodyPr>
          <a:lstStyle/>
          <a:p>
            <a:pPr algn="just">
              <a:lnSpc>
                <a:spcPct val="115000"/>
              </a:lnSpc>
              <a:spcAft>
                <a:spcPts val="0"/>
              </a:spcAft>
            </a:pPr>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Châu Á gồm 49 quốc gia và vùng lãnh thổ.</a:t>
            </a:r>
            <a:endParaRPr lang="en-US" sz="4000">
              <a:solidFill>
                <a:srgbClr val="212EDD"/>
              </a:solidFill>
              <a:latin typeface="Arial" panose="020B0604020202020204" pitchFamily="34" charset="0"/>
              <a:ea typeface="Calibri" panose="020F0502020204030204" pitchFamily="34" charset="0"/>
              <a:cs typeface="Arial" panose="020B0604020202020204" pitchFamily="34" charset="0"/>
            </a:endParaRPr>
          </a:p>
          <a:p>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Trên bản đồ chính trị, Châu Á được phân chia thành 6 khu vực: Bắc Á, Đông Á, Đông Nam Á, Nam Á, Tây Á, Trung Á.</a:t>
            </a:r>
            <a:endParaRPr lang="en-US" sz="4000">
              <a:solidFill>
                <a:srgbClr val="212EDD"/>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40BDF2D7-903F-4BA9-A00B-58454BE4B7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131" y="1122393"/>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3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9" y="33763"/>
            <a:ext cx="8745199"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B65FCD8-B243-472E-A76C-9B0C761014CD}"/>
              </a:ext>
            </a:extLst>
          </p:cNvPr>
          <p:cNvGrpSpPr/>
          <p:nvPr/>
        </p:nvGrpSpPr>
        <p:grpSpPr>
          <a:xfrm>
            <a:off x="212480" y="1215855"/>
            <a:ext cx="6358933" cy="5605458"/>
            <a:chOff x="5334365" y="1141319"/>
            <a:chExt cx="6836786" cy="5856052"/>
          </a:xfrm>
        </p:grpSpPr>
        <p:pic>
          <p:nvPicPr>
            <p:cNvPr id="11" name="Picture 10">
              <a:extLst>
                <a:ext uri="{FF2B5EF4-FFF2-40B4-BE49-F238E27FC236}">
                  <a16:creationId xmlns:a16="http://schemas.microsoft.com/office/drawing/2014/main" id="{4E73B114-8E45-430E-A2E7-6D534D25480A}"/>
                </a:ext>
              </a:extLst>
            </p:cNvPr>
            <p:cNvPicPr>
              <a:picLocks noChangeAspect="1"/>
            </p:cNvPicPr>
            <p:nvPr/>
          </p:nvPicPr>
          <p:blipFill rotWithShape="1">
            <a:blip r:embed="rId4"/>
            <a:srcRect l="34186" t="31163" r="35378" b="21861"/>
            <a:stretch/>
          </p:blipFill>
          <p:spPr>
            <a:xfrm>
              <a:off x="5334365" y="1141319"/>
              <a:ext cx="6836786" cy="5856052"/>
            </a:xfrm>
            <a:prstGeom prst="rect">
              <a:avLst/>
            </a:prstGeom>
          </p:spPr>
        </p:pic>
        <p:sp>
          <p:nvSpPr>
            <p:cNvPr id="12" name="TextBox 11">
              <a:extLst>
                <a:ext uri="{FF2B5EF4-FFF2-40B4-BE49-F238E27FC236}">
                  <a16:creationId xmlns:a16="http://schemas.microsoft.com/office/drawing/2014/main" id="{93C4D07A-EB70-4B9A-849D-D2F7B10293BD}"/>
                </a:ext>
              </a:extLst>
            </p:cNvPr>
            <p:cNvSpPr txBox="1"/>
            <p:nvPr/>
          </p:nvSpPr>
          <p:spPr>
            <a:xfrm>
              <a:off x="5519789" y="6597261"/>
              <a:ext cx="6303483" cy="385843"/>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3. L</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ợc đồ các đới cảnh quan tự nhiên Châu Á</a:t>
              </a:r>
            </a:p>
          </p:txBody>
        </p:sp>
      </p:grpSp>
      <p:grpSp>
        <p:nvGrpSpPr>
          <p:cNvPr id="13" name="Group 12">
            <a:extLst>
              <a:ext uri="{FF2B5EF4-FFF2-40B4-BE49-F238E27FC236}">
                <a16:creationId xmlns:a16="http://schemas.microsoft.com/office/drawing/2014/main" id="{4B650ED0-3BF0-4502-A8E8-05BF0965229A}"/>
              </a:ext>
            </a:extLst>
          </p:cNvPr>
          <p:cNvGrpSpPr/>
          <p:nvPr/>
        </p:nvGrpSpPr>
        <p:grpSpPr>
          <a:xfrm>
            <a:off x="6972013" y="1052180"/>
            <a:ext cx="5219987" cy="5807312"/>
            <a:chOff x="6461987" y="0"/>
            <a:chExt cx="5842204" cy="6706201"/>
          </a:xfrm>
        </p:grpSpPr>
        <p:pic>
          <p:nvPicPr>
            <p:cNvPr id="14" name="Picture 2">
              <a:extLst>
                <a:ext uri="{FF2B5EF4-FFF2-40B4-BE49-F238E27FC236}">
                  <a16:creationId xmlns:a16="http://schemas.microsoft.com/office/drawing/2014/main" id="{270EC976-73BA-45E8-8DC8-0678D2C31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937E31-042F-482E-B6A8-42B5B9C7192C}"/>
                </a:ext>
              </a:extLst>
            </p:cNvPr>
            <p:cNvSpPr txBox="1"/>
            <p:nvPr/>
          </p:nvSpPr>
          <p:spPr>
            <a:xfrm>
              <a:off x="6565999" y="6315244"/>
              <a:ext cx="5738192" cy="390957"/>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14386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CED94-B6B6-4931-A2D8-B2F1797DC23F}"/>
              </a:ext>
            </a:extLst>
          </p:cNvPr>
          <p:cNvGrpSpPr/>
          <p:nvPr/>
        </p:nvGrpSpPr>
        <p:grpSpPr>
          <a:xfrm>
            <a:off x="3763870" y="94453"/>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207783" y="1024972"/>
            <a:ext cx="11774420" cy="272895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800">
                <a:solidFill>
                  <a:srgbClr val="1B04FA"/>
                </a:solidFill>
                <a:latin typeface="Arial" panose="020B0604020202020204" pitchFamily="34" charset="0"/>
                <a:cs typeface="Arial" panose="020B0604020202020204" pitchFamily="34" charset="0"/>
              </a:rPr>
              <a:t>Quan sát hình 1 và các thông tin mục 2 SGK, em hãy </a:t>
            </a:r>
            <a:r>
              <a:rPr lang="vi-VN" sz="2800">
                <a:solidFill>
                  <a:srgbClr val="1B04FA"/>
                </a:solidFill>
                <a:latin typeface="Arial" panose="020B0604020202020204" pitchFamily="34" charset="0"/>
                <a:cs typeface="Arial" panose="020B0604020202020204" pitchFamily="34" charset="0"/>
              </a:rPr>
              <a:t>xác định xác định </a:t>
            </a:r>
            <a:r>
              <a:rPr lang="vi-VN" sz="2800">
                <a:solidFill>
                  <a:srgbClr val="FF0066"/>
                </a:solidFill>
                <a:latin typeface="Arial" panose="020B0604020202020204" pitchFamily="34" charset="0"/>
                <a:cs typeface="Arial" panose="020B0604020202020204" pitchFamily="34" charset="0"/>
              </a:rPr>
              <a:t>vị trí p</a:t>
            </a:r>
            <a:r>
              <a:rPr lang="en-US" sz="2800">
                <a:solidFill>
                  <a:srgbClr val="FF0066"/>
                </a:solidFill>
                <a:latin typeface="Arial" panose="020B0604020202020204" pitchFamily="34" charset="0"/>
                <a:cs typeface="Arial" panose="020B0604020202020204" pitchFamily="34" charset="0"/>
              </a:rPr>
              <a:t>hạm vi lãnh thổ </a:t>
            </a:r>
            <a:r>
              <a:rPr lang="vi-VN" sz="2800">
                <a:solidFill>
                  <a:srgbClr val="FF0066"/>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và </a:t>
            </a:r>
            <a:r>
              <a:rPr lang="en-US" sz="2800">
                <a:solidFill>
                  <a:srgbClr val="FF0066"/>
                </a:solidFill>
                <a:latin typeface="Arial" panose="020B0604020202020204" pitchFamily="34" charset="0"/>
                <a:cs typeface="Arial" panose="020B0604020202020204" pitchFamily="34" charset="0"/>
              </a:rPr>
              <a:t>trình bày đặc điểm tự nhiên </a:t>
            </a:r>
            <a:r>
              <a:rPr lang="en-US" sz="2800">
                <a:solidFill>
                  <a:srgbClr val="1B04FA"/>
                </a:solidFill>
                <a:latin typeface="Arial" panose="020B0604020202020204" pitchFamily="34" charset="0"/>
                <a:cs typeface="Arial" panose="020B0604020202020204" pitchFamily="34" charset="0"/>
              </a:rPr>
              <a:t>(địa hình,khí hậu, sông ngòi, các đới thiên nhiên chính,…) của các khu vực Châu Á</a:t>
            </a: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3"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id="{F7FCA360-896D-44B0-AAF3-DD11F3635F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8" y="94451"/>
            <a:ext cx="1333177" cy="749912"/>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E7E1FB94-5402-4D4D-803D-33353EA060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207783" y="4354627"/>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A5E1F0-A315-4D66-B1EC-6118633AD47C}"/>
              </a:ext>
            </a:extLst>
          </p:cNvPr>
          <p:cNvGrpSpPr/>
          <p:nvPr/>
        </p:nvGrpSpPr>
        <p:grpSpPr>
          <a:xfrm>
            <a:off x="1586859" y="3950481"/>
            <a:ext cx="10360103" cy="2806691"/>
            <a:chOff x="1586854" y="3950471"/>
            <a:chExt cx="10360102" cy="2806691"/>
          </a:xfrm>
        </p:grpSpPr>
        <p:sp>
          <p:nvSpPr>
            <p:cNvPr id="4" name="Rectangle 3">
              <a:extLst>
                <a:ext uri="{FF2B5EF4-FFF2-40B4-BE49-F238E27FC236}">
                  <a16:creationId xmlns:a16="http://schemas.microsoft.com/office/drawing/2014/main" id="{A0C8F114-29AA-4084-90EE-236DAE2010B3}"/>
                </a:ext>
              </a:extLst>
            </p:cNvPr>
            <p:cNvSpPr/>
            <p:nvPr/>
          </p:nvSpPr>
          <p:spPr>
            <a:xfrm>
              <a:off x="2200099" y="4127244"/>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25953"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1: Khu v</a:t>
              </a:r>
              <a:r>
                <a:rPr lang="en-US" sz="2400">
                  <a:solidFill>
                    <a:schemeClr val="bg1"/>
                  </a:solidFill>
                  <a:latin typeface="Arial" pitchFamily="34" charset="0"/>
                  <a:cs typeface="Arial" pitchFamily="34" charset="0"/>
                </a:rPr>
                <a:t>ực Bắc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2200099" y="5306907"/>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2DA9AFFE-0176-42CB-84EE-0F72BD5CABBD}"/>
                </a:ext>
              </a:extLst>
            </p:cNvPr>
            <p:cNvSpPr/>
            <p:nvPr/>
          </p:nvSpPr>
          <p:spPr>
            <a:xfrm>
              <a:off x="2425953" y="5012759"/>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2: Khu v</a:t>
              </a:r>
              <a:r>
                <a:rPr lang="en-US" sz="2400">
                  <a:latin typeface="Arial" panose="020B0604020202020204" pitchFamily="34" charset="0"/>
                  <a:cs typeface="Arial" pitchFamily="34" charset="0"/>
                </a:rPr>
                <a:t>ực Trung 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3B83DCB2-D755-41FF-927C-F68FFB0D2D62}"/>
                </a:ext>
              </a:extLst>
            </p:cNvPr>
            <p:cNvSpPr/>
            <p:nvPr/>
          </p:nvSpPr>
          <p:spPr>
            <a:xfrm>
              <a:off x="1586854" y="6169411"/>
              <a:ext cx="10360102"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B5DCB30-3FFA-4388-8248-47491937147B}"/>
                </a:ext>
              </a:extLst>
            </p:cNvPr>
            <p:cNvSpPr/>
            <p:nvPr/>
          </p:nvSpPr>
          <p:spPr>
            <a:xfrm>
              <a:off x="1906725" y="6059916"/>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a:t>
              </a:r>
              <a:r>
                <a:rPr lang="en-US" sz="2400">
                  <a:latin typeface="Arial" panose="020B0604020202020204" pitchFamily="34" charset="0"/>
                  <a:cs typeface="Arial" pitchFamily="34" charset="0"/>
                </a:rPr>
                <a:t>3</a:t>
              </a:r>
              <a:r>
                <a:rPr lang="en-US" sz="2400" kern="1200">
                  <a:latin typeface="Arial" panose="020B0604020202020204" pitchFamily="34" charset="0"/>
                  <a:cs typeface="Arial" pitchFamily="34" charset="0"/>
                </a:rPr>
                <a:t>: Tây Nam </a:t>
              </a:r>
              <a:r>
                <a:rPr lang="en-US" sz="2400">
                  <a:latin typeface="Arial" panose="020B0604020202020204" pitchFamily="34" charset="0"/>
                  <a:cs typeface="Arial" pitchFamily="34" charset="0"/>
                </a:rPr>
                <a:t>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a16="http://schemas.microsoft.com/office/drawing/2014/main" id="{B05FA0AE-0548-4A1E-B2FC-BC23C0AEAEE2}"/>
                </a:ext>
              </a:extLst>
            </p:cNvPr>
            <p:cNvSpPr/>
            <p:nvPr/>
          </p:nvSpPr>
          <p:spPr>
            <a:xfrm>
              <a:off x="7212508"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4</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97C87D18-AECF-4A1F-9C4C-42FD94B841E6}"/>
                </a:ext>
              </a:extLst>
            </p:cNvPr>
            <p:cNvSpPr/>
            <p:nvPr/>
          </p:nvSpPr>
          <p:spPr>
            <a:xfrm>
              <a:off x="7212508" y="5012759"/>
              <a:ext cx="437114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5: Khu v</a:t>
              </a:r>
              <a:r>
                <a:rPr lang="en-US" sz="2400">
                  <a:solidFill>
                    <a:schemeClr val="bg1"/>
                  </a:solidFill>
                  <a:latin typeface="Arial" pitchFamily="34" charset="0"/>
                  <a:cs typeface="Arial" pitchFamily="34" charset="0"/>
                </a:rPr>
                <a:t>ực Đông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3C37B70D-7E36-4F77-8391-A936BDE50CAD}"/>
                </a:ext>
              </a:extLst>
            </p:cNvPr>
            <p:cNvSpPr/>
            <p:nvPr/>
          </p:nvSpPr>
          <p:spPr>
            <a:xfrm>
              <a:off x="6673536" y="6071420"/>
              <a:ext cx="498902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6</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Đông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905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71"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51744" y="2557533"/>
            <a:ext cx="4429733" cy="1200329"/>
          </a:xfrm>
          <a:prstGeom prst="rect">
            <a:avLst/>
          </a:prstGeom>
        </p:spPr>
        <p:txBody>
          <a:bodyPr wrap="square">
            <a:spAutoFit/>
          </a:bodyPr>
          <a:lstStyle/>
          <a:p>
            <a:r>
              <a:rPr lang="en-US" sz="3600" dirty="0" err="1">
                <a:solidFill>
                  <a:srgbClr val="1B04FA"/>
                </a:solidFill>
                <a:latin typeface="Arial" panose="020B0604020202020204" pitchFamily="34" charset="0"/>
                <a:cs typeface="Arial" panose="020B0604020202020204" pitchFamily="34" charset="0"/>
              </a:rPr>
              <a:t>Vị</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trí</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gồm</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toàn</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bộ</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vùng</a:t>
            </a:r>
            <a:r>
              <a:rPr lang="en-US" sz="3600" dirty="0">
                <a:solidFill>
                  <a:srgbClr val="1B04FA"/>
                </a:solidFill>
                <a:latin typeface="Arial" panose="020B0604020202020204" pitchFamily="34" charset="0"/>
                <a:cs typeface="Arial" panose="020B0604020202020204" pitchFamily="34" charset="0"/>
              </a:rPr>
              <a:t> Xi-</a:t>
            </a:r>
            <a:r>
              <a:rPr lang="en-US" sz="3600" dirty="0" err="1">
                <a:solidFill>
                  <a:srgbClr val="1B04FA"/>
                </a:solidFill>
                <a:latin typeface="Arial" panose="020B0604020202020204" pitchFamily="34" charset="0"/>
                <a:cs typeface="Arial" panose="020B0604020202020204" pitchFamily="34" charset="0"/>
              </a:rPr>
              <a:t>bia</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của</a:t>
            </a:r>
            <a:r>
              <a:rPr lang="en-US" sz="3600" dirty="0">
                <a:solidFill>
                  <a:srgbClr val="1B04FA"/>
                </a:solidFill>
                <a:latin typeface="Arial" panose="020B0604020202020204" pitchFamily="34" charset="0"/>
                <a:cs typeface="Arial" panose="020B0604020202020204" pitchFamily="34" charset="0"/>
              </a:rPr>
              <a:t> </a:t>
            </a:r>
            <a:r>
              <a:rPr lang="en-US" sz="3600" dirty="0" err="1">
                <a:solidFill>
                  <a:srgbClr val="1B04FA"/>
                </a:solidFill>
                <a:latin typeface="Arial" panose="020B0604020202020204" pitchFamily="34" charset="0"/>
                <a:cs typeface="Arial" panose="020B0604020202020204" pitchFamily="34" charset="0"/>
              </a:rPr>
              <a:t>Nga</a:t>
            </a:r>
            <a:r>
              <a:rPr lang="en-US" sz="3600" dirty="0">
                <a:solidFill>
                  <a:srgbClr val="1B04FA"/>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2970544" y="1256279"/>
            <a:ext cx="2085605" cy="986689"/>
          </a:xfrm>
          <a:prstGeom prst="rect">
            <a:avLst/>
          </a:prstGeom>
        </p:spPr>
      </p:pic>
      <p:sp>
        <p:nvSpPr>
          <p:cNvPr id="8" name="Rectangle 8">
            <a:extLst>
              <a:ext uri="{FF2B5EF4-FFF2-40B4-BE49-F238E27FC236}">
                <a16:creationId xmlns:a16="http://schemas.microsoft.com/office/drawing/2014/main" id="{7FCCC4B3-B266-4BA5-9B1A-DB7AC318A5A6}"/>
              </a:ext>
            </a:extLst>
          </p:cNvPr>
          <p:cNvSpPr>
            <a:spLocks noChangeArrowheads="1"/>
          </p:cNvSpPr>
          <p:nvPr/>
        </p:nvSpPr>
        <p:spPr bwMode="auto">
          <a:xfrm>
            <a:off x="92726" y="132146"/>
            <a:ext cx="3442295"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Tree>
    <p:extLst>
      <p:ext uri="{BB962C8B-B14F-4D97-AF65-F5344CB8AC3E}">
        <p14:creationId xmlns:p14="http://schemas.microsoft.com/office/powerpoint/2010/main" val="34340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92720" y="1359486"/>
            <a:ext cx="6003280" cy="1815882"/>
          </a:xfrm>
          <a:prstGeom prst="rect">
            <a:avLst/>
          </a:prstGeom>
        </p:spPr>
        <p:txBody>
          <a:bodyPr wrap="square">
            <a:spAutoFit/>
          </a:bodyPr>
          <a:lstStyle/>
          <a:p>
            <a:pPr marL="457200" indent="-457200" algn="just">
              <a:buFont typeface="Wingdings" panose="05000000000000000000" pitchFamily="2" charset="2"/>
              <a:buChar char="§"/>
            </a:pPr>
            <a:r>
              <a:rPr lang="vi-VN"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Địa</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hình</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có</a:t>
            </a:r>
            <a:r>
              <a:rPr lang="en-US" sz="2800" dirty="0">
                <a:solidFill>
                  <a:srgbClr val="1B04FA"/>
                </a:solidFill>
                <a:latin typeface="Arial" panose="020B0604020202020204" pitchFamily="34" charset="0"/>
                <a:cs typeface="Arial" panose="020B0604020202020204" pitchFamily="34" charset="0"/>
              </a:rPr>
              <a:t> 3  </a:t>
            </a:r>
            <a:r>
              <a:rPr lang="en-US" sz="2800" dirty="0" err="1">
                <a:solidFill>
                  <a:srgbClr val="1B04FA"/>
                </a:solidFill>
                <a:latin typeface="Arial" panose="020B0604020202020204" pitchFamily="34" charset="0"/>
                <a:cs typeface="Arial" panose="020B0604020202020204" pitchFamily="34" charset="0"/>
              </a:rPr>
              <a:t>khu</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vực</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chính</a:t>
            </a:r>
            <a:r>
              <a:rPr lang="en-US" sz="2800" dirty="0">
                <a:solidFill>
                  <a:srgbClr val="1B04FA"/>
                </a:solidFill>
                <a:latin typeface="Arial" panose="020B0604020202020204" pitchFamily="34" charset="0"/>
                <a:cs typeface="Arial" panose="020B0604020202020204" pitchFamily="34" charset="0"/>
              </a:rPr>
              <a:t>:</a:t>
            </a:r>
          </a:p>
          <a:p>
            <a:pPr algn="just"/>
            <a:r>
              <a:rPr lang="en-US" sz="2800" dirty="0">
                <a:solidFill>
                  <a:srgbClr val="1B04FA"/>
                </a:solidFill>
                <a:latin typeface="Arial" panose="020B0604020202020204" pitchFamily="34" charset="0"/>
                <a:cs typeface="Arial" panose="020B0604020202020204" pitchFamily="34" charset="0"/>
              </a:rPr>
              <a:t> + </a:t>
            </a:r>
            <a:r>
              <a:rPr lang="en-US" sz="2800" dirty="0" err="1">
                <a:solidFill>
                  <a:srgbClr val="1B04FA"/>
                </a:solidFill>
                <a:latin typeface="Arial" panose="020B0604020202020204" pitchFamily="34" charset="0"/>
                <a:cs typeface="Arial" panose="020B0604020202020204" pitchFamily="34" charset="0"/>
              </a:rPr>
              <a:t>đồng</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bằng</a:t>
            </a:r>
            <a:r>
              <a:rPr lang="vi-VN" sz="2800" dirty="0">
                <a:solidFill>
                  <a:srgbClr val="1B04FA"/>
                </a:solidFill>
                <a:latin typeface="Arial" panose="020B0604020202020204" pitchFamily="34" charset="0"/>
                <a:cs typeface="Arial" panose="020B0604020202020204" pitchFamily="34" charset="0"/>
              </a:rPr>
              <a:t>Tây Xi-bia,</a:t>
            </a:r>
            <a:endParaRPr lang="en-US" sz="2800" dirty="0">
              <a:solidFill>
                <a:srgbClr val="1B04FA"/>
              </a:solidFill>
              <a:latin typeface="Arial" panose="020B0604020202020204" pitchFamily="34" charset="0"/>
              <a:cs typeface="Arial" panose="020B0604020202020204" pitchFamily="34" charset="0"/>
            </a:endParaRPr>
          </a:p>
          <a:p>
            <a:pPr algn="just"/>
            <a:r>
              <a:rPr lang="en-US" sz="2800" dirty="0">
                <a:solidFill>
                  <a:srgbClr val="1B04FA"/>
                </a:solidFill>
                <a:latin typeface="Arial" panose="020B0604020202020204" pitchFamily="34" charset="0"/>
                <a:cs typeface="Arial" panose="020B0604020202020204" pitchFamily="34" charset="0"/>
              </a:rPr>
              <a:t>+ </a:t>
            </a:r>
            <a:r>
              <a:rPr lang="vi-VN"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cao</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nguyên</a:t>
            </a:r>
            <a:r>
              <a:rPr lang="en-US" sz="2800" dirty="0">
                <a:solidFill>
                  <a:srgbClr val="1B04FA"/>
                </a:solidFill>
                <a:latin typeface="Arial" panose="020B0604020202020204" pitchFamily="34" charset="0"/>
                <a:cs typeface="Arial" panose="020B0604020202020204" pitchFamily="34" charset="0"/>
              </a:rPr>
              <a:t> </a:t>
            </a:r>
            <a:r>
              <a:rPr lang="vi-VN" sz="2800" dirty="0">
                <a:solidFill>
                  <a:srgbClr val="1B04FA"/>
                </a:solidFill>
                <a:latin typeface="Arial" panose="020B0604020202020204" pitchFamily="34" charset="0"/>
                <a:cs typeface="Arial" panose="020B0604020202020204" pitchFamily="34" charset="0"/>
              </a:rPr>
              <a:t>Trung Xi-bia </a:t>
            </a:r>
            <a:endParaRPr lang="en-US" sz="2800" dirty="0">
              <a:solidFill>
                <a:srgbClr val="1B04FA"/>
              </a:solidFill>
              <a:latin typeface="Arial" panose="020B0604020202020204" pitchFamily="34" charset="0"/>
              <a:cs typeface="Arial" panose="020B0604020202020204" pitchFamily="34" charset="0"/>
            </a:endParaRPr>
          </a:p>
          <a:p>
            <a:pPr algn="just"/>
            <a:r>
              <a:rPr lang="en-US" sz="2800" dirty="0">
                <a:solidFill>
                  <a:srgbClr val="1B04FA"/>
                </a:solidFill>
                <a:latin typeface="Arial" panose="020B0604020202020204" pitchFamily="34" charset="0"/>
                <a:cs typeface="Arial" panose="020B0604020202020204" pitchFamily="34" charset="0"/>
              </a:rPr>
              <a:t>+ </a:t>
            </a:r>
            <a:r>
              <a:rPr lang="vi-VN" sz="2800" dirty="0">
                <a:solidFill>
                  <a:srgbClr val="1B04FA"/>
                </a:solidFill>
                <a:latin typeface="Arial" panose="020B0604020202020204" pitchFamily="34" charset="0"/>
                <a:cs typeface="Arial" panose="020B0604020202020204" pitchFamily="34" charset="0"/>
              </a:rPr>
              <a:t> miền núi Đông</a:t>
            </a:r>
            <a:r>
              <a:rPr lang="en-US" sz="2800" dirty="0">
                <a:solidFill>
                  <a:srgbClr val="1B04FA"/>
                </a:solidFill>
                <a:latin typeface="Arial" panose="020B0604020202020204" pitchFamily="34" charset="0"/>
                <a:cs typeface="Arial" panose="020B0604020202020204" pitchFamily="34" charset="0"/>
              </a:rPr>
              <a:t>,</a:t>
            </a:r>
            <a:r>
              <a:rPr lang="en-US" sz="2800" dirty="0" err="1">
                <a:solidFill>
                  <a:srgbClr val="1B04FA"/>
                </a:solidFill>
                <a:latin typeface="Arial" panose="020B0604020202020204" pitchFamily="34" charset="0"/>
                <a:cs typeface="Arial" panose="020B0604020202020204" pitchFamily="34" charset="0"/>
              </a:rPr>
              <a:t>và</a:t>
            </a:r>
            <a:r>
              <a:rPr lang="en-US" sz="2800" dirty="0">
                <a:solidFill>
                  <a:srgbClr val="1B04FA"/>
                </a:solidFill>
                <a:latin typeface="Arial" panose="020B0604020202020204" pitchFamily="34" charset="0"/>
                <a:cs typeface="Arial" panose="020B0604020202020204" pitchFamily="34" charset="0"/>
              </a:rPr>
              <a:t> </a:t>
            </a:r>
            <a:r>
              <a:rPr lang="en-US" sz="2800" dirty="0" err="1">
                <a:solidFill>
                  <a:srgbClr val="1B04FA"/>
                </a:solidFill>
                <a:latin typeface="Arial" panose="020B0604020202020204" pitchFamily="34" charset="0"/>
                <a:cs typeface="Arial" panose="020B0604020202020204" pitchFamily="34" charset="0"/>
              </a:rPr>
              <a:t>nam</a:t>
            </a:r>
            <a:r>
              <a:rPr lang="vi-VN" sz="2800" dirty="0">
                <a:solidFill>
                  <a:srgbClr val="1B04FA"/>
                </a:solidFill>
                <a:latin typeface="Arial" panose="020B0604020202020204" pitchFamily="34" charset="0"/>
                <a:cs typeface="Arial" panose="020B0604020202020204" pitchFamily="34" charset="0"/>
              </a:rPr>
              <a:t> Xi-bia.</a:t>
            </a:r>
            <a:endParaRPr lang="en-US" sz="2800" dirty="0"/>
          </a:p>
        </p:txBody>
      </p:sp>
      <p:grpSp>
        <p:nvGrpSpPr>
          <p:cNvPr id="4" name="Group 3">
            <a:extLst>
              <a:ext uri="{FF2B5EF4-FFF2-40B4-BE49-F238E27FC236}">
                <a16:creationId xmlns:a16="http://schemas.microsoft.com/office/drawing/2014/main" id="{48C0D7BA-9C49-4515-8E53-DF680F4FD3A9}"/>
              </a:ext>
            </a:extLst>
          </p:cNvPr>
          <p:cNvGrpSpPr/>
          <p:nvPr/>
        </p:nvGrpSpPr>
        <p:grpSpPr>
          <a:xfrm>
            <a:off x="5314127" y="968108"/>
            <a:ext cx="6877879"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6" y="132146"/>
            <a:ext cx="3442295"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5" name="Rectangle 4">
            <a:extLst>
              <a:ext uri="{FF2B5EF4-FFF2-40B4-BE49-F238E27FC236}">
                <a16:creationId xmlns:a16="http://schemas.microsoft.com/office/drawing/2014/main" id="{604641E4-651B-495A-B484-A93450F0F3BE}"/>
              </a:ext>
            </a:extLst>
          </p:cNvPr>
          <p:cNvSpPr/>
          <p:nvPr/>
        </p:nvSpPr>
        <p:spPr>
          <a:xfrm>
            <a:off x="0" y="3787970"/>
            <a:ext cx="5124256" cy="1569660"/>
          </a:xfrm>
          <a:prstGeom prst="rect">
            <a:avLst/>
          </a:prstGeom>
        </p:spPr>
        <p:txBody>
          <a:bodyPr wrap="square">
            <a:spAutoFit/>
          </a:bodyPr>
          <a:lstStyle/>
          <a:p>
            <a:pPr marL="457200" indent="-457200" algn="just">
              <a:buFont typeface="Wingdings" panose="05000000000000000000" pitchFamily="2" charset="2"/>
              <a:buChar char="§"/>
            </a:pPr>
            <a:r>
              <a:rPr lang="vi-VN" sz="3200" dirty="0">
                <a:solidFill>
                  <a:srgbClr val="1B04FA"/>
                </a:solidFill>
                <a:latin typeface="Arial" panose="020B0604020202020204" pitchFamily="34" charset="0"/>
                <a:cs typeface="Arial" panose="020B0604020202020204" pitchFamily="34" charset="0"/>
              </a:rPr>
              <a:t>Khí hậu lạnh giá, khắc nghiệt, mang tính lục địa sâu sắc.</a:t>
            </a:r>
          </a:p>
        </p:txBody>
      </p:sp>
      <p:grpSp>
        <p:nvGrpSpPr>
          <p:cNvPr id="9" name="Group 8">
            <a:extLst>
              <a:ext uri="{FF2B5EF4-FFF2-40B4-BE49-F238E27FC236}">
                <a16:creationId xmlns:a16="http://schemas.microsoft.com/office/drawing/2014/main" id="{8E93B4F0-E77F-4C23-A7CD-1C6DF94139A6}"/>
              </a:ext>
            </a:extLst>
          </p:cNvPr>
          <p:cNvGrpSpPr/>
          <p:nvPr/>
        </p:nvGrpSpPr>
        <p:grpSpPr>
          <a:xfrm>
            <a:off x="5800081" y="305313"/>
            <a:ext cx="5905963" cy="6540979"/>
            <a:chOff x="6461987" y="0"/>
            <a:chExt cx="5842204" cy="6703349"/>
          </a:xfrm>
        </p:grpSpPr>
        <p:pic>
          <p:nvPicPr>
            <p:cNvPr id="10" name="Picture 2">
              <a:extLst>
                <a:ext uri="{FF2B5EF4-FFF2-40B4-BE49-F238E27FC236}">
                  <a16:creationId xmlns:a16="http://schemas.microsoft.com/office/drawing/2014/main" id="{F9468ED9-9D83-4B68-AF82-AFEC1990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AC19E7-A48B-4DCA-82B1-8961240106E4}"/>
                </a:ext>
              </a:extLst>
            </p:cNvPr>
            <p:cNvSpPr txBox="1"/>
            <p:nvPr/>
          </p:nvSpPr>
          <p:spPr>
            <a:xfrm>
              <a:off x="6566000" y="6315245"/>
              <a:ext cx="5738191" cy="346958"/>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4288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978895-71F8-44F1-86A2-165058903C14}"/>
              </a:ext>
            </a:extLst>
          </p:cNvPr>
          <p:cNvSpPr/>
          <p:nvPr/>
        </p:nvSpPr>
        <p:spPr>
          <a:xfrm>
            <a:off x="73293" y="1408485"/>
            <a:ext cx="5314123" cy="1292662"/>
          </a:xfrm>
          <a:prstGeom prst="rect">
            <a:avLst/>
          </a:prstGeom>
        </p:spPr>
        <p:txBody>
          <a:bodyPr wrap="square">
            <a:spAutoFit/>
          </a:bodyPr>
          <a:lstStyle/>
          <a:p>
            <a:pPr marL="457200" indent="-457200">
              <a:buFont typeface="Wingdings" panose="05000000000000000000" pitchFamily="2" charset="2"/>
              <a:buChar char="§"/>
            </a:pPr>
            <a:r>
              <a:rPr lang="vi-VN" sz="2600" dirty="0">
                <a:solidFill>
                  <a:srgbClr val="1B04FA"/>
                </a:solidFill>
                <a:latin typeface="Arial" panose="020B0604020202020204" pitchFamily="34" charset="0"/>
                <a:cs typeface="Arial" panose="020B0604020202020204" pitchFamily="34" charset="0"/>
              </a:rPr>
              <a:t>Tài nguyên khoáng sản tương đối phong phú</a:t>
            </a:r>
            <a:r>
              <a:rPr lang="en-US" sz="2600" dirty="0">
                <a:solidFill>
                  <a:srgbClr val="1B04FA"/>
                </a:solidFill>
                <a:latin typeface="Arial" panose="020B0604020202020204" pitchFamily="34" charset="0"/>
                <a:cs typeface="Arial" panose="020B0604020202020204" pitchFamily="34" charset="0"/>
              </a:rPr>
              <a:t>: than </a:t>
            </a:r>
            <a:r>
              <a:rPr lang="en-US" sz="2600" dirty="0" err="1">
                <a:solidFill>
                  <a:srgbClr val="1B04FA"/>
                </a:solidFill>
                <a:latin typeface="Arial" panose="020B0604020202020204" pitchFamily="34" charset="0"/>
                <a:cs typeface="Arial" panose="020B0604020202020204" pitchFamily="34" charset="0"/>
              </a:rPr>
              <a:t>đá</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thiếc</a:t>
            </a:r>
            <a:r>
              <a:rPr lang="en-US" sz="2600" dirty="0">
                <a:solidFill>
                  <a:srgbClr val="1B04FA"/>
                </a:solidFill>
                <a:latin typeface="Arial" panose="020B0604020202020204" pitchFamily="34" charset="0"/>
                <a:cs typeface="Arial" panose="020B0604020202020204" pitchFamily="34" charset="0"/>
              </a:rPr>
              <a:t>, ..</a:t>
            </a:r>
            <a:endParaRPr lang="en-US" sz="2600" dirty="0"/>
          </a:p>
        </p:txBody>
      </p:sp>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127" y="212356"/>
            <a:ext cx="6877879" cy="67005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67CD81-7146-484D-A92D-D334E04A3EE5}"/>
              </a:ext>
            </a:extLst>
          </p:cNvPr>
          <p:cNvSpPr/>
          <p:nvPr/>
        </p:nvSpPr>
        <p:spPr>
          <a:xfrm>
            <a:off x="61671" y="2414517"/>
            <a:ext cx="5543160" cy="492443"/>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Mạng lưới sông ngòi dày đặc...</a:t>
            </a:r>
          </a:p>
        </p:txBody>
      </p:sp>
      <p:sp>
        <p:nvSpPr>
          <p:cNvPr id="5" name="Flowchart: Manual Operation 4">
            <a:extLst>
              <a:ext uri="{FF2B5EF4-FFF2-40B4-BE49-F238E27FC236}">
                <a16:creationId xmlns:a16="http://schemas.microsoft.com/office/drawing/2014/main" id="{594AE9C9-2BC0-4877-A0E6-A3277EFAAF2E}"/>
              </a:ext>
            </a:extLst>
          </p:cNvPr>
          <p:cNvSpPr/>
          <p:nvPr/>
        </p:nvSpPr>
        <p:spPr>
          <a:xfrm rot="10800000">
            <a:off x="7457703" y="3520100"/>
            <a:ext cx="201880" cy="178130"/>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A2942-9823-4310-8AB7-F5E453D2A507}"/>
              </a:ext>
            </a:extLst>
          </p:cNvPr>
          <p:cNvSpPr/>
          <p:nvPr/>
        </p:nvSpPr>
        <p:spPr>
          <a:xfrm>
            <a:off x="11410127" y="892091"/>
            <a:ext cx="192071"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7CF815-643A-4633-B0A4-C6165BEBFC89}"/>
              </a:ext>
            </a:extLst>
          </p:cNvPr>
          <p:cNvSpPr/>
          <p:nvPr/>
        </p:nvSpPr>
        <p:spPr>
          <a:xfrm>
            <a:off x="10687883" y="2022354"/>
            <a:ext cx="252775" cy="18876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F98D5-2077-4A35-A0B9-2296ED1582F8}"/>
              </a:ext>
            </a:extLst>
          </p:cNvPr>
          <p:cNvSpPr/>
          <p:nvPr/>
        </p:nvSpPr>
        <p:spPr>
          <a:xfrm>
            <a:off x="10257181" y="3406507"/>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E5FDCE-9E26-454C-950A-9C85311524B9}"/>
              </a:ext>
            </a:extLst>
          </p:cNvPr>
          <p:cNvSpPr/>
          <p:nvPr/>
        </p:nvSpPr>
        <p:spPr>
          <a:xfrm>
            <a:off x="8898833" y="4668601"/>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DC4633E-0F96-4659-B5DB-BF72F9183A38}"/>
              </a:ext>
            </a:extLst>
          </p:cNvPr>
          <p:cNvSpPr/>
          <p:nvPr/>
        </p:nvSpPr>
        <p:spPr>
          <a:xfrm>
            <a:off x="9972261" y="2292227"/>
            <a:ext cx="437323"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626A876-5EA1-4353-BCE8-CBFD7141B7AD}"/>
              </a:ext>
            </a:extLst>
          </p:cNvPr>
          <p:cNvSpPr/>
          <p:nvPr/>
        </p:nvSpPr>
        <p:spPr>
          <a:xfrm>
            <a:off x="9753597" y="4513523"/>
            <a:ext cx="437323"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D7DBBFB-7B5D-4FBF-A633-12B14058BDAE}"/>
              </a:ext>
            </a:extLst>
          </p:cNvPr>
          <p:cNvGrpSpPr/>
          <p:nvPr/>
        </p:nvGrpSpPr>
        <p:grpSpPr>
          <a:xfrm>
            <a:off x="8464583" y="3609165"/>
            <a:ext cx="304804" cy="238758"/>
            <a:chOff x="2835379" y="6311343"/>
            <a:chExt cx="499640" cy="366406"/>
          </a:xfrm>
        </p:grpSpPr>
        <p:sp>
          <p:nvSpPr>
            <p:cNvPr id="30" name="Flowchart: Delay 29">
              <a:extLst>
                <a:ext uri="{FF2B5EF4-FFF2-40B4-BE49-F238E27FC236}">
                  <a16:creationId xmlns:a16="http://schemas.microsoft.com/office/drawing/2014/main"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46128D9-512B-421C-80BA-037BAD1ED574}"/>
              </a:ext>
            </a:extLst>
          </p:cNvPr>
          <p:cNvGrpSpPr/>
          <p:nvPr/>
        </p:nvGrpSpPr>
        <p:grpSpPr>
          <a:xfrm>
            <a:off x="6864577" y="2292228"/>
            <a:ext cx="1139739" cy="1851526"/>
            <a:chOff x="6864575" y="3180522"/>
            <a:chExt cx="1139738" cy="1444487"/>
          </a:xfrm>
        </p:grpSpPr>
        <p:sp>
          <p:nvSpPr>
            <p:cNvPr id="11" name="Freeform: Shape 10">
              <a:extLst>
                <a:ext uri="{FF2B5EF4-FFF2-40B4-BE49-F238E27FC236}">
                  <a16:creationId xmlns:a16="http://schemas.microsoft.com/office/drawing/2014/main" id="{894C2533-3C5E-4317-B37D-97BF20DA5861}"/>
                </a:ext>
              </a:extLst>
            </p:cNvPr>
            <p:cNvSpPr/>
            <p:nvPr/>
          </p:nvSpPr>
          <p:spPr>
            <a:xfrm>
              <a:off x="6864575" y="3180522"/>
              <a:ext cx="874695" cy="1033669"/>
            </a:xfrm>
            <a:custGeom>
              <a:avLst/>
              <a:gdLst>
                <a:gd name="connsiteX0" fmla="*/ 874695 w 874695"/>
                <a:gd name="connsiteY0" fmla="*/ 106017 h 1033669"/>
                <a:gd name="connsiteX1" fmla="*/ 755425 w 874695"/>
                <a:gd name="connsiteY1" fmla="*/ 66261 h 1033669"/>
                <a:gd name="connsiteX2" fmla="*/ 742173 w 874695"/>
                <a:gd name="connsiteY2" fmla="*/ 26504 h 1033669"/>
                <a:gd name="connsiteX3" fmla="*/ 715668 w 874695"/>
                <a:gd name="connsiteY3" fmla="*/ 0 h 1033669"/>
                <a:gd name="connsiteX4" fmla="*/ 636155 w 874695"/>
                <a:gd name="connsiteY4" fmla="*/ 13252 h 1033669"/>
                <a:gd name="connsiteX5" fmla="*/ 622903 w 874695"/>
                <a:gd name="connsiteY5" fmla="*/ 119269 h 1033669"/>
                <a:gd name="connsiteX6" fmla="*/ 556642 w 874695"/>
                <a:gd name="connsiteY6" fmla="*/ 172278 h 1033669"/>
                <a:gd name="connsiteX7" fmla="*/ 503634 w 874695"/>
                <a:gd name="connsiteY7" fmla="*/ 251791 h 1033669"/>
                <a:gd name="connsiteX8" fmla="*/ 490382 w 874695"/>
                <a:gd name="connsiteY8" fmla="*/ 344556 h 1033669"/>
                <a:gd name="connsiteX9" fmla="*/ 450625 w 874695"/>
                <a:gd name="connsiteY9" fmla="*/ 357808 h 1033669"/>
                <a:gd name="connsiteX10" fmla="*/ 463877 w 874695"/>
                <a:gd name="connsiteY10" fmla="*/ 424069 h 1033669"/>
                <a:gd name="connsiteX11" fmla="*/ 583147 w 874695"/>
                <a:gd name="connsiteY11" fmla="*/ 490330 h 1033669"/>
                <a:gd name="connsiteX12" fmla="*/ 596399 w 874695"/>
                <a:gd name="connsiteY12" fmla="*/ 530087 h 1033669"/>
                <a:gd name="connsiteX13" fmla="*/ 556642 w 874695"/>
                <a:gd name="connsiteY13" fmla="*/ 556591 h 1033669"/>
                <a:gd name="connsiteX14" fmla="*/ 490382 w 874695"/>
                <a:gd name="connsiteY14" fmla="*/ 636104 h 1033669"/>
                <a:gd name="connsiteX15" fmla="*/ 450625 w 874695"/>
                <a:gd name="connsiteY15" fmla="*/ 649356 h 1033669"/>
                <a:gd name="connsiteX16" fmla="*/ 437373 w 874695"/>
                <a:gd name="connsiteY16" fmla="*/ 768626 h 1033669"/>
                <a:gd name="connsiteX17" fmla="*/ 397616 w 874695"/>
                <a:gd name="connsiteY17" fmla="*/ 781878 h 1033669"/>
                <a:gd name="connsiteX18" fmla="*/ 238590 w 874695"/>
                <a:gd name="connsiteY18" fmla="*/ 821635 h 1033669"/>
                <a:gd name="connsiteX19" fmla="*/ 185582 w 874695"/>
                <a:gd name="connsiteY19" fmla="*/ 834887 h 1033669"/>
                <a:gd name="connsiteX20" fmla="*/ 106068 w 874695"/>
                <a:gd name="connsiteY20" fmla="*/ 901148 h 1033669"/>
                <a:gd name="connsiteX21" fmla="*/ 26555 w 874695"/>
                <a:gd name="connsiteY21" fmla="*/ 980661 h 1033669"/>
                <a:gd name="connsiteX22" fmla="*/ 51 w 874695"/>
                <a:gd name="connsiteY22" fmla="*/ 1033669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695" h="1033669">
                  <a:moveTo>
                    <a:pt x="874695" y="106017"/>
                  </a:moveTo>
                  <a:cubicBezTo>
                    <a:pt x="835898" y="99551"/>
                    <a:pt x="784092" y="102095"/>
                    <a:pt x="755425" y="66261"/>
                  </a:cubicBezTo>
                  <a:cubicBezTo>
                    <a:pt x="746699" y="55353"/>
                    <a:pt x="749360" y="38482"/>
                    <a:pt x="742173" y="26504"/>
                  </a:cubicBezTo>
                  <a:cubicBezTo>
                    <a:pt x="735745" y="15790"/>
                    <a:pt x="724503" y="8835"/>
                    <a:pt x="715668" y="0"/>
                  </a:cubicBezTo>
                  <a:cubicBezTo>
                    <a:pt x="689164" y="4417"/>
                    <a:pt x="652652" y="-7958"/>
                    <a:pt x="636155" y="13252"/>
                  </a:cubicBezTo>
                  <a:cubicBezTo>
                    <a:pt x="614290" y="41364"/>
                    <a:pt x="633136" y="85157"/>
                    <a:pt x="622903" y="119269"/>
                  </a:cubicBezTo>
                  <a:cubicBezTo>
                    <a:pt x="618182" y="135007"/>
                    <a:pt x="564671" y="166925"/>
                    <a:pt x="556642" y="172278"/>
                  </a:cubicBezTo>
                  <a:cubicBezTo>
                    <a:pt x="538973" y="198782"/>
                    <a:pt x="508139" y="220257"/>
                    <a:pt x="503634" y="251791"/>
                  </a:cubicBezTo>
                  <a:cubicBezTo>
                    <a:pt x="499217" y="282713"/>
                    <a:pt x="504351" y="316618"/>
                    <a:pt x="490382" y="344556"/>
                  </a:cubicBezTo>
                  <a:cubicBezTo>
                    <a:pt x="484135" y="357050"/>
                    <a:pt x="463877" y="353391"/>
                    <a:pt x="450625" y="357808"/>
                  </a:cubicBezTo>
                  <a:cubicBezTo>
                    <a:pt x="455042" y="379895"/>
                    <a:pt x="451939" y="404968"/>
                    <a:pt x="463877" y="424069"/>
                  </a:cubicBezTo>
                  <a:cubicBezTo>
                    <a:pt x="484889" y="457688"/>
                    <a:pt x="551337" y="477606"/>
                    <a:pt x="583147" y="490330"/>
                  </a:cubicBezTo>
                  <a:cubicBezTo>
                    <a:pt x="587564" y="503582"/>
                    <a:pt x="601587" y="517117"/>
                    <a:pt x="596399" y="530087"/>
                  </a:cubicBezTo>
                  <a:cubicBezTo>
                    <a:pt x="590484" y="544875"/>
                    <a:pt x="567904" y="545329"/>
                    <a:pt x="556642" y="556591"/>
                  </a:cubicBezTo>
                  <a:cubicBezTo>
                    <a:pt x="507748" y="605485"/>
                    <a:pt x="555514" y="592684"/>
                    <a:pt x="490382" y="636104"/>
                  </a:cubicBezTo>
                  <a:cubicBezTo>
                    <a:pt x="478759" y="643853"/>
                    <a:pt x="463877" y="644939"/>
                    <a:pt x="450625" y="649356"/>
                  </a:cubicBezTo>
                  <a:cubicBezTo>
                    <a:pt x="446208" y="689113"/>
                    <a:pt x="452229" y="731486"/>
                    <a:pt x="437373" y="768626"/>
                  </a:cubicBezTo>
                  <a:cubicBezTo>
                    <a:pt x="432185" y="781596"/>
                    <a:pt x="410110" y="775631"/>
                    <a:pt x="397616" y="781878"/>
                  </a:cubicBezTo>
                  <a:cubicBezTo>
                    <a:pt x="293272" y="834049"/>
                    <a:pt x="452313" y="797887"/>
                    <a:pt x="238590" y="821635"/>
                  </a:cubicBezTo>
                  <a:cubicBezTo>
                    <a:pt x="220921" y="826052"/>
                    <a:pt x="202323" y="827713"/>
                    <a:pt x="185582" y="834887"/>
                  </a:cubicBezTo>
                  <a:cubicBezTo>
                    <a:pt x="144936" y="852307"/>
                    <a:pt x="139784" y="873051"/>
                    <a:pt x="106068" y="901148"/>
                  </a:cubicBezTo>
                  <a:cubicBezTo>
                    <a:pt x="35019" y="960355"/>
                    <a:pt x="93778" y="886549"/>
                    <a:pt x="26555" y="980661"/>
                  </a:cubicBezTo>
                  <a:cubicBezTo>
                    <a:pt x="-2399" y="1021197"/>
                    <a:pt x="51" y="1005293"/>
                    <a:pt x="51" y="1033669"/>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3E5DEB-61A5-4699-97E2-5110AAEF2539}"/>
                </a:ext>
              </a:extLst>
            </p:cNvPr>
            <p:cNvSpPr/>
            <p:nvPr/>
          </p:nvSpPr>
          <p:spPr>
            <a:xfrm>
              <a:off x="7460974" y="3750365"/>
              <a:ext cx="543339" cy="874644"/>
            </a:xfrm>
            <a:custGeom>
              <a:avLst/>
              <a:gdLst>
                <a:gd name="connsiteX0" fmla="*/ 0 w 543339"/>
                <a:gd name="connsiteY0" fmla="*/ 0 h 874644"/>
                <a:gd name="connsiteX1" fmla="*/ 66261 w 543339"/>
                <a:gd name="connsiteY1" fmla="*/ 13252 h 874644"/>
                <a:gd name="connsiteX2" fmla="*/ 159026 w 543339"/>
                <a:gd name="connsiteY2" fmla="*/ 26505 h 874644"/>
                <a:gd name="connsiteX3" fmla="*/ 198783 w 543339"/>
                <a:gd name="connsiteY3" fmla="*/ 66261 h 874644"/>
                <a:gd name="connsiteX4" fmla="*/ 238539 w 543339"/>
                <a:gd name="connsiteY4" fmla="*/ 145774 h 874644"/>
                <a:gd name="connsiteX5" fmla="*/ 278296 w 543339"/>
                <a:gd name="connsiteY5" fmla="*/ 172278 h 874644"/>
                <a:gd name="connsiteX6" fmla="*/ 331304 w 543339"/>
                <a:gd name="connsiteY6" fmla="*/ 238539 h 874644"/>
                <a:gd name="connsiteX7" fmla="*/ 344556 w 543339"/>
                <a:gd name="connsiteY7" fmla="*/ 278296 h 874644"/>
                <a:gd name="connsiteX8" fmla="*/ 371061 w 543339"/>
                <a:gd name="connsiteY8" fmla="*/ 304800 h 874644"/>
                <a:gd name="connsiteX9" fmla="*/ 424069 w 543339"/>
                <a:gd name="connsiteY9" fmla="*/ 437322 h 874644"/>
                <a:gd name="connsiteX10" fmla="*/ 450574 w 543339"/>
                <a:gd name="connsiteY10" fmla="*/ 463826 h 874644"/>
                <a:gd name="connsiteX11" fmla="*/ 490330 w 543339"/>
                <a:gd name="connsiteY11" fmla="*/ 477078 h 874644"/>
                <a:gd name="connsiteX12" fmla="*/ 503583 w 543339"/>
                <a:gd name="connsiteY12" fmla="*/ 516835 h 874644"/>
                <a:gd name="connsiteX13" fmla="*/ 516835 w 543339"/>
                <a:gd name="connsiteY13" fmla="*/ 569844 h 874644"/>
                <a:gd name="connsiteX14" fmla="*/ 543339 w 543339"/>
                <a:gd name="connsiteY14" fmla="*/ 609600 h 874644"/>
                <a:gd name="connsiteX15" fmla="*/ 490330 w 543339"/>
                <a:gd name="connsiteY15" fmla="*/ 675861 h 874644"/>
                <a:gd name="connsiteX16" fmla="*/ 437322 w 543339"/>
                <a:gd name="connsiteY16" fmla="*/ 728870 h 874644"/>
                <a:gd name="connsiteX17" fmla="*/ 410817 w 543339"/>
                <a:gd name="connsiteY17" fmla="*/ 768626 h 874644"/>
                <a:gd name="connsiteX18" fmla="*/ 397565 w 543339"/>
                <a:gd name="connsiteY18" fmla="*/ 821635 h 874644"/>
                <a:gd name="connsiteX19" fmla="*/ 357809 w 543339"/>
                <a:gd name="connsiteY19" fmla="*/ 848139 h 874644"/>
                <a:gd name="connsiteX20" fmla="*/ 304800 w 543339"/>
                <a:gd name="connsiteY20"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3339" h="874644">
                  <a:moveTo>
                    <a:pt x="0" y="0"/>
                  </a:moveTo>
                  <a:cubicBezTo>
                    <a:pt x="22087" y="4417"/>
                    <a:pt x="44043" y="9549"/>
                    <a:pt x="66261" y="13252"/>
                  </a:cubicBezTo>
                  <a:cubicBezTo>
                    <a:pt x="97072" y="18387"/>
                    <a:pt x="130024" y="14904"/>
                    <a:pt x="159026" y="26505"/>
                  </a:cubicBezTo>
                  <a:cubicBezTo>
                    <a:pt x="176427" y="33465"/>
                    <a:pt x="185531" y="53009"/>
                    <a:pt x="198783" y="66261"/>
                  </a:cubicBezTo>
                  <a:cubicBezTo>
                    <a:pt x="209561" y="98596"/>
                    <a:pt x="212849" y="120085"/>
                    <a:pt x="238539" y="145774"/>
                  </a:cubicBezTo>
                  <a:cubicBezTo>
                    <a:pt x="249801" y="157036"/>
                    <a:pt x="265859" y="162328"/>
                    <a:pt x="278296" y="172278"/>
                  </a:cubicBezTo>
                  <a:cubicBezTo>
                    <a:pt x="305270" y="193857"/>
                    <a:pt x="311626" y="209023"/>
                    <a:pt x="331304" y="238539"/>
                  </a:cubicBezTo>
                  <a:cubicBezTo>
                    <a:pt x="335721" y="251791"/>
                    <a:pt x="337369" y="266318"/>
                    <a:pt x="344556" y="278296"/>
                  </a:cubicBezTo>
                  <a:cubicBezTo>
                    <a:pt x="350984" y="289010"/>
                    <a:pt x="365473" y="293625"/>
                    <a:pt x="371061" y="304800"/>
                  </a:cubicBezTo>
                  <a:cubicBezTo>
                    <a:pt x="414162" y="391000"/>
                    <a:pt x="377753" y="367848"/>
                    <a:pt x="424069" y="437322"/>
                  </a:cubicBezTo>
                  <a:cubicBezTo>
                    <a:pt x="431000" y="447718"/>
                    <a:pt x="439860" y="457398"/>
                    <a:pt x="450574" y="463826"/>
                  </a:cubicBezTo>
                  <a:cubicBezTo>
                    <a:pt x="462552" y="471013"/>
                    <a:pt x="477078" y="472661"/>
                    <a:pt x="490330" y="477078"/>
                  </a:cubicBezTo>
                  <a:cubicBezTo>
                    <a:pt x="494748" y="490330"/>
                    <a:pt x="499745" y="503403"/>
                    <a:pt x="503583" y="516835"/>
                  </a:cubicBezTo>
                  <a:cubicBezTo>
                    <a:pt x="508587" y="534348"/>
                    <a:pt x="509660" y="553103"/>
                    <a:pt x="516835" y="569844"/>
                  </a:cubicBezTo>
                  <a:cubicBezTo>
                    <a:pt x="523109" y="584483"/>
                    <a:pt x="534504" y="596348"/>
                    <a:pt x="543339" y="609600"/>
                  </a:cubicBezTo>
                  <a:cubicBezTo>
                    <a:pt x="510030" y="709530"/>
                    <a:pt x="558836" y="590228"/>
                    <a:pt x="490330" y="675861"/>
                  </a:cubicBezTo>
                  <a:cubicBezTo>
                    <a:pt x="438927" y="740115"/>
                    <a:pt x="524063" y="699956"/>
                    <a:pt x="437322" y="728870"/>
                  </a:cubicBezTo>
                  <a:cubicBezTo>
                    <a:pt x="428487" y="742122"/>
                    <a:pt x="417091" y="753987"/>
                    <a:pt x="410817" y="768626"/>
                  </a:cubicBezTo>
                  <a:cubicBezTo>
                    <a:pt x="403642" y="785367"/>
                    <a:pt x="407668" y="806480"/>
                    <a:pt x="397565" y="821635"/>
                  </a:cubicBezTo>
                  <a:cubicBezTo>
                    <a:pt x="388730" y="834887"/>
                    <a:pt x="371637" y="840237"/>
                    <a:pt x="357809" y="848139"/>
                  </a:cubicBezTo>
                  <a:cubicBezTo>
                    <a:pt x="340657" y="857940"/>
                    <a:pt x="304800" y="874644"/>
                    <a:pt x="304800" y="874644"/>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2606829-2168-453C-BC23-141607D70EF2}"/>
              </a:ext>
            </a:extLst>
          </p:cNvPr>
          <p:cNvGrpSpPr/>
          <p:nvPr/>
        </p:nvGrpSpPr>
        <p:grpSpPr>
          <a:xfrm>
            <a:off x="8205177" y="2021304"/>
            <a:ext cx="980715" cy="1719300"/>
            <a:chOff x="8269343" y="3021496"/>
            <a:chExt cx="980714" cy="1232452"/>
          </a:xfrm>
        </p:grpSpPr>
        <p:sp>
          <p:nvSpPr>
            <p:cNvPr id="13" name="Freeform: Shape 12">
              <a:extLst>
                <a:ext uri="{FF2B5EF4-FFF2-40B4-BE49-F238E27FC236}">
                  <a16:creationId xmlns:a16="http://schemas.microsoft.com/office/drawing/2014/main" id="{CF4CED24-9768-41BA-83FC-83E32D1F0D03}"/>
                </a:ext>
              </a:extLst>
            </p:cNvPr>
            <p:cNvSpPr/>
            <p:nvPr/>
          </p:nvSpPr>
          <p:spPr>
            <a:xfrm>
              <a:off x="8269343" y="3021496"/>
              <a:ext cx="119283" cy="1179443"/>
            </a:xfrm>
            <a:custGeom>
              <a:avLst/>
              <a:gdLst>
                <a:gd name="connsiteX0" fmla="*/ 13266 w 119283"/>
                <a:gd name="connsiteY0" fmla="*/ 0 h 1179443"/>
                <a:gd name="connsiteX1" fmla="*/ 13266 w 119283"/>
                <a:gd name="connsiteY1" fmla="*/ 119269 h 1179443"/>
                <a:gd name="connsiteX2" fmla="*/ 53022 w 119283"/>
                <a:gd name="connsiteY2" fmla="*/ 132521 h 1179443"/>
                <a:gd name="connsiteX3" fmla="*/ 92779 w 119283"/>
                <a:gd name="connsiteY3" fmla="*/ 159026 h 1179443"/>
                <a:gd name="connsiteX4" fmla="*/ 53022 w 119283"/>
                <a:gd name="connsiteY4" fmla="*/ 265043 h 1179443"/>
                <a:gd name="connsiteX5" fmla="*/ 53022 w 119283"/>
                <a:gd name="connsiteY5" fmla="*/ 477078 h 1179443"/>
                <a:gd name="connsiteX6" fmla="*/ 79527 w 119283"/>
                <a:gd name="connsiteY6" fmla="*/ 516834 h 1179443"/>
                <a:gd name="connsiteX7" fmla="*/ 79527 w 119283"/>
                <a:gd name="connsiteY7" fmla="*/ 662608 h 1179443"/>
                <a:gd name="connsiteX8" fmla="*/ 53022 w 119283"/>
                <a:gd name="connsiteY8" fmla="*/ 702365 h 1179443"/>
                <a:gd name="connsiteX9" fmla="*/ 13266 w 119283"/>
                <a:gd name="connsiteY9" fmla="*/ 715617 h 1179443"/>
                <a:gd name="connsiteX10" fmla="*/ 26518 w 119283"/>
                <a:gd name="connsiteY10" fmla="*/ 927652 h 1179443"/>
                <a:gd name="connsiteX11" fmla="*/ 39770 w 119283"/>
                <a:gd name="connsiteY11" fmla="*/ 967408 h 1179443"/>
                <a:gd name="connsiteX12" fmla="*/ 79527 w 119283"/>
                <a:gd name="connsiteY12" fmla="*/ 993913 h 1179443"/>
                <a:gd name="connsiteX13" fmla="*/ 106031 w 119283"/>
                <a:gd name="connsiteY13" fmla="*/ 1033669 h 1179443"/>
                <a:gd name="connsiteX14" fmla="*/ 119283 w 119283"/>
                <a:gd name="connsiteY1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83" h="1179443">
                  <a:moveTo>
                    <a:pt x="13266" y="0"/>
                  </a:moveTo>
                  <a:cubicBezTo>
                    <a:pt x="9670" y="21574"/>
                    <a:pt x="-14697" y="91306"/>
                    <a:pt x="13266" y="119269"/>
                  </a:cubicBezTo>
                  <a:cubicBezTo>
                    <a:pt x="23143" y="129146"/>
                    <a:pt x="39770" y="128104"/>
                    <a:pt x="53022" y="132521"/>
                  </a:cubicBezTo>
                  <a:cubicBezTo>
                    <a:pt x="66274" y="141356"/>
                    <a:pt x="88916" y="143574"/>
                    <a:pt x="92779" y="159026"/>
                  </a:cubicBezTo>
                  <a:cubicBezTo>
                    <a:pt x="108086" y="220252"/>
                    <a:pt x="84293" y="233774"/>
                    <a:pt x="53022" y="265043"/>
                  </a:cubicBezTo>
                  <a:cubicBezTo>
                    <a:pt x="30801" y="353927"/>
                    <a:pt x="26774" y="345838"/>
                    <a:pt x="53022" y="477078"/>
                  </a:cubicBezTo>
                  <a:cubicBezTo>
                    <a:pt x="56146" y="492696"/>
                    <a:pt x="70692" y="503582"/>
                    <a:pt x="79527" y="516834"/>
                  </a:cubicBezTo>
                  <a:cubicBezTo>
                    <a:pt x="100220" y="578916"/>
                    <a:pt x="104252" y="571951"/>
                    <a:pt x="79527" y="662608"/>
                  </a:cubicBezTo>
                  <a:cubicBezTo>
                    <a:pt x="75336" y="677974"/>
                    <a:pt x="65459" y="692415"/>
                    <a:pt x="53022" y="702365"/>
                  </a:cubicBezTo>
                  <a:cubicBezTo>
                    <a:pt x="42114" y="711091"/>
                    <a:pt x="26518" y="711200"/>
                    <a:pt x="13266" y="715617"/>
                  </a:cubicBezTo>
                  <a:cubicBezTo>
                    <a:pt x="17683" y="786295"/>
                    <a:pt x="19105" y="857225"/>
                    <a:pt x="26518" y="927652"/>
                  </a:cubicBezTo>
                  <a:cubicBezTo>
                    <a:pt x="27980" y="941544"/>
                    <a:pt x="31044" y="956500"/>
                    <a:pt x="39770" y="967408"/>
                  </a:cubicBezTo>
                  <a:cubicBezTo>
                    <a:pt x="49720" y="979845"/>
                    <a:pt x="66275" y="985078"/>
                    <a:pt x="79527" y="993913"/>
                  </a:cubicBezTo>
                  <a:cubicBezTo>
                    <a:pt x="88362" y="1007165"/>
                    <a:pt x="102694" y="1018096"/>
                    <a:pt x="106031" y="1033669"/>
                  </a:cubicBezTo>
                  <a:cubicBezTo>
                    <a:pt x="116254" y="1081378"/>
                    <a:pt x="119283" y="1179443"/>
                    <a:pt x="119283" y="117944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11FA43-A05D-448A-9FCA-A227CC0E88E7}"/>
                </a:ext>
              </a:extLst>
            </p:cNvPr>
            <p:cNvSpPr/>
            <p:nvPr/>
          </p:nvSpPr>
          <p:spPr>
            <a:xfrm>
              <a:off x="8348870" y="3525078"/>
              <a:ext cx="901187" cy="728870"/>
            </a:xfrm>
            <a:custGeom>
              <a:avLst/>
              <a:gdLst>
                <a:gd name="connsiteX0" fmla="*/ 0 w 901187"/>
                <a:gd name="connsiteY0" fmla="*/ 0 h 728870"/>
                <a:gd name="connsiteX1" fmla="*/ 53008 w 901187"/>
                <a:gd name="connsiteY1" fmla="*/ 106018 h 728870"/>
                <a:gd name="connsiteX2" fmla="*/ 79513 w 901187"/>
                <a:gd name="connsiteY2" fmla="*/ 159026 h 728870"/>
                <a:gd name="connsiteX3" fmla="*/ 132521 w 901187"/>
                <a:gd name="connsiteY3" fmla="*/ 238539 h 728870"/>
                <a:gd name="connsiteX4" fmla="*/ 212034 w 901187"/>
                <a:gd name="connsiteY4" fmla="*/ 265044 h 728870"/>
                <a:gd name="connsiteX5" fmla="*/ 490330 w 901187"/>
                <a:gd name="connsiteY5" fmla="*/ 251792 h 728870"/>
                <a:gd name="connsiteX6" fmla="*/ 728869 w 901187"/>
                <a:gd name="connsiteY6" fmla="*/ 278296 h 728870"/>
                <a:gd name="connsiteX7" fmla="*/ 768626 w 901187"/>
                <a:gd name="connsiteY7" fmla="*/ 304800 h 728870"/>
                <a:gd name="connsiteX8" fmla="*/ 808382 w 901187"/>
                <a:gd name="connsiteY8" fmla="*/ 318052 h 728870"/>
                <a:gd name="connsiteX9" fmla="*/ 861391 w 901187"/>
                <a:gd name="connsiteY9" fmla="*/ 384313 h 728870"/>
                <a:gd name="connsiteX10" fmla="*/ 887895 w 901187"/>
                <a:gd name="connsiteY10" fmla="*/ 463826 h 728870"/>
                <a:gd name="connsiteX11" fmla="*/ 901147 w 901187"/>
                <a:gd name="connsiteY11" fmla="*/ 728870 h 7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187" h="728870">
                  <a:moveTo>
                    <a:pt x="0" y="0"/>
                  </a:moveTo>
                  <a:cubicBezTo>
                    <a:pt x="52178" y="130447"/>
                    <a:pt x="79" y="13394"/>
                    <a:pt x="53008" y="106018"/>
                  </a:cubicBezTo>
                  <a:cubicBezTo>
                    <a:pt x="62809" y="123170"/>
                    <a:pt x="69349" y="142086"/>
                    <a:pt x="79513" y="159026"/>
                  </a:cubicBezTo>
                  <a:cubicBezTo>
                    <a:pt x="95902" y="186341"/>
                    <a:pt x="102302" y="228466"/>
                    <a:pt x="132521" y="238539"/>
                  </a:cubicBezTo>
                  <a:lnTo>
                    <a:pt x="212034" y="265044"/>
                  </a:lnTo>
                  <a:cubicBezTo>
                    <a:pt x="304799" y="260627"/>
                    <a:pt x="397460" y="251792"/>
                    <a:pt x="490330" y="251792"/>
                  </a:cubicBezTo>
                  <a:cubicBezTo>
                    <a:pt x="554651" y="251792"/>
                    <a:pt x="659862" y="268438"/>
                    <a:pt x="728869" y="278296"/>
                  </a:cubicBezTo>
                  <a:cubicBezTo>
                    <a:pt x="742121" y="287131"/>
                    <a:pt x="754380" y="297677"/>
                    <a:pt x="768626" y="304800"/>
                  </a:cubicBezTo>
                  <a:cubicBezTo>
                    <a:pt x="781120" y="311047"/>
                    <a:pt x="796404" y="310865"/>
                    <a:pt x="808382" y="318052"/>
                  </a:cubicBezTo>
                  <a:cubicBezTo>
                    <a:pt x="829364" y="330641"/>
                    <a:pt x="849352" y="366255"/>
                    <a:pt x="861391" y="384313"/>
                  </a:cubicBezTo>
                  <a:cubicBezTo>
                    <a:pt x="870226" y="410817"/>
                    <a:pt x="886037" y="435950"/>
                    <a:pt x="887895" y="463826"/>
                  </a:cubicBezTo>
                  <a:cubicBezTo>
                    <a:pt x="902616" y="684647"/>
                    <a:pt x="901147" y="596201"/>
                    <a:pt x="901147" y="72887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Shape 33">
            <a:extLst>
              <a:ext uri="{FF2B5EF4-FFF2-40B4-BE49-F238E27FC236}">
                <a16:creationId xmlns:a16="http://schemas.microsoft.com/office/drawing/2014/main" id="{93730A0E-8398-4F14-8252-F52525865F03}"/>
              </a:ext>
            </a:extLst>
          </p:cNvPr>
          <p:cNvSpPr/>
          <p:nvPr/>
        </p:nvSpPr>
        <p:spPr>
          <a:xfrm>
            <a:off x="9581325" y="2026193"/>
            <a:ext cx="543339" cy="1205998"/>
          </a:xfrm>
          <a:custGeom>
            <a:avLst/>
            <a:gdLst>
              <a:gd name="connsiteX0" fmla="*/ 0 w 543339"/>
              <a:gd name="connsiteY0" fmla="*/ 0 h 1205998"/>
              <a:gd name="connsiteX1" fmla="*/ 66261 w 543339"/>
              <a:gd name="connsiteY1" fmla="*/ 13252 h 1205998"/>
              <a:gd name="connsiteX2" fmla="*/ 106017 w 543339"/>
              <a:gd name="connsiteY2" fmla="*/ 26504 h 1205998"/>
              <a:gd name="connsiteX3" fmla="*/ 119269 w 543339"/>
              <a:gd name="connsiteY3" fmla="*/ 132521 h 1205998"/>
              <a:gd name="connsiteX4" fmla="*/ 106017 w 543339"/>
              <a:gd name="connsiteY4" fmla="*/ 198782 h 1205998"/>
              <a:gd name="connsiteX5" fmla="*/ 53008 w 543339"/>
              <a:gd name="connsiteY5" fmla="*/ 212034 h 1205998"/>
              <a:gd name="connsiteX6" fmla="*/ 66261 w 543339"/>
              <a:gd name="connsiteY6" fmla="*/ 384313 h 1205998"/>
              <a:gd name="connsiteX7" fmla="*/ 79513 w 543339"/>
              <a:gd name="connsiteY7" fmla="*/ 424069 h 1205998"/>
              <a:gd name="connsiteX8" fmla="*/ 106017 w 543339"/>
              <a:gd name="connsiteY8" fmla="*/ 450574 h 1205998"/>
              <a:gd name="connsiteX9" fmla="*/ 132521 w 543339"/>
              <a:gd name="connsiteY9" fmla="*/ 556591 h 1205998"/>
              <a:gd name="connsiteX10" fmla="*/ 185530 w 543339"/>
              <a:gd name="connsiteY10" fmla="*/ 636104 h 1205998"/>
              <a:gd name="connsiteX11" fmla="*/ 225287 w 543339"/>
              <a:gd name="connsiteY11" fmla="*/ 662608 h 1205998"/>
              <a:gd name="connsiteX12" fmla="*/ 251791 w 543339"/>
              <a:gd name="connsiteY12" fmla="*/ 689113 h 1205998"/>
              <a:gd name="connsiteX13" fmla="*/ 384313 w 543339"/>
              <a:gd name="connsiteY13" fmla="*/ 768626 h 1205998"/>
              <a:gd name="connsiteX14" fmla="*/ 424069 w 543339"/>
              <a:gd name="connsiteY14" fmla="*/ 781878 h 1205998"/>
              <a:gd name="connsiteX15" fmla="*/ 530087 w 543339"/>
              <a:gd name="connsiteY15" fmla="*/ 795130 h 1205998"/>
              <a:gd name="connsiteX16" fmla="*/ 543339 w 543339"/>
              <a:gd name="connsiteY16" fmla="*/ 954156 h 1205998"/>
              <a:gd name="connsiteX17" fmla="*/ 530087 w 543339"/>
              <a:gd name="connsiteY17" fmla="*/ 1007165 h 1205998"/>
              <a:gd name="connsiteX18" fmla="*/ 490330 w 543339"/>
              <a:gd name="connsiteY18" fmla="*/ 1020417 h 1205998"/>
              <a:gd name="connsiteX19" fmla="*/ 410817 w 543339"/>
              <a:gd name="connsiteY19" fmla="*/ 1033669 h 1205998"/>
              <a:gd name="connsiteX20" fmla="*/ 397565 w 543339"/>
              <a:gd name="connsiteY20" fmla="*/ 1073426 h 1205998"/>
              <a:gd name="connsiteX21" fmla="*/ 344556 w 543339"/>
              <a:gd name="connsiteY21" fmla="*/ 1113182 h 1205998"/>
              <a:gd name="connsiteX22" fmla="*/ 318052 w 543339"/>
              <a:gd name="connsiteY22" fmla="*/ 1139687 h 1205998"/>
              <a:gd name="connsiteX23" fmla="*/ 278295 w 543339"/>
              <a:gd name="connsiteY23" fmla="*/ 1166191 h 1205998"/>
              <a:gd name="connsiteX24" fmla="*/ 225287 w 543339"/>
              <a:gd name="connsiteY24" fmla="*/ 1205948 h 120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39" h="1205998">
                <a:moveTo>
                  <a:pt x="0" y="0"/>
                </a:moveTo>
                <a:cubicBezTo>
                  <a:pt x="22087" y="4417"/>
                  <a:pt x="44409" y="7789"/>
                  <a:pt x="66261" y="13252"/>
                </a:cubicBezTo>
                <a:cubicBezTo>
                  <a:pt x="79813" y="16640"/>
                  <a:pt x="100344" y="13739"/>
                  <a:pt x="106017" y="26504"/>
                </a:cubicBezTo>
                <a:cubicBezTo>
                  <a:pt x="120481" y="59049"/>
                  <a:pt x="114852" y="97182"/>
                  <a:pt x="119269" y="132521"/>
                </a:cubicBezTo>
                <a:cubicBezTo>
                  <a:pt x="114852" y="154608"/>
                  <a:pt x="120437" y="181478"/>
                  <a:pt x="106017" y="198782"/>
                </a:cubicBezTo>
                <a:cubicBezTo>
                  <a:pt x="94357" y="212774"/>
                  <a:pt x="56824" y="194225"/>
                  <a:pt x="53008" y="212034"/>
                </a:cubicBezTo>
                <a:cubicBezTo>
                  <a:pt x="40940" y="268352"/>
                  <a:pt x="59117" y="327162"/>
                  <a:pt x="66261" y="384313"/>
                </a:cubicBezTo>
                <a:cubicBezTo>
                  <a:pt x="67994" y="398174"/>
                  <a:pt x="72326" y="412091"/>
                  <a:pt x="79513" y="424069"/>
                </a:cubicBezTo>
                <a:cubicBezTo>
                  <a:pt x="85941" y="434783"/>
                  <a:pt x="97182" y="441739"/>
                  <a:pt x="106017" y="450574"/>
                </a:cubicBezTo>
                <a:cubicBezTo>
                  <a:pt x="114852" y="485913"/>
                  <a:pt x="112315" y="526282"/>
                  <a:pt x="132521" y="556591"/>
                </a:cubicBezTo>
                <a:cubicBezTo>
                  <a:pt x="150191" y="583095"/>
                  <a:pt x="159025" y="618435"/>
                  <a:pt x="185530" y="636104"/>
                </a:cubicBezTo>
                <a:cubicBezTo>
                  <a:pt x="198782" y="644939"/>
                  <a:pt x="212850" y="652658"/>
                  <a:pt x="225287" y="662608"/>
                </a:cubicBezTo>
                <a:cubicBezTo>
                  <a:pt x="235043" y="670413"/>
                  <a:pt x="241796" y="681616"/>
                  <a:pt x="251791" y="689113"/>
                </a:cubicBezTo>
                <a:cubicBezTo>
                  <a:pt x="293657" y="720513"/>
                  <a:pt x="336355" y="748072"/>
                  <a:pt x="384313" y="768626"/>
                </a:cubicBezTo>
                <a:cubicBezTo>
                  <a:pt x="397152" y="774129"/>
                  <a:pt x="410325" y="779379"/>
                  <a:pt x="424069" y="781878"/>
                </a:cubicBezTo>
                <a:cubicBezTo>
                  <a:pt x="459109" y="788249"/>
                  <a:pt x="494748" y="790713"/>
                  <a:pt x="530087" y="795130"/>
                </a:cubicBezTo>
                <a:cubicBezTo>
                  <a:pt x="534504" y="848139"/>
                  <a:pt x="543339" y="900964"/>
                  <a:pt x="543339" y="954156"/>
                </a:cubicBezTo>
                <a:cubicBezTo>
                  <a:pt x="543339" y="972369"/>
                  <a:pt x="541465" y="992943"/>
                  <a:pt x="530087" y="1007165"/>
                </a:cubicBezTo>
                <a:cubicBezTo>
                  <a:pt x="521361" y="1018073"/>
                  <a:pt x="503967" y="1017387"/>
                  <a:pt x="490330" y="1020417"/>
                </a:cubicBezTo>
                <a:cubicBezTo>
                  <a:pt x="464100" y="1026246"/>
                  <a:pt x="437321" y="1029252"/>
                  <a:pt x="410817" y="1033669"/>
                </a:cubicBezTo>
                <a:cubicBezTo>
                  <a:pt x="406400" y="1046921"/>
                  <a:pt x="406508" y="1062695"/>
                  <a:pt x="397565" y="1073426"/>
                </a:cubicBezTo>
                <a:cubicBezTo>
                  <a:pt x="383425" y="1090394"/>
                  <a:pt x="361524" y="1099042"/>
                  <a:pt x="344556" y="1113182"/>
                </a:cubicBezTo>
                <a:cubicBezTo>
                  <a:pt x="334958" y="1121181"/>
                  <a:pt x="327808" y="1131882"/>
                  <a:pt x="318052" y="1139687"/>
                </a:cubicBezTo>
                <a:cubicBezTo>
                  <a:pt x="305615" y="1149637"/>
                  <a:pt x="290531" y="1155995"/>
                  <a:pt x="278295" y="1166191"/>
                </a:cubicBezTo>
                <a:cubicBezTo>
                  <a:pt x="226838" y="1209072"/>
                  <a:pt x="259302" y="1205948"/>
                  <a:pt x="225287" y="1205948"/>
                </a:cubicBezTo>
              </a:path>
            </a:pathLst>
          </a:cu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D40AD8-F66D-4AAF-86AE-7CFBBF70DCDA}"/>
              </a:ext>
            </a:extLst>
          </p:cNvPr>
          <p:cNvSpPr txBox="1"/>
          <p:nvPr/>
        </p:nvSpPr>
        <p:spPr>
          <a:xfrm rot="17894237">
            <a:off x="7064560" y="2335127"/>
            <a:ext cx="1081453" cy="430887"/>
          </a:xfrm>
          <a:prstGeom prst="rect">
            <a:avLst/>
          </a:prstGeom>
          <a:noFill/>
        </p:spPr>
        <p:txBody>
          <a:bodyPr wrap="square" rtlCol="0">
            <a:spAutoFit/>
          </a:bodyPr>
          <a:lstStyle/>
          <a:p>
            <a:r>
              <a:rPr lang="vi-VN" sz="2200" dirty="0">
                <a:solidFill>
                  <a:srgbClr val="1B04FA"/>
                </a:solidFill>
              </a:rPr>
              <a:t>s. Ôbi</a:t>
            </a:r>
            <a:endParaRPr lang="en-US" sz="2200" dirty="0">
              <a:solidFill>
                <a:srgbClr val="1B04FA"/>
              </a:solidFill>
            </a:endParaRPr>
          </a:p>
        </p:txBody>
      </p:sp>
      <p:sp>
        <p:nvSpPr>
          <p:cNvPr id="39" name="TextBox 38">
            <a:extLst>
              <a:ext uri="{FF2B5EF4-FFF2-40B4-BE49-F238E27FC236}">
                <a16:creationId xmlns:a16="http://schemas.microsoft.com/office/drawing/2014/main" id="{A8799943-9886-4989-8EB2-E8330B5BBB0C}"/>
              </a:ext>
            </a:extLst>
          </p:cNvPr>
          <p:cNvSpPr txBox="1"/>
          <p:nvPr/>
        </p:nvSpPr>
        <p:spPr>
          <a:xfrm rot="5041494">
            <a:off x="7239804" y="3175161"/>
            <a:ext cx="2000641" cy="430887"/>
          </a:xfrm>
          <a:prstGeom prst="rect">
            <a:avLst/>
          </a:prstGeom>
          <a:noFill/>
        </p:spPr>
        <p:txBody>
          <a:bodyPr wrap="square" rtlCol="0">
            <a:spAutoFit/>
          </a:bodyPr>
          <a:lstStyle/>
          <a:p>
            <a:r>
              <a:rPr lang="vi-VN" sz="2200" dirty="0">
                <a:solidFill>
                  <a:srgbClr val="1B04FA"/>
                </a:solidFill>
              </a:rPr>
              <a:t>s. I ê nit xây</a:t>
            </a:r>
            <a:endParaRPr lang="en-US" sz="2200" dirty="0">
              <a:solidFill>
                <a:srgbClr val="1B04FA"/>
              </a:solidFill>
            </a:endParaRPr>
          </a:p>
        </p:txBody>
      </p:sp>
      <p:sp>
        <p:nvSpPr>
          <p:cNvPr id="40" name="TextBox 39">
            <a:extLst>
              <a:ext uri="{FF2B5EF4-FFF2-40B4-BE49-F238E27FC236}">
                <a16:creationId xmlns:a16="http://schemas.microsoft.com/office/drawing/2014/main" id="{D604C32F-89BA-408C-BDFC-D871AACCC346}"/>
              </a:ext>
            </a:extLst>
          </p:cNvPr>
          <p:cNvSpPr txBox="1"/>
          <p:nvPr/>
        </p:nvSpPr>
        <p:spPr>
          <a:xfrm rot="4436380">
            <a:off x="9019861" y="2530805"/>
            <a:ext cx="1353724" cy="400110"/>
          </a:xfrm>
          <a:prstGeom prst="rect">
            <a:avLst/>
          </a:prstGeom>
          <a:noFill/>
        </p:spPr>
        <p:txBody>
          <a:bodyPr wrap="square" rtlCol="0">
            <a:spAutoFit/>
          </a:bodyPr>
          <a:lstStyle/>
          <a:p>
            <a:r>
              <a:rPr lang="vi-VN" sz="2000" dirty="0">
                <a:solidFill>
                  <a:srgbClr val="1B04FA"/>
                </a:solidFill>
              </a:rPr>
              <a:t>s. Lê na</a:t>
            </a:r>
            <a:endParaRPr lang="en-US" sz="2000" dirty="0">
              <a:solidFill>
                <a:srgbClr val="1B04FA"/>
              </a:solidFill>
            </a:endParaRPr>
          </a:p>
        </p:txBody>
      </p:sp>
      <p:sp>
        <p:nvSpPr>
          <p:cNvPr id="41" name="Rectangle 8">
            <a:extLst>
              <a:ext uri="{FF2B5EF4-FFF2-40B4-BE49-F238E27FC236}">
                <a16:creationId xmlns:a16="http://schemas.microsoft.com/office/drawing/2014/main" id="{EF441772-9EB2-464A-ACBC-1670F8B8A54B}"/>
              </a:ext>
            </a:extLst>
          </p:cNvPr>
          <p:cNvSpPr>
            <a:spLocks noChangeArrowheads="1"/>
          </p:cNvSpPr>
          <p:nvPr/>
        </p:nvSpPr>
        <p:spPr bwMode="auto">
          <a:xfrm>
            <a:off x="92726" y="132146"/>
            <a:ext cx="3442295"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grpSp>
        <p:nvGrpSpPr>
          <p:cNvPr id="48" name="Group 47">
            <a:extLst>
              <a:ext uri="{FF2B5EF4-FFF2-40B4-BE49-F238E27FC236}">
                <a16:creationId xmlns:a16="http://schemas.microsoft.com/office/drawing/2014/main" id="{FE3DA09E-EBB9-45E3-BFA1-4483B2919007}"/>
              </a:ext>
            </a:extLst>
          </p:cNvPr>
          <p:cNvGrpSpPr/>
          <p:nvPr/>
        </p:nvGrpSpPr>
        <p:grpSpPr>
          <a:xfrm>
            <a:off x="329613" y="3180350"/>
            <a:ext cx="4800067" cy="3407107"/>
            <a:chOff x="329613" y="3180345"/>
            <a:chExt cx="4800067" cy="3407107"/>
          </a:xfrm>
        </p:grpSpPr>
        <p:pic>
          <p:nvPicPr>
            <p:cNvPr id="38" name="Picture 37">
              <a:extLst>
                <a:ext uri="{FF2B5EF4-FFF2-40B4-BE49-F238E27FC236}">
                  <a16:creationId xmlns:a16="http://schemas.microsoft.com/office/drawing/2014/main" id="{2A3CD9E4-D5FB-4E5A-99FC-C1CD94D1E291}"/>
                </a:ext>
              </a:extLst>
            </p:cNvPr>
            <p:cNvPicPr>
              <a:picLocks noChangeAspect="1"/>
            </p:cNvPicPr>
            <p:nvPr/>
          </p:nvPicPr>
          <p:blipFill>
            <a:blip r:embed="rId4"/>
            <a:stretch>
              <a:fillRect/>
            </a:stretch>
          </p:blipFill>
          <p:spPr>
            <a:xfrm>
              <a:off x="329613" y="3180345"/>
              <a:ext cx="4800067" cy="3407107"/>
            </a:xfrm>
            <a:prstGeom prst="rect">
              <a:avLst/>
            </a:prstGeom>
          </p:spPr>
        </p:pic>
        <p:sp>
          <p:nvSpPr>
            <p:cNvPr id="42" name="TextBox 41">
              <a:extLst>
                <a:ext uri="{FF2B5EF4-FFF2-40B4-BE49-F238E27FC236}">
                  <a16:creationId xmlns:a16="http://schemas.microsoft.com/office/drawing/2014/main" id="{9CEE27BD-8861-4A93-982D-E037CD2DF5AB}"/>
                </a:ext>
              </a:extLst>
            </p:cNvPr>
            <p:cNvSpPr txBox="1"/>
            <p:nvPr/>
          </p:nvSpPr>
          <p:spPr>
            <a:xfrm>
              <a:off x="3892181" y="6066183"/>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46" name="Group 45">
            <a:extLst>
              <a:ext uri="{FF2B5EF4-FFF2-40B4-BE49-F238E27FC236}">
                <a16:creationId xmlns:a16="http://schemas.microsoft.com/office/drawing/2014/main" id="{8E23EC28-28F1-47B6-804F-2DBF6A30BFC5}"/>
              </a:ext>
            </a:extLst>
          </p:cNvPr>
          <p:cNvGrpSpPr/>
          <p:nvPr/>
        </p:nvGrpSpPr>
        <p:grpSpPr>
          <a:xfrm>
            <a:off x="352809" y="3135271"/>
            <a:ext cx="4800067" cy="3407107"/>
            <a:chOff x="373507" y="3180345"/>
            <a:chExt cx="4800066" cy="3356596"/>
          </a:xfrm>
        </p:grpSpPr>
        <p:pic>
          <p:nvPicPr>
            <p:cNvPr id="44" name="Picture 43">
              <a:extLst>
                <a:ext uri="{FF2B5EF4-FFF2-40B4-BE49-F238E27FC236}">
                  <a16:creationId xmlns:a16="http://schemas.microsoft.com/office/drawing/2014/main" id="{24565E34-E02D-4520-BD44-89BCF3011BA3}"/>
                </a:ext>
              </a:extLst>
            </p:cNvPr>
            <p:cNvPicPr>
              <a:picLocks noChangeAspect="1"/>
            </p:cNvPicPr>
            <p:nvPr/>
          </p:nvPicPr>
          <p:blipFill>
            <a:blip r:embed="rId5"/>
            <a:stretch>
              <a:fillRect/>
            </a:stretch>
          </p:blipFill>
          <p:spPr>
            <a:xfrm>
              <a:off x="373507" y="3180345"/>
              <a:ext cx="4800066" cy="3356596"/>
            </a:xfrm>
            <a:prstGeom prst="rect">
              <a:avLst/>
            </a:prstGeom>
          </p:spPr>
        </p:pic>
        <p:sp>
          <p:nvSpPr>
            <p:cNvPr id="47" name="TextBox 46">
              <a:extLst>
                <a:ext uri="{FF2B5EF4-FFF2-40B4-BE49-F238E27FC236}">
                  <a16:creationId xmlns:a16="http://schemas.microsoft.com/office/drawing/2014/main" id="{BA000B4C-C5CD-4206-861D-C7BDF2120B4B}"/>
                </a:ext>
              </a:extLst>
            </p:cNvPr>
            <p:cNvSpPr txBox="1"/>
            <p:nvPr/>
          </p:nvSpPr>
          <p:spPr>
            <a:xfrm>
              <a:off x="3984402" y="6054140"/>
              <a:ext cx="1045028" cy="394178"/>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50" name="Group 49">
            <a:extLst>
              <a:ext uri="{FF2B5EF4-FFF2-40B4-BE49-F238E27FC236}">
                <a16:creationId xmlns:a16="http://schemas.microsoft.com/office/drawing/2014/main" id="{5458251C-49A5-49AF-8381-3C71943E25A2}"/>
              </a:ext>
            </a:extLst>
          </p:cNvPr>
          <p:cNvGrpSpPr/>
          <p:nvPr/>
        </p:nvGrpSpPr>
        <p:grpSpPr>
          <a:xfrm>
            <a:off x="42456" y="3120866"/>
            <a:ext cx="5277453" cy="3407107"/>
            <a:chOff x="56817" y="3180345"/>
            <a:chExt cx="5277453" cy="3407107"/>
          </a:xfrm>
        </p:grpSpPr>
        <p:pic>
          <p:nvPicPr>
            <p:cNvPr id="49" name="Picture 48">
              <a:extLst>
                <a:ext uri="{FF2B5EF4-FFF2-40B4-BE49-F238E27FC236}">
                  <a16:creationId xmlns:a16="http://schemas.microsoft.com/office/drawing/2014/main" id="{7E7B2D61-7C88-491A-9CC5-4BA4514E4CA2}"/>
                </a:ext>
              </a:extLst>
            </p:cNvPr>
            <p:cNvPicPr>
              <a:picLocks noChangeAspect="1"/>
            </p:cNvPicPr>
            <p:nvPr/>
          </p:nvPicPr>
          <p:blipFill>
            <a:blip r:embed="rId6"/>
            <a:stretch>
              <a:fillRect/>
            </a:stretch>
          </p:blipFill>
          <p:spPr>
            <a:xfrm>
              <a:off x="56817" y="3180345"/>
              <a:ext cx="5277453" cy="3407107"/>
            </a:xfrm>
            <a:prstGeom prst="rect">
              <a:avLst/>
            </a:prstGeom>
          </p:spPr>
        </p:pic>
        <p:sp>
          <p:nvSpPr>
            <p:cNvPr id="51" name="TextBox 50">
              <a:extLst>
                <a:ext uri="{FF2B5EF4-FFF2-40B4-BE49-F238E27FC236}">
                  <a16:creationId xmlns:a16="http://schemas.microsoft.com/office/drawing/2014/main" id="{565BB3A5-842E-4C34-8FE4-78257FBDED47}"/>
                </a:ext>
              </a:extLst>
            </p:cNvPr>
            <p:cNvSpPr txBox="1"/>
            <p:nvPr/>
          </p:nvSpPr>
          <p:spPr>
            <a:xfrm>
              <a:off x="290021" y="6052307"/>
              <a:ext cx="1795953" cy="400110"/>
            </a:xfrm>
            <a:prstGeom prst="rect">
              <a:avLst/>
            </a:prstGeom>
            <a:solidFill>
              <a:schemeClr val="bg1"/>
            </a:solidFill>
          </p:spPr>
          <p:txBody>
            <a:bodyPr wrap="square" rtlCol="0">
              <a:spAutoFit/>
            </a:bodyPr>
            <a:lstStyle/>
            <a:p>
              <a:r>
                <a:rPr lang="vi-VN" sz="2000">
                  <a:solidFill>
                    <a:srgbClr val="FF0066"/>
                  </a:solidFill>
                </a:rPr>
                <a:t>S. I-ê nit - xây</a:t>
              </a:r>
              <a:endParaRPr lang="en-US" sz="2000">
                <a:solidFill>
                  <a:srgbClr val="FF0066"/>
                </a:solidFill>
              </a:endParaRPr>
            </a:p>
          </p:txBody>
        </p:sp>
      </p:grpSp>
      <p:grpSp>
        <p:nvGrpSpPr>
          <p:cNvPr id="53" name="Group 52">
            <a:extLst>
              <a:ext uri="{FF2B5EF4-FFF2-40B4-BE49-F238E27FC236}">
                <a16:creationId xmlns:a16="http://schemas.microsoft.com/office/drawing/2014/main" id="{D13AEB2C-A4B6-463B-86E3-4F2F32206DBA}"/>
              </a:ext>
            </a:extLst>
          </p:cNvPr>
          <p:cNvGrpSpPr/>
          <p:nvPr/>
        </p:nvGrpSpPr>
        <p:grpSpPr>
          <a:xfrm>
            <a:off x="34350" y="3135272"/>
            <a:ext cx="5215121" cy="3475096"/>
            <a:chOff x="78604" y="3181248"/>
            <a:chExt cx="5215121" cy="3406203"/>
          </a:xfrm>
        </p:grpSpPr>
        <p:pic>
          <p:nvPicPr>
            <p:cNvPr id="52" name="Picture 51">
              <a:extLst>
                <a:ext uri="{FF2B5EF4-FFF2-40B4-BE49-F238E27FC236}">
                  <a16:creationId xmlns:a16="http://schemas.microsoft.com/office/drawing/2014/main" id="{D843816F-6C62-4E1E-A789-2601AE0E2076}"/>
                </a:ext>
              </a:extLst>
            </p:cNvPr>
            <p:cNvPicPr>
              <a:picLocks noChangeAspect="1"/>
            </p:cNvPicPr>
            <p:nvPr/>
          </p:nvPicPr>
          <p:blipFill>
            <a:blip r:embed="rId7"/>
            <a:stretch>
              <a:fillRect/>
            </a:stretch>
          </p:blipFill>
          <p:spPr>
            <a:xfrm>
              <a:off x="78604" y="3181248"/>
              <a:ext cx="5215121" cy="3406203"/>
            </a:xfrm>
            <a:prstGeom prst="rect">
              <a:avLst/>
            </a:prstGeom>
          </p:spPr>
        </p:pic>
        <p:sp>
          <p:nvSpPr>
            <p:cNvPr id="54" name="TextBox 53">
              <a:extLst>
                <a:ext uri="{FF2B5EF4-FFF2-40B4-BE49-F238E27FC236}">
                  <a16:creationId xmlns:a16="http://schemas.microsoft.com/office/drawing/2014/main" id="{ED5080EE-A636-4A7A-8D71-C0A47540F513}"/>
                </a:ext>
              </a:extLst>
            </p:cNvPr>
            <p:cNvSpPr txBox="1"/>
            <p:nvPr/>
          </p:nvSpPr>
          <p:spPr>
            <a:xfrm>
              <a:off x="255263" y="5957282"/>
              <a:ext cx="1795953" cy="392178"/>
            </a:xfrm>
            <a:prstGeom prst="rect">
              <a:avLst/>
            </a:prstGeom>
            <a:solidFill>
              <a:schemeClr val="bg1"/>
            </a:solidFill>
          </p:spPr>
          <p:txBody>
            <a:bodyPr wrap="square" rtlCol="0">
              <a:spAutoFit/>
            </a:bodyPr>
            <a:lstStyle/>
            <a:p>
              <a:r>
                <a:rPr lang="vi-VN" sz="2000">
                  <a:solidFill>
                    <a:srgbClr val="FF0066"/>
                  </a:solidFill>
                </a:rPr>
                <a:t>S. I-ê-nit-xây</a:t>
              </a:r>
              <a:endParaRPr lang="en-US" sz="2000">
                <a:solidFill>
                  <a:srgbClr val="FF0066"/>
                </a:solidFill>
              </a:endParaRPr>
            </a:p>
          </p:txBody>
        </p:sp>
      </p:grpSp>
      <p:grpSp>
        <p:nvGrpSpPr>
          <p:cNvPr id="56" name="Group 55">
            <a:extLst>
              <a:ext uri="{FF2B5EF4-FFF2-40B4-BE49-F238E27FC236}">
                <a16:creationId xmlns:a16="http://schemas.microsoft.com/office/drawing/2014/main" id="{FF16DE40-0A85-438D-8FE7-95DC8E93F5A9}"/>
              </a:ext>
            </a:extLst>
          </p:cNvPr>
          <p:cNvGrpSpPr/>
          <p:nvPr/>
        </p:nvGrpSpPr>
        <p:grpSpPr>
          <a:xfrm>
            <a:off x="13277" y="2470362"/>
            <a:ext cx="5314123" cy="4450737"/>
            <a:chOff x="0" y="3076495"/>
            <a:chExt cx="5314122" cy="3747458"/>
          </a:xfrm>
        </p:grpSpPr>
        <p:pic>
          <p:nvPicPr>
            <p:cNvPr id="55" name="Picture 54">
              <a:extLst>
                <a:ext uri="{FF2B5EF4-FFF2-40B4-BE49-F238E27FC236}">
                  <a16:creationId xmlns:a16="http://schemas.microsoft.com/office/drawing/2014/main" id="{CFBE948F-5981-4752-8A1E-FF52A218825F}"/>
                </a:ext>
              </a:extLst>
            </p:cNvPr>
            <p:cNvPicPr>
              <a:picLocks noChangeAspect="1"/>
            </p:cNvPicPr>
            <p:nvPr/>
          </p:nvPicPr>
          <p:blipFill>
            <a:blip r:embed="rId8"/>
            <a:stretch>
              <a:fillRect/>
            </a:stretch>
          </p:blipFill>
          <p:spPr>
            <a:xfrm>
              <a:off x="0" y="3076495"/>
              <a:ext cx="5314122" cy="3747458"/>
            </a:xfrm>
            <a:prstGeom prst="rect">
              <a:avLst/>
            </a:prstGeom>
          </p:spPr>
        </p:pic>
        <p:sp>
          <p:nvSpPr>
            <p:cNvPr id="57" name="TextBox 56">
              <a:extLst>
                <a:ext uri="{FF2B5EF4-FFF2-40B4-BE49-F238E27FC236}">
                  <a16:creationId xmlns:a16="http://schemas.microsoft.com/office/drawing/2014/main" id="{21769833-CF7A-4F95-9C69-A0150AC25141}"/>
                </a:ext>
              </a:extLst>
            </p:cNvPr>
            <p:cNvSpPr txBox="1"/>
            <p:nvPr/>
          </p:nvSpPr>
          <p:spPr>
            <a:xfrm>
              <a:off x="310969" y="6200841"/>
              <a:ext cx="1438589" cy="336887"/>
            </a:xfrm>
            <a:prstGeom prst="rect">
              <a:avLst/>
            </a:prstGeom>
            <a:solidFill>
              <a:schemeClr val="bg1"/>
            </a:solidFill>
          </p:spPr>
          <p:txBody>
            <a:bodyPr wrap="square" rtlCol="0">
              <a:spAutoFit/>
            </a:bodyPr>
            <a:lstStyle/>
            <a:p>
              <a:r>
                <a:rPr lang="vi-VN" sz="2000">
                  <a:solidFill>
                    <a:srgbClr val="FF0066"/>
                  </a:solidFill>
                </a:rPr>
                <a:t>S. Lê na</a:t>
              </a:r>
              <a:endParaRPr lang="en-US" sz="2000">
                <a:solidFill>
                  <a:srgbClr val="FF0066"/>
                </a:solidFill>
              </a:endParaRPr>
            </a:p>
          </p:txBody>
        </p:sp>
      </p:grpSp>
      <p:sp>
        <p:nvSpPr>
          <p:cNvPr id="43" name="TextBox 42">
            <a:extLst>
              <a:ext uri="{FF2B5EF4-FFF2-40B4-BE49-F238E27FC236}">
                <a16:creationId xmlns:a16="http://schemas.microsoft.com/office/drawing/2014/main" id="{5643EF45-47DA-4148-8E6F-8B1A65979F05}"/>
              </a:ext>
            </a:extLst>
          </p:cNvPr>
          <p:cNvSpPr txBox="1"/>
          <p:nvPr/>
        </p:nvSpPr>
        <p:spPr>
          <a:xfrm>
            <a:off x="5656645" y="6416316"/>
            <a:ext cx="6303483" cy="400110"/>
          </a:xfrm>
          <a:prstGeom prst="rect">
            <a:avLst/>
          </a:prstGeom>
          <a:solidFill>
            <a:schemeClr val="bg1"/>
          </a:solidFill>
        </p:spPr>
        <p:txBody>
          <a:bodyPr wrap="square" rtlCol="0">
            <a:spAutoFit/>
          </a:bodyPr>
          <a:lstStyle/>
          <a:p>
            <a:r>
              <a:rPr lang="en-US" sz="2000" dirty="0" err="1">
                <a:solidFill>
                  <a:srgbClr val="1B04FA"/>
                </a:solidFill>
                <a:latin typeface="Arial" panose="020B0604020202020204" pitchFamily="34" charset="0"/>
                <a:cs typeface="Arial" panose="020B0604020202020204" pitchFamily="34" charset="0"/>
              </a:rPr>
              <a:t>Hình</a:t>
            </a:r>
            <a:r>
              <a:rPr lang="en-US" sz="2000" dirty="0">
                <a:solidFill>
                  <a:srgbClr val="1B04FA"/>
                </a:solidFill>
                <a:latin typeface="Arial" panose="020B0604020202020204" pitchFamily="34" charset="0"/>
                <a:cs typeface="Arial" panose="020B0604020202020204" pitchFamily="34" charset="0"/>
              </a:rPr>
              <a:t> 2. </a:t>
            </a:r>
            <a:r>
              <a:rPr lang="en-US" sz="2000" dirty="0" err="1">
                <a:solidFill>
                  <a:srgbClr val="1B04FA"/>
                </a:solidFill>
                <a:latin typeface="Arial" panose="020B0604020202020204" pitchFamily="34" charset="0"/>
                <a:cs typeface="Arial" panose="020B0604020202020204" pitchFamily="34" charset="0"/>
              </a:rPr>
              <a:t>Bản</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đồ</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tự</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nhiên</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khu</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vực</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Bắc</a:t>
            </a:r>
            <a:r>
              <a:rPr lang="en-US" sz="2000" dirty="0">
                <a:solidFill>
                  <a:srgbClr val="1B04FA"/>
                </a:solidFill>
                <a:latin typeface="Arial" panose="020B0604020202020204" pitchFamily="34" charset="0"/>
                <a:cs typeface="Arial" panose="020B0604020202020204" pitchFamily="34" charset="0"/>
              </a:rPr>
              <a:t> Á </a:t>
            </a:r>
            <a:r>
              <a:rPr lang="en-US" sz="2000" dirty="0" err="1">
                <a:solidFill>
                  <a:srgbClr val="1B04FA"/>
                </a:solidFill>
                <a:latin typeface="Arial" panose="020B0604020202020204" pitchFamily="34" charset="0"/>
                <a:cs typeface="Arial" panose="020B0604020202020204" pitchFamily="34" charset="0"/>
              </a:rPr>
              <a:t>và</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Trung</a:t>
            </a:r>
            <a:r>
              <a:rPr lang="en-US" sz="2000" dirty="0">
                <a:solidFill>
                  <a:srgbClr val="1B04FA"/>
                </a:solidFill>
                <a:latin typeface="Arial" panose="020B0604020202020204" pitchFamily="34" charset="0"/>
                <a:cs typeface="Arial" panose="020B0604020202020204" pitchFamily="34" charset="0"/>
              </a:rPr>
              <a:t> Á</a:t>
            </a:r>
          </a:p>
        </p:txBody>
      </p:sp>
      <p:grpSp>
        <p:nvGrpSpPr>
          <p:cNvPr id="45" name="Group 44">
            <a:extLst>
              <a:ext uri="{FF2B5EF4-FFF2-40B4-BE49-F238E27FC236}">
                <a16:creationId xmlns:a16="http://schemas.microsoft.com/office/drawing/2014/main" id="{6D7DBBFB-7B5D-4FBF-A633-12B14058BDAE}"/>
              </a:ext>
            </a:extLst>
          </p:cNvPr>
          <p:cNvGrpSpPr/>
          <p:nvPr/>
        </p:nvGrpSpPr>
        <p:grpSpPr>
          <a:xfrm>
            <a:off x="9636913" y="3005410"/>
            <a:ext cx="304804" cy="238758"/>
            <a:chOff x="2835379" y="6311343"/>
            <a:chExt cx="499640" cy="366406"/>
          </a:xfrm>
        </p:grpSpPr>
        <p:sp>
          <p:nvSpPr>
            <p:cNvPr id="58" name="Flowchart: Delay 57">
              <a:extLst>
                <a:ext uri="{FF2B5EF4-FFF2-40B4-BE49-F238E27FC236}">
                  <a16:creationId xmlns:a16="http://schemas.microsoft.com/office/drawing/2014/main"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58">
              <a:extLst>
                <a:ext uri="{FF2B5EF4-FFF2-40B4-BE49-F238E27FC236}">
                  <a16:creationId xmlns:a16="http://schemas.microsoft.com/office/drawing/2014/main"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04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Vertic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par>
                          <p:cTn id="74" fill="hold">
                            <p:stCondLst>
                              <p:cond delay="1000"/>
                            </p:stCondLst>
                            <p:childTnLst>
                              <p:par>
                                <p:cTn id="75" presetID="16" presetClass="entr" presetSubtype="21"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arn(inVertical)">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arn(inVertical)">
                                      <p:cBhvr>
                                        <p:cTn id="95" dur="500"/>
                                        <p:tgtEl>
                                          <p:spTgt spid="5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barn(inVertical)">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5" grpId="0" animBg="1"/>
      <p:bldP spid="16" grpId="0" animBg="1"/>
      <p:bldP spid="23" grpId="0" animBg="1"/>
      <p:bldP spid="7" grpId="0" animBg="1"/>
      <p:bldP spid="24" grpId="0" animBg="1"/>
      <p:bldP spid="34" grpId="0" animBg="1"/>
      <p:bldP spid="37"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C0D7BA-9C49-4515-8E53-DF680F4FD3A9}"/>
              </a:ext>
            </a:extLst>
          </p:cNvPr>
          <p:cNvGrpSpPr/>
          <p:nvPr/>
        </p:nvGrpSpPr>
        <p:grpSpPr>
          <a:xfrm>
            <a:off x="5314127" y="968108"/>
            <a:ext cx="6877879"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8" name="Rectangle 7">
            <a:extLst>
              <a:ext uri="{FF2B5EF4-FFF2-40B4-BE49-F238E27FC236}">
                <a16:creationId xmlns:a16="http://schemas.microsoft.com/office/drawing/2014/main" id="{F8F7350C-476C-439A-99C3-5D5341537BB9}"/>
              </a:ext>
            </a:extLst>
          </p:cNvPr>
          <p:cNvSpPr/>
          <p:nvPr/>
        </p:nvSpPr>
        <p:spPr>
          <a:xfrm>
            <a:off x="41099" y="1294600"/>
            <a:ext cx="4340903" cy="1815882"/>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a:t>
            </a:r>
            <a:r>
              <a:rPr lang="vi-VN" sz="2800">
                <a:solidFill>
                  <a:srgbClr val="1B04FA"/>
                </a:solidFill>
              </a:rPr>
              <a:t>Rừng bao phủ trên diện tích rộng (chủ yếu là rừng lá kim), được bảo vệ tương đối tốt.</a:t>
            </a:r>
            <a:endParaRPr lang="vi-VN" sz="2800">
              <a:solidFill>
                <a:srgbClr val="1B04FA"/>
              </a:solidFill>
              <a:cs typeface="Arial" panose="020B0604020202020204" pitchFamily="34" charset="0"/>
            </a:endParaRPr>
          </a:p>
        </p:txBody>
      </p:sp>
      <p:grpSp>
        <p:nvGrpSpPr>
          <p:cNvPr id="2" name="Group 1">
            <a:extLst>
              <a:ext uri="{FF2B5EF4-FFF2-40B4-BE49-F238E27FC236}">
                <a16:creationId xmlns:a16="http://schemas.microsoft.com/office/drawing/2014/main" id="{92BC9AD0-2F1D-4AC2-9626-A18C90AC1CDB}"/>
              </a:ext>
            </a:extLst>
          </p:cNvPr>
          <p:cNvGrpSpPr/>
          <p:nvPr/>
        </p:nvGrpSpPr>
        <p:grpSpPr>
          <a:xfrm>
            <a:off x="5355213" y="982180"/>
            <a:ext cx="6836787" cy="5882372"/>
            <a:chOff x="5355214" y="982180"/>
            <a:chExt cx="6836786" cy="5882372"/>
          </a:xfrm>
        </p:grpSpPr>
        <p:pic>
          <p:nvPicPr>
            <p:cNvPr id="9" name="Picture 8">
              <a:extLst>
                <a:ext uri="{FF2B5EF4-FFF2-40B4-BE49-F238E27FC236}">
                  <a16:creationId xmlns:a16="http://schemas.microsoft.com/office/drawing/2014/main" id="{6C65B850-C700-4472-90D7-880C92D9E996}"/>
                </a:ext>
              </a:extLst>
            </p:cNvPr>
            <p:cNvPicPr>
              <a:picLocks noChangeAspect="1"/>
            </p:cNvPicPr>
            <p:nvPr/>
          </p:nvPicPr>
          <p:blipFill rotWithShape="1">
            <a:blip r:embed="rId4"/>
            <a:srcRect l="34186" t="31163" r="35378" b="21861"/>
            <a:stretch/>
          </p:blipFill>
          <p:spPr>
            <a:xfrm>
              <a:off x="5355214" y="982180"/>
              <a:ext cx="6836786" cy="5856052"/>
            </a:xfrm>
            <a:prstGeom prst="rect">
              <a:avLst/>
            </a:prstGeom>
          </p:spPr>
        </p:pic>
        <p:sp>
          <p:nvSpPr>
            <p:cNvPr id="11" name="TextBox 10">
              <a:extLst>
                <a:ext uri="{FF2B5EF4-FFF2-40B4-BE49-F238E27FC236}">
                  <a16:creationId xmlns:a16="http://schemas.microsoft.com/office/drawing/2014/main" id="{F4DA8269-5828-4846-B8DA-B252444EE7A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pic>
        <p:nvPicPr>
          <p:cNvPr id="13" name="Picture 5">
            <a:extLst>
              <a:ext uri="{FF2B5EF4-FFF2-40B4-BE49-F238E27FC236}">
                <a16:creationId xmlns:a16="http://schemas.microsoft.com/office/drawing/2014/main" id="{2054C962-3744-4B40-B400-03753F5F2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20" y="3150364"/>
            <a:ext cx="5182365" cy="368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AEC21AD-B2D0-461B-8F0F-CF1B213CC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4" y="3150364"/>
            <a:ext cx="5238545" cy="36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837A30-4DC2-4125-9633-2D7AAB058AB3}"/>
              </a:ext>
            </a:extLst>
          </p:cNvPr>
          <p:cNvGrpSpPr/>
          <p:nvPr/>
        </p:nvGrpSpPr>
        <p:grpSpPr>
          <a:xfrm>
            <a:off x="56279" y="33763"/>
            <a:ext cx="8745199"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7" y="1225622"/>
            <a:ext cx="3442295"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23" name="Rectangle 22">
            <a:extLst>
              <a:ext uri="{FF2B5EF4-FFF2-40B4-BE49-F238E27FC236}">
                <a16:creationId xmlns:a16="http://schemas.microsoft.com/office/drawing/2014/main" id="{0941DF26-C8D2-41E2-AE45-EB10CDA7D733}"/>
              </a:ext>
            </a:extLst>
          </p:cNvPr>
          <p:cNvSpPr/>
          <p:nvPr/>
        </p:nvSpPr>
        <p:spPr>
          <a:xfrm>
            <a:off x="56273" y="1955509"/>
            <a:ext cx="11522171"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a:t>
            </a:r>
            <a:r>
              <a:rPr lang="en-US" sz="3600">
                <a:solidFill>
                  <a:srgbClr val="1B04FA"/>
                </a:solidFill>
                <a:cs typeface="Arial" panose="020B0604020202020204" pitchFamily="34" charset="0"/>
              </a:rPr>
              <a:t>Địa hình có 3  khu vực chính: đồng bằng</a:t>
            </a:r>
            <a:r>
              <a:rPr lang="vi-VN" sz="3600">
                <a:solidFill>
                  <a:srgbClr val="1B04FA"/>
                </a:solidFill>
                <a:cs typeface="Arial" panose="020B0604020202020204" pitchFamily="34" charset="0"/>
              </a:rPr>
              <a:t>Tây Xi-bia, </a:t>
            </a:r>
            <a:r>
              <a:rPr lang="en-US" sz="3600">
                <a:solidFill>
                  <a:srgbClr val="1B04FA"/>
                </a:solidFill>
                <a:cs typeface="Arial" panose="020B0604020202020204" pitchFamily="34" charset="0"/>
              </a:rPr>
              <a:t>cao nguyên </a:t>
            </a:r>
            <a:r>
              <a:rPr lang="vi-VN" sz="3600">
                <a:solidFill>
                  <a:srgbClr val="1B04FA"/>
                </a:solidFill>
                <a:cs typeface="Arial" panose="020B0604020202020204" pitchFamily="34" charset="0"/>
              </a:rPr>
              <a:t>Trung Xi-bia và miền núi Đông Xi-bia.</a:t>
            </a:r>
            <a:endParaRPr lang="en-US" sz="3600"/>
          </a:p>
        </p:txBody>
      </p:sp>
      <p:sp>
        <p:nvSpPr>
          <p:cNvPr id="24" name="Rectangle 23">
            <a:extLst>
              <a:ext uri="{FF2B5EF4-FFF2-40B4-BE49-F238E27FC236}">
                <a16:creationId xmlns:a16="http://schemas.microsoft.com/office/drawing/2014/main" id="{DF7482E7-826F-42B9-9CA8-40BDE7619D78}"/>
              </a:ext>
            </a:extLst>
          </p:cNvPr>
          <p:cNvSpPr/>
          <p:nvPr/>
        </p:nvSpPr>
        <p:spPr>
          <a:xfrm>
            <a:off x="56273" y="3125930"/>
            <a:ext cx="11027243"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Khí hậu lạnh giá, khắc nghiệt, mang tính lục địa sâu sắc.</a:t>
            </a:r>
          </a:p>
        </p:txBody>
      </p:sp>
      <p:sp>
        <p:nvSpPr>
          <p:cNvPr id="25" name="Rectangle 24">
            <a:extLst>
              <a:ext uri="{FF2B5EF4-FFF2-40B4-BE49-F238E27FC236}">
                <a16:creationId xmlns:a16="http://schemas.microsoft.com/office/drawing/2014/main" id="{BC20E279-056C-4227-8A45-4E58508510FC}"/>
              </a:ext>
            </a:extLst>
          </p:cNvPr>
          <p:cNvSpPr/>
          <p:nvPr/>
        </p:nvSpPr>
        <p:spPr>
          <a:xfrm>
            <a:off x="56279" y="4326266"/>
            <a:ext cx="11344039" cy="646331"/>
          </a:xfrm>
          <a:prstGeom prst="rect">
            <a:avLst/>
          </a:prstGeom>
        </p:spPr>
        <p:txBody>
          <a:bodyPr wrap="square">
            <a:spAutoFit/>
          </a:bodyPr>
          <a:lstStyle/>
          <a:p>
            <a:pPr marL="457200" indent="-457200">
              <a:buFont typeface="Wingdings" panose="05000000000000000000" pitchFamily="2" charset="2"/>
              <a:buChar char="§"/>
            </a:pPr>
            <a:r>
              <a:rPr lang="vi-VN" sz="3600">
                <a:solidFill>
                  <a:srgbClr val="1B04FA"/>
                </a:solidFill>
                <a:cs typeface="Arial" panose="020B0604020202020204" pitchFamily="34" charset="0"/>
              </a:rPr>
              <a:t>Tài nguyên khoáng sản tương đối phong phú</a:t>
            </a:r>
            <a:endParaRPr lang="en-US" sz="3600"/>
          </a:p>
        </p:txBody>
      </p:sp>
      <p:sp>
        <p:nvSpPr>
          <p:cNvPr id="26" name="Rectangle 25">
            <a:extLst>
              <a:ext uri="{FF2B5EF4-FFF2-40B4-BE49-F238E27FC236}">
                <a16:creationId xmlns:a16="http://schemas.microsoft.com/office/drawing/2014/main" id="{DBF3B5DB-5E40-4171-A6CC-31431B1B5A99}"/>
              </a:ext>
            </a:extLst>
          </p:cNvPr>
          <p:cNvSpPr/>
          <p:nvPr/>
        </p:nvSpPr>
        <p:spPr>
          <a:xfrm>
            <a:off x="6" y="4972597"/>
            <a:ext cx="9063977" cy="646331"/>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Mạng lưới sông ngòi dày đặc...</a:t>
            </a:r>
          </a:p>
        </p:txBody>
      </p:sp>
      <p:sp>
        <p:nvSpPr>
          <p:cNvPr id="27" name="Rectangle 26">
            <a:extLst>
              <a:ext uri="{FF2B5EF4-FFF2-40B4-BE49-F238E27FC236}">
                <a16:creationId xmlns:a16="http://schemas.microsoft.com/office/drawing/2014/main" id="{99CC488A-EA77-4370-8CAD-0D186A5A5841}"/>
              </a:ext>
            </a:extLst>
          </p:cNvPr>
          <p:cNvSpPr/>
          <p:nvPr/>
        </p:nvSpPr>
        <p:spPr>
          <a:xfrm>
            <a:off x="0" y="5679971"/>
            <a:ext cx="11960128"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cs typeface="Arial" panose="020B0604020202020204" pitchFamily="34" charset="0"/>
              </a:rPr>
              <a:t> </a:t>
            </a:r>
            <a:r>
              <a:rPr lang="vi-VN" sz="3200">
                <a:solidFill>
                  <a:srgbClr val="1B04FA"/>
                </a:solidFill>
              </a:rPr>
              <a:t>Rừng bao phủ trên diện tích rộng (chủ yếu là rừng lá kim), được bảo vệ tương đối tốt.</a:t>
            </a:r>
            <a:endParaRPr lang="vi-VN" sz="3200">
              <a:solidFill>
                <a:srgbClr val="1B04FA"/>
              </a:solidFill>
              <a:cs typeface="Arial" panose="020B0604020202020204" pitchFamily="34" charset="0"/>
            </a:endParaRP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19479" y="1023844"/>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71"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6" name="Freeform: Shape 5">
            <a:extLst>
              <a:ext uri="{FF2B5EF4-FFF2-40B4-BE49-F238E27FC236}">
                <a16:creationId xmlns:a16="http://schemas.microsoft.com/office/drawing/2014/main" id="{B791B8FD-1E5E-442B-B894-C9201EE4E65A}"/>
              </a:ext>
            </a:extLst>
          </p:cNvPr>
          <p:cNvSpPr/>
          <p:nvPr/>
        </p:nvSpPr>
        <p:spPr>
          <a:xfrm>
            <a:off x="6601930"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6" y="1733222"/>
            <a:ext cx="5496887" cy="2739211"/>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a:t>
            </a:r>
            <a:r>
              <a:rPr lang="vi-VN" sz="3400">
                <a:solidFill>
                  <a:srgbClr val="1B04FA"/>
                </a:solidFill>
                <a:latin typeface="Arial" panose="020B0604020202020204" pitchFamily="34" charset="0"/>
                <a:cs typeface="Arial" panose="020B0604020202020204" pitchFamily="34" charset="0"/>
              </a:rPr>
              <a:t>éo dài từ khoảng vĩ độ 35°B - 55°B (Ca-dắc-xtan, U-dơ-bê-ki-xtan…)</a:t>
            </a:r>
            <a:br>
              <a:rPr lang="vi-VN" sz="3400">
                <a:solidFill>
                  <a:srgbClr val="1B04FA"/>
                </a:solidFill>
                <a:latin typeface="Arial" panose="020B0604020202020204" pitchFamily="34" charset="0"/>
                <a:cs typeface="Arial" panose="020B0604020202020204" pitchFamily="34" charset="0"/>
              </a:rPr>
            </a:br>
            <a:br>
              <a:rPr lang="vi-VN" sz="3400">
                <a:solidFill>
                  <a:srgbClr val="1B04FA"/>
                </a:solidFill>
                <a:latin typeface="Arial" panose="020B0604020202020204" pitchFamily="34" charset="0"/>
                <a:cs typeface="Arial" panose="020B0604020202020204" pitchFamily="34" charset="0"/>
              </a:rPr>
            </a:br>
            <a:endParaRPr lang="en-US" sz="34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758934-F633-41E3-AEB1-4F3751A90E9B}"/>
              </a:ext>
            </a:extLst>
          </p:cNvPr>
          <p:cNvPicPr>
            <a:picLocks noChangeAspect="1"/>
          </p:cNvPicPr>
          <p:nvPr/>
        </p:nvPicPr>
        <p:blipFill rotWithShape="1">
          <a:blip r:embed="rId4"/>
          <a:srcRect l="3751" t="-1" r="75234" b="82326"/>
          <a:stretch/>
        </p:blipFill>
        <p:spPr>
          <a:xfrm>
            <a:off x="3122264" y="922981"/>
            <a:ext cx="2085605" cy="986689"/>
          </a:xfrm>
          <a:prstGeom prst="rect">
            <a:avLst/>
          </a:prstGeom>
        </p:spPr>
      </p:pic>
      <p:sp>
        <p:nvSpPr>
          <p:cNvPr id="8" name="Rectangle 8">
            <a:extLst>
              <a:ext uri="{FF2B5EF4-FFF2-40B4-BE49-F238E27FC236}">
                <a16:creationId xmlns:a16="http://schemas.microsoft.com/office/drawing/2014/main" id="{D7EDD28D-99F8-4890-AFEA-CA0345C4E1BF}"/>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b</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Trung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454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destroyed house 2 3d model low-poly obj mtl 3ds fbx blend dae x3d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7413" y="108060"/>
            <a:ext cx="14624331" cy="741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8383" y="4804728"/>
            <a:ext cx="1674828" cy="2656226"/>
          </a:xfrm>
          <a:prstGeom prst="rect">
            <a:avLst/>
          </a:prstGeom>
        </p:spPr>
      </p:pic>
      <p:pic>
        <p:nvPicPr>
          <p:cNvPr id="7"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2017" y="6132946"/>
            <a:ext cx="1786336" cy="6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612" y="-4151086"/>
            <a:ext cx="12123616" cy="7550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86152" y="558382"/>
            <a:ext cx="8116389" cy="2308324"/>
          </a:xfrm>
          <a:prstGeom prst="rect">
            <a:avLst/>
          </a:prstGeom>
          <a:solidFill>
            <a:srgbClr val="0000FF"/>
          </a:solidFill>
        </p:spPr>
        <p:txBody>
          <a:bodyPr wrap="square" rtlCol="0">
            <a:spAutoFit/>
          </a:bodyPr>
          <a:lstStyle/>
          <a:p>
            <a:pPr algn="just">
              <a:lnSpc>
                <a:spcPct val="150000"/>
              </a:lnSpc>
            </a:pPr>
            <a:r>
              <a:rPr lang="en-US" sz="2400" b="1" dirty="0">
                <a:solidFill>
                  <a:prstClr val="white"/>
                </a:solidFill>
                <a:latin typeface="Times New Roman" pitchFamily="18" charset="0"/>
                <a:cs typeface="Times New Roman" pitchFamily="18" charset="0"/>
              </a:rPr>
              <a:t>Trong một trận bão lớn, ngôi nhà của bác Ba đã bị bão tàn phá.</a:t>
            </a:r>
          </a:p>
          <a:p>
            <a:pPr algn="just">
              <a:lnSpc>
                <a:spcPct val="150000"/>
              </a:lnSpc>
            </a:pPr>
            <a:r>
              <a:rPr lang="en-US" sz="2400" b="1" dirty="0">
                <a:solidFill>
                  <a:prstClr val="white"/>
                </a:solidFill>
                <a:latin typeface="Times New Roman" pitchFamily="18" charset="0"/>
                <a:cs typeface="Times New Roman" pitchFamily="18" charset="0"/>
              </a:rPr>
              <a:t>Các em hãy giúp bác Ba xây lại ngôi nhà mới bằng cách trả lời đúng các câu hỏi.</a:t>
            </a:r>
          </a:p>
        </p:txBody>
      </p:sp>
    </p:spTree>
    <p:extLst>
      <p:ext uri="{BB962C8B-B14F-4D97-AF65-F5344CB8AC3E}">
        <p14:creationId xmlns:p14="http://schemas.microsoft.com/office/powerpoint/2010/main" val="396248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7" y="968108"/>
            <a:ext cx="6877879"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80"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91AB94-2AA2-4BED-B408-BAE5B441957D}"/>
              </a:ext>
            </a:extLst>
          </p:cNvPr>
          <p:cNvSpPr/>
          <p:nvPr/>
        </p:nvSpPr>
        <p:spPr>
          <a:xfrm>
            <a:off x="92723" y="1305346"/>
            <a:ext cx="5037420" cy="2677656"/>
          </a:xfrm>
          <a:prstGeom prst="rect">
            <a:avLst/>
          </a:prstGeom>
        </p:spPr>
        <p:txBody>
          <a:bodyPr wrap="square">
            <a:spAutoFit/>
          </a:bodyPr>
          <a:lstStyle/>
          <a:p>
            <a:pPr marL="457200" indent="-457200" algn="just">
              <a:buFont typeface="Wingdings" panose="05000000000000000000" pitchFamily="2" charset="2"/>
              <a:buChar char="§"/>
            </a:pPr>
            <a:r>
              <a:rPr lang="vi-VN" sz="2800" dirty="0">
                <a:solidFill>
                  <a:srgbClr val="1B04FA"/>
                </a:solidFill>
              </a:rPr>
              <a:t>Là khu vực duy nhất không tiếp giáp với đại dương.</a:t>
            </a:r>
          </a:p>
          <a:p>
            <a:pPr marL="457200" indent="-457200" algn="just">
              <a:buFont typeface="Wingdings" panose="05000000000000000000" pitchFamily="2" charset="2"/>
              <a:buChar char="§"/>
            </a:pPr>
            <a:r>
              <a:rPr lang="vi-VN" sz="2800" dirty="0">
                <a:solidFill>
                  <a:srgbClr val="1B04FA"/>
                </a:solidFill>
              </a:rPr>
              <a:t>Diện tích rộng (hơn 4 triệu km2).</a:t>
            </a:r>
          </a:p>
          <a:p>
            <a:pPr marL="457200" indent="-457200" algn="just">
              <a:buFont typeface="Wingdings" panose="05000000000000000000" pitchFamily="2" charset="2"/>
              <a:buChar char="§"/>
            </a:pPr>
            <a:r>
              <a:rPr lang="vi-VN" sz="2800" dirty="0">
                <a:solidFill>
                  <a:srgbClr val="1B04FA"/>
                </a:solidFill>
              </a:rPr>
              <a:t>Địa hình thấp dần từ đông sang tây.</a:t>
            </a:r>
          </a:p>
        </p:txBody>
      </p:sp>
    </p:spTree>
    <p:extLst>
      <p:ext uri="{BB962C8B-B14F-4D97-AF65-F5344CB8AC3E}">
        <p14:creationId xmlns:p14="http://schemas.microsoft.com/office/powerpoint/2010/main" val="37581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7" y="968108"/>
            <a:ext cx="6877879"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3" name="Rectangle 2">
            <a:extLst>
              <a:ext uri="{FF2B5EF4-FFF2-40B4-BE49-F238E27FC236}">
                <a16:creationId xmlns:a16="http://schemas.microsoft.com/office/drawing/2014/main" id="{B44D8906-4D85-4F5C-A9EE-8CF4CC1F4BCD}"/>
              </a:ext>
            </a:extLst>
          </p:cNvPr>
          <p:cNvSpPr/>
          <p:nvPr/>
        </p:nvSpPr>
        <p:spPr>
          <a:xfrm>
            <a:off x="68299" y="1159124"/>
            <a:ext cx="5112631"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5" name="Rectangle 4">
            <a:extLst>
              <a:ext uri="{FF2B5EF4-FFF2-40B4-BE49-F238E27FC236}">
                <a16:creationId xmlns:a16="http://schemas.microsoft.com/office/drawing/2014/main" id="{227B8F9F-AE86-4B78-9758-C37A53452B2E}"/>
              </a:ext>
            </a:extLst>
          </p:cNvPr>
          <p:cNvSpPr/>
          <p:nvPr/>
        </p:nvSpPr>
        <p:spPr>
          <a:xfrm>
            <a:off x="1" y="2810666"/>
            <a:ext cx="5180923"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 địa nên lượng mưa tương đối thấp, trung bình khoảng 300 - 400mm/năm.</a:t>
            </a:r>
          </a:p>
        </p:txBody>
      </p:sp>
      <p:sp>
        <p:nvSpPr>
          <p:cNvPr id="11" name="Flowchart: Manual Operation 10">
            <a:extLst>
              <a:ext uri="{FF2B5EF4-FFF2-40B4-BE49-F238E27FC236}">
                <a16:creationId xmlns:a16="http://schemas.microsoft.com/office/drawing/2014/main" id="{E592459B-4B4B-4A07-8BD3-B1A0723E71DD}"/>
              </a:ext>
            </a:extLst>
          </p:cNvPr>
          <p:cNvSpPr/>
          <p:nvPr/>
        </p:nvSpPr>
        <p:spPr>
          <a:xfrm rot="10800000">
            <a:off x="5902039" y="4061361"/>
            <a:ext cx="193964" cy="19000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97ECA-5364-465D-921D-34C8D9687117}"/>
              </a:ext>
            </a:extLst>
          </p:cNvPr>
          <p:cNvSpPr/>
          <p:nvPr/>
        </p:nvSpPr>
        <p:spPr>
          <a:xfrm>
            <a:off x="6662057" y="4465131"/>
            <a:ext cx="32063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680ED7-F2F6-4B1C-B389-3DA59D933E66}"/>
              </a:ext>
            </a:extLst>
          </p:cNvPr>
          <p:cNvSpPr/>
          <p:nvPr/>
        </p:nvSpPr>
        <p:spPr>
          <a:xfrm>
            <a:off x="7291451" y="4491635"/>
            <a:ext cx="16952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00AAB901-FB76-4A04-96AB-82EF28D3D423}"/>
              </a:ext>
            </a:extLst>
          </p:cNvPr>
          <p:cNvSpPr/>
          <p:nvPr/>
        </p:nvSpPr>
        <p:spPr>
          <a:xfrm>
            <a:off x="6507680" y="3942608"/>
            <a:ext cx="193965" cy="190005"/>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36E950-33AC-455C-A2CF-6F4A9E8C7ECA}"/>
              </a:ext>
            </a:extLst>
          </p:cNvPr>
          <p:cNvGrpSpPr/>
          <p:nvPr/>
        </p:nvGrpSpPr>
        <p:grpSpPr>
          <a:xfrm>
            <a:off x="5523449" y="0"/>
            <a:ext cx="5786387" cy="6839230"/>
            <a:chOff x="6413791" y="0"/>
            <a:chExt cx="5786387" cy="6839230"/>
          </a:xfrm>
        </p:grpSpPr>
        <p:pic>
          <p:nvPicPr>
            <p:cNvPr id="17" name="Picture 2">
              <a:extLst>
                <a:ext uri="{FF2B5EF4-FFF2-40B4-BE49-F238E27FC236}">
                  <a16:creationId xmlns:a16="http://schemas.microsoft.com/office/drawing/2014/main" id="{9802A91C-9B65-4EBF-BD1B-36489016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83CB29-463C-4257-8406-889EC2F575FD}"/>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32649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3" grpId="0" animBg="1"/>
      <p:bldP spid="1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7" y="968108"/>
            <a:ext cx="6877879"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80"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730AD29-FE59-4A4E-8097-2BEFBFE09628}"/>
              </a:ext>
            </a:extLst>
          </p:cNvPr>
          <p:cNvGrpSpPr/>
          <p:nvPr/>
        </p:nvGrpSpPr>
        <p:grpSpPr>
          <a:xfrm>
            <a:off x="5355213" y="968108"/>
            <a:ext cx="6836787" cy="5882372"/>
            <a:chOff x="5355214" y="982180"/>
            <a:chExt cx="6836786" cy="5882372"/>
          </a:xfrm>
        </p:grpSpPr>
        <p:pic>
          <p:nvPicPr>
            <p:cNvPr id="11" name="Picture 10">
              <a:extLst>
                <a:ext uri="{FF2B5EF4-FFF2-40B4-BE49-F238E27FC236}">
                  <a16:creationId xmlns:a16="http://schemas.microsoft.com/office/drawing/2014/main" id="{2332318C-B0C4-45CE-99B9-32AB64E31A0E}"/>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3" name="TextBox 12">
              <a:extLst>
                <a:ext uri="{FF2B5EF4-FFF2-40B4-BE49-F238E27FC236}">
                  <a16:creationId xmlns:a16="http://schemas.microsoft.com/office/drawing/2014/main" id="{B63B9372-E5CD-4621-BAF6-262EB59BAE1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15" name="Rectangle 14">
            <a:extLst>
              <a:ext uri="{FF2B5EF4-FFF2-40B4-BE49-F238E27FC236}">
                <a16:creationId xmlns:a16="http://schemas.microsoft.com/office/drawing/2014/main" id="{9C759214-8493-4D4D-98EF-DDE255E528DA}"/>
              </a:ext>
            </a:extLst>
          </p:cNvPr>
          <p:cNvSpPr/>
          <p:nvPr/>
        </p:nvSpPr>
        <p:spPr>
          <a:xfrm>
            <a:off x="-27871" y="1333774"/>
            <a:ext cx="5362539"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pic>
        <p:nvPicPr>
          <p:cNvPr id="16" name="Picture 2" descr="13">
            <a:extLst>
              <a:ext uri="{FF2B5EF4-FFF2-40B4-BE49-F238E27FC236}">
                <a16:creationId xmlns:a16="http://schemas.microsoft.com/office/drawing/2014/main" id="{9CDC2B79-99ED-4C06-941B-686A7D77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81561" y="3123696"/>
            <a:ext cx="4813347" cy="3687932"/>
          </a:xfrm>
          <a:prstGeom prst="rect">
            <a:avLst/>
          </a:prstGeom>
          <a:noFill/>
        </p:spPr>
      </p:pic>
      <p:pic>
        <p:nvPicPr>
          <p:cNvPr id="17" name="Picture 3" descr="2">
            <a:extLst>
              <a:ext uri="{FF2B5EF4-FFF2-40B4-BE49-F238E27FC236}">
                <a16:creationId xmlns:a16="http://schemas.microsoft.com/office/drawing/2014/main" id="{0A1F4A2F-FBB1-49C2-A75F-A5E5C4707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6" y="3075125"/>
            <a:ext cx="4823967" cy="37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3.jpg" descr="Ảnh có chứa bầu trời, ngoài trời, cỏ, núi&#10;&#10;Mô tả được tạo tự động">
            <a:extLst>
              <a:ext uri="{FF2B5EF4-FFF2-40B4-BE49-F238E27FC236}">
                <a16:creationId xmlns:a16="http://schemas.microsoft.com/office/drawing/2014/main" id="{3534A822-77DF-4EB3-8B90-74418DF52CE0}"/>
              </a:ext>
            </a:extLst>
          </p:cNvPr>
          <p:cNvPicPr/>
          <p:nvPr/>
        </p:nvPicPr>
        <p:blipFill rotWithShape="1">
          <a:blip r:embed="rId8"/>
          <a:srcRect t="8852" r="-2" b="3350"/>
          <a:stretch/>
        </p:blipFill>
        <p:spPr>
          <a:xfrm>
            <a:off x="198746" y="3075125"/>
            <a:ext cx="5115383" cy="3775365"/>
          </a:xfrm>
          <a:prstGeom prst="rect">
            <a:avLst/>
          </a:prstGeom>
        </p:spPr>
      </p:pic>
    </p:spTree>
    <p:extLst>
      <p:ext uri="{BB962C8B-B14F-4D97-AF65-F5344CB8AC3E}">
        <p14:creationId xmlns:p14="http://schemas.microsoft.com/office/powerpoint/2010/main" val="22499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9" y="33763"/>
            <a:ext cx="8745199"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1" y="1225622"/>
            <a:ext cx="3929371"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2143" y="1028593"/>
            <a:ext cx="1049672" cy="7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74F06752-F224-4E7A-B12D-C550C149CE9B}"/>
              </a:ext>
            </a:extLst>
          </p:cNvPr>
          <p:cNvSpPr/>
          <p:nvPr/>
        </p:nvSpPr>
        <p:spPr>
          <a:xfrm>
            <a:off x="384945" y="2099472"/>
            <a:ext cx="11194675"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3200">
                <a:solidFill>
                  <a:srgbClr val="1B04FA"/>
                </a:solidFill>
              </a:rPr>
              <a:t>Diện tích rộng (hơn 4 triệu km2).</a:t>
            </a:r>
          </a:p>
          <a:p>
            <a:pPr marL="457200" indent="-457200" algn="just">
              <a:buFont typeface="Wingdings" panose="05000000000000000000" pitchFamily="2" charset="2"/>
              <a:buChar char="§"/>
            </a:pPr>
            <a:r>
              <a:rPr lang="vi-VN" sz="3200">
                <a:solidFill>
                  <a:srgbClr val="1B04FA"/>
                </a:solidFill>
              </a:rPr>
              <a:t>Địa hình thấp dần từ đông sang tây.</a:t>
            </a:r>
          </a:p>
        </p:txBody>
      </p:sp>
      <p:sp>
        <p:nvSpPr>
          <p:cNvPr id="30" name="Rectangle 29">
            <a:extLst>
              <a:ext uri="{FF2B5EF4-FFF2-40B4-BE49-F238E27FC236}">
                <a16:creationId xmlns:a16="http://schemas.microsoft.com/office/drawing/2014/main" id="{32123DB9-DFBA-4509-9E1D-32E6C089716E}"/>
              </a:ext>
            </a:extLst>
          </p:cNvPr>
          <p:cNvSpPr/>
          <p:nvPr/>
        </p:nvSpPr>
        <p:spPr>
          <a:xfrm>
            <a:off x="384945" y="4181761"/>
            <a:ext cx="1119467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31" name="Rectangle 30">
            <a:extLst>
              <a:ext uri="{FF2B5EF4-FFF2-40B4-BE49-F238E27FC236}">
                <a16:creationId xmlns:a16="http://schemas.microsoft.com/office/drawing/2014/main" id="{F438BD87-D527-4FE2-AD0B-11191698F851}"/>
              </a:ext>
            </a:extLst>
          </p:cNvPr>
          <p:cNvSpPr/>
          <p:nvPr/>
        </p:nvSpPr>
        <p:spPr>
          <a:xfrm>
            <a:off x="365633" y="5171580"/>
            <a:ext cx="10967651" cy="584775"/>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a:t>
            </a:r>
          </a:p>
        </p:txBody>
      </p:sp>
      <p:sp>
        <p:nvSpPr>
          <p:cNvPr id="33" name="Rectangle 32">
            <a:extLst>
              <a:ext uri="{FF2B5EF4-FFF2-40B4-BE49-F238E27FC236}">
                <a16:creationId xmlns:a16="http://schemas.microsoft.com/office/drawing/2014/main" id="{AF8A9652-024E-47B1-A822-FC842A0CA27C}"/>
              </a:ext>
            </a:extLst>
          </p:cNvPr>
          <p:cNvSpPr/>
          <p:nvPr/>
        </p:nvSpPr>
        <p:spPr>
          <a:xfrm>
            <a:off x="365637" y="5756345"/>
            <a:ext cx="11459175" cy="1077218"/>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spTree>
    <p:extLst>
      <p:ext uri="{BB962C8B-B14F-4D97-AF65-F5344CB8AC3E}">
        <p14:creationId xmlns:p14="http://schemas.microsoft.com/office/powerpoint/2010/main" val="2167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P spid="30" grpId="0"/>
      <p:bldP spid="31"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19"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9" name="Freeform: Shape 8">
            <a:extLst>
              <a:ext uri="{FF2B5EF4-FFF2-40B4-BE49-F238E27FC236}">
                <a16:creationId xmlns:a16="http://schemas.microsoft.com/office/drawing/2014/main" id="{BF71ECDB-2537-4D6E-89F7-D7B6D2C1534C}"/>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BF58A1-44E0-4C28-BF6C-47F84837B654}"/>
              </a:ext>
            </a:extLst>
          </p:cNvPr>
          <p:cNvSpPr/>
          <p:nvPr/>
        </p:nvSpPr>
        <p:spPr>
          <a:xfrm>
            <a:off x="297811" y="2242707"/>
            <a:ext cx="4909812" cy="369331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15°B - 45°B, chủ yếu là các quốc gia nằm trên bán đảo A-ráp, tiểu Á (Ả-rập-xê-út, I-rắc, Ca-ta….).</a:t>
            </a:r>
            <a:br>
              <a:rPr lang="en-US">
                <a:solidFill>
                  <a:srgbClr val="000000"/>
                </a:solidFill>
                <a:latin typeface="OpenSans"/>
              </a:rPr>
            </a:br>
            <a:endParaRPr lang="en-US"/>
          </a:p>
        </p:txBody>
      </p:sp>
      <p:pic>
        <p:nvPicPr>
          <p:cNvPr id="7" name="Picture 6">
            <a:extLst>
              <a:ext uri="{FF2B5EF4-FFF2-40B4-BE49-F238E27FC236}">
                <a16:creationId xmlns:a16="http://schemas.microsoft.com/office/drawing/2014/main" id="{5AF64DDC-BBC5-46DE-8595-051643AE0F4A}"/>
              </a:ext>
            </a:extLst>
          </p:cNvPr>
          <p:cNvPicPr>
            <a:picLocks noChangeAspect="1"/>
          </p:cNvPicPr>
          <p:nvPr/>
        </p:nvPicPr>
        <p:blipFill rotWithShape="1">
          <a:blip r:embed="rId4"/>
          <a:srcRect l="3751" t="-1" r="75234" b="82326"/>
          <a:stretch/>
        </p:blipFill>
        <p:spPr>
          <a:xfrm>
            <a:off x="3200036" y="1018014"/>
            <a:ext cx="2085605" cy="986689"/>
          </a:xfrm>
          <a:prstGeom prst="rect">
            <a:avLst/>
          </a:prstGeom>
        </p:spPr>
      </p:pic>
      <p:sp>
        <p:nvSpPr>
          <p:cNvPr id="8" name="Rectangle 8">
            <a:extLst>
              <a:ext uri="{FF2B5EF4-FFF2-40B4-BE49-F238E27FC236}">
                <a16:creationId xmlns:a16="http://schemas.microsoft.com/office/drawing/2014/main" id="{FA50DCAD-B791-40C1-A56A-7A3F66D2239E}"/>
              </a:ext>
            </a:extLst>
          </p:cNvPr>
          <p:cNvSpPr>
            <a:spLocks noChangeArrowheads="1"/>
          </p:cNvSpPr>
          <p:nvPr/>
        </p:nvSpPr>
        <p:spPr bwMode="auto">
          <a:xfrm>
            <a:off x="92721" y="132147"/>
            <a:ext cx="4436419" cy="647845"/>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c</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Tây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36202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6" y="132146"/>
            <a:ext cx="455071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15" y="1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7" y="630323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6" name="Rectangle 5">
            <a:extLst>
              <a:ext uri="{FF2B5EF4-FFF2-40B4-BE49-F238E27FC236}">
                <a16:creationId xmlns:a16="http://schemas.microsoft.com/office/drawing/2014/main" id="{DB9A0066-AE97-498D-A835-C34121EFE208}"/>
              </a:ext>
            </a:extLst>
          </p:cNvPr>
          <p:cNvSpPr/>
          <p:nvPr/>
        </p:nvSpPr>
        <p:spPr>
          <a:xfrm>
            <a:off x="261823" y="1227348"/>
            <a:ext cx="5968301" cy="1200329"/>
          </a:xfrm>
          <a:prstGeom prst="rect">
            <a:avLst/>
          </a:prstGeom>
        </p:spPr>
        <p:txBody>
          <a:bodyPr wrap="none">
            <a:spAutoFit/>
          </a:bodyPr>
          <a:lstStyle/>
          <a:p>
            <a:pPr marL="571500" indent="-571500" algn="just">
              <a:buFont typeface="Wingdings" panose="05000000000000000000" pitchFamily="2" charset="2"/>
              <a:buChar char="§"/>
            </a:pPr>
            <a:r>
              <a:rPr lang="vi-VN" sz="3600">
                <a:solidFill>
                  <a:srgbClr val="1B04FA"/>
                </a:solidFill>
              </a:rPr>
              <a:t> Địa hình nhiều đồi núi và</a:t>
            </a:r>
            <a:endParaRPr lang="en-US" sz="3600">
              <a:solidFill>
                <a:srgbClr val="1B04FA"/>
              </a:solidFill>
            </a:endParaRPr>
          </a:p>
          <a:p>
            <a:pPr algn="just"/>
            <a:r>
              <a:rPr lang="vi-VN" sz="3600">
                <a:solidFill>
                  <a:srgbClr val="1B04FA"/>
                </a:solidFill>
              </a:rPr>
              <a:t> sơn nguyên.</a:t>
            </a:r>
          </a:p>
        </p:txBody>
      </p:sp>
      <p:sp>
        <p:nvSpPr>
          <p:cNvPr id="7" name="Oval 6">
            <a:extLst>
              <a:ext uri="{FF2B5EF4-FFF2-40B4-BE49-F238E27FC236}">
                <a16:creationId xmlns:a16="http://schemas.microsoft.com/office/drawing/2014/main" id="{CE3C82AA-0C33-425D-9150-1364DDA947DA}"/>
              </a:ext>
            </a:extLst>
          </p:cNvPr>
          <p:cNvSpPr/>
          <p:nvPr/>
        </p:nvSpPr>
        <p:spPr>
          <a:xfrm>
            <a:off x="6864627" y="690010"/>
            <a:ext cx="1789044"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F1AF1A-774B-437A-89A3-46E6432E623C}"/>
              </a:ext>
            </a:extLst>
          </p:cNvPr>
          <p:cNvSpPr/>
          <p:nvPr/>
        </p:nvSpPr>
        <p:spPr>
          <a:xfrm>
            <a:off x="8428384" y="3553836"/>
            <a:ext cx="1590261"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67EAAC-6145-4732-92C7-98343A02B719}"/>
              </a:ext>
            </a:extLst>
          </p:cNvPr>
          <p:cNvSpPr/>
          <p:nvPr/>
        </p:nvSpPr>
        <p:spPr>
          <a:xfrm rot="19586569">
            <a:off x="8920847" y="1745923"/>
            <a:ext cx="795132" cy="1551229"/>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2EE6FC6-66CF-415F-8D4C-724220B51509}"/>
              </a:ext>
            </a:extLst>
          </p:cNvPr>
          <p:cNvSpPr/>
          <p:nvPr/>
        </p:nvSpPr>
        <p:spPr>
          <a:xfrm>
            <a:off x="8971725" y="609610"/>
            <a:ext cx="861467" cy="410817"/>
          </a:xfrm>
          <a:custGeom>
            <a:avLst/>
            <a:gdLst>
              <a:gd name="connsiteX0" fmla="*/ 0 w 861467"/>
              <a:gd name="connsiteY0" fmla="*/ 0 h 410817"/>
              <a:gd name="connsiteX1" fmla="*/ 132521 w 861467"/>
              <a:gd name="connsiteY1" fmla="*/ 39757 h 410817"/>
              <a:gd name="connsiteX2" fmla="*/ 251791 w 861467"/>
              <a:gd name="connsiteY2" fmla="*/ 66261 h 410817"/>
              <a:gd name="connsiteX3" fmla="*/ 291548 w 861467"/>
              <a:gd name="connsiteY3" fmla="*/ 79513 h 410817"/>
              <a:gd name="connsiteX4" fmla="*/ 331304 w 861467"/>
              <a:gd name="connsiteY4" fmla="*/ 106017 h 410817"/>
              <a:gd name="connsiteX5" fmla="*/ 384313 w 861467"/>
              <a:gd name="connsiteY5" fmla="*/ 159026 h 410817"/>
              <a:gd name="connsiteX6" fmla="*/ 490330 w 861467"/>
              <a:gd name="connsiteY6" fmla="*/ 185530 h 410817"/>
              <a:gd name="connsiteX7" fmla="*/ 516835 w 861467"/>
              <a:gd name="connsiteY7" fmla="*/ 212035 h 410817"/>
              <a:gd name="connsiteX8" fmla="*/ 569843 w 861467"/>
              <a:gd name="connsiteY8" fmla="*/ 225287 h 410817"/>
              <a:gd name="connsiteX9" fmla="*/ 662608 w 861467"/>
              <a:gd name="connsiteY9" fmla="*/ 251791 h 410817"/>
              <a:gd name="connsiteX10" fmla="*/ 715617 w 861467"/>
              <a:gd name="connsiteY10" fmla="*/ 291548 h 410817"/>
              <a:gd name="connsiteX11" fmla="*/ 755374 w 861467"/>
              <a:gd name="connsiteY11" fmla="*/ 304800 h 410817"/>
              <a:gd name="connsiteX12" fmla="*/ 821635 w 861467"/>
              <a:gd name="connsiteY12" fmla="*/ 371061 h 410817"/>
              <a:gd name="connsiteX13" fmla="*/ 861391 w 861467"/>
              <a:gd name="connsiteY13" fmla="*/ 410817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7" h="410817">
                <a:moveTo>
                  <a:pt x="0" y="0"/>
                </a:moveTo>
                <a:cubicBezTo>
                  <a:pt x="161876" y="26979"/>
                  <a:pt x="9252" y="-6469"/>
                  <a:pt x="132521" y="39757"/>
                </a:cubicBezTo>
                <a:cubicBezTo>
                  <a:pt x="159726" y="49959"/>
                  <a:pt x="226606" y="59965"/>
                  <a:pt x="251791" y="66261"/>
                </a:cubicBezTo>
                <a:cubicBezTo>
                  <a:pt x="265343" y="69649"/>
                  <a:pt x="278296" y="75096"/>
                  <a:pt x="291548" y="79513"/>
                </a:cubicBezTo>
                <a:cubicBezTo>
                  <a:pt x="304800" y="88348"/>
                  <a:pt x="319211" y="95652"/>
                  <a:pt x="331304" y="106017"/>
                </a:cubicBezTo>
                <a:cubicBezTo>
                  <a:pt x="350277" y="122279"/>
                  <a:pt x="361962" y="147851"/>
                  <a:pt x="384313" y="159026"/>
                </a:cubicBezTo>
                <a:cubicBezTo>
                  <a:pt x="416894" y="175316"/>
                  <a:pt x="490330" y="185530"/>
                  <a:pt x="490330" y="185530"/>
                </a:cubicBezTo>
                <a:cubicBezTo>
                  <a:pt x="499165" y="194365"/>
                  <a:pt x="505660" y="206447"/>
                  <a:pt x="516835" y="212035"/>
                </a:cubicBezTo>
                <a:cubicBezTo>
                  <a:pt x="533125" y="220180"/>
                  <a:pt x="552331" y="220284"/>
                  <a:pt x="569843" y="225287"/>
                </a:cubicBezTo>
                <a:cubicBezTo>
                  <a:pt x="702924" y="263310"/>
                  <a:pt x="496899" y="210364"/>
                  <a:pt x="662608" y="251791"/>
                </a:cubicBezTo>
                <a:cubicBezTo>
                  <a:pt x="680278" y="265043"/>
                  <a:pt x="696440" y="280590"/>
                  <a:pt x="715617" y="291548"/>
                </a:cubicBezTo>
                <a:cubicBezTo>
                  <a:pt x="727746" y="298479"/>
                  <a:pt x="744199" y="296419"/>
                  <a:pt x="755374" y="304800"/>
                </a:cubicBezTo>
                <a:cubicBezTo>
                  <a:pt x="780363" y="323541"/>
                  <a:pt x="795645" y="353735"/>
                  <a:pt x="821635" y="371061"/>
                </a:cubicBezTo>
                <a:cubicBezTo>
                  <a:pt x="865066" y="400015"/>
                  <a:pt x="861391" y="381638"/>
                  <a:pt x="861391" y="410817"/>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2162F6-0BDD-457B-A79D-3616D52DBD5E}"/>
              </a:ext>
            </a:extLst>
          </p:cNvPr>
          <p:cNvSpPr/>
          <p:nvPr/>
        </p:nvSpPr>
        <p:spPr>
          <a:xfrm>
            <a:off x="214447" y="2632645"/>
            <a:ext cx="6096000" cy="1754326"/>
          </a:xfrm>
          <a:prstGeom prst="rect">
            <a:avLst/>
          </a:prstGeom>
        </p:spPr>
        <p:txBody>
          <a:bodyPr>
            <a:spAutoFit/>
          </a:bodyPr>
          <a:lstStyle/>
          <a:p>
            <a:pPr marL="285750" indent="-285750" algn="just">
              <a:buFont typeface="Wingdings" panose="05000000000000000000" pitchFamily="2" charset="2"/>
              <a:buChar char="§"/>
            </a:pPr>
            <a:r>
              <a:rPr lang="vi-VN" sz="3600">
                <a:solidFill>
                  <a:srgbClr val="1B04FA"/>
                </a:solidFill>
              </a:rPr>
              <a:t>Khu vực chiếm hơn một nửa trữ lượng dầu mỏ thế giới.</a:t>
            </a:r>
          </a:p>
        </p:txBody>
      </p:sp>
      <p:sp>
        <p:nvSpPr>
          <p:cNvPr id="12" name="Rectangle 11">
            <a:extLst>
              <a:ext uri="{FF2B5EF4-FFF2-40B4-BE49-F238E27FC236}">
                <a16:creationId xmlns:a16="http://schemas.microsoft.com/office/drawing/2014/main" id="{FC0F2C23-7086-41CC-A626-C0FF3C7F1FD6}"/>
              </a:ext>
            </a:extLst>
          </p:cNvPr>
          <p:cNvSpPr/>
          <p:nvPr/>
        </p:nvSpPr>
        <p:spPr>
          <a:xfrm>
            <a:off x="261815" y="4548913"/>
            <a:ext cx="6096000" cy="1754326"/>
          </a:xfrm>
          <a:prstGeom prst="rect">
            <a:avLst/>
          </a:prstGeom>
        </p:spPr>
        <p:txBody>
          <a:bodyPr>
            <a:spAutoFit/>
          </a:bodyPr>
          <a:lstStyle/>
          <a:p>
            <a:pPr marL="457200" indent="-457200" algn="just">
              <a:buFont typeface="Wingdings" panose="05000000000000000000" pitchFamily="2" charset="2"/>
              <a:buChar char="§"/>
            </a:pPr>
            <a:r>
              <a:rPr lang="vi-VN" sz="3600">
                <a:solidFill>
                  <a:srgbClr val="1B04FA"/>
                </a:solidFill>
              </a:rPr>
              <a:t>Khí hậu khô hạn và nóng,.</a:t>
            </a:r>
          </a:p>
          <a:p>
            <a:br>
              <a:rPr lang="vi-VN" sz="3600">
                <a:solidFill>
                  <a:srgbClr val="000000"/>
                </a:solidFill>
                <a:latin typeface="OpenSans"/>
              </a:rPr>
            </a:br>
            <a:endParaRPr lang="en-US" sz="3600"/>
          </a:p>
        </p:txBody>
      </p:sp>
      <p:grpSp>
        <p:nvGrpSpPr>
          <p:cNvPr id="4" name="Group 3">
            <a:extLst>
              <a:ext uri="{FF2B5EF4-FFF2-40B4-BE49-F238E27FC236}">
                <a16:creationId xmlns:a16="http://schemas.microsoft.com/office/drawing/2014/main" id="{FC766925-BD78-49F1-8662-4B79C63E1617}"/>
              </a:ext>
            </a:extLst>
          </p:cNvPr>
          <p:cNvGrpSpPr/>
          <p:nvPr/>
        </p:nvGrpSpPr>
        <p:grpSpPr>
          <a:xfrm>
            <a:off x="6413793" y="0"/>
            <a:ext cx="5786387" cy="6839230"/>
            <a:chOff x="6413791" y="0"/>
            <a:chExt cx="5786387" cy="6839230"/>
          </a:xfrm>
        </p:grpSpPr>
        <p:pic>
          <p:nvPicPr>
            <p:cNvPr id="1026" name="Picture 2">
              <a:extLst>
                <a:ext uri="{FF2B5EF4-FFF2-40B4-BE49-F238E27FC236}">
                  <a16:creationId xmlns:a16="http://schemas.microsoft.com/office/drawing/2014/main" id="{5F723DCF-29E9-44F6-8C42-DA0F85423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1C87F-0829-48C6-9952-097B4B3ADC2C}"/>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2273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3" grpId="0" animBg="1"/>
      <p:bldP spid="15" grpId="0" animBg="1"/>
      <p:bldP spid="8" grpId="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6" y="132146"/>
            <a:ext cx="4550719" cy="6417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15" y="1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7" y="630323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2" name="Rectangle 1">
            <a:extLst>
              <a:ext uri="{FF2B5EF4-FFF2-40B4-BE49-F238E27FC236}">
                <a16:creationId xmlns:a16="http://schemas.microsoft.com/office/drawing/2014/main" id="{5B9C652C-1F7F-4AF6-A6FB-09593834F8F9}"/>
              </a:ext>
            </a:extLst>
          </p:cNvPr>
          <p:cNvSpPr/>
          <p:nvPr/>
        </p:nvSpPr>
        <p:spPr>
          <a:xfrm>
            <a:off x="231878" y="1227348"/>
            <a:ext cx="6221937" cy="1200329"/>
          </a:xfrm>
          <a:prstGeom prst="rect">
            <a:avLst/>
          </a:prstGeom>
        </p:spPr>
        <p:txBody>
          <a:bodyPr wrap="square">
            <a:spAutoFit/>
          </a:bodyPr>
          <a:lstStyle/>
          <a:p>
            <a:pPr marL="285750" indent="-285750">
              <a:buFont typeface="Wingdings" panose="05000000000000000000" pitchFamily="2" charset="2"/>
              <a:buChar char="§"/>
            </a:pPr>
            <a:r>
              <a:rPr lang="vi-VN" sz="3600">
                <a:solidFill>
                  <a:srgbClr val="1B04FA"/>
                </a:solidFill>
              </a:rPr>
              <a:t>Mạng lưới sông ngòi kém phát triển, khan hiếm nước. </a:t>
            </a:r>
          </a:p>
        </p:txBody>
      </p:sp>
      <p:sp>
        <p:nvSpPr>
          <p:cNvPr id="5" name="Freeform: Shape 4">
            <a:extLst>
              <a:ext uri="{FF2B5EF4-FFF2-40B4-BE49-F238E27FC236}">
                <a16:creationId xmlns:a16="http://schemas.microsoft.com/office/drawing/2014/main" id="{D8E0DFFA-0400-451C-80D1-98A4601CD06E}"/>
              </a:ext>
            </a:extLst>
          </p:cNvPr>
          <p:cNvSpPr/>
          <p:nvPr/>
        </p:nvSpPr>
        <p:spPr>
          <a:xfrm>
            <a:off x="8573984" y="1199408"/>
            <a:ext cx="1187533" cy="1496291"/>
          </a:xfrm>
          <a:custGeom>
            <a:avLst/>
            <a:gdLst>
              <a:gd name="connsiteX0" fmla="*/ 0 w 1187533"/>
              <a:gd name="connsiteY0" fmla="*/ 0 h 1496291"/>
              <a:gd name="connsiteX1" fmla="*/ 59377 w 1187533"/>
              <a:gd name="connsiteY1" fmla="*/ 35626 h 1496291"/>
              <a:gd name="connsiteX2" fmla="*/ 130629 w 1187533"/>
              <a:gd name="connsiteY2" fmla="*/ 178130 h 1496291"/>
              <a:gd name="connsiteX3" fmla="*/ 308759 w 1187533"/>
              <a:gd name="connsiteY3" fmla="*/ 201880 h 1496291"/>
              <a:gd name="connsiteX4" fmla="*/ 356260 w 1187533"/>
              <a:gd name="connsiteY4" fmla="*/ 273132 h 1496291"/>
              <a:gd name="connsiteX5" fmla="*/ 403761 w 1187533"/>
              <a:gd name="connsiteY5" fmla="*/ 356260 h 1496291"/>
              <a:gd name="connsiteX6" fmla="*/ 463138 w 1187533"/>
              <a:gd name="connsiteY6" fmla="*/ 463137 h 1496291"/>
              <a:gd name="connsiteX7" fmla="*/ 498764 w 1187533"/>
              <a:gd name="connsiteY7" fmla="*/ 486888 h 1496291"/>
              <a:gd name="connsiteX8" fmla="*/ 522515 w 1187533"/>
              <a:gd name="connsiteY8" fmla="*/ 522514 h 1496291"/>
              <a:gd name="connsiteX9" fmla="*/ 558141 w 1187533"/>
              <a:gd name="connsiteY9" fmla="*/ 546265 h 1496291"/>
              <a:gd name="connsiteX10" fmla="*/ 570016 w 1187533"/>
              <a:gd name="connsiteY10" fmla="*/ 581891 h 1496291"/>
              <a:gd name="connsiteX11" fmla="*/ 534390 w 1187533"/>
              <a:gd name="connsiteY11" fmla="*/ 653143 h 1496291"/>
              <a:gd name="connsiteX12" fmla="*/ 570016 w 1187533"/>
              <a:gd name="connsiteY12" fmla="*/ 843148 h 1496291"/>
              <a:gd name="connsiteX13" fmla="*/ 629393 w 1187533"/>
              <a:gd name="connsiteY13" fmla="*/ 950026 h 1496291"/>
              <a:gd name="connsiteX14" fmla="*/ 641268 w 1187533"/>
              <a:gd name="connsiteY14" fmla="*/ 1045028 h 1496291"/>
              <a:gd name="connsiteX15" fmla="*/ 653143 w 1187533"/>
              <a:gd name="connsiteY15" fmla="*/ 1104405 h 1496291"/>
              <a:gd name="connsiteX16" fmla="*/ 688769 w 1187533"/>
              <a:gd name="connsiteY16" fmla="*/ 1116280 h 1496291"/>
              <a:gd name="connsiteX17" fmla="*/ 771897 w 1187533"/>
              <a:gd name="connsiteY17" fmla="*/ 1128156 h 1496291"/>
              <a:gd name="connsiteX18" fmla="*/ 831273 w 1187533"/>
              <a:gd name="connsiteY18" fmla="*/ 1175657 h 1496291"/>
              <a:gd name="connsiteX19" fmla="*/ 878774 w 1187533"/>
              <a:gd name="connsiteY19" fmla="*/ 1187532 h 1496291"/>
              <a:gd name="connsiteX20" fmla="*/ 914400 w 1187533"/>
              <a:gd name="connsiteY20" fmla="*/ 1199408 h 1496291"/>
              <a:gd name="connsiteX21" fmla="*/ 950026 w 1187533"/>
              <a:gd name="connsiteY21" fmla="*/ 1235034 h 1496291"/>
              <a:gd name="connsiteX22" fmla="*/ 961902 w 1187533"/>
              <a:gd name="connsiteY22" fmla="*/ 1270660 h 1496291"/>
              <a:gd name="connsiteX23" fmla="*/ 1033154 w 1187533"/>
              <a:gd name="connsiteY23" fmla="*/ 1341911 h 1496291"/>
              <a:gd name="connsiteX24" fmla="*/ 1045029 w 1187533"/>
              <a:gd name="connsiteY24" fmla="*/ 1377537 h 1496291"/>
              <a:gd name="connsiteX25" fmla="*/ 1128156 w 1187533"/>
              <a:gd name="connsiteY25" fmla="*/ 1436914 h 1496291"/>
              <a:gd name="connsiteX26" fmla="*/ 1151907 w 1187533"/>
              <a:gd name="connsiteY26" fmla="*/ 1472540 h 1496291"/>
              <a:gd name="connsiteX27" fmla="*/ 1187533 w 1187533"/>
              <a:gd name="connsiteY27"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7533" h="1496291">
                <a:moveTo>
                  <a:pt x="0" y="0"/>
                </a:moveTo>
                <a:cubicBezTo>
                  <a:pt x="19792" y="11875"/>
                  <a:pt x="45206" y="17407"/>
                  <a:pt x="59377" y="35626"/>
                </a:cubicBezTo>
                <a:cubicBezTo>
                  <a:pt x="81425" y="63973"/>
                  <a:pt x="81475" y="165842"/>
                  <a:pt x="130629" y="178130"/>
                </a:cubicBezTo>
                <a:cubicBezTo>
                  <a:pt x="220547" y="200609"/>
                  <a:pt x="161876" y="188527"/>
                  <a:pt x="308759" y="201880"/>
                </a:cubicBezTo>
                <a:cubicBezTo>
                  <a:pt x="324593" y="225631"/>
                  <a:pt x="347234" y="246052"/>
                  <a:pt x="356260" y="273132"/>
                </a:cubicBezTo>
                <a:cubicBezTo>
                  <a:pt x="374394" y="327535"/>
                  <a:pt x="360624" y="298744"/>
                  <a:pt x="403761" y="356260"/>
                </a:cubicBezTo>
                <a:cubicBezTo>
                  <a:pt x="426708" y="425098"/>
                  <a:pt x="413912" y="422115"/>
                  <a:pt x="463138" y="463137"/>
                </a:cubicBezTo>
                <a:cubicBezTo>
                  <a:pt x="474102" y="472274"/>
                  <a:pt x="486889" y="478971"/>
                  <a:pt x="498764" y="486888"/>
                </a:cubicBezTo>
                <a:cubicBezTo>
                  <a:pt x="506681" y="498763"/>
                  <a:pt x="512423" y="512422"/>
                  <a:pt x="522515" y="522514"/>
                </a:cubicBezTo>
                <a:cubicBezTo>
                  <a:pt x="532607" y="532606"/>
                  <a:pt x="549225" y="535120"/>
                  <a:pt x="558141" y="546265"/>
                </a:cubicBezTo>
                <a:cubicBezTo>
                  <a:pt x="565961" y="556040"/>
                  <a:pt x="566058" y="570016"/>
                  <a:pt x="570016" y="581891"/>
                </a:cubicBezTo>
                <a:cubicBezTo>
                  <a:pt x="558141" y="605642"/>
                  <a:pt x="537684" y="626794"/>
                  <a:pt x="534390" y="653143"/>
                </a:cubicBezTo>
                <a:cubicBezTo>
                  <a:pt x="530651" y="683056"/>
                  <a:pt x="545079" y="805742"/>
                  <a:pt x="570016" y="843148"/>
                </a:cubicBezTo>
                <a:cubicBezTo>
                  <a:pt x="624461" y="924815"/>
                  <a:pt x="608490" y="887320"/>
                  <a:pt x="629393" y="950026"/>
                </a:cubicBezTo>
                <a:cubicBezTo>
                  <a:pt x="633351" y="981693"/>
                  <a:pt x="636415" y="1013485"/>
                  <a:pt x="641268" y="1045028"/>
                </a:cubicBezTo>
                <a:cubicBezTo>
                  <a:pt x="644337" y="1064978"/>
                  <a:pt x="641947" y="1087611"/>
                  <a:pt x="653143" y="1104405"/>
                </a:cubicBezTo>
                <a:cubicBezTo>
                  <a:pt x="660087" y="1114820"/>
                  <a:pt x="676494" y="1113825"/>
                  <a:pt x="688769" y="1116280"/>
                </a:cubicBezTo>
                <a:cubicBezTo>
                  <a:pt x="716216" y="1121769"/>
                  <a:pt x="744188" y="1124197"/>
                  <a:pt x="771897" y="1128156"/>
                </a:cubicBezTo>
                <a:cubicBezTo>
                  <a:pt x="888361" y="1166977"/>
                  <a:pt x="723843" y="1104037"/>
                  <a:pt x="831273" y="1175657"/>
                </a:cubicBezTo>
                <a:cubicBezTo>
                  <a:pt x="844853" y="1184710"/>
                  <a:pt x="863081" y="1183048"/>
                  <a:pt x="878774" y="1187532"/>
                </a:cubicBezTo>
                <a:cubicBezTo>
                  <a:pt x="890810" y="1190971"/>
                  <a:pt x="902525" y="1195449"/>
                  <a:pt x="914400" y="1199408"/>
                </a:cubicBezTo>
                <a:cubicBezTo>
                  <a:pt x="926275" y="1211283"/>
                  <a:pt x="940710" y="1221060"/>
                  <a:pt x="950026" y="1235034"/>
                </a:cubicBezTo>
                <a:cubicBezTo>
                  <a:pt x="956970" y="1245449"/>
                  <a:pt x="954217" y="1260779"/>
                  <a:pt x="961902" y="1270660"/>
                </a:cubicBezTo>
                <a:cubicBezTo>
                  <a:pt x="982523" y="1297173"/>
                  <a:pt x="1033154" y="1341911"/>
                  <a:pt x="1033154" y="1341911"/>
                </a:cubicBezTo>
                <a:cubicBezTo>
                  <a:pt x="1037112" y="1353786"/>
                  <a:pt x="1037015" y="1367921"/>
                  <a:pt x="1045029" y="1377537"/>
                </a:cubicBezTo>
                <a:cubicBezTo>
                  <a:pt x="1054235" y="1388584"/>
                  <a:pt x="1111911" y="1426084"/>
                  <a:pt x="1128156" y="1436914"/>
                </a:cubicBezTo>
                <a:cubicBezTo>
                  <a:pt x="1136073" y="1448789"/>
                  <a:pt x="1141815" y="1462448"/>
                  <a:pt x="1151907" y="1472540"/>
                </a:cubicBezTo>
                <a:cubicBezTo>
                  <a:pt x="1161999" y="1482632"/>
                  <a:pt x="1187533" y="1496291"/>
                  <a:pt x="1187533" y="1496291"/>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D43FA4E-4BF9-461F-8A19-3B8342B85154}"/>
              </a:ext>
            </a:extLst>
          </p:cNvPr>
          <p:cNvSpPr/>
          <p:nvPr/>
        </p:nvSpPr>
        <p:spPr>
          <a:xfrm>
            <a:off x="8315301" y="1175657"/>
            <a:ext cx="1315587" cy="1472994"/>
          </a:xfrm>
          <a:custGeom>
            <a:avLst/>
            <a:gdLst>
              <a:gd name="connsiteX0" fmla="*/ 128054 w 1315586"/>
              <a:gd name="connsiteY0" fmla="*/ 0 h 1472994"/>
              <a:gd name="connsiteX1" fmla="*/ 163680 w 1315586"/>
              <a:gd name="connsiteY1" fmla="*/ 106878 h 1472994"/>
              <a:gd name="connsiteX2" fmla="*/ 128054 w 1315586"/>
              <a:gd name="connsiteY2" fmla="*/ 178130 h 1472994"/>
              <a:gd name="connsiteX3" fmla="*/ 116179 w 1315586"/>
              <a:gd name="connsiteY3" fmla="*/ 225631 h 1472994"/>
              <a:gd name="connsiteX4" fmla="*/ 68677 w 1315586"/>
              <a:gd name="connsiteY4" fmla="*/ 237507 h 1472994"/>
              <a:gd name="connsiteX5" fmla="*/ 9301 w 1315586"/>
              <a:gd name="connsiteY5" fmla="*/ 261257 h 1472994"/>
              <a:gd name="connsiteX6" fmla="*/ 56802 w 1315586"/>
              <a:gd name="connsiteY6" fmla="*/ 498764 h 1472994"/>
              <a:gd name="connsiteX7" fmla="*/ 139929 w 1315586"/>
              <a:gd name="connsiteY7" fmla="*/ 522514 h 1472994"/>
              <a:gd name="connsiteX8" fmla="*/ 175555 w 1315586"/>
              <a:gd name="connsiteY8" fmla="*/ 546265 h 1472994"/>
              <a:gd name="connsiteX9" fmla="*/ 234932 w 1315586"/>
              <a:gd name="connsiteY9" fmla="*/ 558140 h 1472994"/>
              <a:gd name="connsiteX10" fmla="*/ 270558 w 1315586"/>
              <a:gd name="connsiteY10" fmla="*/ 593766 h 1472994"/>
              <a:gd name="connsiteX11" fmla="*/ 306184 w 1315586"/>
              <a:gd name="connsiteY11" fmla="*/ 605642 h 1472994"/>
              <a:gd name="connsiteX12" fmla="*/ 341810 w 1315586"/>
              <a:gd name="connsiteY12" fmla="*/ 641268 h 1472994"/>
              <a:gd name="connsiteX13" fmla="*/ 365560 w 1315586"/>
              <a:gd name="connsiteY13" fmla="*/ 736270 h 1472994"/>
              <a:gd name="connsiteX14" fmla="*/ 377436 w 1315586"/>
              <a:gd name="connsiteY14" fmla="*/ 771896 h 1472994"/>
              <a:gd name="connsiteX15" fmla="*/ 401186 w 1315586"/>
              <a:gd name="connsiteY15" fmla="*/ 807522 h 1472994"/>
              <a:gd name="connsiteX16" fmla="*/ 603067 w 1315586"/>
              <a:gd name="connsiteY16" fmla="*/ 819398 h 1472994"/>
              <a:gd name="connsiteX17" fmla="*/ 662443 w 1315586"/>
              <a:gd name="connsiteY17" fmla="*/ 866899 h 1472994"/>
              <a:gd name="connsiteX18" fmla="*/ 674319 w 1315586"/>
              <a:gd name="connsiteY18" fmla="*/ 902525 h 1472994"/>
              <a:gd name="connsiteX19" fmla="*/ 709945 w 1315586"/>
              <a:gd name="connsiteY19" fmla="*/ 914400 h 1472994"/>
              <a:gd name="connsiteX20" fmla="*/ 757446 w 1315586"/>
              <a:gd name="connsiteY20" fmla="*/ 1045029 h 1472994"/>
              <a:gd name="connsiteX21" fmla="*/ 804947 w 1315586"/>
              <a:gd name="connsiteY21" fmla="*/ 1056904 h 1472994"/>
              <a:gd name="connsiteX22" fmla="*/ 816823 w 1315586"/>
              <a:gd name="connsiteY22" fmla="*/ 1151907 h 1472994"/>
              <a:gd name="connsiteX23" fmla="*/ 876199 w 1315586"/>
              <a:gd name="connsiteY23" fmla="*/ 1223159 h 1472994"/>
              <a:gd name="connsiteX24" fmla="*/ 947451 w 1315586"/>
              <a:gd name="connsiteY24" fmla="*/ 1294411 h 1472994"/>
              <a:gd name="connsiteX25" fmla="*/ 959327 w 1315586"/>
              <a:gd name="connsiteY25" fmla="*/ 1377538 h 1472994"/>
              <a:gd name="connsiteX26" fmla="*/ 1078080 w 1315586"/>
              <a:gd name="connsiteY26" fmla="*/ 1401288 h 1472994"/>
              <a:gd name="connsiteX27" fmla="*/ 1113706 w 1315586"/>
              <a:gd name="connsiteY27" fmla="*/ 1413164 h 1472994"/>
              <a:gd name="connsiteX28" fmla="*/ 1149332 w 1315586"/>
              <a:gd name="connsiteY28" fmla="*/ 1448790 h 1472994"/>
              <a:gd name="connsiteX29" fmla="*/ 1315586 w 1315586"/>
              <a:gd name="connsiteY29" fmla="*/ 1472540 h 1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5586" h="1472994">
                <a:moveTo>
                  <a:pt x="128054" y="0"/>
                </a:moveTo>
                <a:cubicBezTo>
                  <a:pt x="135601" y="18868"/>
                  <a:pt x="163680" y="81314"/>
                  <a:pt x="163680" y="106878"/>
                </a:cubicBezTo>
                <a:cubicBezTo>
                  <a:pt x="163680" y="131459"/>
                  <a:pt x="140061" y="160119"/>
                  <a:pt x="128054" y="178130"/>
                </a:cubicBezTo>
                <a:cubicBezTo>
                  <a:pt x="124096" y="193964"/>
                  <a:pt x="127720" y="214090"/>
                  <a:pt x="116179" y="225631"/>
                </a:cubicBezTo>
                <a:cubicBezTo>
                  <a:pt x="104638" y="237172"/>
                  <a:pt x="84161" y="232346"/>
                  <a:pt x="68677" y="237507"/>
                </a:cubicBezTo>
                <a:cubicBezTo>
                  <a:pt x="48454" y="244248"/>
                  <a:pt x="29093" y="253340"/>
                  <a:pt x="9301" y="261257"/>
                </a:cubicBezTo>
                <a:cubicBezTo>
                  <a:pt x="14770" y="359710"/>
                  <a:pt x="-36761" y="461339"/>
                  <a:pt x="56802" y="498764"/>
                </a:cubicBezTo>
                <a:cubicBezTo>
                  <a:pt x="83559" y="509467"/>
                  <a:pt x="112220" y="514597"/>
                  <a:pt x="139929" y="522514"/>
                </a:cubicBezTo>
                <a:cubicBezTo>
                  <a:pt x="151804" y="530431"/>
                  <a:pt x="162191" y="541254"/>
                  <a:pt x="175555" y="546265"/>
                </a:cubicBezTo>
                <a:cubicBezTo>
                  <a:pt x="194454" y="553352"/>
                  <a:pt x="216879" y="549113"/>
                  <a:pt x="234932" y="558140"/>
                </a:cubicBezTo>
                <a:cubicBezTo>
                  <a:pt x="249953" y="565651"/>
                  <a:pt x="256584" y="584450"/>
                  <a:pt x="270558" y="593766"/>
                </a:cubicBezTo>
                <a:cubicBezTo>
                  <a:pt x="280973" y="600710"/>
                  <a:pt x="294309" y="601683"/>
                  <a:pt x="306184" y="605642"/>
                </a:cubicBezTo>
                <a:cubicBezTo>
                  <a:pt x="318059" y="617517"/>
                  <a:pt x="334861" y="625979"/>
                  <a:pt x="341810" y="641268"/>
                </a:cubicBezTo>
                <a:cubicBezTo>
                  <a:pt x="355317" y="670984"/>
                  <a:pt x="355237" y="705303"/>
                  <a:pt x="365560" y="736270"/>
                </a:cubicBezTo>
                <a:cubicBezTo>
                  <a:pt x="369519" y="748145"/>
                  <a:pt x="371838" y="760700"/>
                  <a:pt x="377436" y="771896"/>
                </a:cubicBezTo>
                <a:cubicBezTo>
                  <a:pt x="383819" y="784661"/>
                  <a:pt x="387220" y="804582"/>
                  <a:pt x="401186" y="807522"/>
                </a:cubicBezTo>
                <a:cubicBezTo>
                  <a:pt x="467150" y="821409"/>
                  <a:pt x="535773" y="815439"/>
                  <a:pt x="603067" y="819398"/>
                </a:cubicBezTo>
                <a:cubicBezTo>
                  <a:pt x="644158" y="833094"/>
                  <a:pt x="640957" y="823927"/>
                  <a:pt x="662443" y="866899"/>
                </a:cubicBezTo>
                <a:cubicBezTo>
                  <a:pt x="668041" y="878095"/>
                  <a:pt x="665468" y="893674"/>
                  <a:pt x="674319" y="902525"/>
                </a:cubicBezTo>
                <a:cubicBezTo>
                  <a:pt x="683170" y="911376"/>
                  <a:pt x="698070" y="910442"/>
                  <a:pt x="709945" y="914400"/>
                </a:cubicBezTo>
                <a:cubicBezTo>
                  <a:pt x="717523" y="975029"/>
                  <a:pt x="702610" y="1013695"/>
                  <a:pt x="757446" y="1045029"/>
                </a:cubicBezTo>
                <a:cubicBezTo>
                  <a:pt x="771617" y="1053126"/>
                  <a:pt x="789113" y="1052946"/>
                  <a:pt x="804947" y="1056904"/>
                </a:cubicBezTo>
                <a:cubicBezTo>
                  <a:pt x="808906" y="1088572"/>
                  <a:pt x="808426" y="1121117"/>
                  <a:pt x="816823" y="1151907"/>
                </a:cubicBezTo>
                <a:cubicBezTo>
                  <a:pt x="823822" y="1177572"/>
                  <a:pt x="861153" y="1205606"/>
                  <a:pt x="876199" y="1223159"/>
                </a:cubicBezTo>
                <a:cubicBezTo>
                  <a:pt x="935118" y="1291898"/>
                  <a:pt x="884735" y="1252600"/>
                  <a:pt x="947451" y="1294411"/>
                </a:cubicBezTo>
                <a:cubicBezTo>
                  <a:pt x="951410" y="1322120"/>
                  <a:pt x="937664" y="1359814"/>
                  <a:pt x="959327" y="1377538"/>
                </a:cubicBezTo>
                <a:cubicBezTo>
                  <a:pt x="990570" y="1403100"/>
                  <a:pt x="1038746" y="1392211"/>
                  <a:pt x="1078080" y="1401288"/>
                </a:cubicBezTo>
                <a:cubicBezTo>
                  <a:pt x="1090277" y="1404103"/>
                  <a:pt x="1101831" y="1409205"/>
                  <a:pt x="1113706" y="1413164"/>
                </a:cubicBezTo>
                <a:cubicBezTo>
                  <a:pt x="1125581" y="1425039"/>
                  <a:pt x="1134043" y="1441841"/>
                  <a:pt x="1149332" y="1448790"/>
                </a:cubicBezTo>
                <a:cubicBezTo>
                  <a:pt x="1214255" y="1478300"/>
                  <a:pt x="1250343" y="1472540"/>
                  <a:pt x="1315586" y="147254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1834AB-0FFD-4A06-A8D9-F8F9E6CBA7E3}"/>
              </a:ext>
            </a:extLst>
          </p:cNvPr>
          <p:cNvSpPr txBox="1"/>
          <p:nvPr/>
        </p:nvSpPr>
        <p:spPr>
          <a:xfrm rot="3624653">
            <a:off x="8809452" y="1658235"/>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Ti grơ</a:t>
            </a:r>
          </a:p>
        </p:txBody>
      </p:sp>
      <p:sp>
        <p:nvSpPr>
          <p:cNvPr id="11" name="TextBox 10">
            <a:extLst>
              <a:ext uri="{FF2B5EF4-FFF2-40B4-BE49-F238E27FC236}">
                <a16:creationId xmlns:a16="http://schemas.microsoft.com/office/drawing/2014/main" id="{DEAF11BF-5C1B-4FC0-9127-C13E5DBFF1BE}"/>
              </a:ext>
            </a:extLst>
          </p:cNvPr>
          <p:cNvSpPr txBox="1"/>
          <p:nvPr/>
        </p:nvSpPr>
        <p:spPr>
          <a:xfrm rot="3624653">
            <a:off x="8086444" y="2046936"/>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Ơ-phrat</a:t>
            </a:r>
          </a:p>
        </p:txBody>
      </p:sp>
      <p:grpSp>
        <p:nvGrpSpPr>
          <p:cNvPr id="13" name="Group 12">
            <a:extLst>
              <a:ext uri="{FF2B5EF4-FFF2-40B4-BE49-F238E27FC236}">
                <a16:creationId xmlns:a16="http://schemas.microsoft.com/office/drawing/2014/main" id="{E92043B7-5131-4C6B-8EE5-059E20E3E6D1}"/>
              </a:ext>
            </a:extLst>
          </p:cNvPr>
          <p:cNvGrpSpPr/>
          <p:nvPr/>
        </p:nvGrpSpPr>
        <p:grpSpPr>
          <a:xfrm>
            <a:off x="280321" y="2704686"/>
            <a:ext cx="5964377" cy="3533231"/>
            <a:chOff x="229015" y="2632843"/>
            <a:chExt cx="5964377" cy="3533231"/>
          </a:xfrm>
        </p:grpSpPr>
        <p:pic>
          <p:nvPicPr>
            <p:cNvPr id="7" name="Picture 6">
              <a:extLst>
                <a:ext uri="{FF2B5EF4-FFF2-40B4-BE49-F238E27FC236}">
                  <a16:creationId xmlns:a16="http://schemas.microsoft.com/office/drawing/2014/main" id="{88EC92E3-3636-4ADE-A436-9ADE41FA2C8F}"/>
                </a:ext>
              </a:extLst>
            </p:cNvPr>
            <p:cNvPicPr>
              <a:picLocks noChangeAspect="1"/>
            </p:cNvPicPr>
            <p:nvPr/>
          </p:nvPicPr>
          <p:blipFill>
            <a:blip r:embed="rId5"/>
            <a:stretch>
              <a:fillRect/>
            </a:stretch>
          </p:blipFill>
          <p:spPr>
            <a:xfrm>
              <a:off x="229015" y="2632843"/>
              <a:ext cx="5964377" cy="3533231"/>
            </a:xfrm>
            <a:prstGeom prst="rect">
              <a:avLst/>
            </a:prstGeom>
          </p:spPr>
        </p:pic>
        <p:sp>
          <p:nvSpPr>
            <p:cNvPr id="12" name="TextBox 11">
              <a:extLst>
                <a:ext uri="{FF2B5EF4-FFF2-40B4-BE49-F238E27FC236}">
                  <a16:creationId xmlns:a16="http://schemas.microsoft.com/office/drawing/2014/main" id="{1DEC66DE-8FFE-4494-A20E-FF515AEF37E9}"/>
                </a:ext>
              </a:extLst>
            </p:cNvPr>
            <p:cNvSpPr txBox="1"/>
            <p:nvPr/>
          </p:nvSpPr>
          <p:spPr>
            <a:xfrm>
              <a:off x="335032" y="5796742"/>
              <a:ext cx="1944343"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Sông 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Irad</a:t>
              </a:r>
            </a:p>
          </p:txBody>
        </p:sp>
      </p:grpSp>
      <p:grpSp>
        <p:nvGrpSpPr>
          <p:cNvPr id="15" name="Group 14">
            <a:extLst>
              <a:ext uri="{FF2B5EF4-FFF2-40B4-BE49-F238E27FC236}">
                <a16:creationId xmlns:a16="http://schemas.microsoft.com/office/drawing/2014/main" id="{33D16DDC-E527-425B-8DAC-8558E53348CF}"/>
              </a:ext>
            </a:extLst>
          </p:cNvPr>
          <p:cNvGrpSpPr/>
          <p:nvPr/>
        </p:nvGrpSpPr>
        <p:grpSpPr>
          <a:xfrm>
            <a:off x="159027" y="2576135"/>
            <a:ext cx="6242409" cy="3973890"/>
            <a:chOff x="35505" y="2525682"/>
            <a:chExt cx="6453745" cy="3922094"/>
          </a:xfrm>
        </p:grpSpPr>
        <p:pic>
          <p:nvPicPr>
            <p:cNvPr id="17" name="Picture 16">
              <a:extLst>
                <a:ext uri="{FF2B5EF4-FFF2-40B4-BE49-F238E27FC236}">
                  <a16:creationId xmlns:a16="http://schemas.microsoft.com/office/drawing/2014/main" id="{52C34461-87A6-489C-984C-C68F1F101A26}"/>
                </a:ext>
              </a:extLst>
            </p:cNvPr>
            <p:cNvPicPr>
              <a:picLocks noChangeAspect="1"/>
            </p:cNvPicPr>
            <p:nvPr/>
          </p:nvPicPr>
          <p:blipFill>
            <a:blip r:embed="rId6"/>
            <a:stretch>
              <a:fillRect/>
            </a:stretch>
          </p:blipFill>
          <p:spPr>
            <a:xfrm>
              <a:off x="35505" y="2525682"/>
              <a:ext cx="6453745" cy="3809283"/>
            </a:xfrm>
            <a:prstGeom prst="rect">
              <a:avLst/>
            </a:prstGeom>
          </p:spPr>
        </p:pic>
        <p:sp>
          <p:nvSpPr>
            <p:cNvPr id="18" name="TextBox 17">
              <a:extLst>
                <a:ext uri="{FF2B5EF4-FFF2-40B4-BE49-F238E27FC236}">
                  <a16:creationId xmlns:a16="http://schemas.microsoft.com/office/drawing/2014/main" id="{BFB97C31-53D3-49A2-9031-E2743A5B65DA}"/>
                </a:ext>
              </a:extLst>
            </p:cNvPr>
            <p:cNvSpPr txBox="1"/>
            <p:nvPr/>
          </p:nvSpPr>
          <p:spPr>
            <a:xfrm>
              <a:off x="48048" y="6083258"/>
              <a:ext cx="6405759" cy="364518"/>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là một con đ</a:t>
              </a:r>
              <a:r>
                <a:rPr lang="vi-VN">
                  <a:solidFill>
                    <a:srgbClr val="3333CC"/>
                  </a:solidFill>
                  <a:latin typeface="Arial" panose="020B0604020202020204" pitchFamily="34" charset="0"/>
                  <a:cs typeface="Arial" panose="020B0604020202020204" pitchFamily="34" charset="0"/>
                </a:rPr>
                <a:t>ư</a:t>
              </a:r>
              <a:r>
                <a:rPr lang="en-US">
                  <a:solidFill>
                    <a:srgbClr val="3333CC"/>
                  </a:solidFill>
                  <a:latin typeface="Arial" panose="020B0604020202020204" pitchFamily="34" charset="0"/>
                  <a:cs typeface="Arial" panose="020B0604020202020204" pitchFamily="34" charset="0"/>
                </a:rPr>
                <a:t>ờng vận tải quan trọng ở  Irad</a:t>
              </a:r>
            </a:p>
          </p:txBody>
        </p:sp>
      </p:grpSp>
      <p:sp>
        <p:nvSpPr>
          <p:cNvPr id="20" name="Rectangle 19">
            <a:extLst>
              <a:ext uri="{FF2B5EF4-FFF2-40B4-BE49-F238E27FC236}">
                <a16:creationId xmlns:a16="http://schemas.microsoft.com/office/drawing/2014/main" id="{9D778B93-2370-466B-966F-A8361A1CF510}"/>
              </a:ext>
            </a:extLst>
          </p:cNvPr>
          <p:cNvSpPr/>
          <p:nvPr/>
        </p:nvSpPr>
        <p:spPr>
          <a:xfrm>
            <a:off x="92720" y="2624082"/>
            <a:ext cx="6096000" cy="1754326"/>
          </a:xfrm>
          <a:prstGeom prst="rect">
            <a:avLst/>
          </a:prstGeom>
          <a:solidFill>
            <a:schemeClr val="bg1"/>
          </a:solidFill>
        </p:spPr>
        <p:txBody>
          <a:bodyPr>
            <a:spAutoFit/>
          </a:bodyPr>
          <a:lstStyle/>
          <a:p>
            <a:pPr marL="285750" indent="-285750">
              <a:buFont typeface="Wingdings" panose="05000000000000000000" pitchFamily="2" charset="2"/>
              <a:buChar char="§"/>
            </a:pPr>
            <a:r>
              <a:rPr lang="vi-VN" sz="3600">
                <a:solidFill>
                  <a:srgbClr val="1B04FA"/>
                </a:solidFill>
              </a:rPr>
              <a:t> Cảnh quan khu vực chủ yếu là bán hoang mạc và hoang</a:t>
            </a:r>
            <a:r>
              <a:rPr lang="en-US" sz="3600">
                <a:solidFill>
                  <a:srgbClr val="1B04FA"/>
                </a:solidFill>
              </a:rPr>
              <a:t> </a:t>
            </a:r>
            <a:r>
              <a:rPr lang="vi-VN" sz="3600">
                <a:solidFill>
                  <a:srgbClr val="1B04FA"/>
                </a:solidFill>
              </a:rPr>
              <a:t>mạc.</a:t>
            </a:r>
            <a:r>
              <a:rPr lang="en-US" sz="3600">
                <a:solidFill>
                  <a:srgbClr val="1B04FA"/>
                </a:solidFill>
              </a:rPr>
              <a:t> </a:t>
            </a:r>
            <a:endParaRPr lang="en-US" sz="3200"/>
          </a:p>
        </p:txBody>
      </p:sp>
    </p:spTree>
    <p:extLst>
      <p:ext uri="{BB962C8B-B14F-4D97-AF65-F5344CB8AC3E}">
        <p14:creationId xmlns:p14="http://schemas.microsoft.com/office/powerpoint/2010/main" val="8818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p:bldP spid="11"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47"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2" name="Freeform: Shape 11">
            <a:extLst>
              <a:ext uri="{FF2B5EF4-FFF2-40B4-BE49-F238E27FC236}">
                <a16:creationId xmlns:a16="http://schemas.microsoft.com/office/drawing/2014/main" id="{5ABE436F-04C1-4FC3-BC4C-8431FE5A7DB5}"/>
              </a:ext>
            </a:extLst>
          </p:cNvPr>
          <p:cNvSpPr/>
          <p:nvPr/>
        </p:nvSpPr>
        <p:spPr>
          <a:xfrm>
            <a:off x="6202017" y="2623933"/>
            <a:ext cx="2544419"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09684" y="1965605"/>
            <a:ext cx="4429733" cy="1569660"/>
          </a:xfrm>
          <a:prstGeom prst="rect">
            <a:avLst/>
          </a:prstGeom>
        </p:spPr>
        <p:txBody>
          <a:bodyPr wrap="square">
            <a:spAutoFit/>
          </a:bodyPr>
          <a:lstStyle/>
          <a:p>
            <a:r>
              <a:rPr lang="en-US" sz="3200">
                <a:solidFill>
                  <a:srgbClr val="1B04FA"/>
                </a:solidFill>
                <a:latin typeface="Arial" panose="020B0604020202020204" pitchFamily="34" charset="0"/>
                <a:cs typeface="Arial" panose="020B0604020202020204" pitchFamily="34" charset="0"/>
              </a:rPr>
              <a:t>Gồm các quốc gia nằm trên bán đảo Ấn Độ và ĐB. Ấn Hằng.</a:t>
            </a: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9FB4EA-BFE2-4631-84E8-0AD8040EF942}"/>
              </a:ext>
            </a:extLst>
          </p:cNvPr>
          <p:cNvPicPr>
            <a:picLocks noChangeAspect="1"/>
          </p:cNvPicPr>
          <p:nvPr/>
        </p:nvPicPr>
        <p:blipFill rotWithShape="1">
          <a:blip r:embed="rId4"/>
          <a:srcRect l="3751" t="-1" r="75234" b="82326"/>
          <a:stretch/>
        </p:blipFill>
        <p:spPr>
          <a:xfrm>
            <a:off x="2893976" y="803790"/>
            <a:ext cx="2085605" cy="986689"/>
          </a:xfrm>
          <a:prstGeom prst="rect">
            <a:avLst/>
          </a:prstGeom>
        </p:spPr>
      </p:pic>
      <p:sp>
        <p:nvSpPr>
          <p:cNvPr id="8" name="Rectangle 8">
            <a:extLst>
              <a:ext uri="{FF2B5EF4-FFF2-40B4-BE49-F238E27FC236}">
                <a16:creationId xmlns:a16="http://schemas.microsoft.com/office/drawing/2014/main" id="{0A7E3239-708F-404B-96FA-CD09BC97E7A8}"/>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2679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4" y="2375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89" y="6457890"/>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B6E20AB6-011B-4E80-A216-45B9ACEB45AD}"/>
              </a:ext>
            </a:extLst>
          </p:cNvPr>
          <p:cNvSpPr/>
          <p:nvPr/>
        </p:nvSpPr>
        <p:spPr>
          <a:xfrm>
            <a:off x="92720" y="1082685"/>
            <a:ext cx="5181600" cy="1354217"/>
          </a:xfrm>
          <a:prstGeom prst="rect">
            <a:avLst/>
          </a:prstGeom>
        </p:spPr>
        <p:txBody>
          <a:bodyPr wrap="square">
            <a:spAutoFit/>
          </a:bodyPr>
          <a:lstStyle/>
          <a:p>
            <a:pPr marL="457200" indent="-457200">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Khu vực rộng khoảng 7 triệu km2.</a:t>
            </a:r>
            <a:br>
              <a:rPr lang="vi-VN">
                <a:solidFill>
                  <a:srgbClr val="000000"/>
                </a:solidFill>
                <a:latin typeface="OpenSans"/>
              </a:rPr>
            </a:br>
            <a:endParaRPr lang="en-US"/>
          </a:p>
        </p:txBody>
      </p:sp>
      <p:sp>
        <p:nvSpPr>
          <p:cNvPr id="3" name="Rectangle 2">
            <a:extLst>
              <a:ext uri="{FF2B5EF4-FFF2-40B4-BE49-F238E27FC236}">
                <a16:creationId xmlns:a16="http://schemas.microsoft.com/office/drawing/2014/main" id="{ADBB844E-2E09-4DAE-B3B3-4767F2B00201}"/>
              </a:ext>
            </a:extLst>
          </p:cNvPr>
          <p:cNvSpPr/>
          <p:nvPr/>
        </p:nvSpPr>
        <p:spPr>
          <a:xfrm>
            <a:off x="37303" y="2303995"/>
            <a:ext cx="6096000" cy="3046988"/>
          </a:xfrm>
          <a:prstGeom prst="rect">
            <a:avLst/>
          </a:prstGeom>
        </p:spPr>
        <p:txBody>
          <a:bodyPr>
            <a:spAutoFit/>
          </a:bodyPr>
          <a:lstStyle/>
          <a:p>
            <a:pPr marL="457200" indent="-457200">
              <a:buFont typeface="Wingdings" panose="05000000000000000000" pitchFamily="2" charset="2"/>
              <a:buChar char="§"/>
            </a:pPr>
            <a:r>
              <a:rPr lang="vi-VN" sz="3200">
                <a:solidFill>
                  <a:srgbClr val="1B04FA"/>
                </a:solidFill>
                <a:cs typeface="Arial" panose="020B0604020202020204" pitchFamily="34" charset="0"/>
              </a:rPr>
              <a:t>Địa hình cao đồ sộ</a:t>
            </a:r>
            <a:r>
              <a:rPr lang="en-US" sz="3200">
                <a:solidFill>
                  <a:srgbClr val="1B04FA"/>
                </a:solidFill>
                <a:cs typeface="Arial" panose="020B0604020202020204" pitchFamily="34" charset="0"/>
              </a:rPr>
              <a:t>:</a:t>
            </a:r>
          </a:p>
          <a:p>
            <a:r>
              <a:rPr lang="en-US" sz="3200">
                <a:solidFill>
                  <a:srgbClr val="1B04FA"/>
                </a:solidFill>
                <a:cs typeface="Arial" panose="020B0604020202020204" pitchFamily="34" charset="0"/>
              </a:rPr>
              <a:t>+</a:t>
            </a:r>
            <a:r>
              <a:rPr lang="vi-VN" sz="3200">
                <a:solidFill>
                  <a:srgbClr val="1B04FA"/>
                </a:solidFill>
                <a:cs typeface="Arial" panose="020B0604020202020204" pitchFamily="34" charset="0"/>
              </a:rPr>
              <a:t> phía bắc </a:t>
            </a:r>
            <a:r>
              <a:rPr lang="en-US" sz="3200">
                <a:solidFill>
                  <a:srgbClr val="1B04FA"/>
                </a:solidFill>
                <a:cs typeface="Arial" panose="020B0604020202020204" pitchFamily="34" charset="0"/>
              </a:rPr>
              <a:t>là</a:t>
            </a:r>
            <a:r>
              <a:rPr lang="vi-VN" sz="3200">
                <a:solidFill>
                  <a:srgbClr val="1B04FA"/>
                </a:solidFill>
                <a:cs typeface="Arial" panose="020B0604020202020204" pitchFamily="34" charset="0"/>
              </a:rPr>
              <a:t> dãy Hi-ma-lay-</a:t>
            </a:r>
            <a:r>
              <a:rPr lang="en-US" sz="3200">
                <a:solidFill>
                  <a:srgbClr val="1B04FA"/>
                </a:solidFill>
                <a:cs typeface="Arial" panose="020B0604020202020204" pitchFamily="34" charset="0"/>
              </a:rPr>
              <a:t>a </a:t>
            </a:r>
            <a:r>
              <a:rPr lang="vi-VN" sz="3200">
                <a:solidFill>
                  <a:srgbClr val="1B04FA"/>
                </a:solidFill>
                <a:cs typeface="Arial" panose="020B0604020202020204" pitchFamily="34" charset="0"/>
              </a:rPr>
              <a:t>phía tây là sơn nguyên I-ran</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a:t>
            </a:r>
            <a:r>
              <a:rPr lang="vi-VN" sz="3200">
                <a:solidFill>
                  <a:srgbClr val="1B04FA"/>
                </a:solidFill>
                <a:cs typeface="Arial" panose="020B0604020202020204" pitchFamily="34" charset="0"/>
              </a:rPr>
              <a:t>phía nam đối thấp với sơn nguyên Đê-can </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Ở giữa là</a:t>
            </a:r>
            <a:r>
              <a:rPr lang="vi-VN" sz="3200">
                <a:solidFill>
                  <a:srgbClr val="1B04FA"/>
                </a:solidFill>
                <a:cs typeface="Arial" panose="020B0604020202020204" pitchFamily="34" charset="0"/>
              </a:rPr>
              <a:t> đồng bằng Ấn Hằng.</a:t>
            </a:r>
            <a:endParaRPr lang="en-US" sz="3200"/>
          </a:p>
        </p:txBody>
      </p:sp>
    </p:spTree>
    <p:extLst>
      <p:ext uri="{BB962C8B-B14F-4D97-AF65-F5344CB8AC3E}">
        <p14:creationId xmlns:p14="http://schemas.microsoft.com/office/powerpoint/2010/main" val="54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 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4" y="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89" y="6457890"/>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477FC0EC-5EAD-4600-AF9A-ADB79EE09658}"/>
              </a:ext>
            </a:extLst>
          </p:cNvPr>
          <p:cNvSpPr/>
          <p:nvPr/>
        </p:nvSpPr>
        <p:spPr>
          <a:xfrm>
            <a:off x="7" y="996565"/>
            <a:ext cx="574929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Đại bộ phận nằm trong kiểu khí hậu nhiệt đới gió mùa. </a:t>
            </a:r>
          </a:p>
        </p:txBody>
      </p:sp>
      <p:sp>
        <p:nvSpPr>
          <p:cNvPr id="3" name="Rectangle 2">
            <a:extLst>
              <a:ext uri="{FF2B5EF4-FFF2-40B4-BE49-F238E27FC236}">
                <a16:creationId xmlns:a16="http://schemas.microsoft.com/office/drawing/2014/main" id="{8391D21B-7FD3-4204-B3ED-2B433FBF6CB6}"/>
              </a:ext>
            </a:extLst>
          </p:cNvPr>
          <p:cNvSpPr/>
          <p:nvPr/>
        </p:nvSpPr>
        <p:spPr>
          <a:xfrm>
            <a:off x="61969" y="2488180"/>
            <a:ext cx="5343896"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Nam Á có nhiều hệ thống sông lớn (sông Ấn, sông Hằng,...).</a:t>
            </a:r>
          </a:p>
        </p:txBody>
      </p:sp>
      <p:grpSp>
        <p:nvGrpSpPr>
          <p:cNvPr id="9" name="Group 8">
            <a:extLst>
              <a:ext uri="{FF2B5EF4-FFF2-40B4-BE49-F238E27FC236}">
                <a16:creationId xmlns:a16="http://schemas.microsoft.com/office/drawing/2014/main" id="{3D97C404-478A-4E87-BF8E-C67C1DE1FFF6}"/>
              </a:ext>
            </a:extLst>
          </p:cNvPr>
          <p:cNvGrpSpPr/>
          <p:nvPr/>
        </p:nvGrpSpPr>
        <p:grpSpPr>
          <a:xfrm>
            <a:off x="6173741" y="18770"/>
            <a:ext cx="5786387" cy="6839230"/>
            <a:chOff x="6413791" y="0"/>
            <a:chExt cx="5786387" cy="6839230"/>
          </a:xfrm>
        </p:grpSpPr>
        <p:pic>
          <p:nvPicPr>
            <p:cNvPr id="10" name="Picture 2">
              <a:extLst>
                <a:ext uri="{FF2B5EF4-FFF2-40B4-BE49-F238E27FC236}">
                  <a16:creationId xmlns:a16="http://schemas.microsoft.com/office/drawing/2014/main" id="{E8D42E20-823B-4973-BE64-FAFF1BC4C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11F073-5515-4DDB-98BA-25271A0019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grpSp>
        <p:nvGrpSpPr>
          <p:cNvPr id="4" name="Group 3">
            <a:extLst>
              <a:ext uri="{FF2B5EF4-FFF2-40B4-BE49-F238E27FC236}">
                <a16:creationId xmlns:a16="http://schemas.microsoft.com/office/drawing/2014/main" id="{32FD5359-040D-4B0E-B4E5-69F2881068FA}"/>
              </a:ext>
            </a:extLst>
          </p:cNvPr>
          <p:cNvGrpSpPr/>
          <p:nvPr/>
        </p:nvGrpSpPr>
        <p:grpSpPr>
          <a:xfrm>
            <a:off x="5749296" y="-18770"/>
            <a:ext cx="6370637" cy="6858000"/>
            <a:chOff x="5749295" y="-18770"/>
            <a:chExt cx="6370637" cy="6858000"/>
          </a:xfrm>
        </p:grpSpPr>
        <p:pic>
          <p:nvPicPr>
            <p:cNvPr id="13" name="Picture 2">
              <a:extLst>
                <a:ext uri="{FF2B5EF4-FFF2-40B4-BE49-F238E27FC236}">
                  <a16:creationId xmlns:a16="http://schemas.microsoft.com/office/drawing/2014/main" id="{8A667678-8D80-4C8D-B241-12237496E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95" y="-1877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C7AF28-FBF6-48BD-9EC4-FB4B7B2FDF79}"/>
                </a:ext>
              </a:extLst>
            </p:cNvPr>
            <p:cNvSpPr txBox="1"/>
            <p:nvPr/>
          </p:nvSpPr>
          <p:spPr>
            <a:xfrm>
              <a:off x="6467922" y="641537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grpSp>
      <p:sp>
        <p:nvSpPr>
          <p:cNvPr id="5" name="Freeform: Shape 4">
            <a:extLst>
              <a:ext uri="{FF2B5EF4-FFF2-40B4-BE49-F238E27FC236}">
                <a16:creationId xmlns:a16="http://schemas.microsoft.com/office/drawing/2014/main" id="{A720BE25-21E9-41C6-A68D-3B4ACD8A6987}"/>
              </a:ext>
            </a:extLst>
          </p:cNvPr>
          <p:cNvSpPr/>
          <p:nvPr/>
        </p:nvSpPr>
        <p:spPr>
          <a:xfrm>
            <a:off x="8241475" y="1460665"/>
            <a:ext cx="771896" cy="1484416"/>
          </a:xfrm>
          <a:custGeom>
            <a:avLst/>
            <a:gdLst>
              <a:gd name="connsiteX0" fmla="*/ 771896 w 771896"/>
              <a:gd name="connsiteY0" fmla="*/ 0 h 1484416"/>
              <a:gd name="connsiteX1" fmla="*/ 736270 w 771896"/>
              <a:gd name="connsiteY1" fmla="*/ 59377 h 1484416"/>
              <a:gd name="connsiteX2" fmla="*/ 700644 w 771896"/>
              <a:gd name="connsiteY2" fmla="*/ 83127 h 1484416"/>
              <a:gd name="connsiteX3" fmla="*/ 665019 w 771896"/>
              <a:gd name="connsiteY3" fmla="*/ 118753 h 1484416"/>
              <a:gd name="connsiteX4" fmla="*/ 653143 w 771896"/>
              <a:gd name="connsiteY4" fmla="*/ 201880 h 1484416"/>
              <a:gd name="connsiteX5" fmla="*/ 581891 w 771896"/>
              <a:gd name="connsiteY5" fmla="*/ 237506 h 1484416"/>
              <a:gd name="connsiteX6" fmla="*/ 498764 w 771896"/>
              <a:gd name="connsiteY6" fmla="*/ 296883 h 1484416"/>
              <a:gd name="connsiteX7" fmla="*/ 475013 w 771896"/>
              <a:gd name="connsiteY7" fmla="*/ 403761 h 1484416"/>
              <a:gd name="connsiteX8" fmla="*/ 427512 w 771896"/>
              <a:gd name="connsiteY8" fmla="*/ 475013 h 1484416"/>
              <a:gd name="connsiteX9" fmla="*/ 415637 w 771896"/>
              <a:gd name="connsiteY9" fmla="*/ 581891 h 1484416"/>
              <a:gd name="connsiteX10" fmla="*/ 391886 w 771896"/>
              <a:gd name="connsiteY10" fmla="*/ 617517 h 1484416"/>
              <a:gd name="connsiteX11" fmla="*/ 356260 w 771896"/>
              <a:gd name="connsiteY11" fmla="*/ 688769 h 1484416"/>
              <a:gd name="connsiteX12" fmla="*/ 368135 w 771896"/>
              <a:gd name="connsiteY12" fmla="*/ 724395 h 1484416"/>
              <a:gd name="connsiteX13" fmla="*/ 380011 w 771896"/>
              <a:gd name="connsiteY13" fmla="*/ 866899 h 1484416"/>
              <a:gd name="connsiteX14" fmla="*/ 308759 w 771896"/>
              <a:gd name="connsiteY14" fmla="*/ 878774 h 1484416"/>
              <a:gd name="connsiteX15" fmla="*/ 273133 w 771896"/>
              <a:gd name="connsiteY15" fmla="*/ 890649 h 1484416"/>
              <a:gd name="connsiteX16" fmla="*/ 154380 w 771896"/>
              <a:gd name="connsiteY16" fmla="*/ 973777 h 1484416"/>
              <a:gd name="connsiteX17" fmla="*/ 83128 w 771896"/>
              <a:gd name="connsiteY17" fmla="*/ 997527 h 1484416"/>
              <a:gd name="connsiteX18" fmla="*/ 59377 w 771896"/>
              <a:gd name="connsiteY18" fmla="*/ 1033153 h 1484416"/>
              <a:gd name="connsiteX19" fmla="*/ 47502 w 771896"/>
              <a:gd name="connsiteY19" fmla="*/ 1080654 h 1484416"/>
              <a:gd name="connsiteX20" fmla="*/ 35626 w 771896"/>
              <a:gd name="connsiteY20" fmla="*/ 1116280 h 1484416"/>
              <a:gd name="connsiteX21" fmla="*/ 23751 w 771896"/>
              <a:gd name="connsiteY21" fmla="*/ 1389413 h 1484416"/>
              <a:gd name="connsiteX22" fmla="*/ 0 w 771896"/>
              <a:gd name="connsiteY22" fmla="*/ 1484416 h 14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96" h="1484416">
                <a:moveTo>
                  <a:pt x="771896" y="0"/>
                </a:moveTo>
                <a:cubicBezTo>
                  <a:pt x="760021" y="19792"/>
                  <a:pt x="751291" y="41852"/>
                  <a:pt x="736270" y="59377"/>
                </a:cubicBezTo>
                <a:cubicBezTo>
                  <a:pt x="726982" y="70213"/>
                  <a:pt x="711608" y="73990"/>
                  <a:pt x="700644" y="83127"/>
                </a:cubicBezTo>
                <a:cubicBezTo>
                  <a:pt x="687742" y="93878"/>
                  <a:pt x="676894" y="106878"/>
                  <a:pt x="665019" y="118753"/>
                </a:cubicBezTo>
                <a:cubicBezTo>
                  <a:pt x="661060" y="146462"/>
                  <a:pt x="664511" y="176302"/>
                  <a:pt x="653143" y="201880"/>
                </a:cubicBezTo>
                <a:cubicBezTo>
                  <a:pt x="645135" y="219897"/>
                  <a:pt x="597700" y="232237"/>
                  <a:pt x="581891" y="237506"/>
                </a:cubicBezTo>
                <a:cubicBezTo>
                  <a:pt x="567457" y="247129"/>
                  <a:pt x="505459" y="287510"/>
                  <a:pt x="498764" y="296883"/>
                </a:cubicBezTo>
                <a:cubicBezTo>
                  <a:pt x="493834" y="303785"/>
                  <a:pt x="475447" y="402806"/>
                  <a:pt x="475013" y="403761"/>
                </a:cubicBezTo>
                <a:cubicBezTo>
                  <a:pt x="463201" y="429747"/>
                  <a:pt x="427512" y="475013"/>
                  <a:pt x="427512" y="475013"/>
                </a:cubicBezTo>
                <a:cubicBezTo>
                  <a:pt x="423554" y="510639"/>
                  <a:pt x="424331" y="547116"/>
                  <a:pt x="415637" y="581891"/>
                </a:cubicBezTo>
                <a:cubicBezTo>
                  <a:pt x="412175" y="595737"/>
                  <a:pt x="398269" y="604751"/>
                  <a:pt x="391886" y="617517"/>
                </a:cubicBezTo>
                <a:cubicBezTo>
                  <a:pt x="342720" y="715849"/>
                  <a:pt x="424327" y="586669"/>
                  <a:pt x="356260" y="688769"/>
                </a:cubicBezTo>
                <a:cubicBezTo>
                  <a:pt x="360218" y="700644"/>
                  <a:pt x="362537" y="713199"/>
                  <a:pt x="368135" y="724395"/>
                </a:cubicBezTo>
                <a:cubicBezTo>
                  <a:pt x="393578" y="775281"/>
                  <a:pt x="439150" y="782415"/>
                  <a:pt x="380011" y="866899"/>
                </a:cubicBezTo>
                <a:cubicBezTo>
                  <a:pt x="366203" y="886625"/>
                  <a:pt x="332264" y="873551"/>
                  <a:pt x="308759" y="878774"/>
                </a:cubicBezTo>
                <a:cubicBezTo>
                  <a:pt x="296539" y="881489"/>
                  <a:pt x="285008" y="886691"/>
                  <a:pt x="273133" y="890649"/>
                </a:cubicBezTo>
                <a:cubicBezTo>
                  <a:pt x="178571" y="985211"/>
                  <a:pt x="240185" y="948035"/>
                  <a:pt x="154380" y="973777"/>
                </a:cubicBezTo>
                <a:cubicBezTo>
                  <a:pt x="130401" y="980971"/>
                  <a:pt x="83128" y="997527"/>
                  <a:pt x="83128" y="997527"/>
                </a:cubicBezTo>
                <a:cubicBezTo>
                  <a:pt x="75211" y="1009402"/>
                  <a:pt x="64999" y="1020035"/>
                  <a:pt x="59377" y="1033153"/>
                </a:cubicBezTo>
                <a:cubicBezTo>
                  <a:pt x="52948" y="1048154"/>
                  <a:pt x="51986" y="1064961"/>
                  <a:pt x="47502" y="1080654"/>
                </a:cubicBezTo>
                <a:cubicBezTo>
                  <a:pt x="44063" y="1092690"/>
                  <a:pt x="39585" y="1104405"/>
                  <a:pt x="35626" y="1116280"/>
                </a:cubicBezTo>
                <a:cubicBezTo>
                  <a:pt x="31668" y="1207324"/>
                  <a:pt x="32529" y="1298706"/>
                  <a:pt x="23751" y="1389413"/>
                </a:cubicBezTo>
                <a:cubicBezTo>
                  <a:pt x="20607" y="1421904"/>
                  <a:pt x="0" y="1484416"/>
                  <a:pt x="0" y="14844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D07CD2B-7163-4ED6-B9F8-A7D2DEAD46F6}"/>
              </a:ext>
            </a:extLst>
          </p:cNvPr>
          <p:cNvSpPr/>
          <p:nvPr/>
        </p:nvSpPr>
        <p:spPr>
          <a:xfrm>
            <a:off x="10901425" y="2161319"/>
            <a:ext cx="666913" cy="1045029"/>
          </a:xfrm>
          <a:custGeom>
            <a:avLst/>
            <a:gdLst>
              <a:gd name="connsiteX0" fmla="*/ 593896 w 666913"/>
              <a:gd name="connsiteY0" fmla="*/ 0 h 1045029"/>
              <a:gd name="connsiteX1" fmla="*/ 605772 w 666913"/>
              <a:gd name="connsiteY1" fmla="*/ 59377 h 1045029"/>
              <a:gd name="connsiteX2" fmla="*/ 629522 w 666913"/>
              <a:gd name="connsiteY2" fmla="*/ 130629 h 1045029"/>
              <a:gd name="connsiteX3" fmla="*/ 653273 w 666913"/>
              <a:gd name="connsiteY3" fmla="*/ 225631 h 1045029"/>
              <a:gd name="connsiteX4" fmla="*/ 665148 w 666913"/>
              <a:gd name="connsiteY4" fmla="*/ 308759 h 1045029"/>
              <a:gd name="connsiteX5" fmla="*/ 629522 w 666913"/>
              <a:gd name="connsiteY5" fmla="*/ 320634 h 1045029"/>
              <a:gd name="connsiteX6" fmla="*/ 522644 w 666913"/>
              <a:gd name="connsiteY6" fmla="*/ 368135 h 1045029"/>
              <a:gd name="connsiteX7" fmla="*/ 451392 w 666913"/>
              <a:gd name="connsiteY7" fmla="*/ 391886 h 1045029"/>
              <a:gd name="connsiteX8" fmla="*/ 415766 w 666913"/>
              <a:gd name="connsiteY8" fmla="*/ 415636 h 1045029"/>
              <a:gd name="connsiteX9" fmla="*/ 344514 w 666913"/>
              <a:gd name="connsiteY9" fmla="*/ 439387 h 1045029"/>
              <a:gd name="connsiteX10" fmla="*/ 308888 w 666913"/>
              <a:gd name="connsiteY10" fmla="*/ 463138 h 1045029"/>
              <a:gd name="connsiteX11" fmla="*/ 142634 w 666913"/>
              <a:gd name="connsiteY11" fmla="*/ 486888 h 1045029"/>
              <a:gd name="connsiteX12" fmla="*/ 107008 w 666913"/>
              <a:gd name="connsiteY12" fmla="*/ 498764 h 1045029"/>
              <a:gd name="connsiteX13" fmla="*/ 35756 w 666913"/>
              <a:gd name="connsiteY13" fmla="*/ 510639 h 1045029"/>
              <a:gd name="connsiteX14" fmla="*/ 130 w 666913"/>
              <a:gd name="connsiteY14" fmla="*/ 546265 h 1045029"/>
              <a:gd name="connsiteX15" fmla="*/ 12005 w 666913"/>
              <a:gd name="connsiteY15" fmla="*/ 712520 h 1045029"/>
              <a:gd name="connsiteX16" fmla="*/ 83257 w 666913"/>
              <a:gd name="connsiteY16" fmla="*/ 760021 h 1045029"/>
              <a:gd name="connsiteX17" fmla="*/ 95133 w 666913"/>
              <a:gd name="connsiteY17" fmla="*/ 807522 h 1045029"/>
              <a:gd name="connsiteX18" fmla="*/ 118883 w 666913"/>
              <a:gd name="connsiteY18" fmla="*/ 843148 h 1045029"/>
              <a:gd name="connsiteX19" fmla="*/ 130759 w 666913"/>
              <a:gd name="connsiteY19" fmla="*/ 950026 h 1045029"/>
              <a:gd name="connsiteX20" fmla="*/ 166385 w 666913"/>
              <a:gd name="connsiteY20" fmla="*/ 1021278 h 1045029"/>
              <a:gd name="connsiteX21" fmla="*/ 178260 w 666913"/>
              <a:gd name="connsiteY21"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13" h="1045029">
                <a:moveTo>
                  <a:pt x="593896" y="0"/>
                </a:moveTo>
                <a:cubicBezTo>
                  <a:pt x="597855" y="19792"/>
                  <a:pt x="600461" y="39904"/>
                  <a:pt x="605772" y="59377"/>
                </a:cubicBezTo>
                <a:cubicBezTo>
                  <a:pt x="612359" y="83530"/>
                  <a:pt x="624612" y="106080"/>
                  <a:pt x="629522" y="130629"/>
                </a:cubicBezTo>
                <a:cubicBezTo>
                  <a:pt x="643853" y="202280"/>
                  <a:pt x="635015" y="170857"/>
                  <a:pt x="653273" y="225631"/>
                </a:cubicBezTo>
                <a:cubicBezTo>
                  <a:pt x="657231" y="253340"/>
                  <a:pt x="671937" y="281604"/>
                  <a:pt x="665148" y="308759"/>
                </a:cubicBezTo>
                <a:cubicBezTo>
                  <a:pt x="662112" y="320903"/>
                  <a:pt x="640718" y="315036"/>
                  <a:pt x="629522" y="320634"/>
                </a:cubicBezTo>
                <a:cubicBezTo>
                  <a:pt x="516609" y="377091"/>
                  <a:pt x="706467" y="306862"/>
                  <a:pt x="522644" y="368135"/>
                </a:cubicBezTo>
                <a:cubicBezTo>
                  <a:pt x="522639" y="368137"/>
                  <a:pt x="451396" y="391883"/>
                  <a:pt x="451392" y="391886"/>
                </a:cubicBezTo>
                <a:cubicBezTo>
                  <a:pt x="439517" y="399803"/>
                  <a:pt x="428808" y="409840"/>
                  <a:pt x="415766" y="415636"/>
                </a:cubicBezTo>
                <a:cubicBezTo>
                  <a:pt x="392888" y="425804"/>
                  <a:pt x="344514" y="439387"/>
                  <a:pt x="344514" y="439387"/>
                </a:cubicBezTo>
                <a:cubicBezTo>
                  <a:pt x="332639" y="447304"/>
                  <a:pt x="321654" y="456755"/>
                  <a:pt x="308888" y="463138"/>
                </a:cubicBezTo>
                <a:cubicBezTo>
                  <a:pt x="263197" y="485984"/>
                  <a:pt x="176004" y="483854"/>
                  <a:pt x="142634" y="486888"/>
                </a:cubicBezTo>
                <a:cubicBezTo>
                  <a:pt x="130759" y="490847"/>
                  <a:pt x="119228" y="496048"/>
                  <a:pt x="107008" y="498764"/>
                </a:cubicBezTo>
                <a:cubicBezTo>
                  <a:pt x="83503" y="503987"/>
                  <a:pt x="57759" y="500860"/>
                  <a:pt x="35756" y="510639"/>
                </a:cubicBezTo>
                <a:cubicBezTo>
                  <a:pt x="20409" y="517460"/>
                  <a:pt x="12005" y="534390"/>
                  <a:pt x="130" y="546265"/>
                </a:cubicBezTo>
                <a:cubicBezTo>
                  <a:pt x="4088" y="601683"/>
                  <a:pt x="-8132" y="660738"/>
                  <a:pt x="12005" y="712520"/>
                </a:cubicBezTo>
                <a:cubicBezTo>
                  <a:pt x="22351" y="739124"/>
                  <a:pt x="83257" y="760021"/>
                  <a:pt x="83257" y="760021"/>
                </a:cubicBezTo>
                <a:cubicBezTo>
                  <a:pt x="87216" y="775855"/>
                  <a:pt x="88704" y="792521"/>
                  <a:pt x="95133" y="807522"/>
                </a:cubicBezTo>
                <a:cubicBezTo>
                  <a:pt x="100755" y="820640"/>
                  <a:pt x="115421" y="829302"/>
                  <a:pt x="118883" y="843148"/>
                </a:cubicBezTo>
                <a:cubicBezTo>
                  <a:pt x="127577" y="877923"/>
                  <a:pt x="124866" y="914668"/>
                  <a:pt x="130759" y="950026"/>
                </a:cubicBezTo>
                <a:cubicBezTo>
                  <a:pt x="136838" y="986497"/>
                  <a:pt x="147445" y="989712"/>
                  <a:pt x="166385" y="1021278"/>
                </a:cubicBezTo>
                <a:cubicBezTo>
                  <a:pt x="170939" y="1028868"/>
                  <a:pt x="174302" y="1037112"/>
                  <a:pt x="178260" y="104502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52775F6-AF42-4DAE-8F9B-29EE3507824B}"/>
              </a:ext>
            </a:extLst>
          </p:cNvPr>
          <p:cNvGrpSpPr/>
          <p:nvPr/>
        </p:nvGrpSpPr>
        <p:grpSpPr>
          <a:xfrm>
            <a:off x="9488387" y="2149434"/>
            <a:ext cx="1485284" cy="1080654"/>
            <a:chOff x="9488384" y="2149434"/>
            <a:chExt cx="1485284" cy="1080654"/>
          </a:xfrm>
        </p:grpSpPr>
        <p:sp>
          <p:nvSpPr>
            <p:cNvPr id="6" name="Freeform: Shape 5">
              <a:extLst>
                <a:ext uri="{FF2B5EF4-FFF2-40B4-BE49-F238E27FC236}">
                  <a16:creationId xmlns:a16="http://schemas.microsoft.com/office/drawing/2014/main" id="{AF1E4B20-FA96-43DC-91A7-E464879343CA}"/>
                </a:ext>
              </a:extLst>
            </p:cNvPr>
            <p:cNvSpPr/>
            <p:nvPr/>
          </p:nvSpPr>
          <p:spPr>
            <a:xfrm>
              <a:off x="9488384" y="2149434"/>
              <a:ext cx="1318205" cy="1080654"/>
            </a:xfrm>
            <a:custGeom>
              <a:avLst/>
              <a:gdLst>
                <a:gd name="connsiteX0" fmla="*/ 95003 w 1318205"/>
                <a:gd name="connsiteY0" fmla="*/ 0 h 1080654"/>
                <a:gd name="connsiteX1" fmla="*/ 35626 w 1318205"/>
                <a:gd name="connsiteY1" fmla="*/ 71252 h 1080654"/>
                <a:gd name="connsiteX2" fmla="*/ 23751 w 1318205"/>
                <a:gd name="connsiteY2" fmla="*/ 154379 h 1080654"/>
                <a:gd name="connsiteX3" fmla="*/ 11876 w 1318205"/>
                <a:gd name="connsiteY3" fmla="*/ 190005 h 1080654"/>
                <a:gd name="connsiteX4" fmla="*/ 0 w 1318205"/>
                <a:gd name="connsiteY4" fmla="*/ 237506 h 1080654"/>
                <a:gd name="connsiteX5" fmla="*/ 11876 w 1318205"/>
                <a:gd name="connsiteY5" fmla="*/ 308758 h 1080654"/>
                <a:gd name="connsiteX6" fmla="*/ 47502 w 1318205"/>
                <a:gd name="connsiteY6" fmla="*/ 320634 h 1080654"/>
                <a:gd name="connsiteX7" fmla="*/ 166255 w 1318205"/>
                <a:gd name="connsiteY7" fmla="*/ 332509 h 1080654"/>
                <a:gd name="connsiteX8" fmla="*/ 213756 w 1318205"/>
                <a:gd name="connsiteY8" fmla="*/ 427511 h 1080654"/>
                <a:gd name="connsiteX9" fmla="*/ 249382 w 1318205"/>
                <a:gd name="connsiteY9" fmla="*/ 451262 h 1080654"/>
                <a:gd name="connsiteX10" fmla="*/ 320634 w 1318205"/>
                <a:gd name="connsiteY10" fmla="*/ 498763 h 1080654"/>
                <a:gd name="connsiteX11" fmla="*/ 427512 w 1318205"/>
                <a:gd name="connsiteY11" fmla="*/ 581891 h 1080654"/>
                <a:gd name="connsiteX12" fmla="*/ 463138 w 1318205"/>
                <a:gd name="connsiteY12" fmla="*/ 629392 h 1080654"/>
                <a:gd name="connsiteX13" fmla="*/ 486889 w 1318205"/>
                <a:gd name="connsiteY13" fmla="*/ 665018 h 1080654"/>
                <a:gd name="connsiteX14" fmla="*/ 522515 w 1318205"/>
                <a:gd name="connsiteY14" fmla="*/ 688769 h 1080654"/>
                <a:gd name="connsiteX15" fmla="*/ 676894 w 1318205"/>
                <a:gd name="connsiteY15" fmla="*/ 676893 h 1080654"/>
                <a:gd name="connsiteX16" fmla="*/ 688769 w 1318205"/>
                <a:gd name="connsiteY16" fmla="*/ 605641 h 1080654"/>
                <a:gd name="connsiteX17" fmla="*/ 724395 w 1318205"/>
                <a:gd name="connsiteY17" fmla="*/ 593766 h 1080654"/>
                <a:gd name="connsiteX18" fmla="*/ 950026 w 1318205"/>
                <a:gd name="connsiteY18" fmla="*/ 629392 h 1080654"/>
                <a:gd name="connsiteX19" fmla="*/ 1009403 w 1318205"/>
                <a:gd name="connsiteY19" fmla="*/ 641267 h 1080654"/>
                <a:gd name="connsiteX20" fmla="*/ 1045029 w 1318205"/>
                <a:gd name="connsiteY20" fmla="*/ 653143 h 1080654"/>
                <a:gd name="connsiteX21" fmla="*/ 1199408 w 1318205"/>
                <a:gd name="connsiteY21" fmla="*/ 665018 h 1080654"/>
                <a:gd name="connsiteX22" fmla="*/ 1246910 w 1318205"/>
                <a:gd name="connsiteY22" fmla="*/ 736270 h 1080654"/>
                <a:gd name="connsiteX23" fmla="*/ 1270660 w 1318205"/>
                <a:gd name="connsiteY23" fmla="*/ 807522 h 1080654"/>
                <a:gd name="connsiteX24" fmla="*/ 1282535 w 1318205"/>
                <a:gd name="connsiteY24" fmla="*/ 843148 h 1080654"/>
                <a:gd name="connsiteX25" fmla="*/ 1306286 w 1318205"/>
                <a:gd name="connsiteY25" fmla="*/ 878774 h 1080654"/>
                <a:gd name="connsiteX26" fmla="*/ 1318161 w 1318205"/>
                <a:gd name="connsiteY26" fmla="*/ 914400 h 1080654"/>
                <a:gd name="connsiteX27" fmla="*/ 1294411 w 1318205"/>
                <a:gd name="connsiteY27"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8205" h="1080654">
                  <a:moveTo>
                    <a:pt x="95003" y="0"/>
                  </a:moveTo>
                  <a:cubicBezTo>
                    <a:pt x="75211" y="23751"/>
                    <a:pt x="48582" y="43181"/>
                    <a:pt x="35626" y="71252"/>
                  </a:cubicBezTo>
                  <a:cubicBezTo>
                    <a:pt x="23896" y="96666"/>
                    <a:pt x="29240" y="126932"/>
                    <a:pt x="23751" y="154379"/>
                  </a:cubicBezTo>
                  <a:cubicBezTo>
                    <a:pt x="21296" y="166654"/>
                    <a:pt x="15315" y="177969"/>
                    <a:pt x="11876" y="190005"/>
                  </a:cubicBezTo>
                  <a:cubicBezTo>
                    <a:pt x="7392" y="205698"/>
                    <a:pt x="3959" y="221672"/>
                    <a:pt x="0" y="237506"/>
                  </a:cubicBezTo>
                  <a:cubicBezTo>
                    <a:pt x="3959" y="261257"/>
                    <a:pt x="-70" y="287852"/>
                    <a:pt x="11876" y="308758"/>
                  </a:cubicBezTo>
                  <a:cubicBezTo>
                    <a:pt x="18087" y="319626"/>
                    <a:pt x="35130" y="318731"/>
                    <a:pt x="47502" y="320634"/>
                  </a:cubicBezTo>
                  <a:cubicBezTo>
                    <a:pt x="86821" y="326683"/>
                    <a:pt x="126671" y="328551"/>
                    <a:pt x="166255" y="332509"/>
                  </a:cubicBezTo>
                  <a:cubicBezTo>
                    <a:pt x="270846" y="437100"/>
                    <a:pt x="132856" y="285935"/>
                    <a:pt x="213756" y="427511"/>
                  </a:cubicBezTo>
                  <a:cubicBezTo>
                    <a:pt x="220837" y="439903"/>
                    <a:pt x="238418" y="442125"/>
                    <a:pt x="249382" y="451262"/>
                  </a:cubicBezTo>
                  <a:cubicBezTo>
                    <a:pt x="308684" y="500681"/>
                    <a:pt x="258026" y="477894"/>
                    <a:pt x="320634" y="498763"/>
                  </a:cubicBezTo>
                  <a:cubicBezTo>
                    <a:pt x="374240" y="534501"/>
                    <a:pt x="390305" y="538483"/>
                    <a:pt x="427512" y="581891"/>
                  </a:cubicBezTo>
                  <a:cubicBezTo>
                    <a:pt x="440393" y="596918"/>
                    <a:pt x="451634" y="613287"/>
                    <a:pt x="463138" y="629392"/>
                  </a:cubicBezTo>
                  <a:cubicBezTo>
                    <a:pt x="471434" y="641006"/>
                    <a:pt x="476797" y="654926"/>
                    <a:pt x="486889" y="665018"/>
                  </a:cubicBezTo>
                  <a:cubicBezTo>
                    <a:pt x="496981" y="675110"/>
                    <a:pt x="510640" y="680852"/>
                    <a:pt x="522515" y="688769"/>
                  </a:cubicBezTo>
                  <a:cubicBezTo>
                    <a:pt x="573975" y="684810"/>
                    <a:pt x="630731" y="699975"/>
                    <a:pt x="676894" y="676893"/>
                  </a:cubicBezTo>
                  <a:cubicBezTo>
                    <a:pt x="698430" y="666125"/>
                    <a:pt x="676823" y="626547"/>
                    <a:pt x="688769" y="605641"/>
                  </a:cubicBezTo>
                  <a:cubicBezTo>
                    <a:pt x="694979" y="594773"/>
                    <a:pt x="712520" y="597724"/>
                    <a:pt x="724395" y="593766"/>
                  </a:cubicBezTo>
                  <a:cubicBezTo>
                    <a:pt x="844610" y="633838"/>
                    <a:pt x="770685" y="615597"/>
                    <a:pt x="950026" y="629392"/>
                  </a:cubicBezTo>
                  <a:cubicBezTo>
                    <a:pt x="969818" y="633350"/>
                    <a:pt x="989821" y="636372"/>
                    <a:pt x="1009403" y="641267"/>
                  </a:cubicBezTo>
                  <a:cubicBezTo>
                    <a:pt x="1021547" y="644303"/>
                    <a:pt x="1032608" y="651590"/>
                    <a:pt x="1045029" y="653143"/>
                  </a:cubicBezTo>
                  <a:cubicBezTo>
                    <a:pt x="1096242" y="659545"/>
                    <a:pt x="1147948" y="661060"/>
                    <a:pt x="1199408" y="665018"/>
                  </a:cubicBezTo>
                  <a:cubicBezTo>
                    <a:pt x="1215242" y="688769"/>
                    <a:pt x="1237884" y="709190"/>
                    <a:pt x="1246910" y="736270"/>
                  </a:cubicBezTo>
                  <a:lnTo>
                    <a:pt x="1270660" y="807522"/>
                  </a:lnTo>
                  <a:cubicBezTo>
                    <a:pt x="1274618" y="819397"/>
                    <a:pt x="1275591" y="832733"/>
                    <a:pt x="1282535" y="843148"/>
                  </a:cubicBezTo>
                  <a:lnTo>
                    <a:pt x="1306286" y="878774"/>
                  </a:lnTo>
                  <a:cubicBezTo>
                    <a:pt x="1310244" y="890649"/>
                    <a:pt x="1318896" y="901904"/>
                    <a:pt x="1318161" y="914400"/>
                  </a:cubicBezTo>
                  <a:cubicBezTo>
                    <a:pt x="1314874" y="970284"/>
                    <a:pt x="1294411" y="1080654"/>
                    <a:pt x="1294411" y="108065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62095E5-AE6A-48F1-AF01-2F5374F347C2}"/>
                </a:ext>
              </a:extLst>
            </p:cNvPr>
            <p:cNvSpPr/>
            <p:nvPr/>
          </p:nvSpPr>
          <p:spPr>
            <a:xfrm>
              <a:off x="10770920" y="2909455"/>
              <a:ext cx="202748" cy="296883"/>
            </a:xfrm>
            <a:custGeom>
              <a:avLst/>
              <a:gdLst>
                <a:gd name="connsiteX0" fmla="*/ 0 w 202748"/>
                <a:gd name="connsiteY0" fmla="*/ 0 h 296883"/>
                <a:gd name="connsiteX1" fmla="*/ 47501 w 202748"/>
                <a:gd name="connsiteY1" fmla="*/ 59376 h 296883"/>
                <a:gd name="connsiteX2" fmla="*/ 59377 w 202748"/>
                <a:gd name="connsiteY2" fmla="*/ 95002 h 296883"/>
                <a:gd name="connsiteX3" fmla="*/ 95003 w 202748"/>
                <a:gd name="connsiteY3" fmla="*/ 118753 h 296883"/>
                <a:gd name="connsiteX4" fmla="*/ 178130 w 202748"/>
                <a:gd name="connsiteY4" fmla="*/ 178129 h 296883"/>
                <a:gd name="connsiteX5" fmla="*/ 190005 w 202748"/>
                <a:gd name="connsiteY5" fmla="*/ 225631 h 296883"/>
                <a:gd name="connsiteX6" fmla="*/ 201881 w 202748"/>
                <a:gd name="connsiteY6" fmla="*/ 261257 h 296883"/>
                <a:gd name="connsiteX7" fmla="*/ 201881 w 202748"/>
                <a:gd name="connsiteY7" fmla="*/ 296883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48" h="296883">
                  <a:moveTo>
                    <a:pt x="0" y="0"/>
                  </a:moveTo>
                  <a:cubicBezTo>
                    <a:pt x="15834" y="19792"/>
                    <a:pt x="34067" y="37883"/>
                    <a:pt x="47501" y="59376"/>
                  </a:cubicBezTo>
                  <a:cubicBezTo>
                    <a:pt x="54135" y="69991"/>
                    <a:pt x="51557" y="85227"/>
                    <a:pt x="59377" y="95002"/>
                  </a:cubicBezTo>
                  <a:cubicBezTo>
                    <a:pt x="68293" y="106147"/>
                    <a:pt x="83389" y="110457"/>
                    <a:pt x="95003" y="118753"/>
                  </a:cubicBezTo>
                  <a:cubicBezTo>
                    <a:pt x="198085" y="192384"/>
                    <a:pt x="94189" y="122170"/>
                    <a:pt x="178130" y="178129"/>
                  </a:cubicBezTo>
                  <a:cubicBezTo>
                    <a:pt x="182088" y="193963"/>
                    <a:pt x="185521" y="209938"/>
                    <a:pt x="190005" y="225631"/>
                  </a:cubicBezTo>
                  <a:cubicBezTo>
                    <a:pt x="193444" y="237667"/>
                    <a:pt x="199823" y="248910"/>
                    <a:pt x="201881" y="261257"/>
                  </a:cubicBezTo>
                  <a:cubicBezTo>
                    <a:pt x="203833" y="272971"/>
                    <a:pt x="201881" y="285008"/>
                    <a:pt x="201881" y="2968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7">
            <a:extLst>
              <a:ext uri="{FF2B5EF4-FFF2-40B4-BE49-F238E27FC236}">
                <a16:creationId xmlns:a16="http://schemas.microsoft.com/office/drawing/2014/main" id="{51D6DCB0-DBFF-4DCF-B2A3-B2083AC9C6AE}"/>
              </a:ext>
            </a:extLst>
          </p:cNvPr>
          <p:cNvSpPr txBox="1">
            <a:spLocks noChangeArrowheads="1"/>
          </p:cNvSpPr>
          <p:nvPr/>
        </p:nvSpPr>
        <p:spPr bwMode="auto">
          <a:xfrm rot="18532819">
            <a:off x="7656996" y="1628313"/>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FF"/>
                </a:solidFill>
                <a:latin typeface="Times New Roman" panose="02020603050405020304" pitchFamily="18" charset="0"/>
              </a:rPr>
              <a:t>Sông Ấn</a:t>
            </a:r>
          </a:p>
        </p:txBody>
      </p:sp>
      <p:sp>
        <p:nvSpPr>
          <p:cNvPr id="28" name="Text Box 8">
            <a:extLst>
              <a:ext uri="{FF2B5EF4-FFF2-40B4-BE49-F238E27FC236}">
                <a16:creationId xmlns:a16="http://schemas.microsoft.com/office/drawing/2014/main" id="{B6E88694-C30B-4FC0-A49D-94474910482D}"/>
              </a:ext>
            </a:extLst>
          </p:cNvPr>
          <p:cNvSpPr txBox="1">
            <a:spLocks noChangeArrowheads="1"/>
          </p:cNvSpPr>
          <p:nvPr/>
        </p:nvSpPr>
        <p:spPr bwMode="auto">
          <a:xfrm rot="1395791">
            <a:off x="9330917" y="2774933"/>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Hằng</a:t>
            </a:r>
          </a:p>
        </p:txBody>
      </p:sp>
      <p:sp>
        <p:nvSpPr>
          <p:cNvPr id="29" name="Text Box 9">
            <a:extLst>
              <a:ext uri="{FF2B5EF4-FFF2-40B4-BE49-F238E27FC236}">
                <a16:creationId xmlns:a16="http://schemas.microsoft.com/office/drawing/2014/main" id="{9EFD4514-24BB-4E55-B9E6-EC70A8241D8F}"/>
              </a:ext>
            </a:extLst>
          </p:cNvPr>
          <p:cNvSpPr txBox="1">
            <a:spLocks noChangeArrowheads="1"/>
          </p:cNvSpPr>
          <p:nvPr/>
        </p:nvSpPr>
        <p:spPr bwMode="auto">
          <a:xfrm rot="18031665">
            <a:off x="10466004" y="2668355"/>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Bra-ma-put</a:t>
            </a:r>
          </a:p>
        </p:txBody>
      </p:sp>
      <p:grpSp>
        <p:nvGrpSpPr>
          <p:cNvPr id="30" name="Group 29">
            <a:extLst>
              <a:ext uri="{FF2B5EF4-FFF2-40B4-BE49-F238E27FC236}">
                <a16:creationId xmlns:a16="http://schemas.microsoft.com/office/drawing/2014/main" id="{94230028-A617-455B-8318-248E0D7DB944}"/>
              </a:ext>
            </a:extLst>
          </p:cNvPr>
          <p:cNvGrpSpPr/>
          <p:nvPr/>
        </p:nvGrpSpPr>
        <p:grpSpPr>
          <a:xfrm>
            <a:off x="5355213" y="982180"/>
            <a:ext cx="6836787" cy="5882372"/>
            <a:chOff x="5355214" y="982180"/>
            <a:chExt cx="6836786" cy="5882372"/>
          </a:xfrm>
        </p:grpSpPr>
        <p:pic>
          <p:nvPicPr>
            <p:cNvPr id="31" name="Picture 30">
              <a:extLst>
                <a:ext uri="{FF2B5EF4-FFF2-40B4-BE49-F238E27FC236}">
                  <a16:creationId xmlns:a16="http://schemas.microsoft.com/office/drawing/2014/main" id="{652EDFCB-F268-40D7-BB09-A10B855A87D0}"/>
                </a:ext>
              </a:extLst>
            </p:cNvPr>
            <p:cNvPicPr>
              <a:picLocks noChangeAspect="1"/>
            </p:cNvPicPr>
            <p:nvPr/>
          </p:nvPicPr>
          <p:blipFill rotWithShape="1">
            <a:blip r:embed="rId6"/>
            <a:srcRect l="34186" t="31163" r="35378" b="21861"/>
            <a:stretch/>
          </p:blipFill>
          <p:spPr>
            <a:xfrm>
              <a:off x="5355214" y="982180"/>
              <a:ext cx="6836786" cy="5856052"/>
            </a:xfrm>
            <a:prstGeom prst="rect">
              <a:avLst/>
            </a:prstGeom>
          </p:spPr>
        </p:pic>
        <p:sp>
          <p:nvSpPr>
            <p:cNvPr id="33" name="TextBox 32">
              <a:extLst>
                <a:ext uri="{FF2B5EF4-FFF2-40B4-BE49-F238E27FC236}">
                  <a16:creationId xmlns:a16="http://schemas.microsoft.com/office/drawing/2014/main" id="{1E686448-35C0-48FF-A81B-C8174775B333}"/>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34" name="Rectangle 33">
            <a:extLst>
              <a:ext uri="{FF2B5EF4-FFF2-40B4-BE49-F238E27FC236}">
                <a16:creationId xmlns:a16="http://schemas.microsoft.com/office/drawing/2014/main" id="{53CD7839-B525-4D65-B1E9-A685C45EB740}"/>
              </a:ext>
            </a:extLst>
          </p:cNvPr>
          <p:cNvSpPr/>
          <p:nvPr/>
        </p:nvSpPr>
        <p:spPr>
          <a:xfrm>
            <a:off x="-30440" y="4656798"/>
            <a:ext cx="5528715"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Thảm thực vật của nam Á chủ yếu là rừng nhiệt đới gió mùa, xa-van.</a:t>
            </a:r>
          </a:p>
        </p:txBody>
      </p:sp>
    </p:spTree>
    <p:extLst>
      <p:ext uri="{BB962C8B-B14F-4D97-AF65-F5344CB8AC3E}">
        <p14:creationId xmlns:p14="http://schemas.microsoft.com/office/powerpoint/2010/main" val="35721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ppt_x</p:attrName>
                                        </p:attrNameLst>
                                      </p:cBhvr>
                                      <p:tavLst>
                                        <p:tav tm="0">
                                          <p:val>
                                            <p:strVal val="#ppt_x-.2"/>
                                          </p:val>
                                        </p:tav>
                                        <p:tav tm="100000">
                                          <p:val>
                                            <p:strVal val="#ppt_x"/>
                                          </p:val>
                                        </p:tav>
                                      </p:tavLst>
                                    </p:anim>
                                    <p:anim calcmode="lin" valueType="num">
                                      <p:cBhvr>
                                        <p:cTn id="4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trips(downLeft)">
                                      <p:cBhvr>
                                        <p:cTn id="48" dur="500"/>
                                        <p:tgtEl>
                                          <p:spTgt spid="22"/>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ppt_x</p:attrName>
                                        </p:attrNameLst>
                                      </p:cBhvr>
                                      <p:tavLst>
                                        <p:tav tm="0">
                                          <p:val>
                                            <p:strVal val="#ppt_x-.2"/>
                                          </p:val>
                                        </p:tav>
                                        <p:tav tm="100000">
                                          <p:val>
                                            <p:strVal val="#ppt_x"/>
                                          </p:val>
                                        </p:tav>
                                      </p:tavLst>
                                    </p:anim>
                                    <p:anim calcmode="lin" valueType="num">
                                      <p:cBhvr>
                                        <p:cTn id="5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2" grpId="0" animBg="1"/>
      <p:bldP spid="27" grpId="0"/>
      <p:bldP spid="28" grpId="0"/>
      <p:bldP spid="29"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6917" y="817941"/>
            <a:ext cx="7199307" cy="4753429"/>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03784" y="523104"/>
            <a:ext cx="7973181" cy="283979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444" y="-38506"/>
            <a:ext cx="923817" cy="106769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3821" y="3036364"/>
            <a:ext cx="1489416" cy="2139005"/>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3821" y="2849274"/>
            <a:ext cx="1726883" cy="591457"/>
          </a:xfrm>
          <a:prstGeom prst="rect">
            <a:avLst/>
          </a:prstGeom>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5353" y="3182997"/>
            <a:ext cx="1636931" cy="1421545"/>
          </a:xfrm>
          <a:prstGeom prst="rect">
            <a:avLst/>
          </a:prstGeom>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65045" y="3286225"/>
            <a:ext cx="1033592" cy="1276563"/>
          </a:xfrm>
          <a:prstGeom prst="rect">
            <a:avLst/>
          </a:prstGeom>
        </p:spPr>
      </p:pic>
      <p:pic>
        <p:nvPicPr>
          <p:cNvPr id="26" name="Picture 25"/>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445410" y="3286222"/>
            <a:ext cx="732121" cy="1028163"/>
          </a:xfrm>
          <a:prstGeom prst="rect">
            <a:avLst/>
          </a:prstGeom>
        </p:spPr>
      </p:pic>
      <p:pic>
        <p:nvPicPr>
          <p:cNvPr id="27" name="Picture 2" descr="HÃ¬nh áº£nh cÃ³ liÃªn quan"/>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729708" y="-420092"/>
            <a:ext cx="7429265"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5532" y="4105863"/>
            <a:ext cx="4850651"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97295" y="4949871"/>
            <a:ext cx="1674828" cy="2656226"/>
          </a:xfrm>
          <a:prstGeom prst="rect">
            <a:avLst/>
          </a:prstGeom>
        </p:spPr>
      </p:pic>
      <p:pic>
        <p:nvPicPr>
          <p:cNvPr id="30" name="Picture 4" descr="HÃ¬nh áº£nh cÃ³ liÃªn quan"/>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65289" y="4595919"/>
            <a:ext cx="5353232"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161" y="3996448"/>
            <a:ext cx="1202323" cy="410652"/>
          </a:xfrm>
          <a:prstGeom prst="rect">
            <a:avLst/>
          </a:prstGeom>
        </p:spPr>
      </p:pic>
      <p:pic>
        <p:nvPicPr>
          <p:cNvPr id="4" name="Picture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3077" y="167264"/>
            <a:ext cx="1328867" cy="473434"/>
          </a:xfrm>
          <a:prstGeom prst="rect">
            <a:avLst/>
          </a:prstGeom>
        </p:spPr>
      </p:pic>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3545" y="1305266"/>
            <a:ext cx="745273" cy="644735"/>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686155" y="1291945"/>
            <a:ext cx="1048057" cy="692002"/>
          </a:xfrm>
          <a:prstGeom prst="rect">
            <a:avLst/>
          </a:prstGeom>
        </p:spPr>
      </p:pic>
      <p:pic>
        <p:nvPicPr>
          <p:cNvPr id="7" name="Picture 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41796" y="3858887"/>
            <a:ext cx="1444240" cy="665875"/>
          </a:xfrm>
          <a:prstGeom prst="rect">
            <a:avLst/>
          </a:prstGeom>
        </p:spPr>
      </p:pic>
      <p:pic>
        <p:nvPicPr>
          <p:cNvPr id="8" name="Picture 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3475" y="2485400"/>
            <a:ext cx="617652" cy="888508"/>
          </a:xfrm>
          <a:prstGeom prst="rect">
            <a:avLst/>
          </a:prstGeom>
        </p:spPr>
      </p:pic>
      <p:pic>
        <p:nvPicPr>
          <p:cNvPr id="9" name="Picture 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41229" y="-86229"/>
            <a:ext cx="699859" cy="812888"/>
          </a:xfrm>
          <a:prstGeom prst="rect">
            <a:avLst/>
          </a:prstGeom>
        </p:spPr>
      </p:pic>
      <p:pic>
        <p:nvPicPr>
          <p:cNvPr id="10" name="Picture 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67547" y="2559821"/>
            <a:ext cx="1024644" cy="888568"/>
          </a:xfrm>
          <a:prstGeom prst="rect">
            <a:avLst/>
          </a:prstGeom>
        </p:spPr>
      </p:pic>
      <p:sp>
        <p:nvSpPr>
          <p:cNvPr id="11" name="Oval 10">
            <a:hlinkClick r:id="rId33" action="ppaction://hlinksldjump"/>
          </p:cNvPr>
          <p:cNvSpPr/>
          <p:nvPr/>
        </p:nvSpPr>
        <p:spPr>
          <a:xfrm>
            <a:off x="342249" y="69763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sp>
        <p:nvSpPr>
          <p:cNvPr id="31" name="Oval 30">
            <a:hlinkClick r:id="rId34" action="ppaction://hlinksldjump"/>
          </p:cNvPr>
          <p:cNvSpPr/>
          <p:nvPr/>
        </p:nvSpPr>
        <p:spPr>
          <a:xfrm>
            <a:off x="2832011" y="751086"/>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32" name="Oval 31">
            <a:hlinkClick r:id="rId35" action="ppaction://hlinksldjump"/>
          </p:cNvPr>
          <p:cNvSpPr/>
          <p:nvPr/>
        </p:nvSpPr>
        <p:spPr>
          <a:xfrm>
            <a:off x="312760" y="1938256"/>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sp>
        <p:nvSpPr>
          <p:cNvPr id="33" name="Oval 32">
            <a:hlinkClick r:id="rId36" action="ppaction://hlinksldjump"/>
          </p:cNvPr>
          <p:cNvSpPr/>
          <p:nvPr/>
        </p:nvSpPr>
        <p:spPr>
          <a:xfrm>
            <a:off x="2818183" y="203801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34" name="Oval 33">
            <a:hlinkClick r:id="rId37" action="ppaction://hlinksldjump"/>
          </p:cNvPr>
          <p:cNvSpPr/>
          <p:nvPr/>
        </p:nvSpPr>
        <p:spPr>
          <a:xfrm>
            <a:off x="295754" y="3428620"/>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sp>
        <p:nvSpPr>
          <p:cNvPr id="35" name="Oval 34">
            <a:hlinkClick r:id="rId38" action="ppaction://hlinksldjump"/>
          </p:cNvPr>
          <p:cNvSpPr/>
          <p:nvPr/>
        </p:nvSpPr>
        <p:spPr>
          <a:xfrm>
            <a:off x="239733" y="4422425"/>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36" name="Oval 35">
            <a:hlinkClick r:id="rId39" action="ppaction://hlinksldjump"/>
          </p:cNvPr>
          <p:cNvSpPr/>
          <p:nvPr/>
        </p:nvSpPr>
        <p:spPr>
          <a:xfrm>
            <a:off x="2802239" y="3490441"/>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37" name="Oval 36">
            <a:hlinkClick r:id="rId40" action="ppaction://hlinksldjump"/>
          </p:cNvPr>
          <p:cNvSpPr/>
          <p:nvPr/>
        </p:nvSpPr>
        <p:spPr>
          <a:xfrm>
            <a:off x="2825426" y="4479780"/>
            <a:ext cx="745273"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pic>
        <p:nvPicPr>
          <p:cNvPr id="12" name="Picture 11"/>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83091" y="4942941"/>
            <a:ext cx="1674513" cy="2658086"/>
          </a:xfrm>
          <a:prstGeom prst="rect">
            <a:avLst/>
          </a:prstGeom>
        </p:spPr>
      </p:pic>
      <p:sp>
        <p:nvSpPr>
          <p:cNvPr id="13" name="Oval Callout 12"/>
          <p:cNvSpPr/>
          <p:nvPr/>
        </p:nvSpPr>
        <p:spPr>
          <a:xfrm>
            <a:off x="3872085" y="4514107"/>
            <a:ext cx="5521297" cy="2437226"/>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cháu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lớp</a:t>
            </a:r>
            <a:r>
              <a:rPr lang="en-US" sz="2400" b="1" dirty="0">
                <a:solidFill>
                  <a:srgbClr val="FF0000"/>
                </a:solidFill>
                <a:latin typeface="Times New Roman" pitchFamily="18" charset="0"/>
                <a:cs typeface="Times New Roman" pitchFamily="18" charset="0"/>
              </a:rPr>
              <a:t> 7 </a:t>
            </a:r>
            <a:r>
              <a:rPr lang="en-US" sz="2400" b="1" dirty="0" err="1">
                <a:solidFill>
                  <a:srgbClr val="FF0000"/>
                </a:solidFill>
                <a:latin typeface="Times New Roman" pitchFamily="18" charset="0"/>
                <a:cs typeface="Times New Roman" pitchFamily="18" charset="0"/>
              </a:rPr>
              <a:t>đã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giúp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ngôi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đẹp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bằng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minh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riêng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chấu</a:t>
            </a:r>
            <a:r>
              <a:rPr lang="en-US" sz="2400" b="1" dirty="0">
                <a:solidFill>
                  <a:srgbClr val="FF0000"/>
                </a:solidFill>
                <a:latin typeface="Times New Roman" pitchFamily="18" charset="0"/>
                <a:cs typeface="Times New Roman" pitchFamily="18" charset="0"/>
              </a:rPr>
              <a:t>!</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507836" y="2564935"/>
            <a:ext cx="8128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498364" y="3311557"/>
            <a:ext cx="8128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590705" y="4009585"/>
            <a:ext cx="8128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2614784" y="4764006"/>
            <a:ext cx="8128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2584950"/>
            <a:ext cx="8128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3362894"/>
            <a:ext cx="8128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4238863"/>
            <a:ext cx="8128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cstate="print"/>
          <a:stretch>
            <a:fillRect/>
          </a:stretch>
        </p:blipFill>
        <p:spPr>
          <a:xfrm>
            <a:off x="14046820" y="4944160"/>
            <a:ext cx="812800" cy="609600"/>
          </a:xfrm>
          <a:prstGeom prst="rect">
            <a:avLst/>
          </a:prstGeom>
        </p:spPr>
      </p:pic>
    </p:spTree>
    <p:extLst>
      <p:ext uri="{BB962C8B-B14F-4D97-AF65-F5344CB8AC3E}">
        <p14:creationId xmlns:p14="http://schemas.microsoft.com/office/powerpoint/2010/main" val="1896710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595"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595"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595"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595"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595"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595"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595"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595"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71"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nvGrpSpPr>
          <p:cNvPr id="11" name="Group 10">
            <a:extLst>
              <a:ext uri="{FF2B5EF4-FFF2-40B4-BE49-F238E27FC236}">
                <a16:creationId xmlns:a16="http://schemas.microsoft.com/office/drawing/2014/main" id="{E2F26134-5EDA-4702-9B70-36EF8045A2FF}"/>
              </a:ext>
            </a:extLst>
          </p:cNvPr>
          <p:cNvGrpSpPr/>
          <p:nvPr/>
        </p:nvGrpSpPr>
        <p:grpSpPr>
          <a:xfrm>
            <a:off x="7593504" y="2040835"/>
            <a:ext cx="3233529" cy="2146852"/>
            <a:chOff x="7593497" y="2124859"/>
            <a:chExt cx="3233529" cy="2062828"/>
          </a:xfrm>
        </p:grpSpPr>
        <p:sp>
          <p:nvSpPr>
            <p:cNvPr id="7" name="Freeform: Shape 6">
              <a:extLst>
                <a:ext uri="{FF2B5EF4-FFF2-40B4-BE49-F238E27FC236}">
                  <a16:creationId xmlns:a16="http://schemas.microsoft.com/office/drawing/2014/main" id="{8AE5A391-F4FB-457B-BEFF-619DB95A1900}"/>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3D522B8-C69E-4E20-A4A1-6F0F6D9FF4CD}"/>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9A572C4-D806-4598-8CB6-466BBD2E891B}"/>
              </a:ext>
            </a:extLst>
          </p:cNvPr>
          <p:cNvSpPr/>
          <p:nvPr/>
        </p:nvSpPr>
        <p:spPr>
          <a:xfrm>
            <a:off x="416261" y="2399761"/>
            <a:ext cx="4595739" cy="4247317"/>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Khu vực rộng lớn kéo dài từ chí tuyến Bắc đến 55°B, bao gồm Trung Quốc, Đài Loan, Hàn Quốc, Nhật Bản.</a:t>
            </a:r>
            <a:br>
              <a:rPr lang="en-US" sz="3600">
                <a:solidFill>
                  <a:srgbClr val="1B04FA"/>
                </a:solidFill>
                <a:latin typeface="Arial" panose="020B0604020202020204" pitchFamily="34" charset="0"/>
                <a:cs typeface="Arial" panose="020B0604020202020204" pitchFamily="34" charset="0"/>
              </a:rPr>
            </a:br>
            <a:br>
              <a:rPr lang="en-US"/>
            </a:br>
            <a:endParaRPr lang="en-US" sz="36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B82DD2-9093-47D1-B599-59472C7E0AFD}"/>
              </a:ext>
            </a:extLst>
          </p:cNvPr>
          <p:cNvPicPr>
            <a:picLocks noChangeAspect="1"/>
          </p:cNvPicPr>
          <p:nvPr/>
        </p:nvPicPr>
        <p:blipFill rotWithShape="1">
          <a:blip r:embed="rId4"/>
          <a:srcRect l="3751" t="-1" r="75234" b="82326"/>
          <a:stretch/>
        </p:blipFill>
        <p:spPr>
          <a:xfrm>
            <a:off x="2968540" y="1162695"/>
            <a:ext cx="2085605" cy="986689"/>
          </a:xfrm>
          <a:prstGeom prst="rect">
            <a:avLst/>
          </a:prstGeom>
        </p:spPr>
      </p:pic>
      <p:sp>
        <p:nvSpPr>
          <p:cNvPr id="10" name="Rectangle 8">
            <a:extLst>
              <a:ext uri="{FF2B5EF4-FFF2-40B4-BE49-F238E27FC236}">
                <a16:creationId xmlns:a16="http://schemas.microsoft.com/office/drawing/2014/main" id="{22FCD140-8836-40C3-A84D-55E06863DD44}"/>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0206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5" y="635849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BAC84602-F3A3-4D45-94FE-E66947E9A582}"/>
              </a:ext>
            </a:extLst>
          </p:cNvPr>
          <p:cNvSpPr/>
          <p:nvPr/>
        </p:nvSpPr>
        <p:spPr>
          <a:xfrm>
            <a:off x="125706" y="996377"/>
            <a:ext cx="348240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Diện tích rộng khoảng 11,5 triệu km2, gồm 2 phần đất liền và hải đảo.</a:t>
            </a:r>
          </a:p>
        </p:txBody>
      </p:sp>
      <p:sp>
        <p:nvSpPr>
          <p:cNvPr id="7" name="Rectangle 6">
            <a:extLst>
              <a:ext uri="{FF2B5EF4-FFF2-40B4-BE49-F238E27FC236}">
                <a16:creationId xmlns:a16="http://schemas.microsoft.com/office/drawing/2014/main" id="{33738ED3-D755-4907-BCA7-D533EBE7E6B5}"/>
              </a:ext>
            </a:extLst>
          </p:cNvPr>
          <p:cNvSpPr/>
          <p:nvPr/>
        </p:nvSpPr>
        <p:spPr>
          <a:xfrm>
            <a:off x="139296" y="3024760"/>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60" y="344942"/>
            <a:ext cx="106879"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25700" y="4942732"/>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154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5" y="635849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700418" y="344942"/>
            <a:ext cx="106879"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90587" y="927316"/>
            <a:ext cx="3334021" cy="523220"/>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a:t>
            </a:r>
            <a:r>
              <a:rPr lang="en-US" sz="2800">
                <a:solidFill>
                  <a:srgbClr val="1B04FA"/>
                </a:solidFill>
              </a:rPr>
              <a:t>:</a:t>
            </a:r>
            <a:endParaRPr lang="vi-VN" sz="2800">
              <a:solidFill>
                <a:srgbClr val="1B04FA"/>
              </a:solidFill>
            </a:endParaRPr>
          </a:p>
        </p:txBody>
      </p:sp>
      <p:sp>
        <p:nvSpPr>
          <p:cNvPr id="9" name="Text Box 15">
            <a:extLst>
              <a:ext uri="{FF2B5EF4-FFF2-40B4-BE49-F238E27FC236}">
                <a16:creationId xmlns:a16="http://schemas.microsoft.com/office/drawing/2014/main" id="{F45856A5-5B37-4422-9668-83B657395F0D}"/>
              </a:ext>
            </a:extLst>
          </p:cNvPr>
          <p:cNvSpPr txBox="1">
            <a:spLocks noChangeArrowheads="1"/>
          </p:cNvSpPr>
          <p:nvPr/>
        </p:nvSpPr>
        <p:spPr bwMode="auto">
          <a:xfrm>
            <a:off x="13208" y="2299304"/>
            <a:ext cx="4114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Núi cao hiểm trở: </a:t>
            </a:r>
          </a:p>
          <a:p>
            <a:pPr eaLnBrk="1" hangingPunct="1">
              <a:spcBef>
                <a:spcPts val="600"/>
              </a:spcBef>
              <a:spcAft>
                <a:spcPts val="600"/>
              </a:spcAft>
            </a:pPr>
            <a:r>
              <a:rPr lang="en-US" altLang="en-US" sz="2800">
                <a:solidFill>
                  <a:srgbClr val="1B04FA"/>
                </a:solidFill>
                <a:cs typeface="Arial" panose="020B0604020202020204" pitchFamily="34" charset="0"/>
              </a:rPr>
              <a:t>Thiên Sơn, Côn Luân.</a:t>
            </a:r>
          </a:p>
        </p:txBody>
      </p:sp>
      <p:sp>
        <p:nvSpPr>
          <p:cNvPr id="10" name="Text Box 16">
            <a:extLst>
              <a:ext uri="{FF2B5EF4-FFF2-40B4-BE49-F238E27FC236}">
                <a16:creationId xmlns:a16="http://schemas.microsoft.com/office/drawing/2014/main" id="{72CE4F9E-393F-4A8A-AFB3-A381C9EC46EF}"/>
              </a:ext>
            </a:extLst>
          </p:cNvPr>
          <p:cNvSpPr txBox="1">
            <a:spLocks noChangeArrowheads="1"/>
          </p:cNvSpPr>
          <p:nvPr/>
        </p:nvSpPr>
        <p:spPr bwMode="auto">
          <a:xfrm>
            <a:off x="13209" y="3541951"/>
            <a:ext cx="40322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Cao nguyên đồ sợ: </a:t>
            </a:r>
          </a:p>
          <a:p>
            <a:pPr eaLnBrk="1" hangingPunct="1">
              <a:spcBef>
                <a:spcPts val="600"/>
              </a:spcBef>
              <a:spcAft>
                <a:spcPts val="600"/>
              </a:spcAft>
            </a:pPr>
            <a:r>
              <a:rPr lang="en-US" altLang="en-US" sz="2800">
                <a:solidFill>
                  <a:srgbClr val="1B04FA"/>
                </a:solidFill>
                <a:cs typeface="Arial" panose="020B0604020202020204" pitchFamily="34" charset="0"/>
              </a:rPr>
              <a:t>Tây Tạng, Hoàng Thổ</a:t>
            </a:r>
          </a:p>
        </p:txBody>
      </p:sp>
      <p:sp>
        <p:nvSpPr>
          <p:cNvPr id="11" name="Text Box 17">
            <a:extLst>
              <a:ext uri="{FF2B5EF4-FFF2-40B4-BE49-F238E27FC236}">
                <a16:creationId xmlns:a16="http://schemas.microsoft.com/office/drawing/2014/main" id="{280DF654-F5B7-4230-8389-A5C3CA8170C3}"/>
              </a:ext>
            </a:extLst>
          </p:cNvPr>
          <p:cNvSpPr txBox="1">
            <a:spLocks noChangeArrowheads="1"/>
          </p:cNvSpPr>
          <p:nvPr/>
        </p:nvSpPr>
        <p:spPr bwMode="auto">
          <a:xfrm>
            <a:off x="26989" y="4945057"/>
            <a:ext cx="40322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Bồn địa cao rộng: </a:t>
            </a:r>
          </a:p>
          <a:p>
            <a:pPr eaLnBrk="1" hangingPunct="1">
              <a:spcBef>
                <a:spcPts val="600"/>
              </a:spcBef>
              <a:spcAft>
                <a:spcPts val="600"/>
              </a:spcAft>
            </a:pPr>
            <a:r>
              <a:rPr lang="en-US" altLang="en-US" sz="2800">
                <a:solidFill>
                  <a:srgbClr val="1B04FA"/>
                </a:solidFill>
                <a:cs typeface="Arial" panose="020B0604020202020204" pitchFamily="34" charset="0"/>
              </a:rPr>
              <a:t>Ta-Rim</a:t>
            </a:r>
          </a:p>
        </p:txBody>
      </p:sp>
      <p:sp>
        <p:nvSpPr>
          <p:cNvPr id="12" name="TextBox 11">
            <a:extLst>
              <a:ext uri="{FF2B5EF4-FFF2-40B4-BE49-F238E27FC236}">
                <a16:creationId xmlns:a16="http://schemas.microsoft.com/office/drawing/2014/main" id="{1619C1B5-43F9-49C3-8AF2-AE74E8708824}"/>
              </a:ext>
            </a:extLst>
          </p:cNvPr>
          <p:cNvSpPr txBox="1"/>
          <p:nvPr/>
        </p:nvSpPr>
        <p:spPr>
          <a:xfrm>
            <a:off x="303505" y="1641438"/>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
        <p:nvSpPr>
          <p:cNvPr id="16" name="TextBox 15">
            <a:extLst>
              <a:ext uri="{FF2B5EF4-FFF2-40B4-BE49-F238E27FC236}">
                <a16:creationId xmlns:a16="http://schemas.microsoft.com/office/drawing/2014/main" id="{32B3E4F8-83C6-44EB-83DB-68A7BA0EB060}"/>
              </a:ext>
            </a:extLst>
          </p:cNvPr>
          <p:cNvSpPr txBox="1"/>
          <p:nvPr/>
        </p:nvSpPr>
        <p:spPr>
          <a:xfrm>
            <a:off x="5384109" y="312182"/>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Tree>
    <p:extLst>
      <p:ext uri="{BB962C8B-B14F-4D97-AF65-F5344CB8AC3E}">
        <p14:creationId xmlns:p14="http://schemas.microsoft.com/office/powerpoint/2010/main" val="14270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10" grpId="0"/>
      <p:bldP spid="11" grpId="0"/>
      <p:bldP spid="12"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d.Khu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5" y="635849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60" y="344942"/>
            <a:ext cx="106879"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B0619C-6CA0-46B2-973D-16F7099BF661}"/>
              </a:ext>
            </a:extLst>
          </p:cNvPr>
          <p:cNvSpPr txBox="1"/>
          <p:nvPr/>
        </p:nvSpPr>
        <p:spPr>
          <a:xfrm>
            <a:off x="271933" y="1044351"/>
            <a:ext cx="1764195"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1" name="Text Box 18">
            <a:extLst>
              <a:ext uri="{FF2B5EF4-FFF2-40B4-BE49-F238E27FC236}">
                <a16:creationId xmlns:a16="http://schemas.microsoft.com/office/drawing/2014/main" id="{5EDCCB86-C2D1-4662-BE56-4F40997BBD9F}"/>
              </a:ext>
            </a:extLst>
          </p:cNvPr>
          <p:cNvSpPr txBox="1">
            <a:spLocks noChangeArrowheads="1"/>
          </p:cNvSpPr>
          <p:nvPr/>
        </p:nvSpPr>
        <p:spPr bwMode="auto">
          <a:xfrm>
            <a:off x="0" y="1806671"/>
            <a:ext cx="37073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800">
                <a:solidFill>
                  <a:srgbClr val="1B04FA"/>
                </a:solidFill>
                <a:cs typeface="Arial" panose="020B0604020202020204" pitchFamily="34" charset="0"/>
              </a:rPr>
              <a:t>Vùng đồi núi thấp xen  kẽ đồng bằng</a:t>
            </a:r>
          </a:p>
        </p:txBody>
      </p:sp>
      <p:sp>
        <p:nvSpPr>
          <p:cNvPr id="12" name="Text Box 19">
            <a:extLst>
              <a:ext uri="{FF2B5EF4-FFF2-40B4-BE49-F238E27FC236}">
                <a16:creationId xmlns:a16="http://schemas.microsoft.com/office/drawing/2014/main" id="{2FAC5887-6315-4DC3-9547-0CDB77958B9E}"/>
              </a:ext>
            </a:extLst>
          </p:cNvPr>
          <p:cNvSpPr txBox="1">
            <a:spLocks noChangeArrowheads="1"/>
          </p:cNvSpPr>
          <p:nvPr/>
        </p:nvSpPr>
        <p:spPr bwMode="auto">
          <a:xfrm>
            <a:off x="1" y="2967740"/>
            <a:ext cx="403225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600">
                <a:solidFill>
                  <a:srgbClr val="1B04FA"/>
                </a:solidFill>
                <a:cs typeface="Arial" panose="020B0604020202020204" pitchFamily="34" charset="0"/>
              </a:rPr>
              <a:t>Đồng bằng màu mỡ,</a:t>
            </a:r>
          </a:p>
          <a:p>
            <a:pPr eaLnBrk="1" hangingPunct="1">
              <a:spcBef>
                <a:spcPct val="50000"/>
              </a:spcBef>
            </a:pPr>
            <a:r>
              <a:rPr lang="en-US" altLang="en-US" sz="2600">
                <a:solidFill>
                  <a:srgbClr val="1B04FA"/>
                </a:solidFill>
                <a:cs typeface="Arial" panose="020B0604020202020204" pitchFamily="34" charset="0"/>
              </a:rPr>
              <a:t> rộng và bằng phẳng:  Tùng Hoa, Hoa Bắc, </a:t>
            </a:r>
          </a:p>
          <a:p>
            <a:pPr eaLnBrk="1" hangingPunct="1">
              <a:spcBef>
                <a:spcPct val="50000"/>
              </a:spcBef>
            </a:pPr>
            <a:r>
              <a:rPr lang="en-US" altLang="en-US" sz="2600">
                <a:solidFill>
                  <a:srgbClr val="1B04FA"/>
                </a:solidFill>
                <a:cs typeface="Arial" panose="020B0604020202020204" pitchFamily="34" charset="0"/>
              </a:rPr>
              <a:t>Hoa Trung</a:t>
            </a:r>
          </a:p>
        </p:txBody>
      </p:sp>
      <p:sp>
        <p:nvSpPr>
          <p:cNvPr id="13" name="TextBox 12">
            <a:extLst>
              <a:ext uri="{FF2B5EF4-FFF2-40B4-BE49-F238E27FC236}">
                <a16:creationId xmlns:a16="http://schemas.microsoft.com/office/drawing/2014/main" id="{0E494A57-D57D-4040-853D-50D26330AB49}"/>
              </a:ext>
            </a:extLst>
          </p:cNvPr>
          <p:cNvSpPr txBox="1"/>
          <p:nvPr/>
        </p:nvSpPr>
        <p:spPr>
          <a:xfrm>
            <a:off x="8285965" y="371327"/>
            <a:ext cx="1764195"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5" name="Rectangle 14">
            <a:extLst>
              <a:ext uri="{FF2B5EF4-FFF2-40B4-BE49-F238E27FC236}">
                <a16:creationId xmlns:a16="http://schemas.microsoft.com/office/drawing/2014/main" id="{D311402D-F9DE-4CB3-BA78-849C092F5B9B}"/>
              </a:ext>
            </a:extLst>
          </p:cNvPr>
          <p:cNvSpPr/>
          <p:nvPr/>
        </p:nvSpPr>
        <p:spPr>
          <a:xfrm>
            <a:off x="0" y="5383581"/>
            <a:ext cx="3756480" cy="1384995"/>
          </a:xfrm>
          <a:prstGeom prst="rect">
            <a:avLst/>
          </a:prstGeom>
        </p:spPr>
        <p:txBody>
          <a:bodyPr wrap="square">
            <a:spAutoFit/>
          </a:bodyPr>
          <a:lstStyle/>
          <a:p>
            <a:pPr algn="just"/>
            <a:r>
              <a:rPr lang="en-US" sz="2800">
                <a:solidFill>
                  <a:srgbClr val="1B04FA"/>
                </a:solidFill>
              </a:rPr>
              <a:t>=&gt;</a:t>
            </a: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24389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5" y="6358499"/>
            <a:ext cx="54201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764D751F-5F71-44F2-A595-7F8AA41611CC}"/>
              </a:ext>
            </a:extLst>
          </p:cNvPr>
          <p:cNvSpPr/>
          <p:nvPr/>
        </p:nvSpPr>
        <p:spPr>
          <a:xfrm>
            <a:off x="-12816" y="1257602"/>
            <a:ext cx="3707384"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Khoáng sản chính của khu vực là than đá, dầu mỏ, thiếc, sắt….</a:t>
            </a:r>
          </a:p>
        </p:txBody>
      </p:sp>
      <p:sp>
        <p:nvSpPr>
          <p:cNvPr id="9" name="Flowchart: Manual Operation 8">
            <a:extLst>
              <a:ext uri="{FF2B5EF4-FFF2-40B4-BE49-F238E27FC236}">
                <a16:creationId xmlns:a16="http://schemas.microsoft.com/office/drawing/2014/main" id="{6B23FBAA-EF62-4259-89C7-614E2FD03114}"/>
              </a:ext>
            </a:extLst>
          </p:cNvPr>
          <p:cNvSpPr/>
          <p:nvPr/>
        </p:nvSpPr>
        <p:spPr>
          <a:xfrm rot="10800000">
            <a:off x="7058025" y="3271848"/>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FEDBE-B1B5-4A8C-ADFB-D240B0020818}"/>
              </a:ext>
            </a:extLst>
          </p:cNvPr>
          <p:cNvSpPr/>
          <p:nvPr/>
        </p:nvSpPr>
        <p:spPr>
          <a:xfrm>
            <a:off x="11223027" y="1227358"/>
            <a:ext cx="192071"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0FEF2D8D-0EDD-41C0-BE69-022780D95598}"/>
              </a:ext>
            </a:extLst>
          </p:cNvPr>
          <p:cNvSpPr/>
          <p:nvPr/>
        </p:nvSpPr>
        <p:spPr>
          <a:xfrm>
            <a:off x="6738133" y="4841541"/>
            <a:ext cx="437323"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3888EA4A-88BE-4DB4-8A42-686A72F9B824}"/>
              </a:ext>
            </a:extLst>
          </p:cNvPr>
          <p:cNvSpPr/>
          <p:nvPr/>
        </p:nvSpPr>
        <p:spPr>
          <a:xfrm rot="10800000">
            <a:off x="6637191" y="2271723"/>
            <a:ext cx="201880" cy="24146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3A3CE35-2B14-425E-B1AD-9130BDCF80F1}"/>
              </a:ext>
            </a:extLst>
          </p:cNvPr>
          <p:cNvSpPr/>
          <p:nvPr/>
        </p:nvSpPr>
        <p:spPr>
          <a:xfrm rot="10800000">
            <a:off x="9309203" y="1406349"/>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451593-1F34-42BC-AAEB-2864903AA92E}"/>
              </a:ext>
            </a:extLst>
          </p:cNvPr>
          <p:cNvSpPr/>
          <p:nvPr/>
        </p:nvSpPr>
        <p:spPr>
          <a:xfrm>
            <a:off x="9403813" y="2255066"/>
            <a:ext cx="192071"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B480B-4DE8-468D-9F5E-3AEBE57CF7FF}"/>
              </a:ext>
            </a:extLst>
          </p:cNvPr>
          <p:cNvSpPr/>
          <p:nvPr/>
        </p:nvSpPr>
        <p:spPr>
          <a:xfrm>
            <a:off x="7484513" y="4250575"/>
            <a:ext cx="192071"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F4825B-424A-4F25-86EF-1DBD302EF74C}"/>
              </a:ext>
            </a:extLst>
          </p:cNvPr>
          <p:cNvSpPr/>
          <p:nvPr/>
        </p:nvSpPr>
        <p:spPr>
          <a:xfrm>
            <a:off x="7516359" y="2302959"/>
            <a:ext cx="320447"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FE73369-2EBE-4668-BBC6-6310A6341572}"/>
              </a:ext>
            </a:extLst>
          </p:cNvPr>
          <p:cNvSpPr/>
          <p:nvPr/>
        </p:nvSpPr>
        <p:spPr>
          <a:xfrm>
            <a:off x="8561895" y="4127797"/>
            <a:ext cx="320447"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813A089-6585-4B3B-B4A3-3724221F9CBD}"/>
              </a:ext>
            </a:extLst>
          </p:cNvPr>
          <p:cNvSpPr/>
          <p:nvPr/>
        </p:nvSpPr>
        <p:spPr>
          <a:xfrm>
            <a:off x="9926407" y="2076075"/>
            <a:ext cx="320447"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0" grpId="1" animBg="1"/>
      <p:bldP spid="11" grpId="0" animBg="1"/>
      <p:bldP spid="12" grpId="0" animBg="1"/>
      <p:bldP spid="13" grpId="0" animBg="1"/>
      <p:bldP spid="15" grpId="0" animBg="1"/>
      <p:bldP spid="16" grpId="0" animBg="1"/>
      <p:bldP spid="4"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07A30F-1A42-4044-BA19-7E167D727D91}"/>
              </a:ext>
            </a:extLst>
          </p:cNvPr>
          <p:cNvGrpSpPr/>
          <p:nvPr/>
        </p:nvGrpSpPr>
        <p:grpSpPr>
          <a:xfrm>
            <a:off x="6413793" y="0"/>
            <a:ext cx="5786387" cy="6839230"/>
            <a:chOff x="6413791" y="0"/>
            <a:chExt cx="5786387" cy="6839230"/>
          </a:xfrm>
        </p:grpSpPr>
        <p:pic>
          <p:nvPicPr>
            <p:cNvPr id="4" name="Picture 2">
              <a:extLst>
                <a:ext uri="{FF2B5EF4-FFF2-40B4-BE49-F238E27FC236}">
                  <a16:creationId xmlns:a16="http://schemas.microsoft.com/office/drawing/2014/main" id="{A1A6B4E4-9398-4B81-904B-C2091397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60C11-D339-42C2-BC94-E8E36C291A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TextBox 5">
            <a:extLst>
              <a:ext uri="{FF2B5EF4-FFF2-40B4-BE49-F238E27FC236}">
                <a16:creationId xmlns:a16="http://schemas.microsoft.com/office/drawing/2014/main" id="{AB5DC507-CB33-48B7-A447-93A81451EE25}"/>
              </a:ext>
            </a:extLst>
          </p:cNvPr>
          <p:cNvSpPr txBox="1"/>
          <p:nvPr/>
        </p:nvSpPr>
        <p:spPr>
          <a:xfrm>
            <a:off x="202340" y="108712"/>
            <a:ext cx="1337504"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Khí hậu</a:t>
            </a:r>
          </a:p>
        </p:txBody>
      </p:sp>
      <p:sp>
        <p:nvSpPr>
          <p:cNvPr id="7" name="Rectangle 6">
            <a:extLst>
              <a:ext uri="{FF2B5EF4-FFF2-40B4-BE49-F238E27FC236}">
                <a16:creationId xmlns:a16="http://schemas.microsoft.com/office/drawing/2014/main" id="{DBE817AB-1440-45A7-8B78-328253942459}"/>
              </a:ext>
            </a:extLst>
          </p:cNvPr>
          <p:cNvSpPr/>
          <p:nvPr/>
        </p:nvSpPr>
        <p:spPr>
          <a:xfrm>
            <a:off x="7" y="1381833"/>
            <a:ext cx="6923639" cy="1277850"/>
          </a:xfrm>
          <a:prstGeom prst="rect">
            <a:avLst/>
          </a:prstGeom>
        </p:spPr>
        <p:txBody>
          <a:bodyPr wrap="squar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Có khí hậu gió mùa ẩm</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đông: gió mùa tây bắc khô và lạnh</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hè: Có mùa đông nam, mưa nhiều</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969CE304-CD82-4B43-8F93-39A1549789E6}"/>
              </a:ext>
            </a:extLst>
          </p:cNvPr>
          <p:cNvSpPr txBox="1"/>
          <p:nvPr/>
        </p:nvSpPr>
        <p:spPr>
          <a:xfrm>
            <a:off x="198253" y="711815"/>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C4069492-C24F-4DCE-A2E4-B81D4F0D101A}"/>
              </a:ext>
            </a:extLst>
          </p:cNvPr>
          <p:cNvSpPr txBox="1"/>
          <p:nvPr/>
        </p:nvSpPr>
        <p:spPr>
          <a:xfrm>
            <a:off x="198253" y="296246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10" name="Rectangle 9">
            <a:extLst>
              <a:ext uri="{FF2B5EF4-FFF2-40B4-BE49-F238E27FC236}">
                <a16:creationId xmlns:a16="http://schemas.microsoft.com/office/drawing/2014/main" id="{92FEDCB1-655F-4903-9AD6-F92E3998E91B}"/>
              </a:ext>
            </a:extLst>
          </p:cNvPr>
          <p:cNvSpPr/>
          <p:nvPr/>
        </p:nvSpPr>
        <p:spPr>
          <a:xfrm>
            <a:off x="-72321" y="3585803"/>
            <a:ext cx="4059125" cy="882678"/>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Khí hậu cận nhiệt lục địa </a:t>
            </a:r>
          </a:p>
          <a:p>
            <a:pPr marL="127000"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quanh năm khô hạn</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62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a:extLst>
              <a:ext uri="{FF2B5EF4-FFF2-40B4-BE49-F238E27FC236}">
                <a16:creationId xmlns:a16="http://schemas.microsoft.com/office/drawing/2014/main" id="{BAF263CC-A3B2-4FBD-969E-B540564279A3}"/>
              </a:ext>
            </a:extLst>
          </p:cNvPr>
          <p:cNvSpPr>
            <a:spLocks noChangeArrowheads="1"/>
          </p:cNvSpPr>
          <p:nvPr/>
        </p:nvSpPr>
        <p:spPr bwMode="auto">
          <a:xfrm>
            <a:off x="5956306" y="400050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solidFill>
                <a:srgbClr val="003399"/>
              </a:solidFill>
            </a:endParaRPr>
          </a:p>
        </p:txBody>
      </p:sp>
      <p:sp>
        <p:nvSpPr>
          <p:cNvPr id="5" name="TextBox 4">
            <a:extLst>
              <a:ext uri="{FF2B5EF4-FFF2-40B4-BE49-F238E27FC236}">
                <a16:creationId xmlns:a16="http://schemas.microsoft.com/office/drawing/2014/main" id="{BC07C296-666E-48AA-9F6D-0E0CDACC703D}"/>
              </a:ext>
            </a:extLst>
          </p:cNvPr>
          <p:cNvSpPr txBox="1"/>
          <p:nvPr/>
        </p:nvSpPr>
        <p:spPr>
          <a:xfrm>
            <a:off x="235275" y="153490"/>
            <a:ext cx="1685328"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Cảnh quan</a:t>
            </a:r>
          </a:p>
        </p:txBody>
      </p:sp>
      <p:sp>
        <p:nvSpPr>
          <p:cNvPr id="2" name="Rectangle 1">
            <a:extLst>
              <a:ext uri="{FF2B5EF4-FFF2-40B4-BE49-F238E27FC236}">
                <a16:creationId xmlns:a16="http://schemas.microsoft.com/office/drawing/2014/main" id="{47442F4D-0438-4AB7-AFBB-3467C5CA45AB}"/>
              </a:ext>
            </a:extLst>
          </p:cNvPr>
          <p:cNvSpPr/>
          <p:nvPr/>
        </p:nvSpPr>
        <p:spPr>
          <a:xfrm>
            <a:off x="224489" y="1847174"/>
            <a:ext cx="3108543" cy="487506"/>
          </a:xfrm>
          <a:prstGeom prst="rect">
            <a:avLst/>
          </a:prstGeom>
        </p:spPr>
        <p:txBody>
          <a:bodyPr wrap="none">
            <a:spAutoFit/>
          </a:bodyPr>
          <a:lstStyle/>
          <a:p>
            <a:pPr marL="285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Rừng cận nhiệt đới</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C7D273FD-FA83-4DE0-92FF-7B67FEA93764}"/>
              </a:ext>
            </a:extLst>
          </p:cNvPr>
          <p:cNvSpPr txBox="1"/>
          <p:nvPr/>
        </p:nvSpPr>
        <p:spPr>
          <a:xfrm>
            <a:off x="421989" y="100033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8" name="TextBox 7">
            <a:extLst>
              <a:ext uri="{FF2B5EF4-FFF2-40B4-BE49-F238E27FC236}">
                <a16:creationId xmlns:a16="http://schemas.microsoft.com/office/drawing/2014/main" id="{F743678D-5D26-4C39-B160-669D36F2C48E}"/>
              </a:ext>
            </a:extLst>
          </p:cNvPr>
          <p:cNvSpPr txBox="1"/>
          <p:nvPr/>
        </p:nvSpPr>
        <p:spPr>
          <a:xfrm>
            <a:off x="500439" y="2622358"/>
            <a:ext cx="15284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3" name="Rectangle 2">
            <a:extLst>
              <a:ext uri="{FF2B5EF4-FFF2-40B4-BE49-F238E27FC236}">
                <a16:creationId xmlns:a16="http://schemas.microsoft.com/office/drawing/2014/main" id="{3B745AD1-B6B6-4E6F-8967-054EDDAFC2DB}"/>
              </a:ext>
            </a:extLst>
          </p:cNvPr>
          <p:cNvSpPr/>
          <p:nvPr/>
        </p:nvSpPr>
        <p:spPr>
          <a:xfrm>
            <a:off x="140340" y="3318126"/>
            <a:ext cx="3276859" cy="948593"/>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Thảo nguyên khô,</a:t>
            </a:r>
          </a:p>
          <a:p>
            <a:pPr marL="127000" indent="180340" algn="just">
              <a:lnSpc>
                <a:spcPct val="107000"/>
              </a:lnSpc>
              <a:spcAft>
                <a:spcPts val="0"/>
              </a:spcAft>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 hoang mạc</a:t>
            </a:r>
            <a:endPar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CBD64164-FD10-4937-9736-BFBB6301E2C2}"/>
              </a:ext>
            </a:extLst>
          </p:cNvPr>
          <p:cNvGrpSpPr/>
          <p:nvPr/>
        </p:nvGrpSpPr>
        <p:grpSpPr>
          <a:xfrm>
            <a:off x="4558751" y="384322"/>
            <a:ext cx="7633252" cy="6444721"/>
            <a:chOff x="5355214" y="982180"/>
            <a:chExt cx="6836786" cy="5856052"/>
          </a:xfrm>
        </p:grpSpPr>
        <p:pic>
          <p:nvPicPr>
            <p:cNvPr id="11" name="Picture 10">
              <a:extLst>
                <a:ext uri="{FF2B5EF4-FFF2-40B4-BE49-F238E27FC236}">
                  <a16:creationId xmlns:a16="http://schemas.microsoft.com/office/drawing/2014/main" id="{A3D46B05-FD73-4A78-A8D1-2FB846D481C2}"/>
                </a:ext>
              </a:extLst>
            </p:cNvPr>
            <p:cNvPicPr>
              <a:picLocks noChangeAspect="1"/>
            </p:cNvPicPr>
            <p:nvPr/>
          </p:nvPicPr>
          <p:blipFill rotWithShape="1">
            <a:blip r:embed="rId2"/>
            <a:srcRect l="34186" t="31163" r="35378" b="21861"/>
            <a:stretch/>
          </p:blipFill>
          <p:spPr>
            <a:xfrm>
              <a:off x="5355214" y="982180"/>
              <a:ext cx="6836786" cy="5856052"/>
            </a:xfrm>
            <a:prstGeom prst="rect">
              <a:avLst/>
            </a:prstGeom>
          </p:spPr>
        </p:pic>
        <p:sp>
          <p:nvSpPr>
            <p:cNvPr id="12" name="TextBox 11">
              <a:extLst>
                <a:ext uri="{FF2B5EF4-FFF2-40B4-BE49-F238E27FC236}">
                  <a16:creationId xmlns:a16="http://schemas.microsoft.com/office/drawing/2014/main" id="{97F24E78-8A46-40FC-B126-5E9C932286B6}"/>
                </a:ext>
              </a:extLst>
            </p:cNvPr>
            <p:cNvSpPr txBox="1"/>
            <p:nvPr/>
          </p:nvSpPr>
          <p:spPr>
            <a:xfrm>
              <a:off x="5506956" y="6464442"/>
              <a:ext cx="6303484" cy="363563"/>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87526" y="92390"/>
            <a:ext cx="253120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Sông ngòi</a:t>
            </a:r>
          </a:p>
        </p:txBody>
      </p:sp>
      <p:grpSp>
        <p:nvGrpSpPr>
          <p:cNvPr id="3" name="Group 2">
            <a:extLst>
              <a:ext uri="{FF2B5EF4-FFF2-40B4-BE49-F238E27FC236}">
                <a16:creationId xmlns:a16="http://schemas.microsoft.com/office/drawing/2014/main" id="{37C38F8D-B204-4B10-99CB-DC86F659B06F}"/>
              </a:ext>
            </a:extLst>
          </p:cNvPr>
          <p:cNvGrpSpPr/>
          <p:nvPr/>
        </p:nvGrpSpPr>
        <p:grpSpPr>
          <a:xfrm>
            <a:off x="4535512" y="650244"/>
            <a:ext cx="7656488" cy="6207756"/>
            <a:chOff x="3756480" y="477078"/>
            <a:chExt cx="8435520" cy="6380922"/>
          </a:xfrm>
        </p:grpSpPr>
        <p:pic>
          <p:nvPicPr>
            <p:cNvPr id="12" name="Picture 2">
              <a:extLst>
                <a:ext uri="{FF2B5EF4-FFF2-40B4-BE49-F238E27FC236}">
                  <a16:creationId xmlns:a16="http://schemas.microsoft.com/office/drawing/2014/main" id="{432D0BCC-7933-468B-89BC-43AE7D52B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477078"/>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1B94C4-BF64-4F54-B87A-204835456216}"/>
                </a:ext>
              </a:extLst>
            </p:cNvPr>
            <p:cNvSpPr txBox="1"/>
            <p:nvPr/>
          </p:nvSpPr>
          <p:spPr>
            <a:xfrm>
              <a:off x="5466565" y="6358500"/>
              <a:ext cx="5420139" cy="411271"/>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grpSp>
      <p:sp>
        <p:nvSpPr>
          <p:cNvPr id="15" name="Rectangle 14">
            <a:extLst>
              <a:ext uri="{FF2B5EF4-FFF2-40B4-BE49-F238E27FC236}">
                <a16:creationId xmlns:a16="http://schemas.microsoft.com/office/drawing/2014/main" id="{542677F4-4901-4228-9EE6-372D2DB54C8E}"/>
              </a:ext>
            </a:extLst>
          </p:cNvPr>
          <p:cNvSpPr/>
          <p:nvPr/>
        </p:nvSpPr>
        <p:spPr>
          <a:xfrm>
            <a:off x="23919" y="985751"/>
            <a:ext cx="4511599" cy="1815882"/>
          </a:xfrm>
          <a:prstGeom prst="rect">
            <a:avLst/>
          </a:prstGeom>
        </p:spPr>
        <p:txBody>
          <a:bodyPr wrap="square">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Phần đất liền có ba con sông lớn là: A-Mua , Hoàng Hà , Trường Giang </a:t>
            </a:r>
          </a:p>
        </p:txBody>
      </p:sp>
      <p:sp>
        <p:nvSpPr>
          <p:cNvPr id="4" name="Rectangle 3">
            <a:extLst>
              <a:ext uri="{FF2B5EF4-FFF2-40B4-BE49-F238E27FC236}">
                <a16:creationId xmlns:a16="http://schemas.microsoft.com/office/drawing/2014/main" id="{FDAC4888-E6B8-4E70-89FB-3A4178A53041}"/>
              </a:ext>
            </a:extLst>
          </p:cNvPr>
          <p:cNvSpPr/>
          <p:nvPr/>
        </p:nvSpPr>
        <p:spPr>
          <a:xfrm>
            <a:off x="-8333" y="2947531"/>
            <a:ext cx="6096000" cy="1169551"/>
          </a:xfrm>
          <a:prstGeom prst="rect">
            <a:avLst/>
          </a:prstGeom>
        </p:spPr>
        <p:txBody>
          <a:bodyPr>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Chế độ nước theo mùa , </a:t>
            </a:r>
          </a:p>
          <a:p>
            <a:pPr>
              <a:spcBef>
                <a:spcPct val="50000"/>
              </a:spcBef>
            </a:pPr>
            <a:r>
              <a:rPr lang="en-US" altLang="en-US" sz="2800" b="1">
                <a:solidFill>
                  <a:srgbClr val="1B04FA"/>
                </a:solidFill>
                <a:latin typeface="Arial" panose="020B0604020202020204" pitchFamily="34" charset="0"/>
                <a:cs typeface="Arial" panose="020B0604020202020204" pitchFamily="34" charset="0"/>
              </a:rPr>
              <a:t> lũ lớn cuối hạ đầu thu.</a:t>
            </a:r>
          </a:p>
        </p:txBody>
      </p:sp>
      <p:sp>
        <p:nvSpPr>
          <p:cNvPr id="5" name="Freeform: Shape 4">
            <a:extLst>
              <a:ext uri="{FF2B5EF4-FFF2-40B4-BE49-F238E27FC236}">
                <a16:creationId xmlns:a16="http://schemas.microsoft.com/office/drawing/2014/main" id="{C548076F-0060-4349-A978-A1C574A42877}"/>
              </a:ext>
            </a:extLst>
          </p:cNvPr>
          <p:cNvSpPr/>
          <p:nvPr/>
        </p:nvSpPr>
        <p:spPr>
          <a:xfrm>
            <a:off x="9819863" y="1431235"/>
            <a:ext cx="622852" cy="864372"/>
          </a:xfrm>
          <a:custGeom>
            <a:avLst/>
            <a:gdLst>
              <a:gd name="connsiteX0" fmla="*/ 622852 w 622852"/>
              <a:gd name="connsiteY0" fmla="*/ 0 h 864372"/>
              <a:gd name="connsiteX1" fmla="*/ 556591 w 622852"/>
              <a:gd name="connsiteY1" fmla="*/ 13252 h 864372"/>
              <a:gd name="connsiteX2" fmla="*/ 530087 w 622852"/>
              <a:gd name="connsiteY2" fmla="*/ 66261 h 864372"/>
              <a:gd name="connsiteX3" fmla="*/ 490330 w 622852"/>
              <a:gd name="connsiteY3" fmla="*/ 159026 h 864372"/>
              <a:gd name="connsiteX4" fmla="*/ 437322 w 622852"/>
              <a:gd name="connsiteY4" fmla="*/ 185530 h 864372"/>
              <a:gd name="connsiteX5" fmla="*/ 410817 w 622852"/>
              <a:gd name="connsiteY5" fmla="*/ 212035 h 864372"/>
              <a:gd name="connsiteX6" fmla="*/ 397565 w 622852"/>
              <a:gd name="connsiteY6" fmla="*/ 251791 h 864372"/>
              <a:gd name="connsiteX7" fmla="*/ 384313 w 622852"/>
              <a:gd name="connsiteY7" fmla="*/ 344556 h 864372"/>
              <a:gd name="connsiteX8" fmla="*/ 344556 w 622852"/>
              <a:gd name="connsiteY8" fmla="*/ 357808 h 864372"/>
              <a:gd name="connsiteX9" fmla="*/ 198782 w 622852"/>
              <a:gd name="connsiteY9" fmla="*/ 384313 h 864372"/>
              <a:gd name="connsiteX10" fmla="*/ 159026 w 622852"/>
              <a:gd name="connsiteY10" fmla="*/ 397565 h 864372"/>
              <a:gd name="connsiteX11" fmla="*/ 39756 w 622852"/>
              <a:gd name="connsiteY11" fmla="*/ 410817 h 864372"/>
              <a:gd name="connsiteX12" fmla="*/ 39756 w 622852"/>
              <a:gd name="connsiteY12" fmla="*/ 490330 h 864372"/>
              <a:gd name="connsiteX13" fmla="*/ 0 w 622852"/>
              <a:gd name="connsiteY13" fmla="*/ 503582 h 864372"/>
              <a:gd name="connsiteX14" fmla="*/ 26504 w 622852"/>
              <a:gd name="connsiteY14" fmla="*/ 530087 h 864372"/>
              <a:gd name="connsiteX15" fmla="*/ 106017 w 622852"/>
              <a:gd name="connsiteY15" fmla="*/ 543339 h 864372"/>
              <a:gd name="connsiteX16" fmla="*/ 172278 w 622852"/>
              <a:gd name="connsiteY16" fmla="*/ 556591 h 864372"/>
              <a:gd name="connsiteX17" fmla="*/ 185530 w 622852"/>
              <a:gd name="connsiteY17" fmla="*/ 609600 h 864372"/>
              <a:gd name="connsiteX18" fmla="*/ 198782 w 622852"/>
              <a:gd name="connsiteY18" fmla="*/ 689113 h 864372"/>
              <a:gd name="connsiteX19" fmla="*/ 238539 w 622852"/>
              <a:gd name="connsiteY19" fmla="*/ 715617 h 864372"/>
              <a:gd name="connsiteX20" fmla="*/ 265043 w 622852"/>
              <a:gd name="connsiteY20" fmla="*/ 834887 h 864372"/>
              <a:gd name="connsiteX21" fmla="*/ 291548 w 622852"/>
              <a:gd name="connsiteY21" fmla="*/ 861391 h 864372"/>
              <a:gd name="connsiteX22" fmla="*/ 384313 w 622852"/>
              <a:gd name="connsiteY22" fmla="*/ 861391 h 8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852" h="864372">
                <a:moveTo>
                  <a:pt x="622852" y="0"/>
                </a:moveTo>
                <a:cubicBezTo>
                  <a:pt x="600765" y="4417"/>
                  <a:pt x="574920" y="160"/>
                  <a:pt x="556591" y="13252"/>
                </a:cubicBezTo>
                <a:cubicBezTo>
                  <a:pt x="540516" y="24735"/>
                  <a:pt x="537869" y="48103"/>
                  <a:pt x="530087" y="66261"/>
                </a:cubicBezTo>
                <a:cubicBezTo>
                  <a:pt x="518207" y="93982"/>
                  <a:pt x="512307" y="137049"/>
                  <a:pt x="490330" y="159026"/>
                </a:cubicBezTo>
                <a:cubicBezTo>
                  <a:pt x="476361" y="172995"/>
                  <a:pt x="453759" y="174572"/>
                  <a:pt x="437322" y="185530"/>
                </a:cubicBezTo>
                <a:cubicBezTo>
                  <a:pt x="426926" y="192461"/>
                  <a:pt x="419652" y="203200"/>
                  <a:pt x="410817" y="212035"/>
                </a:cubicBezTo>
                <a:cubicBezTo>
                  <a:pt x="406400" y="225287"/>
                  <a:pt x="400304" y="238093"/>
                  <a:pt x="397565" y="251791"/>
                </a:cubicBezTo>
                <a:cubicBezTo>
                  <a:pt x="391439" y="282420"/>
                  <a:pt x="398282" y="316618"/>
                  <a:pt x="384313" y="344556"/>
                </a:cubicBezTo>
                <a:cubicBezTo>
                  <a:pt x="378066" y="357050"/>
                  <a:pt x="358215" y="354881"/>
                  <a:pt x="344556" y="357808"/>
                </a:cubicBezTo>
                <a:cubicBezTo>
                  <a:pt x="296264" y="368156"/>
                  <a:pt x="247074" y="373965"/>
                  <a:pt x="198782" y="384313"/>
                </a:cubicBezTo>
                <a:cubicBezTo>
                  <a:pt x="185123" y="387240"/>
                  <a:pt x="172805" y="395269"/>
                  <a:pt x="159026" y="397565"/>
                </a:cubicBezTo>
                <a:cubicBezTo>
                  <a:pt x="119569" y="404141"/>
                  <a:pt x="79513" y="406400"/>
                  <a:pt x="39756" y="410817"/>
                </a:cubicBezTo>
                <a:cubicBezTo>
                  <a:pt x="48592" y="437322"/>
                  <a:pt x="66262" y="463825"/>
                  <a:pt x="39756" y="490330"/>
                </a:cubicBezTo>
                <a:cubicBezTo>
                  <a:pt x="29878" y="500207"/>
                  <a:pt x="13252" y="499165"/>
                  <a:pt x="0" y="503582"/>
                </a:cubicBezTo>
                <a:cubicBezTo>
                  <a:pt x="8835" y="512417"/>
                  <a:pt x="14805" y="525700"/>
                  <a:pt x="26504" y="530087"/>
                </a:cubicBezTo>
                <a:cubicBezTo>
                  <a:pt x="51663" y="539522"/>
                  <a:pt x="79580" y="538532"/>
                  <a:pt x="106017" y="543339"/>
                </a:cubicBezTo>
                <a:cubicBezTo>
                  <a:pt x="128178" y="547368"/>
                  <a:pt x="150191" y="552174"/>
                  <a:pt x="172278" y="556591"/>
                </a:cubicBezTo>
                <a:cubicBezTo>
                  <a:pt x="176695" y="574261"/>
                  <a:pt x="181958" y="591740"/>
                  <a:pt x="185530" y="609600"/>
                </a:cubicBezTo>
                <a:cubicBezTo>
                  <a:pt x="190800" y="635948"/>
                  <a:pt x="186765" y="665080"/>
                  <a:pt x="198782" y="689113"/>
                </a:cubicBezTo>
                <a:cubicBezTo>
                  <a:pt x="205905" y="703359"/>
                  <a:pt x="225287" y="706782"/>
                  <a:pt x="238539" y="715617"/>
                </a:cubicBezTo>
                <a:cubicBezTo>
                  <a:pt x="239933" y="722587"/>
                  <a:pt x="258805" y="822411"/>
                  <a:pt x="265043" y="834887"/>
                </a:cubicBezTo>
                <a:cubicBezTo>
                  <a:pt x="270631" y="846062"/>
                  <a:pt x="279351" y="858681"/>
                  <a:pt x="291548" y="861391"/>
                </a:cubicBezTo>
                <a:cubicBezTo>
                  <a:pt x="321733" y="868099"/>
                  <a:pt x="353391" y="861391"/>
                  <a:pt x="384313" y="861391"/>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95C79C8-7868-4550-9A1E-D197887F9D6A}"/>
              </a:ext>
            </a:extLst>
          </p:cNvPr>
          <p:cNvSpPr/>
          <p:nvPr/>
        </p:nvSpPr>
        <p:spPr>
          <a:xfrm>
            <a:off x="6930894" y="2689915"/>
            <a:ext cx="2385391" cy="1007442"/>
          </a:xfrm>
          <a:custGeom>
            <a:avLst/>
            <a:gdLst>
              <a:gd name="connsiteX0" fmla="*/ 2385391 w 2385391"/>
              <a:gd name="connsiteY0" fmla="*/ 464102 h 1007442"/>
              <a:gd name="connsiteX1" fmla="*/ 2358887 w 2385391"/>
              <a:gd name="connsiteY1" fmla="*/ 530363 h 1007442"/>
              <a:gd name="connsiteX2" fmla="*/ 2199861 w 2385391"/>
              <a:gd name="connsiteY2" fmla="*/ 583372 h 1007442"/>
              <a:gd name="connsiteX3" fmla="*/ 2160104 w 2385391"/>
              <a:gd name="connsiteY3" fmla="*/ 609876 h 1007442"/>
              <a:gd name="connsiteX4" fmla="*/ 2133600 w 2385391"/>
              <a:gd name="connsiteY4" fmla="*/ 702642 h 1007442"/>
              <a:gd name="connsiteX5" fmla="*/ 2093843 w 2385391"/>
              <a:gd name="connsiteY5" fmla="*/ 729146 h 1007442"/>
              <a:gd name="connsiteX6" fmla="*/ 2067339 w 2385391"/>
              <a:gd name="connsiteY6" fmla="*/ 768902 h 1007442"/>
              <a:gd name="connsiteX7" fmla="*/ 1987826 w 2385391"/>
              <a:gd name="connsiteY7" fmla="*/ 795407 h 1007442"/>
              <a:gd name="connsiteX8" fmla="*/ 1948070 w 2385391"/>
              <a:gd name="connsiteY8" fmla="*/ 821911 h 1007442"/>
              <a:gd name="connsiteX9" fmla="*/ 1908313 w 2385391"/>
              <a:gd name="connsiteY9" fmla="*/ 835163 h 1007442"/>
              <a:gd name="connsiteX10" fmla="*/ 1881809 w 2385391"/>
              <a:gd name="connsiteY10" fmla="*/ 861668 h 1007442"/>
              <a:gd name="connsiteX11" fmla="*/ 1802296 w 2385391"/>
              <a:gd name="connsiteY11" fmla="*/ 888172 h 1007442"/>
              <a:gd name="connsiteX12" fmla="*/ 1696278 w 2385391"/>
              <a:gd name="connsiteY12" fmla="*/ 874920 h 1007442"/>
              <a:gd name="connsiteX13" fmla="*/ 1669774 w 2385391"/>
              <a:gd name="connsiteY13" fmla="*/ 848415 h 1007442"/>
              <a:gd name="connsiteX14" fmla="*/ 1590261 w 2385391"/>
              <a:gd name="connsiteY14" fmla="*/ 888172 h 1007442"/>
              <a:gd name="connsiteX15" fmla="*/ 1537252 w 2385391"/>
              <a:gd name="connsiteY15" fmla="*/ 901424 h 1007442"/>
              <a:gd name="connsiteX16" fmla="*/ 1497496 w 2385391"/>
              <a:gd name="connsiteY16" fmla="*/ 914676 h 1007442"/>
              <a:gd name="connsiteX17" fmla="*/ 1470991 w 2385391"/>
              <a:gd name="connsiteY17" fmla="*/ 874920 h 1007442"/>
              <a:gd name="connsiteX18" fmla="*/ 1497496 w 2385391"/>
              <a:gd name="connsiteY18" fmla="*/ 848415 h 1007442"/>
              <a:gd name="connsiteX19" fmla="*/ 1537252 w 2385391"/>
              <a:gd name="connsiteY19" fmla="*/ 755650 h 1007442"/>
              <a:gd name="connsiteX20" fmla="*/ 1537252 w 2385391"/>
              <a:gd name="connsiteY20" fmla="*/ 437598 h 1007442"/>
              <a:gd name="connsiteX21" fmla="*/ 1563756 w 2385391"/>
              <a:gd name="connsiteY21" fmla="*/ 331581 h 1007442"/>
              <a:gd name="connsiteX22" fmla="*/ 1603513 w 2385391"/>
              <a:gd name="connsiteY22" fmla="*/ 305076 h 1007442"/>
              <a:gd name="connsiteX23" fmla="*/ 1563756 w 2385391"/>
              <a:gd name="connsiteY23" fmla="*/ 106294 h 1007442"/>
              <a:gd name="connsiteX24" fmla="*/ 1391478 w 2385391"/>
              <a:gd name="connsiteY24" fmla="*/ 53285 h 1007442"/>
              <a:gd name="connsiteX25" fmla="*/ 1311965 w 2385391"/>
              <a:gd name="connsiteY25" fmla="*/ 26781 h 1007442"/>
              <a:gd name="connsiteX26" fmla="*/ 1272209 w 2385391"/>
              <a:gd name="connsiteY26" fmla="*/ 276 h 1007442"/>
              <a:gd name="connsiteX27" fmla="*/ 1166191 w 2385391"/>
              <a:gd name="connsiteY27" fmla="*/ 26781 h 1007442"/>
              <a:gd name="connsiteX28" fmla="*/ 1099930 w 2385391"/>
              <a:gd name="connsiteY28" fmla="*/ 172555 h 1007442"/>
              <a:gd name="connsiteX29" fmla="*/ 1086678 w 2385391"/>
              <a:gd name="connsiteY29" fmla="*/ 225563 h 1007442"/>
              <a:gd name="connsiteX30" fmla="*/ 1073426 w 2385391"/>
              <a:gd name="connsiteY30" fmla="*/ 305076 h 1007442"/>
              <a:gd name="connsiteX31" fmla="*/ 1046922 w 2385391"/>
              <a:gd name="connsiteY31" fmla="*/ 384589 h 1007442"/>
              <a:gd name="connsiteX32" fmla="*/ 993913 w 2385391"/>
              <a:gd name="connsiteY32" fmla="*/ 464102 h 1007442"/>
              <a:gd name="connsiteX33" fmla="*/ 980661 w 2385391"/>
              <a:gd name="connsiteY33" fmla="*/ 517111 h 1007442"/>
              <a:gd name="connsiteX34" fmla="*/ 940904 w 2385391"/>
              <a:gd name="connsiteY34" fmla="*/ 530363 h 1007442"/>
              <a:gd name="connsiteX35" fmla="*/ 861391 w 2385391"/>
              <a:gd name="connsiteY35" fmla="*/ 543615 h 1007442"/>
              <a:gd name="connsiteX36" fmla="*/ 821635 w 2385391"/>
              <a:gd name="connsiteY36" fmla="*/ 623128 h 1007442"/>
              <a:gd name="connsiteX37" fmla="*/ 808383 w 2385391"/>
              <a:gd name="connsiteY37" fmla="*/ 702642 h 1007442"/>
              <a:gd name="connsiteX38" fmla="*/ 768626 w 2385391"/>
              <a:gd name="connsiteY38" fmla="*/ 715894 h 1007442"/>
              <a:gd name="connsiteX39" fmla="*/ 583096 w 2385391"/>
              <a:gd name="connsiteY39" fmla="*/ 702642 h 1007442"/>
              <a:gd name="connsiteX40" fmla="*/ 516835 w 2385391"/>
              <a:gd name="connsiteY40" fmla="*/ 649633 h 1007442"/>
              <a:gd name="connsiteX41" fmla="*/ 424070 w 2385391"/>
              <a:gd name="connsiteY41" fmla="*/ 623128 h 1007442"/>
              <a:gd name="connsiteX42" fmla="*/ 410817 w 2385391"/>
              <a:gd name="connsiteY42" fmla="*/ 835163 h 1007442"/>
              <a:gd name="connsiteX43" fmla="*/ 450574 w 2385391"/>
              <a:gd name="connsiteY43" fmla="*/ 861668 h 1007442"/>
              <a:gd name="connsiteX44" fmla="*/ 490330 w 2385391"/>
              <a:gd name="connsiteY44" fmla="*/ 914676 h 1007442"/>
              <a:gd name="connsiteX45" fmla="*/ 503583 w 2385391"/>
              <a:gd name="connsiteY45" fmla="*/ 954433 h 1007442"/>
              <a:gd name="connsiteX46" fmla="*/ 583096 w 2385391"/>
              <a:gd name="connsiteY46" fmla="*/ 994189 h 1007442"/>
              <a:gd name="connsiteX47" fmla="*/ 543339 w 2385391"/>
              <a:gd name="connsiteY47" fmla="*/ 1007442 h 1007442"/>
              <a:gd name="connsiteX48" fmla="*/ 477078 w 2385391"/>
              <a:gd name="connsiteY48" fmla="*/ 967685 h 1007442"/>
              <a:gd name="connsiteX49" fmla="*/ 397565 w 2385391"/>
              <a:gd name="connsiteY49" fmla="*/ 980937 h 1007442"/>
              <a:gd name="connsiteX50" fmla="*/ 344556 w 2385391"/>
              <a:gd name="connsiteY50" fmla="*/ 994189 h 1007442"/>
              <a:gd name="connsiteX51" fmla="*/ 291548 w 2385391"/>
              <a:gd name="connsiteY51" fmla="*/ 980937 h 1007442"/>
              <a:gd name="connsiteX52" fmla="*/ 251791 w 2385391"/>
              <a:gd name="connsiteY52" fmla="*/ 901424 h 1007442"/>
              <a:gd name="connsiteX53" fmla="*/ 212035 w 2385391"/>
              <a:gd name="connsiteY53" fmla="*/ 835163 h 1007442"/>
              <a:gd name="connsiteX54" fmla="*/ 119270 w 2385391"/>
              <a:gd name="connsiteY54" fmla="*/ 821911 h 1007442"/>
              <a:gd name="connsiteX55" fmla="*/ 53009 w 2385391"/>
              <a:gd name="connsiteY55" fmla="*/ 808659 h 1007442"/>
              <a:gd name="connsiteX56" fmla="*/ 0 w 2385391"/>
              <a:gd name="connsiteY56" fmla="*/ 755650 h 100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5391" h="1007442">
                <a:moveTo>
                  <a:pt x="2385391" y="464102"/>
                </a:moveTo>
                <a:cubicBezTo>
                  <a:pt x="2376556" y="486189"/>
                  <a:pt x="2371495" y="510190"/>
                  <a:pt x="2358887" y="530363"/>
                </a:cubicBezTo>
                <a:cubicBezTo>
                  <a:pt x="2318265" y="595358"/>
                  <a:pt x="2279233" y="574553"/>
                  <a:pt x="2199861" y="583372"/>
                </a:cubicBezTo>
                <a:cubicBezTo>
                  <a:pt x="2186609" y="592207"/>
                  <a:pt x="2168939" y="596624"/>
                  <a:pt x="2160104" y="609876"/>
                </a:cubicBezTo>
                <a:cubicBezTo>
                  <a:pt x="2150582" y="624160"/>
                  <a:pt x="2147153" y="685701"/>
                  <a:pt x="2133600" y="702642"/>
                </a:cubicBezTo>
                <a:cubicBezTo>
                  <a:pt x="2123650" y="715079"/>
                  <a:pt x="2107095" y="720311"/>
                  <a:pt x="2093843" y="729146"/>
                </a:cubicBezTo>
                <a:cubicBezTo>
                  <a:pt x="2085008" y="742398"/>
                  <a:pt x="2080845" y="760461"/>
                  <a:pt x="2067339" y="768902"/>
                </a:cubicBezTo>
                <a:cubicBezTo>
                  <a:pt x="2043648" y="783709"/>
                  <a:pt x="1987826" y="795407"/>
                  <a:pt x="1987826" y="795407"/>
                </a:cubicBezTo>
                <a:cubicBezTo>
                  <a:pt x="1974574" y="804242"/>
                  <a:pt x="1962316" y="814788"/>
                  <a:pt x="1948070" y="821911"/>
                </a:cubicBezTo>
                <a:cubicBezTo>
                  <a:pt x="1935576" y="828158"/>
                  <a:pt x="1920291" y="827976"/>
                  <a:pt x="1908313" y="835163"/>
                </a:cubicBezTo>
                <a:cubicBezTo>
                  <a:pt x="1897599" y="841591"/>
                  <a:pt x="1892984" y="856080"/>
                  <a:pt x="1881809" y="861668"/>
                </a:cubicBezTo>
                <a:cubicBezTo>
                  <a:pt x="1856821" y="874162"/>
                  <a:pt x="1802296" y="888172"/>
                  <a:pt x="1802296" y="888172"/>
                </a:cubicBezTo>
                <a:cubicBezTo>
                  <a:pt x="1766957" y="883755"/>
                  <a:pt x="1730390" y="885154"/>
                  <a:pt x="1696278" y="874920"/>
                </a:cubicBezTo>
                <a:cubicBezTo>
                  <a:pt x="1684311" y="871330"/>
                  <a:pt x="1682026" y="850865"/>
                  <a:pt x="1669774" y="848415"/>
                </a:cubicBezTo>
                <a:cubicBezTo>
                  <a:pt x="1644392" y="843339"/>
                  <a:pt x="1608023" y="880560"/>
                  <a:pt x="1590261" y="888172"/>
                </a:cubicBezTo>
                <a:cubicBezTo>
                  <a:pt x="1573520" y="895347"/>
                  <a:pt x="1554765" y="896420"/>
                  <a:pt x="1537252" y="901424"/>
                </a:cubicBezTo>
                <a:cubicBezTo>
                  <a:pt x="1523821" y="905261"/>
                  <a:pt x="1510748" y="910259"/>
                  <a:pt x="1497496" y="914676"/>
                </a:cubicBezTo>
                <a:cubicBezTo>
                  <a:pt x="1488661" y="901424"/>
                  <a:pt x="1470991" y="890847"/>
                  <a:pt x="1470991" y="874920"/>
                </a:cubicBezTo>
                <a:cubicBezTo>
                  <a:pt x="1470991" y="862425"/>
                  <a:pt x="1492574" y="859899"/>
                  <a:pt x="1497496" y="848415"/>
                </a:cubicBezTo>
                <a:cubicBezTo>
                  <a:pt x="1544605" y="738495"/>
                  <a:pt x="1477400" y="815505"/>
                  <a:pt x="1537252" y="755650"/>
                </a:cubicBezTo>
                <a:cubicBezTo>
                  <a:pt x="1523991" y="569994"/>
                  <a:pt x="1515572" y="600197"/>
                  <a:pt x="1537252" y="437598"/>
                </a:cubicBezTo>
                <a:cubicBezTo>
                  <a:pt x="1537648" y="434628"/>
                  <a:pt x="1553053" y="344960"/>
                  <a:pt x="1563756" y="331581"/>
                </a:cubicBezTo>
                <a:cubicBezTo>
                  <a:pt x="1573706" y="319144"/>
                  <a:pt x="1590261" y="313911"/>
                  <a:pt x="1603513" y="305076"/>
                </a:cubicBezTo>
                <a:cubicBezTo>
                  <a:pt x="1603327" y="302842"/>
                  <a:pt x="1615459" y="138608"/>
                  <a:pt x="1563756" y="106294"/>
                </a:cubicBezTo>
                <a:cubicBezTo>
                  <a:pt x="1547663" y="96236"/>
                  <a:pt x="1402987" y="56826"/>
                  <a:pt x="1391478" y="53285"/>
                </a:cubicBezTo>
                <a:cubicBezTo>
                  <a:pt x="1364775" y="45069"/>
                  <a:pt x="1311965" y="26781"/>
                  <a:pt x="1311965" y="26781"/>
                </a:cubicBezTo>
                <a:cubicBezTo>
                  <a:pt x="1298713" y="17946"/>
                  <a:pt x="1288013" y="2252"/>
                  <a:pt x="1272209" y="276"/>
                </a:cubicBezTo>
                <a:cubicBezTo>
                  <a:pt x="1248946" y="-2632"/>
                  <a:pt x="1192154" y="18126"/>
                  <a:pt x="1166191" y="26781"/>
                </a:cubicBezTo>
                <a:cubicBezTo>
                  <a:pt x="1122484" y="157903"/>
                  <a:pt x="1156068" y="116417"/>
                  <a:pt x="1099930" y="172555"/>
                </a:cubicBezTo>
                <a:cubicBezTo>
                  <a:pt x="1095513" y="190224"/>
                  <a:pt x="1090250" y="207704"/>
                  <a:pt x="1086678" y="225563"/>
                </a:cubicBezTo>
                <a:cubicBezTo>
                  <a:pt x="1081408" y="251911"/>
                  <a:pt x="1079943" y="279008"/>
                  <a:pt x="1073426" y="305076"/>
                </a:cubicBezTo>
                <a:cubicBezTo>
                  <a:pt x="1066650" y="332180"/>
                  <a:pt x="1062419" y="361343"/>
                  <a:pt x="1046922" y="384589"/>
                </a:cubicBezTo>
                <a:lnTo>
                  <a:pt x="993913" y="464102"/>
                </a:lnTo>
                <a:cubicBezTo>
                  <a:pt x="989496" y="481772"/>
                  <a:pt x="992039" y="502889"/>
                  <a:pt x="980661" y="517111"/>
                </a:cubicBezTo>
                <a:cubicBezTo>
                  <a:pt x="971935" y="528019"/>
                  <a:pt x="954541" y="527333"/>
                  <a:pt x="940904" y="530363"/>
                </a:cubicBezTo>
                <a:cubicBezTo>
                  <a:pt x="914674" y="536192"/>
                  <a:pt x="887895" y="539198"/>
                  <a:pt x="861391" y="543615"/>
                </a:cubicBezTo>
                <a:cubicBezTo>
                  <a:pt x="837565" y="579354"/>
                  <a:pt x="830779" y="581979"/>
                  <a:pt x="821635" y="623128"/>
                </a:cubicBezTo>
                <a:cubicBezTo>
                  <a:pt x="815806" y="649358"/>
                  <a:pt x="821714" y="679312"/>
                  <a:pt x="808383" y="702642"/>
                </a:cubicBezTo>
                <a:cubicBezTo>
                  <a:pt x="801452" y="714771"/>
                  <a:pt x="781878" y="711477"/>
                  <a:pt x="768626" y="715894"/>
                </a:cubicBezTo>
                <a:cubicBezTo>
                  <a:pt x="706783" y="711477"/>
                  <a:pt x="644672" y="709886"/>
                  <a:pt x="583096" y="702642"/>
                </a:cubicBezTo>
                <a:cubicBezTo>
                  <a:pt x="514753" y="694601"/>
                  <a:pt x="566453" y="689327"/>
                  <a:pt x="516835" y="649633"/>
                </a:cubicBezTo>
                <a:cubicBezTo>
                  <a:pt x="508196" y="642722"/>
                  <a:pt x="427530" y="623993"/>
                  <a:pt x="424070" y="623128"/>
                </a:cubicBezTo>
                <a:cubicBezTo>
                  <a:pt x="359424" y="687774"/>
                  <a:pt x="368390" y="665455"/>
                  <a:pt x="410817" y="835163"/>
                </a:cubicBezTo>
                <a:cubicBezTo>
                  <a:pt x="414680" y="850615"/>
                  <a:pt x="439312" y="850406"/>
                  <a:pt x="450574" y="861668"/>
                </a:cubicBezTo>
                <a:cubicBezTo>
                  <a:pt x="466192" y="877286"/>
                  <a:pt x="477078" y="897007"/>
                  <a:pt x="490330" y="914676"/>
                </a:cubicBezTo>
                <a:cubicBezTo>
                  <a:pt x="494748" y="927928"/>
                  <a:pt x="494856" y="943525"/>
                  <a:pt x="503583" y="954433"/>
                </a:cubicBezTo>
                <a:cubicBezTo>
                  <a:pt x="522267" y="977788"/>
                  <a:pt x="556906" y="985459"/>
                  <a:pt x="583096" y="994189"/>
                </a:cubicBezTo>
                <a:cubicBezTo>
                  <a:pt x="569844" y="998607"/>
                  <a:pt x="557308" y="1007442"/>
                  <a:pt x="543339" y="1007442"/>
                </a:cubicBezTo>
                <a:cubicBezTo>
                  <a:pt x="508935" y="1007442"/>
                  <a:pt x="498072" y="988678"/>
                  <a:pt x="477078" y="967685"/>
                </a:cubicBezTo>
                <a:cubicBezTo>
                  <a:pt x="450574" y="972102"/>
                  <a:pt x="423913" y="975667"/>
                  <a:pt x="397565" y="980937"/>
                </a:cubicBezTo>
                <a:cubicBezTo>
                  <a:pt x="379705" y="984509"/>
                  <a:pt x="362769" y="994189"/>
                  <a:pt x="344556" y="994189"/>
                </a:cubicBezTo>
                <a:cubicBezTo>
                  <a:pt x="326343" y="994189"/>
                  <a:pt x="309217" y="985354"/>
                  <a:pt x="291548" y="980937"/>
                </a:cubicBezTo>
                <a:cubicBezTo>
                  <a:pt x="258239" y="881010"/>
                  <a:pt x="303171" y="1004182"/>
                  <a:pt x="251791" y="901424"/>
                </a:cubicBezTo>
                <a:cubicBezTo>
                  <a:pt x="240537" y="878916"/>
                  <a:pt x="243095" y="845517"/>
                  <a:pt x="212035" y="835163"/>
                </a:cubicBezTo>
                <a:cubicBezTo>
                  <a:pt x="182402" y="825285"/>
                  <a:pt x="150081" y="827046"/>
                  <a:pt x="119270" y="821911"/>
                </a:cubicBezTo>
                <a:cubicBezTo>
                  <a:pt x="97052" y="818208"/>
                  <a:pt x="75096" y="813076"/>
                  <a:pt x="53009" y="808659"/>
                </a:cubicBezTo>
                <a:cubicBezTo>
                  <a:pt x="5033" y="776676"/>
                  <a:pt x="20375" y="796401"/>
                  <a:pt x="0" y="75565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D1B9F1-4628-4AF9-BFCC-FFDCD2C965C1}"/>
              </a:ext>
            </a:extLst>
          </p:cNvPr>
          <p:cNvSpPr/>
          <p:nvPr/>
        </p:nvSpPr>
        <p:spPr>
          <a:xfrm>
            <a:off x="7248939" y="4108184"/>
            <a:ext cx="1510748" cy="808383"/>
          </a:xfrm>
          <a:custGeom>
            <a:avLst/>
            <a:gdLst>
              <a:gd name="connsiteX0" fmla="*/ 1338470 w 1510748"/>
              <a:gd name="connsiteY0" fmla="*/ 808383 h 808383"/>
              <a:gd name="connsiteX1" fmla="*/ 1325218 w 1510748"/>
              <a:gd name="connsiteY1" fmla="*/ 662609 h 808383"/>
              <a:gd name="connsiteX2" fmla="*/ 1378226 w 1510748"/>
              <a:gd name="connsiteY2" fmla="*/ 675861 h 808383"/>
              <a:gd name="connsiteX3" fmla="*/ 1417983 w 1510748"/>
              <a:gd name="connsiteY3" fmla="*/ 702365 h 808383"/>
              <a:gd name="connsiteX4" fmla="*/ 1484244 w 1510748"/>
              <a:gd name="connsiteY4" fmla="*/ 649356 h 808383"/>
              <a:gd name="connsiteX5" fmla="*/ 1510748 w 1510748"/>
              <a:gd name="connsiteY5" fmla="*/ 516835 h 808383"/>
              <a:gd name="connsiteX6" fmla="*/ 1497496 w 1510748"/>
              <a:gd name="connsiteY6" fmla="*/ 410817 h 808383"/>
              <a:gd name="connsiteX7" fmla="*/ 1444487 w 1510748"/>
              <a:gd name="connsiteY7" fmla="*/ 198783 h 808383"/>
              <a:gd name="connsiteX8" fmla="*/ 1404731 w 1510748"/>
              <a:gd name="connsiteY8" fmla="*/ 185530 h 808383"/>
              <a:gd name="connsiteX9" fmla="*/ 1364974 w 1510748"/>
              <a:gd name="connsiteY9" fmla="*/ 132522 h 808383"/>
              <a:gd name="connsiteX10" fmla="*/ 1285461 w 1510748"/>
              <a:gd name="connsiteY10" fmla="*/ 106017 h 808383"/>
              <a:gd name="connsiteX11" fmla="*/ 1258957 w 1510748"/>
              <a:gd name="connsiteY11" fmla="*/ 26504 h 808383"/>
              <a:gd name="connsiteX12" fmla="*/ 1086678 w 1510748"/>
              <a:gd name="connsiteY12" fmla="*/ 0 h 808383"/>
              <a:gd name="connsiteX13" fmla="*/ 980661 w 1510748"/>
              <a:gd name="connsiteY13" fmla="*/ 13252 h 808383"/>
              <a:gd name="connsiteX14" fmla="*/ 940904 w 1510748"/>
              <a:gd name="connsiteY14" fmla="*/ 26504 h 808383"/>
              <a:gd name="connsiteX15" fmla="*/ 874644 w 1510748"/>
              <a:gd name="connsiteY15" fmla="*/ 92765 h 808383"/>
              <a:gd name="connsiteX16" fmla="*/ 821635 w 1510748"/>
              <a:gd name="connsiteY16" fmla="*/ 198783 h 808383"/>
              <a:gd name="connsiteX17" fmla="*/ 781878 w 1510748"/>
              <a:gd name="connsiteY17" fmla="*/ 212035 h 808383"/>
              <a:gd name="connsiteX18" fmla="*/ 742122 w 1510748"/>
              <a:gd name="connsiteY18" fmla="*/ 251791 h 808383"/>
              <a:gd name="connsiteX19" fmla="*/ 689113 w 1510748"/>
              <a:gd name="connsiteY19" fmla="*/ 265043 h 808383"/>
              <a:gd name="connsiteX20" fmla="*/ 556591 w 1510748"/>
              <a:gd name="connsiteY20" fmla="*/ 291548 h 808383"/>
              <a:gd name="connsiteX21" fmla="*/ 503583 w 1510748"/>
              <a:gd name="connsiteY21" fmla="*/ 331304 h 808383"/>
              <a:gd name="connsiteX22" fmla="*/ 410818 w 1510748"/>
              <a:gd name="connsiteY22" fmla="*/ 357809 h 808383"/>
              <a:gd name="connsiteX23" fmla="*/ 371061 w 1510748"/>
              <a:gd name="connsiteY23" fmla="*/ 384313 h 808383"/>
              <a:gd name="connsiteX24" fmla="*/ 331304 w 1510748"/>
              <a:gd name="connsiteY24" fmla="*/ 397565 h 808383"/>
              <a:gd name="connsiteX25" fmla="*/ 278296 w 1510748"/>
              <a:gd name="connsiteY25" fmla="*/ 477078 h 808383"/>
              <a:gd name="connsiteX26" fmla="*/ 265044 w 1510748"/>
              <a:gd name="connsiteY26" fmla="*/ 516835 h 808383"/>
              <a:gd name="connsiteX27" fmla="*/ 251791 w 1510748"/>
              <a:gd name="connsiteY27" fmla="*/ 675861 h 808383"/>
              <a:gd name="connsiteX28" fmla="*/ 132522 w 1510748"/>
              <a:gd name="connsiteY28" fmla="*/ 715617 h 808383"/>
              <a:gd name="connsiteX29" fmla="*/ 79513 w 1510748"/>
              <a:gd name="connsiteY29" fmla="*/ 702365 h 808383"/>
              <a:gd name="connsiteX30" fmla="*/ 13252 w 1510748"/>
              <a:gd name="connsiteY30" fmla="*/ 609600 h 808383"/>
              <a:gd name="connsiteX31" fmla="*/ 0 w 1510748"/>
              <a:gd name="connsiteY31" fmla="*/ 609600 h 8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748" h="808383">
                <a:moveTo>
                  <a:pt x="1338470" y="808383"/>
                </a:moveTo>
                <a:cubicBezTo>
                  <a:pt x="1323692" y="771440"/>
                  <a:pt x="1283535" y="704292"/>
                  <a:pt x="1325218" y="662609"/>
                </a:cubicBezTo>
                <a:cubicBezTo>
                  <a:pt x="1338097" y="649730"/>
                  <a:pt x="1360557" y="671444"/>
                  <a:pt x="1378226" y="675861"/>
                </a:cubicBezTo>
                <a:cubicBezTo>
                  <a:pt x="1391478" y="684696"/>
                  <a:pt x="1402273" y="699747"/>
                  <a:pt x="1417983" y="702365"/>
                </a:cubicBezTo>
                <a:cubicBezTo>
                  <a:pt x="1456389" y="708766"/>
                  <a:pt x="1468758" y="672584"/>
                  <a:pt x="1484244" y="649356"/>
                </a:cubicBezTo>
                <a:cubicBezTo>
                  <a:pt x="1493001" y="614329"/>
                  <a:pt x="1510748" y="549329"/>
                  <a:pt x="1510748" y="516835"/>
                </a:cubicBezTo>
                <a:cubicBezTo>
                  <a:pt x="1510748" y="481221"/>
                  <a:pt x="1500720" y="446285"/>
                  <a:pt x="1497496" y="410817"/>
                </a:cubicBezTo>
                <a:cubicBezTo>
                  <a:pt x="1484642" y="269423"/>
                  <a:pt x="1535438" y="244259"/>
                  <a:pt x="1444487" y="198783"/>
                </a:cubicBezTo>
                <a:cubicBezTo>
                  <a:pt x="1431993" y="192536"/>
                  <a:pt x="1417983" y="189948"/>
                  <a:pt x="1404731" y="185530"/>
                </a:cubicBezTo>
                <a:cubicBezTo>
                  <a:pt x="1391479" y="167861"/>
                  <a:pt x="1383351" y="144774"/>
                  <a:pt x="1364974" y="132522"/>
                </a:cubicBezTo>
                <a:cubicBezTo>
                  <a:pt x="1341728" y="117025"/>
                  <a:pt x="1285461" y="106017"/>
                  <a:pt x="1285461" y="106017"/>
                </a:cubicBezTo>
                <a:cubicBezTo>
                  <a:pt x="1276626" y="79513"/>
                  <a:pt x="1286614" y="30455"/>
                  <a:pt x="1258957" y="26504"/>
                </a:cubicBezTo>
                <a:cubicBezTo>
                  <a:pt x="1139591" y="9452"/>
                  <a:pt x="1197002" y="18387"/>
                  <a:pt x="1086678" y="0"/>
                </a:cubicBezTo>
                <a:cubicBezTo>
                  <a:pt x="1051339" y="4417"/>
                  <a:pt x="1015701" y="6881"/>
                  <a:pt x="980661" y="13252"/>
                </a:cubicBezTo>
                <a:cubicBezTo>
                  <a:pt x="966917" y="15751"/>
                  <a:pt x="952079" y="18122"/>
                  <a:pt x="940904" y="26504"/>
                </a:cubicBezTo>
                <a:cubicBezTo>
                  <a:pt x="915916" y="45245"/>
                  <a:pt x="874644" y="92765"/>
                  <a:pt x="874644" y="92765"/>
                </a:cubicBezTo>
                <a:cubicBezTo>
                  <a:pt x="861429" y="132408"/>
                  <a:pt x="860183" y="175654"/>
                  <a:pt x="821635" y="198783"/>
                </a:cubicBezTo>
                <a:cubicBezTo>
                  <a:pt x="809657" y="205970"/>
                  <a:pt x="795130" y="207618"/>
                  <a:pt x="781878" y="212035"/>
                </a:cubicBezTo>
                <a:cubicBezTo>
                  <a:pt x="768626" y="225287"/>
                  <a:pt x="758394" y="242493"/>
                  <a:pt x="742122" y="251791"/>
                </a:cubicBezTo>
                <a:cubicBezTo>
                  <a:pt x="726308" y="260827"/>
                  <a:pt x="706973" y="261471"/>
                  <a:pt x="689113" y="265043"/>
                </a:cubicBezTo>
                <a:cubicBezTo>
                  <a:pt x="526648" y="297537"/>
                  <a:pt x="679718" y="260767"/>
                  <a:pt x="556591" y="291548"/>
                </a:cubicBezTo>
                <a:cubicBezTo>
                  <a:pt x="538922" y="304800"/>
                  <a:pt x="522760" y="320346"/>
                  <a:pt x="503583" y="331304"/>
                </a:cubicBezTo>
                <a:cubicBezTo>
                  <a:pt x="488800" y="339752"/>
                  <a:pt x="422289" y="354941"/>
                  <a:pt x="410818" y="357809"/>
                </a:cubicBezTo>
                <a:cubicBezTo>
                  <a:pt x="397566" y="366644"/>
                  <a:pt x="385307" y="377190"/>
                  <a:pt x="371061" y="384313"/>
                </a:cubicBezTo>
                <a:cubicBezTo>
                  <a:pt x="358567" y="390560"/>
                  <a:pt x="341182" y="387687"/>
                  <a:pt x="331304" y="397565"/>
                </a:cubicBezTo>
                <a:cubicBezTo>
                  <a:pt x="308780" y="420089"/>
                  <a:pt x="278296" y="477078"/>
                  <a:pt x="278296" y="477078"/>
                </a:cubicBezTo>
                <a:cubicBezTo>
                  <a:pt x="273879" y="490330"/>
                  <a:pt x="266890" y="502988"/>
                  <a:pt x="265044" y="516835"/>
                </a:cubicBezTo>
                <a:cubicBezTo>
                  <a:pt x="258014" y="569561"/>
                  <a:pt x="281297" y="631602"/>
                  <a:pt x="251791" y="675861"/>
                </a:cubicBezTo>
                <a:cubicBezTo>
                  <a:pt x="228545" y="710730"/>
                  <a:pt x="132522" y="715617"/>
                  <a:pt x="132522" y="715617"/>
                </a:cubicBezTo>
                <a:cubicBezTo>
                  <a:pt x="114852" y="711200"/>
                  <a:pt x="94334" y="712951"/>
                  <a:pt x="79513" y="702365"/>
                </a:cubicBezTo>
                <a:cubicBezTo>
                  <a:pt x="42999" y="676283"/>
                  <a:pt x="42780" y="639127"/>
                  <a:pt x="13252" y="609600"/>
                </a:cubicBezTo>
                <a:cubicBezTo>
                  <a:pt x="10128" y="606477"/>
                  <a:pt x="4417" y="609600"/>
                  <a:pt x="0" y="609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440A3F-8A93-40E2-98DD-3996F119BDDC}"/>
              </a:ext>
            </a:extLst>
          </p:cNvPr>
          <p:cNvSpPr txBox="1"/>
          <p:nvPr/>
        </p:nvSpPr>
        <p:spPr>
          <a:xfrm rot="17564751">
            <a:off x="9848794" y="1834523"/>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A-mua</a:t>
            </a:r>
          </a:p>
        </p:txBody>
      </p:sp>
      <p:sp>
        <p:nvSpPr>
          <p:cNvPr id="20" name="TextBox 19">
            <a:extLst>
              <a:ext uri="{FF2B5EF4-FFF2-40B4-BE49-F238E27FC236}">
                <a16:creationId xmlns:a16="http://schemas.microsoft.com/office/drawing/2014/main" id="{213384F4-7B3A-4BF6-911A-5A99BE633DBC}"/>
              </a:ext>
            </a:extLst>
          </p:cNvPr>
          <p:cNvSpPr txBox="1"/>
          <p:nvPr/>
        </p:nvSpPr>
        <p:spPr>
          <a:xfrm rot="19640038">
            <a:off x="8300426" y="3188080"/>
            <a:ext cx="2133207"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Hoàng Hà</a:t>
            </a:r>
          </a:p>
        </p:txBody>
      </p:sp>
      <p:sp>
        <p:nvSpPr>
          <p:cNvPr id="21" name="TextBox 20">
            <a:extLst>
              <a:ext uri="{FF2B5EF4-FFF2-40B4-BE49-F238E27FC236}">
                <a16:creationId xmlns:a16="http://schemas.microsoft.com/office/drawing/2014/main" id="{B7298099-41D8-4228-9935-DF9D7611CEBF}"/>
              </a:ext>
            </a:extLst>
          </p:cNvPr>
          <p:cNvSpPr txBox="1"/>
          <p:nvPr/>
        </p:nvSpPr>
        <p:spPr>
          <a:xfrm rot="19046145">
            <a:off x="6886011" y="4163502"/>
            <a:ext cx="3012240"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Trường Giang</a:t>
            </a:r>
          </a:p>
        </p:txBody>
      </p:sp>
    </p:spTree>
    <p:extLst>
      <p:ext uri="{BB962C8B-B14F-4D97-AF65-F5344CB8AC3E}">
        <p14:creationId xmlns:p14="http://schemas.microsoft.com/office/powerpoint/2010/main" val="12715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500"/>
                                        <p:tgtEl>
                                          <p:spTgt spid="16"/>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animBg="1"/>
      <p:bldP spid="6" grpId="0" animBg="1"/>
      <p:bldP spid="16" grpId="0" animBg="1"/>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cảnh sông Trường Giang dài nhất Trung Quốc - Địa điểm du lịch">
            <a:extLst>
              <a:ext uri="{FF2B5EF4-FFF2-40B4-BE49-F238E27FC236}">
                <a16:creationId xmlns:a16="http://schemas.microsoft.com/office/drawing/2014/main" id="{264766C1-CCCA-4BD8-A557-14D3372C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3" r="15946" b="1"/>
          <a:stretch/>
        </p:blipFill>
        <p:spPr bwMode="auto">
          <a:xfrm>
            <a:off x="321731" y="372257"/>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326.jpg" descr="Image result for yellow River">
            <a:extLst>
              <a:ext uri="{FF2B5EF4-FFF2-40B4-BE49-F238E27FC236}">
                <a16:creationId xmlns:a16="http://schemas.microsoft.com/office/drawing/2014/main" id="{D82A0B95-04C5-4D12-B7BF-842346186EC8}"/>
              </a:ext>
            </a:extLst>
          </p:cNvPr>
          <p:cNvPicPr/>
          <p:nvPr/>
        </p:nvPicPr>
        <p:blipFill rotWithShape="1">
          <a:blip r:embed="rId4"/>
          <a:srcRect l="18139" r="16158" b="2"/>
          <a:stretch/>
        </p:blipFill>
        <p:spPr>
          <a:xfrm>
            <a:off x="6195376" y="372257"/>
            <a:ext cx="5674893" cy="5743618"/>
          </a:xfrm>
          <a:prstGeom prst="rect">
            <a:avLst/>
          </a:prstGeom>
        </p:spPr>
      </p:pic>
      <p:sp>
        <p:nvSpPr>
          <p:cNvPr id="5" name="TextBox 4">
            <a:extLst>
              <a:ext uri="{FF2B5EF4-FFF2-40B4-BE49-F238E27FC236}">
                <a16:creationId xmlns:a16="http://schemas.microsoft.com/office/drawing/2014/main" id="{8D49208E-29EC-4CB8-884A-DADD704C06AD}"/>
              </a:ext>
            </a:extLst>
          </p:cNvPr>
          <p:cNvSpPr txBox="1"/>
          <p:nvPr/>
        </p:nvSpPr>
        <p:spPr>
          <a:xfrm>
            <a:off x="1532984" y="6253659"/>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Tr</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ờng Giang</a:t>
            </a:r>
          </a:p>
        </p:txBody>
      </p:sp>
      <p:sp>
        <p:nvSpPr>
          <p:cNvPr id="8" name="TextBox 7">
            <a:extLst>
              <a:ext uri="{FF2B5EF4-FFF2-40B4-BE49-F238E27FC236}">
                <a16:creationId xmlns:a16="http://schemas.microsoft.com/office/drawing/2014/main" id="{C0FA7C1A-968F-42A8-B03F-BD76B04226D3}"/>
              </a:ext>
            </a:extLst>
          </p:cNvPr>
          <p:cNvSpPr txBox="1"/>
          <p:nvPr/>
        </p:nvSpPr>
        <p:spPr>
          <a:xfrm>
            <a:off x="7702776" y="6253660"/>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Hoàng Hà</a:t>
            </a:r>
          </a:p>
        </p:txBody>
      </p:sp>
    </p:spTree>
    <p:extLst>
      <p:ext uri="{BB962C8B-B14F-4D97-AF65-F5344CB8AC3E}">
        <p14:creationId xmlns:p14="http://schemas.microsoft.com/office/powerpoint/2010/main" val="25267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hám phá sa mạc lớn nhất Trung Quốc, nơi được ví là chốn &amp;quot;đi dễ khó về&amp;quot; -  KhoaHoc.tv">
            <a:extLst>
              <a:ext uri="{FF2B5EF4-FFF2-40B4-BE49-F238E27FC236}">
                <a16:creationId xmlns:a16="http://schemas.microsoft.com/office/drawing/2014/main" id="{52FF2B62-8ED8-4904-977E-9E3F0A859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06" r="17694"/>
          <a:stretch/>
        </p:blipFill>
        <p:spPr bwMode="auto">
          <a:xfrm>
            <a:off x="23"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70A17B-2E1C-4653-8686-E011630DD757}"/>
              </a:ext>
            </a:extLst>
          </p:cNvPr>
          <p:cNvPicPr>
            <a:picLocks noChangeAspect="1"/>
          </p:cNvPicPr>
          <p:nvPr/>
        </p:nvPicPr>
        <p:blipFill rotWithShape="1">
          <a:blip r:embed="rId3">
            <a:extLst>
              <a:ext uri="{28A0092B-C50C-407E-A947-70E740481C1C}">
                <a14:useLocalDpi xmlns:a14="http://schemas.microsoft.com/office/drawing/2010/main" val="0"/>
              </a:ext>
            </a:extLst>
          </a:blip>
          <a:srcRect l="17514" r="1581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B17DA05-FEAB-4D26-8AAB-CD017784DA1F}"/>
              </a:ext>
            </a:extLst>
          </p:cNvPr>
          <p:cNvSpPr/>
          <p:nvPr/>
        </p:nvSpPr>
        <p:spPr>
          <a:xfrm>
            <a:off x="6432677" y="10"/>
            <a:ext cx="2242922" cy="830997"/>
          </a:xfrm>
          <a:prstGeom prst="rect">
            <a:avLst/>
          </a:prstGeom>
          <a:noFill/>
        </p:spPr>
        <p:txBody>
          <a:bodyPr wrap="none">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BCDBF1"/>
                </a:solidFill>
                <a:effectLst>
                  <a:outerShdw blurRad="41275" dist="12700" dir="12000000" algn="tl" rotWithShape="0">
                    <a:srgbClr val="000000">
                      <a:alpha val="40000"/>
                    </a:srgbClr>
                  </a:outerShdw>
                </a:effectLst>
                <a:latin typeface="VNI-Chisel" pitchFamily="2" charset="0"/>
              </a:rPr>
              <a:t>Núi Phú Sĩ</a:t>
            </a:r>
          </a:p>
        </p:txBody>
      </p:sp>
    </p:spTree>
    <p:extLst>
      <p:ext uri="{BB962C8B-B14F-4D97-AF65-F5344CB8AC3E}">
        <p14:creationId xmlns:p14="http://schemas.microsoft.com/office/powerpoint/2010/main" val="1005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arn(inVertical)">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31164" y="1939782"/>
            <a:ext cx="9380311" cy="1384995"/>
          </a:xfrm>
          <a:prstGeom prst="rect">
            <a:avLst/>
          </a:prstGeom>
          <a:solidFill>
            <a:schemeClr val="bg1"/>
          </a:solidFill>
          <a:ln>
            <a:solidFill>
              <a:srgbClr val="0000FF"/>
            </a:solidFill>
          </a:ln>
        </p:spPr>
        <p:txBody>
          <a:bodyPr wrap="square" rtlCol="0">
            <a:spAutoFit/>
          </a:bodyPr>
          <a:lstStyle/>
          <a:p>
            <a:pPr algn="just">
              <a:lnSpc>
                <a:spcPct val="120000"/>
              </a:lnSpc>
              <a:defRPr/>
            </a:pPr>
            <a:r>
              <a:rPr lang="en-US" sz="3500" b="1" i="1" dirty="0">
                <a:solidFill>
                  <a:srgbClr val="0000FF"/>
                </a:solidFill>
                <a:latin typeface="Times New Roman" pitchFamily="18" charset="0"/>
                <a:ea typeface="Tahoma" panose="020B0604030504040204" pitchFamily="34" charset="0"/>
                <a:cs typeface="Times New Roman" pitchFamily="18" charset="0"/>
              </a:rPr>
              <a:t>Câu 1. </a:t>
            </a:r>
            <a:r>
              <a:rPr lang="en-US" sz="3500" b="1" dirty="0" err="1">
                <a:solidFill>
                  <a:srgbClr val="0000FF"/>
                </a:solidFill>
                <a:ea typeface="#9Slide03 Roboto Medium" panose="02000000000000000000" pitchFamily="2" charset="0"/>
              </a:rPr>
              <a:t>Quốc</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gia</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nào</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có</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số</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dân</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đông</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nhất</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thế</a:t>
            </a:r>
            <a:r>
              <a:rPr lang="en-US" sz="3500" b="1" dirty="0">
                <a:solidFill>
                  <a:srgbClr val="0000FF"/>
                </a:solidFill>
                <a:ea typeface="#9Slide03 Roboto Medium" panose="02000000000000000000" pitchFamily="2" charset="0"/>
              </a:rPr>
              <a:t> </a:t>
            </a:r>
            <a:r>
              <a:rPr lang="en-US" sz="3500" b="1" dirty="0" err="1">
                <a:solidFill>
                  <a:srgbClr val="0000FF"/>
                </a:solidFill>
                <a:ea typeface="#9Slide03 Roboto Medium" panose="02000000000000000000" pitchFamily="2" charset="0"/>
              </a:rPr>
              <a:t>giới</a:t>
            </a:r>
            <a:r>
              <a:rPr lang="en-US" sz="3500" b="1" i="1" dirty="0">
                <a:solidFill>
                  <a:srgbClr val="0000FF"/>
                </a:solidFill>
                <a:latin typeface="Times New Roman" pitchFamily="18" charset="0"/>
                <a:ea typeface="Tahoma" panose="020B0604030504040204" pitchFamily="34" charset="0"/>
                <a:cs typeface="Times New Roman" pitchFamily="18" charset="0"/>
              </a:rPr>
              <a:t>?</a:t>
            </a:r>
            <a:endParaRPr lang="vi-VN" sz="3500" b="1" i="1" dirty="0">
              <a:solidFill>
                <a:srgbClr val="0000FF"/>
              </a:solidFill>
              <a:latin typeface="Times New Roman" pitchFamily="18" charset="0"/>
              <a:ea typeface="Tahoma" panose="020B0604030504040204" pitchFamily="34" charset="0"/>
              <a:cs typeface="Times New Roman" pitchFamily="18" charset="0"/>
            </a:endParaRP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107756" y="5227311"/>
            <a:ext cx="2776721" cy="630942"/>
          </a:xfrm>
          <a:prstGeom prst="rect">
            <a:avLst/>
          </a:prstGeom>
          <a:solidFill>
            <a:srgbClr val="FFFF00"/>
          </a:solidFill>
          <a:ln>
            <a:solidFill>
              <a:srgbClr val="0000FF"/>
            </a:solidFill>
          </a:ln>
        </p:spPr>
        <p:txBody>
          <a:bodyPr wrap="none" rtlCol="0">
            <a:spAutoFit/>
          </a:bodyPr>
          <a:lstStyle/>
          <a:p>
            <a:pPr algn="ctr" defTabSz="685800">
              <a:defRPr/>
            </a:pPr>
            <a:r>
              <a:rPr lang="en-US" sz="3500" b="1" kern="0" dirty="0">
                <a:solidFill>
                  <a:srgbClr val="0000FF"/>
                </a:solidFill>
                <a:ea typeface="#9Slide03 Roboto Medium" panose="02000000000000000000" pitchFamily="2" charset="0"/>
              </a:rPr>
              <a:t>TRUNG QUỐC</a:t>
            </a: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456"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5" name="Freeform: Shape 14">
            <a:extLst>
              <a:ext uri="{FF2B5EF4-FFF2-40B4-BE49-F238E27FC236}">
                <a16:creationId xmlns:a16="http://schemas.microsoft.com/office/drawing/2014/main" id="{3E247B88-2D9C-43E1-AA9F-DCD66FBBDDBF}"/>
              </a:ext>
            </a:extLst>
          </p:cNvPr>
          <p:cNvSpPr/>
          <p:nvPr/>
        </p:nvSpPr>
        <p:spPr>
          <a:xfrm>
            <a:off x="8508727"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21560" y="1929059"/>
            <a:ext cx="4429733" cy="1754326"/>
          </a:xfrm>
          <a:prstGeom prst="rect">
            <a:avLst/>
          </a:prstGeom>
        </p:spPr>
        <p:txBody>
          <a:bodyPr wrap="square">
            <a:spAutoFit/>
          </a:bodyPr>
          <a:lstStyle/>
          <a:p>
            <a:r>
              <a:rPr lang="en-US" sz="3600" dirty="0">
                <a:solidFill>
                  <a:srgbClr val="1B04FA"/>
                </a:solidFill>
              </a:rPr>
              <a:t> </a:t>
            </a:r>
            <a:r>
              <a:rPr lang="en-US" sz="3600" dirty="0" err="1">
                <a:solidFill>
                  <a:srgbClr val="1B04FA"/>
                </a:solidFill>
              </a:rPr>
              <a:t>vị</a:t>
            </a:r>
            <a:r>
              <a:rPr lang="en-US" sz="3600" dirty="0">
                <a:solidFill>
                  <a:srgbClr val="1B04FA"/>
                </a:solidFill>
              </a:rPr>
              <a:t> </a:t>
            </a:r>
            <a:r>
              <a:rPr lang="en-US" sz="3600" dirty="0" err="1">
                <a:solidFill>
                  <a:srgbClr val="1B04FA"/>
                </a:solidFill>
              </a:rPr>
              <a:t>trí</a:t>
            </a:r>
            <a:r>
              <a:rPr lang="en-US" sz="3600" dirty="0">
                <a:solidFill>
                  <a:srgbClr val="1B04FA"/>
                </a:solidFill>
              </a:rPr>
              <a:t> </a:t>
            </a:r>
            <a:r>
              <a:rPr lang="en-US" sz="3600" dirty="0" err="1">
                <a:solidFill>
                  <a:srgbClr val="1B04FA"/>
                </a:solidFill>
              </a:rPr>
              <a:t>nằm</a:t>
            </a:r>
            <a:r>
              <a:rPr lang="en-US" sz="3600" dirty="0">
                <a:solidFill>
                  <a:srgbClr val="1B04FA"/>
                </a:solidFill>
              </a:rPr>
              <a:t> </a:t>
            </a:r>
            <a:r>
              <a:rPr lang="en-US" sz="3600" dirty="0" err="1">
                <a:solidFill>
                  <a:srgbClr val="1B04FA"/>
                </a:solidFill>
              </a:rPr>
              <a:t>phía</a:t>
            </a:r>
            <a:r>
              <a:rPr lang="en-US" sz="3600" dirty="0">
                <a:solidFill>
                  <a:srgbClr val="1B04FA"/>
                </a:solidFill>
              </a:rPr>
              <a:t> </a:t>
            </a:r>
            <a:r>
              <a:rPr lang="en-US" sz="3600" dirty="0" err="1">
                <a:solidFill>
                  <a:srgbClr val="1B04FA"/>
                </a:solidFill>
              </a:rPr>
              <a:t>Đông</a:t>
            </a:r>
            <a:r>
              <a:rPr lang="en-US" sz="3600" dirty="0">
                <a:solidFill>
                  <a:srgbClr val="1B04FA"/>
                </a:solidFill>
              </a:rPr>
              <a:t> Nam </a:t>
            </a:r>
            <a:r>
              <a:rPr lang="en-US" sz="3600" dirty="0" err="1">
                <a:solidFill>
                  <a:srgbClr val="1B04FA"/>
                </a:solidFill>
              </a:rPr>
              <a:t>châu</a:t>
            </a:r>
            <a:r>
              <a:rPr lang="en-US" sz="3600" dirty="0">
                <a:solidFill>
                  <a:srgbClr val="1B04FA"/>
                </a:solidFill>
              </a:rPr>
              <a:t> Á</a:t>
            </a:r>
          </a:p>
          <a:p>
            <a:r>
              <a:rPr lang="vi-VN" sz="3600" dirty="0">
                <a:solidFill>
                  <a:srgbClr val="1B04FA"/>
                </a:solidFill>
              </a:rPr>
              <a:t>bao gồm 11 nước.</a:t>
            </a:r>
            <a:endParaRPr lang="en-US" sz="3600" dirty="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13F3CC-0212-4826-B860-CA35D870FA4E}"/>
              </a:ext>
            </a:extLst>
          </p:cNvPr>
          <p:cNvPicPr>
            <a:picLocks noChangeAspect="1"/>
          </p:cNvPicPr>
          <p:nvPr/>
        </p:nvPicPr>
        <p:blipFill rotWithShape="1">
          <a:blip r:embed="rId4"/>
          <a:srcRect l="3751" t="-1" r="75234" b="82326"/>
          <a:stretch/>
        </p:blipFill>
        <p:spPr>
          <a:xfrm>
            <a:off x="3451397" y="1298040"/>
            <a:ext cx="1708599" cy="808329"/>
          </a:xfrm>
          <a:prstGeom prst="rect">
            <a:avLst/>
          </a:prstGeom>
        </p:spPr>
      </p:pic>
      <p:sp>
        <p:nvSpPr>
          <p:cNvPr id="8" name="Rectangle 8">
            <a:extLst>
              <a:ext uri="{FF2B5EF4-FFF2-40B4-BE49-F238E27FC236}">
                <a16:creationId xmlns:a16="http://schemas.microsoft.com/office/drawing/2014/main" id="{C2911C68-F85B-4E9F-AF44-A5A299D3BD5A}"/>
              </a:ext>
            </a:extLst>
          </p:cNvPr>
          <p:cNvSpPr>
            <a:spLocks noChangeArrowheads="1"/>
          </p:cNvSpPr>
          <p:nvPr/>
        </p:nvSpPr>
        <p:spPr bwMode="auto">
          <a:xfrm>
            <a:off x="92722" y="132146"/>
            <a:ext cx="4822180" cy="682242"/>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6453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ln>
            <a:gradFill>
              <a:gsLst>
                <a:gs pos="0">
                  <a:srgbClr val="000082"/>
                </a:gs>
                <a:gs pos="30000">
                  <a:srgbClr val="66008F"/>
                </a:gs>
                <a:gs pos="64999">
                  <a:srgbClr val="BA0066"/>
                </a:gs>
                <a:gs pos="89999">
                  <a:srgbClr val="FF0000"/>
                </a:gs>
                <a:gs pos="100000">
                  <a:srgbClr val="FF8200"/>
                </a:gs>
              </a:gsLst>
              <a:lin ang="5400000" scaled="0"/>
            </a:gra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69" y="6457890"/>
            <a:ext cx="605005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id="{4CB3DC27-6F66-43EE-9B65-D53181F826EA}"/>
              </a:ext>
            </a:extLst>
          </p:cNvPr>
          <p:cNvSpPr/>
          <p:nvPr/>
        </p:nvSpPr>
        <p:spPr>
          <a:xfrm>
            <a:off x="4200857" y="1201443"/>
            <a:ext cx="4231149" cy="523220"/>
          </a:xfrm>
          <a:prstGeom prst="rect">
            <a:avLst/>
          </a:prstGeom>
        </p:spPr>
        <p:txBody>
          <a:bodyPr wrap="square">
            <a:spAutoFit/>
          </a:bodyPr>
          <a:lstStyle/>
          <a:p>
            <a:pPr marL="285750" indent="-285750" algn="just">
              <a:buFont typeface="Wingdings" panose="05000000000000000000" pitchFamily="2" charset="2"/>
              <a:buChar char="§"/>
            </a:pPr>
            <a:r>
              <a:rPr lang="vi-VN" sz="2800" dirty="0">
                <a:solidFill>
                  <a:srgbClr val="1B04FA"/>
                </a:solidFill>
              </a:rPr>
              <a:t>bán đảo Trung Ấn</a:t>
            </a:r>
            <a:endParaRPr lang="en-US" sz="2800" dirty="0">
              <a:solidFill>
                <a:prstClr val="black"/>
              </a:solidFill>
            </a:endParaRPr>
          </a:p>
        </p:txBody>
      </p:sp>
      <p:sp>
        <p:nvSpPr>
          <p:cNvPr id="3" name="Freeform 2"/>
          <p:cNvSpPr/>
          <p:nvPr/>
        </p:nvSpPr>
        <p:spPr>
          <a:xfrm>
            <a:off x="5133474" y="368968"/>
            <a:ext cx="2460448" cy="2759243"/>
          </a:xfrm>
          <a:custGeom>
            <a:avLst/>
            <a:gdLst>
              <a:gd name="connsiteX0" fmla="*/ 850231 w 2460448"/>
              <a:gd name="connsiteY0" fmla="*/ 0 h 2759243"/>
              <a:gd name="connsiteX1" fmla="*/ 513347 w 2460448"/>
              <a:gd name="connsiteY1" fmla="*/ 32085 h 2759243"/>
              <a:gd name="connsiteX2" fmla="*/ 417094 w 2460448"/>
              <a:gd name="connsiteY2" fmla="*/ 96253 h 2759243"/>
              <a:gd name="connsiteX3" fmla="*/ 368968 w 2460448"/>
              <a:gd name="connsiteY3" fmla="*/ 112295 h 2759243"/>
              <a:gd name="connsiteX4" fmla="*/ 240631 w 2460448"/>
              <a:gd name="connsiteY4" fmla="*/ 224590 h 2759243"/>
              <a:gd name="connsiteX5" fmla="*/ 176463 w 2460448"/>
              <a:gd name="connsiteY5" fmla="*/ 320843 h 2759243"/>
              <a:gd name="connsiteX6" fmla="*/ 160421 w 2460448"/>
              <a:gd name="connsiteY6" fmla="*/ 368969 h 2759243"/>
              <a:gd name="connsiteX7" fmla="*/ 128337 w 2460448"/>
              <a:gd name="connsiteY7" fmla="*/ 433137 h 2759243"/>
              <a:gd name="connsiteX8" fmla="*/ 112294 w 2460448"/>
              <a:gd name="connsiteY8" fmla="*/ 497306 h 2759243"/>
              <a:gd name="connsiteX9" fmla="*/ 80210 w 2460448"/>
              <a:gd name="connsiteY9" fmla="*/ 593558 h 2759243"/>
              <a:gd name="connsiteX10" fmla="*/ 64168 w 2460448"/>
              <a:gd name="connsiteY10" fmla="*/ 641685 h 2759243"/>
              <a:gd name="connsiteX11" fmla="*/ 48126 w 2460448"/>
              <a:gd name="connsiteY11" fmla="*/ 689811 h 2759243"/>
              <a:gd name="connsiteX12" fmla="*/ 32084 w 2460448"/>
              <a:gd name="connsiteY12" fmla="*/ 770021 h 2759243"/>
              <a:gd name="connsiteX13" fmla="*/ 0 w 2460448"/>
              <a:gd name="connsiteY13" fmla="*/ 914400 h 2759243"/>
              <a:gd name="connsiteX14" fmla="*/ 16042 w 2460448"/>
              <a:gd name="connsiteY14" fmla="*/ 1122948 h 2759243"/>
              <a:gd name="connsiteX15" fmla="*/ 48126 w 2460448"/>
              <a:gd name="connsiteY15" fmla="*/ 1219200 h 2759243"/>
              <a:gd name="connsiteX16" fmla="*/ 64168 w 2460448"/>
              <a:gd name="connsiteY16" fmla="*/ 1331495 h 2759243"/>
              <a:gd name="connsiteX17" fmla="*/ 96252 w 2460448"/>
              <a:gd name="connsiteY17" fmla="*/ 1459832 h 2759243"/>
              <a:gd name="connsiteX18" fmla="*/ 112294 w 2460448"/>
              <a:gd name="connsiteY18" fmla="*/ 1572127 h 2759243"/>
              <a:gd name="connsiteX19" fmla="*/ 144379 w 2460448"/>
              <a:gd name="connsiteY19" fmla="*/ 1652337 h 2759243"/>
              <a:gd name="connsiteX20" fmla="*/ 176463 w 2460448"/>
              <a:gd name="connsiteY20" fmla="*/ 1748590 h 2759243"/>
              <a:gd name="connsiteX21" fmla="*/ 192505 w 2460448"/>
              <a:gd name="connsiteY21" fmla="*/ 1876927 h 2759243"/>
              <a:gd name="connsiteX22" fmla="*/ 256673 w 2460448"/>
              <a:gd name="connsiteY22" fmla="*/ 2101516 h 2759243"/>
              <a:gd name="connsiteX23" fmla="*/ 288758 w 2460448"/>
              <a:gd name="connsiteY23" fmla="*/ 2165685 h 2759243"/>
              <a:gd name="connsiteX24" fmla="*/ 320842 w 2460448"/>
              <a:gd name="connsiteY24" fmla="*/ 2245895 h 2759243"/>
              <a:gd name="connsiteX25" fmla="*/ 352926 w 2460448"/>
              <a:gd name="connsiteY25" fmla="*/ 2390274 h 2759243"/>
              <a:gd name="connsiteX26" fmla="*/ 385010 w 2460448"/>
              <a:gd name="connsiteY26" fmla="*/ 2454443 h 2759243"/>
              <a:gd name="connsiteX27" fmla="*/ 449179 w 2460448"/>
              <a:gd name="connsiteY27" fmla="*/ 2534653 h 2759243"/>
              <a:gd name="connsiteX28" fmla="*/ 497305 w 2460448"/>
              <a:gd name="connsiteY28" fmla="*/ 2566737 h 2759243"/>
              <a:gd name="connsiteX29" fmla="*/ 625642 w 2460448"/>
              <a:gd name="connsiteY29" fmla="*/ 2598821 h 2759243"/>
              <a:gd name="connsiteX30" fmla="*/ 689810 w 2460448"/>
              <a:gd name="connsiteY30" fmla="*/ 2614864 h 2759243"/>
              <a:gd name="connsiteX31" fmla="*/ 770021 w 2460448"/>
              <a:gd name="connsiteY31" fmla="*/ 2630906 h 2759243"/>
              <a:gd name="connsiteX32" fmla="*/ 834189 w 2460448"/>
              <a:gd name="connsiteY32" fmla="*/ 2646948 h 2759243"/>
              <a:gd name="connsiteX33" fmla="*/ 1026694 w 2460448"/>
              <a:gd name="connsiteY33" fmla="*/ 2679032 h 2759243"/>
              <a:gd name="connsiteX34" fmla="*/ 1155031 w 2460448"/>
              <a:gd name="connsiteY34" fmla="*/ 2711116 h 2759243"/>
              <a:gd name="connsiteX35" fmla="*/ 1283368 w 2460448"/>
              <a:gd name="connsiteY35" fmla="*/ 2727158 h 2759243"/>
              <a:gd name="connsiteX36" fmla="*/ 1459831 w 2460448"/>
              <a:gd name="connsiteY36" fmla="*/ 2759243 h 2759243"/>
              <a:gd name="connsiteX37" fmla="*/ 1828800 w 2460448"/>
              <a:gd name="connsiteY37" fmla="*/ 2727158 h 2759243"/>
              <a:gd name="connsiteX38" fmla="*/ 1925052 w 2460448"/>
              <a:gd name="connsiteY38" fmla="*/ 2695074 h 2759243"/>
              <a:gd name="connsiteX39" fmla="*/ 1973179 w 2460448"/>
              <a:gd name="connsiteY39" fmla="*/ 2679032 h 2759243"/>
              <a:gd name="connsiteX40" fmla="*/ 2021305 w 2460448"/>
              <a:gd name="connsiteY40" fmla="*/ 2662990 h 2759243"/>
              <a:gd name="connsiteX41" fmla="*/ 2133600 w 2460448"/>
              <a:gd name="connsiteY41" fmla="*/ 2646948 h 2759243"/>
              <a:gd name="connsiteX42" fmla="*/ 2245894 w 2460448"/>
              <a:gd name="connsiteY42" fmla="*/ 2598821 h 2759243"/>
              <a:gd name="connsiteX43" fmla="*/ 2294021 w 2460448"/>
              <a:gd name="connsiteY43" fmla="*/ 2566737 h 2759243"/>
              <a:gd name="connsiteX44" fmla="*/ 2406315 w 2460448"/>
              <a:gd name="connsiteY44" fmla="*/ 2502569 h 2759243"/>
              <a:gd name="connsiteX45" fmla="*/ 2422358 w 2460448"/>
              <a:gd name="connsiteY45" fmla="*/ 2101516 h 2759243"/>
              <a:gd name="connsiteX46" fmla="*/ 2406315 w 2460448"/>
              <a:gd name="connsiteY46" fmla="*/ 1957137 h 2759243"/>
              <a:gd name="connsiteX47" fmla="*/ 2390273 w 2460448"/>
              <a:gd name="connsiteY47" fmla="*/ 1796716 h 2759243"/>
              <a:gd name="connsiteX48" fmla="*/ 2374231 w 2460448"/>
              <a:gd name="connsiteY48" fmla="*/ 1604211 h 2759243"/>
              <a:gd name="connsiteX49" fmla="*/ 2294021 w 2460448"/>
              <a:gd name="connsiteY49" fmla="*/ 1411706 h 2759243"/>
              <a:gd name="connsiteX50" fmla="*/ 2229852 w 2460448"/>
              <a:gd name="connsiteY50" fmla="*/ 1251285 h 2759243"/>
              <a:gd name="connsiteX51" fmla="*/ 2181726 w 2460448"/>
              <a:gd name="connsiteY51" fmla="*/ 1090864 h 2759243"/>
              <a:gd name="connsiteX52" fmla="*/ 2149642 w 2460448"/>
              <a:gd name="connsiteY52" fmla="*/ 978569 h 2759243"/>
              <a:gd name="connsiteX53" fmla="*/ 2117558 w 2460448"/>
              <a:gd name="connsiteY53" fmla="*/ 914400 h 2759243"/>
              <a:gd name="connsiteX54" fmla="*/ 2069431 w 2460448"/>
              <a:gd name="connsiteY54" fmla="*/ 770021 h 2759243"/>
              <a:gd name="connsiteX55" fmla="*/ 1989221 w 2460448"/>
              <a:gd name="connsiteY55" fmla="*/ 641685 h 2759243"/>
              <a:gd name="connsiteX56" fmla="*/ 1957137 w 2460448"/>
              <a:gd name="connsiteY56" fmla="*/ 609600 h 2759243"/>
              <a:gd name="connsiteX57" fmla="*/ 1876926 w 2460448"/>
              <a:gd name="connsiteY57" fmla="*/ 593558 h 2759243"/>
              <a:gd name="connsiteX58" fmla="*/ 1828800 w 2460448"/>
              <a:gd name="connsiteY58" fmla="*/ 577516 h 2759243"/>
              <a:gd name="connsiteX59" fmla="*/ 1764631 w 2460448"/>
              <a:gd name="connsiteY59" fmla="*/ 561474 h 2759243"/>
              <a:gd name="connsiteX60" fmla="*/ 1668379 w 2460448"/>
              <a:gd name="connsiteY60" fmla="*/ 497306 h 2759243"/>
              <a:gd name="connsiteX61" fmla="*/ 1507958 w 2460448"/>
              <a:gd name="connsiteY61" fmla="*/ 433137 h 2759243"/>
              <a:gd name="connsiteX62" fmla="*/ 1459831 w 2460448"/>
              <a:gd name="connsiteY62" fmla="*/ 385011 h 2759243"/>
              <a:gd name="connsiteX63" fmla="*/ 1411705 w 2460448"/>
              <a:gd name="connsiteY63" fmla="*/ 352927 h 2759243"/>
              <a:gd name="connsiteX64" fmla="*/ 1315452 w 2460448"/>
              <a:gd name="connsiteY64" fmla="*/ 256674 h 2759243"/>
              <a:gd name="connsiteX65" fmla="*/ 1251284 w 2460448"/>
              <a:gd name="connsiteY65" fmla="*/ 160421 h 2759243"/>
              <a:gd name="connsiteX66" fmla="*/ 1203158 w 2460448"/>
              <a:gd name="connsiteY66" fmla="*/ 144379 h 2759243"/>
              <a:gd name="connsiteX67" fmla="*/ 1010652 w 2460448"/>
              <a:gd name="connsiteY67" fmla="*/ 112295 h 2759243"/>
              <a:gd name="connsiteX68" fmla="*/ 898358 w 2460448"/>
              <a:gd name="connsiteY68" fmla="*/ 80211 h 2759243"/>
              <a:gd name="connsiteX69" fmla="*/ 882315 w 2460448"/>
              <a:gd name="connsiteY69" fmla="*/ 32085 h 2759243"/>
              <a:gd name="connsiteX70" fmla="*/ 930442 w 2460448"/>
              <a:gd name="connsiteY70" fmla="*/ 16043 h 2759243"/>
              <a:gd name="connsiteX71" fmla="*/ 1074821 w 2460448"/>
              <a:gd name="connsiteY71" fmla="*/ 16043 h 275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460448" h="2759243">
                <a:moveTo>
                  <a:pt x="850231" y="0"/>
                </a:moveTo>
                <a:cubicBezTo>
                  <a:pt x="747757" y="5693"/>
                  <a:pt x="617289" y="-12462"/>
                  <a:pt x="513347" y="32085"/>
                </a:cubicBezTo>
                <a:cubicBezTo>
                  <a:pt x="287273" y="128974"/>
                  <a:pt x="559933" y="10551"/>
                  <a:pt x="417094" y="96253"/>
                </a:cubicBezTo>
                <a:cubicBezTo>
                  <a:pt x="402594" y="104953"/>
                  <a:pt x="384093" y="104733"/>
                  <a:pt x="368968" y="112295"/>
                </a:cubicBezTo>
                <a:cubicBezTo>
                  <a:pt x="326571" y="133494"/>
                  <a:pt x="261538" y="193228"/>
                  <a:pt x="240631" y="224590"/>
                </a:cubicBezTo>
                <a:cubicBezTo>
                  <a:pt x="219242" y="256674"/>
                  <a:pt x="188657" y="284261"/>
                  <a:pt x="176463" y="320843"/>
                </a:cubicBezTo>
                <a:cubicBezTo>
                  <a:pt x="171116" y="336885"/>
                  <a:pt x="167082" y="353426"/>
                  <a:pt x="160421" y="368969"/>
                </a:cubicBezTo>
                <a:cubicBezTo>
                  <a:pt x="151001" y="390949"/>
                  <a:pt x="136734" y="410746"/>
                  <a:pt x="128337" y="433137"/>
                </a:cubicBezTo>
                <a:cubicBezTo>
                  <a:pt x="120595" y="453781"/>
                  <a:pt x="118630" y="476188"/>
                  <a:pt x="112294" y="497306"/>
                </a:cubicBezTo>
                <a:cubicBezTo>
                  <a:pt x="102576" y="529699"/>
                  <a:pt x="90905" y="561474"/>
                  <a:pt x="80210" y="593558"/>
                </a:cubicBezTo>
                <a:lnTo>
                  <a:pt x="64168" y="641685"/>
                </a:lnTo>
                <a:cubicBezTo>
                  <a:pt x="58821" y="657727"/>
                  <a:pt x="51442" y="673230"/>
                  <a:pt x="48126" y="689811"/>
                </a:cubicBezTo>
                <a:cubicBezTo>
                  <a:pt x="42779" y="716548"/>
                  <a:pt x="38697" y="743569"/>
                  <a:pt x="32084" y="770021"/>
                </a:cubicBezTo>
                <a:cubicBezTo>
                  <a:pt x="-7407" y="927987"/>
                  <a:pt x="44142" y="649547"/>
                  <a:pt x="0" y="914400"/>
                </a:cubicBezTo>
                <a:cubicBezTo>
                  <a:pt x="5347" y="983916"/>
                  <a:pt x="5168" y="1054080"/>
                  <a:pt x="16042" y="1122948"/>
                </a:cubicBezTo>
                <a:cubicBezTo>
                  <a:pt x="21317" y="1156354"/>
                  <a:pt x="48126" y="1219200"/>
                  <a:pt x="48126" y="1219200"/>
                </a:cubicBezTo>
                <a:cubicBezTo>
                  <a:pt x="53473" y="1256632"/>
                  <a:pt x="56753" y="1294418"/>
                  <a:pt x="64168" y="1331495"/>
                </a:cubicBezTo>
                <a:cubicBezTo>
                  <a:pt x="72816" y="1374734"/>
                  <a:pt x="90016" y="1416180"/>
                  <a:pt x="96252" y="1459832"/>
                </a:cubicBezTo>
                <a:cubicBezTo>
                  <a:pt x="101599" y="1497264"/>
                  <a:pt x="103123" y="1535444"/>
                  <a:pt x="112294" y="1572127"/>
                </a:cubicBezTo>
                <a:cubicBezTo>
                  <a:pt x="119278" y="1600064"/>
                  <a:pt x="134538" y="1625274"/>
                  <a:pt x="144379" y="1652337"/>
                </a:cubicBezTo>
                <a:cubicBezTo>
                  <a:pt x="155937" y="1684121"/>
                  <a:pt x="176463" y="1748590"/>
                  <a:pt x="176463" y="1748590"/>
                </a:cubicBezTo>
                <a:cubicBezTo>
                  <a:pt x="181810" y="1791369"/>
                  <a:pt x="184560" y="1834553"/>
                  <a:pt x="192505" y="1876927"/>
                </a:cubicBezTo>
                <a:cubicBezTo>
                  <a:pt x="203242" y="1934194"/>
                  <a:pt x="233308" y="2043103"/>
                  <a:pt x="256673" y="2101516"/>
                </a:cubicBezTo>
                <a:cubicBezTo>
                  <a:pt x="265555" y="2123720"/>
                  <a:pt x="279045" y="2143832"/>
                  <a:pt x="288758" y="2165685"/>
                </a:cubicBezTo>
                <a:cubicBezTo>
                  <a:pt x="300453" y="2191999"/>
                  <a:pt x="310147" y="2219158"/>
                  <a:pt x="320842" y="2245895"/>
                </a:cubicBezTo>
                <a:cubicBezTo>
                  <a:pt x="325198" y="2267676"/>
                  <a:pt x="343216" y="2364381"/>
                  <a:pt x="352926" y="2390274"/>
                </a:cubicBezTo>
                <a:cubicBezTo>
                  <a:pt x="361323" y="2412666"/>
                  <a:pt x="373145" y="2433680"/>
                  <a:pt x="385010" y="2454443"/>
                </a:cubicBezTo>
                <a:cubicBezTo>
                  <a:pt x="402565" y="2485164"/>
                  <a:pt x="421440" y="2512462"/>
                  <a:pt x="449179" y="2534653"/>
                </a:cubicBezTo>
                <a:cubicBezTo>
                  <a:pt x="464234" y="2546697"/>
                  <a:pt x="480060" y="2558115"/>
                  <a:pt x="497305" y="2566737"/>
                </a:cubicBezTo>
                <a:cubicBezTo>
                  <a:pt x="531705" y="2583937"/>
                  <a:pt x="592692" y="2591499"/>
                  <a:pt x="625642" y="2598821"/>
                </a:cubicBezTo>
                <a:cubicBezTo>
                  <a:pt x="647165" y="2603604"/>
                  <a:pt x="668287" y="2610081"/>
                  <a:pt x="689810" y="2614864"/>
                </a:cubicBezTo>
                <a:cubicBezTo>
                  <a:pt x="716427" y="2620779"/>
                  <a:pt x="743404" y="2624991"/>
                  <a:pt x="770021" y="2630906"/>
                </a:cubicBezTo>
                <a:cubicBezTo>
                  <a:pt x="791544" y="2635689"/>
                  <a:pt x="812519" y="2642885"/>
                  <a:pt x="834189" y="2646948"/>
                </a:cubicBezTo>
                <a:cubicBezTo>
                  <a:pt x="898128" y="2658937"/>
                  <a:pt x="963583" y="2663254"/>
                  <a:pt x="1026694" y="2679032"/>
                </a:cubicBezTo>
                <a:cubicBezTo>
                  <a:pt x="1069473" y="2689727"/>
                  <a:pt x="1111276" y="2705647"/>
                  <a:pt x="1155031" y="2711116"/>
                </a:cubicBezTo>
                <a:lnTo>
                  <a:pt x="1283368" y="2727158"/>
                </a:lnTo>
                <a:cubicBezTo>
                  <a:pt x="1355218" y="2737422"/>
                  <a:pt x="1390728" y="2745421"/>
                  <a:pt x="1459831" y="2759243"/>
                </a:cubicBezTo>
                <a:cubicBezTo>
                  <a:pt x="1498061" y="2756512"/>
                  <a:pt x="1761221" y="2740674"/>
                  <a:pt x="1828800" y="2727158"/>
                </a:cubicBezTo>
                <a:cubicBezTo>
                  <a:pt x="1861963" y="2720525"/>
                  <a:pt x="1892968" y="2705769"/>
                  <a:pt x="1925052" y="2695074"/>
                </a:cubicBezTo>
                <a:lnTo>
                  <a:pt x="1973179" y="2679032"/>
                </a:lnTo>
                <a:cubicBezTo>
                  <a:pt x="1989221" y="2673685"/>
                  <a:pt x="2004565" y="2665381"/>
                  <a:pt x="2021305" y="2662990"/>
                </a:cubicBezTo>
                <a:lnTo>
                  <a:pt x="2133600" y="2646948"/>
                </a:lnTo>
                <a:cubicBezTo>
                  <a:pt x="2254421" y="2566401"/>
                  <a:pt x="2100870" y="2660975"/>
                  <a:pt x="2245894" y="2598821"/>
                </a:cubicBezTo>
                <a:cubicBezTo>
                  <a:pt x="2263615" y="2591226"/>
                  <a:pt x="2277281" y="2576303"/>
                  <a:pt x="2294021" y="2566737"/>
                </a:cubicBezTo>
                <a:cubicBezTo>
                  <a:pt x="2436485" y="2485329"/>
                  <a:pt x="2289070" y="2580732"/>
                  <a:pt x="2406315" y="2502569"/>
                </a:cubicBezTo>
                <a:cubicBezTo>
                  <a:pt x="2502666" y="2358047"/>
                  <a:pt x="2445745" y="2464000"/>
                  <a:pt x="2422358" y="2101516"/>
                </a:cubicBezTo>
                <a:cubicBezTo>
                  <a:pt x="2419240" y="2053194"/>
                  <a:pt x="2411384" y="2005293"/>
                  <a:pt x="2406315" y="1957137"/>
                </a:cubicBezTo>
                <a:cubicBezTo>
                  <a:pt x="2400689" y="1903692"/>
                  <a:pt x="2395138" y="1850236"/>
                  <a:pt x="2390273" y="1796716"/>
                </a:cubicBezTo>
                <a:cubicBezTo>
                  <a:pt x="2384443" y="1732590"/>
                  <a:pt x="2382218" y="1668105"/>
                  <a:pt x="2374231" y="1604211"/>
                </a:cubicBezTo>
                <a:cubicBezTo>
                  <a:pt x="2363590" y="1519084"/>
                  <a:pt x="2331168" y="1504572"/>
                  <a:pt x="2294021" y="1411706"/>
                </a:cubicBezTo>
                <a:lnTo>
                  <a:pt x="2229852" y="1251285"/>
                </a:lnTo>
                <a:cubicBezTo>
                  <a:pt x="2197193" y="1055331"/>
                  <a:pt x="2237683" y="1240083"/>
                  <a:pt x="2181726" y="1090864"/>
                </a:cubicBezTo>
                <a:cubicBezTo>
                  <a:pt x="2141020" y="982315"/>
                  <a:pt x="2188427" y="1069067"/>
                  <a:pt x="2149642" y="978569"/>
                </a:cubicBezTo>
                <a:cubicBezTo>
                  <a:pt x="2140222" y="956588"/>
                  <a:pt x="2126143" y="936720"/>
                  <a:pt x="2117558" y="914400"/>
                </a:cubicBezTo>
                <a:cubicBezTo>
                  <a:pt x="2099347" y="867052"/>
                  <a:pt x="2092118" y="815395"/>
                  <a:pt x="2069431" y="770021"/>
                </a:cubicBezTo>
                <a:cubicBezTo>
                  <a:pt x="2034702" y="700564"/>
                  <a:pt x="2041284" y="704161"/>
                  <a:pt x="1989221" y="641685"/>
                </a:cubicBezTo>
                <a:cubicBezTo>
                  <a:pt x="1979538" y="630066"/>
                  <a:pt x="1971039" y="615558"/>
                  <a:pt x="1957137" y="609600"/>
                </a:cubicBezTo>
                <a:cubicBezTo>
                  <a:pt x="1932075" y="598859"/>
                  <a:pt x="1903378" y="600171"/>
                  <a:pt x="1876926" y="593558"/>
                </a:cubicBezTo>
                <a:cubicBezTo>
                  <a:pt x="1860521" y="589457"/>
                  <a:pt x="1845059" y="582161"/>
                  <a:pt x="1828800" y="577516"/>
                </a:cubicBezTo>
                <a:cubicBezTo>
                  <a:pt x="1807600" y="571459"/>
                  <a:pt x="1786021" y="566821"/>
                  <a:pt x="1764631" y="561474"/>
                </a:cubicBezTo>
                <a:cubicBezTo>
                  <a:pt x="1732547" y="540085"/>
                  <a:pt x="1704960" y="509500"/>
                  <a:pt x="1668379" y="497306"/>
                </a:cubicBezTo>
                <a:cubicBezTo>
                  <a:pt x="1624549" y="482696"/>
                  <a:pt x="1549265" y="462642"/>
                  <a:pt x="1507958" y="433137"/>
                </a:cubicBezTo>
                <a:cubicBezTo>
                  <a:pt x="1489497" y="419950"/>
                  <a:pt x="1477260" y="399535"/>
                  <a:pt x="1459831" y="385011"/>
                </a:cubicBezTo>
                <a:cubicBezTo>
                  <a:pt x="1445020" y="372668"/>
                  <a:pt x="1426115" y="365736"/>
                  <a:pt x="1411705" y="352927"/>
                </a:cubicBezTo>
                <a:cubicBezTo>
                  <a:pt x="1377792" y="322782"/>
                  <a:pt x="1340621" y="294428"/>
                  <a:pt x="1315452" y="256674"/>
                </a:cubicBezTo>
                <a:cubicBezTo>
                  <a:pt x="1294063" y="224590"/>
                  <a:pt x="1287866" y="172615"/>
                  <a:pt x="1251284" y="160421"/>
                </a:cubicBezTo>
                <a:cubicBezTo>
                  <a:pt x="1235242" y="155074"/>
                  <a:pt x="1219563" y="148480"/>
                  <a:pt x="1203158" y="144379"/>
                </a:cubicBezTo>
                <a:cubicBezTo>
                  <a:pt x="1114487" y="122211"/>
                  <a:pt x="1110255" y="130404"/>
                  <a:pt x="1010652" y="112295"/>
                </a:cubicBezTo>
                <a:cubicBezTo>
                  <a:pt x="966337" y="104238"/>
                  <a:pt x="939592" y="93956"/>
                  <a:pt x="898358" y="80211"/>
                </a:cubicBezTo>
                <a:cubicBezTo>
                  <a:pt x="893010" y="64169"/>
                  <a:pt x="874753" y="47210"/>
                  <a:pt x="882315" y="32085"/>
                </a:cubicBezTo>
                <a:cubicBezTo>
                  <a:pt x="889877" y="16960"/>
                  <a:pt x="913590" y="17447"/>
                  <a:pt x="930442" y="16043"/>
                </a:cubicBezTo>
                <a:cubicBezTo>
                  <a:pt x="978402" y="12046"/>
                  <a:pt x="1026695" y="16043"/>
                  <a:pt x="1074821" y="16043"/>
                </a:cubicBezTo>
              </a:path>
            </a:pathLst>
          </a:custGeom>
          <a:ln w="603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5172400" y="1475874"/>
            <a:ext cx="6778968" cy="4523873"/>
          </a:xfrm>
          <a:custGeom>
            <a:avLst/>
            <a:gdLst>
              <a:gd name="connsiteX0" fmla="*/ 3618674 w 6778968"/>
              <a:gd name="connsiteY0" fmla="*/ 0 h 4523873"/>
              <a:gd name="connsiteX1" fmla="*/ 3586589 w 6778968"/>
              <a:gd name="connsiteY1" fmla="*/ 513347 h 4523873"/>
              <a:gd name="connsiteX2" fmla="*/ 3554505 w 6778968"/>
              <a:gd name="connsiteY2" fmla="*/ 689810 h 4523873"/>
              <a:gd name="connsiteX3" fmla="*/ 3538463 w 6778968"/>
              <a:gd name="connsiteY3" fmla="*/ 802105 h 4523873"/>
              <a:gd name="connsiteX4" fmla="*/ 3490337 w 6778968"/>
              <a:gd name="connsiteY4" fmla="*/ 962526 h 4523873"/>
              <a:gd name="connsiteX5" fmla="*/ 3474295 w 6778968"/>
              <a:gd name="connsiteY5" fmla="*/ 1026694 h 4523873"/>
              <a:gd name="connsiteX6" fmla="*/ 3442211 w 6778968"/>
              <a:gd name="connsiteY6" fmla="*/ 1122947 h 4523873"/>
              <a:gd name="connsiteX7" fmla="*/ 3426168 w 6778968"/>
              <a:gd name="connsiteY7" fmla="*/ 1219200 h 4523873"/>
              <a:gd name="connsiteX8" fmla="*/ 3362000 w 6778968"/>
              <a:gd name="connsiteY8" fmla="*/ 1363579 h 4523873"/>
              <a:gd name="connsiteX9" fmla="*/ 3329916 w 6778968"/>
              <a:gd name="connsiteY9" fmla="*/ 1475873 h 4523873"/>
              <a:gd name="connsiteX10" fmla="*/ 3297832 w 6778968"/>
              <a:gd name="connsiteY10" fmla="*/ 1524000 h 4523873"/>
              <a:gd name="connsiteX11" fmla="*/ 3281789 w 6778968"/>
              <a:gd name="connsiteY11" fmla="*/ 1572126 h 4523873"/>
              <a:gd name="connsiteX12" fmla="*/ 3185537 w 6778968"/>
              <a:gd name="connsiteY12" fmla="*/ 1636294 h 4523873"/>
              <a:gd name="connsiteX13" fmla="*/ 3153453 w 6778968"/>
              <a:gd name="connsiteY13" fmla="*/ 1668379 h 4523873"/>
              <a:gd name="connsiteX14" fmla="*/ 3105326 w 6778968"/>
              <a:gd name="connsiteY14" fmla="*/ 1684421 h 4523873"/>
              <a:gd name="connsiteX15" fmla="*/ 2960947 w 6778968"/>
              <a:gd name="connsiteY15" fmla="*/ 1748589 h 4523873"/>
              <a:gd name="connsiteX16" fmla="*/ 2768442 w 6778968"/>
              <a:gd name="connsiteY16" fmla="*/ 1812758 h 4523873"/>
              <a:gd name="connsiteX17" fmla="*/ 2720316 w 6778968"/>
              <a:gd name="connsiteY17" fmla="*/ 1828800 h 4523873"/>
              <a:gd name="connsiteX18" fmla="*/ 2640105 w 6778968"/>
              <a:gd name="connsiteY18" fmla="*/ 1860884 h 4523873"/>
              <a:gd name="connsiteX19" fmla="*/ 2447600 w 6778968"/>
              <a:gd name="connsiteY19" fmla="*/ 1876926 h 4523873"/>
              <a:gd name="connsiteX20" fmla="*/ 2239053 w 6778968"/>
              <a:gd name="connsiteY20" fmla="*/ 1909010 h 4523873"/>
              <a:gd name="connsiteX21" fmla="*/ 1982379 w 6778968"/>
              <a:gd name="connsiteY21" fmla="*/ 1892968 h 4523873"/>
              <a:gd name="connsiteX22" fmla="*/ 1934253 w 6778968"/>
              <a:gd name="connsiteY22" fmla="*/ 1876926 h 4523873"/>
              <a:gd name="connsiteX23" fmla="*/ 1854042 w 6778968"/>
              <a:gd name="connsiteY23" fmla="*/ 1860884 h 4523873"/>
              <a:gd name="connsiteX24" fmla="*/ 1725705 w 6778968"/>
              <a:gd name="connsiteY24" fmla="*/ 1812758 h 4523873"/>
              <a:gd name="connsiteX25" fmla="*/ 1661537 w 6778968"/>
              <a:gd name="connsiteY25" fmla="*/ 1796715 h 4523873"/>
              <a:gd name="connsiteX26" fmla="*/ 1581326 w 6778968"/>
              <a:gd name="connsiteY26" fmla="*/ 1764631 h 4523873"/>
              <a:gd name="connsiteX27" fmla="*/ 1517158 w 6778968"/>
              <a:gd name="connsiteY27" fmla="*/ 1748589 h 4523873"/>
              <a:gd name="connsiteX28" fmla="*/ 1340695 w 6778968"/>
              <a:gd name="connsiteY28" fmla="*/ 1684421 h 4523873"/>
              <a:gd name="connsiteX29" fmla="*/ 1244442 w 6778968"/>
              <a:gd name="connsiteY29" fmla="*/ 1668379 h 4523873"/>
              <a:gd name="connsiteX30" fmla="*/ 1132147 w 6778968"/>
              <a:gd name="connsiteY30" fmla="*/ 1636294 h 4523873"/>
              <a:gd name="connsiteX31" fmla="*/ 971726 w 6778968"/>
              <a:gd name="connsiteY31" fmla="*/ 1652337 h 4523873"/>
              <a:gd name="connsiteX32" fmla="*/ 843389 w 6778968"/>
              <a:gd name="connsiteY32" fmla="*/ 1684421 h 4523873"/>
              <a:gd name="connsiteX33" fmla="*/ 795263 w 6778968"/>
              <a:gd name="connsiteY33" fmla="*/ 1700463 h 4523873"/>
              <a:gd name="connsiteX34" fmla="*/ 731095 w 6778968"/>
              <a:gd name="connsiteY34" fmla="*/ 1716505 h 4523873"/>
              <a:gd name="connsiteX35" fmla="*/ 650884 w 6778968"/>
              <a:gd name="connsiteY35" fmla="*/ 1748589 h 4523873"/>
              <a:gd name="connsiteX36" fmla="*/ 554632 w 6778968"/>
              <a:gd name="connsiteY36" fmla="*/ 1764631 h 4523873"/>
              <a:gd name="connsiteX37" fmla="*/ 506505 w 6778968"/>
              <a:gd name="connsiteY37" fmla="*/ 1780673 h 4523873"/>
              <a:gd name="connsiteX38" fmla="*/ 426295 w 6778968"/>
              <a:gd name="connsiteY38" fmla="*/ 1796715 h 4523873"/>
              <a:gd name="connsiteX39" fmla="*/ 378168 w 6778968"/>
              <a:gd name="connsiteY39" fmla="*/ 1812758 h 4523873"/>
              <a:gd name="connsiteX40" fmla="*/ 297958 w 6778968"/>
              <a:gd name="connsiteY40" fmla="*/ 1828800 h 4523873"/>
              <a:gd name="connsiteX41" fmla="*/ 249832 w 6778968"/>
              <a:gd name="connsiteY41" fmla="*/ 1860884 h 4523873"/>
              <a:gd name="connsiteX42" fmla="*/ 201705 w 6778968"/>
              <a:gd name="connsiteY42" fmla="*/ 1876926 h 4523873"/>
              <a:gd name="connsiteX43" fmla="*/ 169621 w 6778968"/>
              <a:gd name="connsiteY43" fmla="*/ 1925052 h 4523873"/>
              <a:gd name="connsiteX44" fmla="*/ 121495 w 6778968"/>
              <a:gd name="connsiteY44" fmla="*/ 1957137 h 4523873"/>
              <a:gd name="connsiteX45" fmla="*/ 25242 w 6778968"/>
              <a:gd name="connsiteY45" fmla="*/ 2069431 h 4523873"/>
              <a:gd name="connsiteX46" fmla="*/ 25242 w 6778968"/>
              <a:gd name="connsiteY46" fmla="*/ 2342147 h 4523873"/>
              <a:gd name="connsiteX47" fmla="*/ 57326 w 6778968"/>
              <a:gd name="connsiteY47" fmla="*/ 2438400 h 4523873"/>
              <a:gd name="connsiteX48" fmla="*/ 89411 w 6778968"/>
              <a:gd name="connsiteY48" fmla="*/ 2486526 h 4523873"/>
              <a:gd name="connsiteX49" fmla="*/ 121495 w 6778968"/>
              <a:gd name="connsiteY49" fmla="*/ 2662989 h 4523873"/>
              <a:gd name="connsiteX50" fmla="*/ 185663 w 6778968"/>
              <a:gd name="connsiteY50" fmla="*/ 2759242 h 4523873"/>
              <a:gd name="connsiteX51" fmla="*/ 201705 w 6778968"/>
              <a:gd name="connsiteY51" fmla="*/ 2823410 h 4523873"/>
              <a:gd name="connsiteX52" fmla="*/ 281916 w 6778968"/>
              <a:gd name="connsiteY52" fmla="*/ 2935705 h 4523873"/>
              <a:gd name="connsiteX53" fmla="*/ 362126 w 6778968"/>
              <a:gd name="connsiteY53" fmla="*/ 3048000 h 4523873"/>
              <a:gd name="connsiteX54" fmla="*/ 426295 w 6778968"/>
              <a:gd name="connsiteY54" fmla="*/ 3096126 h 4523873"/>
              <a:gd name="connsiteX55" fmla="*/ 490463 w 6778968"/>
              <a:gd name="connsiteY55" fmla="*/ 3160294 h 4523873"/>
              <a:gd name="connsiteX56" fmla="*/ 602758 w 6778968"/>
              <a:gd name="connsiteY56" fmla="*/ 3240505 h 4523873"/>
              <a:gd name="connsiteX57" fmla="*/ 682968 w 6778968"/>
              <a:gd name="connsiteY57" fmla="*/ 3272589 h 4523873"/>
              <a:gd name="connsiteX58" fmla="*/ 731095 w 6778968"/>
              <a:gd name="connsiteY58" fmla="*/ 3304673 h 4523873"/>
              <a:gd name="connsiteX59" fmla="*/ 795263 w 6778968"/>
              <a:gd name="connsiteY59" fmla="*/ 3336758 h 4523873"/>
              <a:gd name="connsiteX60" fmla="*/ 859432 w 6778968"/>
              <a:gd name="connsiteY60" fmla="*/ 3384884 h 4523873"/>
              <a:gd name="connsiteX61" fmla="*/ 939642 w 6778968"/>
              <a:gd name="connsiteY61" fmla="*/ 3433010 h 4523873"/>
              <a:gd name="connsiteX62" fmla="*/ 1051937 w 6778968"/>
              <a:gd name="connsiteY62" fmla="*/ 3497179 h 4523873"/>
              <a:gd name="connsiteX63" fmla="*/ 1164232 w 6778968"/>
              <a:gd name="connsiteY63" fmla="*/ 3577389 h 4523873"/>
              <a:gd name="connsiteX64" fmla="*/ 1228400 w 6778968"/>
              <a:gd name="connsiteY64" fmla="*/ 3625515 h 4523873"/>
              <a:gd name="connsiteX65" fmla="*/ 1260484 w 6778968"/>
              <a:gd name="connsiteY65" fmla="*/ 3657600 h 4523873"/>
              <a:gd name="connsiteX66" fmla="*/ 1308611 w 6778968"/>
              <a:gd name="connsiteY66" fmla="*/ 3673642 h 4523873"/>
              <a:gd name="connsiteX67" fmla="*/ 1372779 w 6778968"/>
              <a:gd name="connsiteY67" fmla="*/ 3721768 h 4523873"/>
              <a:gd name="connsiteX68" fmla="*/ 1420905 w 6778968"/>
              <a:gd name="connsiteY68" fmla="*/ 3737810 h 4523873"/>
              <a:gd name="connsiteX69" fmla="*/ 1501116 w 6778968"/>
              <a:gd name="connsiteY69" fmla="*/ 3769894 h 4523873"/>
              <a:gd name="connsiteX70" fmla="*/ 1549242 w 6778968"/>
              <a:gd name="connsiteY70" fmla="*/ 3785937 h 4523873"/>
              <a:gd name="connsiteX71" fmla="*/ 1629453 w 6778968"/>
              <a:gd name="connsiteY71" fmla="*/ 3850105 h 4523873"/>
              <a:gd name="connsiteX72" fmla="*/ 1693621 w 6778968"/>
              <a:gd name="connsiteY72" fmla="*/ 3882189 h 4523873"/>
              <a:gd name="connsiteX73" fmla="*/ 1741747 w 6778968"/>
              <a:gd name="connsiteY73" fmla="*/ 3930315 h 4523873"/>
              <a:gd name="connsiteX74" fmla="*/ 1805916 w 6778968"/>
              <a:gd name="connsiteY74" fmla="*/ 3962400 h 4523873"/>
              <a:gd name="connsiteX75" fmla="*/ 1966337 w 6778968"/>
              <a:gd name="connsiteY75" fmla="*/ 4058652 h 4523873"/>
              <a:gd name="connsiteX76" fmla="*/ 2030505 w 6778968"/>
              <a:gd name="connsiteY76" fmla="*/ 4106779 h 4523873"/>
              <a:gd name="connsiteX77" fmla="*/ 2094674 w 6778968"/>
              <a:gd name="connsiteY77" fmla="*/ 4138863 h 4523873"/>
              <a:gd name="connsiteX78" fmla="*/ 2223011 w 6778968"/>
              <a:gd name="connsiteY78" fmla="*/ 4186989 h 4523873"/>
              <a:gd name="connsiteX79" fmla="*/ 2271137 w 6778968"/>
              <a:gd name="connsiteY79" fmla="*/ 4219073 h 4523873"/>
              <a:gd name="connsiteX80" fmla="*/ 2319263 w 6778968"/>
              <a:gd name="connsiteY80" fmla="*/ 4235115 h 4523873"/>
              <a:gd name="connsiteX81" fmla="*/ 2383432 w 6778968"/>
              <a:gd name="connsiteY81" fmla="*/ 4267200 h 4523873"/>
              <a:gd name="connsiteX82" fmla="*/ 2447600 w 6778968"/>
              <a:gd name="connsiteY82" fmla="*/ 4283242 h 4523873"/>
              <a:gd name="connsiteX83" fmla="*/ 2495726 w 6778968"/>
              <a:gd name="connsiteY83" fmla="*/ 4299284 h 4523873"/>
              <a:gd name="connsiteX84" fmla="*/ 2720316 w 6778968"/>
              <a:gd name="connsiteY84" fmla="*/ 4331368 h 4523873"/>
              <a:gd name="connsiteX85" fmla="*/ 2864695 w 6778968"/>
              <a:gd name="connsiteY85" fmla="*/ 4363452 h 4523873"/>
              <a:gd name="connsiteX86" fmla="*/ 3137411 w 6778968"/>
              <a:gd name="connsiteY86" fmla="*/ 4395537 h 4523873"/>
              <a:gd name="connsiteX87" fmla="*/ 4292442 w 6778968"/>
              <a:gd name="connsiteY87" fmla="*/ 4379494 h 4523873"/>
              <a:gd name="connsiteX88" fmla="*/ 4420779 w 6778968"/>
              <a:gd name="connsiteY88" fmla="*/ 4427621 h 4523873"/>
              <a:gd name="connsiteX89" fmla="*/ 4629326 w 6778968"/>
              <a:gd name="connsiteY89" fmla="*/ 4475747 h 4523873"/>
              <a:gd name="connsiteX90" fmla="*/ 4741621 w 6778968"/>
              <a:gd name="connsiteY90" fmla="*/ 4507831 h 4523873"/>
              <a:gd name="connsiteX91" fmla="*/ 4853916 w 6778968"/>
              <a:gd name="connsiteY91" fmla="*/ 4523873 h 4523873"/>
              <a:gd name="connsiteX92" fmla="*/ 5319137 w 6778968"/>
              <a:gd name="connsiteY92" fmla="*/ 4507831 h 4523873"/>
              <a:gd name="connsiteX93" fmla="*/ 5447474 w 6778968"/>
              <a:gd name="connsiteY93" fmla="*/ 4475747 h 4523873"/>
              <a:gd name="connsiteX94" fmla="*/ 5495600 w 6778968"/>
              <a:gd name="connsiteY94" fmla="*/ 4459705 h 4523873"/>
              <a:gd name="connsiteX95" fmla="*/ 5639979 w 6778968"/>
              <a:gd name="connsiteY95" fmla="*/ 4379494 h 4523873"/>
              <a:gd name="connsiteX96" fmla="*/ 5768316 w 6778968"/>
              <a:gd name="connsiteY96" fmla="*/ 4363452 h 4523873"/>
              <a:gd name="connsiteX97" fmla="*/ 6057074 w 6778968"/>
              <a:gd name="connsiteY97" fmla="*/ 4331368 h 4523873"/>
              <a:gd name="connsiteX98" fmla="*/ 6217495 w 6778968"/>
              <a:gd name="connsiteY98" fmla="*/ 4299284 h 4523873"/>
              <a:gd name="connsiteX99" fmla="*/ 6313747 w 6778968"/>
              <a:gd name="connsiteY99" fmla="*/ 4267200 h 4523873"/>
              <a:gd name="connsiteX100" fmla="*/ 6458126 w 6778968"/>
              <a:gd name="connsiteY100" fmla="*/ 4219073 h 4523873"/>
              <a:gd name="connsiteX101" fmla="*/ 6506253 w 6778968"/>
              <a:gd name="connsiteY101" fmla="*/ 4203031 h 4523873"/>
              <a:gd name="connsiteX102" fmla="*/ 6570421 w 6778968"/>
              <a:gd name="connsiteY102" fmla="*/ 4138863 h 4523873"/>
              <a:gd name="connsiteX103" fmla="*/ 6650632 w 6778968"/>
              <a:gd name="connsiteY103" fmla="*/ 4074694 h 4523873"/>
              <a:gd name="connsiteX104" fmla="*/ 6682716 w 6778968"/>
              <a:gd name="connsiteY104" fmla="*/ 4026568 h 4523873"/>
              <a:gd name="connsiteX105" fmla="*/ 6730842 w 6778968"/>
              <a:gd name="connsiteY105" fmla="*/ 4010526 h 4523873"/>
              <a:gd name="connsiteX106" fmla="*/ 6778968 w 6778968"/>
              <a:gd name="connsiteY106" fmla="*/ 3850105 h 4523873"/>
              <a:gd name="connsiteX107" fmla="*/ 6762926 w 6778968"/>
              <a:gd name="connsiteY107" fmla="*/ 3449052 h 4523873"/>
              <a:gd name="connsiteX108" fmla="*/ 6746884 w 6778968"/>
              <a:gd name="connsiteY108" fmla="*/ 3320715 h 4523873"/>
              <a:gd name="connsiteX109" fmla="*/ 6714800 w 6778968"/>
              <a:gd name="connsiteY109" fmla="*/ 3272589 h 4523873"/>
              <a:gd name="connsiteX110" fmla="*/ 6698758 w 6778968"/>
              <a:gd name="connsiteY110" fmla="*/ 3224463 h 4523873"/>
              <a:gd name="connsiteX111" fmla="*/ 6650632 w 6778968"/>
              <a:gd name="connsiteY111" fmla="*/ 3080084 h 4523873"/>
              <a:gd name="connsiteX112" fmla="*/ 6634589 w 6778968"/>
              <a:gd name="connsiteY112" fmla="*/ 3031958 h 4523873"/>
              <a:gd name="connsiteX113" fmla="*/ 6554379 w 6778968"/>
              <a:gd name="connsiteY113" fmla="*/ 2967789 h 4523873"/>
              <a:gd name="connsiteX114" fmla="*/ 6506253 w 6778968"/>
              <a:gd name="connsiteY114" fmla="*/ 2951747 h 4523873"/>
              <a:gd name="connsiteX115" fmla="*/ 6458126 w 6778968"/>
              <a:gd name="connsiteY115" fmla="*/ 2919663 h 4523873"/>
              <a:gd name="connsiteX116" fmla="*/ 6410000 w 6778968"/>
              <a:gd name="connsiteY116" fmla="*/ 2903621 h 4523873"/>
              <a:gd name="connsiteX117" fmla="*/ 6361874 w 6778968"/>
              <a:gd name="connsiteY117" fmla="*/ 2871537 h 4523873"/>
              <a:gd name="connsiteX118" fmla="*/ 6249579 w 6778968"/>
              <a:gd name="connsiteY118" fmla="*/ 2823410 h 4523873"/>
              <a:gd name="connsiteX119" fmla="*/ 6201453 w 6778968"/>
              <a:gd name="connsiteY119" fmla="*/ 2791326 h 4523873"/>
              <a:gd name="connsiteX120" fmla="*/ 6137284 w 6778968"/>
              <a:gd name="connsiteY120" fmla="*/ 2775284 h 4523873"/>
              <a:gd name="connsiteX121" fmla="*/ 6024989 w 6778968"/>
              <a:gd name="connsiteY121" fmla="*/ 2743200 h 4523873"/>
              <a:gd name="connsiteX122" fmla="*/ 5880611 w 6778968"/>
              <a:gd name="connsiteY122" fmla="*/ 2695073 h 4523873"/>
              <a:gd name="connsiteX123" fmla="*/ 5832484 w 6778968"/>
              <a:gd name="connsiteY123" fmla="*/ 2679031 h 4523873"/>
              <a:gd name="connsiteX124" fmla="*/ 5688105 w 6778968"/>
              <a:gd name="connsiteY124" fmla="*/ 2662989 h 4523873"/>
              <a:gd name="connsiteX125" fmla="*/ 5527684 w 6778968"/>
              <a:gd name="connsiteY125" fmla="*/ 2630905 h 4523873"/>
              <a:gd name="connsiteX126" fmla="*/ 5479558 w 6778968"/>
              <a:gd name="connsiteY126" fmla="*/ 2614863 h 4523873"/>
              <a:gd name="connsiteX127" fmla="*/ 5351221 w 6778968"/>
              <a:gd name="connsiteY127" fmla="*/ 2582779 h 4523873"/>
              <a:gd name="connsiteX128" fmla="*/ 5271011 w 6778968"/>
              <a:gd name="connsiteY128" fmla="*/ 2470484 h 4523873"/>
              <a:gd name="connsiteX129" fmla="*/ 5238926 w 6778968"/>
              <a:gd name="connsiteY129" fmla="*/ 2422358 h 4523873"/>
              <a:gd name="connsiteX130" fmla="*/ 5158716 w 6778968"/>
              <a:gd name="connsiteY130" fmla="*/ 2294021 h 4523873"/>
              <a:gd name="connsiteX131" fmla="*/ 5110589 w 6778968"/>
              <a:gd name="connsiteY131" fmla="*/ 2133600 h 4523873"/>
              <a:gd name="connsiteX132" fmla="*/ 5094547 w 6778968"/>
              <a:gd name="connsiteY132" fmla="*/ 2037347 h 4523873"/>
              <a:gd name="connsiteX133" fmla="*/ 5030379 w 6778968"/>
              <a:gd name="connsiteY133" fmla="*/ 1925052 h 4523873"/>
              <a:gd name="connsiteX134" fmla="*/ 5014337 w 6778968"/>
              <a:gd name="connsiteY134" fmla="*/ 1876926 h 4523873"/>
              <a:gd name="connsiteX135" fmla="*/ 4966211 w 6778968"/>
              <a:gd name="connsiteY135" fmla="*/ 1812758 h 4523873"/>
              <a:gd name="connsiteX136" fmla="*/ 4902042 w 6778968"/>
              <a:gd name="connsiteY136" fmla="*/ 1700463 h 4523873"/>
              <a:gd name="connsiteX137" fmla="*/ 4886000 w 6778968"/>
              <a:gd name="connsiteY137" fmla="*/ 1620252 h 4523873"/>
              <a:gd name="connsiteX138" fmla="*/ 4837874 w 6778968"/>
              <a:gd name="connsiteY138" fmla="*/ 1507958 h 4523873"/>
              <a:gd name="connsiteX139" fmla="*/ 4805789 w 6778968"/>
              <a:gd name="connsiteY139" fmla="*/ 1283368 h 4523873"/>
              <a:gd name="connsiteX140" fmla="*/ 4773705 w 6778968"/>
              <a:gd name="connsiteY140" fmla="*/ 1203158 h 4523873"/>
              <a:gd name="connsiteX141" fmla="*/ 4645368 w 6778968"/>
              <a:gd name="connsiteY141" fmla="*/ 978568 h 4523873"/>
              <a:gd name="connsiteX142" fmla="*/ 4597242 w 6778968"/>
              <a:gd name="connsiteY142" fmla="*/ 914400 h 4523873"/>
              <a:gd name="connsiteX143" fmla="*/ 4549116 w 6778968"/>
              <a:gd name="connsiteY143" fmla="*/ 866273 h 4523873"/>
              <a:gd name="connsiteX144" fmla="*/ 4517032 w 6778968"/>
              <a:gd name="connsiteY144" fmla="*/ 802105 h 4523873"/>
              <a:gd name="connsiteX145" fmla="*/ 4420779 w 6778968"/>
              <a:gd name="connsiteY145" fmla="*/ 673768 h 4523873"/>
              <a:gd name="connsiteX146" fmla="*/ 4404737 w 6778968"/>
              <a:gd name="connsiteY146" fmla="*/ 625642 h 4523873"/>
              <a:gd name="connsiteX147" fmla="*/ 4292442 w 6778968"/>
              <a:gd name="connsiteY147" fmla="*/ 481263 h 4523873"/>
              <a:gd name="connsiteX148" fmla="*/ 4196189 w 6778968"/>
              <a:gd name="connsiteY148" fmla="*/ 352926 h 4523873"/>
              <a:gd name="connsiteX149" fmla="*/ 4148063 w 6778968"/>
              <a:gd name="connsiteY149" fmla="*/ 304800 h 4523873"/>
              <a:gd name="connsiteX150" fmla="*/ 4115979 w 6778968"/>
              <a:gd name="connsiteY150" fmla="*/ 272715 h 4523873"/>
              <a:gd name="connsiteX151" fmla="*/ 4067853 w 6778968"/>
              <a:gd name="connsiteY151" fmla="*/ 240631 h 4523873"/>
              <a:gd name="connsiteX152" fmla="*/ 4051811 w 6778968"/>
              <a:gd name="connsiteY152" fmla="*/ 192505 h 4523873"/>
              <a:gd name="connsiteX153" fmla="*/ 3955558 w 6778968"/>
              <a:gd name="connsiteY153" fmla="*/ 160421 h 4523873"/>
              <a:gd name="connsiteX154" fmla="*/ 3891389 w 6778968"/>
              <a:gd name="connsiteY154" fmla="*/ 80210 h 4523873"/>
              <a:gd name="connsiteX155" fmla="*/ 3843263 w 6778968"/>
              <a:gd name="connsiteY155" fmla="*/ 64168 h 4523873"/>
              <a:gd name="connsiteX156" fmla="*/ 3763053 w 6778968"/>
              <a:gd name="connsiteY156" fmla="*/ 80210 h 4523873"/>
              <a:gd name="connsiteX157" fmla="*/ 3730968 w 6778968"/>
              <a:gd name="connsiteY157" fmla="*/ 176463 h 4523873"/>
              <a:gd name="connsiteX158" fmla="*/ 3682842 w 6778968"/>
              <a:gd name="connsiteY158" fmla="*/ 272715 h 4523873"/>
              <a:gd name="connsiteX159" fmla="*/ 3650758 w 6778968"/>
              <a:gd name="connsiteY159" fmla="*/ 368968 h 4523873"/>
              <a:gd name="connsiteX160" fmla="*/ 3634716 w 6778968"/>
              <a:gd name="connsiteY160" fmla="*/ 417094 h 4523873"/>
              <a:gd name="connsiteX161" fmla="*/ 3618674 w 6778968"/>
              <a:gd name="connsiteY161" fmla="*/ 481263 h 4523873"/>
              <a:gd name="connsiteX162" fmla="*/ 3602632 w 6778968"/>
              <a:gd name="connsiteY162" fmla="*/ 561473 h 4523873"/>
              <a:gd name="connsiteX163" fmla="*/ 3602632 w 6778968"/>
              <a:gd name="connsiteY163" fmla="*/ 625642 h 45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778968" h="4523873">
                <a:moveTo>
                  <a:pt x="3618674" y="0"/>
                </a:moveTo>
                <a:cubicBezTo>
                  <a:pt x="3592619" y="677432"/>
                  <a:pt x="3627555" y="226590"/>
                  <a:pt x="3586589" y="513347"/>
                </a:cubicBezTo>
                <a:cubicBezTo>
                  <a:pt x="3563914" y="672071"/>
                  <a:pt x="3585959" y="595447"/>
                  <a:pt x="3554505" y="689810"/>
                </a:cubicBezTo>
                <a:cubicBezTo>
                  <a:pt x="3549158" y="727242"/>
                  <a:pt x="3545227" y="764903"/>
                  <a:pt x="3538463" y="802105"/>
                </a:cubicBezTo>
                <a:cubicBezTo>
                  <a:pt x="3521490" y="895458"/>
                  <a:pt x="3518239" y="850917"/>
                  <a:pt x="3490337" y="962526"/>
                </a:cubicBezTo>
                <a:cubicBezTo>
                  <a:pt x="3484990" y="983915"/>
                  <a:pt x="3480630" y="1005576"/>
                  <a:pt x="3474295" y="1026694"/>
                </a:cubicBezTo>
                <a:cubicBezTo>
                  <a:pt x="3464577" y="1059088"/>
                  <a:pt x="3447771" y="1089587"/>
                  <a:pt x="3442211" y="1122947"/>
                </a:cubicBezTo>
                <a:cubicBezTo>
                  <a:pt x="3436863" y="1155031"/>
                  <a:pt x="3434727" y="1187819"/>
                  <a:pt x="3426168" y="1219200"/>
                </a:cubicBezTo>
                <a:cubicBezTo>
                  <a:pt x="3396901" y="1326511"/>
                  <a:pt x="3397247" y="1269587"/>
                  <a:pt x="3362000" y="1363579"/>
                </a:cubicBezTo>
                <a:cubicBezTo>
                  <a:pt x="3346580" y="1404699"/>
                  <a:pt x="3349307" y="1437090"/>
                  <a:pt x="3329916" y="1475873"/>
                </a:cubicBezTo>
                <a:cubicBezTo>
                  <a:pt x="3321294" y="1493118"/>
                  <a:pt x="3306455" y="1506755"/>
                  <a:pt x="3297832" y="1524000"/>
                </a:cubicBezTo>
                <a:cubicBezTo>
                  <a:pt x="3290270" y="1539125"/>
                  <a:pt x="3293746" y="1560169"/>
                  <a:pt x="3281789" y="1572126"/>
                </a:cubicBezTo>
                <a:cubicBezTo>
                  <a:pt x="3254523" y="1599392"/>
                  <a:pt x="3212803" y="1609027"/>
                  <a:pt x="3185537" y="1636294"/>
                </a:cubicBezTo>
                <a:cubicBezTo>
                  <a:pt x="3174842" y="1646989"/>
                  <a:pt x="3166422" y="1660597"/>
                  <a:pt x="3153453" y="1668379"/>
                </a:cubicBezTo>
                <a:cubicBezTo>
                  <a:pt x="3138953" y="1677079"/>
                  <a:pt x="3121368" y="1679074"/>
                  <a:pt x="3105326" y="1684421"/>
                </a:cubicBezTo>
                <a:cubicBezTo>
                  <a:pt x="3029060" y="1735265"/>
                  <a:pt x="3075491" y="1710408"/>
                  <a:pt x="2960947" y="1748589"/>
                </a:cubicBezTo>
                <a:lnTo>
                  <a:pt x="2768442" y="1812758"/>
                </a:lnTo>
                <a:cubicBezTo>
                  <a:pt x="2752400" y="1818105"/>
                  <a:pt x="2736016" y="1822520"/>
                  <a:pt x="2720316" y="1828800"/>
                </a:cubicBezTo>
                <a:cubicBezTo>
                  <a:pt x="2693579" y="1839495"/>
                  <a:pt x="2668463" y="1855880"/>
                  <a:pt x="2640105" y="1860884"/>
                </a:cubicBezTo>
                <a:cubicBezTo>
                  <a:pt x="2576694" y="1872074"/>
                  <a:pt x="2511671" y="1870519"/>
                  <a:pt x="2447600" y="1876926"/>
                </a:cubicBezTo>
                <a:cubicBezTo>
                  <a:pt x="2331055" y="1888580"/>
                  <a:pt x="2336969" y="1889427"/>
                  <a:pt x="2239053" y="1909010"/>
                </a:cubicBezTo>
                <a:cubicBezTo>
                  <a:pt x="2153495" y="1903663"/>
                  <a:pt x="2067633" y="1901942"/>
                  <a:pt x="1982379" y="1892968"/>
                </a:cubicBezTo>
                <a:cubicBezTo>
                  <a:pt x="1965562" y="1891198"/>
                  <a:pt x="1950658" y="1881027"/>
                  <a:pt x="1934253" y="1876926"/>
                </a:cubicBezTo>
                <a:cubicBezTo>
                  <a:pt x="1907801" y="1870313"/>
                  <a:pt x="1880494" y="1867497"/>
                  <a:pt x="1854042" y="1860884"/>
                </a:cubicBezTo>
                <a:cubicBezTo>
                  <a:pt x="1808991" y="1849621"/>
                  <a:pt x="1769856" y="1827475"/>
                  <a:pt x="1725705" y="1812758"/>
                </a:cubicBezTo>
                <a:cubicBezTo>
                  <a:pt x="1704789" y="1805786"/>
                  <a:pt x="1682453" y="1803687"/>
                  <a:pt x="1661537" y="1796715"/>
                </a:cubicBezTo>
                <a:cubicBezTo>
                  <a:pt x="1634218" y="1787609"/>
                  <a:pt x="1608645" y="1773737"/>
                  <a:pt x="1581326" y="1764631"/>
                </a:cubicBezTo>
                <a:cubicBezTo>
                  <a:pt x="1560410" y="1757659"/>
                  <a:pt x="1538074" y="1755561"/>
                  <a:pt x="1517158" y="1748589"/>
                </a:cubicBezTo>
                <a:cubicBezTo>
                  <a:pt x="1466123" y="1731577"/>
                  <a:pt x="1393123" y="1693159"/>
                  <a:pt x="1340695" y="1684421"/>
                </a:cubicBezTo>
                <a:lnTo>
                  <a:pt x="1244442" y="1668379"/>
                </a:lnTo>
                <a:cubicBezTo>
                  <a:pt x="1221749" y="1660815"/>
                  <a:pt x="1152288" y="1636294"/>
                  <a:pt x="1132147" y="1636294"/>
                </a:cubicBezTo>
                <a:cubicBezTo>
                  <a:pt x="1078407" y="1636294"/>
                  <a:pt x="1025200" y="1646989"/>
                  <a:pt x="971726" y="1652337"/>
                </a:cubicBezTo>
                <a:cubicBezTo>
                  <a:pt x="861717" y="1689007"/>
                  <a:pt x="998256" y="1645705"/>
                  <a:pt x="843389" y="1684421"/>
                </a:cubicBezTo>
                <a:cubicBezTo>
                  <a:pt x="826984" y="1688522"/>
                  <a:pt x="811522" y="1695818"/>
                  <a:pt x="795263" y="1700463"/>
                </a:cubicBezTo>
                <a:cubicBezTo>
                  <a:pt x="774064" y="1706520"/>
                  <a:pt x="752011" y="1709533"/>
                  <a:pt x="731095" y="1716505"/>
                </a:cubicBezTo>
                <a:cubicBezTo>
                  <a:pt x="703776" y="1725611"/>
                  <a:pt x="678666" y="1741012"/>
                  <a:pt x="650884" y="1748589"/>
                </a:cubicBezTo>
                <a:cubicBezTo>
                  <a:pt x="619504" y="1757147"/>
                  <a:pt x="586384" y="1757575"/>
                  <a:pt x="554632" y="1764631"/>
                </a:cubicBezTo>
                <a:cubicBezTo>
                  <a:pt x="538125" y="1768299"/>
                  <a:pt x="522910" y="1776572"/>
                  <a:pt x="506505" y="1780673"/>
                </a:cubicBezTo>
                <a:cubicBezTo>
                  <a:pt x="480053" y="1787286"/>
                  <a:pt x="452747" y="1790102"/>
                  <a:pt x="426295" y="1796715"/>
                </a:cubicBezTo>
                <a:cubicBezTo>
                  <a:pt x="409890" y="1800816"/>
                  <a:pt x="394573" y="1808657"/>
                  <a:pt x="378168" y="1812758"/>
                </a:cubicBezTo>
                <a:cubicBezTo>
                  <a:pt x="351716" y="1819371"/>
                  <a:pt x="324695" y="1823453"/>
                  <a:pt x="297958" y="1828800"/>
                </a:cubicBezTo>
                <a:cubicBezTo>
                  <a:pt x="281916" y="1839495"/>
                  <a:pt x="267077" y="1852262"/>
                  <a:pt x="249832" y="1860884"/>
                </a:cubicBezTo>
                <a:cubicBezTo>
                  <a:pt x="234707" y="1868446"/>
                  <a:pt x="214910" y="1866362"/>
                  <a:pt x="201705" y="1876926"/>
                </a:cubicBezTo>
                <a:cubicBezTo>
                  <a:pt x="186650" y="1888970"/>
                  <a:pt x="183254" y="1911419"/>
                  <a:pt x="169621" y="1925052"/>
                </a:cubicBezTo>
                <a:cubicBezTo>
                  <a:pt x="155988" y="1938685"/>
                  <a:pt x="136134" y="1944590"/>
                  <a:pt x="121495" y="1957137"/>
                </a:cubicBezTo>
                <a:cubicBezTo>
                  <a:pt x="60980" y="2009007"/>
                  <a:pt x="63087" y="2012664"/>
                  <a:pt x="25242" y="2069431"/>
                </a:cubicBezTo>
                <a:cubicBezTo>
                  <a:pt x="-11586" y="2179917"/>
                  <a:pt x="-5088" y="2139943"/>
                  <a:pt x="25242" y="2342147"/>
                </a:cubicBezTo>
                <a:cubicBezTo>
                  <a:pt x="30259" y="2375593"/>
                  <a:pt x="38566" y="2410260"/>
                  <a:pt x="57326" y="2438400"/>
                </a:cubicBezTo>
                <a:lnTo>
                  <a:pt x="89411" y="2486526"/>
                </a:lnTo>
                <a:cubicBezTo>
                  <a:pt x="90228" y="2491425"/>
                  <a:pt x="115594" y="2650008"/>
                  <a:pt x="121495" y="2662989"/>
                </a:cubicBezTo>
                <a:cubicBezTo>
                  <a:pt x="137451" y="2698093"/>
                  <a:pt x="185663" y="2759242"/>
                  <a:pt x="185663" y="2759242"/>
                </a:cubicBezTo>
                <a:cubicBezTo>
                  <a:pt x="191010" y="2780631"/>
                  <a:pt x="193020" y="2803145"/>
                  <a:pt x="201705" y="2823410"/>
                </a:cubicBezTo>
                <a:cubicBezTo>
                  <a:pt x="209809" y="2842319"/>
                  <a:pt x="276041" y="2927480"/>
                  <a:pt x="281916" y="2935705"/>
                </a:cubicBezTo>
                <a:cubicBezTo>
                  <a:pt x="304687" y="2967584"/>
                  <a:pt x="335914" y="3021788"/>
                  <a:pt x="362126" y="3048000"/>
                </a:cubicBezTo>
                <a:cubicBezTo>
                  <a:pt x="381032" y="3066906"/>
                  <a:pt x="406173" y="3078520"/>
                  <a:pt x="426295" y="3096126"/>
                </a:cubicBezTo>
                <a:cubicBezTo>
                  <a:pt x="449060" y="3116045"/>
                  <a:pt x="467698" y="3140375"/>
                  <a:pt x="490463" y="3160294"/>
                </a:cubicBezTo>
                <a:cubicBezTo>
                  <a:pt x="500152" y="3168772"/>
                  <a:pt x="582793" y="3230522"/>
                  <a:pt x="602758" y="3240505"/>
                </a:cubicBezTo>
                <a:cubicBezTo>
                  <a:pt x="628514" y="3253383"/>
                  <a:pt x="657212" y="3259711"/>
                  <a:pt x="682968" y="3272589"/>
                </a:cubicBezTo>
                <a:cubicBezTo>
                  <a:pt x="700213" y="3281211"/>
                  <a:pt x="714355" y="3295107"/>
                  <a:pt x="731095" y="3304673"/>
                </a:cubicBezTo>
                <a:cubicBezTo>
                  <a:pt x="751858" y="3316538"/>
                  <a:pt x="774984" y="3324083"/>
                  <a:pt x="795263" y="3336758"/>
                </a:cubicBezTo>
                <a:cubicBezTo>
                  <a:pt x="817936" y="3350929"/>
                  <a:pt x="837185" y="3370053"/>
                  <a:pt x="859432" y="3384884"/>
                </a:cubicBezTo>
                <a:cubicBezTo>
                  <a:pt x="885375" y="3402179"/>
                  <a:pt x="913699" y="3415714"/>
                  <a:pt x="939642" y="3433010"/>
                </a:cubicBezTo>
                <a:cubicBezTo>
                  <a:pt x="1036763" y="3497758"/>
                  <a:pt x="966161" y="3468587"/>
                  <a:pt x="1051937" y="3497179"/>
                </a:cubicBezTo>
                <a:cubicBezTo>
                  <a:pt x="1204409" y="3649651"/>
                  <a:pt x="1044728" y="3509102"/>
                  <a:pt x="1164232" y="3577389"/>
                </a:cubicBezTo>
                <a:cubicBezTo>
                  <a:pt x="1187446" y="3590654"/>
                  <a:pt x="1207860" y="3608398"/>
                  <a:pt x="1228400" y="3625515"/>
                </a:cubicBezTo>
                <a:cubicBezTo>
                  <a:pt x="1240019" y="3635198"/>
                  <a:pt x="1247515" y="3649818"/>
                  <a:pt x="1260484" y="3657600"/>
                </a:cubicBezTo>
                <a:cubicBezTo>
                  <a:pt x="1274984" y="3666300"/>
                  <a:pt x="1292569" y="3668295"/>
                  <a:pt x="1308611" y="3673642"/>
                </a:cubicBezTo>
                <a:cubicBezTo>
                  <a:pt x="1330000" y="3689684"/>
                  <a:pt x="1349565" y="3708503"/>
                  <a:pt x="1372779" y="3721768"/>
                </a:cubicBezTo>
                <a:cubicBezTo>
                  <a:pt x="1387461" y="3730158"/>
                  <a:pt x="1405072" y="3731873"/>
                  <a:pt x="1420905" y="3737810"/>
                </a:cubicBezTo>
                <a:cubicBezTo>
                  <a:pt x="1447868" y="3747921"/>
                  <a:pt x="1474153" y="3759783"/>
                  <a:pt x="1501116" y="3769894"/>
                </a:cubicBezTo>
                <a:cubicBezTo>
                  <a:pt x="1516949" y="3775832"/>
                  <a:pt x="1534117" y="3778375"/>
                  <a:pt x="1549242" y="3785937"/>
                </a:cubicBezTo>
                <a:cubicBezTo>
                  <a:pt x="1665801" y="3844217"/>
                  <a:pt x="1539923" y="3790419"/>
                  <a:pt x="1629453" y="3850105"/>
                </a:cubicBezTo>
                <a:cubicBezTo>
                  <a:pt x="1649351" y="3863370"/>
                  <a:pt x="1674161" y="3868289"/>
                  <a:pt x="1693621" y="3882189"/>
                </a:cubicBezTo>
                <a:cubicBezTo>
                  <a:pt x="1712082" y="3895375"/>
                  <a:pt x="1723286" y="3917129"/>
                  <a:pt x="1741747" y="3930315"/>
                </a:cubicBezTo>
                <a:cubicBezTo>
                  <a:pt x="1761207" y="3944215"/>
                  <a:pt x="1785152" y="3950535"/>
                  <a:pt x="1805916" y="3962400"/>
                </a:cubicBezTo>
                <a:cubicBezTo>
                  <a:pt x="1860060" y="3993339"/>
                  <a:pt x="1916449" y="4021235"/>
                  <a:pt x="1966337" y="4058652"/>
                </a:cubicBezTo>
                <a:cubicBezTo>
                  <a:pt x="1987726" y="4074694"/>
                  <a:pt x="2007832" y="4092608"/>
                  <a:pt x="2030505" y="4106779"/>
                </a:cubicBezTo>
                <a:cubicBezTo>
                  <a:pt x="2050784" y="4119454"/>
                  <a:pt x="2072693" y="4129443"/>
                  <a:pt x="2094674" y="4138863"/>
                </a:cubicBezTo>
                <a:cubicBezTo>
                  <a:pt x="2191858" y="4180513"/>
                  <a:pt x="2090078" y="4120523"/>
                  <a:pt x="2223011" y="4186989"/>
                </a:cubicBezTo>
                <a:cubicBezTo>
                  <a:pt x="2240256" y="4195611"/>
                  <a:pt x="2253892" y="4210451"/>
                  <a:pt x="2271137" y="4219073"/>
                </a:cubicBezTo>
                <a:cubicBezTo>
                  <a:pt x="2286262" y="4226635"/>
                  <a:pt x="2303721" y="4228454"/>
                  <a:pt x="2319263" y="4235115"/>
                </a:cubicBezTo>
                <a:cubicBezTo>
                  <a:pt x="2341244" y="4244535"/>
                  <a:pt x="2361040" y="4258803"/>
                  <a:pt x="2383432" y="4267200"/>
                </a:cubicBezTo>
                <a:cubicBezTo>
                  <a:pt x="2404076" y="4274942"/>
                  <a:pt x="2426401" y="4277185"/>
                  <a:pt x="2447600" y="4283242"/>
                </a:cubicBezTo>
                <a:cubicBezTo>
                  <a:pt x="2463859" y="4287887"/>
                  <a:pt x="2479089" y="4296259"/>
                  <a:pt x="2495726" y="4299284"/>
                </a:cubicBezTo>
                <a:cubicBezTo>
                  <a:pt x="2821026" y="4358429"/>
                  <a:pt x="2457285" y="4278762"/>
                  <a:pt x="2720316" y="4331368"/>
                </a:cubicBezTo>
                <a:cubicBezTo>
                  <a:pt x="2864535" y="4360212"/>
                  <a:pt x="2696579" y="4335433"/>
                  <a:pt x="2864695" y="4363452"/>
                </a:cubicBezTo>
                <a:cubicBezTo>
                  <a:pt x="2971081" y="4381183"/>
                  <a:pt x="3023375" y="4384133"/>
                  <a:pt x="3137411" y="4395537"/>
                </a:cubicBezTo>
                <a:lnTo>
                  <a:pt x="4292442" y="4379494"/>
                </a:lnTo>
                <a:cubicBezTo>
                  <a:pt x="4352953" y="4379494"/>
                  <a:pt x="4366022" y="4409369"/>
                  <a:pt x="4420779" y="4427621"/>
                </a:cubicBezTo>
                <a:cubicBezTo>
                  <a:pt x="4540561" y="4467548"/>
                  <a:pt x="4527523" y="4450296"/>
                  <a:pt x="4629326" y="4475747"/>
                </a:cubicBezTo>
                <a:cubicBezTo>
                  <a:pt x="4720952" y="4498653"/>
                  <a:pt x="4631604" y="4487828"/>
                  <a:pt x="4741621" y="4507831"/>
                </a:cubicBezTo>
                <a:cubicBezTo>
                  <a:pt x="4778823" y="4514595"/>
                  <a:pt x="4816484" y="4518526"/>
                  <a:pt x="4853916" y="4523873"/>
                </a:cubicBezTo>
                <a:cubicBezTo>
                  <a:pt x="5008990" y="4518526"/>
                  <a:pt x="5164479" y="4520371"/>
                  <a:pt x="5319137" y="4507831"/>
                </a:cubicBezTo>
                <a:cubicBezTo>
                  <a:pt x="5363088" y="4504267"/>
                  <a:pt x="5405641" y="4489691"/>
                  <a:pt x="5447474" y="4475747"/>
                </a:cubicBezTo>
                <a:cubicBezTo>
                  <a:pt x="5463516" y="4470400"/>
                  <a:pt x="5480818" y="4467917"/>
                  <a:pt x="5495600" y="4459705"/>
                </a:cubicBezTo>
                <a:cubicBezTo>
                  <a:pt x="5560402" y="4423704"/>
                  <a:pt x="5575234" y="4391266"/>
                  <a:pt x="5639979" y="4379494"/>
                </a:cubicBezTo>
                <a:cubicBezTo>
                  <a:pt x="5682395" y="4371782"/>
                  <a:pt x="5725488" y="4368394"/>
                  <a:pt x="5768316" y="4363452"/>
                </a:cubicBezTo>
                <a:lnTo>
                  <a:pt x="6057074" y="4331368"/>
                </a:lnTo>
                <a:cubicBezTo>
                  <a:pt x="6190533" y="4286882"/>
                  <a:pt x="5977860" y="4354584"/>
                  <a:pt x="6217495" y="4299284"/>
                </a:cubicBezTo>
                <a:cubicBezTo>
                  <a:pt x="6250448" y="4291679"/>
                  <a:pt x="6281663" y="4277895"/>
                  <a:pt x="6313747" y="4267200"/>
                </a:cubicBezTo>
                <a:lnTo>
                  <a:pt x="6458126" y="4219073"/>
                </a:lnTo>
                <a:lnTo>
                  <a:pt x="6506253" y="4203031"/>
                </a:lnTo>
                <a:cubicBezTo>
                  <a:pt x="6541254" y="4098029"/>
                  <a:pt x="6492642" y="4201087"/>
                  <a:pt x="6570421" y="4138863"/>
                </a:cubicBezTo>
                <a:cubicBezTo>
                  <a:pt x="6674083" y="4055933"/>
                  <a:pt x="6529662" y="4115019"/>
                  <a:pt x="6650632" y="4074694"/>
                </a:cubicBezTo>
                <a:cubicBezTo>
                  <a:pt x="6661327" y="4058652"/>
                  <a:pt x="6667661" y="4038612"/>
                  <a:pt x="6682716" y="4026568"/>
                </a:cubicBezTo>
                <a:cubicBezTo>
                  <a:pt x="6695920" y="4016005"/>
                  <a:pt x="6721013" y="4024286"/>
                  <a:pt x="6730842" y="4010526"/>
                </a:cubicBezTo>
                <a:cubicBezTo>
                  <a:pt x="6745863" y="3989496"/>
                  <a:pt x="6770392" y="3884408"/>
                  <a:pt x="6778968" y="3850105"/>
                </a:cubicBezTo>
                <a:cubicBezTo>
                  <a:pt x="6773621" y="3716421"/>
                  <a:pt x="6771020" y="3582598"/>
                  <a:pt x="6762926" y="3449052"/>
                </a:cubicBezTo>
                <a:cubicBezTo>
                  <a:pt x="6760318" y="3406019"/>
                  <a:pt x="6758227" y="3362308"/>
                  <a:pt x="6746884" y="3320715"/>
                </a:cubicBezTo>
                <a:cubicBezTo>
                  <a:pt x="6741811" y="3302114"/>
                  <a:pt x="6723422" y="3289834"/>
                  <a:pt x="6714800" y="3272589"/>
                </a:cubicBezTo>
                <a:cubicBezTo>
                  <a:pt x="6707238" y="3257464"/>
                  <a:pt x="6703403" y="3240722"/>
                  <a:pt x="6698758" y="3224463"/>
                </a:cubicBezTo>
                <a:cubicBezTo>
                  <a:pt x="6655753" y="3073943"/>
                  <a:pt x="6716999" y="3257059"/>
                  <a:pt x="6650632" y="3080084"/>
                </a:cubicBezTo>
                <a:cubicBezTo>
                  <a:pt x="6644694" y="3064251"/>
                  <a:pt x="6643289" y="3046458"/>
                  <a:pt x="6634589" y="3031958"/>
                </a:cubicBezTo>
                <a:cubicBezTo>
                  <a:pt x="6621798" y="3010641"/>
                  <a:pt x="6573117" y="2977158"/>
                  <a:pt x="6554379" y="2967789"/>
                </a:cubicBezTo>
                <a:cubicBezTo>
                  <a:pt x="6539254" y="2960227"/>
                  <a:pt x="6521378" y="2959309"/>
                  <a:pt x="6506253" y="2951747"/>
                </a:cubicBezTo>
                <a:cubicBezTo>
                  <a:pt x="6489008" y="2943125"/>
                  <a:pt x="6475371" y="2928285"/>
                  <a:pt x="6458126" y="2919663"/>
                </a:cubicBezTo>
                <a:cubicBezTo>
                  <a:pt x="6443001" y="2912101"/>
                  <a:pt x="6425125" y="2911183"/>
                  <a:pt x="6410000" y="2903621"/>
                </a:cubicBezTo>
                <a:cubicBezTo>
                  <a:pt x="6392755" y="2894999"/>
                  <a:pt x="6379119" y="2880159"/>
                  <a:pt x="6361874" y="2871537"/>
                </a:cubicBezTo>
                <a:cubicBezTo>
                  <a:pt x="6181899" y="2781549"/>
                  <a:pt x="6483246" y="2956934"/>
                  <a:pt x="6249579" y="2823410"/>
                </a:cubicBezTo>
                <a:cubicBezTo>
                  <a:pt x="6232839" y="2813844"/>
                  <a:pt x="6219174" y="2798921"/>
                  <a:pt x="6201453" y="2791326"/>
                </a:cubicBezTo>
                <a:cubicBezTo>
                  <a:pt x="6181188" y="2782641"/>
                  <a:pt x="6158484" y="2781341"/>
                  <a:pt x="6137284" y="2775284"/>
                </a:cubicBezTo>
                <a:cubicBezTo>
                  <a:pt x="5976183" y="2729256"/>
                  <a:pt x="6225594" y="2793350"/>
                  <a:pt x="6024989" y="2743200"/>
                </a:cubicBezTo>
                <a:cubicBezTo>
                  <a:pt x="5941259" y="2687378"/>
                  <a:pt x="6010289" y="2723890"/>
                  <a:pt x="5880611" y="2695073"/>
                </a:cubicBezTo>
                <a:cubicBezTo>
                  <a:pt x="5864104" y="2691405"/>
                  <a:pt x="5849164" y="2681811"/>
                  <a:pt x="5832484" y="2679031"/>
                </a:cubicBezTo>
                <a:cubicBezTo>
                  <a:pt x="5784720" y="2671070"/>
                  <a:pt x="5736231" y="2668336"/>
                  <a:pt x="5688105" y="2662989"/>
                </a:cubicBezTo>
                <a:cubicBezTo>
                  <a:pt x="5579377" y="2626746"/>
                  <a:pt x="5712019" y="2667772"/>
                  <a:pt x="5527684" y="2630905"/>
                </a:cubicBezTo>
                <a:cubicBezTo>
                  <a:pt x="5511103" y="2627589"/>
                  <a:pt x="5495872" y="2619312"/>
                  <a:pt x="5479558" y="2614863"/>
                </a:cubicBezTo>
                <a:cubicBezTo>
                  <a:pt x="5437016" y="2603261"/>
                  <a:pt x="5351221" y="2582779"/>
                  <a:pt x="5351221" y="2582779"/>
                </a:cubicBezTo>
                <a:cubicBezTo>
                  <a:pt x="5275630" y="2469390"/>
                  <a:pt x="5370472" y="2609727"/>
                  <a:pt x="5271011" y="2470484"/>
                </a:cubicBezTo>
                <a:cubicBezTo>
                  <a:pt x="5259804" y="2454795"/>
                  <a:pt x="5250132" y="2438047"/>
                  <a:pt x="5238926" y="2422358"/>
                </a:cubicBezTo>
                <a:cubicBezTo>
                  <a:pt x="5195049" y="2360930"/>
                  <a:pt x="5186123" y="2362540"/>
                  <a:pt x="5158716" y="2294021"/>
                </a:cubicBezTo>
                <a:cubicBezTo>
                  <a:pt x="5142351" y="2253109"/>
                  <a:pt x="5120042" y="2180865"/>
                  <a:pt x="5110589" y="2133600"/>
                </a:cubicBezTo>
                <a:cubicBezTo>
                  <a:pt x="5104210" y="2101705"/>
                  <a:pt x="5103893" y="2068502"/>
                  <a:pt x="5094547" y="2037347"/>
                </a:cubicBezTo>
                <a:cubicBezTo>
                  <a:pt x="5073455" y="1967041"/>
                  <a:pt x="5059914" y="1984122"/>
                  <a:pt x="5030379" y="1925052"/>
                </a:cubicBezTo>
                <a:cubicBezTo>
                  <a:pt x="5022817" y="1909927"/>
                  <a:pt x="5022727" y="1891608"/>
                  <a:pt x="5014337" y="1876926"/>
                </a:cubicBezTo>
                <a:cubicBezTo>
                  <a:pt x="5001072" y="1853712"/>
                  <a:pt x="4981751" y="1834514"/>
                  <a:pt x="4966211" y="1812758"/>
                </a:cubicBezTo>
                <a:cubicBezTo>
                  <a:pt x="4928418" y="1759848"/>
                  <a:pt x="4933375" y="1763129"/>
                  <a:pt x="4902042" y="1700463"/>
                </a:cubicBezTo>
                <a:cubicBezTo>
                  <a:pt x="4896695" y="1673726"/>
                  <a:pt x="4894622" y="1646119"/>
                  <a:pt x="4886000" y="1620252"/>
                </a:cubicBezTo>
                <a:cubicBezTo>
                  <a:pt x="4840089" y="1482519"/>
                  <a:pt x="4865908" y="1620095"/>
                  <a:pt x="4837874" y="1507958"/>
                </a:cubicBezTo>
                <a:cubicBezTo>
                  <a:pt x="4780905" y="1280082"/>
                  <a:pt x="4880660" y="1632762"/>
                  <a:pt x="4805789" y="1283368"/>
                </a:cubicBezTo>
                <a:cubicBezTo>
                  <a:pt x="4799755" y="1255211"/>
                  <a:pt x="4785772" y="1229304"/>
                  <a:pt x="4773705" y="1203158"/>
                </a:cubicBezTo>
                <a:cubicBezTo>
                  <a:pt x="4731072" y="1110787"/>
                  <a:pt x="4704802" y="1057813"/>
                  <a:pt x="4645368" y="978568"/>
                </a:cubicBezTo>
                <a:cubicBezTo>
                  <a:pt x="4629326" y="957179"/>
                  <a:pt x="4614642" y="934700"/>
                  <a:pt x="4597242" y="914400"/>
                </a:cubicBezTo>
                <a:cubicBezTo>
                  <a:pt x="4582478" y="897175"/>
                  <a:pt x="4562303" y="884734"/>
                  <a:pt x="4549116" y="866273"/>
                </a:cubicBezTo>
                <a:cubicBezTo>
                  <a:pt x="4535216" y="846813"/>
                  <a:pt x="4530297" y="822003"/>
                  <a:pt x="4517032" y="802105"/>
                </a:cubicBezTo>
                <a:cubicBezTo>
                  <a:pt x="4487370" y="757612"/>
                  <a:pt x="4420779" y="673768"/>
                  <a:pt x="4420779" y="673768"/>
                </a:cubicBezTo>
                <a:cubicBezTo>
                  <a:pt x="4415432" y="657726"/>
                  <a:pt x="4412949" y="640424"/>
                  <a:pt x="4404737" y="625642"/>
                </a:cubicBezTo>
                <a:cubicBezTo>
                  <a:pt x="4356766" y="539295"/>
                  <a:pt x="4350900" y="539721"/>
                  <a:pt x="4292442" y="481263"/>
                </a:cubicBezTo>
                <a:cubicBezTo>
                  <a:pt x="4264443" y="397266"/>
                  <a:pt x="4288357" y="445094"/>
                  <a:pt x="4196189" y="352926"/>
                </a:cubicBezTo>
                <a:lnTo>
                  <a:pt x="4148063" y="304800"/>
                </a:lnTo>
                <a:cubicBezTo>
                  <a:pt x="4137368" y="294105"/>
                  <a:pt x="4128564" y="281105"/>
                  <a:pt x="4115979" y="272715"/>
                </a:cubicBezTo>
                <a:lnTo>
                  <a:pt x="4067853" y="240631"/>
                </a:lnTo>
                <a:cubicBezTo>
                  <a:pt x="4062506" y="224589"/>
                  <a:pt x="4065571" y="202334"/>
                  <a:pt x="4051811" y="192505"/>
                </a:cubicBezTo>
                <a:cubicBezTo>
                  <a:pt x="4024291" y="172848"/>
                  <a:pt x="3955558" y="160421"/>
                  <a:pt x="3955558" y="160421"/>
                </a:cubicBezTo>
                <a:cubicBezTo>
                  <a:pt x="3940984" y="138559"/>
                  <a:pt x="3916790" y="95451"/>
                  <a:pt x="3891389" y="80210"/>
                </a:cubicBezTo>
                <a:cubicBezTo>
                  <a:pt x="3876889" y="71510"/>
                  <a:pt x="3859305" y="69515"/>
                  <a:pt x="3843263" y="64168"/>
                </a:cubicBezTo>
                <a:cubicBezTo>
                  <a:pt x="3816526" y="69515"/>
                  <a:pt x="3782333" y="60930"/>
                  <a:pt x="3763053" y="80210"/>
                </a:cubicBezTo>
                <a:cubicBezTo>
                  <a:pt x="3739139" y="104124"/>
                  <a:pt x="3741663" y="144379"/>
                  <a:pt x="3730968" y="176463"/>
                </a:cubicBezTo>
                <a:cubicBezTo>
                  <a:pt x="3708828" y="242881"/>
                  <a:pt x="3724307" y="210518"/>
                  <a:pt x="3682842" y="272715"/>
                </a:cubicBezTo>
                <a:lnTo>
                  <a:pt x="3650758" y="368968"/>
                </a:lnTo>
                <a:cubicBezTo>
                  <a:pt x="3645411" y="385010"/>
                  <a:pt x="3638817" y="400689"/>
                  <a:pt x="3634716" y="417094"/>
                </a:cubicBezTo>
                <a:cubicBezTo>
                  <a:pt x="3629369" y="438484"/>
                  <a:pt x="3623457" y="459740"/>
                  <a:pt x="3618674" y="481263"/>
                </a:cubicBezTo>
                <a:cubicBezTo>
                  <a:pt x="3612759" y="507880"/>
                  <a:pt x="3605643" y="534374"/>
                  <a:pt x="3602632" y="561473"/>
                </a:cubicBezTo>
                <a:cubicBezTo>
                  <a:pt x="3600270" y="582732"/>
                  <a:pt x="3602632" y="604252"/>
                  <a:pt x="3602632" y="625642"/>
                </a:cubicBezTo>
              </a:path>
            </a:pathLst>
          </a:cu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4CB3DC27-6F66-43EE-9B65-D53181F826EA}"/>
              </a:ext>
            </a:extLst>
          </p:cNvPr>
          <p:cNvSpPr/>
          <p:nvPr/>
        </p:nvSpPr>
        <p:spPr>
          <a:xfrm>
            <a:off x="6133271" y="4331489"/>
            <a:ext cx="4231149" cy="523220"/>
          </a:xfrm>
          <a:prstGeom prst="rect">
            <a:avLst/>
          </a:prstGeom>
        </p:spPr>
        <p:txBody>
          <a:bodyPr wrap="square">
            <a:spAutoFit/>
          </a:bodyPr>
          <a:lstStyle/>
          <a:p>
            <a:pPr marL="285750" indent="-285750" algn="just">
              <a:buFont typeface="Wingdings" panose="05000000000000000000" pitchFamily="2" charset="2"/>
              <a:buChar char="§"/>
            </a:pPr>
            <a:r>
              <a:rPr lang="vi-VN" sz="2800" dirty="0">
                <a:solidFill>
                  <a:srgbClr val="1B04FA"/>
                </a:solidFill>
              </a:rPr>
              <a:t>quần đảo Mã Lai.</a:t>
            </a:r>
            <a:endParaRPr lang="en-US" sz="2800" dirty="0">
              <a:solidFill>
                <a:prstClr val="black"/>
              </a:solidFill>
            </a:endParaRPr>
          </a:p>
        </p:txBody>
      </p:sp>
    </p:spTree>
    <p:extLst>
      <p:ext uri="{BB962C8B-B14F-4D97-AF65-F5344CB8AC3E}">
        <p14:creationId xmlns:p14="http://schemas.microsoft.com/office/powerpoint/2010/main" val="414793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69" y="6457890"/>
            <a:ext cx="605005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id="{4CB3DC27-6F66-43EE-9B65-D53181F826EA}"/>
              </a:ext>
            </a:extLst>
          </p:cNvPr>
          <p:cNvSpPr/>
          <p:nvPr/>
        </p:nvSpPr>
        <p:spPr>
          <a:xfrm>
            <a:off x="13208" y="1227348"/>
            <a:ext cx="4231149" cy="2554545"/>
          </a:xfrm>
          <a:prstGeom prst="rect">
            <a:avLst/>
          </a:prstGeom>
        </p:spPr>
        <p:txBody>
          <a:bodyPr wrap="square">
            <a:spAutoFit/>
          </a:bodyPr>
          <a:lstStyle/>
          <a:p>
            <a:pPr marL="285750" indent="-285750" algn="just">
              <a:buFont typeface="Wingdings" panose="05000000000000000000" pitchFamily="2" charset="2"/>
              <a:buChar char="§"/>
            </a:pPr>
            <a:r>
              <a:rPr lang="en-US" sz="4000" b="1" dirty="0">
                <a:solidFill>
                  <a:srgbClr val="1B04FA"/>
                </a:solidFill>
                <a:latin typeface="Times New Roman" pitchFamily="18" charset="0"/>
                <a:cs typeface="Times New Roman" pitchFamily="18" charset="0"/>
              </a:rPr>
              <a:t> </a:t>
            </a:r>
            <a:r>
              <a:rPr lang="en-US" sz="4000" b="1" dirty="0" err="1">
                <a:solidFill>
                  <a:srgbClr val="1B04FA"/>
                </a:solidFill>
                <a:latin typeface="Times New Roman" pitchFamily="18" charset="0"/>
                <a:cs typeface="Times New Roman" pitchFamily="18" charset="0"/>
              </a:rPr>
              <a:t>Địa</a:t>
            </a:r>
            <a:r>
              <a:rPr lang="en-US" sz="4000" b="1" dirty="0">
                <a:solidFill>
                  <a:srgbClr val="1B04FA"/>
                </a:solidFill>
                <a:latin typeface="Times New Roman" pitchFamily="18" charset="0"/>
                <a:cs typeface="Times New Roman" pitchFamily="18" charset="0"/>
              </a:rPr>
              <a:t> </a:t>
            </a:r>
            <a:r>
              <a:rPr lang="en-US" sz="4000" b="1" dirty="0" err="1">
                <a:solidFill>
                  <a:srgbClr val="1B04FA"/>
                </a:solidFill>
                <a:latin typeface="Times New Roman" pitchFamily="18" charset="0"/>
                <a:cs typeface="Times New Roman" pitchFamily="18" charset="0"/>
              </a:rPr>
              <a:t>hình</a:t>
            </a:r>
            <a:r>
              <a:rPr lang="en-US" sz="4000" b="1" dirty="0">
                <a:solidFill>
                  <a:srgbClr val="1B04FA"/>
                </a:solidFill>
                <a:latin typeface="Times New Roman" pitchFamily="18" charset="0"/>
                <a:cs typeface="Times New Roman" pitchFamily="18" charset="0"/>
              </a:rPr>
              <a:t> </a:t>
            </a:r>
            <a:r>
              <a:rPr lang="vi-VN" sz="4000" b="1" dirty="0">
                <a:solidFill>
                  <a:srgbClr val="1B04FA"/>
                </a:solidFill>
                <a:latin typeface="Times New Roman" pitchFamily="18" charset="0"/>
                <a:cs typeface="Times New Roman" pitchFamily="18" charset="0"/>
              </a:rPr>
              <a:t>bán đảo Trung Ấn và quần đảo Mã Lai.</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079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69" y="6457890"/>
            <a:ext cx="605005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3" name="Rectangle 2">
            <a:extLst>
              <a:ext uri="{FF2B5EF4-FFF2-40B4-BE49-F238E27FC236}">
                <a16:creationId xmlns:a16="http://schemas.microsoft.com/office/drawing/2014/main" id="{FA2996A3-92AD-4333-BE42-0F938FA9D043}"/>
              </a:ext>
            </a:extLst>
          </p:cNvPr>
          <p:cNvSpPr/>
          <p:nvPr/>
        </p:nvSpPr>
        <p:spPr>
          <a:xfrm>
            <a:off x="13208" y="994564"/>
            <a:ext cx="4261909" cy="483209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Địa hình:</a:t>
            </a:r>
          </a:p>
          <a:p>
            <a:pPr algn="just"/>
            <a:r>
              <a:rPr lang="vi-VN" sz="2800">
                <a:solidFill>
                  <a:srgbClr val="1B04FA"/>
                </a:solidFill>
              </a:rPr>
              <a:t>+ Phần đất liền: bị chia cắt mạnh do các dải núi cao trung bình hướng </a:t>
            </a:r>
            <a:r>
              <a:rPr lang="en-US" sz="2800">
                <a:solidFill>
                  <a:srgbClr val="1B04FA"/>
                </a:solidFill>
              </a:rPr>
              <a:t>B-N </a:t>
            </a:r>
            <a:r>
              <a:rPr lang="vi-VN" sz="2800">
                <a:solidFill>
                  <a:srgbClr val="1B04FA"/>
                </a:solidFill>
              </a:rPr>
              <a:t>và </a:t>
            </a:r>
            <a:r>
              <a:rPr lang="en-US" sz="2800">
                <a:solidFill>
                  <a:srgbClr val="1B04FA"/>
                </a:solidFill>
              </a:rPr>
              <a:t>TB-ĐN</a:t>
            </a:r>
            <a:r>
              <a:rPr lang="vi-VN" sz="2800">
                <a:solidFill>
                  <a:srgbClr val="1B04FA"/>
                </a:solidFill>
              </a:rPr>
              <a:t> nằm xen kẽ các thung lũng sông cắt xẻ sâu.</a:t>
            </a:r>
          </a:p>
          <a:p>
            <a:pPr algn="just"/>
            <a:r>
              <a:rPr lang="vi-VN" sz="2800">
                <a:solidFill>
                  <a:srgbClr val="1B04FA"/>
                </a:solidFill>
              </a:rPr>
              <a:t>+ Phần hải đảo: có nhiều đồi núi, ít đồng bằng. Là khu vực có nhiều núi lửa, động đất, sóng thần.</a:t>
            </a:r>
          </a:p>
        </p:txBody>
      </p:sp>
    </p:spTree>
    <p:extLst>
      <p:ext uri="{BB962C8B-B14F-4D97-AF65-F5344CB8AC3E}">
        <p14:creationId xmlns:p14="http://schemas.microsoft.com/office/powerpoint/2010/main" val="2726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212429-48BF-4BAC-BFCE-ED32803BEFDB}"/>
              </a:ext>
            </a:extLst>
          </p:cNvPr>
          <p:cNvGrpSpPr/>
          <p:nvPr/>
        </p:nvGrpSpPr>
        <p:grpSpPr>
          <a:xfrm>
            <a:off x="119269" y="265044"/>
            <a:ext cx="6488747" cy="6327912"/>
            <a:chOff x="410817" y="530088"/>
            <a:chExt cx="6488747" cy="6327912"/>
          </a:xfrm>
        </p:grpSpPr>
        <p:sp>
          <p:nvSpPr>
            <p:cNvPr id="4" name="Rectangle: Rounded Corners 3">
              <a:extLst>
                <a:ext uri="{FF2B5EF4-FFF2-40B4-BE49-F238E27FC236}">
                  <a16:creationId xmlns:a16="http://schemas.microsoft.com/office/drawing/2014/main" id="{9DE51113-95FD-45F3-8C55-35316C14C2A7}"/>
                </a:ext>
              </a:extLst>
            </p:cNvPr>
            <p:cNvSpPr/>
            <p:nvPr/>
          </p:nvSpPr>
          <p:spPr>
            <a:xfrm>
              <a:off x="410817" y="878774"/>
              <a:ext cx="6488747" cy="5979226"/>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0EC0B2-9956-4135-8447-241BD95B1780}"/>
                </a:ext>
              </a:extLst>
            </p:cNvPr>
            <p:cNvSpPr txBox="1"/>
            <p:nvPr/>
          </p:nvSpPr>
          <p:spPr>
            <a:xfrm>
              <a:off x="931094" y="1459687"/>
              <a:ext cx="5801010" cy="5078313"/>
            </a:xfrm>
            <a:prstGeom prst="rect">
              <a:avLst/>
            </a:prstGeom>
            <a:noFill/>
          </p:spPr>
          <p:txBody>
            <a:bodyPr wrap="square" rtlCol="0">
              <a:spAutoFit/>
            </a:bodyPr>
            <a:lstStyle/>
            <a:p>
              <a:r>
                <a:rPr lang="en-US" sz="3600">
                  <a:solidFill>
                    <a:srgbClr val="1B04FA"/>
                  </a:solidFill>
                  <a:latin typeface="Arial" panose="020B0604020202020204" pitchFamily="34" charset="0"/>
                  <a:cs typeface="Arial" panose="020B0604020202020204" pitchFamily="34" charset="0"/>
                </a:rPr>
                <a:t>Khu vực quần đảo Mã Lai chịu nhiều ảnh h</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ởng từ hoạt động núi lửa, động đất, sóng-thần. Riêng ở</a:t>
              </a:r>
            </a:p>
            <a:p>
              <a:r>
                <a:rPr lang="en-US" sz="3600">
                  <a:solidFill>
                    <a:srgbClr val="1B04FA"/>
                  </a:solidFill>
                  <a:latin typeface="Arial" panose="020B0604020202020204" pitchFamily="34" charset="0"/>
                  <a:cs typeface="Arial" panose="020B0604020202020204" pitchFamily="34" charset="0"/>
                </a:rPr>
                <a:t> In-đô-nê-xi-a có khoảng 150 ngọn núi lửa đang hoạt động. Những đợt phun trào lớn gây thiệt hại nhiều về 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và tài sản.</a:t>
              </a:r>
            </a:p>
          </p:txBody>
        </p:sp>
        <p:sp>
          <p:nvSpPr>
            <p:cNvPr id="6" name="Rectangle: Rounded Corners 5">
              <a:extLst>
                <a:ext uri="{FF2B5EF4-FFF2-40B4-BE49-F238E27FC236}">
                  <a16:creationId xmlns:a16="http://schemas.microsoft.com/office/drawing/2014/main" id="{1571B329-F440-4F7C-B8DB-079EEDFCC7ED}"/>
                </a:ext>
              </a:extLst>
            </p:cNvPr>
            <p:cNvSpPr/>
            <p:nvPr/>
          </p:nvSpPr>
          <p:spPr>
            <a:xfrm>
              <a:off x="2080591" y="530088"/>
              <a:ext cx="27166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9" name="Picture 15" descr="bai 12 Nui lua Ha Wai">
            <a:extLst>
              <a:ext uri="{FF2B5EF4-FFF2-40B4-BE49-F238E27FC236}">
                <a16:creationId xmlns:a16="http://schemas.microsoft.com/office/drawing/2014/main" id="{38E71C29-5461-4DF3-933D-35396E15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6" y="265047"/>
            <a:ext cx="5000085" cy="3033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9F59FAA-3520-4A0E-B40F-605A20D3D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835" y="3429000"/>
            <a:ext cx="5000084" cy="32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3215" y="1025478"/>
            <a:ext cx="5045679" cy="646331"/>
          </a:xfrm>
          <a:prstGeom prst="rect">
            <a:avLst/>
          </a:prstGeom>
        </p:spPr>
        <p:txBody>
          <a:bodyPr wrap="square">
            <a:spAutoFit/>
          </a:bodyPr>
          <a:lstStyle/>
          <a:p>
            <a:pPr marL="285750" indent="-285750" algn="just">
              <a:buFont typeface="Wingdings" panose="05000000000000000000" pitchFamily="2" charset="2"/>
              <a:buChar char="§"/>
            </a:pPr>
            <a:r>
              <a:rPr lang="vi-VN" sz="3600">
                <a:solidFill>
                  <a:srgbClr val="1B04FA"/>
                </a:solidFill>
              </a:rPr>
              <a:t>Khí hậu: </a:t>
            </a:r>
            <a:endParaRPr lang="en-US" sz="3600">
              <a:solidFill>
                <a:srgbClr val="1B04FA"/>
              </a:solidFill>
            </a:endParaRPr>
          </a:p>
        </p:txBody>
      </p:sp>
      <p:grpSp>
        <p:nvGrpSpPr>
          <p:cNvPr id="5" name="Group 4">
            <a:extLst>
              <a:ext uri="{FF2B5EF4-FFF2-40B4-BE49-F238E27FC236}">
                <a16:creationId xmlns:a16="http://schemas.microsoft.com/office/drawing/2014/main" id="{3ACF691E-2B75-4F61-AE66-1A8E3F221947}"/>
              </a:ext>
            </a:extLst>
          </p:cNvPr>
          <p:cNvGrpSpPr/>
          <p:nvPr/>
        </p:nvGrpSpPr>
        <p:grpSpPr>
          <a:xfrm>
            <a:off x="5486406" y="224288"/>
            <a:ext cx="6563097" cy="6630857"/>
            <a:chOff x="5486399" y="224281"/>
            <a:chExt cx="6563097" cy="6630857"/>
          </a:xfrm>
        </p:grpSpPr>
        <p:pic>
          <p:nvPicPr>
            <p:cNvPr id="9" name="Picture 2">
              <a:extLst>
                <a:ext uri="{FF2B5EF4-FFF2-40B4-BE49-F238E27FC236}">
                  <a16:creationId xmlns:a16="http://schemas.microsoft.com/office/drawing/2014/main" id="{D7E30F0A-8B1A-4A85-8A02-CBA2F1D7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224281"/>
              <a:ext cx="6563097" cy="6409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1A5D9E-2E5E-4508-8BF0-5E5B59B0A4FE}"/>
                </a:ext>
              </a:extLst>
            </p:cNvPr>
            <p:cNvSpPr txBox="1"/>
            <p:nvPr/>
          </p:nvSpPr>
          <p:spPr>
            <a:xfrm>
              <a:off x="5898851" y="6455028"/>
              <a:ext cx="5738190"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Rectangle 5">
            <a:extLst>
              <a:ext uri="{FF2B5EF4-FFF2-40B4-BE49-F238E27FC236}">
                <a16:creationId xmlns:a16="http://schemas.microsoft.com/office/drawing/2014/main" id="{879F3EC5-1521-410C-BD52-F39ED869DAD3}"/>
              </a:ext>
            </a:extLst>
          </p:cNvPr>
          <p:cNvSpPr/>
          <p:nvPr/>
        </p:nvSpPr>
        <p:spPr>
          <a:xfrm>
            <a:off x="54086" y="2864479"/>
            <a:ext cx="5033750" cy="954107"/>
          </a:xfrm>
          <a:prstGeom prst="rect">
            <a:avLst/>
          </a:prstGeom>
        </p:spPr>
        <p:txBody>
          <a:bodyPr wrap="none">
            <a:spAutoFit/>
          </a:bodyPr>
          <a:lstStyle/>
          <a:p>
            <a:pPr algn="just"/>
            <a:r>
              <a:rPr lang="en-US" sz="2800" dirty="0">
                <a:solidFill>
                  <a:srgbClr val="1B04FA"/>
                </a:solidFill>
              </a:rPr>
              <a:t>-</a:t>
            </a:r>
            <a:r>
              <a:rPr lang="vi-VN" sz="2800" dirty="0">
                <a:solidFill>
                  <a:srgbClr val="1B04FA"/>
                </a:solidFill>
              </a:rPr>
              <a:t>Phần hải đảo có kiểu khí hậu </a:t>
            </a:r>
            <a:endParaRPr lang="en-US" sz="2800" dirty="0">
              <a:solidFill>
                <a:srgbClr val="1B04FA"/>
              </a:solidFill>
            </a:endParaRPr>
          </a:p>
          <a:p>
            <a:pPr algn="just"/>
            <a:r>
              <a:rPr lang="vi-VN" sz="2800" dirty="0">
                <a:solidFill>
                  <a:srgbClr val="1B04FA"/>
                </a:solidFill>
              </a:rPr>
              <a:t>xích đạo.</a:t>
            </a:r>
          </a:p>
        </p:txBody>
      </p:sp>
      <p:sp>
        <p:nvSpPr>
          <p:cNvPr id="8" name="Rectangle 7">
            <a:extLst>
              <a:ext uri="{FF2B5EF4-FFF2-40B4-BE49-F238E27FC236}">
                <a16:creationId xmlns:a16="http://schemas.microsoft.com/office/drawing/2014/main" id="{BC29F3A3-F818-4946-AB4C-9D4EBC745563}"/>
              </a:ext>
            </a:extLst>
          </p:cNvPr>
          <p:cNvSpPr/>
          <p:nvPr/>
        </p:nvSpPr>
        <p:spPr>
          <a:xfrm>
            <a:off x="13215" y="1824070"/>
            <a:ext cx="4235455" cy="954107"/>
          </a:xfrm>
          <a:prstGeom prst="rect">
            <a:avLst/>
          </a:prstGeom>
        </p:spPr>
        <p:txBody>
          <a:bodyPr wrap="none">
            <a:spAutoFit/>
          </a:bodyPr>
          <a:lstStyle/>
          <a:p>
            <a:pPr algn="just"/>
            <a:r>
              <a:rPr lang="en-US" sz="2800">
                <a:solidFill>
                  <a:srgbClr val="1B04FA"/>
                </a:solidFill>
              </a:rPr>
              <a:t>- </a:t>
            </a:r>
            <a:r>
              <a:rPr lang="vi-VN" sz="2800">
                <a:solidFill>
                  <a:srgbClr val="1B04FA"/>
                </a:solidFill>
              </a:rPr>
              <a:t>Phần đất liền có khí hậu</a:t>
            </a:r>
            <a:endParaRPr lang="en-US" sz="2800">
              <a:solidFill>
                <a:srgbClr val="1B04FA"/>
              </a:solidFill>
            </a:endParaRPr>
          </a:p>
          <a:p>
            <a:pPr algn="just"/>
            <a:r>
              <a:rPr lang="vi-VN" sz="2800">
                <a:solidFill>
                  <a:srgbClr val="1B04FA"/>
                </a:solidFill>
              </a:rPr>
              <a:t> nhiệt đới gió mùa. </a:t>
            </a:r>
            <a:endParaRPr lang="en-US" sz="2800">
              <a:solidFill>
                <a:srgbClr val="1B04FA"/>
              </a:solidFill>
            </a:endParaRPr>
          </a:p>
        </p:txBody>
      </p:sp>
    </p:spTree>
    <p:extLst>
      <p:ext uri="{BB962C8B-B14F-4D97-AF65-F5344CB8AC3E}">
        <p14:creationId xmlns:p14="http://schemas.microsoft.com/office/powerpoint/2010/main" val="6868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39756"/>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69" y="6457890"/>
            <a:ext cx="605005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17443" y="1142485"/>
            <a:ext cx="4170820" cy="2246769"/>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Mạng lưới sông ngòi tương đối dày đặc. Các sông chính: Mê Công, Mê Nam, I-ra-oa-di, sông Hồng.</a:t>
            </a:r>
          </a:p>
        </p:txBody>
      </p:sp>
    </p:spTree>
    <p:extLst>
      <p:ext uri="{BB962C8B-B14F-4D97-AF65-F5344CB8AC3E}">
        <p14:creationId xmlns:p14="http://schemas.microsoft.com/office/powerpoint/2010/main" val="3137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nh 6" descr="mc.jpg"/>
          <p:cNvPicPr>
            <a:picLocks noChangeAspect="1"/>
          </p:cNvPicPr>
          <p:nvPr/>
        </p:nvPicPr>
        <p:blipFill>
          <a:blip r:embed="rId2"/>
          <a:stretch>
            <a:fillRect/>
          </a:stretch>
        </p:blipFill>
        <p:spPr>
          <a:xfrm>
            <a:off x="6142281" y="44244"/>
            <a:ext cx="5660649" cy="3524866"/>
          </a:xfrm>
          <a:prstGeom prst="rect">
            <a:avLst/>
          </a:prstGeom>
        </p:spPr>
      </p:pic>
      <p:pic>
        <p:nvPicPr>
          <p:cNvPr id="8" name="Ảnh 7" descr="Chaophrayansawan03.jpg"/>
          <p:cNvPicPr>
            <a:picLocks noChangeAspect="1"/>
          </p:cNvPicPr>
          <p:nvPr/>
        </p:nvPicPr>
        <p:blipFill>
          <a:blip r:embed="rId3"/>
          <a:stretch>
            <a:fillRect/>
          </a:stretch>
        </p:blipFill>
        <p:spPr>
          <a:xfrm>
            <a:off x="58998" y="3510125"/>
            <a:ext cx="5884607" cy="3318383"/>
          </a:xfrm>
          <a:prstGeom prst="rect">
            <a:avLst/>
          </a:prstGeom>
        </p:spPr>
      </p:pic>
      <p:sp>
        <p:nvSpPr>
          <p:cNvPr id="9" name="Hình Chữ nhật 8"/>
          <p:cNvSpPr/>
          <p:nvPr/>
        </p:nvSpPr>
        <p:spPr>
          <a:xfrm>
            <a:off x="58998" y="600655"/>
            <a:ext cx="5825615" cy="1938992"/>
          </a:xfrm>
          <a:prstGeom prst="rect">
            <a:avLst/>
          </a:prstGeom>
          <a:ln w="25400">
            <a:solidFill>
              <a:schemeClr val="accent1">
                <a:shade val="50000"/>
              </a:schemeClr>
            </a:solidFill>
            <a:prstDash val="dash"/>
          </a:ln>
        </p:spPr>
        <p:txBody>
          <a:bodyPr wrap="square">
            <a:spAutoFit/>
          </a:bodyPr>
          <a:lstStyle/>
          <a:p>
            <a:r>
              <a:rPr lang="vi-VN" sz="2000" dirty="0">
                <a:solidFill>
                  <a:srgbClr val="0070C0"/>
                </a:solidFill>
              </a:rPr>
              <a:t>Sông Mê </a:t>
            </a:r>
            <a:r>
              <a:rPr lang="vi-VN" sz="2000" dirty="0" err="1">
                <a:solidFill>
                  <a:srgbClr val="0070C0"/>
                </a:solidFill>
              </a:rPr>
              <a:t>Kông</a:t>
            </a:r>
            <a:r>
              <a:rPr lang="vi-VN" sz="2000" dirty="0">
                <a:solidFill>
                  <a:srgbClr val="0070C0"/>
                </a:solidFill>
              </a:rPr>
              <a:t> </a:t>
            </a:r>
            <a:r>
              <a:rPr lang="vi-VN" sz="2000" dirty="0" err="1">
                <a:solidFill>
                  <a:srgbClr val="0070C0"/>
                </a:solidFill>
              </a:rPr>
              <a:t>là</a:t>
            </a:r>
            <a:r>
              <a:rPr lang="vi-VN" sz="2000" dirty="0">
                <a:solidFill>
                  <a:srgbClr val="0070C0"/>
                </a:solidFill>
              </a:rPr>
              <a:t> </a:t>
            </a:r>
            <a:r>
              <a:rPr lang="vi-VN" sz="2000" dirty="0" err="1">
                <a:solidFill>
                  <a:srgbClr val="0070C0"/>
                </a:solidFill>
              </a:rPr>
              <a:t>một</a:t>
            </a:r>
            <a:r>
              <a:rPr lang="vi-VN" sz="2000" dirty="0">
                <a:solidFill>
                  <a:srgbClr val="0070C0"/>
                </a:solidFill>
              </a:rPr>
              <a:t> trong </a:t>
            </a:r>
            <a:r>
              <a:rPr lang="vi-VN" sz="2000" dirty="0" err="1">
                <a:solidFill>
                  <a:srgbClr val="0070C0"/>
                </a:solidFill>
              </a:rPr>
              <a:t>những</a:t>
            </a:r>
            <a:r>
              <a:rPr lang="vi-VN" sz="2000" dirty="0">
                <a:solidFill>
                  <a:srgbClr val="0070C0"/>
                </a:solidFill>
              </a:rPr>
              <a:t> con sông </a:t>
            </a:r>
            <a:r>
              <a:rPr lang="vi-VN" sz="2000" dirty="0" err="1">
                <a:solidFill>
                  <a:srgbClr val="0070C0"/>
                </a:solidFill>
              </a:rPr>
              <a:t>lớn</a:t>
            </a:r>
            <a:r>
              <a:rPr lang="vi-VN" sz="2000" dirty="0">
                <a:solidFill>
                  <a:srgbClr val="0070C0"/>
                </a:solidFill>
              </a:rPr>
              <a:t> </a:t>
            </a:r>
            <a:r>
              <a:rPr lang="vi-VN" sz="2000" dirty="0" err="1">
                <a:solidFill>
                  <a:srgbClr val="0070C0"/>
                </a:solidFill>
              </a:rPr>
              <a:t>nhất</a:t>
            </a:r>
            <a:r>
              <a:rPr lang="vi-VN" sz="2000" dirty="0">
                <a:solidFill>
                  <a:srgbClr val="0070C0"/>
                </a:solidFill>
              </a:rPr>
              <a:t> trên </a:t>
            </a:r>
            <a:r>
              <a:rPr lang="vi-VN" sz="2000" dirty="0" err="1">
                <a:solidFill>
                  <a:srgbClr val="0070C0"/>
                </a:solidFill>
              </a:rPr>
              <a:t>thế</a:t>
            </a:r>
            <a:r>
              <a:rPr lang="vi-VN" sz="2000" dirty="0">
                <a:solidFill>
                  <a:srgbClr val="0070C0"/>
                </a:solidFill>
              </a:rPr>
              <a:t> </a:t>
            </a:r>
            <a:r>
              <a:rPr lang="vi-VN" sz="2000" dirty="0" err="1">
                <a:solidFill>
                  <a:srgbClr val="0070C0"/>
                </a:solidFill>
              </a:rPr>
              <a:t>giới</a:t>
            </a:r>
            <a:r>
              <a:rPr lang="vi-VN" sz="2000" dirty="0">
                <a:solidFill>
                  <a:srgbClr val="0070C0"/>
                </a:solidFill>
              </a:rPr>
              <a:t>,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từ</a:t>
            </a:r>
            <a:r>
              <a:rPr lang="vi-VN" sz="2000" dirty="0">
                <a:solidFill>
                  <a:srgbClr val="0070C0"/>
                </a:solidFill>
              </a:rPr>
              <a:t> </a:t>
            </a:r>
            <a:r>
              <a:rPr lang="vi-VN" sz="2000" dirty="0">
                <a:solidFill>
                  <a:srgbClr val="0070C0"/>
                </a:solidFill>
                <a:hlinkClick r:id="rId4" tooltip="Cao nguyên Thanh Tạng"/>
              </a:rPr>
              <a:t>cao nguyên Thanh </a:t>
            </a:r>
            <a:r>
              <a:rPr lang="vi-VN" sz="2000" dirty="0" err="1">
                <a:solidFill>
                  <a:srgbClr val="0070C0"/>
                </a:solidFill>
                <a:hlinkClick r:id="rId4" tooltip="Cao nguyên Thanh Tạng"/>
              </a:rPr>
              <a:t>Tạng</a:t>
            </a:r>
            <a:r>
              <a:rPr lang="vi-VN" sz="2000" dirty="0">
                <a:solidFill>
                  <a:srgbClr val="0070C0"/>
                </a:solidFill>
              </a:rPr>
              <a:t> nơi sông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thuộc</a:t>
            </a:r>
            <a:r>
              <a:rPr lang="vi-VN" sz="2000" dirty="0">
                <a:solidFill>
                  <a:srgbClr val="0070C0"/>
                </a:solidFill>
              </a:rPr>
              <a:t> </a:t>
            </a:r>
            <a:r>
              <a:rPr lang="vi-VN" sz="2000" dirty="0" err="1">
                <a:solidFill>
                  <a:srgbClr val="0070C0"/>
                </a:solidFill>
              </a:rPr>
              <a:t>tỉnh</a:t>
            </a:r>
            <a:r>
              <a:rPr lang="vi-VN" sz="2000" dirty="0">
                <a:solidFill>
                  <a:srgbClr val="0070C0"/>
                </a:solidFill>
              </a:rPr>
              <a:t> Thanh </a:t>
            </a:r>
            <a:r>
              <a:rPr lang="vi-VN" sz="2000" dirty="0" err="1">
                <a:solidFill>
                  <a:srgbClr val="0070C0"/>
                </a:solidFill>
              </a:rPr>
              <a:t>Hải</a:t>
            </a:r>
            <a:r>
              <a:rPr lang="vi-VN" sz="2000" dirty="0">
                <a:solidFill>
                  <a:srgbClr val="0070C0"/>
                </a:solidFill>
              </a:rPr>
              <a:t>, </a:t>
            </a:r>
            <a:r>
              <a:rPr lang="vi-VN" sz="2000" dirty="0" err="1">
                <a:solidFill>
                  <a:srgbClr val="0070C0"/>
                </a:solidFill>
              </a:rPr>
              <a:t>chảy</a:t>
            </a:r>
            <a:r>
              <a:rPr lang="vi-VN" sz="2000" dirty="0">
                <a:solidFill>
                  <a:srgbClr val="0070C0"/>
                </a:solidFill>
              </a:rPr>
              <a:t> qua </a:t>
            </a:r>
            <a:r>
              <a:rPr lang="vi-VN" sz="2000" dirty="0">
                <a:solidFill>
                  <a:srgbClr val="0070C0"/>
                </a:solidFill>
                <a:hlinkClick r:id="rId5" tooltip="Vân Nam"/>
              </a:rPr>
              <a:t>Vân Nam</a:t>
            </a:r>
            <a:r>
              <a:rPr lang="vi-VN" sz="2000" dirty="0">
                <a:solidFill>
                  <a:srgbClr val="0070C0"/>
                </a:solidFill>
              </a:rPr>
              <a:t> </a:t>
            </a:r>
            <a:r>
              <a:rPr lang="vi-VN" sz="2000" dirty="0">
                <a:solidFill>
                  <a:srgbClr val="0070C0"/>
                </a:solidFill>
                <a:hlinkClick r:id="rId6" tooltip="Trung Quốc"/>
              </a:rPr>
              <a:t>Trung </a:t>
            </a:r>
            <a:r>
              <a:rPr lang="vi-VN" sz="2000" dirty="0" err="1">
                <a:solidFill>
                  <a:srgbClr val="0070C0"/>
                </a:solidFill>
                <a:hlinkClick r:id="rId6" tooltip="Trung Quốc"/>
              </a:rPr>
              <a:t>Quốc</a:t>
            </a:r>
            <a:r>
              <a:rPr lang="vi-VN" sz="2000" dirty="0">
                <a:solidFill>
                  <a:srgbClr val="0070C0"/>
                </a:solidFill>
              </a:rPr>
              <a:t>, qua </a:t>
            </a:r>
            <a:r>
              <a:rPr lang="vi-VN" sz="2000" dirty="0" err="1">
                <a:solidFill>
                  <a:srgbClr val="0070C0"/>
                </a:solidFill>
              </a:rPr>
              <a:t>các</a:t>
            </a:r>
            <a:r>
              <a:rPr lang="vi-VN" sz="2000" dirty="0">
                <a:solidFill>
                  <a:srgbClr val="0070C0"/>
                </a:solidFill>
              </a:rPr>
              <a:t> </a:t>
            </a:r>
            <a:r>
              <a:rPr lang="vi-VN" sz="2000" dirty="0" err="1">
                <a:solidFill>
                  <a:srgbClr val="0070C0"/>
                </a:solidFill>
              </a:rPr>
              <a:t>nước</a:t>
            </a:r>
            <a:r>
              <a:rPr lang="vi-VN" sz="2000" dirty="0">
                <a:solidFill>
                  <a:srgbClr val="0070C0"/>
                </a:solidFill>
              </a:rPr>
              <a:t> </a:t>
            </a:r>
            <a:r>
              <a:rPr lang="vi-VN" sz="2000" dirty="0" err="1">
                <a:solidFill>
                  <a:srgbClr val="0070C0"/>
                </a:solidFill>
                <a:hlinkClick r:id="rId7" tooltip="Lào"/>
              </a:rPr>
              <a:t>Lào</a:t>
            </a:r>
            <a:r>
              <a:rPr lang="vi-VN" sz="2000" dirty="0">
                <a:solidFill>
                  <a:srgbClr val="0070C0"/>
                </a:solidFill>
              </a:rPr>
              <a:t>, </a:t>
            </a:r>
            <a:r>
              <a:rPr lang="vi-VN" sz="2000" dirty="0" err="1">
                <a:solidFill>
                  <a:srgbClr val="0070C0"/>
                </a:solidFill>
                <a:hlinkClick r:id="rId8" tooltip="Myanma"/>
              </a:rPr>
              <a:t>Myanma</a:t>
            </a:r>
            <a:r>
              <a:rPr lang="vi-VN" sz="2000" dirty="0">
                <a:solidFill>
                  <a:srgbClr val="0070C0"/>
                </a:solidFill>
              </a:rPr>
              <a:t>, </a:t>
            </a:r>
            <a:r>
              <a:rPr lang="vi-VN" sz="2000" dirty="0" err="1">
                <a:solidFill>
                  <a:srgbClr val="0070C0"/>
                </a:solidFill>
                <a:hlinkClick r:id="rId9" tooltip="Thái Lan"/>
              </a:rPr>
              <a:t>Thái</a:t>
            </a:r>
            <a:r>
              <a:rPr lang="vi-VN" sz="2000" dirty="0">
                <a:solidFill>
                  <a:srgbClr val="0070C0"/>
                </a:solidFill>
                <a:hlinkClick r:id="rId9" tooltip="Thái Lan"/>
              </a:rPr>
              <a:t> Lan</a:t>
            </a:r>
            <a:r>
              <a:rPr lang="vi-VN" sz="2000" dirty="0">
                <a:solidFill>
                  <a:srgbClr val="0070C0"/>
                </a:solidFill>
              </a:rPr>
              <a:t>, </a:t>
            </a:r>
            <a:r>
              <a:rPr lang="vi-VN" sz="2000" dirty="0" err="1">
                <a:solidFill>
                  <a:srgbClr val="0070C0"/>
                </a:solidFill>
                <a:hlinkClick r:id="rId10" tooltip="Campuchia"/>
              </a:rPr>
              <a:t>Campuchia</a:t>
            </a:r>
            <a:r>
              <a:rPr lang="vi-VN" sz="2000" dirty="0">
                <a:solidFill>
                  <a:srgbClr val="0070C0"/>
                </a:solidFill>
              </a:rPr>
              <a:t>  </a:t>
            </a:r>
            <a:r>
              <a:rPr lang="vi-VN" sz="2000" dirty="0" err="1">
                <a:solidFill>
                  <a:srgbClr val="0070C0"/>
                </a:solidFill>
              </a:rPr>
              <a:t>và</a:t>
            </a:r>
            <a:r>
              <a:rPr lang="vi-VN" sz="2000" dirty="0">
                <a:solidFill>
                  <a:srgbClr val="0070C0"/>
                </a:solidFill>
              </a:rPr>
              <a:t> </a:t>
            </a:r>
            <a:r>
              <a:rPr lang="vi-VN" sz="2000" dirty="0" err="1">
                <a:solidFill>
                  <a:srgbClr val="0070C0"/>
                </a:solidFill>
              </a:rPr>
              <a:t>đổ</a:t>
            </a:r>
            <a:r>
              <a:rPr lang="vi-VN" sz="2000" dirty="0">
                <a:solidFill>
                  <a:srgbClr val="0070C0"/>
                </a:solidFill>
              </a:rPr>
              <a:t> ra </a:t>
            </a:r>
            <a:r>
              <a:rPr lang="vi-VN" sz="2000" dirty="0" err="1">
                <a:solidFill>
                  <a:srgbClr val="0070C0"/>
                </a:solidFill>
                <a:hlinkClick r:id="rId11" tooltip="Biển Đông"/>
              </a:rPr>
              <a:t>Biển</a:t>
            </a:r>
            <a:r>
              <a:rPr lang="vi-VN" sz="2000" dirty="0">
                <a:solidFill>
                  <a:srgbClr val="0070C0"/>
                </a:solidFill>
                <a:hlinkClick r:id="rId11" tooltip="Biển Đông"/>
              </a:rPr>
              <a:t> Đông</a:t>
            </a:r>
            <a:r>
              <a:rPr lang="vi-VN" sz="2000" dirty="0">
                <a:solidFill>
                  <a:srgbClr val="0070C0"/>
                </a:solidFill>
              </a:rPr>
              <a:t> ở </a:t>
            </a:r>
            <a:r>
              <a:rPr lang="vi-VN" sz="2000" dirty="0" err="1">
                <a:solidFill>
                  <a:srgbClr val="0070C0"/>
                </a:solidFill>
                <a:hlinkClick r:id="rId12" tooltip="Việt Nam"/>
              </a:rPr>
              <a:t>Việt</a:t>
            </a:r>
            <a:r>
              <a:rPr lang="vi-VN" sz="2000" dirty="0">
                <a:solidFill>
                  <a:srgbClr val="0070C0"/>
                </a:solidFill>
                <a:hlinkClick r:id="rId12" tooltip="Việt Nam"/>
              </a:rPr>
              <a:t> Nam</a:t>
            </a:r>
            <a:r>
              <a:rPr lang="vi-VN" dirty="0">
                <a:solidFill>
                  <a:srgbClr val="0070C0"/>
                </a:solidFill>
              </a:rPr>
              <a:t>.</a:t>
            </a:r>
            <a:endParaRPr lang="en-US" dirty="0">
              <a:solidFill>
                <a:srgbClr val="0070C0"/>
              </a:solidFill>
            </a:endParaRPr>
          </a:p>
        </p:txBody>
      </p:sp>
      <p:sp>
        <p:nvSpPr>
          <p:cNvPr id="10" name="Hình Chữ nhật 9"/>
          <p:cNvSpPr/>
          <p:nvPr/>
        </p:nvSpPr>
        <p:spPr>
          <a:xfrm>
            <a:off x="6096000" y="4869882"/>
            <a:ext cx="6096000" cy="923330"/>
          </a:xfrm>
          <a:prstGeom prst="rect">
            <a:avLst/>
          </a:prstGeom>
          <a:ln>
            <a:solidFill>
              <a:schemeClr val="accent1">
                <a:shade val="50000"/>
              </a:schemeClr>
            </a:solidFill>
            <a:prstDash val="dash"/>
          </a:ln>
        </p:spPr>
        <p:txBody>
          <a:bodyPr>
            <a:spAutoFit/>
          </a:bodyPr>
          <a:lstStyle/>
          <a:p>
            <a:r>
              <a:rPr lang="vi-VN" dirty="0">
                <a:solidFill>
                  <a:srgbClr val="0070C0"/>
                </a:solidFill>
              </a:rPr>
              <a:t>Sông Mê Nam) </a:t>
            </a:r>
            <a:r>
              <a:rPr lang="vi-VN" dirty="0" err="1">
                <a:solidFill>
                  <a:srgbClr val="0070C0"/>
                </a:solidFill>
              </a:rPr>
              <a:t>là</a:t>
            </a:r>
            <a:r>
              <a:rPr lang="vi-VN" dirty="0">
                <a:solidFill>
                  <a:srgbClr val="0070C0"/>
                </a:solidFill>
              </a:rPr>
              <a:t> </a:t>
            </a:r>
            <a:r>
              <a:rPr lang="vi-VN" dirty="0" err="1">
                <a:solidFill>
                  <a:srgbClr val="0070C0"/>
                </a:solidFill>
              </a:rPr>
              <a:t>một</a:t>
            </a:r>
            <a:r>
              <a:rPr lang="vi-VN" dirty="0">
                <a:solidFill>
                  <a:srgbClr val="0070C0"/>
                </a:solidFill>
              </a:rPr>
              <a:t> con sông </a:t>
            </a:r>
            <a:r>
              <a:rPr lang="vi-VN" dirty="0" err="1">
                <a:solidFill>
                  <a:srgbClr val="0070C0"/>
                </a:solidFill>
              </a:rPr>
              <a:t>lớn</a:t>
            </a:r>
            <a:r>
              <a:rPr lang="vi-VN" dirty="0">
                <a:solidFill>
                  <a:srgbClr val="0070C0"/>
                </a:solidFill>
              </a:rPr>
              <a:t> ở </a:t>
            </a:r>
            <a:r>
              <a:rPr lang="vi-VN" dirty="0" err="1">
                <a:solidFill>
                  <a:srgbClr val="0070C0"/>
                </a:solidFill>
              </a:rPr>
              <a:t>Thái</a:t>
            </a:r>
            <a:r>
              <a:rPr lang="vi-VN" dirty="0">
                <a:solidFill>
                  <a:srgbClr val="0070C0"/>
                </a:solidFill>
              </a:rPr>
              <a:t> Lan, </a:t>
            </a:r>
            <a:r>
              <a:rPr lang="vi-VN" dirty="0" err="1">
                <a:solidFill>
                  <a:srgbClr val="0070C0"/>
                </a:solidFill>
              </a:rPr>
              <a:t>phù</a:t>
            </a:r>
            <a:r>
              <a:rPr lang="vi-VN" dirty="0">
                <a:solidFill>
                  <a:srgbClr val="0070C0"/>
                </a:solidFill>
              </a:rPr>
              <a:t> sa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bồi</a:t>
            </a:r>
            <a:r>
              <a:rPr lang="vi-VN" dirty="0">
                <a:solidFill>
                  <a:srgbClr val="0070C0"/>
                </a:solidFill>
              </a:rPr>
              <a:t> </a:t>
            </a:r>
            <a:r>
              <a:rPr lang="vi-VN" dirty="0" err="1">
                <a:solidFill>
                  <a:srgbClr val="0070C0"/>
                </a:solidFill>
              </a:rPr>
              <a:t>đắp</a:t>
            </a:r>
            <a:r>
              <a:rPr lang="vi-VN" dirty="0">
                <a:solidFill>
                  <a:srgbClr val="0070C0"/>
                </a:solidFill>
              </a:rPr>
              <a:t> nên </a:t>
            </a:r>
            <a:r>
              <a:rPr lang="vi-VN" dirty="0" err="1">
                <a:solidFill>
                  <a:srgbClr val="0070C0"/>
                </a:solidFill>
                <a:hlinkClick r:id="rId13" tooltip="Miền Trung Thái Lan"/>
              </a:rPr>
              <a:t>đồng</a:t>
            </a:r>
            <a:r>
              <a:rPr lang="vi-VN" dirty="0">
                <a:solidFill>
                  <a:srgbClr val="0070C0"/>
                </a:solidFill>
                <a:hlinkClick r:id="rId13" tooltip="Miền Trung Thái Lan"/>
              </a:rPr>
              <a:t> </a:t>
            </a:r>
            <a:r>
              <a:rPr lang="vi-VN" dirty="0" err="1">
                <a:solidFill>
                  <a:srgbClr val="0070C0"/>
                </a:solidFill>
                <a:hlinkClick r:id="rId13" tooltip="Miền Trung Thái Lan"/>
              </a:rPr>
              <a:t>bằng</a:t>
            </a:r>
            <a:r>
              <a:rPr lang="vi-VN" dirty="0">
                <a:solidFill>
                  <a:srgbClr val="0070C0"/>
                </a:solidFill>
                <a:hlinkClick r:id="rId13" tooltip="Miền Trung Thái Lan"/>
              </a:rPr>
              <a:t> sông Mê Nam</a:t>
            </a:r>
            <a:r>
              <a:rPr lang="vi-VN" dirty="0">
                <a:solidFill>
                  <a:srgbClr val="0070C0"/>
                </a:solidFill>
              </a:rPr>
              <a:t> ở </a:t>
            </a:r>
            <a:r>
              <a:rPr lang="vi-VN" dirty="0" err="1">
                <a:solidFill>
                  <a:srgbClr val="0070C0"/>
                </a:solidFill>
              </a:rPr>
              <a:t>vùng</a:t>
            </a:r>
            <a:r>
              <a:rPr lang="vi-VN" dirty="0">
                <a:solidFill>
                  <a:srgbClr val="0070C0"/>
                </a:solidFill>
              </a:rPr>
              <a:t> </a:t>
            </a:r>
            <a:r>
              <a:rPr lang="vi-VN" dirty="0" err="1">
                <a:solidFill>
                  <a:srgbClr val="0070C0"/>
                </a:solidFill>
              </a:rPr>
              <a:t>hạ</a:t>
            </a:r>
            <a:r>
              <a:rPr lang="vi-VN" dirty="0">
                <a:solidFill>
                  <a:srgbClr val="0070C0"/>
                </a:solidFill>
              </a:rPr>
              <a:t> lưu </a:t>
            </a:r>
            <a:r>
              <a:rPr lang="vi-VN" dirty="0" err="1">
                <a:solidFill>
                  <a:srgbClr val="0070C0"/>
                </a:solidFill>
              </a:rPr>
              <a:t>tạo</a:t>
            </a:r>
            <a:r>
              <a:rPr lang="vi-VN" dirty="0">
                <a:solidFill>
                  <a:srgbClr val="0070C0"/>
                </a:solidFill>
              </a:rPr>
              <a:t> nên </a:t>
            </a:r>
            <a:r>
              <a:rPr lang="vi-VN" dirty="0" err="1">
                <a:solidFill>
                  <a:srgbClr val="0070C0"/>
                </a:solidFill>
              </a:rPr>
              <a:t>phần</a:t>
            </a:r>
            <a:r>
              <a:rPr lang="vi-VN" dirty="0">
                <a:solidFill>
                  <a:srgbClr val="0070C0"/>
                </a:solidFill>
              </a:rPr>
              <a:t> </a:t>
            </a:r>
            <a:r>
              <a:rPr lang="vi-VN" dirty="0" err="1">
                <a:solidFill>
                  <a:srgbClr val="0070C0"/>
                </a:solidFill>
              </a:rPr>
              <a:t>thuộc</a:t>
            </a:r>
            <a:r>
              <a:rPr lang="vi-VN" dirty="0">
                <a:solidFill>
                  <a:srgbClr val="0070C0"/>
                </a:solidFill>
              </a:rPr>
              <a:t> </a:t>
            </a:r>
            <a:r>
              <a:rPr lang="vi-VN" dirty="0" err="1">
                <a:solidFill>
                  <a:srgbClr val="0070C0"/>
                </a:solidFill>
              </a:rPr>
              <a:t>đại</a:t>
            </a:r>
            <a:r>
              <a:rPr lang="vi-VN" dirty="0">
                <a:solidFill>
                  <a:srgbClr val="0070C0"/>
                </a:solidFill>
              </a:rPr>
              <a:t> </a:t>
            </a:r>
            <a:r>
              <a:rPr lang="vi-VN" dirty="0" err="1">
                <a:solidFill>
                  <a:srgbClr val="0070C0"/>
                </a:solidFill>
              </a:rPr>
              <a:t>lục</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quốc</a:t>
            </a:r>
            <a:r>
              <a:rPr lang="vi-VN" dirty="0">
                <a:solidFill>
                  <a:srgbClr val="0070C0"/>
                </a:solidFill>
              </a:rPr>
              <a:t> gia </a:t>
            </a:r>
            <a:r>
              <a:rPr lang="vi-VN" dirty="0" err="1">
                <a:solidFill>
                  <a:srgbClr val="0070C0"/>
                </a:solidFill>
              </a:rPr>
              <a:t>này</a:t>
            </a:r>
            <a:r>
              <a:rPr lang="vi-VN" dirty="0">
                <a:solidFill>
                  <a:srgbClr val="0070C0"/>
                </a:solidFill>
              </a:rPr>
              <a:t>.</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6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11"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2" name="Rectangle 1">
            <a:extLst>
              <a:ext uri="{FF2B5EF4-FFF2-40B4-BE49-F238E27FC236}">
                <a16:creationId xmlns:a16="http://schemas.microsoft.com/office/drawing/2014/main" id="{CED64932-C404-430C-9C8E-3DD88B116F52}"/>
              </a:ext>
            </a:extLst>
          </p:cNvPr>
          <p:cNvSpPr/>
          <p:nvPr/>
        </p:nvSpPr>
        <p:spPr>
          <a:xfrm>
            <a:off x="140359" y="825817"/>
            <a:ext cx="4326876"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Cảnh quan khu vực là rừng mưa nhiệt đới, đa dạng về thành phần loài.</a:t>
            </a:r>
            <a:endParaRPr lang="en-US" sz="3200">
              <a:solidFill>
                <a:srgbClr val="1B04FA"/>
              </a:solidFill>
            </a:endParaRPr>
          </a:p>
        </p:txBody>
      </p:sp>
      <p:pic>
        <p:nvPicPr>
          <p:cNvPr id="9" name="Picture 8">
            <a:extLst>
              <a:ext uri="{FF2B5EF4-FFF2-40B4-BE49-F238E27FC236}">
                <a16:creationId xmlns:a16="http://schemas.microsoft.com/office/drawing/2014/main" id="{4515A81D-8784-4D99-8DB1-3405AA9E2B3C}"/>
              </a:ext>
            </a:extLst>
          </p:cNvPr>
          <p:cNvPicPr>
            <a:picLocks noChangeAspect="1"/>
          </p:cNvPicPr>
          <p:nvPr/>
        </p:nvPicPr>
        <p:blipFill rotWithShape="1">
          <a:blip r:embed="rId4"/>
          <a:srcRect l="34186" t="31163" r="35378" b="21861"/>
          <a:stretch/>
        </p:blipFill>
        <p:spPr>
          <a:xfrm>
            <a:off x="4567883" y="260631"/>
            <a:ext cx="7633252" cy="6444721"/>
          </a:xfrm>
          <a:prstGeom prst="rect">
            <a:avLst/>
          </a:prstGeom>
        </p:spPr>
      </p:pic>
      <p:grpSp>
        <p:nvGrpSpPr>
          <p:cNvPr id="3" name="Group 2">
            <a:extLst>
              <a:ext uri="{FF2B5EF4-FFF2-40B4-BE49-F238E27FC236}">
                <a16:creationId xmlns:a16="http://schemas.microsoft.com/office/drawing/2014/main" id="{EF853870-B293-4168-8E5A-513E617FAAA7}"/>
              </a:ext>
            </a:extLst>
          </p:cNvPr>
          <p:cNvGrpSpPr/>
          <p:nvPr/>
        </p:nvGrpSpPr>
        <p:grpSpPr>
          <a:xfrm>
            <a:off x="4799615" y="55033"/>
            <a:ext cx="7410655" cy="6758293"/>
            <a:chOff x="4799609" y="55027"/>
            <a:chExt cx="7410655" cy="6758293"/>
          </a:xfrm>
        </p:grpSpPr>
        <p:pic>
          <p:nvPicPr>
            <p:cNvPr id="10" name="Picture 2">
              <a:extLst>
                <a:ext uri="{FF2B5EF4-FFF2-40B4-BE49-F238E27FC236}">
                  <a16:creationId xmlns:a16="http://schemas.microsoft.com/office/drawing/2014/main" id="{BB7EDA90-C4EA-41CF-B2C2-9362E646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609" y="55027"/>
              <a:ext cx="7410655" cy="6758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848E55-0B70-403F-AC34-64E00A9EE79E}"/>
                </a:ext>
              </a:extLst>
            </p:cNvPr>
            <p:cNvSpPr txBox="1"/>
            <p:nvPr/>
          </p:nvSpPr>
          <p:spPr>
            <a:xfrm>
              <a:off x="5818112" y="641321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grpSp>
      <p:pic>
        <p:nvPicPr>
          <p:cNvPr id="4" name="Picture 3">
            <a:extLst>
              <a:ext uri="{FF2B5EF4-FFF2-40B4-BE49-F238E27FC236}">
                <a16:creationId xmlns:a16="http://schemas.microsoft.com/office/drawing/2014/main" id="{3183F2E4-A163-458E-BDD6-1F909FB098B5}"/>
              </a:ext>
            </a:extLst>
          </p:cNvPr>
          <p:cNvPicPr>
            <a:picLocks noChangeAspect="1"/>
          </p:cNvPicPr>
          <p:nvPr/>
        </p:nvPicPr>
        <p:blipFill rotWithShape="1">
          <a:blip r:embed="rId6"/>
          <a:srcRect t="4593"/>
          <a:stretch/>
        </p:blipFill>
        <p:spPr>
          <a:xfrm>
            <a:off x="563933" y="2984307"/>
            <a:ext cx="3986135" cy="3873703"/>
          </a:xfrm>
          <a:prstGeom prst="rect">
            <a:avLst/>
          </a:prstGeom>
        </p:spPr>
      </p:pic>
      <p:sp>
        <p:nvSpPr>
          <p:cNvPr id="13" name="Rectangle 12">
            <a:extLst>
              <a:ext uri="{FF2B5EF4-FFF2-40B4-BE49-F238E27FC236}">
                <a16:creationId xmlns:a16="http://schemas.microsoft.com/office/drawing/2014/main" id="{2D5A00E6-7AA9-473D-9C2C-A3135A838843}"/>
              </a:ext>
            </a:extLst>
          </p:cNvPr>
          <p:cNvSpPr/>
          <p:nvPr/>
        </p:nvSpPr>
        <p:spPr>
          <a:xfrm>
            <a:off x="122543" y="3429005"/>
            <a:ext cx="4326876"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Các khoáng sản chính dầu mỏ, khí tự nhiên than đá….</a:t>
            </a:r>
            <a:br>
              <a:rPr lang="vi-VN" sz="3200">
                <a:solidFill>
                  <a:srgbClr val="1B04FA"/>
                </a:solidFill>
              </a:rPr>
            </a:br>
            <a:endParaRPr lang="en-US" sz="3200">
              <a:solidFill>
                <a:srgbClr val="1B04FA"/>
              </a:solidFill>
            </a:endParaRPr>
          </a:p>
        </p:txBody>
      </p:sp>
    </p:spTree>
    <p:extLst>
      <p:ext uri="{BB962C8B-B14F-4D97-AF65-F5344CB8AC3E}">
        <p14:creationId xmlns:p14="http://schemas.microsoft.com/office/powerpoint/2010/main" val="3300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4"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1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059" y="1669269"/>
            <a:ext cx="9746580" cy="1384995"/>
          </a:xfrm>
          <a:prstGeom prst="rect">
            <a:avLst/>
          </a:prstGeom>
          <a:solidFill>
            <a:schemeClr val="bg1"/>
          </a:solidFill>
          <a:ln>
            <a:solidFill>
              <a:srgbClr val="0000FF"/>
            </a:solidFill>
          </a:ln>
        </p:spPr>
        <p:txBody>
          <a:bodyPr wrap="square" rtlCol="0">
            <a:spAutoFit/>
          </a:bodyPr>
          <a:lstStyle/>
          <a:p>
            <a:pPr algn="just">
              <a:lnSpc>
                <a:spcPct val="120000"/>
              </a:lnSpc>
              <a:defRPr/>
            </a:pPr>
            <a:r>
              <a:rPr lang="en-US" sz="3500" b="1" i="1" dirty="0">
                <a:solidFill>
                  <a:srgbClr val="0000FF"/>
                </a:solidFill>
                <a:latin typeface="Times New Roman" pitchFamily="18" charset="0"/>
                <a:cs typeface="Times New Roman" pitchFamily="18" charset="0"/>
              </a:rPr>
              <a:t>Câu 2.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Phần</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lớn</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người</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dân</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châu</a:t>
            </a:r>
            <a:r>
              <a:rPr lang="en-US" sz="3500" b="1" dirty="0">
                <a:solidFill>
                  <a:srgbClr val="0000FF"/>
                </a:solidFill>
                <a:latin typeface="Times New Roman" pitchFamily="18" charset="0"/>
                <a:ea typeface="#9Slide03 Roboto Medium" panose="02000000000000000000" pitchFamily="2" charset="0"/>
                <a:cs typeface="Times New Roman" pitchFamily="18" charset="0"/>
              </a:rPr>
              <a:t> Á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thuộc</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chủng</a:t>
            </a:r>
            <a:r>
              <a:rPr lang="en-US" sz="3500" b="1" dirty="0">
                <a:solidFill>
                  <a:srgbClr val="0000FF"/>
                </a:solidFill>
                <a:latin typeface="Times New Roman" pitchFamily="18" charset="0"/>
                <a:ea typeface="#9Slide03 Roboto Medium" panose="02000000000000000000" pitchFamily="2" charset="0"/>
                <a:cs typeface="Times New Roman" pitchFamily="18" charset="0"/>
              </a:rPr>
              <a:t> </a:t>
            </a:r>
            <a:r>
              <a:rPr lang="en-US" sz="3500" b="1" dirty="0" err="1">
                <a:solidFill>
                  <a:srgbClr val="0000FF"/>
                </a:solidFill>
                <a:latin typeface="Times New Roman" pitchFamily="18" charset="0"/>
                <a:ea typeface="#9Slide03 Roboto Medium" panose="02000000000000000000" pitchFamily="2" charset="0"/>
                <a:cs typeface="Times New Roman" pitchFamily="18" charset="0"/>
              </a:rPr>
              <a:t>tộc</a:t>
            </a:r>
            <a:endParaRPr lang="en-US" sz="3500" b="1" dirty="0">
              <a:solidFill>
                <a:srgbClr val="0000FF"/>
              </a:solidFill>
              <a:latin typeface="Times New Roman" pitchFamily="18" charset="0"/>
              <a:ea typeface="#9Slide03 Roboto Medium" panose="02000000000000000000" pitchFamily="2" charset="0"/>
              <a:cs typeface="Times New Roman" pitchFamily="18" charset="0"/>
            </a:endParaRP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208265" y="5282251"/>
            <a:ext cx="3414717" cy="707886"/>
          </a:xfrm>
          <a:prstGeom prst="rect">
            <a:avLst/>
          </a:prstGeom>
          <a:solidFill>
            <a:schemeClr val="bg1"/>
          </a:solidFill>
          <a:ln>
            <a:solidFill>
              <a:srgbClr val="0000FF"/>
            </a:solidFill>
          </a:ln>
        </p:spPr>
        <p:txBody>
          <a:bodyPr wrap="none" rtlCol="0">
            <a:spAutoFit/>
          </a:bodyPr>
          <a:lstStyle/>
          <a:p>
            <a:pPr algn="ctr" defTabSz="685800">
              <a:defRPr/>
            </a:pPr>
            <a:r>
              <a:rPr lang="en-US" sz="4000" b="1" kern="0" dirty="0">
                <a:solidFill>
                  <a:srgbClr val="FF0000"/>
                </a:solidFill>
                <a:ea typeface="#9Slide03 Roboto Medium" panose="02000000000000000000" pitchFamily="2" charset="0"/>
              </a:rPr>
              <a:t>MÔN-GÔ-LÔ-ÍT</a:t>
            </a: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4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3523D-A0F9-4790-BB9F-9B7FD70C1C0C}"/>
              </a:ext>
            </a:extLst>
          </p:cNvPr>
          <p:cNvSpPr txBox="1"/>
          <p:nvPr/>
        </p:nvSpPr>
        <p:spPr>
          <a:xfrm>
            <a:off x="1411525" y="270565"/>
            <a:ext cx="10780475"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5" name="Rectangle 4">
            <a:extLst>
              <a:ext uri="{FF2B5EF4-FFF2-40B4-BE49-F238E27FC236}">
                <a16:creationId xmlns:a16="http://schemas.microsoft.com/office/drawing/2014/main" id="{A6F349F2-7EF8-40FE-B878-DE92184F2805}"/>
              </a:ext>
            </a:extLst>
          </p:cNvPr>
          <p:cNvSpPr/>
          <p:nvPr/>
        </p:nvSpPr>
        <p:spPr>
          <a:xfrm>
            <a:off x="893959" y="1355361"/>
            <a:ext cx="10993247" cy="4933658"/>
          </a:xfrm>
          <a:prstGeom prst="rect">
            <a:avLst/>
          </a:prstGeom>
          <a:noFill/>
          <a:ln w="28575">
            <a:solidFill>
              <a:srgbClr val="1B04FA"/>
            </a:solidFill>
            <a:prstDash val="sysDash"/>
          </a:ln>
        </p:spPr>
        <p:txBody>
          <a:bodyPr wrap="square">
            <a:spAutoFit/>
          </a:bodyPr>
          <a:lstStyle/>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Gồm 10 từ khóa</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trọng tâm bài học</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Người gợi ý không lặp từ, tách từ</a:t>
            </a:r>
          </a:p>
          <a:p>
            <a:pPr marL="457200" indent="-457200" algn="just">
              <a:lnSpc>
                <a:spcPct val="107000"/>
              </a:lnSpc>
              <a:spcAft>
                <a:spcPts val="600"/>
              </a:spcAft>
              <a:buFont typeface="Wingdings" panose="05000000000000000000" pitchFamily="2" charset="2"/>
              <a:buChar char="ü"/>
              <a:tabLst>
                <a:tab pos="180340" algn="l"/>
                <a:tab pos="450215" algn="l"/>
              </a:tabLst>
            </a:pPr>
            <a:r>
              <a:rPr lang="vi-VN" sz="4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HS liên kết từ khóa thành 1 đoạn thông tin hoàn chỉnh khái quát nội dung bài học</a:t>
            </a: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Các nhóm đoán đúng nếu là thành viên của nhóm thì tính 2 điểm và không phải thì tính 1 điểm</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60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713DEB-410E-4F3F-8E00-63C286CDBE6E}"/>
              </a:ext>
            </a:extLst>
          </p:cNvPr>
          <p:cNvSpPr txBox="1"/>
          <p:nvPr/>
        </p:nvSpPr>
        <p:spPr>
          <a:xfrm>
            <a:off x="1061929" y="316044"/>
            <a:ext cx="10780475"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id="{424418B7-70E5-42E4-BDC5-28B91D0C1C2E}"/>
              </a:ext>
            </a:extLst>
          </p:cNvPr>
          <p:cNvSpPr/>
          <p:nvPr/>
        </p:nvSpPr>
        <p:spPr>
          <a:xfrm>
            <a:off x="1819171" y="1970145"/>
            <a:ext cx="1552028" cy="584775"/>
          </a:xfrm>
          <a:prstGeom prst="rect">
            <a:avLst/>
          </a:prstGeom>
        </p:spPr>
        <p:txBody>
          <a:bodyPr wrap="none">
            <a:spAutoFit/>
          </a:bodyPr>
          <a:lstStyle/>
          <a:p>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Đông Á</a:t>
            </a:r>
            <a:endParaRPr lang="en-US" sz="3200"/>
          </a:p>
        </p:txBody>
      </p:sp>
      <p:sp>
        <p:nvSpPr>
          <p:cNvPr id="4" name="Rectangle 3">
            <a:extLst>
              <a:ext uri="{FF2B5EF4-FFF2-40B4-BE49-F238E27FC236}">
                <a16:creationId xmlns:a16="http://schemas.microsoft.com/office/drawing/2014/main" id="{C9783252-848C-439D-9BE0-2B20E41F411B}"/>
              </a:ext>
            </a:extLst>
          </p:cNvPr>
          <p:cNvSpPr/>
          <p:nvPr/>
        </p:nvSpPr>
        <p:spPr>
          <a:xfrm>
            <a:off x="9139619" y="2778235"/>
            <a:ext cx="218842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Đồng bằng</a:t>
            </a:r>
            <a:endParaRPr lang="en-US" sz="3200"/>
          </a:p>
        </p:txBody>
      </p:sp>
      <p:sp>
        <p:nvSpPr>
          <p:cNvPr id="5" name="Rectangle 4">
            <a:extLst>
              <a:ext uri="{FF2B5EF4-FFF2-40B4-BE49-F238E27FC236}">
                <a16:creationId xmlns:a16="http://schemas.microsoft.com/office/drawing/2014/main" id="{9EFBAB48-FB47-4181-8D5B-19A7155DE92C}"/>
              </a:ext>
            </a:extLst>
          </p:cNvPr>
          <p:cNvSpPr/>
          <p:nvPr/>
        </p:nvSpPr>
        <p:spPr>
          <a:xfrm>
            <a:off x="1388928" y="2769528"/>
            <a:ext cx="2412840"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Sơn nguyên</a:t>
            </a:r>
            <a:endParaRPr lang="en-US" sz="3200"/>
          </a:p>
        </p:txBody>
      </p:sp>
      <p:sp>
        <p:nvSpPr>
          <p:cNvPr id="6" name="Rectangle 5">
            <a:extLst>
              <a:ext uri="{FF2B5EF4-FFF2-40B4-BE49-F238E27FC236}">
                <a16:creationId xmlns:a16="http://schemas.microsoft.com/office/drawing/2014/main" id="{F13A80AC-47E1-4190-87BA-3AE0251D64D4}"/>
              </a:ext>
            </a:extLst>
          </p:cNvPr>
          <p:cNvSpPr/>
          <p:nvPr/>
        </p:nvSpPr>
        <p:spPr>
          <a:xfrm>
            <a:off x="8924648" y="3519999"/>
            <a:ext cx="1733167"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Gió mùa</a:t>
            </a:r>
            <a:endParaRPr lang="en-US" sz="3200"/>
          </a:p>
        </p:txBody>
      </p:sp>
      <p:sp>
        <p:nvSpPr>
          <p:cNvPr id="7" name="Rectangle 6">
            <a:extLst>
              <a:ext uri="{FF2B5EF4-FFF2-40B4-BE49-F238E27FC236}">
                <a16:creationId xmlns:a16="http://schemas.microsoft.com/office/drawing/2014/main" id="{411130E6-AA94-4D2E-BFFF-53D83373B032}"/>
              </a:ext>
            </a:extLst>
          </p:cNvPr>
          <p:cNvSpPr/>
          <p:nvPr/>
        </p:nvSpPr>
        <p:spPr>
          <a:xfrm>
            <a:off x="1864055" y="5486326"/>
            <a:ext cx="1507144"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Núi lửa</a:t>
            </a:r>
            <a:endParaRPr lang="en-US" sz="3200"/>
          </a:p>
        </p:txBody>
      </p:sp>
      <p:sp>
        <p:nvSpPr>
          <p:cNvPr id="8" name="Rectangle 7">
            <a:extLst>
              <a:ext uri="{FF2B5EF4-FFF2-40B4-BE49-F238E27FC236}">
                <a16:creationId xmlns:a16="http://schemas.microsoft.com/office/drawing/2014/main" id="{2F03127C-1246-4023-BBDF-C7A7B23A218F}"/>
              </a:ext>
            </a:extLst>
          </p:cNvPr>
          <p:cNvSpPr/>
          <p:nvPr/>
        </p:nvSpPr>
        <p:spPr>
          <a:xfrm>
            <a:off x="9026681" y="5505528"/>
            <a:ext cx="2986715"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Rừng cận nhiệt</a:t>
            </a:r>
            <a:endParaRPr lang="en-US" sz="3200"/>
          </a:p>
        </p:txBody>
      </p:sp>
      <p:sp>
        <p:nvSpPr>
          <p:cNvPr id="9" name="Rectangle 8">
            <a:extLst>
              <a:ext uri="{FF2B5EF4-FFF2-40B4-BE49-F238E27FC236}">
                <a16:creationId xmlns:a16="http://schemas.microsoft.com/office/drawing/2014/main" id="{D333BFE7-0501-4A72-9F95-EBBF0605ED30}"/>
              </a:ext>
            </a:extLst>
          </p:cNvPr>
          <p:cNvSpPr/>
          <p:nvPr/>
        </p:nvSpPr>
        <p:spPr>
          <a:xfrm>
            <a:off x="8924640" y="1981461"/>
            <a:ext cx="184698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Động đất</a:t>
            </a:r>
            <a:endParaRPr lang="en-US" sz="3200"/>
          </a:p>
        </p:txBody>
      </p:sp>
      <p:sp>
        <p:nvSpPr>
          <p:cNvPr id="10" name="Rectangle 9">
            <a:extLst>
              <a:ext uri="{FF2B5EF4-FFF2-40B4-BE49-F238E27FC236}">
                <a16:creationId xmlns:a16="http://schemas.microsoft.com/office/drawing/2014/main" id="{89AF134E-68BA-4B72-B80E-2C40C9475626}"/>
              </a:ext>
            </a:extLst>
          </p:cNvPr>
          <p:cNvSpPr/>
          <p:nvPr/>
        </p:nvSpPr>
        <p:spPr>
          <a:xfrm>
            <a:off x="9150463" y="4676097"/>
            <a:ext cx="159691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Hải đảo</a:t>
            </a:r>
            <a:endParaRPr lang="en-US" sz="3200"/>
          </a:p>
        </p:txBody>
      </p:sp>
      <p:sp>
        <p:nvSpPr>
          <p:cNvPr id="12" name="Rectangle 11">
            <a:extLst>
              <a:ext uri="{FF2B5EF4-FFF2-40B4-BE49-F238E27FC236}">
                <a16:creationId xmlns:a16="http://schemas.microsoft.com/office/drawing/2014/main" id="{9063F3C1-E9B4-4A04-AC9C-615C4C2B9EB1}"/>
              </a:ext>
            </a:extLst>
          </p:cNvPr>
          <p:cNvSpPr/>
          <p:nvPr/>
        </p:nvSpPr>
        <p:spPr>
          <a:xfrm>
            <a:off x="1425057" y="3629915"/>
            <a:ext cx="2279791"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sz="3200"/>
          </a:p>
        </p:txBody>
      </p:sp>
      <p:sp>
        <p:nvSpPr>
          <p:cNvPr id="13" name="Rectangle 12">
            <a:extLst>
              <a:ext uri="{FF2B5EF4-FFF2-40B4-BE49-F238E27FC236}">
                <a16:creationId xmlns:a16="http://schemas.microsoft.com/office/drawing/2014/main" id="{887B1525-EEFF-4194-94E1-D15AA015C3E8}"/>
              </a:ext>
            </a:extLst>
          </p:cNvPr>
          <p:cNvSpPr/>
          <p:nvPr/>
        </p:nvSpPr>
        <p:spPr>
          <a:xfrm>
            <a:off x="1542712" y="4498170"/>
            <a:ext cx="276146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Trường Giang</a:t>
            </a:r>
            <a:endParaRPr lang="en-US" sz="3200"/>
          </a:p>
        </p:txBody>
      </p:sp>
      <p:sp>
        <p:nvSpPr>
          <p:cNvPr id="14" name="Rectangle 13">
            <a:extLst>
              <a:ext uri="{FF2B5EF4-FFF2-40B4-BE49-F238E27FC236}">
                <a16:creationId xmlns:a16="http://schemas.microsoft.com/office/drawing/2014/main" id="{8365026B-3ABF-4EE6-90D4-3D63B022FA74}"/>
              </a:ext>
            </a:extLst>
          </p:cNvPr>
          <p:cNvSpPr/>
          <p:nvPr/>
        </p:nvSpPr>
        <p:spPr>
          <a:xfrm>
            <a:off x="1365883" y="1970145"/>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6FB67-21AE-49D3-83E9-F839A3A8ADFF}"/>
              </a:ext>
            </a:extLst>
          </p:cNvPr>
          <p:cNvSpPr/>
          <p:nvPr/>
        </p:nvSpPr>
        <p:spPr>
          <a:xfrm>
            <a:off x="1194455" y="3731536"/>
            <a:ext cx="294198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E017C1-3FC6-45B1-B1AA-8AD9033EFE9B}"/>
              </a:ext>
            </a:extLst>
          </p:cNvPr>
          <p:cNvSpPr/>
          <p:nvPr/>
        </p:nvSpPr>
        <p:spPr>
          <a:xfrm>
            <a:off x="1061929" y="4586210"/>
            <a:ext cx="320702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3F56AE-EA6D-4F79-8934-C2CBAF815951}"/>
              </a:ext>
            </a:extLst>
          </p:cNvPr>
          <p:cNvSpPr/>
          <p:nvPr/>
        </p:nvSpPr>
        <p:spPr>
          <a:xfrm>
            <a:off x="866711" y="5437854"/>
            <a:ext cx="35974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59100-F365-4828-97C9-1C2D52DF9994}"/>
              </a:ext>
            </a:extLst>
          </p:cNvPr>
          <p:cNvSpPr/>
          <p:nvPr/>
        </p:nvSpPr>
        <p:spPr>
          <a:xfrm>
            <a:off x="1365883" y="2807263"/>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D660AE-F6C5-4DFD-9D8E-9C684FCA9919}"/>
              </a:ext>
            </a:extLst>
          </p:cNvPr>
          <p:cNvSpPr/>
          <p:nvPr/>
        </p:nvSpPr>
        <p:spPr>
          <a:xfrm>
            <a:off x="9009827" y="1948642"/>
            <a:ext cx="2448015"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D68FA7-282A-48FF-9C62-B44443933D06}"/>
              </a:ext>
            </a:extLst>
          </p:cNvPr>
          <p:cNvSpPr/>
          <p:nvPr/>
        </p:nvSpPr>
        <p:spPr>
          <a:xfrm>
            <a:off x="8814315" y="3601929"/>
            <a:ext cx="2933436" cy="7137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C668F8-B6F2-43FF-A091-D7A154DA0B37}"/>
              </a:ext>
            </a:extLst>
          </p:cNvPr>
          <p:cNvSpPr/>
          <p:nvPr/>
        </p:nvSpPr>
        <p:spPr>
          <a:xfrm>
            <a:off x="8767111" y="4629645"/>
            <a:ext cx="2933436" cy="644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74FFC-F8D6-4AA2-B23E-8D0A37EF2A49}"/>
              </a:ext>
            </a:extLst>
          </p:cNvPr>
          <p:cNvSpPr/>
          <p:nvPr/>
        </p:nvSpPr>
        <p:spPr>
          <a:xfrm>
            <a:off x="8618343" y="5521951"/>
            <a:ext cx="3498575"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33DC8C-3DAC-4727-9016-EAAE4F78F328}"/>
              </a:ext>
            </a:extLst>
          </p:cNvPr>
          <p:cNvSpPr/>
          <p:nvPr/>
        </p:nvSpPr>
        <p:spPr>
          <a:xfrm>
            <a:off x="8947591" y="2822112"/>
            <a:ext cx="2599116"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iagram&#10;&#10;Description automatically generated">
            <a:extLst>
              <a:ext uri="{FF2B5EF4-FFF2-40B4-BE49-F238E27FC236}">
                <a16:creationId xmlns:a16="http://schemas.microsoft.com/office/drawing/2014/main" id="{4208E2F9-5C96-4EEF-9272-A978E52061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558"/>
          <a:stretch/>
        </p:blipFill>
        <p:spPr>
          <a:xfrm>
            <a:off x="4833468" y="1348335"/>
            <a:ext cx="3588520" cy="2706764"/>
          </a:xfrm>
          <a:prstGeom prst="rect">
            <a:avLst/>
          </a:prstGeom>
        </p:spPr>
      </p:pic>
      <p:pic>
        <p:nvPicPr>
          <p:cNvPr id="2" name="Picture 1">
            <a:extLst>
              <a:ext uri="{FF2B5EF4-FFF2-40B4-BE49-F238E27FC236}">
                <a16:creationId xmlns:a16="http://schemas.microsoft.com/office/drawing/2014/main" id="{B21C81DE-433B-4F29-A993-6DC08E0D0CCE}"/>
              </a:ext>
            </a:extLst>
          </p:cNvPr>
          <p:cNvPicPr>
            <a:picLocks noChangeAspect="1"/>
          </p:cNvPicPr>
          <p:nvPr/>
        </p:nvPicPr>
        <p:blipFill>
          <a:blip r:embed="rId3"/>
          <a:stretch>
            <a:fillRect/>
          </a:stretch>
        </p:blipFill>
        <p:spPr>
          <a:xfrm>
            <a:off x="4669089" y="4586210"/>
            <a:ext cx="3733121" cy="146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2"/>
                                        </p:tgtEl>
                                        <p:attrNameLst>
                                          <p:attrName>ppt_w</p:attrName>
                                        </p:attrNameLst>
                                      </p:cBhvr>
                                      <p:tavLst>
                                        <p:tav tm="0">
                                          <p:val>
                                            <p:strVal val="ppt_w"/>
                                          </p:val>
                                        </p:tav>
                                        <p:tav tm="100000">
                                          <p:val>
                                            <p:fltVal val="0"/>
                                          </p:val>
                                        </p:tav>
                                      </p:tavLst>
                                    </p:anim>
                                    <p:anim calcmode="lin" valueType="num">
                                      <p:cBhvr>
                                        <p:cTn id="75" dur="500"/>
                                        <p:tgtEl>
                                          <p:spTgt spid="22"/>
                                        </p:tgtEl>
                                        <p:attrNameLst>
                                          <p:attrName>ppt_h</p:attrName>
                                        </p:attrNameLst>
                                      </p:cBhvr>
                                      <p:tavLst>
                                        <p:tav tm="0">
                                          <p:val>
                                            <p:strVal val="ppt_h"/>
                                          </p:val>
                                        </p:tav>
                                        <p:tav tm="100000">
                                          <p:val>
                                            <p:fltVal val="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2291" y="1154231"/>
            <a:ext cx="11238271" cy="1200329"/>
          </a:xfrm>
          <a:prstGeom prst="rect">
            <a:avLst/>
          </a:prstGeom>
          <a:solidFill>
            <a:srgbClr val="FCFEB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 typeface="Wingdings" pitchFamily="2" charset="2"/>
              <a:buChar char="Ø"/>
              <a:tabLst>
                <a:tab pos="180975" algn="l"/>
                <a:tab pos="450850" algn="l"/>
              </a:tabLst>
            </a:pPr>
            <a:r>
              <a:rPr kumimoji="0" lang="en-US" sz="3600" b="0" i="0" u="none" strike="noStrike" cap="none" normalizeH="0" baseline="0">
                <a:ln>
                  <a:noFill/>
                </a:ln>
                <a:solidFill>
                  <a:srgbClr val="1B04FA"/>
                </a:solidFill>
                <a:effectLst/>
                <a:latin typeface="Arial" pitchFamily="34" charset="0"/>
                <a:ea typeface="Times New Roman" pitchFamily="18" charset="0"/>
                <a:cs typeface="Arial" pitchFamily="34" charset="0"/>
              </a:rPr>
              <a:t> Tìm</a:t>
            </a:r>
            <a:r>
              <a:rPr kumimoji="0" lang="en-US" sz="3600" b="0" i="0" u="none" strike="noStrike" cap="none" normalizeH="0">
                <a:ln>
                  <a:noFill/>
                </a:ln>
                <a:solidFill>
                  <a:srgbClr val="1B04FA"/>
                </a:solidFill>
                <a:effectLst/>
                <a:latin typeface="Arial" pitchFamily="34" charset="0"/>
                <a:ea typeface="Times New Roman" pitchFamily="18" charset="0"/>
                <a:cs typeface="Arial" pitchFamily="34" charset="0"/>
              </a:rPr>
              <a:t> hiểu thông tin tự nhiên ở một khu vực châu Á mà em quan tâm và chia sẻ với các bạn</a:t>
            </a:r>
            <a:r>
              <a:rPr kumimoji="0" lang="vi-VN" sz="3600" b="0" i="0" u="none" strike="noStrike" cap="none" normalizeH="0">
                <a:ln>
                  <a:noFill/>
                </a:ln>
                <a:solidFill>
                  <a:srgbClr val="1B04FA"/>
                </a:solidFill>
                <a:effectLst/>
                <a:latin typeface="Arial" pitchFamily="34" charset="0"/>
                <a:ea typeface="Times New Roman" pitchFamily="18" charset="0"/>
                <a:cs typeface="Arial" pitchFamily="34" charset="0"/>
              </a:rPr>
              <a:t>.</a:t>
            </a:r>
            <a:endParaRPr kumimoji="0" lang="en-US" sz="3600" b="0" i="0" u="none" strike="noStrike" cap="none" normalizeH="0" baseline="0" dirty="0">
              <a:ln>
                <a:noFill/>
              </a:ln>
              <a:solidFill>
                <a:srgbClr val="1B04FA"/>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991327" y="207326"/>
            <a:ext cx="9131300" cy="8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800" b="1" dirty="0">
                <a:solidFill>
                  <a:srgbClr val="FF0066"/>
                </a:solidFill>
                <a:latin typeface="Arial" panose="020B0604020202020204" pitchFamily="34" charset="0"/>
                <a:ea typeface="Kids"/>
                <a:cs typeface="Arial" panose="020B0604020202020204" pitchFamily="34" charset="0"/>
              </a:rPr>
              <a:t>LUYỆN TẬP</a:t>
            </a:r>
            <a:r>
              <a:rPr lang="vi-VN" altLang="en-US" sz="4800" b="1" dirty="0">
                <a:solidFill>
                  <a:srgbClr val="FF0066"/>
                </a:solidFill>
                <a:latin typeface="Arial" panose="020B0604020202020204" pitchFamily="34" charset="0"/>
                <a:ea typeface="Kids"/>
                <a:cs typeface="Arial" panose="020B0604020202020204" pitchFamily="34" charset="0"/>
              </a:rPr>
              <a:t> -</a:t>
            </a:r>
            <a:r>
              <a:rPr lang="en-US" altLang="en-US" sz="4800" b="1" dirty="0">
                <a:solidFill>
                  <a:srgbClr val="FF0066"/>
                </a:solidFill>
                <a:latin typeface="Arial" panose="020B0604020202020204" pitchFamily="34" charset="0"/>
                <a:ea typeface="Kids"/>
                <a:cs typeface="Arial" panose="020B0604020202020204" pitchFamily="34" charset="0"/>
              </a:rPr>
              <a:t> VÀ VẬN DỤNG</a:t>
            </a:r>
          </a:p>
        </p:txBody>
      </p:sp>
      <p:pic>
        <p:nvPicPr>
          <p:cNvPr id="6" name="Picture 5" descr="Math with Mrs. D: Industrial Revolution Presentation with a Smidgen of Math">
            <a:extLst>
              <a:ext uri="{FF2B5EF4-FFF2-40B4-BE49-F238E27FC236}">
                <a16:creationId xmlns:a16="http://schemas.microsoft.com/office/drawing/2014/main"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8" y="2760634"/>
            <a:ext cx="3242845" cy="36015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C482478-8AAC-4639-B931-9DDAD169375D}"/>
              </a:ext>
            </a:extLst>
          </p:cNvPr>
          <p:cNvSpPr>
            <a:spLocks noGrp="1"/>
          </p:cNvSpPr>
          <p:nvPr>
            <p:ph idx="1"/>
          </p:nvPr>
        </p:nvSpPr>
        <p:spPr>
          <a:xfrm>
            <a:off x="3908888" y="2773063"/>
            <a:ext cx="7830829" cy="3589179"/>
          </a:xfrm>
          <a:ln>
            <a:solidFill>
              <a:srgbClr val="1B04FA"/>
            </a:solidFill>
          </a:ln>
        </p:spPr>
        <p:txBody>
          <a:bodyPr>
            <a:noAutofit/>
          </a:bodyPr>
          <a:lstStyle/>
          <a:p>
            <a:pPr>
              <a:lnSpc>
                <a:spcPct val="120000"/>
              </a:lnSpc>
            </a:pPr>
            <a:r>
              <a:rPr lang="da-DK">
                <a:solidFill>
                  <a:srgbClr val="00B050"/>
                </a:solidFill>
                <a:latin typeface="Roboto" panose="02000000000000000000" pitchFamily="2" charset="0"/>
                <a:ea typeface="Roboto" panose="02000000000000000000" pitchFamily="2" charset="0"/>
                <a:cs typeface="Roboto" panose="02000000000000000000" pitchFamily="2" charset="0"/>
              </a:rPr>
              <a:t>Thời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gian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b="1">
                <a:solidFill>
                  <a:srgbClr val="C00000"/>
                </a:solidFill>
                <a:latin typeface="Roboto" panose="02000000000000000000" pitchFamily="2" charset="0"/>
                <a:ea typeface="Roboto" panose="02000000000000000000" pitchFamily="2" charset="0"/>
                <a:cs typeface="Roboto" panose="02000000000000000000" pitchFamily="2" charset="0"/>
              </a:rPr>
              <a:t>Tiêu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chí:</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Video/ p</a:t>
            </a:r>
            <a:r>
              <a:rPr lang="en-US">
                <a:solidFill>
                  <a:srgbClr val="00B050"/>
                </a:solidFill>
                <a:latin typeface="Roboto" panose="02000000000000000000" pitchFamily="2" charset="0"/>
                <a:ea typeface="Roboto" panose="02000000000000000000" pitchFamily="2" charset="0"/>
                <a:cs typeface="Roboto" panose="02000000000000000000" pitchFamily="2" charset="0"/>
              </a:rPr>
              <a:t>owerpoint/….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Dài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không </a:t>
            </a:r>
            <a:r>
              <a:rPr lang="da-DK">
                <a:solidFill>
                  <a:srgbClr val="00B050"/>
                </a:solidFill>
                <a:latin typeface="Roboto" panose="02000000000000000000" pitchFamily="2" charset="0"/>
                <a:ea typeface="Roboto" panose="02000000000000000000" pitchFamily="2" charset="0"/>
                <a:cs typeface="Roboto" panose="02000000000000000000" pitchFamily="2" charset="0"/>
              </a:rPr>
              <a:t>quá 3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phút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Bố cục, nội dung trọng tâm, chi tiết</a:t>
            </a:r>
            <a:endParaRPr lang="en-US"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Cartoon boy with a good idea Royalty Free Vector Image">
            <a:extLst>
              <a:ext uri="{FF2B5EF4-FFF2-40B4-BE49-F238E27FC236}">
                <a16:creationId xmlns:a16="http://schemas.microsoft.com/office/drawing/2014/main" id="{B404B151-D893-441A-B3C3-5E3FEC4A678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666516" y="3044382"/>
            <a:ext cx="1859445" cy="304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529"/>
                                        </p:tgtEl>
                                        <p:attrNameLst>
                                          <p:attrName>style.visibility</p:attrName>
                                        </p:attrNameLst>
                                      </p:cBhvr>
                                      <p:to>
                                        <p:strVal val="visible"/>
                                      </p:to>
                                    </p:set>
                                    <p:animEffect transition="in" filter="barn(inVertical)">
                                      <p:cBhvr>
                                        <p:cTn id="16" dur="500"/>
                                        <p:tgtEl>
                                          <p:spTgt spid="22529"/>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9" y="321733"/>
            <a:ext cx="11548535"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5" y="-219541"/>
            <a:ext cx="7290339"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75" y="1261539"/>
            <a:ext cx="9019959"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4"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7"/>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6"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75" y="4241810"/>
            <a:ext cx="9019959"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4"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9" y="97855"/>
            <a:ext cx="2943675"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1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descr="Tải Duoi Hinh Bat Chu Đuổi Hình Bắt Chữ 2021 cho máy tính PC Windows phiên  bản mới nhất - com.dtcstudio.duoihinhbatchu">
            <a:extLst>
              <a:ext uri="{FF2B5EF4-FFF2-40B4-BE49-F238E27FC236}">
                <a16:creationId xmlns:a16="http://schemas.microsoft.com/office/drawing/2014/main" id="{BB61C30E-C9B0-4C97-980C-5ED537E3E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7" b="204"/>
          <a:stretch/>
        </p:blipFill>
        <p:spPr bwMode="auto">
          <a:xfrm>
            <a:off x="838200" y="75415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5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D9F92-737E-47AF-9822-E7C71F5E4319}"/>
              </a:ext>
            </a:extLst>
          </p:cNvPr>
          <p:cNvPicPr>
            <a:picLocks noChangeAspect="1"/>
          </p:cNvPicPr>
          <p:nvPr/>
        </p:nvPicPr>
        <p:blipFill rotWithShape="1">
          <a:blip r:embed="rId2"/>
          <a:srcRect l="65790"/>
          <a:stretch/>
        </p:blipFill>
        <p:spPr>
          <a:xfrm>
            <a:off x="7805537" y="1166497"/>
            <a:ext cx="3676055" cy="4525006"/>
          </a:xfrm>
          <a:prstGeom prst="rect">
            <a:avLst/>
          </a:prstGeom>
        </p:spPr>
      </p:pic>
      <p:sp>
        <p:nvSpPr>
          <p:cNvPr id="6" name="Rectangle: Rounded Corners 5">
            <a:extLst>
              <a:ext uri="{FF2B5EF4-FFF2-40B4-BE49-F238E27FC236}">
                <a16:creationId xmlns:a16="http://schemas.microsoft.com/office/drawing/2014/main" id="{48EFE6D6-512A-4798-9E0C-D4E84D7CC81F}"/>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EE56A2D6-ACB9-4F22-A818-64A4610D0BF4}"/>
              </a:ext>
            </a:extLst>
          </p:cNvPr>
          <p:cNvPicPr>
            <a:picLocks noChangeAspect="1"/>
          </p:cNvPicPr>
          <p:nvPr/>
        </p:nvPicPr>
        <p:blipFill rotWithShape="1">
          <a:blip r:embed="rId2"/>
          <a:srcRect r="58320"/>
          <a:stretch/>
        </p:blipFill>
        <p:spPr>
          <a:xfrm>
            <a:off x="278688" y="1166497"/>
            <a:ext cx="4478845" cy="4525006"/>
          </a:xfrm>
          <a:prstGeom prst="rect">
            <a:avLst/>
          </a:prstGeom>
        </p:spPr>
      </p:pic>
      <p:pic>
        <p:nvPicPr>
          <p:cNvPr id="5" name="Picture 4">
            <a:extLst>
              <a:ext uri="{FF2B5EF4-FFF2-40B4-BE49-F238E27FC236}">
                <a16:creationId xmlns:a16="http://schemas.microsoft.com/office/drawing/2014/main" id="{A5DCB4A4-AE6B-47C2-8C17-4DDE74C78671}"/>
              </a:ext>
            </a:extLst>
          </p:cNvPr>
          <p:cNvPicPr>
            <a:picLocks noChangeAspect="1"/>
          </p:cNvPicPr>
          <p:nvPr/>
        </p:nvPicPr>
        <p:blipFill rotWithShape="1">
          <a:blip r:embed="rId2"/>
          <a:srcRect l="41434" t="24347" r="29584" b="25790"/>
          <a:stretch/>
        </p:blipFill>
        <p:spPr>
          <a:xfrm>
            <a:off x="4841004" y="2599710"/>
            <a:ext cx="3114261" cy="2256313"/>
          </a:xfrm>
          <a:prstGeom prst="rect">
            <a:avLst/>
          </a:prstGeom>
        </p:spPr>
      </p:pic>
      <p:sp>
        <p:nvSpPr>
          <p:cNvPr id="2" name="TextBox 1">
            <a:extLst>
              <a:ext uri="{FF2B5EF4-FFF2-40B4-BE49-F238E27FC236}">
                <a16:creationId xmlns:a16="http://schemas.microsoft.com/office/drawing/2014/main" id="{B26071CF-797E-495F-A679-F6A30DE48B5F}"/>
              </a:ext>
            </a:extLst>
          </p:cNvPr>
          <p:cNvSpPr txBox="1"/>
          <p:nvPr/>
        </p:nvSpPr>
        <p:spPr>
          <a:xfrm>
            <a:off x="4757535" y="5649028"/>
            <a:ext cx="4658228" cy="1200329"/>
          </a:xfrm>
          <a:prstGeom prst="rect">
            <a:avLst/>
          </a:prstGeom>
          <a:noFill/>
        </p:spPr>
        <p:txBody>
          <a:bodyPr wrap="square" rtlCol="0">
            <a:spAutoFit/>
          </a:bodyPr>
          <a:lstStyle/>
          <a:p>
            <a:r>
              <a:rPr lang="vi-VN" sz="7200" b="1">
                <a:solidFill>
                  <a:srgbClr val="00B050"/>
                </a:solidFill>
              </a:rPr>
              <a:t>ẤN ĐỘ</a:t>
            </a:r>
            <a:endParaRPr lang="en-US" sz="7200" b="1">
              <a:solidFill>
                <a:srgbClr val="00B050"/>
              </a:solidFill>
            </a:endParaRPr>
          </a:p>
        </p:txBody>
      </p:sp>
    </p:spTree>
    <p:extLst>
      <p:ext uri="{BB962C8B-B14F-4D97-AF65-F5344CB8AC3E}">
        <p14:creationId xmlns:p14="http://schemas.microsoft.com/office/powerpoint/2010/main" val="27859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7"/>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2971141" y="5772202"/>
            <a:ext cx="7315865" cy="1200329"/>
          </a:xfrm>
          <a:prstGeom prst="rect">
            <a:avLst/>
          </a:prstGeom>
          <a:noFill/>
        </p:spPr>
        <p:txBody>
          <a:bodyPr wrap="square" rtlCol="0">
            <a:spAutoFit/>
          </a:bodyPr>
          <a:lstStyle/>
          <a:p>
            <a:r>
              <a:rPr lang="vi-VN" sz="7200" b="1">
                <a:solidFill>
                  <a:srgbClr val="00B050"/>
                </a:solidFill>
              </a:rPr>
              <a:t>TRUNG QUỐC</a:t>
            </a:r>
            <a:endParaRPr lang="en-US" sz="7200" b="1">
              <a:solidFill>
                <a:srgbClr val="00B050"/>
              </a:solidFill>
            </a:endParaRPr>
          </a:p>
        </p:txBody>
      </p:sp>
      <p:pic>
        <p:nvPicPr>
          <p:cNvPr id="9" name="Picture 8">
            <a:extLst>
              <a:ext uri="{FF2B5EF4-FFF2-40B4-BE49-F238E27FC236}">
                <a16:creationId xmlns:a16="http://schemas.microsoft.com/office/drawing/2014/main" id="{0638D3D0-AD75-44F8-A4FB-E9A5C4C7C575}"/>
              </a:ext>
            </a:extLst>
          </p:cNvPr>
          <p:cNvPicPr>
            <a:picLocks noChangeAspect="1"/>
          </p:cNvPicPr>
          <p:nvPr/>
        </p:nvPicPr>
        <p:blipFill rotWithShape="1">
          <a:blip r:embed="rId3"/>
          <a:srcRect r="57065"/>
          <a:stretch/>
        </p:blipFill>
        <p:spPr>
          <a:xfrm>
            <a:off x="6" y="1808310"/>
            <a:ext cx="4920463" cy="3839111"/>
          </a:xfrm>
          <a:prstGeom prst="rect">
            <a:avLst/>
          </a:prstGeom>
        </p:spPr>
      </p:pic>
      <p:pic>
        <p:nvPicPr>
          <p:cNvPr id="10" name="Picture 9">
            <a:extLst>
              <a:ext uri="{FF2B5EF4-FFF2-40B4-BE49-F238E27FC236}">
                <a16:creationId xmlns:a16="http://schemas.microsoft.com/office/drawing/2014/main" id="{EAE189D4-8B3B-4DEA-B542-5DA5AD2A63EA}"/>
              </a:ext>
            </a:extLst>
          </p:cNvPr>
          <p:cNvPicPr>
            <a:picLocks noChangeAspect="1"/>
          </p:cNvPicPr>
          <p:nvPr/>
        </p:nvPicPr>
        <p:blipFill rotWithShape="1">
          <a:blip r:embed="rId3"/>
          <a:srcRect l="60763" t="9063" r="1835" b="4094"/>
          <a:stretch/>
        </p:blipFill>
        <p:spPr>
          <a:xfrm>
            <a:off x="7271541" y="2160875"/>
            <a:ext cx="4286251" cy="3334017"/>
          </a:xfrm>
          <a:prstGeom prst="rect">
            <a:avLst/>
          </a:prstGeom>
        </p:spPr>
      </p:pic>
    </p:spTree>
    <p:extLst>
      <p:ext uri="{BB962C8B-B14F-4D97-AF65-F5344CB8AC3E}">
        <p14:creationId xmlns:p14="http://schemas.microsoft.com/office/powerpoint/2010/main" val="48326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E61A7F-9E05-401F-B521-40B723F9B531}"/>
              </a:ext>
            </a:extLst>
          </p:cNvPr>
          <p:cNvPicPr>
            <a:picLocks noChangeAspect="1"/>
          </p:cNvPicPr>
          <p:nvPr/>
        </p:nvPicPr>
        <p:blipFill rotWithShape="1">
          <a:blip r:embed="rId2"/>
          <a:srcRect l="10450" t="25188" r="63478" b="8117"/>
          <a:stretch/>
        </p:blipFill>
        <p:spPr>
          <a:xfrm>
            <a:off x="1484419" y="2315688"/>
            <a:ext cx="3040084" cy="2992582"/>
          </a:xfrm>
          <a:prstGeom prst="rect">
            <a:avLst/>
          </a:prstGeom>
        </p:spPr>
      </p:pic>
      <p:pic>
        <p:nvPicPr>
          <p:cNvPr id="5" name="Picture 4">
            <a:extLst>
              <a:ext uri="{FF2B5EF4-FFF2-40B4-BE49-F238E27FC236}">
                <a16:creationId xmlns:a16="http://schemas.microsoft.com/office/drawing/2014/main" id="{8E9BEDE3-51D9-4630-A851-1B52232537CD}"/>
              </a:ext>
            </a:extLst>
          </p:cNvPr>
          <p:cNvPicPr>
            <a:picLocks noChangeAspect="1"/>
          </p:cNvPicPr>
          <p:nvPr/>
        </p:nvPicPr>
        <p:blipFill rotWithShape="1">
          <a:blip r:embed="rId2"/>
          <a:srcRect l="62798" t="7986" r="10824" b="6264"/>
          <a:stretch/>
        </p:blipFill>
        <p:spPr>
          <a:xfrm>
            <a:off x="8271764" y="1676318"/>
            <a:ext cx="3075709" cy="3847605"/>
          </a:xfrm>
          <a:prstGeom prst="rect">
            <a:avLst/>
          </a:prstGeom>
        </p:spPr>
      </p:pic>
      <p:sp>
        <p:nvSpPr>
          <p:cNvPr id="6" name="Rectangle: Rounded Corners 5">
            <a:extLst>
              <a:ext uri="{FF2B5EF4-FFF2-40B4-BE49-F238E27FC236}">
                <a16:creationId xmlns:a16="http://schemas.microsoft.com/office/drawing/2014/main" id="{34DDB9ED-FAB5-40E6-941B-89993CD97881}"/>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91DFC4FB-157E-40D0-BBB0-7D82F7384079}"/>
              </a:ext>
            </a:extLst>
          </p:cNvPr>
          <p:cNvPicPr>
            <a:picLocks noChangeAspect="1"/>
          </p:cNvPicPr>
          <p:nvPr/>
        </p:nvPicPr>
        <p:blipFill rotWithShape="1">
          <a:blip r:embed="rId3"/>
          <a:srcRect l="41434" t="24347" r="29584" b="25790"/>
          <a:stretch/>
        </p:blipFill>
        <p:spPr>
          <a:xfrm>
            <a:off x="4841004" y="2599710"/>
            <a:ext cx="3114261" cy="2256313"/>
          </a:xfrm>
          <a:prstGeom prst="rect">
            <a:avLst/>
          </a:prstGeom>
        </p:spPr>
      </p:pic>
      <p:sp>
        <p:nvSpPr>
          <p:cNvPr id="8" name="TextBox 7">
            <a:extLst>
              <a:ext uri="{FF2B5EF4-FFF2-40B4-BE49-F238E27FC236}">
                <a16:creationId xmlns:a16="http://schemas.microsoft.com/office/drawing/2014/main" id="{FDB079D8-808C-4A0E-85FC-D2BE7EB6680F}"/>
              </a:ext>
            </a:extLst>
          </p:cNvPr>
          <p:cNvSpPr txBox="1"/>
          <p:nvPr/>
        </p:nvSpPr>
        <p:spPr>
          <a:xfrm>
            <a:off x="4757535" y="5649023"/>
            <a:ext cx="4658228" cy="1200329"/>
          </a:xfrm>
          <a:prstGeom prst="rect">
            <a:avLst/>
          </a:prstGeom>
          <a:noFill/>
        </p:spPr>
        <p:txBody>
          <a:bodyPr wrap="square" rtlCol="0">
            <a:spAutoFit/>
          </a:bodyPr>
          <a:lstStyle/>
          <a:p>
            <a:r>
              <a:rPr lang="vi-VN" sz="7200" b="1">
                <a:solidFill>
                  <a:srgbClr val="00B050"/>
                </a:solidFill>
              </a:rPr>
              <a:t>VIỆT NAM</a:t>
            </a:r>
            <a:endParaRPr lang="en-US" sz="7200" b="1">
              <a:solidFill>
                <a:srgbClr val="00B050"/>
              </a:solidFill>
            </a:endParaRPr>
          </a:p>
        </p:txBody>
      </p:sp>
    </p:spTree>
    <p:extLst>
      <p:ext uri="{BB962C8B-B14F-4D97-AF65-F5344CB8AC3E}">
        <p14:creationId xmlns:p14="http://schemas.microsoft.com/office/powerpoint/2010/main" val="20278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7"/>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7" y="5774641"/>
            <a:ext cx="7315865" cy="1200329"/>
          </a:xfrm>
          <a:prstGeom prst="rect">
            <a:avLst/>
          </a:prstGeom>
          <a:noFill/>
        </p:spPr>
        <p:txBody>
          <a:bodyPr wrap="square" rtlCol="0">
            <a:spAutoFit/>
          </a:bodyPr>
          <a:lstStyle/>
          <a:p>
            <a:r>
              <a:rPr lang="vi-VN" sz="7200" b="1">
                <a:solidFill>
                  <a:srgbClr val="00B050"/>
                </a:solidFill>
              </a:rPr>
              <a:t>NHẬT BẢN</a:t>
            </a:r>
            <a:endParaRPr lang="en-US" sz="7200" b="1">
              <a:solidFill>
                <a:srgbClr val="00B050"/>
              </a:solidFill>
            </a:endParaRPr>
          </a:p>
        </p:txBody>
      </p:sp>
      <p:pic>
        <p:nvPicPr>
          <p:cNvPr id="9" name="Picture 8">
            <a:extLst>
              <a:ext uri="{FF2B5EF4-FFF2-40B4-BE49-F238E27FC236}">
                <a16:creationId xmlns:a16="http://schemas.microsoft.com/office/drawing/2014/main" id="{06A7D9DB-3475-411C-9D5D-24305CE9E200}"/>
              </a:ext>
            </a:extLst>
          </p:cNvPr>
          <p:cNvPicPr>
            <a:picLocks noChangeAspect="1"/>
          </p:cNvPicPr>
          <p:nvPr/>
        </p:nvPicPr>
        <p:blipFill rotWithShape="1">
          <a:blip r:embed="rId3"/>
          <a:srcRect l="11579" t="11588" r="62794" b="3023"/>
          <a:stretch/>
        </p:blipFill>
        <p:spPr>
          <a:xfrm>
            <a:off x="1380823" y="1710809"/>
            <a:ext cx="2624447" cy="3847606"/>
          </a:xfrm>
          <a:prstGeom prst="rect">
            <a:avLst/>
          </a:prstGeom>
        </p:spPr>
      </p:pic>
      <p:pic>
        <p:nvPicPr>
          <p:cNvPr id="10" name="Picture 9">
            <a:extLst>
              <a:ext uri="{FF2B5EF4-FFF2-40B4-BE49-F238E27FC236}">
                <a16:creationId xmlns:a16="http://schemas.microsoft.com/office/drawing/2014/main" id="{F94DC730-F032-4711-9251-8F691EE1C1A0}"/>
              </a:ext>
            </a:extLst>
          </p:cNvPr>
          <p:cNvPicPr>
            <a:picLocks noChangeAspect="1"/>
          </p:cNvPicPr>
          <p:nvPr/>
        </p:nvPicPr>
        <p:blipFill rotWithShape="1">
          <a:blip r:embed="rId3"/>
          <a:srcRect l="60999"/>
          <a:stretch/>
        </p:blipFill>
        <p:spPr>
          <a:xfrm>
            <a:off x="8186740" y="1741717"/>
            <a:ext cx="3114261" cy="3513478"/>
          </a:xfrm>
          <a:prstGeom prst="rect">
            <a:avLst/>
          </a:prstGeom>
        </p:spPr>
      </p:pic>
    </p:spTree>
    <p:extLst>
      <p:ext uri="{BB962C8B-B14F-4D97-AF65-F5344CB8AC3E}">
        <p14:creationId xmlns:p14="http://schemas.microsoft.com/office/powerpoint/2010/main" val="2345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6570" y="1552445"/>
            <a:ext cx="6784230" cy="2516073"/>
          </a:xfrm>
          <a:prstGeom prst="rect">
            <a:avLst/>
          </a:prstGeom>
          <a:solidFill>
            <a:schemeClr val="bg1"/>
          </a:solidFill>
          <a:ln>
            <a:solidFill>
              <a:srgbClr val="0000FF"/>
            </a:solidFill>
          </a:ln>
        </p:spPr>
        <p:txBody>
          <a:bodyPr wrap="none" rtlCol="0">
            <a:spAutoFit/>
          </a:bodyPr>
          <a:lstStyle/>
          <a:p>
            <a:pPr algn="just" fontAlgn="base">
              <a:lnSpc>
                <a:spcPct val="150000"/>
              </a:lnSpc>
              <a:spcBef>
                <a:spcPct val="0"/>
              </a:spcBef>
              <a:spcAft>
                <a:spcPct val="0"/>
              </a:spcAft>
            </a:pPr>
            <a:r>
              <a:rPr lang="en-US" sz="3500" b="1" i="1" dirty="0">
                <a:solidFill>
                  <a:srgbClr val="0000FF"/>
                </a:solidFill>
                <a:latin typeface="Times New Roman" pitchFamily="18" charset="0"/>
                <a:cs typeface="Times New Roman" pitchFamily="18" charset="0"/>
              </a:rPr>
              <a:t>Câu 3. </a:t>
            </a:r>
            <a:r>
              <a:rPr lang="pt-BR" sz="3500" b="1" dirty="0">
                <a:solidFill>
                  <a:srgbClr val="000000"/>
                </a:solidFill>
                <a:ea typeface="Calibri" charset="0"/>
                <a:cs typeface="Times New Roman" pitchFamily="18" charset="0"/>
              </a:rPr>
              <a:t>Châu Á đứng thứ bao nhiêu </a:t>
            </a:r>
          </a:p>
          <a:p>
            <a:pPr algn="just" fontAlgn="base">
              <a:lnSpc>
                <a:spcPct val="150000"/>
              </a:lnSpc>
              <a:spcBef>
                <a:spcPct val="0"/>
              </a:spcBef>
              <a:spcAft>
                <a:spcPct val="0"/>
              </a:spcAft>
            </a:pPr>
            <a:r>
              <a:rPr lang="pt-BR" sz="3500" b="1" dirty="0">
                <a:solidFill>
                  <a:srgbClr val="000000"/>
                </a:solidFill>
                <a:ea typeface="Calibri" charset="0"/>
                <a:cs typeface="Times New Roman" pitchFamily="18" charset="0"/>
              </a:rPr>
              <a:t>thế giới về số lượng các đô thị </a:t>
            </a:r>
          </a:p>
          <a:p>
            <a:pPr algn="just" fontAlgn="base">
              <a:lnSpc>
                <a:spcPct val="150000"/>
              </a:lnSpc>
              <a:spcBef>
                <a:spcPct val="0"/>
              </a:spcBef>
              <a:spcAft>
                <a:spcPct val="0"/>
              </a:spcAft>
            </a:pPr>
            <a:r>
              <a:rPr lang="pt-BR" sz="3500" b="1" dirty="0">
                <a:solidFill>
                  <a:srgbClr val="000000"/>
                </a:solidFill>
                <a:ea typeface="Calibri" charset="0"/>
                <a:cs typeface="Times New Roman" pitchFamily="18" charset="0"/>
              </a:rPr>
              <a:t>có qui mô dân số lớn.</a:t>
            </a:r>
            <a:endParaRPr lang="en-US" sz="3500" b="1" dirty="0">
              <a:solidFill>
                <a:srgbClr val="000000"/>
              </a:solidFill>
              <a:ea typeface="Calibri" charset="0"/>
              <a:cs typeface="Times New Roman" pitchFamily="18" charset="0"/>
            </a:endParaRP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3459473" y="5282283"/>
            <a:ext cx="4009431" cy="549061"/>
          </a:xfrm>
          <a:prstGeom prst="rect">
            <a:avLst/>
          </a:prstGeom>
          <a:solidFill>
            <a:srgbClr val="FFFF00"/>
          </a:solidFill>
          <a:ln>
            <a:solidFill>
              <a:srgbClr val="0000FF"/>
            </a:solidFill>
          </a:ln>
        </p:spPr>
        <p:txBody>
          <a:bodyPr wrap="none" rtlCol="0">
            <a:spAutoFit/>
          </a:bodyPr>
          <a:lstStyle/>
          <a:p>
            <a:pPr algn="ctr" eaLnBrk="0" fontAlgn="base" hangingPunct="0">
              <a:lnSpc>
                <a:spcPct val="106000"/>
              </a:lnSpc>
              <a:spcBef>
                <a:spcPts val="600"/>
              </a:spcBef>
              <a:spcAft>
                <a:spcPct val="0"/>
              </a:spcAft>
              <a:defRPr/>
            </a:pPr>
            <a:r>
              <a:rPr lang="pt-BR" sz="2800" b="1" dirty="0">
                <a:solidFill>
                  <a:srgbClr val="000000"/>
                </a:solidFill>
                <a:ea typeface="Calibri" charset="0"/>
                <a:cs typeface="Times New Roman" pitchFamily="18" charset="0"/>
              </a:rPr>
              <a:t>Châu Á đứng đầu thế giới</a:t>
            </a:r>
            <a:endParaRPr lang="en-US" sz="4000" b="1" dirty="0">
              <a:solidFill>
                <a:srgbClr val="000000"/>
              </a:solidFill>
              <a:latin typeface="Times New Roman" pitchFamily="18" charset="0"/>
              <a:cs typeface="Calibri" pitchFamily="34" charset="0"/>
            </a:endParaRP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5" name="Picture 4">
            <a:extLst>
              <a:ext uri="{FF2B5EF4-FFF2-40B4-BE49-F238E27FC236}">
                <a16:creationId xmlns:a16="http://schemas.microsoft.com/office/drawing/2014/main" id="{676D722F-6438-4CA8-B45D-421089DE378D}"/>
              </a:ext>
            </a:extLst>
          </p:cNvPr>
          <p:cNvPicPr>
            <a:picLocks noChangeAspect="1"/>
          </p:cNvPicPr>
          <p:nvPr/>
        </p:nvPicPr>
        <p:blipFill rotWithShape="1">
          <a:blip r:embed="rId2"/>
          <a:srcRect r="61689"/>
          <a:stretch/>
        </p:blipFill>
        <p:spPr>
          <a:xfrm>
            <a:off x="7" y="1295085"/>
            <a:ext cx="4313879" cy="4525006"/>
          </a:xfrm>
          <a:prstGeom prst="rect">
            <a:avLst/>
          </a:prstGeom>
        </p:spPr>
      </p:pic>
      <p:pic>
        <p:nvPicPr>
          <p:cNvPr id="6" name="Picture 5">
            <a:extLst>
              <a:ext uri="{FF2B5EF4-FFF2-40B4-BE49-F238E27FC236}">
                <a16:creationId xmlns:a16="http://schemas.microsoft.com/office/drawing/2014/main" id="{805CEEE1-2DD2-4001-A876-521B6FFD7B59}"/>
              </a:ext>
            </a:extLst>
          </p:cNvPr>
          <p:cNvPicPr>
            <a:picLocks noChangeAspect="1"/>
          </p:cNvPicPr>
          <p:nvPr/>
        </p:nvPicPr>
        <p:blipFill rotWithShape="1">
          <a:blip r:embed="rId2"/>
          <a:srcRect l="57136"/>
          <a:stretch/>
        </p:blipFill>
        <p:spPr>
          <a:xfrm>
            <a:off x="7365504" y="1465363"/>
            <a:ext cx="4826496" cy="4525006"/>
          </a:xfrm>
          <a:prstGeom prst="rect">
            <a:avLst/>
          </a:prstGeom>
        </p:spPr>
      </p:pic>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3"/>
          <a:srcRect l="41434" t="24347" r="29584" b="25790"/>
          <a:stretch/>
        </p:blipFill>
        <p:spPr>
          <a:xfrm>
            <a:off x="4757532" y="2699727"/>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985551" y="5657676"/>
            <a:ext cx="4658228" cy="1200329"/>
          </a:xfrm>
          <a:prstGeom prst="rect">
            <a:avLst/>
          </a:prstGeom>
          <a:noFill/>
        </p:spPr>
        <p:txBody>
          <a:bodyPr wrap="square" rtlCol="0">
            <a:spAutoFit/>
          </a:bodyPr>
          <a:lstStyle/>
          <a:p>
            <a:r>
              <a:rPr lang="vi-VN" sz="7200" b="1">
                <a:solidFill>
                  <a:srgbClr val="00B050"/>
                </a:solidFill>
              </a:rPr>
              <a:t>THÁI LAN</a:t>
            </a:r>
            <a:endParaRPr lang="en-US" sz="7200" b="1">
              <a:solidFill>
                <a:srgbClr val="00B050"/>
              </a:solidFill>
            </a:endParaRPr>
          </a:p>
        </p:txBody>
      </p:sp>
    </p:spTree>
    <p:extLst>
      <p:ext uri="{BB962C8B-B14F-4D97-AF65-F5344CB8AC3E}">
        <p14:creationId xmlns:p14="http://schemas.microsoft.com/office/powerpoint/2010/main" val="1424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4"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7"/>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7" y="5774641"/>
            <a:ext cx="7315865" cy="1200329"/>
          </a:xfrm>
          <a:prstGeom prst="rect">
            <a:avLst/>
          </a:prstGeom>
          <a:noFill/>
        </p:spPr>
        <p:txBody>
          <a:bodyPr wrap="square" rtlCol="0">
            <a:spAutoFit/>
          </a:bodyPr>
          <a:lstStyle/>
          <a:p>
            <a:r>
              <a:rPr lang="vi-VN" sz="7200" b="1">
                <a:solidFill>
                  <a:srgbClr val="00B050"/>
                </a:solidFill>
              </a:rPr>
              <a:t>HÀN  QUỐC</a:t>
            </a:r>
            <a:endParaRPr lang="en-US" sz="7200" b="1">
              <a:solidFill>
                <a:srgbClr val="00B050"/>
              </a:solidFill>
            </a:endParaRPr>
          </a:p>
        </p:txBody>
      </p:sp>
      <p:pic>
        <p:nvPicPr>
          <p:cNvPr id="11" name="Picture 10">
            <a:extLst>
              <a:ext uri="{FF2B5EF4-FFF2-40B4-BE49-F238E27FC236}">
                <a16:creationId xmlns:a16="http://schemas.microsoft.com/office/drawing/2014/main" id="{C153D1B4-3B31-4B68-AE72-1560A3D6ED81}"/>
              </a:ext>
            </a:extLst>
          </p:cNvPr>
          <p:cNvPicPr>
            <a:picLocks noChangeAspect="1"/>
          </p:cNvPicPr>
          <p:nvPr/>
        </p:nvPicPr>
        <p:blipFill rotWithShape="1">
          <a:blip r:embed="rId3"/>
          <a:srcRect r="50000"/>
          <a:stretch/>
        </p:blipFill>
        <p:spPr>
          <a:xfrm>
            <a:off x="46324" y="1889544"/>
            <a:ext cx="4874139" cy="3509059"/>
          </a:xfrm>
          <a:prstGeom prst="rect">
            <a:avLst/>
          </a:prstGeom>
        </p:spPr>
      </p:pic>
      <p:pic>
        <p:nvPicPr>
          <p:cNvPr id="12" name="Picture 11">
            <a:extLst>
              <a:ext uri="{FF2B5EF4-FFF2-40B4-BE49-F238E27FC236}">
                <a16:creationId xmlns:a16="http://schemas.microsoft.com/office/drawing/2014/main" id="{44237DB0-294E-4677-A1AB-A5A7B9BFDBEA}"/>
              </a:ext>
            </a:extLst>
          </p:cNvPr>
          <p:cNvPicPr>
            <a:picLocks noChangeAspect="1"/>
          </p:cNvPicPr>
          <p:nvPr/>
        </p:nvPicPr>
        <p:blipFill rotWithShape="1">
          <a:blip r:embed="rId3"/>
          <a:srcRect l="68078"/>
          <a:stretch/>
        </p:blipFill>
        <p:spPr>
          <a:xfrm>
            <a:off x="8186739" y="1347497"/>
            <a:ext cx="3691744" cy="4163006"/>
          </a:xfrm>
          <a:prstGeom prst="rect">
            <a:avLst/>
          </a:prstGeom>
        </p:spPr>
      </p:pic>
    </p:spTree>
    <p:extLst>
      <p:ext uri="{BB962C8B-B14F-4D97-AF65-F5344CB8AC3E}">
        <p14:creationId xmlns:p14="http://schemas.microsoft.com/office/powerpoint/2010/main" val="17467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58"/>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2537" y="1926316"/>
            <a:ext cx="9900264" cy="1938992"/>
          </a:xfrm>
          <a:prstGeom prst="rect">
            <a:avLst/>
          </a:prstGeom>
          <a:solidFill>
            <a:schemeClr val="bg1"/>
          </a:solidFill>
          <a:ln>
            <a:solidFill>
              <a:srgbClr val="0000FF"/>
            </a:solidFill>
          </a:ln>
        </p:spPr>
        <p:txBody>
          <a:bodyPr wrap="square" rtlCol="0">
            <a:spAutoFit/>
          </a:bodyPr>
          <a:lstStyle/>
          <a:p>
            <a:pPr algn="just">
              <a:lnSpc>
                <a:spcPct val="150000"/>
              </a:lnSpc>
            </a:pPr>
            <a:r>
              <a:rPr lang="en-US" sz="4000" b="1" dirty="0">
                <a:solidFill>
                  <a:srgbClr val="0000FF"/>
                </a:solidFill>
                <a:latin typeface="Times New Roman" pitchFamily="18" charset="0"/>
                <a:cs typeface="Times New Roman" pitchFamily="18" charset="0"/>
              </a:rPr>
              <a:t>Câu 4.  </a:t>
            </a:r>
            <a:r>
              <a:rPr lang="en-US" sz="4000" b="1" dirty="0" err="1">
                <a:solidFill>
                  <a:srgbClr val="FF0000"/>
                </a:solidFill>
                <a:latin typeface="Times New Roman" pitchFamily="18" charset="0"/>
                <a:cs typeface="Times New Roman" pitchFamily="18" charset="0"/>
              </a:rPr>
              <a:t>những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a:t>
            </a:r>
            <a:r>
              <a:rPr lang="en-US" sz="3200" b="1" dirty="0" err="1">
                <a:solidFill>
                  <a:srgbClr val="FF0000"/>
                </a:solidFill>
                <a:latin typeface="Times New Roman" pitchFamily="18" charset="0"/>
                <a:cs typeface="Times New Roman" pitchFamily="18" charset="0"/>
              </a:rPr>
              <a:t>ùng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châu</a:t>
            </a:r>
            <a:r>
              <a:rPr lang="en-US" sz="3200" b="1" dirty="0">
                <a:solidFill>
                  <a:srgbClr val="FF0000"/>
                </a:solidFill>
                <a:latin typeface="Times New Roman" pitchFamily="18" charset="0"/>
                <a:cs typeface="Times New Roman" pitchFamily="18" charset="0"/>
              </a:rPr>
              <a:t> Á </a:t>
            </a:r>
            <a:r>
              <a:rPr lang="en-US" sz="32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2694719" y="5425943"/>
            <a:ext cx="6768198" cy="707886"/>
          </a:xfrm>
          <a:prstGeom prst="rect">
            <a:avLst/>
          </a:prstGeom>
          <a:solidFill>
            <a:schemeClr val="bg1"/>
          </a:solidFill>
          <a:ln>
            <a:solidFill>
              <a:srgbClr val="0000FF"/>
            </a:solidFill>
          </a:ln>
        </p:spPr>
        <p:txBody>
          <a:bodyPr wrap="none" rtlCol="0">
            <a:spAutoFit/>
          </a:bodyPr>
          <a:lstStyle/>
          <a:p>
            <a:pPr algn="ctr"/>
            <a:r>
              <a:rPr lang="en-US" sz="4000" b="1" dirty="0" err="1">
                <a:solidFill>
                  <a:srgbClr val="0000FF"/>
                </a:solidFill>
                <a:latin typeface="Times New Roman" pitchFamily="18" charset="0"/>
                <a:cs typeface="Times New Roman" pitchFamily="18" charset="0"/>
              </a:rPr>
              <a:t>Đông</a:t>
            </a:r>
            <a:r>
              <a:rPr lang="en-US" sz="4000" b="1" dirty="0">
                <a:solidFill>
                  <a:srgbClr val="0000FF"/>
                </a:solidFill>
                <a:latin typeface="Times New Roman" pitchFamily="18" charset="0"/>
                <a:cs typeface="Times New Roman" pitchFamily="18" charset="0"/>
              </a:rPr>
              <a:t> Á, Nam Á, </a:t>
            </a:r>
            <a:r>
              <a:rPr lang="en-US" sz="4000" b="1" dirty="0" err="1">
                <a:solidFill>
                  <a:srgbClr val="0000FF"/>
                </a:solidFill>
                <a:latin typeface="Times New Roman" pitchFamily="18" charset="0"/>
                <a:cs typeface="Times New Roman" pitchFamily="18" charset="0"/>
              </a:rPr>
              <a:t>Đông</a:t>
            </a:r>
            <a:r>
              <a:rPr lang="en-US" sz="4000" b="1" dirty="0">
                <a:solidFill>
                  <a:srgbClr val="0000FF"/>
                </a:solidFill>
                <a:latin typeface="Times New Roman" pitchFamily="18" charset="0"/>
                <a:cs typeface="Times New Roman" pitchFamily="18" charset="0"/>
              </a:rPr>
              <a:t> Nam Á</a:t>
            </a: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51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0" y="90822"/>
            <a:ext cx="12192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1052" y="1708427"/>
            <a:ext cx="9711749" cy="900246"/>
          </a:xfrm>
          <a:prstGeom prst="rect">
            <a:avLst/>
          </a:prstGeom>
          <a:solidFill>
            <a:schemeClr val="bg1"/>
          </a:solidFill>
          <a:ln>
            <a:solidFill>
              <a:srgbClr val="0000FF"/>
            </a:solidFill>
          </a:ln>
        </p:spPr>
        <p:txBody>
          <a:bodyPr wrap="square" rtlCol="0">
            <a:spAutoFit/>
          </a:bodyPr>
          <a:lstStyle/>
          <a:p>
            <a:pPr>
              <a:lnSpc>
                <a:spcPct val="150000"/>
              </a:lnSpc>
            </a:pPr>
            <a:r>
              <a:rPr lang="en-US" sz="3500" b="1" dirty="0">
                <a:solidFill>
                  <a:srgbClr val="0000FF"/>
                </a:solidFill>
                <a:latin typeface="Times New Roman" pitchFamily="18" charset="0"/>
                <a:cs typeface="Times New Roman" pitchFamily="18" charset="0"/>
              </a:rPr>
              <a:t>Câu 5. </a:t>
            </a:r>
            <a:r>
              <a:rPr lang="en-US" sz="3500" dirty="0" err="1">
                <a:solidFill>
                  <a:prstClr val="black"/>
                </a:solidFill>
              </a:rPr>
              <a:t>Tên</a:t>
            </a:r>
            <a:r>
              <a:rPr lang="en-US" sz="3500" dirty="0">
                <a:solidFill>
                  <a:prstClr val="black"/>
                </a:solidFill>
              </a:rPr>
              <a:t> </a:t>
            </a:r>
            <a:r>
              <a:rPr lang="en-US" sz="3500" dirty="0" err="1">
                <a:solidFill>
                  <a:prstClr val="black"/>
                </a:solidFill>
              </a:rPr>
              <a:t>một</a:t>
            </a:r>
            <a:r>
              <a:rPr lang="en-US" sz="3500" dirty="0">
                <a:solidFill>
                  <a:prstClr val="black"/>
                </a:solidFill>
              </a:rPr>
              <a:t> </a:t>
            </a:r>
            <a:r>
              <a:rPr lang="en-US" sz="3500" dirty="0" err="1">
                <a:solidFill>
                  <a:prstClr val="black"/>
                </a:solidFill>
              </a:rPr>
              <a:t>thành</a:t>
            </a:r>
            <a:r>
              <a:rPr lang="en-US" sz="3500" dirty="0">
                <a:solidFill>
                  <a:prstClr val="black"/>
                </a:solidFill>
              </a:rPr>
              <a:t> </a:t>
            </a:r>
            <a:r>
              <a:rPr lang="en-US" sz="3500" dirty="0" err="1">
                <a:solidFill>
                  <a:prstClr val="black"/>
                </a:solidFill>
              </a:rPr>
              <a:t>phố</a:t>
            </a:r>
            <a:r>
              <a:rPr lang="en-US" sz="3500" dirty="0">
                <a:solidFill>
                  <a:prstClr val="black"/>
                </a:solidFill>
              </a:rPr>
              <a:t> </a:t>
            </a:r>
            <a:r>
              <a:rPr lang="en-US" sz="3500" dirty="0" err="1">
                <a:solidFill>
                  <a:prstClr val="black"/>
                </a:solidFill>
              </a:rPr>
              <a:t>đông</a:t>
            </a:r>
            <a:r>
              <a:rPr lang="en-US" sz="3500" dirty="0">
                <a:solidFill>
                  <a:prstClr val="black"/>
                </a:solidFill>
              </a:rPr>
              <a:t> </a:t>
            </a:r>
            <a:r>
              <a:rPr lang="en-US" sz="3500" dirty="0" err="1">
                <a:solidFill>
                  <a:prstClr val="black"/>
                </a:solidFill>
              </a:rPr>
              <a:t>dân</a:t>
            </a:r>
            <a:r>
              <a:rPr lang="en-US" sz="3500" dirty="0">
                <a:solidFill>
                  <a:prstClr val="black"/>
                </a:solidFill>
              </a:rPr>
              <a:t> </a:t>
            </a:r>
            <a:r>
              <a:rPr lang="en-US" sz="3500" dirty="0" err="1">
                <a:solidFill>
                  <a:prstClr val="black"/>
                </a:solidFill>
              </a:rPr>
              <a:t>nhất</a:t>
            </a:r>
            <a:r>
              <a:rPr lang="en-US" sz="3500" dirty="0">
                <a:solidFill>
                  <a:prstClr val="black"/>
                </a:solidFill>
              </a:rPr>
              <a:t> </a:t>
            </a:r>
            <a:r>
              <a:rPr lang="en-US" sz="3500" dirty="0" err="1">
                <a:solidFill>
                  <a:prstClr val="black"/>
                </a:solidFill>
              </a:rPr>
              <a:t>châu</a:t>
            </a:r>
            <a:r>
              <a:rPr lang="en-US" sz="3500" dirty="0">
                <a:solidFill>
                  <a:prstClr val="black"/>
                </a:solidFill>
              </a:rPr>
              <a:t> Á </a:t>
            </a:r>
            <a:r>
              <a:rPr lang="en-US" sz="3500" dirty="0" err="1">
                <a:solidFill>
                  <a:prstClr val="black"/>
                </a:solidFill>
              </a:rPr>
              <a:t>là</a:t>
            </a:r>
            <a:r>
              <a:rPr lang="en-US" sz="3500" b="1" dirty="0">
                <a:solidFill>
                  <a:srgbClr val="0000FF"/>
                </a:solidFill>
                <a:latin typeface="Times New Roman" pitchFamily="18" charset="0"/>
                <a:cs typeface="Times New Roman" pitchFamily="18" charset="0"/>
              </a:rPr>
              <a:t>:</a:t>
            </a:r>
            <a:endParaRPr lang="en-US" sz="35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ounded Rectangle 4"/>
          <p:cNvSpPr/>
          <p:nvPr/>
        </p:nvSpPr>
        <p:spPr>
          <a:xfrm>
            <a:off x="1485900" y="4528457"/>
            <a:ext cx="9296400" cy="22061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214949" y="4942617"/>
            <a:ext cx="3506651" cy="861774"/>
          </a:xfrm>
          <a:prstGeom prst="rect">
            <a:avLst/>
          </a:prstGeom>
          <a:noFill/>
          <a:ln>
            <a:solidFill>
              <a:srgbClr val="0000FF"/>
            </a:solidFill>
          </a:ln>
        </p:spPr>
        <p:txBody>
          <a:bodyPr wrap="square" rtlCol="0">
            <a:spAutoFit/>
          </a:bodyPr>
          <a:lstStyle/>
          <a:p>
            <a:pPr algn="just">
              <a:lnSpc>
                <a:spcPct val="125000"/>
              </a:lnSpc>
            </a:pP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Ki - ô</a:t>
            </a:r>
          </a:p>
        </p:txBody>
      </p:sp>
      <p:pic>
        <p:nvPicPr>
          <p:cNvPr id="32"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245" y="90822"/>
            <a:ext cx="1786336"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7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2966</Words>
  <Application>Microsoft Office PowerPoint</Application>
  <PresentationFormat>Widescreen</PresentationFormat>
  <Paragraphs>388</Paragraphs>
  <Slides>71</Slides>
  <Notes>42</Notes>
  <HiddenSlides>0</HiddenSlides>
  <MMClips>18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71</vt:i4>
      </vt:variant>
    </vt:vector>
  </HeadingPairs>
  <TitlesOfParts>
    <vt:vector size="86" baseType="lpstr">
      <vt:lpstr>#9Slide03 BoosterNextFYBlack</vt:lpstr>
      <vt:lpstr>#9Slide03 IcielNovecento sans E</vt:lpstr>
      <vt:lpstr>Arial</vt:lpstr>
      <vt:lpstr>Calibri</vt:lpstr>
      <vt:lpstr>Calibri Light</vt:lpstr>
      <vt:lpstr>OpenSans</vt:lpstr>
      <vt:lpstr>Roboto</vt:lpstr>
      <vt:lpstr>SVN-Comic Sans MS</vt:lpstr>
      <vt:lpstr>Times New Roman</vt:lpstr>
      <vt:lpstr>VNI-Chisel</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NCC</cp:lastModifiedBy>
  <cp:revision>27</cp:revision>
  <dcterms:created xsi:type="dcterms:W3CDTF">2022-07-07T08:49:24Z</dcterms:created>
  <dcterms:modified xsi:type="dcterms:W3CDTF">2023-11-06T02:07:47Z</dcterms:modified>
</cp:coreProperties>
</file>