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32"/>
  </p:notesMasterIdLst>
  <p:sldIdLst>
    <p:sldId id="294" r:id="rId2"/>
    <p:sldId id="267" r:id="rId3"/>
    <p:sldId id="296" r:id="rId4"/>
    <p:sldId id="260" r:id="rId5"/>
    <p:sldId id="307" r:id="rId6"/>
    <p:sldId id="272" r:id="rId7"/>
    <p:sldId id="271" r:id="rId8"/>
    <p:sldId id="297" r:id="rId9"/>
    <p:sldId id="308" r:id="rId10"/>
    <p:sldId id="309" r:id="rId11"/>
    <p:sldId id="276" r:id="rId12"/>
    <p:sldId id="303" r:id="rId13"/>
    <p:sldId id="277" r:id="rId14"/>
    <p:sldId id="278" r:id="rId15"/>
    <p:sldId id="304" r:id="rId16"/>
    <p:sldId id="261" r:id="rId17"/>
    <p:sldId id="310" r:id="rId18"/>
    <p:sldId id="282" r:id="rId19"/>
    <p:sldId id="285" r:id="rId20"/>
    <p:sldId id="286" r:id="rId21"/>
    <p:sldId id="288" r:id="rId22"/>
    <p:sldId id="289" r:id="rId23"/>
    <p:sldId id="290" r:id="rId24"/>
    <p:sldId id="302" r:id="rId25"/>
    <p:sldId id="300" r:id="rId26"/>
    <p:sldId id="305" r:id="rId27"/>
    <p:sldId id="299" r:id="rId28"/>
    <p:sldId id="274" r:id="rId29"/>
    <p:sldId id="293" r:id="rId30"/>
    <p:sldId id="2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7" autoAdjust="0"/>
    <p:restoredTop sz="94364" autoAdjust="0"/>
  </p:normalViewPr>
  <p:slideViewPr>
    <p:cSldViewPr>
      <p:cViewPr varScale="1">
        <p:scale>
          <a:sx n="79" d="100"/>
          <a:sy n="79" d="100"/>
        </p:scale>
        <p:origin x="66" y="28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12:08:3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1 405 24575,'3'-1'0,"1"1"0,-1-1 0,1 0 0,-1 0 0,0 0 0,1-1 0,5-3 0,4-1 0,0 0 0,0 0 0,0-1 0,-1-1 0,14-9 0,42-41 0,14-10 0,-55 51 0,-16 11 0,-1 0 0,14-13 0,-15 12 0,0 0 0,0 1 0,0 0 0,1 0 0,-1 1 0,2 0 0,18-6 0,3 2 0,42-5 0,-37 7 0,20-8 0,-38 10 0,35-7 0,-43 10 0,-1-1 0,1 0 0,-1 0 0,0-1 0,10-6 0,-8 5 0,-1 0 0,1 0 0,16-3 0,-19 6 0,0 1 0,0-1 0,9 1 0,-14 1 0,-1 1 0,1-1 0,-1 1 0,0-1 0,0 1 0,1 0 0,-1 0 0,0 0 0,0 1 0,0-1 0,4 3 0,34 22 0,1-1 0,73 30 0,-107-51 0,1 0 0,-2 1 0,1 0 0,11 10 0,-11-9 0,0 0 0,0 0 0,14 7 0,0 0 0,-18-10 0,0 0 0,0-1 0,0 1 0,5 1 0,27 11 0,20 6 0,56 8 0,-97-25-1365,0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12:08:41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0 363 24575,'5'0'0,"1"0"0,-1 0 0,0-1 0,0 0 0,1 0 0,-1-1 0,0 1 0,6-3 0,-2-1 0,1-1 0,16-12 0,4-2 0,1 2 0,0 1 0,65-24 0,-6 3 0,-58 25 0,0 1 0,58-12 0,-6 2 0,-74 20 0,0-1 0,0 0 0,-1-1 0,1 0 0,-1-1 0,0 0 0,16-11 0,-18 10 0,1 0 0,0 0 0,1 1 0,-1 0 0,1 1 0,10-4 0,28-14 0,-44 20 0,0 0 0,0 0 0,0 1 0,1-1 0,-1 1 0,1 0 0,-1 0 0,1 0 0,-1 0 0,1 1 0,6-1 0,-4 2 0,0 0 0,0 0 0,0 0 0,0 1 0,0 0 0,7 3 0,28 10 0,-22-9 0,27 14 0,-14-6 0,1-1 0,1-2 0,55 12 0,-43-12 0,50 18 0,-80-23 0,27 4 0,-12-3 0,-25-5 0,0 0 0,0 1 0,0 0 0,-1 0 0,11 7 0,-11-6 0,0-1 0,0 0 0,0 0 0,1 0 0,-1-1 0,1 1 0,7 1 0,17 0-31,-22-4-160,-1 1 1,1 0-1,0 1 1,-1 0-1,1 0 1,10 5-1,-9-2-6635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12:36:58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24575,'82'-15'0,"-81"15"0,-1 0 0,1 0 0,-1 0 0,1 0 0,0 0 0,-1 0 0,1 0 0,-1 1 0,1-1 0,-1 0 0,1 0 0,-1 1 0,1-1 0,-1 0 0,1 1 0,-1-1 0,1 0 0,-1 1 0,1-1 0,-1 0 0,0 1 0,1-1 0,-1 1 0,1 0 0,6 16 0,-1-5 0,-3-8 0,-1 0 0,2-1 0,-1 1 0,0-1 0,1 0 0,-1 0 0,1 0 0,0 0 0,0-1 0,0 1 0,0-1 0,0 0 0,1 0 0,-1-1 0,1 1 0,-1-1 0,1 0 0,7 0 0,7 1 0,0-2 0,0 0 0,25-4 0,-34 3 0,39-3 0,270-24 0,2 21 0,-321 7 0,316-2 0,-198-11 0,152-7 0,-197 26 0,-49-4 0,-1 0 0,33-2 0,83-16 0,-78 7 0,1 3 0,107 3 0,-167 4 8,0-1-1,0 0 0,0 0 0,0 0 1,-1-1-1,1 1 0,0 0 0,0-1 1,0 1-1,0-1 0,0 1 0,-1-1 1,4-2-1,-2 1-195,0-1 1,0 0-1,0 0 1,0 0-1,2-3 0,-3 3-153,12-14-6485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88FC5-3905-4C40-AD20-DBA0D1E152BA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990FB-F6A4-4D8B-905F-5C6729A43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AF862B-9DD1-43A6-9256-29EC2861651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1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AF862B-9DD1-43A6-9256-29EC2861651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8D9D54-6A2A-48B9-85D2-8EA5EC6082C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01E7E-FF1D-462E-8CF0-0CCC13C4FBE7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4F29D7-2D46-44D6-9379-0CCDF3968F6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C1E19-E56A-4503-BC7E-23974AD572F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990FB-F6A4-4D8B-905F-5C6729A438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3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5963-472F-46A5-AD80-DFBE175334D2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57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C617C0-B601-454C-8347-E7BD6CE58C0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6AD4-8331-0B0C-21F6-CB5FD614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C1AE4E-5CC8-9B29-6B26-51EA657F9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80588-D36C-9ED8-04CC-252795AE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FF454-93A1-79B7-DEFF-645AE861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36A4-5AA2-C88D-3DE8-95E89BE77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6B06-8ECC-ACA1-B22D-B6C994FC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941BA-18D3-C1E1-C09B-3E70D8386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91AC8-3FCA-ED94-700F-D56B9D05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8EA92-41C2-9FAD-CEA4-3761CC10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02999-7A4D-CB5C-A4D0-B62EFE92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9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D71655-0C75-B2F8-16C8-130D6147A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E78AE-1B89-6C99-F005-E7090D7EF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EBDB4-EB68-5B6C-B9A9-4A1C6AEDA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C5F33-3F82-36CB-CF49-A192AA17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3218D-3407-C9EA-1534-631435DC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868-919B-407D-A360-58AEBBB90662}" type="datetime13">
              <a:rPr lang="vi-VN"/>
              <a:pPr>
                <a:defRPr/>
              </a:pPr>
              <a:t>15:03:49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EF821-2F5E-48D5-BC01-AA1A3E646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0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5E7D3-50CF-1333-3FAB-2BFBB939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E03B-3CF8-50BB-108B-A1AB0B55B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7A537-35ED-6758-1973-D6B6AA21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71BEE-2433-D3D0-5EAA-45E56294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150BA-0E8E-BEB1-F614-01323497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4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6C44-1EBC-7D87-6E7F-81EEA0F4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5CF3-8E36-B9E2-56BC-CC1B82601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4A54-763A-6112-A288-8AC1806D7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E40D4-A341-8503-0395-AB749CB9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41E63-78F6-2F7D-DA80-1D0992CD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C3A3-019F-5A6E-AF9A-946DD5A0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5D2B-0E4A-6E0F-E888-AA425AD31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EC035-857C-B850-7DA8-8DAF85246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2E9BF-2D5E-8B9A-25EB-E627932D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730C1-8B6A-5BEF-467A-AE40C329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1ECF1-2BC7-99FA-04C6-58AD7FB1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4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81AFB-54CA-CF79-23AB-A44DFF8A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0B8B-F719-BFE0-CDC2-2E53480C8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E308F-E74E-22B6-311E-4D9BA563F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473F8-EBFC-635A-4135-ACF2BEC16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E92A3-07A3-D41E-6B85-413751156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ED4677-DB2F-189A-0171-5655A9F2F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DFF124-0EA4-ADC0-21EF-9E2FFBA3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418E1-589F-8E62-5CAB-CC8357A7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9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AA9C-302E-1ADC-B2B2-AA809DDB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46719-6FF0-89CF-2ABD-30B6F3C56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DDFC3-EDE7-4DF6-53CD-1A30715F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D4017-4846-3649-3AFF-2BD981D6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7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703B3-E5ED-0166-B290-4B23B2CA6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8D9D0F-3800-97FE-94D6-AB39DC79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47ACB-8237-64E7-B1A9-E1B322962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A22A-A8F1-57FE-0717-4F1B8665B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12CE5-11C8-E8FA-2066-29EE17C04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1D1DCA-0DA4-A5FE-CBCE-76AA1D60B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202F2-0267-7804-D2CF-74BB0954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D7A99-3517-D565-5755-AA1A62A0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83A7C-796A-BE21-209F-4D9DC896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2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0E8F-3AB3-3DD1-86EE-7FDF69E9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7F7989-E95B-6926-C06D-F64D98FD9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00F69-B9D5-E454-BCD3-22DC72E52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39901-67DF-748B-4F05-98240E97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E1BD9-679D-279B-6C83-E7AEDB85B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9A794-66A2-9B20-7844-3BF040FE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63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93230-A52D-336F-CA68-643B9825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F3900-DB67-2E84-2932-5679AC93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74CCB-3886-8484-18CB-ED4258C42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FA9CCE-957A-4021-B10A-CCD7787AF5DF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832D9-6907-1C1F-A50F-2AFCCCE1D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963B7-117D-B0C4-77BB-1B2A031C8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7FE6F-4695-4619-98F8-04810DC3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272;&#7890;NG%20H&#7890;%20FLASH%20N&#7872;N%20V&#192;NG%20R&#7844;T%20TI&#7878;N%20L&#7906;I%20V&#192;%20&#272;&#7864;P.ex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43200" y="2743201"/>
            <a:ext cx="6705600" cy="11079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1450975" y="0"/>
            <a:ext cx="21796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8839199" y="58738"/>
            <a:ext cx="1784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37589" y="5116513"/>
            <a:ext cx="21796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feuerwerk_13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6389" y="5181600"/>
            <a:ext cx="2181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057400" y="2362200"/>
            <a:ext cx="7848600" cy="335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BẠN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angThay-BaoDuc_8qq7.mp3">
            <a:hlinkClick r:id="" action="ppaction://media"/>
            <a:extLst>
              <a:ext uri="{FF2B5EF4-FFF2-40B4-BE49-F238E27FC236}">
                <a16:creationId xmlns:a16="http://schemas.microsoft.com/office/drawing/2014/main" id="{E72DC14A-AF10-0BF4-9F22-80785F77184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239" y="6406487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27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" grpId="0" build="allAtOnce" animBg="1"/>
      <p:bldP spid="2" grpId="1" build="allAtOnce" animBg="1"/>
      <p:bldP spid="2" grpId="2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8FD357-1D83-BC50-C25E-5E3DBB2DEFC5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3962400" cy="559276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PQ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xạ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NN’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SIN: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 RIN’: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xạ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phẳng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phẳng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Sự khúc xạ của tia sáng khi truyền từ không khí sang nước như thế nào">
            <a:extLst>
              <a:ext uri="{FF2B5EF4-FFF2-40B4-BE49-F238E27FC236}">
                <a16:creationId xmlns:a16="http://schemas.microsoft.com/office/drawing/2014/main" id="{19EF5A0F-9CDF-C362-ED0C-F5BF4340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057400"/>
            <a:ext cx="44196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AA17FC-D7D0-AEC7-FE11-245B7E399CBB}"/>
              </a:ext>
            </a:extLst>
          </p:cNvPr>
          <p:cNvSpPr txBox="1"/>
          <p:nvPr/>
        </p:nvSpPr>
        <p:spPr>
          <a:xfrm>
            <a:off x="7696200" y="3352800"/>
            <a:ext cx="838200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203EE-2B32-2F5F-D6CA-F0E26E9DC88A}"/>
              </a:ext>
            </a:extLst>
          </p:cNvPr>
          <p:cNvSpPr txBox="1"/>
          <p:nvPr/>
        </p:nvSpPr>
        <p:spPr>
          <a:xfrm>
            <a:off x="10363200" y="3962400"/>
            <a:ext cx="8382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F9564-B7E1-15CF-E59D-9B8894E41B94}"/>
              </a:ext>
            </a:extLst>
          </p:cNvPr>
          <p:cNvSpPr txBox="1"/>
          <p:nvPr/>
        </p:nvSpPr>
        <p:spPr>
          <a:xfrm>
            <a:off x="10335193" y="3962400"/>
            <a:ext cx="838200" cy="4001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46252-3334-DFC7-A707-2B4649239DE4}"/>
              </a:ext>
            </a:extLst>
          </p:cNvPr>
          <p:cNvSpPr txBox="1"/>
          <p:nvPr/>
        </p:nvSpPr>
        <p:spPr>
          <a:xfrm>
            <a:off x="7543800" y="2870964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KKhi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5B9305C-0E42-6F1A-BADA-07F9BB2606F3}"/>
                  </a:ext>
                </a:extLst>
              </p14:cNvPr>
              <p14:cNvContentPartPr/>
              <p14:nvPr/>
            </p14:nvContentPartPr>
            <p14:xfrm>
              <a:off x="1477416" y="4589995"/>
              <a:ext cx="544680" cy="145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5B9305C-0E42-6F1A-BADA-07F9BB2606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8776" y="4580995"/>
                <a:ext cx="56232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EE88733-345E-E493-7E97-57720B309FD7}"/>
                  </a:ext>
                </a:extLst>
              </p14:cNvPr>
              <p14:cNvContentPartPr/>
              <p14:nvPr/>
            </p14:nvContentPartPr>
            <p14:xfrm>
              <a:off x="1265736" y="4108315"/>
              <a:ext cx="591120" cy="131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EE88733-345E-E493-7E97-57720B309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6736" y="4099315"/>
                <a:ext cx="608760" cy="1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38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685799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Luật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Box 11"/>
          <p:cNvSpPr txBox="1">
            <a:spLocks noChangeArrowheads="1"/>
          </p:cNvSpPr>
          <p:nvPr/>
        </p:nvSpPr>
        <p:spPr bwMode="auto">
          <a:xfrm>
            <a:off x="457200" y="889000"/>
            <a:ext cx="701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sang n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4.1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0"/>
            <a:ext cx="5029200" cy="670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27311-9CD4-46B7-AA99-16ADBF6015B4}"/>
              </a:ext>
            </a:extLst>
          </p:cNvPr>
          <p:cNvSpPr txBox="1"/>
          <p:nvPr/>
        </p:nvSpPr>
        <p:spPr>
          <a:xfrm>
            <a:off x="10668000" y="4572000"/>
            <a:ext cx="457200" cy="707886"/>
          </a:xfrm>
          <a:prstGeom prst="rect">
            <a:avLst/>
          </a:prstGeom>
          <a:solidFill>
            <a:srgbClr val="C0C0C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590496" y="780078"/>
            <a:ext cx="7011008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72"/>
          <p:cNvSpPr>
            <a:spLocks noChangeShapeType="1"/>
          </p:cNvSpPr>
          <p:nvPr/>
        </p:nvSpPr>
        <p:spPr bwMode="auto">
          <a:xfrm flipV="1">
            <a:off x="3163889" y="1238250"/>
            <a:ext cx="5851525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39" name="Oval 136"/>
          <p:cNvSpPr>
            <a:spLocks noChangeArrowheads="1" noChangeShapeType="1" noTextEdit="1"/>
          </p:cNvSpPr>
          <p:nvPr/>
        </p:nvSpPr>
        <p:spPr bwMode="auto">
          <a:xfrm>
            <a:off x="5562600" y="762000"/>
            <a:ext cx="2057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289643-96E6-4526-8DA8-CA3CEDEDF50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341" name="Rectangle 70"/>
          <p:cNvSpPr>
            <a:spLocks noChangeArrowheads="1"/>
          </p:cNvSpPr>
          <p:nvPr/>
        </p:nvSpPr>
        <p:spPr bwMode="auto">
          <a:xfrm>
            <a:off x="3621088" y="3617913"/>
            <a:ext cx="5848350" cy="2667000"/>
          </a:xfrm>
          <a:prstGeom prst="rect">
            <a:avLst/>
          </a:prstGeom>
          <a:solidFill>
            <a:schemeClr val="bg1">
              <a:alpha val="61176"/>
            </a:schemeClr>
          </a:solidFill>
          <a:ln w="9525">
            <a:miter lim="800000"/>
            <a:headEnd/>
            <a:tailEnd/>
          </a:ln>
          <a:scene3d>
            <a:camera prst="legacyObliqueTopLeft"/>
            <a:lightRig rig="legacyFlat2" dir="t"/>
          </a:scene3d>
          <a:sp3d extrusionH="12430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14342" name="Line 73"/>
          <p:cNvSpPr>
            <a:spLocks noChangeShapeType="1"/>
          </p:cNvSpPr>
          <p:nvPr/>
        </p:nvSpPr>
        <p:spPr bwMode="auto">
          <a:xfrm>
            <a:off x="8985251" y="1257301"/>
            <a:ext cx="455613" cy="561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3" name="Line 75"/>
          <p:cNvSpPr>
            <a:spLocks noChangeShapeType="1"/>
          </p:cNvSpPr>
          <p:nvPr/>
        </p:nvSpPr>
        <p:spPr bwMode="auto">
          <a:xfrm>
            <a:off x="3163888" y="1285875"/>
            <a:ext cx="0" cy="4541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4" name="Line 76"/>
          <p:cNvSpPr>
            <a:spLocks noChangeShapeType="1"/>
          </p:cNvSpPr>
          <p:nvPr/>
        </p:nvSpPr>
        <p:spPr bwMode="auto">
          <a:xfrm>
            <a:off x="3178176" y="1317625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5" name="Line 77"/>
          <p:cNvSpPr>
            <a:spLocks noChangeShapeType="1"/>
          </p:cNvSpPr>
          <p:nvPr/>
        </p:nvSpPr>
        <p:spPr bwMode="auto">
          <a:xfrm>
            <a:off x="3163889" y="5827713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6" name="Line 81"/>
          <p:cNvSpPr>
            <a:spLocks noChangeShapeType="1"/>
          </p:cNvSpPr>
          <p:nvPr/>
        </p:nvSpPr>
        <p:spPr bwMode="auto">
          <a:xfrm>
            <a:off x="3621088" y="1743075"/>
            <a:ext cx="5848350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7" name="Line 84"/>
          <p:cNvSpPr>
            <a:spLocks noChangeShapeType="1"/>
          </p:cNvSpPr>
          <p:nvPr/>
        </p:nvSpPr>
        <p:spPr bwMode="auto">
          <a:xfrm>
            <a:off x="3621088" y="6238875"/>
            <a:ext cx="584835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8" name="Line 85"/>
          <p:cNvSpPr>
            <a:spLocks noChangeShapeType="1"/>
          </p:cNvSpPr>
          <p:nvPr/>
        </p:nvSpPr>
        <p:spPr bwMode="auto">
          <a:xfrm>
            <a:off x="3621088" y="1743075"/>
            <a:ext cx="0" cy="454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49" name="Line 86"/>
          <p:cNvSpPr>
            <a:spLocks noChangeShapeType="1"/>
          </p:cNvSpPr>
          <p:nvPr/>
        </p:nvSpPr>
        <p:spPr bwMode="auto">
          <a:xfrm>
            <a:off x="9412288" y="1819275"/>
            <a:ext cx="57150" cy="4465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350" name="Text Box 87"/>
          <p:cNvSpPr txBox="1">
            <a:spLocks noChangeArrowheads="1"/>
          </p:cNvSpPr>
          <p:nvPr/>
        </p:nvSpPr>
        <p:spPr bwMode="auto">
          <a:xfrm>
            <a:off x="6365876" y="407989"/>
            <a:ext cx="455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</a:t>
            </a:r>
          </a:p>
        </p:txBody>
      </p:sp>
      <p:sp>
        <p:nvSpPr>
          <p:cNvPr id="14351" name="Text Box 89"/>
          <p:cNvSpPr txBox="1">
            <a:spLocks noChangeArrowheads="1"/>
          </p:cNvSpPr>
          <p:nvPr/>
        </p:nvSpPr>
        <p:spPr bwMode="auto">
          <a:xfrm>
            <a:off x="6367464" y="6284914"/>
            <a:ext cx="606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N’</a:t>
            </a:r>
          </a:p>
        </p:txBody>
      </p:sp>
      <p:sp>
        <p:nvSpPr>
          <p:cNvPr id="14352" name="Text Box 90"/>
          <p:cNvSpPr txBox="1">
            <a:spLocks noChangeArrowheads="1"/>
          </p:cNvSpPr>
          <p:nvPr/>
        </p:nvSpPr>
        <p:spPr bwMode="auto">
          <a:xfrm>
            <a:off x="3544888" y="3313114"/>
            <a:ext cx="455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14353" name="Text Box 91"/>
          <p:cNvSpPr txBox="1">
            <a:spLocks noChangeArrowheads="1"/>
          </p:cNvSpPr>
          <p:nvPr/>
        </p:nvSpPr>
        <p:spPr bwMode="auto">
          <a:xfrm>
            <a:off x="9104314" y="3284539"/>
            <a:ext cx="454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Q</a:t>
            </a:r>
          </a:p>
        </p:txBody>
      </p:sp>
      <p:sp>
        <p:nvSpPr>
          <p:cNvPr id="14354" name="Text Box 92"/>
          <p:cNvSpPr txBox="1">
            <a:spLocks noChangeArrowheads="1"/>
          </p:cNvSpPr>
          <p:nvPr/>
        </p:nvSpPr>
        <p:spPr bwMode="auto">
          <a:xfrm>
            <a:off x="6581776" y="3067050"/>
            <a:ext cx="455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VNI-Times" pitchFamily="2" charset="0"/>
              </a:rPr>
              <a:t>I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60800" y="1038226"/>
            <a:ext cx="5341938" cy="5141913"/>
            <a:chOff x="1746" y="709"/>
            <a:chExt cx="3221" cy="3239"/>
          </a:xfrm>
        </p:grpSpPr>
        <p:sp>
          <p:nvSpPr>
            <p:cNvPr id="14361" name="Oval 13"/>
            <p:cNvSpPr>
              <a:spLocks noChangeArrowheads="1"/>
            </p:cNvSpPr>
            <p:nvPr/>
          </p:nvSpPr>
          <p:spPr bwMode="auto">
            <a:xfrm>
              <a:off x="1746" y="713"/>
              <a:ext cx="3216" cy="3216"/>
            </a:xfrm>
            <a:prstGeom prst="ellipse">
              <a:avLst/>
            </a:prstGeom>
            <a:noFill/>
            <a:ln w="28575">
              <a:solidFill>
                <a:srgbClr val="1F9D7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2000"/>
            </a:p>
          </p:txBody>
        </p:sp>
        <p:sp>
          <p:nvSpPr>
            <p:cNvPr id="14362" name="Line 14"/>
            <p:cNvSpPr>
              <a:spLocks noChangeShapeType="1"/>
            </p:cNvSpPr>
            <p:nvPr/>
          </p:nvSpPr>
          <p:spPr bwMode="auto">
            <a:xfrm rot="-406751">
              <a:off x="2807" y="8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3" name="Line 15"/>
            <p:cNvSpPr>
              <a:spLocks noChangeShapeType="1"/>
            </p:cNvSpPr>
            <p:nvPr/>
          </p:nvSpPr>
          <p:spPr bwMode="auto">
            <a:xfrm>
              <a:off x="3071" y="75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4" name="Line 16"/>
            <p:cNvSpPr>
              <a:spLocks noChangeShapeType="1"/>
            </p:cNvSpPr>
            <p:nvPr/>
          </p:nvSpPr>
          <p:spPr bwMode="auto">
            <a:xfrm rot="-816584">
              <a:off x="2555" y="94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5" name="Line 17"/>
            <p:cNvSpPr>
              <a:spLocks noChangeShapeType="1"/>
            </p:cNvSpPr>
            <p:nvPr/>
          </p:nvSpPr>
          <p:spPr bwMode="auto">
            <a:xfrm rot="-1655838">
              <a:off x="2339" y="110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6" name="Line 18"/>
            <p:cNvSpPr>
              <a:spLocks noChangeShapeType="1"/>
            </p:cNvSpPr>
            <p:nvPr/>
          </p:nvSpPr>
          <p:spPr bwMode="auto">
            <a:xfrm rot="-2472423">
              <a:off x="2147" y="129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7" name="Line 19"/>
            <p:cNvSpPr>
              <a:spLocks noChangeShapeType="1"/>
            </p:cNvSpPr>
            <p:nvPr/>
          </p:nvSpPr>
          <p:spPr bwMode="auto">
            <a:xfrm rot="-3045148">
              <a:off x="1979" y="153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8" name="Line 20"/>
            <p:cNvSpPr>
              <a:spLocks noChangeShapeType="1"/>
            </p:cNvSpPr>
            <p:nvPr/>
          </p:nvSpPr>
          <p:spPr bwMode="auto">
            <a:xfrm rot="-3680573">
              <a:off x="1871" y="17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69" name="Line 21"/>
            <p:cNvSpPr>
              <a:spLocks noChangeShapeType="1"/>
            </p:cNvSpPr>
            <p:nvPr/>
          </p:nvSpPr>
          <p:spPr bwMode="auto">
            <a:xfrm rot="-3715651">
              <a:off x="1799" y="204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0" name="Line 22"/>
            <p:cNvSpPr>
              <a:spLocks noChangeShapeType="1"/>
            </p:cNvSpPr>
            <p:nvPr/>
          </p:nvSpPr>
          <p:spPr bwMode="auto">
            <a:xfrm>
              <a:off x="3851" y="379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1" name="Line 23"/>
            <p:cNvSpPr>
              <a:spLocks noChangeShapeType="1"/>
            </p:cNvSpPr>
            <p:nvPr/>
          </p:nvSpPr>
          <p:spPr bwMode="auto">
            <a:xfrm rot="-816522">
              <a:off x="4127" y="36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2" name="Line 24"/>
            <p:cNvSpPr>
              <a:spLocks noChangeShapeType="1"/>
            </p:cNvSpPr>
            <p:nvPr/>
          </p:nvSpPr>
          <p:spPr bwMode="auto">
            <a:xfrm rot="-1090955">
              <a:off x="4343" y="35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3" name="Line 25"/>
            <p:cNvSpPr>
              <a:spLocks noChangeShapeType="1"/>
            </p:cNvSpPr>
            <p:nvPr/>
          </p:nvSpPr>
          <p:spPr bwMode="auto">
            <a:xfrm rot="-2139825">
              <a:off x="4547" y="332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4" name="Line 26"/>
            <p:cNvSpPr>
              <a:spLocks noChangeShapeType="1"/>
            </p:cNvSpPr>
            <p:nvPr/>
          </p:nvSpPr>
          <p:spPr bwMode="auto">
            <a:xfrm rot="-2268153">
              <a:off x="4715" y="30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5" name="Line 27"/>
            <p:cNvSpPr>
              <a:spLocks noChangeShapeType="1"/>
            </p:cNvSpPr>
            <p:nvPr/>
          </p:nvSpPr>
          <p:spPr bwMode="auto">
            <a:xfrm rot="-2844185">
              <a:off x="4835" y="28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6" name="Line 28"/>
            <p:cNvSpPr>
              <a:spLocks noChangeShapeType="1"/>
            </p:cNvSpPr>
            <p:nvPr/>
          </p:nvSpPr>
          <p:spPr bwMode="auto">
            <a:xfrm rot="-4047892">
              <a:off x="4907" y="256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7" name="Line 29"/>
            <p:cNvSpPr>
              <a:spLocks noChangeShapeType="1"/>
            </p:cNvSpPr>
            <p:nvPr/>
          </p:nvSpPr>
          <p:spPr bwMode="auto">
            <a:xfrm rot="414673">
              <a:off x="3599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8" name="Line 30"/>
            <p:cNvSpPr>
              <a:spLocks noChangeShapeType="1"/>
            </p:cNvSpPr>
            <p:nvPr/>
          </p:nvSpPr>
          <p:spPr bwMode="auto">
            <a:xfrm rot="-5400000">
              <a:off x="1805" y="257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79" name="Line 31"/>
            <p:cNvSpPr>
              <a:spLocks noChangeShapeType="1"/>
            </p:cNvSpPr>
            <p:nvPr/>
          </p:nvSpPr>
          <p:spPr bwMode="auto">
            <a:xfrm rot="-6151729">
              <a:off x="1865" y="282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0" name="Line 32"/>
            <p:cNvSpPr>
              <a:spLocks noChangeShapeType="1"/>
            </p:cNvSpPr>
            <p:nvPr/>
          </p:nvSpPr>
          <p:spPr bwMode="auto">
            <a:xfrm rot="-6855235">
              <a:off x="1973" y="307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1" name="Line 33"/>
            <p:cNvSpPr>
              <a:spLocks noChangeShapeType="1"/>
            </p:cNvSpPr>
            <p:nvPr/>
          </p:nvSpPr>
          <p:spPr bwMode="auto">
            <a:xfrm rot="-6887514">
              <a:off x="2117" y="329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2" name="Line 34"/>
            <p:cNvSpPr>
              <a:spLocks noChangeShapeType="1"/>
            </p:cNvSpPr>
            <p:nvPr/>
          </p:nvSpPr>
          <p:spPr bwMode="auto">
            <a:xfrm rot="-7364590">
              <a:off x="2321" y="34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3" name="Line 35"/>
            <p:cNvSpPr>
              <a:spLocks noChangeShapeType="1"/>
            </p:cNvSpPr>
            <p:nvPr/>
          </p:nvSpPr>
          <p:spPr bwMode="auto">
            <a:xfrm rot="-8297787">
              <a:off x="2549" y="365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4" name="Line 36"/>
            <p:cNvSpPr>
              <a:spLocks noChangeShapeType="1"/>
            </p:cNvSpPr>
            <p:nvPr/>
          </p:nvSpPr>
          <p:spPr bwMode="auto">
            <a:xfrm rot="-9060014">
              <a:off x="2777" y="3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5" name="Line 37"/>
            <p:cNvSpPr>
              <a:spLocks noChangeShapeType="1"/>
            </p:cNvSpPr>
            <p:nvPr/>
          </p:nvSpPr>
          <p:spPr bwMode="auto">
            <a:xfrm rot="-9304423">
              <a:off x="3065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6" name="Line 38"/>
            <p:cNvSpPr>
              <a:spLocks noChangeShapeType="1"/>
            </p:cNvSpPr>
            <p:nvPr/>
          </p:nvSpPr>
          <p:spPr bwMode="auto">
            <a:xfrm rot="-5400000">
              <a:off x="4901" y="204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7" name="Line 39"/>
            <p:cNvSpPr>
              <a:spLocks noChangeShapeType="1"/>
            </p:cNvSpPr>
            <p:nvPr/>
          </p:nvSpPr>
          <p:spPr bwMode="auto">
            <a:xfrm rot="-4153050">
              <a:off x="4937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8" name="Line 40"/>
            <p:cNvSpPr>
              <a:spLocks noChangeShapeType="1"/>
            </p:cNvSpPr>
            <p:nvPr/>
          </p:nvSpPr>
          <p:spPr bwMode="auto">
            <a:xfrm rot="-5840063">
              <a:off x="4829" y="177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89" name="Line 41"/>
            <p:cNvSpPr>
              <a:spLocks noChangeShapeType="1"/>
            </p:cNvSpPr>
            <p:nvPr/>
          </p:nvSpPr>
          <p:spPr bwMode="auto">
            <a:xfrm rot="-6578556">
              <a:off x="4709" y="151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0" name="Line 42"/>
            <p:cNvSpPr>
              <a:spLocks noChangeShapeType="1"/>
            </p:cNvSpPr>
            <p:nvPr/>
          </p:nvSpPr>
          <p:spPr bwMode="auto">
            <a:xfrm rot="-7363083">
              <a:off x="4565" y="129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1" name="Line 43"/>
            <p:cNvSpPr>
              <a:spLocks noChangeShapeType="1"/>
            </p:cNvSpPr>
            <p:nvPr/>
          </p:nvSpPr>
          <p:spPr bwMode="auto">
            <a:xfrm rot="-7420441">
              <a:off x="4361" y="10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2" name="Line 44"/>
            <p:cNvSpPr>
              <a:spLocks noChangeShapeType="1"/>
            </p:cNvSpPr>
            <p:nvPr/>
          </p:nvSpPr>
          <p:spPr bwMode="auto">
            <a:xfrm rot="-8426477">
              <a:off x="4133" y="94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3" name="Line 45"/>
            <p:cNvSpPr>
              <a:spLocks noChangeShapeType="1"/>
            </p:cNvSpPr>
            <p:nvPr/>
          </p:nvSpPr>
          <p:spPr bwMode="auto">
            <a:xfrm rot="-9064603">
              <a:off x="3911" y="8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4" name="Line 46"/>
            <p:cNvSpPr>
              <a:spLocks noChangeShapeType="1"/>
            </p:cNvSpPr>
            <p:nvPr/>
          </p:nvSpPr>
          <p:spPr bwMode="auto">
            <a:xfrm rot="-9999666">
              <a:off x="3639" y="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5" name="Line 47"/>
            <p:cNvSpPr>
              <a:spLocks noChangeShapeType="1"/>
            </p:cNvSpPr>
            <p:nvPr/>
          </p:nvSpPr>
          <p:spPr bwMode="auto">
            <a:xfrm rot="-4153050">
              <a:off x="1769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6" name="Line 48"/>
            <p:cNvSpPr>
              <a:spLocks noChangeShapeType="1"/>
            </p:cNvSpPr>
            <p:nvPr/>
          </p:nvSpPr>
          <p:spPr bwMode="auto">
            <a:xfrm rot="414673">
              <a:off x="3371" y="38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7" name="Line 49"/>
            <p:cNvSpPr>
              <a:spLocks noChangeShapeType="1"/>
            </p:cNvSpPr>
            <p:nvPr/>
          </p:nvSpPr>
          <p:spPr bwMode="auto">
            <a:xfrm rot="-9225894">
              <a:off x="3367" y="7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98" name="Rectangle 50"/>
            <p:cNvSpPr>
              <a:spLocks noChangeArrowheads="1"/>
            </p:cNvSpPr>
            <p:nvPr/>
          </p:nvSpPr>
          <p:spPr bwMode="auto">
            <a:xfrm>
              <a:off x="2955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399" name="Rectangle 51"/>
            <p:cNvSpPr>
              <a:spLocks noChangeArrowheads="1"/>
            </p:cNvSpPr>
            <p:nvPr/>
          </p:nvSpPr>
          <p:spPr bwMode="auto">
            <a:xfrm>
              <a:off x="2687" y="8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00" name="Rectangle 52"/>
            <p:cNvSpPr>
              <a:spLocks noChangeArrowheads="1"/>
            </p:cNvSpPr>
            <p:nvPr/>
          </p:nvSpPr>
          <p:spPr bwMode="auto">
            <a:xfrm>
              <a:off x="2483" y="9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01" name="Rectangle 53"/>
            <p:cNvSpPr>
              <a:spLocks noChangeArrowheads="1"/>
            </p:cNvSpPr>
            <p:nvPr/>
          </p:nvSpPr>
          <p:spPr bwMode="auto">
            <a:xfrm>
              <a:off x="229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02" name="Rectangle 54"/>
            <p:cNvSpPr>
              <a:spLocks noChangeArrowheads="1"/>
            </p:cNvSpPr>
            <p:nvPr/>
          </p:nvSpPr>
          <p:spPr bwMode="auto">
            <a:xfrm>
              <a:off x="2123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03" name="Rectangle 55"/>
            <p:cNvSpPr>
              <a:spLocks noChangeArrowheads="1"/>
            </p:cNvSpPr>
            <p:nvPr/>
          </p:nvSpPr>
          <p:spPr bwMode="auto">
            <a:xfrm>
              <a:off x="1967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04" name="Rectangle 56"/>
            <p:cNvSpPr>
              <a:spLocks noChangeArrowheads="1"/>
            </p:cNvSpPr>
            <p:nvPr/>
          </p:nvSpPr>
          <p:spPr bwMode="auto">
            <a:xfrm>
              <a:off x="1859" y="17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05" name="Rectangle 57"/>
            <p:cNvSpPr>
              <a:spLocks noChangeArrowheads="1"/>
            </p:cNvSpPr>
            <p:nvPr/>
          </p:nvSpPr>
          <p:spPr bwMode="auto">
            <a:xfrm>
              <a:off x="1799" y="19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06" name="Rectangle 58"/>
            <p:cNvSpPr>
              <a:spLocks noChangeArrowheads="1"/>
            </p:cNvSpPr>
            <p:nvPr/>
          </p:nvSpPr>
          <p:spPr bwMode="auto">
            <a:xfrm>
              <a:off x="1751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4407" name="Rectangle 59"/>
            <p:cNvSpPr>
              <a:spLocks noChangeArrowheads="1"/>
            </p:cNvSpPr>
            <p:nvPr/>
          </p:nvSpPr>
          <p:spPr bwMode="auto">
            <a:xfrm>
              <a:off x="3227" y="70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4408" name="Rectangle 60"/>
            <p:cNvSpPr>
              <a:spLocks noChangeArrowheads="1"/>
            </p:cNvSpPr>
            <p:nvPr/>
          </p:nvSpPr>
          <p:spPr bwMode="auto">
            <a:xfrm>
              <a:off x="4667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4409" name="Rectangle 61"/>
            <p:cNvSpPr>
              <a:spLocks noChangeArrowheads="1"/>
            </p:cNvSpPr>
            <p:nvPr/>
          </p:nvSpPr>
          <p:spPr bwMode="auto">
            <a:xfrm>
              <a:off x="1787" y="24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10" name="Rectangle 62"/>
            <p:cNvSpPr>
              <a:spLocks noChangeArrowheads="1"/>
            </p:cNvSpPr>
            <p:nvPr/>
          </p:nvSpPr>
          <p:spPr bwMode="auto">
            <a:xfrm>
              <a:off x="1847" y="26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11" name="Rectangle 63"/>
            <p:cNvSpPr>
              <a:spLocks noChangeArrowheads="1"/>
            </p:cNvSpPr>
            <p:nvPr/>
          </p:nvSpPr>
          <p:spPr bwMode="auto">
            <a:xfrm>
              <a:off x="1943" y="289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12" name="Rectangle 64"/>
            <p:cNvSpPr>
              <a:spLocks noChangeArrowheads="1"/>
            </p:cNvSpPr>
            <p:nvPr/>
          </p:nvSpPr>
          <p:spPr bwMode="auto">
            <a:xfrm>
              <a:off x="2075" y="31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13" name="Rectangle 65"/>
            <p:cNvSpPr>
              <a:spLocks noChangeArrowheads="1"/>
            </p:cNvSpPr>
            <p:nvPr/>
          </p:nvSpPr>
          <p:spPr bwMode="auto">
            <a:xfrm>
              <a:off x="2267" y="33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14" name="Rectangle 66"/>
            <p:cNvSpPr>
              <a:spLocks noChangeArrowheads="1"/>
            </p:cNvSpPr>
            <p:nvPr/>
          </p:nvSpPr>
          <p:spPr bwMode="auto">
            <a:xfrm>
              <a:off x="2495" y="34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15" name="Rectangle 67"/>
            <p:cNvSpPr>
              <a:spLocks noChangeArrowheads="1"/>
            </p:cNvSpPr>
            <p:nvPr/>
          </p:nvSpPr>
          <p:spPr bwMode="auto">
            <a:xfrm>
              <a:off x="2711" y="35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16" name="Rectangle 68"/>
            <p:cNvSpPr>
              <a:spLocks noChangeArrowheads="1"/>
            </p:cNvSpPr>
            <p:nvPr/>
          </p:nvSpPr>
          <p:spPr bwMode="auto">
            <a:xfrm>
              <a:off x="2951" y="36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417" name="Rectangle 69"/>
            <p:cNvSpPr>
              <a:spLocks noChangeArrowheads="1"/>
            </p:cNvSpPr>
            <p:nvPr/>
          </p:nvSpPr>
          <p:spPr bwMode="auto">
            <a:xfrm>
              <a:off x="3227" y="366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4418" name="Rectangle 70"/>
            <p:cNvSpPr>
              <a:spLocks noChangeArrowheads="1"/>
            </p:cNvSpPr>
            <p:nvPr/>
          </p:nvSpPr>
          <p:spPr bwMode="auto">
            <a:xfrm>
              <a:off x="3470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419" name="Rectangle 71"/>
            <p:cNvSpPr>
              <a:spLocks noChangeArrowheads="1"/>
            </p:cNvSpPr>
            <p:nvPr/>
          </p:nvSpPr>
          <p:spPr bwMode="auto">
            <a:xfrm>
              <a:off x="3742" y="82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20" name="Rectangle 72"/>
            <p:cNvSpPr>
              <a:spLocks noChangeArrowheads="1"/>
            </p:cNvSpPr>
            <p:nvPr/>
          </p:nvSpPr>
          <p:spPr bwMode="auto">
            <a:xfrm>
              <a:off x="3959" y="91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21" name="Rectangle 73"/>
            <p:cNvSpPr>
              <a:spLocks noChangeArrowheads="1"/>
            </p:cNvSpPr>
            <p:nvPr/>
          </p:nvSpPr>
          <p:spPr bwMode="auto">
            <a:xfrm>
              <a:off x="415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22" name="Rectangle 74"/>
            <p:cNvSpPr>
              <a:spLocks noChangeArrowheads="1"/>
            </p:cNvSpPr>
            <p:nvPr/>
          </p:nvSpPr>
          <p:spPr bwMode="auto">
            <a:xfrm>
              <a:off x="4295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23" name="Rectangle 75"/>
            <p:cNvSpPr>
              <a:spLocks noChangeArrowheads="1"/>
            </p:cNvSpPr>
            <p:nvPr/>
          </p:nvSpPr>
          <p:spPr bwMode="auto">
            <a:xfrm>
              <a:off x="4463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24" name="Rectangle 76"/>
            <p:cNvSpPr>
              <a:spLocks noChangeArrowheads="1"/>
            </p:cNvSpPr>
            <p:nvPr/>
          </p:nvSpPr>
          <p:spPr bwMode="auto">
            <a:xfrm>
              <a:off x="4571" y="172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25" name="Rectangle 77"/>
            <p:cNvSpPr>
              <a:spLocks noChangeArrowheads="1"/>
            </p:cNvSpPr>
            <p:nvPr/>
          </p:nvSpPr>
          <p:spPr bwMode="auto">
            <a:xfrm>
              <a:off x="4631" y="19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26" name="Rectangle 78"/>
            <p:cNvSpPr>
              <a:spLocks noChangeArrowheads="1"/>
            </p:cNvSpPr>
            <p:nvPr/>
          </p:nvSpPr>
          <p:spPr bwMode="auto">
            <a:xfrm>
              <a:off x="4643" y="24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4427" name="Rectangle 79"/>
            <p:cNvSpPr>
              <a:spLocks noChangeArrowheads="1"/>
            </p:cNvSpPr>
            <p:nvPr/>
          </p:nvSpPr>
          <p:spPr bwMode="auto">
            <a:xfrm>
              <a:off x="4583" y="26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4428" name="Rectangle 80"/>
            <p:cNvSpPr>
              <a:spLocks noChangeArrowheads="1"/>
            </p:cNvSpPr>
            <p:nvPr/>
          </p:nvSpPr>
          <p:spPr bwMode="auto">
            <a:xfrm>
              <a:off x="4463" y="290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4429" name="Rectangle 81"/>
            <p:cNvSpPr>
              <a:spLocks noChangeArrowheads="1"/>
            </p:cNvSpPr>
            <p:nvPr/>
          </p:nvSpPr>
          <p:spPr bwMode="auto">
            <a:xfrm>
              <a:off x="4331" y="312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4430" name="Rectangle 82"/>
            <p:cNvSpPr>
              <a:spLocks noChangeArrowheads="1"/>
            </p:cNvSpPr>
            <p:nvPr/>
          </p:nvSpPr>
          <p:spPr bwMode="auto">
            <a:xfrm>
              <a:off x="4115" y="33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4431" name="Rectangle 83"/>
            <p:cNvSpPr>
              <a:spLocks noChangeArrowheads="1"/>
            </p:cNvSpPr>
            <p:nvPr/>
          </p:nvSpPr>
          <p:spPr bwMode="auto">
            <a:xfrm>
              <a:off x="3899" y="34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4432" name="Rectangle 84"/>
            <p:cNvSpPr>
              <a:spLocks noChangeArrowheads="1"/>
            </p:cNvSpPr>
            <p:nvPr/>
          </p:nvSpPr>
          <p:spPr bwMode="auto">
            <a:xfrm>
              <a:off x="3695" y="35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4433" name="Rectangle 85"/>
            <p:cNvSpPr>
              <a:spLocks noChangeArrowheads="1"/>
            </p:cNvSpPr>
            <p:nvPr/>
          </p:nvSpPr>
          <p:spPr bwMode="auto">
            <a:xfrm>
              <a:off x="3455" y="36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4434" name="Line 86"/>
            <p:cNvSpPr>
              <a:spLocks noChangeShapeType="1"/>
            </p:cNvSpPr>
            <p:nvPr/>
          </p:nvSpPr>
          <p:spPr bwMode="auto">
            <a:xfrm>
              <a:off x="3379" y="709"/>
              <a:ext cx="0" cy="322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  <p:sp>
          <p:nvSpPr>
            <p:cNvPr id="14435" name="Line 87"/>
            <p:cNvSpPr>
              <a:spLocks noChangeShapeType="1"/>
            </p:cNvSpPr>
            <p:nvPr/>
          </p:nvSpPr>
          <p:spPr bwMode="auto">
            <a:xfrm flipV="1">
              <a:off x="1752" y="2321"/>
              <a:ext cx="3179" cy="1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</p:grpSp>
      <p:grpSp>
        <p:nvGrpSpPr>
          <p:cNvPr id="3" name="Group 150"/>
          <p:cNvGrpSpPr>
            <a:grpSpLocks/>
          </p:cNvGrpSpPr>
          <p:nvPr/>
        </p:nvGrpSpPr>
        <p:grpSpPr bwMode="auto">
          <a:xfrm>
            <a:off x="4267200" y="0"/>
            <a:ext cx="2286000" cy="3581400"/>
            <a:chOff x="2971800" y="275772"/>
            <a:chExt cx="2057400" cy="3352800"/>
          </a:xfrm>
        </p:grpSpPr>
        <p:cxnSp>
          <p:nvCxnSpPr>
            <p:cNvPr id="142" name="Straight Connector 141"/>
            <p:cNvCxnSpPr/>
            <p:nvPr/>
          </p:nvCxnSpPr>
          <p:spPr>
            <a:xfrm rot="16200000" flipH="1">
              <a:off x="2324100" y="923472"/>
              <a:ext cx="3352800" cy="2057400"/>
            </a:xfrm>
            <a:prstGeom prst="line">
              <a:avLst/>
            </a:prstGeom>
            <a:ln w="4127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4010502" y="2362355"/>
              <a:ext cx="304323" cy="75795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5400000">
              <a:off x="4161779" y="2286589"/>
              <a:ext cx="304664" cy="1428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57" name="Oval 98"/>
          <p:cNvSpPr>
            <a:spLocks noChangeArrowheads="1" noChangeShapeType="1" noTextEdit="1"/>
          </p:cNvSpPr>
          <p:nvPr/>
        </p:nvSpPr>
        <p:spPr bwMode="auto">
          <a:xfrm>
            <a:off x="7543800" y="838200"/>
            <a:ext cx="152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6594764" y="3629892"/>
            <a:ext cx="799875" cy="2416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580232" y="3613151"/>
            <a:ext cx="349203" cy="966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778734-8DFF-9DCE-9119-FEB7E1ADCB35}"/>
              </a:ext>
            </a:extLst>
          </p:cNvPr>
          <p:cNvSpPr txBox="1"/>
          <p:nvPr/>
        </p:nvSpPr>
        <p:spPr>
          <a:xfrm>
            <a:off x="331384" y="188787"/>
            <a:ext cx="3370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hãy ghi lại giá trị của góc tới và góc khúc xạ.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72"/>
          <p:cNvSpPr>
            <a:spLocks noChangeShapeType="1"/>
          </p:cNvSpPr>
          <p:nvPr/>
        </p:nvSpPr>
        <p:spPr bwMode="auto">
          <a:xfrm flipV="1">
            <a:off x="3163889" y="1238250"/>
            <a:ext cx="5851525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3" name="Oval 136"/>
          <p:cNvSpPr>
            <a:spLocks noChangeArrowheads="1" noChangeShapeType="1" noTextEdit="1"/>
          </p:cNvSpPr>
          <p:nvPr/>
        </p:nvSpPr>
        <p:spPr bwMode="auto">
          <a:xfrm>
            <a:off x="5392738" y="798513"/>
            <a:ext cx="2209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33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D24820-F0FF-46B1-94F7-617B5480E31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5365" name="Rectangle 70"/>
          <p:cNvSpPr>
            <a:spLocks noChangeArrowheads="1"/>
          </p:cNvSpPr>
          <p:nvPr/>
        </p:nvSpPr>
        <p:spPr bwMode="auto">
          <a:xfrm>
            <a:off x="3621088" y="3617913"/>
            <a:ext cx="5848350" cy="2667000"/>
          </a:xfrm>
          <a:prstGeom prst="rect">
            <a:avLst/>
          </a:prstGeom>
          <a:solidFill>
            <a:schemeClr val="bg1">
              <a:alpha val="61176"/>
            </a:schemeClr>
          </a:solidFill>
          <a:ln w="9525">
            <a:miter lim="800000"/>
            <a:headEnd/>
            <a:tailEnd/>
          </a:ln>
          <a:scene3d>
            <a:camera prst="legacyObliqueTopLeft"/>
            <a:lightRig rig="legacyFlat2" dir="t"/>
          </a:scene3d>
          <a:sp3d extrusionH="12430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15366" name="Line 73"/>
          <p:cNvSpPr>
            <a:spLocks noChangeShapeType="1"/>
          </p:cNvSpPr>
          <p:nvPr/>
        </p:nvSpPr>
        <p:spPr bwMode="auto">
          <a:xfrm>
            <a:off x="8985251" y="1257301"/>
            <a:ext cx="455613" cy="561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7" name="Line 75"/>
          <p:cNvSpPr>
            <a:spLocks noChangeShapeType="1"/>
          </p:cNvSpPr>
          <p:nvPr/>
        </p:nvSpPr>
        <p:spPr bwMode="auto">
          <a:xfrm>
            <a:off x="3163888" y="1285875"/>
            <a:ext cx="0" cy="45418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8" name="Line 76"/>
          <p:cNvSpPr>
            <a:spLocks noChangeShapeType="1"/>
          </p:cNvSpPr>
          <p:nvPr/>
        </p:nvSpPr>
        <p:spPr bwMode="auto">
          <a:xfrm>
            <a:off x="3178176" y="1317625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69" name="Line 77"/>
          <p:cNvSpPr>
            <a:spLocks noChangeShapeType="1"/>
          </p:cNvSpPr>
          <p:nvPr/>
        </p:nvSpPr>
        <p:spPr bwMode="auto">
          <a:xfrm>
            <a:off x="3163889" y="5827713"/>
            <a:ext cx="454025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0" name="Line 81"/>
          <p:cNvSpPr>
            <a:spLocks noChangeShapeType="1"/>
          </p:cNvSpPr>
          <p:nvPr/>
        </p:nvSpPr>
        <p:spPr bwMode="auto">
          <a:xfrm>
            <a:off x="3621088" y="1743075"/>
            <a:ext cx="5848350" cy="46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1" name="Line 84"/>
          <p:cNvSpPr>
            <a:spLocks noChangeShapeType="1"/>
          </p:cNvSpPr>
          <p:nvPr/>
        </p:nvSpPr>
        <p:spPr bwMode="auto">
          <a:xfrm>
            <a:off x="3621088" y="6238875"/>
            <a:ext cx="5848350" cy="46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2" name="Line 85"/>
          <p:cNvSpPr>
            <a:spLocks noChangeShapeType="1"/>
          </p:cNvSpPr>
          <p:nvPr/>
        </p:nvSpPr>
        <p:spPr bwMode="auto">
          <a:xfrm>
            <a:off x="3621088" y="1743075"/>
            <a:ext cx="0" cy="4541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3" name="Line 86"/>
          <p:cNvSpPr>
            <a:spLocks noChangeShapeType="1"/>
          </p:cNvSpPr>
          <p:nvPr/>
        </p:nvSpPr>
        <p:spPr bwMode="auto">
          <a:xfrm>
            <a:off x="9412288" y="1819275"/>
            <a:ext cx="57150" cy="44656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5374" name="Text Box 87"/>
          <p:cNvSpPr txBox="1">
            <a:spLocks noChangeArrowheads="1"/>
          </p:cNvSpPr>
          <p:nvPr/>
        </p:nvSpPr>
        <p:spPr bwMode="auto">
          <a:xfrm>
            <a:off x="6365876" y="407989"/>
            <a:ext cx="455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</a:t>
            </a:r>
          </a:p>
        </p:txBody>
      </p:sp>
      <p:sp>
        <p:nvSpPr>
          <p:cNvPr id="15375" name="Text Box 89"/>
          <p:cNvSpPr txBox="1">
            <a:spLocks noChangeArrowheads="1"/>
          </p:cNvSpPr>
          <p:nvPr/>
        </p:nvSpPr>
        <p:spPr bwMode="auto">
          <a:xfrm>
            <a:off x="6367464" y="6284914"/>
            <a:ext cx="606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N’</a:t>
            </a:r>
          </a:p>
        </p:txBody>
      </p:sp>
      <p:sp>
        <p:nvSpPr>
          <p:cNvPr id="15376" name="Text Box 90"/>
          <p:cNvSpPr txBox="1">
            <a:spLocks noChangeArrowheads="1"/>
          </p:cNvSpPr>
          <p:nvPr/>
        </p:nvSpPr>
        <p:spPr bwMode="auto">
          <a:xfrm>
            <a:off x="3544888" y="3313114"/>
            <a:ext cx="4556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15377" name="Text Box 91"/>
          <p:cNvSpPr txBox="1">
            <a:spLocks noChangeArrowheads="1"/>
          </p:cNvSpPr>
          <p:nvPr/>
        </p:nvSpPr>
        <p:spPr bwMode="auto">
          <a:xfrm>
            <a:off x="9104314" y="3284539"/>
            <a:ext cx="4540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VNI-Times" pitchFamily="2" charset="0"/>
              </a:rPr>
              <a:t>Q</a:t>
            </a:r>
          </a:p>
        </p:txBody>
      </p:sp>
      <p:sp>
        <p:nvSpPr>
          <p:cNvPr id="15378" name="Text Box 92"/>
          <p:cNvSpPr txBox="1">
            <a:spLocks noChangeArrowheads="1"/>
          </p:cNvSpPr>
          <p:nvPr/>
        </p:nvSpPr>
        <p:spPr bwMode="auto">
          <a:xfrm>
            <a:off x="6581776" y="3067050"/>
            <a:ext cx="4556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VNI-Times" pitchFamily="2" charset="0"/>
              </a:rPr>
              <a:t>I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60800" y="1038226"/>
            <a:ext cx="5341938" cy="5141913"/>
            <a:chOff x="1746" y="709"/>
            <a:chExt cx="3221" cy="3239"/>
          </a:xfrm>
        </p:grpSpPr>
        <p:sp>
          <p:nvSpPr>
            <p:cNvPr id="15384" name="Oval 13"/>
            <p:cNvSpPr>
              <a:spLocks noChangeArrowheads="1"/>
            </p:cNvSpPr>
            <p:nvPr/>
          </p:nvSpPr>
          <p:spPr bwMode="auto">
            <a:xfrm>
              <a:off x="1746" y="713"/>
              <a:ext cx="3216" cy="3216"/>
            </a:xfrm>
            <a:prstGeom prst="ellipse">
              <a:avLst/>
            </a:prstGeom>
            <a:noFill/>
            <a:ln w="28575">
              <a:solidFill>
                <a:srgbClr val="1F9D7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2000"/>
            </a:p>
          </p:txBody>
        </p:sp>
        <p:sp>
          <p:nvSpPr>
            <p:cNvPr id="15385" name="Line 14"/>
            <p:cNvSpPr>
              <a:spLocks noChangeShapeType="1"/>
            </p:cNvSpPr>
            <p:nvPr/>
          </p:nvSpPr>
          <p:spPr bwMode="auto">
            <a:xfrm rot="-406751">
              <a:off x="2807" y="8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6" name="Line 15"/>
            <p:cNvSpPr>
              <a:spLocks noChangeShapeType="1"/>
            </p:cNvSpPr>
            <p:nvPr/>
          </p:nvSpPr>
          <p:spPr bwMode="auto">
            <a:xfrm>
              <a:off x="3071" y="75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7" name="Line 16"/>
            <p:cNvSpPr>
              <a:spLocks noChangeShapeType="1"/>
            </p:cNvSpPr>
            <p:nvPr/>
          </p:nvSpPr>
          <p:spPr bwMode="auto">
            <a:xfrm rot="-816584">
              <a:off x="2555" y="94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8" name="Line 17"/>
            <p:cNvSpPr>
              <a:spLocks noChangeShapeType="1"/>
            </p:cNvSpPr>
            <p:nvPr/>
          </p:nvSpPr>
          <p:spPr bwMode="auto">
            <a:xfrm rot="-1655838">
              <a:off x="2339" y="110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89" name="Line 18"/>
            <p:cNvSpPr>
              <a:spLocks noChangeShapeType="1"/>
            </p:cNvSpPr>
            <p:nvPr/>
          </p:nvSpPr>
          <p:spPr bwMode="auto">
            <a:xfrm rot="-2472423">
              <a:off x="2147" y="129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0" name="Line 19"/>
            <p:cNvSpPr>
              <a:spLocks noChangeShapeType="1"/>
            </p:cNvSpPr>
            <p:nvPr/>
          </p:nvSpPr>
          <p:spPr bwMode="auto">
            <a:xfrm rot="-3045148">
              <a:off x="1979" y="153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1" name="Line 20"/>
            <p:cNvSpPr>
              <a:spLocks noChangeShapeType="1"/>
            </p:cNvSpPr>
            <p:nvPr/>
          </p:nvSpPr>
          <p:spPr bwMode="auto">
            <a:xfrm rot="-3680573">
              <a:off x="1871" y="17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2" name="Line 21"/>
            <p:cNvSpPr>
              <a:spLocks noChangeShapeType="1"/>
            </p:cNvSpPr>
            <p:nvPr/>
          </p:nvSpPr>
          <p:spPr bwMode="auto">
            <a:xfrm rot="-3715651">
              <a:off x="1799" y="204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3" name="Line 22"/>
            <p:cNvSpPr>
              <a:spLocks noChangeShapeType="1"/>
            </p:cNvSpPr>
            <p:nvPr/>
          </p:nvSpPr>
          <p:spPr bwMode="auto">
            <a:xfrm>
              <a:off x="3851" y="379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4" name="Line 23"/>
            <p:cNvSpPr>
              <a:spLocks noChangeShapeType="1"/>
            </p:cNvSpPr>
            <p:nvPr/>
          </p:nvSpPr>
          <p:spPr bwMode="auto">
            <a:xfrm rot="-816522">
              <a:off x="4127" y="36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5" name="Line 24"/>
            <p:cNvSpPr>
              <a:spLocks noChangeShapeType="1"/>
            </p:cNvSpPr>
            <p:nvPr/>
          </p:nvSpPr>
          <p:spPr bwMode="auto">
            <a:xfrm rot="-1090955">
              <a:off x="4343" y="352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6" name="Line 25"/>
            <p:cNvSpPr>
              <a:spLocks noChangeShapeType="1"/>
            </p:cNvSpPr>
            <p:nvPr/>
          </p:nvSpPr>
          <p:spPr bwMode="auto">
            <a:xfrm rot="-2139825">
              <a:off x="4547" y="332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7" name="Line 26"/>
            <p:cNvSpPr>
              <a:spLocks noChangeShapeType="1"/>
            </p:cNvSpPr>
            <p:nvPr/>
          </p:nvSpPr>
          <p:spPr bwMode="auto">
            <a:xfrm rot="-2268153">
              <a:off x="4715" y="308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8" name="Line 27"/>
            <p:cNvSpPr>
              <a:spLocks noChangeShapeType="1"/>
            </p:cNvSpPr>
            <p:nvPr/>
          </p:nvSpPr>
          <p:spPr bwMode="auto">
            <a:xfrm rot="-2844185">
              <a:off x="4835" y="28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99" name="Line 28"/>
            <p:cNvSpPr>
              <a:spLocks noChangeShapeType="1"/>
            </p:cNvSpPr>
            <p:nvPr/>
          </p:nvSpPr>
          <p:spPr bwMode="auto">
            <a:xfrm rot="-4047892">
              <a:off x="4907" y="256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0" name="Line 29"/>
            <p:cNvSpPr>
              <a:spLocks noChangeShapeType="1"/>
            </p:cNvSpPr>
            <p:nvPr/>
          </p:nvSpPr>
          <p:spPr bwMode="auto">
            <a:xfrm rot="414673">
              <a:off x="3599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1" name="Line 30"/>
            <p:cNvSpPr>
              <a:spLocks noChangeShapeType="1"/>
            </p:cNvSpPr>
            <p:nvPr/>
          </p:nvSpPr>
          <p:spPr bwMode="auto">
            <a:xfrm rot="-5400000">
              <a:off x="1805" y="257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2" name="Line 31"/>
            <p:cNvSpPr>
              <a:spLocks noChangeShapeType="1"/>
            </p:cNvSpPr>
            <p:nvPr/>
          </p:nvSpPr>
          <p:spPr bwMode="auto">
            <a:xfrm rot="-6151729">
              <a:off x="1865" y="282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3" name="Line 32"/>
            <p:cNvSpPr>
              <a:spLocks noChangeShapeType="1"/>
            </p:cNvSpPr>
            <p:nvPr/>
          </p:nvSpPr>
          <p:spPr bwMode="auto">
            <a:xfrm rot="-6855235">
              <a:off x="1973" y="307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4" name="Line 33"/>
            <p:cNvSpPr>
              <a:spLocks noChangeShapeType="1"/>
            </p:cNvSpPr>
            <p:nvPr/>
          </p:nvSpPr>
          <p:spPr bwMode="auto">
            <a:xfrm rot="-6887514">
              <a:off x="2117" y="329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5" name="Line 34"/>
            <p:cNvSpPr>
              <a:spLocks noChangeShapeType="1"/>
            </p:cNvSpPr>
            <p:nvPr/>
          </p:nvSpPr>
          <p:spPr bwMode="auto">
            <a:xfrm rot="-7364590">
              <a:off x="2321" y="34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6" name="Line 35"/>
            <p:cNvSpPr>
              <a:spLocks noChangeShapeType="1"/>
            </p:cNvSpPr>
            <p:nvPr/>
          </p:nvSpPr>
          <p:spPr bwMode="auto">
            <a:xfrm rot="-8297787">
              <a:off x="2549" y="3654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7" name="Line 36"/>
            <p:cNvSpPr>
              <a:spLocks noChangeShapeType="1"/>
            </p:cNvSpPr>
            <p:nvPr/>
          </p:nvSpPr>
          <p:spPr bwMode="auto">
            <a:xfrm rot="-9060014">
              <a:off x="2777" y="3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8" name="Line 37"/>
            <p:cNvSpPr>
              <a:spLocks noChangeShapeType="1"/>
            </p:cNvSpPr>
            <p:nvPr/>
          </p:nvSpPr>
          <p:spPr bwMode="auto">
            <a:xfrm rot="-9304423">
              <a:off x="3065" y="385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09" name="Line 38"/>
            <p:cNvSpPr>
              <a:spLocks noChangeShapeType="1"/>
            </p:cNvSpPr>
            <p:nvPr/>
          </p:nvSpPr>
          <p:spPr bwMode="auto">
            <a:xfrm rot="-5400000">
              <a:off x="4901" y="2046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0" name="Line 39"/>
            <p:cNvSpPr>
              <a:spLocks noChangeShapeType="1"/>
            </p:cNvSpPr>
            <p:nvPr/>
          </p:nvSpPr>
          <p:spPr bwMode="auto">
            <a:xfrm rot="-4153050">
              <a:off x="4937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1" name="Line 40"/>
            <p:cNvSpPr>
              <a:spLocks noChangeShapeType="1"/>
            </p:cNvSpPr>
            <p:nvPr/>
          </p:nvSpPr>
          <p:spPr bwMode="auto">
            <a:xfrm rot="-5840063">
              <a:off x="4829" y="177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2" name="Line 41"/>
            <p:cNvSpPr>
              <a:spLocks noChangeShapeType="1"/>
            </p:cNvSpPr>
            <p:nvPr/>
          </p:nvSpPr>
          <p:spPr bwMode="auto">
            <a:xfrm rot="-6578556">
              <a:off x="4709" y="151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3" name="Line 42"/>
            <p:cNvSpPr>
              <a:spLocks noChangeShapeType="1"/>
            </p:cNvSpPr>
            <p:nvPr/>
          </p:nvSpPr>
          <p:spPr bwMode="auto">
            <a:xfrm rot="-7363083">
              <a:off x="4565" y="1290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4" name="Line 43"/>
            <p:cNvSpPr>
              <a:spLocks noChangeShapeType="1"/>
            </p:cNvSpPr>
            <p:nvPr/>
          </p:nvSpPr>
          <p:spPr bwMode="auto">
            <a:xfrm rot="-7420441">
              <a:off x="4361" y="109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5" name="Line 44"/>
            <p:cNvSpPr>
              <a:spLocks noChangeShapeType="1"/>
            </p:cNvSpPr>
            <p:nvPr/>
          </p:nvSpPr>
          <p:spPr bwMode="auto">
            <a:xfrm rot="-8426477">
              <a:off x="4133" y="94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6" name="Line 45"/>
            <p:cNvSpPr>
              <a:spLocks noChangeShapeType="1"/>
            </p:cNvSpPr>
            <p:nvPr/>
          </p:nvSpPr>
          <p:spPr bwMode="auto">
            <a:xfrm rot="-9064603">
              <a:off x="3911" y="8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7" name="Line 46"/>
            <p:cNvSpPr>
              <a:spLocks noChangeShapeType="1"/>
            </p:cNvSpPr>
            <p:nvPr/>
          </p:nvSpPr>
          <p:spPr bwMode="auto">
            <a:xfrm rot="-9999666">
              <a:off x="3639" y="76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8" name="Line 47"/>
            <p:cNvSpPr>
              <a:spLocks noChangeShapeType="1"/>
            </p:cNvSpPr>
            <p:nvPr/>
          </p:nvSpPr>
          <p:spPr bwMode="auto">
            <a:xfrm rot="-4153050">
              <a:off x="1769" y="232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19" name="Line 48"/>
            <p:cNvSpPr>
              <a:spLocks noChangeShapeType="1"/>
            </p:cNvSpPr>
            <p:nvPr/>
          </p:nvSpPr>
          <p:spPr bwMode="auto">
            <a:xfrm rot="414673">
              <a:off x="3371" y="3888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20" name="Line 49"/>
            <p:cNvSpPr>
              <a:spLocks noChangeShapeType="1"/>
            </p:cNvSpPr>
            <p:nvPr/>
          </p:nvSpPr>
          <p:spPr bwMode="auto">
            <a:xfrm rot="-9225894">
              <a:off x="3367" y="732"/>
              <a:ext cx="12" cy="48"/>
            </a:xfrm>
            <a:prstGeom prst="line">
              <a:avLst/>
            </a:prstGeom>
            <a:noFill/>
            <a:ln w="19050">
              <a:solidFill>
                <a:srgbClr val="1F9D7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21" name="Rectangle 50"/>
            <p:cNvSpPr>
              <a:spLocks noChangeArrowheads="1"/>
            </p:cNvSpPr>
            <p:nvPr/>
          </p:nvSpPr>
          <p:spPr bwMode="auto">
            <a:xfrm>
              <a:off x="2955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22" name="Rectangle 51"/>
            <p:cNvSpPr>
              <a:spLocks noChangeArrowheads="1"/>
            </p:cNvSpPr>
            <p:nvPr/>
          </p:nvSpPr>
          <p:spPr bwMode="auto">
            <a:xfrm>
              <a:off x="2687" y="8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23" name="Rectangle 52"/>
            <p:cNvSpPr>
              <a:spLocks noChangeArrowheads="1"/>
            </p:cNvSpPr>
            <p:nvPr/>
          </p:nvSpPr>
          <p:spPr bwMode="auto">
            <a:xfrm>
              <a:off x="2483" y="9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24" name="Rectangle 53"/>
            <p:cNvSpPr>
              <a:spLocks noChangeArrowheads="1"/>
            </p:cNvSpPr>
            <p:nvPr/>
          </p:nvSpPr>
          <p:spPr bwMode="auto">
            <a:xfrm>
              <a:off x="229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25" name="Rectangle 54"/>
            <p:cNvSpPr>
              <a:spLocks noChangeArrowheads="1"/>
            </p:cNvSpPr>
            <p:nvPr/>
          </p:nvSpPr>
          <p:spPr bwMode="auto">
            <a:xfrm>
              <a:off x="2123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26" name="Rectangle 55"/>
            <p:cNvSpPr>
              <a:spLocks noChangeArrowheads="1"/>
            </p:cNvSpPr>
            <p:nvPr/>
          </p:nvSpPr>
          <p:spPr bwMode="auto">
            <a:xfrm>
              <a:off x="1967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27" name="Rectangle 56"/>
            <p:cNvSpPr>
              <a:spLocks noChangeArrowheads="1"/>
            </p:cNvSpPr>
            <p:nvPr/>
          </p:nvSpPr>
          <p:spPr bwMode="auto">
            <a:xfrm>
              <a:off x="1859" y="171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28" name="Rectangle 57"/>
            <p:cNvSpPr>
              <a:spLocks noChangeArrowheads="1"/>
            </p:cNvSpPr>
            <p:nvPr/>
          </p:nvSpPr>
          <p:spPr bwMode="auto">
            <a:xfrm>
              <a:off x="1799" y="19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29" name="Rectangle 58"/>
            <p:cNvSpPr>
              <a:spLocks noChangeArrowheads="1"/>
            </p:cNvSpPr>
            <p:nvPr/>
          </p:nvSpPr>
          <p:spPr bwMode="auto">
            <a:xfrm>
              <a:off x="1751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5430" name="Rectangle 59"/>
            <p:cNvSpPr>
              <a:spLocks noChangeArrowheads="1"/>
            </p:cNvSpPr>
            <p:nvPr/>
          </p:nvSpPr>
          <p:spPr bwMode="auto">
            <a:xfrm>
              <a:off x="3227" y="70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5431" name="Rectangle 60"/>
            <p:cNvSpPr>
              <a:spLocks noChangeArrowheads="1"/>
            </p:cNvSpPr>
            <p:nvPr/>
          </p:nvSpPr>
          <p:spPr bwMode="auto">
            <a:xfrm>
              <a:off x="4667" y="22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90</a:t>
              </a:r>
            </a:p>
          </p:txBody>
        </p:sp>
        <p:sp>
          <p:nvSpPr>
            <p:cNvPr id="15432" name="Rectangle 61"/>
            <p:cNvSpPr>
              <a:spLocks noChangeArrowheads="1"/>
            </p:cNvSpPr>
            <p:nvPr/>
          </p:nvSpPr>
          <p:spPr bwMode="auto">
            <a:xfrm>
              <a:off x="1787" y="24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33" name="Rectangle 62"/>
            <p:cNvSpPr>
              <a:spLocks noChangeArrowheads="1"/>
            </p:cNvSpPr>
            <p:nvPr/>
          </p:nvSpPr>
          <p:spPr bwMode="auto">
            <a:xfrm>
              <a:off x="1847" y="26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34" name="Rectangle 63"/>
            <p:cNvSpPr>
              <a:spLocks noChangeArrowheads="1"/>
            </p:cNvSpPr>
            <p:nvPr/>
          </p:nvSpPr>
          <p:spPr bwMode="auto">
            <a:xfrm>
              <a:off x="1943" y="289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35" name="Rectangle 64"/>
            <p:cNvSpPr>
              <a:spLocks noChangeArrowheads="1"/>
            </p:cNvSpPr>
            <p:nvPr/>
          </p:nvSpPr>
          <p:spPr bwMode="auto">
            <a:xfrm>
              <a:off x="2075" y="310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36" name="Rectangle 65"/>
            <p:cNvSpPr>
              <a:spLocks noChangeArrowheads="1"/>
            </p:cNvSpPr>
            <p:nvPr/>
          </p:nvSpPr>
          <p:spPr bwMode="auto">
            <a:xfrm>
              <a:off x="2267" y="330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37" name="Rectangle 66"/>
            <p:cNvSpPr>
              <a:spLocks noChangeArrowheads="1"/>
            </p:cNvSpPr>
            <p:nvPr/>
          </p:nvSpPr>
          <p:spPr bwMode="auto">
            <a:xfrm>
              <a:off x="2495" y="344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38" name="Rectangle 67"/>
            <p:cNvSpPr>
              <a:spLocks noChangeArrowheads="1"/>
            </p:cNvSpPr>
            <p:nvPr/>
          </p:nvSpPr>
          <p:spPr bwMode="auto">
            <a:xfrm>
              <a:off x="2711" y="35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39" name="Rectangle 68"/>
            <p:cNvSpPr>
              <a:spLocks noChangeArrowheads="1"/>
            </p:cNvSpPr>
            <p:nvPr/>
          </p:nvSpPr>
          <p:spPr bwMode="auto">
            <a:xfrm>
              <a:off x="2951" y="363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40" name="Rectangle 69"/>
            <p:cNvSpPr>
              <a:spLocks noChangeArrowheads="1"/>
            </p:cNvSpPr>
            <p:nvPr/>
          </p:nvSpPr>
          <p:spPr bwMode="auto">
            <a:xfrm>
              <a:off x="3227" y="366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15441" name="Rectangle 70"/>
            <p:cNvSpPr>
              <a:spLocks noChangeArrowheads="1"/>
            </p:cNvSpPr>
            <p:nvPr/>
          </p:nvSpPr>
          <p:spPr bwMode="auto">
            <a:xfrm>
              <a:off x="3470" y="75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42" name="Rectangle 71"/>
            <p:cNvSpPr>
              <a:spLocks noChangeArrowheads="1"/>
            </p:cNvSpPr>
            <p:nvPr/>
          </p:nvSpPr>
          <p:spPr bwMode="auto">
            <a:xfrm>
              <a:off x="3742" y="829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43" name="Rectangle 72"/>
            <p:cNvSpPr>
              <a:spLocks noChangeArrowheads="1"/>
            </p:cNvSpPr>
            <p:nvPr/>
          </p:nvSpPr>
          <p:spPr bwMode="auto">
            <a:xfrm>
              <a:off x="3959" y="91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44" name="Rectangle 73"/>
            <p:cNvSpPr>
              <a:spLocks noChangeArrowheads="1"/>
            </p:cNvSpPr>
            <p:nvPr/>
          </p:nvSpPr>
          <p:spPr bwMode="auto">
            <a:xfrm>
              <a:off x="4151" y="108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45" name="Rectangle 74"/>
            <p:cNvSpPr>
              <a:spLocks noChangeArrowheads="1"/>
            </p:cNvSpPr>
            <p:nvPr/>
          </p:nvSpPr>
          <p:spPr bwMode="auto">
            <a:xfrm>
              <a:off x="4295" y="12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46" name="Rectangle 75"/>
            <p:cNvSpPr>
              <a:spLocks noChangeArrowheads="1"/>
            </p:cNvSpPr>
            <p:nvPr/>
          </p:nvSpPr>
          <p:spPr bwMode="auto">
            <a:xfrm>
              <a:off x="4463" y="14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47" name="Rectangle 76"/>
            <p:cNvSpPr>
              <a:spLocks noChangeArrowheads="1"/>
            </p:cNvSpPr>
            <p:nvPr/>
          </p:nvSpPr>
          <p:spPr bwMode="auto">
            <a:xfrm>
              <a:off x="4571" y="172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48" name="Rectangle 77"/>
            <p:cNvSpPr>
              <a:spLocks noChangeArrowheads="1"/>
            </p:cNvSpPr>
            <p:nvPr/>
          </p:nvSpPr>
          <p:spPr bwMode="auto">
            <a:xfrm>
              <a:off x="4631" y="19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49" name="Rectangle 78"/>
            <p:cNvSpPr>
              <a:spLocks noChangeArrowheads="1"/>
            </p:cNvSpPr>
            <p:nvPr/>
          </p:nvSpPr>
          <p:spPr bwMode="auto">
            <a:xfrm>
              <a:off x="4643" y="24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80</a:t>
              </a:r>
            </a:p>
          </p:txBody>
        </p:sp>
        <p:sp>
          <p:nvSpPr>
            <p:cNvPr id="15450" name="Rectangle 79"/>
            <p:cNvSpPr>
              <a:spLocks noChangeArrowheads="1"/>
            </p:cNvSpPr>
            <p:nvPr/>
          </p:nvSpPr>
          <p:spPr bwMode="auto">
            <a:xfrm>
              <a:off x="4583" y="265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70</a:t>
              </a:r>
            </a:p>
          </p:txBody>
        </p:sp>
        <p:sp>
          <p:nvSpPr>
            <p:cNvPr id="15451" name="Rectangle 80"/>
            <p:cNvSpPr>
              <a:spLocks noChangeArrowheads="1"/>
            </p:cNvSpPr>
            <p:nvPr/>
          </p:nvSpPr>
          <p:spPr bwMode="auto">
            <a:xfrm>
              <a:off x="4463" y="290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15452" name="Rectangle 81"/>
            <p:cNvSpPr>
              <a:spLocks noChangeArrowheads="1"/>
            </p:cNvSpPr>
            <p:nvPr/>
          </p:nvSpPr>
          <p:spPr bwMode="auto">
            <a:xfrm>
              <a:off x="4331" y="3120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15453" name="Rectangle 82"/>
            <p:cNvSpPr>
              <a:spLocks noChangeArrowheads="1"/>
            </p:cNvSpPr>
            <p:nvPr/>
          </p:nvSpPr>
          <p:spPr bwMode="auto">
            <a:xfrm>
              <a:off x="4115" y="332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15454" name="Rectangle 83"/>
            <p:cNvSpPr>
              <a:spLocks noChangeArrowheads="1"/>
            </p:cNvSpPr>
            <p:nvPr/>
          </p:nvSpPr>
          <p:spPr bwMode="auto">
            <a:xfrm>
              <a:off x="3899" y="345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15455" name="Rectangle 84"/>
            <p:cNvSpPr>
              <a:spLocks noChangeArrowheads="1"/>
            </p:cNvSpPr>
            <p:nvPr/>
          </p:nvSpPr>
          <p:spPr bwMode="auto">
            <a:xfrm>
              <a:off x="3695" y="3576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15456" name="Rectangle 85"/>
            <p:cNvSpPr>
              <a:spLocks noChangeArrowheads="1"/>
            </p:cNvSpPr>
            <p:nvPr/>
          </p:nvSpPr>
          <p:spPr bwMode="auto">
            <a:xfrm>
              <a:off x="3455" y="364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000">
                  <a:solidFill>
                    <a:srgbClr val="1F9D73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15457" name="Line 86"/>
            <p:cNvSpPr>
              <a:spLocks noChangeShapeType="1"/>
            </p:cNvSpPr>
            <p:nvPr/>
          </p:nvSpPr>
          <p:spPr bwMode="auto">
            <a:xfrm>
              <a:off x="3379" y="709"/>
              <a:ext cx="0" cy="322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  <p:sp>
          <p:nvSpPr>
            <p:cNvPr id="15458" name="Line 87"/>
            <p:cNvSpPr>
              <a:spLocks noChangeShapeType="1"/>
            </p:cNvSpPr>
            <p:nvPr/>
          </p:nvSpPr>
          <p:spPr bwMode="auto">
            <a:xfrm flipV="1">
              <a:off x="1752" y="2321"/>
              <a:ext cx="3179" cy="1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 sz="1800"/>
            </a:p>
          </p:txBody>
        </p:sp>
      </p:grpSp>
      <p:grpSp>
        <p:nvGrpSpPr>
          <p:cNvPr id="3" name="Group 150"/>
          <p:cNvGrpSpPr>
            <a:grpSpLocks/>
          </p:cNvGrpSpPr>
          <p:nvPr/>
        </p:nvGrpSpPr>
        <p:grpSpPr bwMode="auto">
          <a:xfrm>
            <a:off x="3733800" y="457200"/>
            <a:ext cx="2819400" cy="3124200"/>
            <a:chOff x="3025944" y="291276"/>
            <a:chExt cx="2003256" cy="3337295"/>
          </a:xfrm>
        </p:grpSpPr>
        <p:cxnSp>
          <p:nvCxnSpPr>
            <p:cNvPr id="142" name="Straight Connector 141"/>
            <p:cNvCxnSpPr/>
            <p:nvPr/>
          </p:nvCxnSpPr>
          <p:spPr>
            <a:xfrm rot="16200000" flipH="1">
              <a:off x="2358925" y="958296"/>
              <a:ext cx="3337295" cy="2003256"/>
            </a:xfrm>
            <a:prstGeom prst="line">
              <a:avLst/>
            </a:prstGeom>
            <a:ln w="41275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4009525" y="2361824"/>
              <a:ext cx="305677" cy="76310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5400000">
              <a:off x="4161454" y="2286081"/>
              <a:ext cx="305240" cy="2256"/>
            </a:xfrm>
            <a:prstGeom prst="line">
              <a:avLst/>
            </a:prstGeom>
            <a:ln w="3810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>
            <a:endCxn id="15394" idx="0"/>
          </p:cNvCxnSpPr>
          <p:nvPr/>
        </p:nvCxnSpPr>
        <p:spPr>
          <a:xfrm>
            <a:off x="6580232" y="3613151"/>
            <a:ext cx="1220705" cy="215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6608889" y="3659187"/>
            <a:ext cx="419822" cy="75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7930985-52E5-72F7-B83F-AA57E0E5849D}"/>
              </a:ext>
            </a:extLst>
          </p:cNvPr>
          <p:cNvSpPr txBox="1"/>
          <p:nvPr/>
        </p:nvSpPr>
        <p:spPr>
          <a:xfrm>
            <a:off x="51305" y="4114661"/>
            <a:ext cx="29853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- Em hãy ghi lại giá trị của góc tới và góc khúc xạ.</a:t>
            </a:r>
            <a:endParaRPr lang="en-SG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81C574-13D5-3EDE-ED76-02BE05C096D5}"/>
              </a:ext>
            </a:extLst>
          </p:cNvPr>
          <p:cNvSpPr txBox="1"/>
          <p:nvPr/>
        </p:nvSpPr>
        <p:spPr>
          <a:xfrm>
            <a:off x="65864" y="407989"/>
            <a:ext cx="29945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C2/ Đề xuất phương án để kiểm tra:</a:t>
            </a:r>
          </a:p>
          <a:p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- Khi đổi hướng tia tới thì tia khúc xạ như thế nào?</a:t>
            </a:r>
            <a:endParaRPr lang="en-SG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988996"/>
              </p:ext>
            </p:extLst>
          </p:nvPr>
        </p:nvGraphicFramePr>
        <p:xfrm>
          <a:off x="1295400" y="609601"/>
          <a:ext cx="96774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3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80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84328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So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sánh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Tia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phẳng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="1" baseline="0" dirty="0">
                          <a:solidFill>
                            <a:srgbClr val="0000CC"/>
                          </a:solidFill>
                          <a:highlight>
                            <a:srgbClr val="FFFF00"/>
                          </a:highlight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200" b="1" dirty="0">
                        <a:solidFill>
                          <a:srgbClr val="0000CC"/>
                        </a:solidFill>
                        <a:highlight>
                          <a:srgbClr val="FFFF00"/>
                        </a:highligh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1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1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43200" y="3276600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43200" y="4343400"/>
            <a:ext cx="91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1000" y="3352801"/>
            <a:ext cx="750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91000" y="4419600"/>
            <a:ext cx="750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3200" b="1" baseline="30000" dirty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80088" y="3276601"/>
            <a:ext cx="17748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44001" y="3733800"/>
            <a:ext cx="809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19200" y="2248899"/>
            <a:ext cx="40667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3487400" cy="68580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19200" y="613444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5800" y="1447800"/>
            <a:ext cx="11734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luật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- Tia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mặt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phẳng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ở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tuyến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 eaLnBrk="1" hangingPunct="1">
              <a:buFontTx/>
              <a:buChar char="-"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Đối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suốt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giữa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góc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góc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 (sin r)là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hằng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</a:t>
            </a:r>
          </a:p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         sin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hằng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</a:t>
            </a:r>
          </a:p>
          <a:p>
            <a:pPr eaLnBrk="1" hangingPunct="1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sinr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21F24C-987B-C038-D36E-7A812FEFEAF1}"/>
                  </a:ext>
                </a:extLst>
              </p14:cNvPr>
              <p14:cNvContentPartPr/>
              <p14:nvPr/>
            </p14:nvContentPartPr>
            <p14:xfrm>
              <a:off x="3267198" y="5672861"/>
              <a:ext cx="851760" cy="54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21F24C-987B-C038-D36E-7A812FEFEA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58558" y="5664221"/>
                <a:ext cx="869400" cy="7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A1FE-263E-57E6-69C3-C563DE37D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 Và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của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một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truyền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Được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n=c/v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n1 sang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giữa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sin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̀?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Sini/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n21,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tốc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suốt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tốc độ của ánh sáng truyền đi trong các môi trường bao giờ cũng nhỏ hơn tốc độ ánh sáng trong chân không (v &lt; c) nên chiết suất tuyệt đối của mọi chất đều lớn hơn 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D654229B-8939-054F-B0A0-B262BEFEC5A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704741"/>
            <a:ext cx="10515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3.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Chiết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suất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ình nền Powerpoint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88480"/>
          </a:xfrm>
          <a:prstGeom prst="rect">
            <a:avLst/>
          </a:prstGeom>
          <a:noFill/>
        </p:spPr>
      </p:pic>
      <p:sp>
        <p:nvSpPr>
          <p:cNvPr id="3" name="Text Box 75"/>
          <p:cNvSpPr txBox="1">
            <a:spLocks noChangeArrowheads="1"/>
          </p:cNvSpPr>
          <p:nvPr/>
        </p:nvSpPr>
        <p:spPr bwMode="auto">
          <a:xfrm>
            <a:off x="685800" y="649859"/>
            <a:ext cx="35814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u="sng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1371600"/>
            <a:ext cx="111252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Chiết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suất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 trị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tốc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hoặc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tốc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́.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083912-48B9-0932-A94A-D8158A2BDB40}"/>
              </a:ext>
            </a:extLst>
          </p:cNvPr>
          <p:cNvSpPr txBox="1"/>
          <p:nvPr/>
        </p:nvSpPr>
        <p:spPr>
          <a:xfrm>
            <a:off x="457200" y="37338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vi-VN" sz="4400" b="1" dirty="0">
                <a:solidFill>
                  <a:srgbClr val="FF0000"/>
                </a:solidFill>
                <a:highlight>
                  <a:srgbClr val="00FFFF"/>
                </a:highlight>
                <a:latin typeface="+mj-lt"/>
              </a:rPr>
              <a:t>III</a:t>
            </a:r>
            <a:r>
              <a:rPr lang="vi-VN" sz="4400" b="1" dirty="0">
                <a:highlight>
                  <a:srgbClr val="00FFFF"/>
                </a:highlight>
                <a:latin typeface="+mj-lt"/>
              </a:rPr>
              <a:t>. </a:t>
            </a:r>
            <a:r>
              <a:rPr lang="vi-VN" sz="4400" b="1" u="sng" dirty="0">
                <a:solidFill>
                  <a:srgbClr val="FF0000"/>
                </a:solidFill>
                <a:highlight>
                  <a:srgbClr val="00FFFF"/>
                </a:highlight>
                <a:latin typeface="+mj-lt"/>
              </a:rPr>
              <a:t>Vận dụng</a:t>
            </a:r>
            <a:endParaRPr lang="en-SG" sz="4400" b="1" u="sng" dirty="0">
              <a:solidFill>
                <a:srgbClr val="FF0000"/>
              </a:solidFill>
              <a:highlight>
                <a:srgbClr val="00FFFF"/>
              </a:highligh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474682"/>
              </p:ext>
            </p:extLst>
          </p:nvPr>
        </p:nvGraphicFramePr>
        <p:xfrm>
          <a:off x="-72736" y="1325978"/>
          <a:ext cx="12153899" cy="4908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0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3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PHẢN XẠ ÁNH SÁNG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 TƯỢNG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KHÚC XẠ ÁNH SÁNG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5884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 trường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...........................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……………………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........   </a:t>
                      </a:r>
                    </a:p>
                    <a:p>
                      <a:pPr>
                        <a:buFontTx/>
                        <a:buChar char="-"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phản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……....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Tx/>
                        <a:buNone/>
                      </a:pPr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Tia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</a:t>
                      </a:r>
                      <a:r>
                        <a:rPr kumimoji="0" lang="vi-VN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......................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…………………………………………………</a:t>
                      </a:r>
                    </a:p>
                    <a:p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khúc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xạ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……….....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.....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 Box 83"/>
          <p:cNvSpPr txBox="1">
            <a:spLocks noChangeArrowheads="1"/>
          </p:cNvSpPr>
          <p:nvPr/>
        </p:nvSpPr>
        <p:spPr bwMode="auto">
          <a:xfrm>
            <a:off x="34636" y="2828045"/>
            <a:ext cx="7086600" cy="181588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1"/>
          <p:cNvSpPr txBox="1">
            <a:spLocks noChangeArrowheads="1"/>
          </p:cNvSpPr>
          <p:nvPr/>
        </p:nvSpPr>
        <p:spPr bwMode="auto">
          <a:xfrm>
            <a:off x="6038849" y="2828045"/>
            <a:ext cx="5566064" cy="156966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2667000" y="4688573"/>
            <a:ext cx="1295400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15"/>
          <p:cNvSpPr txBox="1">
            <a:spLocks noChangeArrowheads="1"/>
          </p:cNvSpPr>
          <p:nvPr/>
        </p:nvSpPr>
        <p:spPr bwMode="auto">
          <a:xfrm>
            <a:off x="8458200" y="5745685"/>
            <a:ext cx="2286000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5" name="AutoShape 15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08358" y="109042"/>
            <a:ext cx="11907441" cy="71508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C7: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Phân biệt các hiện tượng khúc xạ và phản xạ ánh sáng.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D8936-E436-E446-3ED2-0E7218439D49}"/>
              </a:ext>
            </a:extLst>
          </p:cNvPr>
          <p:cNvSpPr txBox="1"/>
          <p:nvPr/>
        </p:nvSpPr>
        <p:spPr>
          <a:xfrm>
            <a:off x="8478982" y="467040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36600"/>
            <a:ext cx="11727656" cy="55927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altLang="en-US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Trong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’ = </a:t>
            </a:r>
            <a:r>
              <a:rPr lang="en-US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100" name="AutoShape 252"/>
          <p:cNvSpPr>
            <a:spLocks noChangeAspect="1" noChangeArrowheads="1" noTextEdit="1"/>
          </p:cNvSpPr>
          <p:nvPr/>
        </p:nvSpPr>
        <p:spPr bwMode="auto">
          <a:xfrm rot="-10862">
            <a:off x="2520951" y="4132264"/>
            <a:ext cx="2276475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0" name="Line 246"/>
          <p:cNvSpPr>
            <a:spLocks noChangeShapeType="1"/>
          </p:cNvSpPr>
          <p:nvPr/>
        </p:nvSpPr>
        <p:spPr bwMode="auto">
          <a:xfrm flipH="1">
            <a:off x="3657601" y="4392613"/>
            <a:ext cx="842963" cy="1295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41" name="Text Box 294"/>
          <p:cNvSpPr txBox="1">
            <a:spLocks noChangeArrowheads="1"/>
          </p:cNvSpPr>
          <p:nvPr/>
        </p:nvSpPr>
        <p:spPr bwMode="auto">
          <a:xfrm>
            <a:off x="4343401" y="3932239"/>
            <a:ext cx="390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R</a:t>
            </a:r>
          </a:p>
        </p:txBody>
      </p:sp>
      <p:sp>
        <p:nvSpPr>
          <p:cNvPr id="4103" name="Freeform 295"/>
          <p:cNvSpPr>
            <a:spLocks/>
          </p:cNvSpPr>
          <p:nvPr/>
        </p:nvSpPr>
        <p:spPr bwMode="auto">
          <a:xfrm rot="-1942841">
            <a:off x="3490913" y="5334001"/>
            <a:ext cx="158750" cy="92075"/>
          </a:xfrm>
          <a:custGeom>
            <a:avLst/>
            <a:gdLst>
              <a:gd name="T0" fmla="*/ 0 w 144"/>
              <a:gd name="T1" fmla="*/ 2147483647 h 104"/>
              <a:gd name="T2" fmla="*/ 2147483647 w 144"/>
              <a:gd name="T3" fmla="*/ 2147483647 h 104"/>
              <a:gd name="T4" fmla="*/ 2147483647 w 144"/>
              <a:gd name="T5" fmla="*/ 2147483647 h 104"/>
              <a:gd name="T6" fmla="*/ 0 60000 65536"/>
              <a:gd name="T7" fmla="*/ 0 60000 65536"/>
              <a:gd name="T8" fmla="*/ 0 60000 65536"/>
              <a:gd name="T9" fmla="*/ 0 w 144"/>
              <a:gd name="T10" fmla="*/ 0 h 104"/>
              <a:gd name="T11" fmla="*/ 144 w 14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4" name="Freeform 296"/>
          <p:cNvSpPr>
            <a:spLocks/>
          </p:cNvSpPr>
          <p:nvPr/>
        </p:nvSpPr>
        <p:spPr bwMode="auto">
          <a:xfrm rot="2146068" flipH="1">
            <a:off x="3665538" y="5354639"/>
            <a:ext cx="158750" cy="92075"/>
          </a:xfrm>
          <a:custGeom>
            <a:avLst/>
            <a:gdLst>
              <a:gd name="T0" fmla="*/ 0 w 144"/>
              <a:gd name="T1" fmla="*/ 2147483647 h 104"/>
              <a:gd name="T2" fmla="*/ 2147483647 w 144"/>
              <a:gd name="T3" fmla="*/ 2147483647 h 104"/>
              <a:gd name="T4" fmla="*/ 2147483647 w 144"/>
              <a:gd name="T5" fmla="*/ 2147483647 h 104"/>
              <a:gd name="T6" fmla="*/ 0 60000 65536"/>
              <a:gd name="T7" fmla="*/ 0 60000 65536"/>
              <a:gd name="T8" fmla="*/ 0 60000 65536"/>
              <a:gd name="T9" fmla="*/ 0 w 144"/>
              <a:gd name="T10" fmla="*/ 0 h 104"/>
              <a:gd name="T11" fmla="*/ 144 w 14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4105" name="Text Box 297"/>
          <p:cNvSpPr txBox="1">
            <a:spLocks noChangeArrowheads="1"/>
          </p:cNvSpPr>
          <p:nvPr/>
        </p:nvSpPr>
        <p:spPr bwMode="auto">
          <a:xfrm>
            <a:off x="3446464" y="4846638"/>
            <a:ext cx="263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</a:t>
            </a:r>
          </a:p>
        </p:txBody>
      </p:sp>
      <p:sp>
        <p:nvSpPr>
          <p:cNvPr id="4106" name="Text Box 298"/>
          <p:cNvSpPr txBox="1">
            <a:spLocks noChangeArrowheads="1"/>
          </p:cNvSpPr>
          <p:nvPr/>
        </p:nvSpPr>
        <p:spPr bwMode="auto">
          <a:xfrm>
            <a:off x="3670301" y="4884738"/>
            <a:ext cx="3159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i’</a:t>
            </a:r>
          </a:p>
        </p:txBody>
      </p:sp>
      <p:sp>
        <p:nvSpPr>
          <p:cNvPr id="4107" name="Line 299"/>
          <p:cNvSpPr>
            <a:spLocks noChangeShapeType="1"/>
          </p:cNvSpPr>
          <p:nvPr/>
        </p:nvSpPr>
        <p:spPr bwMode="auto">
          <a:xfrm flipV="1">
            <a:off x="3908426" y="5075238"/>
            <a:ext cx="157163" cy="228600"/>
          </a:xfrm>
          <a:prstGeom prst="line">
            <a:avLst/>
          </a:prstGeom>
          <a:noFill/>
          <a:ln w="63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800"/>
          </a:p>
        </p:txBody>
      </p:sp>
      <p:sp>
        <p:nvSpPr>
          <p:cNvPr id="193" name="Text Box 301"/>
          <p:cNvSpPr txBox="1">
            <a:spLocks noChangeArrowheads="1"/>
          </p:cNvSpPr>
          <p:nvPr/>
        </p:nvSpPr>
        <p:spPr bwMode="auto">
          <a:xfrm>
            <a:off x="2811464" y="3922713"/>
            <a:ext cx="357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S</a:t>
            </a:r>
          </a:p>
        </p:txBody>
      </p:sp>
      <p:sp>
        <p:nvSpPr>
          <p:cNvPr id="194" name="Text Box 302"/>
          <p:cNvSpPr txBox="1">
            <a:spLocks noChangeArrowheads="1"/>
          </p:cNvSpPr>
          <p:nvPr/>
        </p:nvSpPr>
        <p:spPr bwMode="auto">
          <a:xfrm>
            <a:off x="3560764" y="5659438"/>
            <a:ext cx="287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I</a:t>
            </a:r>
          </a:p>
        </p:txBody>
      </p:sp>
      <p:sp>
        <p:nvSpPr>
          <p:cNvPr id="195" name="Text Box 303"/>
          <p:cNvSpPr txBox="1">
            <a:spLocks noChangeArrowheads="1"/>
          </p:cNvSpPr>
          <p:nvPr/>
        </p:nvSpPr>
        <p:spPr bwMode="auto">
          <a:xfrm>
            <a:off x="3549650" y="3694113"/>
            <a:ext cx="407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/>
              <a:t>N</a:t>
            </a:r>
          </a:p>
        </p:txBody>
      </p:sp>
      <p:sp>
        <p:nvSpPr>
          <p:cNvPr id="196" name="Line 304"/>
          <p:cNvSpPr>
            <a:spLocks noChangeShapeType="1"/>
          </p:cNvSpPr>
          <p:nvPr/>
        </p:nvSpPr>
        <p:spPr bwMode="auto">
          <a:xfrm flipV="1">
            <a:off x="3656013" y="4151313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97" name="Line 305"/>
          <p:cNvSpPr>
            <a:spLocks noChangeShapeType="1"/>
          </p:cNvSpPr>
          <p:nvPr/>
        </p:nvSpPr>
        <p:spPr bwMode="auto">
          <a:xfrm>
            <a:off x="2811463" y="4306888"/>
            <a:ext cx="844550" cy="13716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113" name="Line 306"/>
          <p:cNvSpPr>
            <a:spLocks noChangeShapeType="1"/>
          </p:cNvSpPr>
          <p:nvPr/>
        </p:nvSpPr>
        <p:spPr bwMode="auto">
          <a:xfrm>
            <a:off x="3074988" y="4741863"/>
            <a:ext cx="158750" cy="228600"/>
          </a:xfrm>
          <a:prstGeom prst="line">
            <a:avLst/>
          </a:prstGeom>
          <a:noFill/>
          <a:ln w="63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800"/>
          </a:p>
        </p:txBody>
      </p:sp>
      <p:grpSp>
        <p:nvGrpSpPr>
          <p:cNvPr id="3" name="Group 198"/>
          <p:cNvGrpSpPr>
            <a:grpSpLocks/>
          </p:cNvGrpSpPr>
          <p:nvPr/>
        </p:nvGrpSpPr>
        <p:grpSpPr bwMode="auto">
          <a:xfrm>
            <a:off x="2495551" y="5675313"/>
            <a:ext cx="2320925" cy="76200"/>
            <a:chOff x="384" y="3072"/>
            <a:chExt cx="2112" cy="48"/>
          </a:xfrm>
        </p:grpSpPr>
        <p:sp>
          <p:nvSpPr>
            <p:cNvPr id="4125" name="Line 308"/>
            <p:cNvSpPr>
              <a:spLocks noChangeShapeType="1"/>
            </p:cNvSpPr>
            <p:nvPr/>
          </p:nvSpPr>
          <p:spPr bwMode="auto">
            <a:xfrm>
              <a:off x="384" y="3072"/>
              <a:ext cx="2112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26" name="Rectangle 200" descr="Light upward diagonal"/>
            <p:cNvSpPr>
              <a:spLocks noChangeArrowheads="1"/>
            </p:cNvSpPr>
            <p:nvPr/>
          </p:nvSpPr>
          <p:spPr bwMode="auto">
            <a:xfrm>
              <a:off x="384" y="3072"/>
              <a:ext cx="2112" cy="48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75560" y="2689773"/>
            <a:ext cx="5943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140" grpId="0" animBg="1"/>
      <p:bldP spid="141" grpId="0"/>
      <p:bldP spid="193" grpId="0"/>
      <p:bldP spid="194" grpId="0"/>
      <p:bldP spid="195" grpId="0"/>
      <p:bldP spid="196" grpId="0" animBg="1"/>
      <p:bldP spid="19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7242335-7181-4167-9558-C38B03D8D33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3555" name="Picture 4" descr="DSCF54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219200"/>
            <a:ext cx="723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30968" y="5817742"/>
            <a:ext cx="11451431" cy="584775"/>
          </a:xfrm>
          <a:prstGeom prst="rect">
            <a:avLst/>
          </a:prstGeom>
          <a:solidFill>
            <a:srgbClr val="990000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14B8A-F7AB-F45A-47BE-202945F70B27}"/>
              </a:ext>
            </a:extLst>
          </p:cNvPr>
          <p:cNvSpPr txBox="1"/>
          <p:nvPr/>
        </p:nvSpPr>
        <p:spPr>
          <a:xfrm>
            <a:off x="228600" y="304800"/>
            <a:ext cx="1135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C8/ Giải thích hiện tượng nêu ở phần mở bài</a:t>
            </a:r>
            <a:endParaRPr lang="en-SG" sz="3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4876800" y="1295401"/>
            <a:ext cx="2514600" cy="2201863"/>
            <a:chOff x="5328" y="1248"/>
            <a:chExt cx="1584" cy="1387"/>
          </a:xfrm>
        </p:grpSpPr>
        <p:pic>
          <p:nvPicPr>
            <p:cNvPr id="25697" name="Picture 125" descr="Hoabuo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0" y="1248"/>
              <a:ext cx="606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98" name="Text Box 126"/>
            <p:cNvSpPr txBox="1">
              <a:spLocks noChangeArrowheads="1"/>
            </p:cNvSpPr>
            <p:nvPr/>
          </p:nvSpPr>
          <p:spPr bwMode="auto">
            <a:xfrm>
              <a:off x="5328" y="2112"/>
              <a:ext cx="15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. . ! </a:t>
              </a:r>
            </a:p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4876800" y="1371601"/>
            <a:ext cx="2514600" cy="2582863"/>
            <a:chOff x="5280" y="1248"/>
            <a:chExt cx="1584" cy="1627"/>
          </a:xfrm>
        </p:grpSpPr>
        <p:pic>
          <p:nvPicPr>
            <p:cNvPr id="25695" name="Picture 136" descr="Hoabuo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0" y="1248"/>
              <a:ext cx="606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96" name="Text Box 137"/>
            <p:cNvSpPr txBox="1">
              <a:spLocks noChangeArrowheads="1"/>
            </p:cNvSpPr>
            <p:nvPr/>
          </p:nvSpPr>
          <p:spPr bwMode="auto">
            <a:xfrm>
              <a:off x="5280" y="2352"/>
              <a:ext cx="15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. . ! </a:t>
              </a:r>
            </a:p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38"/>
          <p:cNvGrpSpPr>
            <a:grpSpLocks/>
          </p:cNvGrpSpPr>
          <p:nvPr/>
        </p:nvGrpSpPr>
        <p:grpSpPr bwMode="auto">
          <a:xfrm>
            <a:off x="4724400" y="1371601"/>
            <a:ext cx="2514600" cy="3040063"/>
            <a:chOff x="5232" y="1248"/>
            <a:chExt cx="1584" cy="1915"/>
          </a:xfrm>
        </p:grpSpPr>
        <p:pic>
          <p:nvPicPr>
            <p:cNvPr id="25693" name="Picture 139" descr="Hoabuon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60" y="1248"/>
              <a:ext cx="606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94" name="Text Box 140"/>
            <p:cNvSpPr txBox="1">
              <a:spLocks noChangeArrowheads="1"/>
            </p:cNvSpPr>
            <p:nvPr/>
          </p:nvSpPr>
          <p:spPr bwMode="auto">
            <a:xfrm>
              <a:off x="5232" y="2640"/>
              <a:ext cx="15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. . ! </a:t>
              </a:r>
            </a:p>
            <a:p>
              <a:pPr eaLnBrk="1" hangingPunct="1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86021" name="AutoShape 5"/>
          <p:cNvSpPr>
            <a:spLocks noChangeArrowheads="1"/>
          </p:cNvSpPr>
          <p:nvPr/>
        </p:nvSpPr>
        <p:spPr bwMode="auto">
          <a:xfrm>
            <a:off x="1720850" y="0"/>
            <a:ext cx="8947150" cy="105568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vi-VN" sz="2800" b="1">
                <a:solidFill>
                  <a:srgbClr val="0000FF"/>
                </a:solidFill>
              </a:rPr>
              <a:t>1</a:t>
            </a:r>
            <a:r>
              <a:rPr lang="en-US" sz="2800" b="1">
                <a:solidFill>
                  <a:srgbClr val="0000FF"/>
                </a:solidFill>
              </a:rPr>
              <a:t>)</a:t>
            </a:r>
            <a:r>
              <a:rPr lang="vi-VN" sz="2800" b="1">
                <a:solidFill>
                  <a:srgbClr val="0000FF"/>
                </a:solidFill>
              </a:rPr>
              <a:t> Cách vẽ nào biểu diễn đúng hiện tượng khúc xạ của tia sáng khi đi từ không khí (Kk) vào nước ?</a:t>
            </a:r>
          </a:p>
        </p:txBody>
      </p:sp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1600200" y="3952876"/>
            <a:ext cx="3048000" cy="2790825"/>
            <a:chOff x="48" y="2544"/>
            <a:chExt cx="1920" cy="1758"/>
          </a:xfrm>
        </p:grpSpPr>
        <p:sp>
          <p:nvSpPr>
            <p:cNvPr id="25674" name="Line 72"/>
            <p:cNvSpPr>
              <a:spLocks noChangeShapeType="1"/>
            </p:cNvSpPr>
            <p:nvPr/>
          </p:nvSpPr>
          <p:spPr bwMode="auto">
            <a:xfrm flipV="1">
              <a:off x="240" y="3469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75" name="Line 73"/>
            <p:cNvSpPr>
              <a:spLocks noChangeShapeType="1"/>
            </p:cNvSpPr>
            <p:nvPr/>
          </p:nvSpPr>
          <p:spPr bwMode="auto">
            <a:xfrm>
              <a:off x="1152" y="2621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76" name="Text Box 74"/>
            <p:cNvSpPr txBox="1">
              <a:spLocks noChangeArrowheads="1"/>
            </p:cNvSpPr>
            <p:nvPr/>
          </p:nvSpPr>
          <p:spPr bwMode="auto">
            <a:xfrm>
              <a:off x="480" y="2544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77" name="Text Box 75"/>
            <p:cNvSpPr txBox="1">
              <a:spLocks noChangeArrowheads="1"/>
            </p:cNvSpPr>
            <p:nvPr/>
          </p:nvSpPr>
          <p:spPr bwMode="auto">
            <a:xfrm>
              <a:off x="1168" y="256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78" name="Text Box 76"/>
            <p:cNvSpPr txBox="1">
              <a:spLocks noChangeArrowheads="1"/>
            </p:cNvSpPr>
            <p:nvPr/>
          </p:nvSpPr>
          <p:spPr bwMode="auto">
            <a:xfrm>
              <a:off x="1152" y="3888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79" name="Text Box 77"/>
            <p:cNvSpPr txBox="1">
              <a:spLocks noChangeArrowheads="1"/>
            </p:cNvSpPr>
            <p:nvPr/>
          </p:nvSpPr>
          <p:spPr bwMode="auto">
            <a:xfrm>
              <a:off x="1536" y="308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80" name="Text Box 78"/>
            <p:cNvSpPr txBox="1">
              <a:spLocks noChangeArrowheads="1"/>
            </p:cNvSpPr>
            <p:nvPr/>
          </p:nvSpPr>
          <p:spPr bwMode="auto">
            <a:xfrm>
              <a:off x="1170" y="311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81" name="Text Box 79"/>
            <p:cNvSpPr txBox="1">
              <a:spLocks noChangeArrowheads="1"/>
            </p:cNvSpPr>
            <p:nvPr/>
          </p:nvSpPr>
          <p:spPr bwMode="auto">
            <a:xfrm>
              <a:off x="768" y="390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6" name="Group 80"/>
            <p:cNvGrpSpPr>
              <a:grpSpLocks/>
            </p:cNvGrpSpPr>
            <p:nvPr/>
          </p:nvGrpSpPr>
          <p:grpSpPr bwMode="auto">
            <a:xfrm>
              <a:off x="670" y="2917"/>
              <a:ext cx="498" cy="564"/>
              <a:chOff x="4166" y="2928"/>
              <a:chExt cx="498" cy="564"/>
            </a:xfrm>
          </p:grpSpPr>
          <p:sp>
            <p:nvSpPr>
              <p:cNvPr id="25691" name="Line 81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92" name="Line 82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83"/>
            <p:cNvGrpSpPr>
              <a:grpSpLocks/>
            </p:cNvGrpSpPr>
            <p:nvPr/>
          </p:nvGrpSpPr>
          <p:grpSpPr bwMode="auto">
            <a:xfrm flipH="1">
              <a:off x="728" y="3467"/>
              <a:ext cx="440" cy="651"/>
              <a:chOff x="4664" y="3496"/>
              <a:chExt cx="251" cy="680"/>
            </a:xfrm>
          </p:grpSpPr>
          <p:sp>
            <p:nvSpPr>
              <p:cNvPr id="25689" name="Line 84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90" name="Line 85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84" name="Text Box 86"/>
            <p:cNvSpPr txBox="1">
              <a:spLocks noChangeArrowheads="1"/>
            </p:cNvSpPr>
            <p:nvPr/>
          </p:nvSpPr>
          <p:spPr bwMode="auto">
            <a:xfrm>
              <a:off x="144" y="287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85" name="Text Box 87"/>
            <p:cNvSpPr txBox="1">
              <a:spLocks noChangeArrowheads="1"/>
            </p:cNvSpPr>
            <p:nvPr/>
          </p:nvSpPr>
          <p:spPr bwMode="auto">
            <a:xfrm>
              <a:off x="96" y="3456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86" name="Text Box 88"/>
            <p:cNvSpPr txBox="1">
              <a:spLocks noChangeArrowheads="1"/>
            </p:cNvSpPr>
            <p:nvPr/>
          </p:nvSpPr>
          <p:spPr bwMode="auto">
            <a:xfrm>
              <a:off x="144" y="3101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87" name="AutoShape 108"/>
            <p:cNvSpPr>
              <a:spLocks noChangeArrowheads="1"/>
            </p:cNvSpPr>
            <p:nvPr/>
          </p:nvSpPr>
          <p:spPr bwMode="auto">
            <a:xfrm>
              <a:off x="240" y="3780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C</a:t>
              </a:r>
            </a:p>
          </p:txBody>
        </p:sp>
        <p:sp>
          <p:nvSpPr>
            <p:cNvPr id="25688" name="Rectangle 110"/>
            <p:cNvSpPr>
              <a:spLocks noChangeArrowheads="1"/>
            </p:cNvSpPr>
            <p:nvPr/>
          </p:nvSpPr>
          <p:spPr bwMode="auto">
            <a:xfrm>
              <a:off x="48" y="2574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3200" b="1">
                <a:latin typeface="VNI-Top" pitchFamily="2" charset="0"/>
              </a:endParaRPr>
            </a:p>
          </p:txBody>
        </p:sp>
      </p:grpSp>
      <p:grpSp>
        <p:nvGrpSpPr>
          <p:cNvPr id="8" name="Group 117"/>
          <p:cNvGrpSpPr>
            <a:grpSpLocks/>
          </p:cNvGrpSpPr>
          <p:nvPr/>
        </p:nvGrpSpPr>
        <p:grpSpPr bwMode="auto">
          <a:xfrm>
            <a:off x="1524000" y="1143000"/>
            <a:ext cx="3048000" cy="2789238"/>
            <a:chOff x="48" y="720"/>
            <a:chExt cx="1920" cy="1757"/>
          </a:xfrm>
        </p:grpSpPr>
        <p:sp>
          <p:nvSpPr>
            <p:cNvPr id="25655" name="Line 55"/>
            <p:cNvSpPr>
              <a:spLocks noChangeShapeType="1"/>
            </p:cNvSpPr>
            <p:nvPr/>
          </p:nvSpPr>
          <p:spPr bwMode="auto">
            <a:xfrm flipV="1">
              <a:off x="240" y="1693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56" name="Line 56"/>
            <p:cNvSpPr>
              <a:spLocks noChangeShapeType="1"/>
            </p:cNvSpPr>
            <p:nvPr/>
          </p:nvSpPr>
          <p:spPr bwMode="auto">
            <a:xfrm>
              <a:off x="1152" y="845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57" name="Text Box 57"/>
            <p:cNvSpPr txBox="1">
              <a:spLocks noChangeArrowheads="1"/>
            </p:cNvSpPr>
            <p:nvPr/>
          </p:nvSpPr>
          <p:spPr bwMode="auto">
            <a:xfrm>
              <a:off x="480" y="76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58" name="Text Box 58"/>
            <p:cNvSpPr txBox="1">
              <a:spLocks noChangeArrowheads="1"/>
            </p:cNvSpPr>
            <p:nvPr/>
          </p:nvSpPr>
          <p:spPr bwMode="auto">
            <a:xfrm>
              <a:off x="1152" y="78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59" name="Text Box 59"/>
            <p:cNvSpPr txBox="1">
              <a:spLocks noChangeArrowheads="1"/>
            </p:cNvSpPr>
            <p:nvPr/>
          </p:nvSpPr>
          <p:spPr bwMode="auto">
            <a:xfrm>
              <a:off x="816" y="2112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60" name="Text Box 60"/>
            <p:cNvSpPr txBox="1">
              <a:spLocks noChangeArrowheads="1"/>
            </p:cNvSpPr>
            <p:nvPr/>
          </p:nvSpPr>
          <p:spPr bwMode="auto">
            <a:xfrm>
              <a:off x="1536" y="130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61" name="Text Box 61"/>
            <p:cNvSpPr txBox="1">
              <a:spLocks noChangeArrowheads="1"/>
            </p:cNvSpPr>
            <p:nvPr/>
          </p:nvSpPr>
          <p:spPr bwMode="auto">
            <a:xfrm>
              <a:off x="1170" y="1337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62" name="Text Box 62"/>
            <p:cNvSpPr txBox="1">
              <a:spLocks noChangeArrowheads="1"/>
            </p:cNvSpPr>
            <p:nvPr/>
          </p:nvSpPr>
          <p:spPr bwMode="auto">
            <a:xfrm>
              <a:off x="1680" y="208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9" name="Group 63"/>
            <p:cNvGrpSpPr>
              <a:grpSpLocks/>
            </p:cNvGrpSpPr>
            <p:nvPr/>
          </p:nvGrpSpPr>
          <p:grpSpPr bwMode="auto">
            <a:xfrm>
              <a:off x="662" y="1133"/>
              <a:ext cx="498" cy="564"/>
              <a:chOff x="4166" y="2928"/>
              <a:chExt cx="498" cy="564"/>
            </a:xfrm>
          </p:grpSpPr>
          <p:sp>
            <p:nvSpPr>
              <p:cNvPr id="25672" name="Line 64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73" name="Line 65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0" name="Group 66"/>
            <p:cNvGrpSpPr>
              <a:grpSpLocks/>
            </p:cNvGrpSpPr>
            <p:nvPr/>
          </p:nvGrpSpPr>
          <p:grpSpPr bwMode="auto">
            <a:xfrm>
              <a:off x="1152" y="1688"/>
              <a:ext cx="534" cy="616"/>
              <a:chOff x="4664" y="3496"/>
              <a:chExt cx="251" cy="680"/>
            </a:xfrm>
          </p:grpSpPr>
          <p:sp>
            <p:nvSpPr>
              <p:cNvPr id="25670" name="Line 67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71" name="Line 68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65" name="Text Box 69"/>
            <p:cNvSpPr txBox="1">
              <a:spLocks noChangeArrowheads="1"/>
            </p:cNvSpPr>
            <p:nvPr/>
          </p:nvSpPr>
          <p:spPr bwMode="auto">
            <a:xfrm>
              <a:off x="144" y="1094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66" name="Text Box 70"/>
            <p:cNvSpPr txBox="1">
              <a:spLocks noChangeArrowheads="1"/>
            </p:cNvSpPr>
            <p:nvPr/>
          </p:nvSpPr>
          <p:spPr bwMode="auto">
            <a:xfrm>
              <a:off x="96" y="1641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67" name="Text Box 71"/>
            <p:cNvSpPr txBox="1">
              <a:spLocks noChangeArrowheads="1"/>
            </p:cNvSpPr>
            <p:nvPr/>
          </p:nvSpPr>
          <p:spPr bwMode="auto">
            <a:xfrm>
              <a:off x="144" y="1325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68" name="AutoShape 106"/>
            <p:cNvSpPr>
              <a:spLocks noChangeArrowheads="1"/>
            </p:cNvSpPr>
            <p:nvPr/>
          </p:nvSpPr>
          <p:spPr bwMode="auto">
            <a:xfrm>
              <a:off x="240" y="1968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A</a:t>
              </a:r>
            </a:p>
          </p:txBody>
        </p:sp>
        <p:sp>
          <p:nvSpPr>
            <p:cNvPr id="25669" name="Rectangle 112"/>
            <p:cNvSpPr>
              <a:spLocks noChangeArrowheads="1"/>
            </p:cNvSpPr>
            <p:nvPr/>
          </p:nvSpPr>
          <p:spPr bwMode="auto">
            <a:xfrm>
              <a:off x="48" y="720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3200" b="1">
                <a:latin typeface="VNI-Top" pitchFamily="2" charset="0"/>
              </a:endParaRPr>
            </a:p>
          </p:txBody>
        </p:sp>
      </p:grpSp>
      <p:grpSp>
        <p:nvGrpSpPr>
          <p:cNvPr id="11" name="Group 116"/>
          <p:cNvGrpSpPr>
            <a:grpSpLocks/>
          </p:cNvGrpSpPr>
          <p:nvPr/>
        </p:nvGrpSpPr>
        <p:grpSpPr bwMode="auto">
          <a:xfrm>
            <a:off x="7620000" y="1143000"/>
            <a:ext cx="3048000" cy="2789238"/>
            <a:chOff x="2496" y="739"/>
            <a:chExt cx="1920" cy="1757"/>
          </a:xfrm>
        </p:grpSpPr>
        <p:sp>
          <p:nvSpPr>
            <p:cNvPr id="25636" name="Line 89"/>
            <p:cNvSpPr>
              <a:spLocks noChangeShapeType="1"/>
            </p:cNvSpPr>
            <p:nvPr/>
          </p:nvSpPr>
          <p:spPr bwMode="auto">
            <a:xfrm flipV="1">
              <a:off x="2688" y="1664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37" name="Line 90"/>
            <p:cNvSpPr>
              <a:spLocks noChangeShapeType="1"/>
            </p:cNvSpPr>
            <p:nvPr/>
          </p:nvSpPr>
          <p:spPr bwMode="auto">
            <a:xfrm>
              <a:off x="3600" y="816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38" name="Text Box 91"/>
            <p:cNvSpPr txBox="1">
              <a:spLocks noChangeArrowheads="1"/>
            </p:cNvSpPr>
            <p:nvPr/>
          </p:nvSpPr>
          <p:spPr bwMode="auto">
            <a:xfrm>
              <a:off x="2928" y="739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39" name="Text Box 92"/>
            <p:cNvSpPr txBox="1">
              <a:spLocks noChangeArrowheads="1"/>
            </p:cNvSpPr>
            <p:nvPr/>
          </p:nvSpPr>
          <p:spPr bwMode="auto">
            <a:xfrm>
              <a:off x="3616" y="739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40" name="Text Box 93"/>
            <p:cNvSpPr txBox="1">
              <a:spLocks noChangeArrowheads="1"/>
            </p:cNvSpPr>
            <p:nvPr/>
          </p:nvSpPr>
          <p:spPr bwMode="auto">
            <a:xfrm>
              <a:off x="3264" y="2083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41" name="Text Box 94"/>
            <p:cNvSpPr txBox="1">
              <a:spLocks noChangeArrowheads="1"/>
            </p:cNvSpPr>
            <p:nvPr/>
          </p:nvSpPr>
          <p:spPr bwMode="auto">
            <a:xfrm>
              <a:off x="3984" y="127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42" name="Text Box 95"/>
            <p:cNvSpPr txBox="1">
              <a:spLocks noChangeArrowheads="1"/>
            </p:cNvSpPr>
            <p:nvPr/>
          </p:nvSpPr>
          <p:spPr bwMode="auto">
            <a:xfrm>
              <a:off x="3618" y="130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43" name="Text Box 96"/>
            <p:cNvSpPr txBox="1">
              <a:spLocks noChangeArrowheads="1"/>
            </p:cNvSpPr>
            <p:nvPr/>
          </p:nvSpPr>
          <p:spPr bwMode="auto">
            <a:xfrm>
              <a:off x="3888" y="1968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12" name="Group 97"/>
            <p:cNvGrpSpPr>
              <a:grpSpLocks/>
            </p:cNvGrpSpPr>
            <p:nvPr/>
          </p:nvGrpSpPr>
          <p:grpSpPr bwMode="auto">
            <a:xfrm>
              <a:off x="3110" y="1104"/>
              <a:ext cx="498" cy="564"/>
              <a:chOff x="4166" y="2928"/>
              <a:chExt cx="498" cy="564"/>
            </a:xfrm>
          </p:grpSpPr>
          <p:sp>
            <p:nvSpPr>
              <p:cNvPr id="25653" name="Line 98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54" name="Line 99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3" name="Group 100"/>
            <p:cNvGrpSpPr>
              <a:grpSpLocks/>
            </p:cNvGrpSpPr>
            <p:nvPr/>
          </p:nvGrpSpPr>
          <p:grpSpPr bwMode="auto">
            <a:xfrm>
              <a:off x="3604" y="1666"/>
              <a:ext cx="616" cy="392"/>
              <a:chOff x="4664" y="3496"/>
              <a:chExt cx="251" cy="680"/>
            </a:xfrm>
          </p:grpSpPr>
          <p:sp>
            <p:nvSpPr>
              <p:cNvPr id="25651" name="Line 101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52" name="Line 102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46" name="Text Box 103"/>
            <p:cNvSpPr txBox="1">
              <a:spLocks noChangeArrowheads="1"/>
            </p:cNvSpPr>
            <p:nvPr/>
          </p:nvSpPr>
          <p:spPr bwMode="auto">
            <a:xfrm>
              <a:off x="2592" y="1065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47" name="Text Box 104"/>
            <p:cNvSpPr txBox="1">
              <a:spLocks noChangeArrowheads="1"/>
            </p:cNvSpPr>
            <p:nvPr/>
          </p:nvSpPr>
          <p:spPr bwMode="auto">
            <a:xfrm>
              <a:off x="2544" y="1632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48" name="Text Box 105"/>
            <p:cNvSpPr txBox="1">
              <a:spLocks noChangeArrowheads="1"/>
            </p:cNvSpPr>
            <p:nvPr/>
          </p:nvSpPr>
          <p:spPr bwMode="auto">
            <a:xfrm>
              <a:off x="2592" y="1296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49" name="AutoShape 109"/>
            <p:cNvSpPr>
              <a:spLocks noChangeArrowheads="1"/>
            </p:cNvSpPr>
            <p:nvPr/>
          </p:nvSpPr>
          <p:spPr bwMode="auto">
            <a:xfrm>
              <a:off x="2693" y="1920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B</a:t>
              </a:r>
            </a:p>
          </p:txBody>
        </p:sp>
        <p:sp>
          <p:nvSpPr>
            <p:cNvPr id="25650" name="Rectangle 113"/>
            <p:cNvSpPr>
              <a:spLocks noChangeArrowheads="1"/>
            </p:cNvSpPr>
            <p:nvPr/>
          </p:nvSpPr>
          <p:spPr bwMode="auto">
            <a:xfrm>
              <a:off x="2496" y="768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3200" b="1">
                <a:latin typeface="VNI-Top" pitchFamily="2" charset="0"/>
              </a:endParaRPr>
            </a:p>
          </p:txBody>
        </p:sp>
      </p:grpSp>
      <p:grpSp>
        <p:nvGrpSpPr>
          <p:cNvPr id="14" name="Group 115"/>
          <p:cNvGrpSpPr>
            <a:grpSpLocks/>
          </p:cNvGrpSpPr>
          <p:nvPr/>
        </p:nvGrpSpPr>
        <p:grpSpPr bwMode="auto">
          <a:xfrm>
            <a:off x="7543800" y="4011613"/>
            <a:ext cx="3048000" cy="2760662"/>
            <a:chOff x="3648" y="2563"/>
            <a:chExt cx="1920" cy="1739"/>
          </a:xfrm>
        </p:grpSpPr>
        <p:sp>
          <p:nvSpPr>
            <p:cNvPr id="25617" name="Line 34"/>
            <p:cNvSpPr>
              <a:spLocks noChangeShapeType="1"/>
            </p:cNvSpPr>
            <p:nvPr/>
          </p:nvSpPr>
          <p:spPr bwMode="auto">
            <a:xfrm flipV="1">
              <a:off x="3840" y="3488"/>
              <a:ext cx="1536" cy="2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18" name="Line 35"/>
            <p:cNvSpPr>
              <a:spLocks noChangeShapeType="1"/>
            </p:cNvSpPr>
            <p:nvPr/>
          </p:nvSpPr>
          <p:spPr bwMode="auto">
            <a:xfrm>
              <a:off x="4752" y="2640"/>
              <a:ext cx="18" cy="1536"/>
            </a:xfrm>
            <a:prstGeom prst="line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19" name="Text Box 42"/>
            <p:cNvSpPr txBox="1">
              <a:spLocks noChangeArrowheads="1"/>
            </p:cNvSpPr>
            <p:nvPr/>
          </p:nvSpPr>
          <p:spPr bwMode="auto">
            <a:xfrm>
              <a:off x="4080" y="256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00"/>
                  </a:solidFill>
                  <a:latin typeface="VNI-Times" pitchFamily="2" charset="0"/>
                </a:rPr>
                <a:t>S</a:t>
              </a:r>
            </a:p>
          </p:txBody>
        </p:sp>
        <p:sp>
          <p:nvSpPr>
            <p:cNvPr id="25620" name="Text Box 43"/>
            <p:cNvSpPr txBox="1">
              <a:spLocks noChangeArrowheads="1"/>
            </p:cNvSpPr>
            <p:nvPr/>
          </p:nvSpPr>
          <p:spPr bwMode="auto">
            <a:xfrm>
              <a:off x="4768" y="2563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</a:t>
              </a:r>
            </a:p>
          </p:txBody>
        </p:sp>
        <p:sp>
          <p:nvSpPr>
            <p:cNvPr id="25621" name="Text Box 44"/>
            <p:cNvSpPr txBox="1">
              <a:spLocks noChangeArrowheads="1"/>
            </p:cNvSpPr>
            <p:nvPr/>
          </p:nvSpPr>
          <p:spPr bwMode="auto">
            <a:xfrm>
              <a:off x="4416" y="3907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N’</a:t>
              </a:r>
            </a:p>
          </p:txBody>
        </p:sp>
        <p:sp>
          <p:nvSpPr>
            <p:cNvPr id="25622" name="Text Box 45"/>
            <p:cNvSpPr txBox="1">
              <a:spLocks noChangeArrowheads="1"/>
            </p:cNvSpPr>
            <p:nvPr/>
          </p:nvSpPr>
          <p:spPr bwMode="auto">
            <a:xfrm>
              <a:off x="5136" y="3102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Q</a:t>
              </a:r>
            </a:p>
          </p:txBody>
        </p:sp>
        <p:sp>
          <p:nvSpPr>
            <p:cNvPr id="25623" name="Text Box 46"/>
            <p:cNvSpPr txBox="1">
              <a:spLocks noChangeArrowheads="1"/>
            </p:cNvSpPr>
            <p:nvPr/>
          </p:nvSpPr>
          <p:spPr bwMode="auto">
            <a:xfrm>
              <a:off x="4770" y="3132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I</a:t>
              </a:r>
            </a:p>
          </p:txBody>
        </p:sp>
        <p:sp>
          <p:nvSpPr>
            <p:cNvPr id="25624" name="Text Box 47"/>
            <p:cNvSpPr txBox="1">
              <a:spLocks noChangeArrowheads="1"/>
            </p:cNvSpPr>
            <p:nvPr/>
          </p:nvSpPr>
          <p:spPr bwMode="auto">
            <a:xfrm>
              <a:off x="5040" y="3792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CC00CC"/>
                  </a:solidFill>
                  <a:latin typeface="VNI-Times" pitchFamily="2" charset="0"/>
                </a:rPr>
                <a:t>K</a:t>
              </a:r>
            </a:p>
          </p:txBody>
        </p: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4264" y="2930"/>
              <a:ext cx="498" cy="564"/>
              <a:chOff x="4166" y="2928"/>
              <a:chExt cx="498" cy="564"/>
            </a:xfrm>
          </p:grpSpPr>
          <p:sp>
            <p:nvSpPr>
              <p:cNvPr id="25634" name="Line 36"/>
              <p:cNvSpPr>
                <a:spLocks noChangeShapeType="1"/>
              </p:cNvSpPr>
              <p:nvPr/>
            </p:nvSpPr>
            <p:spPr bwMode="auto">
              <a:xfrm>
                <a:off x="4166" y="2928"/>
                <a:ext cx="498" cy="564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35" name="Line 48"/>
              <p:cNvSpPr>
                <a:spLocks noChangeShapeType="1"/>
              </p:cNvSpPr>
              <p:nvPr/>
            </p:nvSpPr>
            <p:spPr bwMode="auto">
              <a:xfrm>
                <a:off x="4255" y="3033"/>
                <a:ext cx="170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16" name="Group 53"/>
            <p:cNvGrpSpPr>
              <a:grpSpLocks/>
            </p:cNvGrpSpPr>
            <p:nvPr/>
          </p:nvGrpSpPr>
          <p:grpSpPr bwMode="auto">
            <a:xfrm>
              <a:off x="4762" y="3490"/>
              <a:ext cx="251" cy="680"/>
              <a:chOff x="4664" y="3496"/>
              <a:chExt cx="251" cy="680"/>
            </a:xfrm>
          </p:grpSpPr>
          <p:sp>
            <p:nvSpPr>
              <p:cNvPr id="25632" name="Line 37"/>
              <p:cNvSpPr>
                <a:spLocks noChangeShapeType="1"/>
              </p:cNvSpPr>
              <p:nvPr/>
            </p:nvSpPr>
            <p:spPr bwMode="auto">
              <a:xfrm>
                <a:off x="4664" y="3496"/>
                <a:ext cx="251" cy="68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25633" name="Line 49"/>
              <p:cNvSpPr>
                <a:spLocks noChangeShapeType="1"/>
              </p:cNvSpPr>
              <p:nvPr/>
            </p:nvSpPr>
            <p:spPr bwMode="auto">
              <a:xfrm>
                <a:off x="4749" y="3728"/>
                <a:ext cx="72" cy="192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25627" name="Text Box 50"/>
            <p:cNvSpPr txBox="1">
              <a:spLocks noChangeArrowheads="1"/>
            </p:cNvSpPr>
            <p:nvPr/>
          </p:nvSpPr>
          <p:spPr bwMode="auto">
            <a:xfrm>
              <a:off x="3744" y="2889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800" dirty="0" err="1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28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8" name="Text Box 51"/>
            <p:cNvSpPr txBox="1">
              <a:spLocks noChangeArrowheads="1"/>
            </p:cNvSpPr>
            <p:nvPr/>
          </p:nvSpPr>
          <p:spPr bwMode="auto">
            <a:xfrm>
              <a:off x="3696" y="3456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629" name="Text Box 52"/>
            <p:cNvSpPr txBox="1">
              <a:spLocks noChangeArrowheads="1"/>
            </p:cNvSpPr>
            <p:nvPr/>
          </p:nvSpPr>
          <p:spPr bwMode="auto">
            <a:xfrm>
              <a:off x="3744" y="3120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3300"/>
                  </a:solidFill>
                  <a:latin typeface="VNI-Times" pitchFamily="2" charset="0"/>
                </a:rPr>
                <a:t>P</a:t>
              </a:r>
            </a:p>
          </p:txBody>
        </p:sp>
        <p:sp>
          <p:nvSpPr>
            <p:cNvPr id="25630" name="AutoShape 107"/>
            <p:cNvSpPr>
              <a:spLocks noChangeArrowheads="1"/>
            </p:cNvSpPr>
            <p:nvPr/>
          </p:nvSpPr>
          <p:spPr bwMode="auto">
            <a:xfrm>
              <a:off x="3845" y="3792"/>
              <a:ext cx="427" cy="492"/>
            </a:xfrm>
            <a:prstGeom prst="flowChartConnector">
              <a:avLst/>
            </a:prstGeom>
            <a:solidFill>
              <a:srgbClr val="0000FF"/>
            </a:solidFill>
            <a:ln w="25400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VNI-Vari" pitchFamily="2" charset="0"/>
                </a:rPr>
                <a:t>D</a:t>
              </a:r>
            </a:p>
          </p:txBody>
        </p:sp>
        <p:sp>
          <p:nvSpPr>
            <p:cNvPr id="25631" name="Rectangle 114"/>
            <p:cNvSpPr>
              <a:spLocks noChangeArrowheads="1"/>
            </p:cNvSpPr>
            <p:nvPr/>
          </p:nvSpPr>
          <p:spPr bwMode="auto">
            <a:xfrm>
              <a:off x="3648" y="2574"/>
              <a:ext cx="1920" cy="1728"/>
            </a:xfrm>
            <a:prstGeom prst="rect">
              <a:avLst/>
            </a:prstGeom>
            <a:noFill/>
            <a:ln w="254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3200" b="1">
                <a:latin typeface="VNI-Vari" pitchFamily="2" charset="0"/>
              </a:endParaRPr>
            </a:p>
          </p:txBody>
        </p:sp>
      </p:grpSp>
      <p:sp>
        <p:nvSpPr>
          <p:cNvPr id="86135" name="Oval 119"/>
          <p:cNvSpPr>
            <a:spLocks noChangeArrowheads="1"/>
          </p:cNvSpPr>
          <p:nvPr/>
        </p:nvSpPr>
        <p:spPr bwMode="auto">
          <a:xfrm>
            <a:off x="7791450" y="5915026"/>
            <a:ext cx="838200" cy="942975"/>
          </a:xfrm>
          <a:prstGeom prst="ellipse">
            <a:avLst/>
          </a:prstGeom>
          <a:solidFill>
            <a:srgbClr val="FFFF00"/>
          </a:solidFill>
          <a:ln w="2540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VNI-Vari" pitchFamily="2" charset="0"/>
              </a:rPr>
              <a:t>D</a:t>
            </a:r>
          </a:p>
        </p:txBody>
      </p:sp>
      <p:grpSp>
        <p:nvGrpSpPr>
          <p:cNvPr id="17" name="Group 123"/>
          <p:cNvGrpSpPr>
            <a:grpSpLocks/>
          </p:cNvGrpSpPr>
          <p:nvPr/>
        </p:nvGrpSpPr>
        <p:grpSpPr bwMode="auto">
          <a:xfrm>
            <a:off x="4725466" y="838200"/>
            <a:ext cx="3352800" cy="4069968"/>
            <a:chOff x="4439" y="1200"/>
            <a:chExt cx="1474" cy="1658"/>
          </a:xfrm>
        </p:grpSpPr>
        <p:pic>
          <p:nvPicPr>
            <p:cNvPr id="25615" name="Picture 121" descr="Hoacuoi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12" y="1200"/>
              <a:ext cx="817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6" name="Text Box 122"/>
            <p:cNvSpPr txBox="1">
              <a:spLocks noChangeArrowheads="1"/>
            </p:cNvSpPr>
            <p:nvPr/>
          </p:nvSpPr>
          <p:spPr bwMode="auto">
            <a:xfrm>
              <a:off x="4439" y="2473"/>
              <a:ext cx="1474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Hoan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hô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. . . !            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. . !</a:t>
              </a:r>
            </a:p>
          </p:txBody>
        </p:sp>
      </p:grpSp>
      <p:sp>
        <p:nvSpPr>
          <p:cNvPr id="86158" name="AutoShape 142"/>
          <p:cNvSpPr>
            <a:spLocks noChangeArrowheads="1"/>
          </p:cNvSpPr>
          <p:nvPr/>
        </p:nvSpPr>
        <p:spPr bwMode="auto">
          <a:xfrm>
            <a:off x="1828800" y="3124200"/>
            <a:ext cx="685800" cy="762000"/>
          </a:xfrm>
          <a:prstGeom prst="flowChartSummingJunction">
            <a:avLst/>
          </a:prstGeom>
          <a:solidFill>
            <a:srgbClr val="FFFF00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86159" name="AutoShape 143"/>
          <p:cNvSpPr>
            <a:spLocks noChangeArrowheads="1"/>
          </p:cNvSpPr>
          <p:nvPr/>
        </p:nvSpPr>
        <p:spPr bwMode="auto">
          <a:xfrm>
            <a:off x="1924050" y="5905500"/>
            <a:ext cx="685800" cy="762000"/>
          </a:xfrm>
          <a:prstGeom prst="flowChartSummingJunction">
            <a:avLst/>
          </a:prstGeom>
          <a:solidFill>
            <a:srgbClr val="FFFF00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  <p:sp>
        <p:nvSpPr>
          <p:cNvPr id="86160" name="AutoShape 144"/>
          <p:cNvSpPr>
            <a:spLocks noChangeArrowheads="1"/>
          </p:cNvSpPr>
          <p:nvPr/>
        </p:nvSpPr>
        <p:spPr bwMode="auto">
          <a:xfrm>
            <a:off x="7867650" y="3028950"/>
            <a:ext cx="685800" cy="762000"/>
          </a:xfrm>
          <a:prstGeom prst="flowChartSummingJunction">
            <a:avLst/>
          </a:prstGeom>
          <a:solidFill>
            <a:srgbClr val="FFFF00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3200" b="1">
              <a:latin typeface="VNI-Top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6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6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6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9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6021" grpId="0"/>
      <p:bldP spid="86135" grpId="0" animBg="1"/>
      <p:bldP spid="86158" grpId="0" animBg="1"/>
      <p:bldP spid="86159" grpId="0" animBg="1"/>
      <p:bldP spid="861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 bwMode="white">
          <a:xfrm>
            <a:off x="1524000" y="0"/>
            <a:ext cx="9144000" cy="9906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 Tia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648200" y="4210051"/>
            <a:ext cx="5486400" cy="2193925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648200" y="4194175"/>
            <a:ext cx="533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572000" y="3884613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9753600" y="3835401"/>
            <a:ext cx="469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Q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 flipH="1" flipV="1">
            <a:off x="7162800" y="4211639"/>
            <a:ext cx="2116138" cy="2116137"/>
            <a:chOff x="2352" y="912"/>
            <a:chExt cx="1296" cy="1440"/>
          </a:xfrm>
        </p:grpSpPr>
        <p:sp>
          <p:nvSpPr>
            <p:cNvPr id="26661" name="Line 12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62" name="Line 13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9144000" y="6072188"/>
            <a:ext cx="46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S</a:t>
            </a: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7162801" y="1908175"/>
            <a:ext cx="15875" cy="457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7186614" y="6240463"/>
            <a:ext cx="549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N’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7086600" y="16795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flipH="1" flipV="1">
            <a:off x="4800601" y="1917701"/>
            <a:ext cx="2430463" cy="2352675"/>
            <a:chOff x="2352" y="912"/>
            <a:chExt cx="1296" cy="1440"/>
          </a:xfrm>
        </p:grpSpPr>
        <p:sp>
          <p:nvSpPr>
            <p:cNvPr id="26659" name="Line 19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60" name="Line 20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 flipH="1" flipV="1">
            <a:off x="5867400" y="1603375"/>
            <a:ext cx="1295400" cy="2667000"/>
            <a:chOff x="2352" y="912"/>
            <a:chExt cx="1296" cy="1440"/>
          </a:xfrm>
        </p:grpSpPr>
        <p:sp>
          <p:nvSpPr>
            <p:cNvPr id="26657" name="Line 22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58" name="Line 23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 flipH="1" flipV="1">
            <a:off x="4267200" y="2624139"/>
            <a:ext cx="2978150" cy="1646237"/>
            <a:chOff x="2352" y="912"/>
            <a:chExt cx="1296" cy="1440"/>
          </a:xfrm>
        </p:grpSpPr>
        <p:sp>
          <p:nvSpPr>
            <p:cNvPr id="26655" name="Line 25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56" name="Line 26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 flipH="1">
            <a:off x="5291138" y="4208463"/>
            <a:ext cx="1885950" cy="2209800"/>
            <a:chOff x="2352" y="912"/>
            <a:chExt cx="1296" cy="1440"/>
          </a:xfrm>
        </p:grpSpPr>
        <p:sp>
          <p:nvSpPr>
            <p:cNvPr id="26653" name="Line 28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54" name="Line 29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7162800" y="3889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I</a:t>
            </a:r>
          </a:p>
        </p:txBody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4495800" y="15271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19488" name="Text Box 32"/>
          <p:cNvSpPr txBox="1">
            <a:spLocks noChangeArrowheads="1"/>
          </p:cNvSpPr>
          <p:nvPr/>
        </p:nvSpPr>
        <p:spPr bwMode="auto">
          <a:xfrm>
            <a:off x="1752600" y="1295401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 Tia IA?</a:t>
            </a:r>
          </a:p>
        </p:txBody>
      </p:sp>
      <p:sp>
        <p:nvSpPr>
          <p:cNvPr id="19489" name="Text Box 33"/>
          <p:cNvSpPr txBox="1">
            <a:spLocks noChangeArrowheads="1"/>
          </p:cNvSpPr>
          <p:nvPr/>
        </p:nvSpPr>
        <p:spPr bwMode="auto">
          <a:xfrm>
            <a:off x="5791200" y="1298576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/>
              <a:t>B</a:t>
            </a:r>
          </a:p>
        </p:txBody>
      </p:sp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1752600" y="1828801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b) Tia IB?</a:t>
            </a:r>
          </a:p>
        </p:txBody>
      </p:sp>
      <p:sp>
        <p:nvSpPr>
          <p:cNvPr id="19491" name="Text Box 35"/>
          <p:cNvSpPr txBox="1">
            <a:spLocks noChangeArrowheads="1"/>
          </p:cNvSpPr>
          <p:nvPr/>
        </p:nvSpPr>
        <p:spPr bwMode="auto">
          <a:xfrm>
            <a:off x="3962400" y="22129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C</a:t>
            </a:r>
          </a:p>
        </p:txBody>
      </p:sp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1752600" y="2286001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Tia IC?</a:t>
            </a:r>
          </a:p>
        </p:txBody>
      </p:sp>
      <p:sp>
        <p:nvSpPr>
          <p:cNvPr id="19493" name="Text Box 37"/>
          <p:cNvSpPr txBox="1">
            <a:spLocks noChangeArrowheads="1"/>
          </p:cNvSpPr>
          <p:nvPr/>
        </p:nvSpPr>
        <p:spPr bwMode="auto">
          <a:xfrm>
            <a:off x="5029200" y="6148388"/>
            <a:ext cx="46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D</a:t>
            </a:r>
          </a:p>
        </p:txBody>
      </p:sp>
      <p:sp>
        <p:nvSpPr>
          <p:cNvPr id="19494" name="Text Box 38"/>
          <p:cNvSpPr txBox="1">
            <a:spLocks noChangeArrowheads="1"/>
          </p:cNvSpPr>
          <p:nvPr/>
        </p:nvSpPr>
        <p:spPr bwMode="auto">
          <a:xfrm>
            <a:off x="1752600" y="2667001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d) Tia ID?</a:t>
            </a:r>
          </a:p>
        </p:txBody>
      </p:sp>
      <p:sp>
        <p:nvSpPr>
          <p:cNvPr id="19495" name="Text Box 39"/>
          <p:cNvSpPr txBox="1">
            <a:spLocks noChangeArrowheads="1"/>
          </p:cNvSpPr>
          <p:nvPr/>
        </p:nvSpPr>
        <p:spPr bwMode="auto">
          <a:xfrm>
            <a:off x="381000" y="3200401"/>
            <a:ext cx="3733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IC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vì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ánh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sáng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truyền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từ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nước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sang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không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khí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khúc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xạ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lớn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hơn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tới</a:t>
            </a:r>
            <a:endParaRPr lang="en-US" sz="3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  <a:sym typeface="WP IconicSymbolsA" pitchFamily="2" charset="2"/>
            </a:endParaRPr>
          </a:p>
        </p:txBody>
      </p:sp>
      <p:sp>
        <p:nvSpPr>
          <p:cNvPr id="19496" name="Text Box 40"/>
          <p:cNvSpPr txBox="1">
            <a:spLocks noChangeArrowheads="1"/>
          </p:cNvSpPr>
          <p:nvPr/>
        </p:nvSpPr>
        <p:spPr bwMode="auto">
          <a:xfrm>
            <a:off x="4876800" y="4259263"/>
            <a:ext cx="1176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97" name="Text Box 41"/>
          <p:cNvSpPr txBox="1">
            <a:spLocks noChangeArrowheads="1"/>
          </p:cNvSpPr>
          <p:nvPr/>
        </p:nvSpPr>
        <p:spPr bwMode="auto">
          <a:xfrm>
            <a:off x="4876800" y="3802063"/>
            <a:ext cx="1646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1752600" y="2286000"/>
            <a:ext cx="3810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19460" grpId="0" animBg="1"/>
      <p:bldP spid="19461" grpId="0" animBg="1"/>
      <p:bldP spid="19471" grpId="0" animBg="1"/>
      <p:bldP spid="19495" grpId="0"/>
      <p:bldP spid="194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22300" y="76200"/>
            <a:ext cx="11328400" cy="990600"/>
          </a:xfrm>
          <a:noFill/>
        </p:spPr>
        <p:txBody>
          <a:bodyPr>
            <a:noAutofit/>
          </a:bodyPr>
          <a:lstStyle/>
          <a:p>
            <a:pPr algn="l">
              <a:tabLst>
                <a:tab pos="465138" algn="l"/>
              </a:tabLst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3)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SI?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800600" y="4168775"/>
            <a:ext cx="5334000" cy="213360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800600" y="4168775"/>
            <a:ext cx="5334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4724400" y="3783013"/>
            <a:ext cx="685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P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9906000" y="3744913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Q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257800" y="1882775"/>
            <a:ext cx="2057400" cy="2286000"/>
            <a:chOff x="2352" y="912"/>
            <a:chExt cx="1296" cy="1440"/>
          </a:xfrm>
        </p:grpSpPr>
        <p:sp>
          <p:nvSpPr>
            <p:cNvPr id="27685" name="Line 10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6" name="Line 11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4953000" y="1730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S</a:t>
            </a:r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7315200" y="1730375"/>
            <a:ext cx="12700" cy="464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7339013" y="6149976"/>
            <a:ext cx="53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N’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7315200" y="15779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N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315200" y="4168775"/>
            <a:ext cx="1752600" cy="2133600"/>
            <a:chOff x="2352" y="912"/>
            <a:chExt cx="1296" cy="1440"/>
          </a:xfrm>
        </p:grpSpPr>
        <p:sp>
          <p:nvSpPr>
            <p:cNvPr id="27683" name="Line 17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4" name="Line 18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315200" y="4168775"/>
            <a:ext cx="1066800" cy="2133600"/>
            <a:chOff x="2352" y="912"/>
            <a:chExt cx="1296" cy="1440"/>
          </a:xfrm>
        </p:grpSpPr>
        <p:sp>
          <p:nvSpPr>
            <p:cNvPr id="27681" name="Line 20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2" name="Line 21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7315200" y="4168775"/>
            <a:ext cx="2514600" cy="1524000"/>
            <a:chOff x="2352" y="912"/>
            <a:chExt cx="1296" cy="1440"/>
          </a:xfrm>
        </p:grpSpPr>
        <p:sp>
          <p:nvSpPr>
            <p:cNvPr id="27679" name="Line 23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80" name="Line 24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 flipV="1">
            <a:off x="7348538" y="1806575"/>
            <a:ext cx="1643062" cy="2362200"/>
            <a:chOff x="2352" y="912"/>
            <a:chExt cx="1296" cy="1440"/>
          </a:xfrm>
        </p:grpSpPr>
        <p:sp>
          <p:nvSpPr>
            <p:cNvPr id="27677" name="Line 26"/>
            <p:cNvSpPr>
              <a:spLocks noChangeShapeType="1"/>
            </p:cNvSpPr>
            <p:nvPr/>
          </p:nvSpPr>
          <p:spPr bwMode="auto">
            <a:xfrm>
              <a:off x="2352" y="912"/>
              <a:ext cx="1296" cy="144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78" name="Line 27"/>
            <p:cNvSpPr>
              <a:spLocks noChangeShapeType="1"/>
            </p:cNvSpPr>
            <p:nvPr/>
          </p:nvSpPr>
          <p:spPr bwMode="auto">
            <a:xfrm>
              <a:off x="2871" y="1488"/>
              <a:ext cx="96" cy="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6858000" y="37877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I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8991600" y="60737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1752600" y="1295401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a)   Tia IA?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8305800" y="6149976"/>
            <a:ext cx="38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B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1828800" y="1752601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b)  Tia IB?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9753600" y="5540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C</a:t>
            </a: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1828800" y="2209801"/>
            <a:ext cx="2434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c)  Tia IC?</a:t>
            </a:r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8915400" y="1730376"/>
            <a:ext cx="45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D</a:t>
            </a: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1752600" y="2687965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d)  Tia ID?</a:t>
            </a: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342900" y="3200400"/>
            <a:ext cx="40005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IB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vì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truyền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từ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khí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sang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thì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khúc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xạ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nhỏ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hơn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tới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P IconicSymbolsA" pitchFamily="2" charset="2"/>
            </a:endParaRPr>
          </a:p>
          <a:p>
            <a:pPr algn="just" eaLnBrk="1" hangingPunct="1">
              <a:spcBef>
                <a:spcPct val="50000"/>
              </a:spcBef>
            </a:pPr>
            <a:endParaRPr lang="en-US" sz="2400" dirty="0">
              <a:solidFill>
                <a:schemeClr val="accent2"/>
              </a:solidFill>
              <a:latin typeface="VNtimes new roman" pitchFamily="34" charset="0"/>
            </a:endParaRP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8604250" y="4223291"/>
            <a:ext cx="114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8305800" y="2896902"/>
            <a:ext cx="220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0" name="Oval 40"/>
          <p:cNvSpPr>
            <a:spLocks noChangeArrowheads="1"/>
          </p:cNvSpPr>
          <p:nvPr/>
        </p:nvSpPr>
        <p:spPr bwMode="auto">
          <a:xfrm>
            <a:off x="1828800" y="1828800"/>
            <a:ext cx="381000" cy="3810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/>
      <p:bldP spid="20486" grpId="0"/>
      <p:bldP spid="20492" grpId="0"/>
      <p:bldP spid="20493" grpId="0" animBg="1"/>
      <p:bldP spid="20494" grpId="0"/>
      <p:bldP spid="20495" grpId="0"/>
      <p:bldP spid="20508" grpId="0"/>
      <p:bldP spid="20509" grpId="0"/>
      <p:bldP spid="20510" grpId="0"/>
      <p:bldP spid="20511" grpId="0"/>
      <p:bldP spid="20512" grpId="0"/>
      <p:bldP spid="20513" grpId="0"/>
      <p:bldP spid="20514" grpId="0"/>
      <p:bldP spid="20515" grpId="0"/>
      <p:bldP spid="20516" grpId="0"/>
      <p:bldP spid="20517" grpId="0"/>
      <p:bldP spid="20518" grpId="0"/>
      <p:bldP spid="20519" grpId="0"/>
      <p:bldP spid="205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94274" y="429185"/>
            <a:ext cx="659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400" b="1" u="sng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appyZcool-2016" panose="02010600030101010101" pitchFamily="2" charset="-122"/>
              </a:rPr>
              <a:t>CÓ THỂ EM CHƯA BIẾT</a:t>
            </a:r>
            <a:endParaRPr lang="zh-CN" altLang="en-US" sz="2400" b="1" u="sng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appyZcool-2016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81" y="101604"/>
            <a:ext cx="684268" cy="9123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82" y="5203474"/>
            <a:ext cx="1103018" cy="165452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9096721-D90B-4564-8350-59048FC1E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1295400"/>
            <a:ext cx="2561945" cy="34159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5" y="829679"/>
            <a:ext cx="5848963" cy="5342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115" y="1193507"/>
            <a:ext cx="6144084" cy="5054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9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560">
        <p14:prism isContent="1" isInverted="1"/>
      </p:transition>
    </mc:Choice>
    <mc:Fallback xmlns="">
      <p:transition spd="slow" advTm="70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ta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vồng</a:t>
            </a:r>
            <a:r>
              <a:rPr lang="en-US" dirty="0"/>
              <a:t>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43200"/>
            <a:ext cx="1028699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189831"/>
            <a:ext cx="7515225" cy="48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8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10896600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70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667000" y="3352800"/>
            <a:ext cx="914400" cy="914400"/>
          </a:xfrm>
          <a:prstGeom prst="rect">
            <a:avLst/>
          </a:prstGeom>
          <a:noFill/>
          <a:effectLst>
            <a:glow rad="127000">
              <a:srgbClr val="0000FF"/>
            </a:glow>
          </a:effectLst>
        </p:spPr>
        <p:txBody>
          <a:bodyPr spcFirstLastPara="1" wrap="none" fromWordArt="1" anchor="ctr">
            <a:prstTxWarp prst="textArchUp">
              <a:avLst>
                <a:gd name="adj" fmla="val 10800004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CCCCFF"/>
              </a:extrusionClr>
            </a:sp3d>
          </a:bodyPr>
          <a:lstStyle/>
          <a:p>
            <a:pPr algn="ctr" eaLnBrk="1" hangingPunct="1">
              <a:defRPr/>
            </a:pPr>
            <a:endParaRPr lang="en-US" sz="3600" kern="10" err="1">
              <a:ln w="9525">
                <a:round/>
                <a:headEnd/>
                <a:tailEnd/>
              </a:ln>
              <a:gradFill rotWithShape="1">
                <a:gsLst>
                  <a:gs pos="0">
                    <a:srgbClr val="CCCCFF"/>
                  </a:gs>
                  <a:gs pos="100000">
                    <a:srgbClr val="0000FF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pic>
        <p:nvPicPr>
          <p:cNvPr id="6146" name="Picture 2" descr="50+ hình nền powerpoint cho trẻ mầm mon đẹp, dễ thươ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81000" y="-1752600"/>
            <a:ext cx="13487400" cy="8839200"/>
          </a:xfrm>
          <a:prstGeom prst="rect">
            <a:avLst/>
          </a:prstGeom>
          <a:noFill/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352800" y="696011"/>
            <a:ext cx="4343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vi-VN" sz="4000" b="1" i="1" u="sng" dirty="0">
                <a:highlight>
                  <a:srgbClr val="00FFFF"/>
                </a:highlight>
                <a:latin typeface="+mj-lt"/>
              </a:rPr>
              <a:t>Hướng dẫn về nh</a:t>
            </a:r>
            <a:r>
              <a:rPr lang="en-US" sz="4000" b="1" i="1" u="sng" dirty="0">
                <a:highlight>
                  <a:srgbClr val="00FFFF"/>
                </a:highlight>
                <a:latin typeface="+mj-lt"/>
              </a:rPr>
              <a:t>à</a:t>
            </a:r>
            <a:endParaRPr lang="vi-VN" sz="4000" b="1" i="1" u="sng" dirty="0">
              <a:highlight>
                <a:srgbClr val="00FFFF"/>
              </a:highligh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1309822"/>
            <a:ext cx="640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SBT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vi-V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Tiết 48: Giải bài tập về hiện tượng khúc xạ ánh sáng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ui-Phan-Luong-Bich-Huu">
            <a:hlinkClick r:id="" action="ppaction://media"/>
            <a:extLst>
              <a:ext uri="{FF2B5EF4-FFF2-40B4-BE49-F238E27FC236}">
                <a16:creationId xmlns:a16="http://schemas.microsoft.com/office/drawing/2014/main" id="{EC7CB59D-4F00-D839-E704-03AB7C5C3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6019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30+ Hình nền Powerpoint Tết 2023 - Background đẹp ngày tế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WordArt 29"/>
          <p:cNvSpPr>
            <a:spLocks noChangeArrowheads="1" noChangeShapeType="1" noTextEdit="1"/>
          </p:cNvSpPr>
          <p:nvPr/>
        </p:nvSpPr>
        <p:spPr bwMode="auto">
          <a:xfrm>
            <a:off x="4038600" y="381000"/>
            <a:ext cx="4572000" cy="14811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GIỜ HỌC KẾT THÚC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 </a:t>
            </a:r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1828800" y="2438401"/>
            <a:ext cx="8610600" cy="2486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33FF">
                    <a:alpha val="94901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KÍNH CHÚC QUÝ THẦY CÔ SỨC KHOẺ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33FF">
                    <a:alpha val="94901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CÁC EM HỌC GIỎI</a:t>
            </a:r>
          </a:p>
        </p:txBody>
      </p:sp>
      <p:pic>
        <p:nvPicPr>
          <p:cNvPr id="7" name="Picture 9" descr="SH-chichi-1657463676776f4578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04800"/>
            <a:ext cx="10668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th061116_funi_dec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371600"/>
            <a:ext cx="6286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pictoworld_decoration_9_118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4724400"/>
            <a:ext cx="106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pictoworld_decoration_9_118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1200" y="0"/>
            <a:ext cx="106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ictoworld_decoration_9_118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58200" y="4495800"/>
            <a:ext cx="106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30"/>
          <p:cNvGrpSpPr>
            <a:grpSpLocks/>
          </p:cNvGrpSpPr>
          <p:nvPr/>
        </p:nvGrpSpPr>
        <p:grpSpPr bwMode="auto">
          <a:xfrm>
            <a:off x="-3414713" y="685800"/>
            <a:ext cx="13868401" cy="3962400"/>
            <a:chOff x="-2976" y="480"/>
            <a:chExt cx="8736" cy="3120"/>
          </a:xfrm>
        </p:grpSpPr>
        <p:grpSp>
          <p:nvGrpSpPr>
            <p:cNvPr id="5125" name="Group 13"/>
            <p:cNvGrpSpPr>
              <a:grpSpLocks/>
            </p:cNvGrpSpPr>
            <p:nvPr/>
          </p:nvGrpSpPr>
          <p:grpSpPr bwMode="auto">
            <a:xfrm>
              <a:off x="-2976" y="480"/>
              <a:ext cx="5904" cy="3120"/>
              <a:chOff x="1104" y="912"/>
              <a:chExt cx="5904" cy="3408"/>
            </a:xfrm>
          </p:grpSpPr>
          <p:grpSp>
            <p:nvGrpSpPr>
              <p:cNvPr id="5129" name="Group 5"/>
              <p:cNvGrpSpPr>
                <a:grpSpLocks/>
              </p:cNvGrpSpPr>
              <p:nvPr/>
            </p:nvGrpSpPr>
            <p:grpSpPr bwMode="auto">
              <a:xfrm>
                <a:off x="1104" y="912"/>
                <a:ext cx="5904" cy="3408"/>
                <a:chOff x="0" y="768"/>
                <a:chExt cx="6048" cy="3552"/>
              </a:xfrm>
            </p:grpSpPr>
            <p:pic>
              <p:nvPicPr>
                <p:cNvPr id="5131" name="Picture 6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768"/>
                  <a:ext cx="5760" cy="3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32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768"/>
                  <a:ext cx="3072" cy="3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vi-VN" altLang="vi-VN" sz="3200">
                    <a:latin typeface="VNI-Top" pitchFamily="2" charset="0"/>
                  </a:endParaRPr>
                </a:p>
              </p:txBody>
            </p:sp>
            <p:sp>
              <p:nvSpPr>
                <p:cNvPr id="5133" name="Rectangle 8"/>
                <p:cNvSpPr>
                  <a:spLocks noChangeArrowheads="1"/>
                </p:cNvSpPr>
                <p:nvPr/>
              </p:nvSpPr>
              <p:spPr bwMode="auto">
                <a:xfrm>
                  <a:off x="4752" y="768"/>
                  <a:ext cx="1296" cy="35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algn="ctr">
                      <a:solidFill>
                        <a:srgbClr val="FF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vi-VN" altLang="vi-VN" sz="3200">
                    <a:latin typeface="VNI-Top" pitchFamily="2" charset="0"/>
                  </a:endParaRPr>
                </a:p>
              </p:txBody>
            </p:sp>
          </p:grpSp>
          <p:sp>
            <p:nvSpPr>
              <p:cNvPr id="5130" name="Rectangle 9"/>
              <p:cNvSpPr>
                <a:spLocks noChangeArrowheads="1"/>
              </p:cNvSpPr>
              <p:nvPr/>
            </p:nvSpPr>
            <p:spPr bwMode="auto">
              <a:xfrm>
                <a:off x="4032" y="912"/>
                <a:ext cx="1776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vi-VN" altLang="vi-VN" sz="3200">
                  <a:latin typeface="VNI-Top" pitchFamily="2" charset="0"/>
                </a:endParaRPr>
              </a:p>
            </p:txBody>
          </p:sp>
        </p:grpSp>
        <p:pic>
          <p:nvPicPr>
            <p:cNvPr id="51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788"/>
              <a:ext cx="115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768"/>
              <a:ext cx="1248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4" descr="DSCF543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768"/>
              <a:ext cx="1366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6285" name="Text Box 29"/>
          <p:cNvSpPr txBox="1">
            <a:spLocks noChangeArrowheads="1"/>
          </p:cNvSpPr>
          <p:nvPr/>
        </p:nvSpPr>
        <p:spPr bwMode="auto">
          <a:xfrm>
            <a:off x="787400" y="5156200"/>
            <a:ext cx="10617200" cy="2032000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đũa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ống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hút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,…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cốc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gặp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5124" name="WordArt 31"/>
          <p:cNvSpPr>
            <a:spLocks noChangeArrowheads="1" noChangeShapeType="1" noTextEdit="1"/>
          </p:cNvSpPr>
          <p:nvPr/>
        </p:nvSpPr>
        <p:spPr bwMode="auto">
          <a:xfrm>
            <a:off x="1752600" y="76200"/>
            <a:ext cx="8763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36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ĐẦU BÀI</a:t>
            </a:r>
          </a:p>
        </p:txBody>
      </p:sp>
    </p:spTree>
    <p:extLst>
      <p:ext uri="{BB962C8B-B14F-4D97-AF65-F5344CB8AC3E}">
        <p14:creationId xmlns:p14="http://schemas.microsoft.com/office/powerpoint/2010/main" val="25920982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6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62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6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8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1"/>
            <a:ext cx="11887200" cy="632460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chì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Vì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bút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chì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dường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gãy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2" descr="Đặt cây bút chì vào một bát nước như hình bên. Vì sao ta ...">
            <a:extLst>
              <a:ext uri="{FF2B5EF4-FFF2-40B4-BE49-F238E27FC236}">
                <a16:creationId xmlns:a16="http://schemas.microsoft.com/office/drawing/2014/main" id="{C6D08D6A-6FE3-B90B-E211-9BD4755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9055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43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0"/>
            <a:ext cx="14020800" cy="6858000"/>
          </a:xfrm>
          <a:prstGeom prst="rect">
            <a:avLst/>
          </a:prstGeom>
          <a:noFill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895600" y="1793877"/>
            <a:ext cx="7162799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6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Chủ </a:t>
            </a:r>
            <a:r>
              <a:rPr lang="en-US" sz="6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6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2: </a:t>
            </a:r>
            <a:r>
              <a:rPr lang="en-US" sz="6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6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6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743201"/>
            <a:ext cx="9906000" cy="92333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4: KHÚC XẠ ÁNH SÁNG</a:t>
            </a:r>
          </a:p>
        </p:txBody>
      </p:sp>
      <p:pic>
        <p:nvPicPr>
          <p:cNvPr id="5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450975" y="0"/>
            <a:ext cx="21796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839199" y="58738"/>
            <a:ext cx="1784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7589" y="5116513"/>
            <a:ext cx="21796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feuerwerk_13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89" y="5181600"/>
            <a:ext cx="21812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0" y="-71437"/>
            <a:ext cx="8861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0" y="524946"/>
            <a:ext cx="1066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nghiệm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hiện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xạ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ánh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sáng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Thí nghiệm phản xạ toàn phần">
            <a:hlinkClick r:id="" action="ppaction://media"/>
            <a:extLst>
              <a:ext uri="{FF2B5EF4-FFF2-40B4-BE49-F238E27FC236}">
                <a16:creationId xmlns:a16="http://schemas.microsoft.com/office/drawing/2014/main" id="{CCEBA988-6E1F-302C-958D-8C2D71A5D1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333" y="1447799"/>
            <a:ext cx="11057467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134940" y="5953126"/>
            <a:ext cx="7488236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I)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1687" y="1158408"/>
            <a:ext cx="7391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).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K ( 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).</a:t>
            </a:r>
          </a:p>
          <a:p>
            <a:pPr marL="342900" indent="-342900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K.</a:t>
            </a: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133350" y="3096419"/>
            <a:ext cx="3505200" cy="646331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96441" y="4543078"/>
            <a:ext cx="3619500" cy="646331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7324726" y="1636713"/>
            <a:ext cx="3190875" cy="4819650"/>
            <a:chOff x="3654" y="528"/>
            <a:chExt cx="2010" cy="30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654" y="528"/>
              <a:ext cx="2010" cy="3036"/>
              <a:chOff x="2786" y="912"/>
              <a:chExt cx="2010" cy="3036"/>
            </a:xfrm>
          </p:grpSpPr>
          <p:sp>
            <p:nvSpPr>
              <p:cNvPr id="9235" name="Rectangle 8"/>
              <p:cNvSpPr>
                <a:spLocks noChangeArrowheads="1"/>
              </p:cNvSpPr>
              <p:nvPr/>
            </p:nvSpPr>
            <p:spPr bwMode="auto">
              <a:xfrm>
                <a:off x="3213" y="1968"/>
                <a:ext cx="1575" cy="1680"/>
              </a:xfrm>
              <a:prstGeom prst="rect">
                <a:avLst/>
              </a:prstGeom>
              <a:solidFill>
                <a:schemeClr val="bg1">
                  <a:alpha val="61176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2" dir="t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36" name="Rectangle 9"/>
              <p:cNvSpPr>
                <a:spLocks noChangeArrowheads="1"/>
              </p:cNvSpPr>
              <p:nvPr/>
            </p:nvSpPr>
            <p:spPr bwMode="auto">
              <a:xfrm>
                <a:off x="3034" y="2352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37" name="Line 10"/>
              <p:cNvSpPr>
                <a:spLocks noChangeShapeType="1"/>
              </p:cNvSpPr>
              <p:nvPr/>
            </p:nvSpPr>
            <p:spPr bwMode="auto">
              <a:xfrm>
                <a:off x="2927" y="1676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38" name="Line 11"/>
              <p:cNvSpPr>
                <a:spLocks noChangeShapeType="1"/>
              </p:cNvSpPr>
              <p:nvPr/>
            </p:nvSpPr>
            <p:spPr bwMode="auto">
              <a:xfrm>
                <a:off x="4510" y="1672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39" name="Rectangle 12"/>
              <p:cNvSpPr>
                <a:spLocks noChangeArrowheads="1"/>
              </p:cNvSpPr>
              <p:nvPr/>
            </p:nvSpPr>
            <p:spPr bwMode="auto">
              <a:xfrm>
                <a:off x="3022" y="1152"/>
                <a:ext cx="1569" cy="2256"/>
              </a:xfrm>
              <a:prstGeom prst="rect">
                <a:avLst/>
              </a:prstGeom>
              <a:gradFill rotWithShape="1">
                <a:gsLst>
                  <a:gs pos="0">
                    <a:srgbClr val="E0E0E0"/>
                  </a:gs>
                  <a:gs pos="100000">
                    <a:srgbClr val="AAAAAA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40" name="Line 13"/>
              <p:cNvSpPr>
                <a:spLocks noChangeShapeType="1"/>
              </p:cNvSpPr>
              <p:nvPr/>
            </p:nvSpPr>
            <p:spPr bwMode="auto">
              <a:xfrm>
                <a:off x="2931" y="1680"/>
                <a:ext cx="0" cy="16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1" name="Line 14"/>
              <p:cNvSpPr>
                <a:spLocks noChangeShapeType="1"/>
              </p:cNvSpPr>
              <p:nvPr/>
            </p:nvSpPr>
            <p:spPr bwMode="auto">
              <a:xfrm>
                <a:off x="2927" y="168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2" name="Line 15"/>
              <p:cNvSpPr>
                <a:spLocks noChangeShapeType="1"/>
              </p:cNvSpPr>
              <p:nvPr/>
            </p:nvSpPr>
            <p:spPr bwMode="auto">
              <a:xfrm>
                <a:off x="2927" y="336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3" name="Rectangle 16"/>
              <p:cNvSpPr>
                <a:spLocks noChangeArrowheads="1"/>
              </p:cNvSpPr>
              <p:nvPr/>
            </p:nvSpPr>
            <p:spPr bwMode="auto">
              <a:xfrm>
                <a:off x="3213" y="2527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9244" name="Line 17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5" name="Line 18"/>
              <p:cNvSpPr>
                <a:spLocks noChangeShapeType="1"/>
              </p:cNvSpPr>
              <p:nvPr/>
            </p:nvSpPr>
            <p:spPr bwMode="auto">
              <a:xfrm>
                <a:off x="3840" y="1131"/>
                <a:ext cx="5" cy="227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6" name="Line 19"/>
              <p:cNvSpPr>
                <a:spLocks noChangeShapeType="1"/>
              </p:cNvSpPr>
              <p:nvPr/>
            </p:nvSpPr>
            <p:spPr bwMode="auto">
              <a:xfrm>
                <a:off x="3845" y="2344"/>
                <a:ext cx="382" cy="1056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7" name="Line 20"/>
              <p:cNvSpPr>
                <a:spLocks noChangeShapeType="1"/>
              </p:cNvSpPr>
              <p:nvPr/>
            </p:nvSpPr>
            <p:spPr bwMode="auto">
              <a:xfrm>
                <a:off x="3213" y="3648"/>
                <a:ext cx="157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8" name="Line 21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49" name="Line 22"/>
              <p:cNvSpPr>
                <a:spLocks noChangeShapeType="1"/>
              </p:cNvSpPr>
              <p:nvPr/>
            </p:nvSpPr>
            <p:spPr bwMode="auto">
              <a:xfrm>
                <a:off x="4788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50" name="Text Box 23"/>
              <p:cNvSpPr txBox="1">
                <a:spLocks noChangeArrowheads="1"/>
              </p:cNvSpPr>
              <p:nvPr/>
            </p:nvSpPr>
            <p:spPr bwMode="auto">
              <a:xfrm>
                <a:off x="3865" y="104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9251" name="Text Box 24"/>
              <p:cNvSpPr txBox="1">
                <a:spLocks noChangeArrowheads="1"/>
              </p:cNvSpPr>
              <p:nvPr/>
            </p:nvSpPr>
            <p:spPr bwMode="auto">
              <a:xfrm>
                <a:off x="3499" y="3114"/>
                <a:ext cx="604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   ,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9252" name="Text Box 25"/>
              <p:cNvSpPr txBox="1">
                <a:spLocks noChangeArrowheads="1"/>
              </p:cNvSpPr>
              <p:nvPr/>
            </p:nvSpPr>
            <p:spPr bwMode="auto">
              <a:xfrm>
                <a:off x="2974" y="2035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P</a:t>
                </a:r>
              </a:p>
            </p:txBody>
          </p:sp>
          <p:sp>
            <p:nvSpPr>
              <p:cNvPr id="9253" name="Text Box 26"/>
              <p:cNvSpPr txBox="1">
                <a:spLocks noChangeArrowheads="1"/>
              </p:cNvSpPr>
              <p:nvPr/>
            </p:nvSpPr>
            <p:spPr bwMode="auto">
              <a:xfrm>
                <a:off x="4454" y="2016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Q</a:t>
                </a:r>
              </a:p>
            </p:txBody>
          </p:sp>
          <p:sp>
            <p:nvSpPr>
              <p:cNvPr id="9254" name="Text Box 27"/>
              <p:cNvSpPr txBox="1">
                <a:spLocks noChangeArrowheads="1"/>
              </p:cNvSpPr>
              <p:nvPr/>
            </p:nvSpPr>
            <p:spPr bwMode="auto">
              <a:xfrm>
                <a:off x="3937" y="200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990000"/>
                    </a:solidFill>
                    <a:latin typeface="VNI-Times" pitchFamily="2" charset="0"/>
                  </a:rPr>
                  <a:t>I</a:t>
                </a:r>
              </a:p>
            </p:txBody>
          </p:sp>
          <p:sp>
            <p:nvSpPr>
              <p:cNvPr id="9255" name="Line 28"/>
              <p:cNvSpPr>
                <a:spLocks noChangeShapeType="1"/>
              </p:cNvSpPr>
              <p:nvPr/>
            </p:nvSpPr>
            <p:spPr bwMode="auto">
              <a:xfrm>
                <a:off x="3024" y="1152"/>
                <a:ext cx="816" cy="1200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9256" name="Text Box 29"/>
              <p:cNvSpPr txBox="1">
                <a:spLocks noChangeArrowheads="1"/>
              </p:cNvSpPr>
              <p:nvPr/>
            </p:nvSpPr>
            <p:spPr bwMode="auto">
              <a:xfrm>
                <a:off x="4227" y="3103"/>
                <a:ext cx="38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K</a:t>
                </a:r>
              </a:p>
            </p:txBody>
          </p:sp>
          <p:sp>
            <p:nvSpPr>
              <p:cNvPr id="9257" name="Text Box 30"/>
              <p:cNvSpPr txBox="1">
                <a:spLocks noChangeArrowheads="1"/>
              </p:cNvSpPr>
              <p:nvPr/>
            </p:nvSpPr>
            <p:spPr bwMode="auto">
              <a:xfrm>
                <a:off x="2786" y="912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S</a:t>
                </a:r>
              </a:p>
            </p:txBody>
          </p:sp>
          <p:sp>
            <p:nvSpPr>
              <p:cNvPr id="9258" name="AutoShape 31"/>
              <p:cNvSpPr>
                <a:spLocks noChangeArrowheads="1"/>
              </p:cNvSpPr>
              <p:nvPr/>
            </p:nvSpPr>
            <p:spPr bwMode="auto">
              <a:xfrm>
                <a:off x="3824" y="2315"/>
                <a:ext cx="48" cy="48"/>
              </a:xfrm>
              <a:prstGeom prst="flowChartConnector">
                <a:avLst/>
              </a:prstGeom>
              <a:solidFill>
                <a:srgbClr val="FF0000"/>
              </a:solidFill>
              <a:ln w="762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vi-VN" sz="3200" b="1">
                  <a:solidFill>
                    <a:srgbClr val="CC0099"/>
                  </a:solidFill>
                  <a:latin typeface="VNI-Vari" pitchFamily="2" charset="0"/>
                </a:endParaRPr>
              </a:p>
            </p:txBody>
          </p:sp>
        </p:grpSp>
        <p:sp>
          <p:nvSpPr>
            <p:cNvPr id="9231" name="Line 38"/>
            <p:cNvSpPr>
              <a:spLocks noChangeShapeType="1"/>
            </p:cNvSpPr>
            <p:nvPr/>
          </p:nvSpPr>
          <p:spPr bwMode="auto">
            <a:xfrm>
              <a:off x="4224" y="1273"/>
              <a:ext cx="62" cy="71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232" name="Line 39"/>
            <p:cNvSpPr>
              <a:spLocks noChangeShapeType="1"/>
            </p:cNvSpPr>
            <p:nvPr/>
          </p:nvSpPr>
          <p:spPr bwMode="auto">
            <a:xfrm>
              <a:off x="4935" y="2569"/>
              <a:ext cx="36" cy="119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233" name="Text Box 40"/>
            <p:cNvSpPr txBox="1">
              <a:spLocks noChangeArrowheads="1"/>
            </p:cNvSpPr>
            <p:nvPr/>
          </p:nvSpPr>
          <p:spPr bwMode="auto">
            <a:xfrm>
              <a:off x="3984" y="720"/>
              <a:ext cx="76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34" name="Text Box 41"/>
            <p:cNvSpPr txBox="1">
              <a:spLocks noChangeArrowheads="1"/>
            </p:cNvSpPr>
            <p:nvPr/>
          </p:nvSpPr>
          <p:spPr bwMode="auto">
            <a:xfrm>
              <a:off x="4099" y="2142"/>
              <a:ext cx="67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vi-VN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8077200" y="762000"/>
            <a:ext cx="2362200" cy="3392488"/>
            <a:chOff x="6553200" y="762000"/>
            <a:chExt cx="2362200" cy="3392718"/>
          </a:xfrm>
        </p:grpSpPr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6553200" y="1295400"/>
              <a:ext cx="1981200" cy="2859318"/>
              <a:chOff x="6553200" y="1295400"/>
              <a:chExt cx="1981200" cy="2859318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rot="5400000">
                <a:off x="6842028" y="2462346"/>
                <a:ext cx="2859282" cy="525462"/>
              </a:xfrm>
              <a:prstGeom prst="straightConnector1">
                <a:avLst/>
              </a:prstGeom>
              <a:ln w="349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6553200" y="1295436"/>
                <a:ext cx="1981200" cy="1588"/>
              </a:xfrm>
              <a:prstGeom prst="line">
                <a:avLst/>
              </a:prstGeom>
              <a:ln w="349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27" name="TextBox 51"/>
            <p:cNvSpPr txBox="1">
              <a:spLocks noChangeArrowheads="1"/>
            </p:cNvSpPr>
            <p:nvPr/>
          </p:nvSpPr>
          <p:spPr bwMode="auto">
            <a:xfrm>
              <a:off x="6629400" y="762000"/>
              <a:ext cx="2286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cách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0" y="-71437"/>
            <a:ext cx="8861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75+ hình nền powerpoint chuyên nghiệp chất lượng full hd cực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524000" y="1225551"/>
            <a:ext cx="5791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4" name="Group 42"/>
          <p:cNvGrpSpPr>
            <a:grpSpLocks/>
          </p:cNvGrpSpPr>
          <p:nvPr/>
        </p:nvGrpSpPr>
        <p:grpSpPr bwMode="auto">
          <a:xfrm>
            <a:off x="7324726" y="1636713"/>
            <a:ext cx="3190875" cy="4819650"/>
            <a:chOff x="3654" y="528"/>
            <a:chExt cx="2010" cy="3036"/>
          </a:xfrm>
        </p:grpSpPr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3654" y="528"/>
              <a:ext cx="2010" cy="3036"/>
              <a:chOff x="2786" y="912"/>
              <a:chExt cx="2010" cy="3036"/>
            </a:xfrm>
          </p:grpSpPr>
          <p:sp>
            <p:nvSpPr>
              <p:cNvPr id="40" name="Rectangle 8"/>
              <p:cNvSpPr>
                <a:spLocks noChangeArrowheads="1"/>
              </p:cNvSpPr>
              <p:nvPr/>
            </p:nvSpPr>
            <p:spPr bwMode="auto">
              <a:xfrm>
                <a:off x="3213" y="1968"/>
                <a:ext cx="1575" cy="1680"/>
              </a:xfrm>
              <a:prstGeom prst="rect">
                <a:avLst/>
              </a:prstGeom>
              <a:solidFill>
                <a:schemeClr val="bg1">
                  <a:alpha val="61176"/>
                </a:scheme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2" dir="t"/>
              </a:scene3d>
              <a:sp3d extrusionH="12430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1" name="Rectangle 9"/>
              <p:cNvSpPr>
                <a:spLocks noChangeArrowheads="1"/>
              </p:cNvSpPr>
              <p:nvPr/>
            </p:nvSpPr>
            <p:spPr bwMode="auto">
              <a:xfrm>
                <a:off x="3034" y="2352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2" name="Line 10"/>
              <p:cNvSpPr>
                <a:spLocks noChangeShapeType="1"/>
              </p:cNvSpPr>
              <p:nvPr/>
            </p:nvSpPr>
            <p:spPr bwMode="auto">
              <a:xfrm>
                <a:off x="2927" y="1676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3" name="Line 11"/>
              <p:cNvSpPr>
                <a:spLocks noChangeShapeType="1"/>
              </p:cNvSpPr>
              <p:nvPr/>
            </p:nvSpPr>
            <p:spPr bwMode="auto">
              <a:xfrm>
                <a:off x="4510" y="1672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" name="Rectangle 12"/>
              <p:cNvSpPr>
                <a:spLocks noChangeArrowheads="1"/>
              </p:cNvSpPr>
              <p:nvPr/>
            </p:nvSpPr>
            <p:spPr bwMode="auto">
              <a:xfrm>
                <a:off x="3022" y="1152"/>
                <a:ext cx="1569" cy="2256"/>
              </a:xfrm>
              <a:prstGeom prst="rect">
                <a:avLst/>
              </a:prstGeom>
              <a:gradFill rotWithShape="1">
                <a:gsLst>
                  <a:gs pos="0">
                    <a:srgbClr val="E0E0E0"/>
                  </a:gs>
                  <a:gs pos="100000">
                    <a:srgbClr val="AAAAAA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5" name="Line 13"/>
              <p:cNvSpPr>
                <a:spLocks noChangeShapeType="1"/>
              </p:cNvSpPr>
              <p:nvPr/>
            </p:nvSpPr>
            <p:spPr bwMode="auto">
              <a:xfrm>
                <a:off x="2931" y="1680"/>
                <a:ext cx="0" cy="16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6" name="Line 14"/>
              <p:cNvSpPr>
                <a:spLocks noChangeShapeType="1"/>
              </p:cNvSpPr>
              <p:nvPr/>
            </p:nvSpPr>
            <p:spPr bwMode="auto">
              <a:xfrm>
                <a:off x="2927" y="168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7" name="Line 15"/>
              <p:cNvSpPr>
                <a:spLocks noChangeShapeType="1"/>
              </p:cNvSpPr>
              <p:nvPr/>
            </p:nvSpPr>
            <p:spPr bwMode="auto">
              <a:xfrm>
                <a:off x="2927" y="3360"/>
                <a:ext cx="286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8" name="Rectangle 16"/>
              <p:cNvSpPr>
                <a:spLocks noChangeArrowheads="1"/>
              </p:cNvSpPr>
              <p:nvPr/>
            </p:nvSpPr>
            <p:spPr bwMode="auto">
              <a:xfrm>
                <a:off x="3213" y="2527"/>
                <a:ext cx="1575" cy="1104"/>
              </a:xfrm>
              <a:prstGeom prst="rect">
                <a:avLst/>
              </a:prstGeom>
              <a:solidFill>
                <a:srgbClr val="CCFFFF">
                  <a:alpha val="47842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E1FF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en-US" sz="3200" b="1">
                  <a:latin typeface="VNI-Top" pitchFamily="2" charset="0"/>
                </a:endParaRPr>
              </a:p>
            </p:txBody>
          </p: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157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>
                <a:off x="3840" y="1131"/>
                <a:ext cx="5" cy="2279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1" name="Line 19"/>
              <p:cNvSpPr>
                <a:spLocks noChangeShapeType="1"/>
              </p:cNvSpPr>
              <p:nvPr/>
            </p:nvSpPr>
            <p:spPr bwMode="auto">
              <a:xfrm>
                <a:off x="3845" y="2344"/>
                <a:ext cx="382" cy="1056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2" name="Line 20"/>
              <p:cNvSpPr>
                <a:spLocks noChangeShapeType="1"/>
              </p:cNvSpPr>
              <p:nvPr/>
            </p:nvSpPr>
            <p:spPr bwMode="auto">
              <a:xfrm>
                <a:off x="3213" y="3648"/>
                <a:ext cx="157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3" name="Line 21"/>
              <p:cNvSpPr>
                <a:spLocks noChangeShapeType="1"/>
              </p:cNvSpPr>
              <p:nvPr/>
            </p:nvSpPr>
            <p:spPr bwMode="auto">
              <a:xfrm>
                <a:off x="3213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4" name="Line 22"/>
              <p:cNvSpPr>
                <a:spLocks noChangeShapeType="1"/>
              </p:cNvSpPr>
              <p:nvPr/>
            </p:nvSpPr>
            <p:spPr bwMode="auto">
              <a:xfrm>
                <a:off x="4788" y="1968"/>
                <a:ext cx="0" cy="16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55" name="Text Box 23"/>
              <p:cNvSpPr txBox="1">
                <a:spLocks noChangeArrowheads="1"/>
              </p:cNvSpPr>
              <p:nvPr/>
            </p:nvSpPr>
            <p:spPr bwMode="auto">
              <a:xfrm>
                <a:off x="3865" y="104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56" name="Text Box 24"/>
              <p:cNvSpPr txBox="1">
                <a:spLocks noChangeArrowheads="1"/>
              </p:cNvSpPr>
              <p:nvPr/>
            </p:nvSpPr>
            <p:spPr bwMode="auto">
              <a:xfrm>
                <a:off x="3499" y="3114"/>
                <a:ext cx="382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  ,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3200" b="1" dirty="0">
                    <a:solidFill>
                      <a:srgbClr val="006600"/>
                    </a:solidFill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57" name="Text Box 25"/>
              <p:cNvSpPr txBox="1">
                <a:spLocks noChangeArrowheads="1"/>
              </p:cNvSpPr>
              <p:nvPr/>
            </p:nvSpPr>
            <p:spPr bwMode="auto">
              <a:xfrm>
                <a:off x="2974" y="2035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P</a:t>
                </a:r>
              </a:p>
            </p:txBody>
          </p:sp>
          <p:sp>
            <p:nvSpPr>
              <p:cNvPr id="58" name="Text Box 26"/>
              <p:cNvSpPr txBox="1">
                <a:spLocks noChangeArrowheads="1"/>
              </p:cNvSpPr>
              <p:nvPr/>
            </p:nvSpPr>
            <p:spPr bwMode="auto">
              <a:xfrm>
                <a:off x="4454" y="2016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0000CC"/>
                    </a:solidFill>
                    <a:latin typeface="VNI-Times" pitchFamily="2" charset="0"/>
                  </a:rPr>
                  <a:t>Q</a:t>
                </a:r>
              </a:p>
            </p:txBody>
          </p:sp>
          <p:sp>
            <p:nvSpPr>
              <p:cNvPr id="59" name="Text Box 27"/>
              <p:cNvSpPr txBox="1">
                <a:spLocks noChangeArrowheads="1"/>
              </p:cNvSpPr>
              <p:nvPr/>
            </p:nvSpPr>
            <p:spPr bwMode="auto">
              <a:xfrm>
                <a:off x="3937" y="2008"/>
                <a:ext cx="287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990000"/>
                    </a:solidFill>
                    <a:latin typeface="VNI-Times" pitchFamily="2" charset="0"/>
                  </a:rPr>
                  <a:t>I</a:t>
                </a:r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>
                <a:off x="3024" y="1152"/>
                <a:ext cx="816" cy="1200"/>
              </a:xfrm>
              <a:prstGeom prst="line">
                <a:avLst/>
              </a:prstGeom>
              <a:noFill/>
              <a:ln w="4445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1" name="Text Box 29"/>
              <p:cNvSpPr txBox="1">
                <a:spLocks noChangeArrowheads="1"/>
              </p:cNvSpPr>
              <p:nvPr/>
            </p:nvSpPr>
            <p:spPr bwMode="auto">
              <a:xfrm>
                <a:off x="4227" y="3103"/>
                <a:ext cx="382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K</a:t>
                </a:r>
              </a:p>
            </p:txBody>
          </p:sp>
          <p:sp>
            <p:nvSpPr>
              <p:cNvPr id="62" name="Text Box 30"/>
              <p:cNvSpPr txBox="1">
                <a:spLocks noChangeArrowheads="1"/>
              </p:cNvSpPr>
              <p:nvPr/>
            </p:nvSpPr>
            <p:spPr bwMode="auto">
              <a:xfrm>
                <a:off x="2786" y="912"/>
                <a:ext cx="286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3200" b="1">
                    <a:solidFill>
                      <a:srgbClr val="FF0000"/>
                    </a:solidFill>
                    <a:latin typeface="VNI-Times" pitchFamily="2" charset="0"/>
                  </a:rPr>
                  <a:t>S</a:t>
                </a:r>
              </a:p>
            </p:txBody>
          </p:sp>
          <p:sp>
            <p:nvSpPr>
              <p:cNvPr id="63" name="AutoShape 31"/>
              <p:cNvSpPr>
                <a:spLocks noChangeArrowheads="1"/>
              </p:cNvSpPr>
              <p:nvPr/>
            </p:nvSpPr>
            <p:spPr bwMode="auto">
              <a:xfrm>
                <a:off x="3824" y="2315"/>
                <a:ext cx="48" cy="48"/>
              </a:xfrm>
              <a:prstGeom prst="flowChartConnector">
                <a:avLst/>
              </a:prstGeom>
              <a:solidFill>
                <a:srgbClr val="FF0000"/>
              </a:solidFill>
              <a:ln w="762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vi-VN" sz="3200" b="1">
                  <a:solidFill>
                    <a:srgbClr val="CC0099"/>
                  </a:solidFill>
                  <a:latin typeface="VNI-Vari" pitchFamily="2" charset="0"/>
                </a:endParaRPr>
              </a:p>
            </p:txBody>
          </p:sp>
        </p:grp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4242" y="1273"/>
              <a:ext cx="62" cy="98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>
              <a:off x="4956" y="2617"/>
              <a:ext cx="29" cy="96"/>
            </a:xfrm>
            <a:prstGeom prst="line">
              <a:avLst/>
            </a:prstGeom>
            <a:noFill/>
            <a:ln w="44450">
              <a:solidFill>
                <a:srgbClr val="FFCC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8" name="Text Box 40"/>
            <p:cNvSpPr txBox="1">
              <a:spLocks noChangeArrowheads="1"/>
            </p:cNvSpPr>
            <p:nvPr/>
          </p:nvSpPr>
          <p:spPr bwMode="auto">
            <a:xfrm>
              <a:off x="4126" y="720"/>
              <a:ext cx="62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 Box 41"/>
            <p:cNvSpPr txBox="1">
              <a:spLocks noChangeArrowheads="1"/>
            </p:cNvSpPr>
            <p:nvPr/>
          </p:nvSpPr>
          <p:spPr bwMode="auto">
            <a:xfrm>
              <a:off x="4099" y="2142"/>
              <a:ext cx="67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vi-VN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50+ Mẫu background powerpoint đẹp cho bài thuyết trì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71600" y="0"/>
            <a:ext cx="15621000" cy="6858000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876800" y="609601"/>
            <a:ext cx="38100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81000" y="1371600"/>
            <a:ext cx="12192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dirty="0"/>
              <a:t>  </a:t>
            </a:r>
            <a:r>
              <a:rPr lang="vi-VN" sz="4000" dirty="0"/>
              <a:t>*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truyền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suốt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này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suốt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khác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 bị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khúc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xạ( bị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lệch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khỏi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truyền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296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FD0CC2-49C9-EBDB-65C0-13B5D839A4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1858961"/>
          </a:xfrm>
        </p:spPr>
        <p:txBody>
          <a:bodyPr>
            <a:normAutofit lnSpcReduction="10000"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+mj-lt"/>
              </a:rPr>
              <a:t>Hiện tượng nào sau đây liên quan đến sự khúc xạ ánh sáng?</a:t>
            </a:r>
          </a:p>
          <a:p>
            <a:pPr marL="0" indent="0" algn="just">
              <a:buNone/>
            </a:pPr>
            <a:r>
              <a:rPr lang="vi-VN" b="0" i="0" dirty="0">
                <a:solidFill>
                  <a:srgbClr val="FF0000"/>
                </a:solidFill>
                <a:effectLst/>
                <a:latin typeface="+mj-lt"/>
              </a:rPr>
              <a:t>- Tia sáng mặt trời bị hắt trở lại môi trường cũ khi gặp mặt nước.</a:t>
            </a:r>
          </a:p>
          <a:p>
            <a:pPr marL="0" indent="0" algn="just">
              <a:buNone/>
            </a:pPr>
            <a:r>
              <a:rPr lang="vi-VN" b="0" i="0" dirty="0">
                <a:solidFill>
                  <a:srgbClr val="FF0000"/>
                </a:solidFill>
                <a:effectLst/>
                <a:latin typeface="+mj-lt"/>
              </a:rPr>
              <a:t>- Tia sáng mặt trời bị lệch khỏi phương truyền ban đầu khi đi từ không khí vào nước.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̣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565D911-D5A0-6552-701D-F8B3C3846888}"/>
              </a:ext>
            </a:extLst>
          </p:cNvPr>
          <p:cNvSpPr txBox="1">
            <a:spLocks/>
          </p:cNvSpPr>
          <p:nvPr/>
        </p:nvSpPr>
        <p:spPr>
          <a:xfrm>
            <a:off x="640887" y="2971800"/>
            <a:ext cx="10972800" cy="1858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- Tia sáng mặt trời bị hắt trở lại môi trường cũ khi gặp mặt nước ⇒⇒  Liên quan tới hiện tượng phản xạ ánh sáng.</a:t>
            </a:r>
          </a:p>
          <a:p>
            <a:pPr marL="0" indent="0" algn="just">
              <a:buNone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- Tia sáng mặt trời bị lệch khỏi phương truyền ban đầu khi đi từ không khí vào nước ⇒⇒ Liên quan đến sự khúc xạ ánh sáng.</a:t>
            </a:r>
          </a:p>
        </p:txBody>
      </p:sp>
    </p:spTree>
    <p:extLst>
      <p:ext uri="{BB962C8B-B14F-4D97-AF65-F5344CB8AC3E}">
        <p14:creationId xmlns:p14="http://schemas.microsoft.com/office/powerpoint/2010/main" val="8122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0.560"/>
  <p:tag name="TIMING" val="|5.45|16.187"/>
  <p:tag name="ISPRING_CUSTOM_TIMING_USED" val="1"/>
  <p:tag name="ISPRING_SLIDE_INDENT_LEVEL" val="0"/>
  <p:tag name="GENSWF_SLIDE_TITLE" val="CÓ THỂ EM CHƯA BIẾT"/>
  <p:tag name="ISPRING_SLIDE_ID_2" val="{7E4CEA82-50E9-4D05-ACB6-797F68E5674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1515</Words>
  <Application>Microsoft Office PowerPoint</Application>
  <PresentationFormat>Widescreen</PresentationFormat>
  <Paragraphs>312</Paragraphs>
  <Slides>30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Times New Roman</vt:lpstr>
      <vt:lpstr>VNI-Times</vt:lpstr>
      <vt:lpstr>VNI-Top</vt:lpstr>
      <vt:lpstr>VNI-Vari</vt:lpstr>
      <vt:lpstr>VNtimes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 3. Chiết suất của môi trường</vt:lpstr>
      <vt:lpstr>PowerPoint Presentation</vt:lpstr>
      <vt:lpstr>PowerPoint Presentation</vt:lpstr>
      <vt:lpstr>PowerPoint Presentation</vt:lpstr>
      <vt:lpstr>PowerPoint Presentation</vt:lpstr>
      <vt:lpstr>2) Tia nào sau đây là tia khúc xạ của tia tới SI? Vì sao?</vt:lpstr>
      <vt:lpstr>3) Tia nào sau đây là tia khúc xạ của tia tới SI? Vì sao?</vt:lpstr>
      <vt:lpstr>PowerPoint Presentation</vt:lpstr>
      <vt:lpstr>Tại sao ta lại nhìn thấy cầu vồng 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Tran Vu Lien Ban</cp:lastModifiedBy>
  <cp:revision>62</cp:revision>
  <dcterms:created xsi:type="dcterms:W3CDTF">2023-01-28T12:51:47Z</dcterms:created>
  <dcterms:modified xsi:type="dcterms:W3CDTF">2024-08-23T09:53:11Z</dcterms:modified>
</cp:coreProperties>
</file>