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13" r:id="rId2"/>
    <p:sldId id="310" r:id="rId3"/>
    <p:sldId id="278" r:id="rId4"/>
    <p:sldId id="279" r:id="rId5"/>
    <p:sldId id="280" r:id="rId6"/>
    <p:sldId id="283" r:id="rId7"/>
    <p:sldId id="285" r:id="rId8"/>
    <p:sldId id="286" r:id="rId9"/>
    <p:sldId id="282" r:id="rId10"/>
    <p:sldId id="281" r:id="rId11"/>
    <p:sldId id="284" r:id="rId12"/>
    <p:sldId id="287" r:id="rId13"/>
    <p:sldId id="288" r:id="rId14"/>
    <p:sldId id="289" r:id="rId15"/>
    <p:sldId id="290" r:id="rId16"/>
    <p:sldId id="291" r:id="rId17"/>
    <p:sldId id="292" r:id="rId18"/>
    <p:sldId id="293" r:id="rId19"/>
    <p:sldId id="295" r:id="rId20"/>
    <p:sldId id="294" r:id="rId21"/>
    <p:sldId id="314" r:id="rId22"/>
    <p:sldId id="296" r:id="rId23"/>
    <p:sldId id="311" r:id="rId24"/>
    <p:sldId id="312" r:id="rId25"/>
    <p:sldId id="297" r:id="rId26"/>
    <p:sldId id="298" r:id="rId27"/>
    <p:sldId id="300" r:id="rId28"/>
    <p:sldId id="299" r:id="rId29"/>
    <p:sldId id="301" r:id="rId30"/>
    <p:sldId id="302" r:id="rId31"/>
    <p:sldId id="303" r:id="rId32"/>
    <p:sldId id="305" r:id="rId33"/>
    <p:sldId id="306" r:id="rId34"/>
    <p:sldId id="307" r:id="rId35"/>
    <p:sldId id="308" r:id="rId36"/>
    <p:sldId id="30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C7BE"/>
    <a:srgbClr val="CEBCA4"/>
    <a:srgbClr val="BCABA3"/>
    <a:srgbClr val="D4BEB1"/>
    <a:srgbClr val="D2C4B7"/>
    <a:srgbClr val="D3C6B9"/>
    <a:srgbClr val="D6BAB6"/>
    <a:srgbClr val="FFFFFF"/>
    <a:srgbClr val="AF9A94"/>
    <a:srgbClr val="D1B6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72" autoAdjust="0"/>
    <p:restoredTop sz="94660"/>
  </p:normalViewPr>
  <p:slideViewPr>
    <p:cSldViewPr snapToGrid="0">
      <p:cViewPr varScale="1">
        <p:scale>
          <a:sx n="62" d="100"/>
          <a:sy n="62" d="100"/>
        </p:scale>
        <p:origin x="30" y="27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Column1</c:v>
                </c:pt>
              </c:strCache>
            </c:strRef>
          </c:tx>
          <c:dPt>
            <c:idx val="0"/>
            <c:bubble3D val="0"/>
            <c:spPr>
              <a:solidFill>
                <a:srgbClr val="FFC000"/>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3-BD71-43F4-997E-5886EB6DDC85}"/>
              </c:ext>
            </c:extLst>
          </c:dPt>
          <c:dPt>
            <c:idx val="1"/>
            <c:bubble3D val="0"/>
            <c:spPr>
              <a:solidFill>
                <a:srgbClr val="00CC00"/>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4-BD71-43F4-997E-5886EB6DDC85}"/>
              </c:ext>
            </c:extLst>
          </c:dPt>
          <c:dPt>
            <c:idx val="2"/>
            <c:bubble3D val="0"/>
            <c:spPr>
              <a:solidFill>
                <a:srgbClr val="005D7E"/>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5-BD71-43F4-997E-5886EB6DDC85}"/>
              </c:ext>
            </c:extLst>
          </c:dPt>
          <c:dPt>
            <c:idx val="3"/>
            <c:bubble3D val="0"/>
            <c:spPr>
              <a:solidFill>
                <a:srgbClr val="CC0099"/>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6-BD71-43F4-997E-5886EB6DDC85}"/>
              </c:ext>
            </c:extLst>
          </c:dPt>
          <c:dPt>
            <c:idx val="4"/>
            <c:bubble3D val="0"/>
            <c:spPr>
              <a:solidFill>
                <a:srgbClr val="A50021"/>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7-BD71-43F4-997E-5886EB6DDC85}"/>
              </c:ext>
            </c:extLst>
          </c:dPt>
          <c:dPt>
            <c:idx val="5"/>
            <c:bubble3D val="0"/>
            <c:spPr>
              <a:solidFill>
                <a:schemeClr val="accent4">
                  <a:lumMod val="75000"/>
                </a:schemeClr>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8-BD71-43F4-997E-5886EB6DDC85}"/>
              </c:ext>
            </c:extLst>
          </c:dPt>
          <c:dPt>
            <c:idx val="6"/>
            <c:bubble3D val="0"/>
            <c:spPr>
              <a:solidFill>
                <a:srgbClr val="00CCFF"/>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2-BD71-43F4-997E-5886EB6DDC85}"/>
              </c:ext>
            </c:extLst>
          </c:dPt>
          <c:dLbls>
            <c:dLbl>
              <c:idx val="0"/>
              <c:layout>
                <c:manualLayout>
                  <c:x val="-8.2200252486683195E-2"/>
                  <c:y val="0.13977933193315001"/>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D71-43F4-997E-5886EB6DDC85}"/>
                </c:ext>
                <c:ext xmlns:c15="http://schemas.microsoft.com/office/drawing/2012/chart" uri="{CE6537A1-D6FC-4f65-9D91-7224C49458BB}"/>
              </c:extLst>
            </c:dLbl>
            <c:dLbl>
              <c:idx val="1"/>
              <c:layout>
                <c:manualLayout>
                  <c:x val="-0.22672103988330017"/>
                  <c:y val="2.319602669627879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BD71-43F4-997E-5886EB6DDC85}"/>
                </c:ext>
                <c:ext xmlns:c15="http://schemas.microsoft.com/office/drawing/2012/chart" uri="{CE6537A1-D6FC-4f65-9D91-7224C49458BB}"/>
              </c:extLst>
            </c:dLbl>
            <c:dLbl>
              <c:idx val="2"/>
              <c:layout>
                <c:manualLayout>
                  <c:x val="-0.16333204885808408"/>
                  <c:y val="-0.26336788424876245"/>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BD71-43F4-997E-5886EB6DDC85}"/>
                </c:ext>
                <c:ext xmlns:c15="http://schemas.microsoft.com/office/drawing/2012/chart" uri="{CE6537A1-D6FC-4f65-9D91-7224C49458BB}"/>
              </c:extLst>
            </c:dLbl>
            <c:dLbl>
              <c:idx val="3"/>
              <c:layout>
                <c:manualLayout>
                  <c:x val="-8.2234071349827687E-2"/>
                  <c:y val="-0.32783776845009605"/>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BD71-43F4-997E-5886EB6DDC85}"/>
                </c:ext>
                <c:ext xmlns:c15="http://schemas.microsoft.com/office/drawing/2012/chart" uri="{CE6537A1-D6FC-4f65-9D91-7224C49458BB}"/>
              </c:extLst>
            </c:dLbl>
            <c:dLbl>
              <c:idx val="4"/>
              <c:layout>
                <c:manualLayout>
                  <c:x val="8.4505915345336649E-2"/>
                  <c:y val="-0.29871746094591767"/>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BD71-43F4-997E-5886EB6DDC85}"/>
                </c:ext>
                <c:ext xmlns:c15="http://schemas.microsoft.com/office/drawing/2012/chart" uri="{CE6537A1-D6FC-4f65-9D91-7224C49458BB}"/>
              </c:extLst>
            </c:dLbl>
            <c:dLbl>
              <c:idx val="5"/>
              <c:layout>
                <c:manualLayout>
                  <c:x val="0.11872455594526678"/>
                  <c:y val="-0.2483828295044816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BD71-43F4-997E-5886EB6DDC85}"/>
                </c:ext>
                <c:ext xmlns:c15="http://schemas.microsoft.com/office/drawing/2012/chart" uri="{CE6537A1-D6FC-4f65-9D91-7224C49458BB}"/>
              </c:extLst>
            </c:dLbl>
            <c:dLbl>
              <c:idx val="6"/>
              <c:layout>
                <c:manualLayout>
                  <c:x val="0.2139616364865391"/>
                  <c:y val="4.389461300603275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BD71-43F4-997E-5886EB6DDC8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Sheet1!$A$2:$A$8</c:f>
              <c:strCache>
                <c:ptCount val="7"/>
                <c:pt idx="0">
                  <c:v>Chạy quá tốc độ</c:v>
                </c:pt>
                <c:pt idx="1">
                  <c:v>Đi không đúng làn đường, phần đường</c:v>
                </c:pt>
                <c:pt idx="2">
                  <c:v>Vượt xe sai quy định</c:v>
                </c:pt>
                <c:pt idx="3">
                  <c:v>Chuyển hướng không đúng quy định</c:v>
                </c:pt>
                <c:pt idx="4">
                  <c:v>Không nhường đường</c:v>
                </c:pt>
                <c:pt idx="5">
                  <c:v>Sử dụng rượu bia</c:v>
                </c:pt>
                <c:pt idx="6">
                  <c:v>Các lỗi vi phạm khác</c:v>
                </c:pt>
              </c:strCache>
            </c:strRef>
          </c:cat>
          <c:val>
            <c:numRef>
              <c:f>Sheet1!$B$2:$B$8</c:f>
              <c:numCache>
                <c:formatCode>0%</c:formatCode>
                <c:ptCount val="7"/>
                <c:pt idx="0">
                  <c:v>0.09</c:v>
                </c:pt>
                <c:pt idx="1">
                  <c:v>0.26</c:v>
                </c:pt>
                <c:pt idx="2">
                  <c:v>7.0000000000000007E-2</c:v>
                </c:pt>
                <c:pt idx="3">
                  <c:v>0.09</c:v>
                </c:pt>
                <c:pt idx="4">
                  <c:v>7.0000000000000007E-2</c:v>
                </c:pt>
                <c:pt idx="5">
                  <c:v>0.04</c:v>
                </c:pt>
                <c:pt idx="6">
                  <c:v>0.38</c:v>
                </c:pt>
              </c:numCache>
            </c:numRef>
          </c:val>
          <c:extLst xmlns:c16r2="http://schemas.microsoft.com/office/drawing/2015/06/chart">
            <c:ext xmlns:c16="http://schemas.microsoft.com/office/drawing/2014/chart" uri="{C3380CC4-5D6E-409C-BE32-E72D297353CC}">
              <c16:uniqueId val="{00000000-BD71-43F4-997E-5886EB6DDC85}"/>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Column1</c:v>
                </c:pt>
              </c:strCache>
            </c:strRef>
          </c:tx>
          <c:dPt>
            <c:idx val="0"/>
            <c:bubble3D val="0"/>
            <c:spPr>
              <a:solidFill>
                <a:srgbClr val="FFC000"/>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3-BD71-43F4-997E-5886EB6DDC85}"/>
              </c:ext>
            </c:extLst>
          </c:dPt>
          <c:dPt>
            <c:idx val="1"/>
            <c:bubble3D val="0"/>
            <c:spPr>
              <a:solidFill>
                <a:srgbClr val="00CC00"/>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4-BD71-43F4-997E-5886EB6DDC85}"/>
              </c:ext>
            </c:extLst>
          </c:dPt>
          <c:dPt>
            <c:idx val="2"/>
            <c:bubble3D val="0"/>
            <c:spPr>
              <a:solidFill>
                <a:srgbClr val="005D7E"/>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5-BD71-43F4-997E-5886EB6DDC85}"/>
              </c:ext>
            </c:extLst>
          </c:dPt>
          <c:dPt>
            <c:idx val="3"/>
            <c:bubble3D val="0"/>
            <c:spPr>
              <a:solidFill>
                <a:srgbClr val="CC0099"/>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6-BD71-43F4-997E-5886EB6DDC85}"/>
              </c:ext>
            </c:extLst>
          </c:dPt>
          <c:dPt>
            <c:idx val="4"/>
            <c:bubble3D val="0"/>
            <c:spPr>
              <a:solidFill>
                <a:srgbClr val="A50021"/>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7-BD71-43F4-997E-5886EB6DDC85}"/>
              </c:ext>
            </c:extLst>
          </c:dPt>
          <c:dPt>
            <c:idx val="5"/>
            <c:bubble3D val="0"/>
            <c:spPr>
              <a:solidFill>
                <a:schemeClr val="accent4">
                  <a:lumMod val="75000"/>
                </a:schemeClr>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8-BD71-43F4-997E-5886EB6DDC85}"/>
              </c:ext>
            </c:extLst>
          </c:dPt>
          <c:dPt>
            <c:idx val="6"/>
            <c:bubble3D val="0"/>
            <c:spPr>
              <a:solidFill>
                <a:srgbClr val="00CCFF"/>
              </a:soli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2-BD71-43F4-997E-5886EB6DDC85}"/>
              </c:ext>
            </c:extLst>
          </c:dPt>
          <c:dLbls>
            <c:dLbl>
              <c:idx val="0"/>
              <c:layout>
                <c:manualLayout>
                  <c:x val="-8.2200252486683195E-2"/>
                  <c:y val="0.13977933193315001"/>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BD71-43F4-997E-5886EB6DDC85}"/>
                </c:ext>
                <c:ext xmlns:c15="http://schemas.microsoft.com/office/drawing/2012/chart" uri="{CE6537A1-D6FC-4f65-9D91-7224C49458BB}"/>
              </c:extLst>
            </c:dLbl>
            <c:dLbl>
              <c:idx val="1"/>
              <c:layout>
                <c:manualLayout>
                  <c:x val="-0.22672103988330017"/>
                  <c:y val="2.319602669627879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BD71-43F4-997E-5886EB6DDC85}"/>
                </c:ext>
                <c:ext xmlns:c15="http://schemas.microsoft.com/office/drawing/2012/chart" uri="{CE6537A1-D6FC-4f65-9D91-7224C49458BB}"/>
              </c:extLst>
            </c:dLbl>
            <c:dLbl>
              <c:idx val="2"/>
              <c:layout>
                <c:manualLayout>
                  <c:x val="-0.16333204885808408"/>
                  <c:y val="-0.26336788424876245"/>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BD71-43F4-997E-5886EB6DDC85}"/>
                </c:ext>
                <c:ext xmlns:c15="http://schemas.microsoft.com/office/drawing/2012/chart" uri="{CE6537A1-D6FC-4f65-9D91-7224C49458BB}"/>
              </c:extLst>
            </c:dLbl>
            <c:dLbl>
              <c:idx val="3"/>
              <c:layout>
                <c:manualLayout>
                  <c:x val="-8.2234071349827687E-2"/>
                  <c:y val="-0.32783776845009605"/>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BD71-43F4-997E-5886EB6DDC85}"/>
                </c:ext>
                <c:ext xmlns:c15="http://schemas.microsoft.com/office/drawing/2012/chart" uri="{CE6537A1-D6FC-4f65-9D91-7224C49458BB}"/>
              </c:extLst>
            </c:dLbl>
            <c:dLbl>
              <c:idx val="4"/>
              <c:layout>
                <c:manualLayout>
                  <c:x val="8.4505915345336649E-2"/>
                  <c:y val="-0.29871746094591767"/>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BD71-43F4-997E-5886EB6DDC85}"/>
                </c:ext>
                <c:ext xmlns:c15="http://schemas.microsoft.com/office/drawing/2012/chart" uri="{CE6537A1-D6FC-4f65-9D91-7224C49458BB}"/>
              </c:extLst>
            </c:dLbl>
            <c:dLbl>
              <c:idx val="5"/>
              <c:layout>
                <c:manualLayout>
                  <c:x val="0.11872455594526678"/>
                  <c:y val="-0.2483828295044816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BD71-43F4-997E-5886EB6DDC85}"/>
                </c:ext>
                <c:ext xmlns:c15="http://schemas.microsoft.com/office/drawing/2012/chart" uri="{CE6537A1-D6FC-4f65-9D91-7224C49458BB}"/>
              </c:extLst>
            </c:dLbl>
            <c:dLbl>
              <c:idx val="6"/>
              <c:layout>
                <c:manualLayout>
                  <c:x val="0.2139616364865391"/>
                  <c:y val="4.389461300603275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BD71-43F4-997E-5886EB6DDC85}"/>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Sheet1!$A$2:$A$8</c:f>
              <c:strCache>
                <c:ptCount val="7"/>
                <c:pt idx="0">
                  <c:v>Chạy quá tốc độ</c:v>
                </c:pt>
                <c:pt idx="1">
                  <c:v>Đi không đúng làn đường, phần đường</c:v>
                </c:pt>
                <c:pt idx="2">
                  <c:v>Vượt xe sai quy định</c:v>
                </c:pt>
                <c:pt idx="3">
                  <c:v>Chuyển hướng không đúng quy định</c:v>
                </c:pt>
                <c:pt idx="4">
                  <c:v>Không nhường đường</c:v>
                </c:pt>
                <c:pt idx="5">
                  <c:v>Sử dụng rượu bia</c:v>
                </c:pt>
                <c:pt idx="6">
                  <c:v>Các lỗi vi phạm khác</c:v>
                </c:pt>
              </c:strCache>
            </c:strRef>
          </c:cat>
          <c:val>
            <c:numRef>
              <c:f>Sheet1!$B$2:$B$8</c:f>
              <c:numCache>
                <c:formatCode>0%</c:formatCode>
                <c:ptCount val="7"/>
                <c:pt idx="0">
                  <c:v>0.09</c:v>
                </c:pt>
                <c:pt idx="1">
                  <c:v>0.26</c:v>
                </c:pt>
                <c:pt idx="2">
                  <c:v>7.0000000000000007E-2</c:v>
                </c:pt>
                <c:pt idx="3">
                  <c:v>0.09</c:v>
                </c:pt>
                <c:pt idx="4">
                  <c:v>7.0000000000000007E-2</c:v>
                </c:pt>
                <c:pt idx="5">
                  <c:v>0.04</c:v>
                </c:pt>
                <c:pt idx="6">
                  <c:v>0.38</c:v>
                </c:pt>
              </c:numCache>
            </c:numRef>
          </c:val>
          <c:extLst xmlns:c16r2="http://schemas.microsoft.com/office/drawing/2015/06/chart">
            <c:ext xmlns:c16="http://schemas.microsoft.com/office/drawing/2014/chart" uri="{C3380CC4-5D6E-409C-BE32-E72D297353CC}">
              <c16:uniqueId val="{00000000-BD71-43F4-997E-5886EB6DDC85}"/>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11:39:55.891"/>
    </inkml:context>
    <inkml:brush xml:id="br0">
      <inkml:brushProperty name="width" value="0.05" units="cm"/>
      <inkml:brushProperty name="height" value="0.05" units="cm"/>
      <inkml:brushProperty name="color" value="#E71224"/>
    </inkml:brush>
  </inkml:definitions>
  <inkml:trace contextRef="#ctx0" brushRef="#br0">6 0 24575,'-6'0'0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11:39:56.964"/>
    </inkml:context>
    <inkml:brush xml:id="br0">
      <inkml:brushProperty name="width" value="0.05" units="cm"/>
      <inkml:brushProperty name="height" value="0.05" units="cm"/>
      <inkml:brushProperty name="color" value="#E71224"/>
    </inkml:brush>
  </inkml:definitions>
  <inkml:trace contextRef="#ctx0" brushRef="#br0">0 14 24575,'0'0'0,"0"-1"0,0 1 0,0-1 0,0 0 0,0 1 0,0-1 0,1 1 0,-1-1 0,0 1 0,0-1 0,0 1 0,0-1 0,1 1 0,-1-1 0,0 1 0,1-1 0,-1 1 0,0 0 0,1-1 0,-1 1 0,0-1 0,1 1 0,-1 0 0,1-1 0,-1 1 0,1 0 0,-1 0 0,0-1 0,1 1 0,-1 0 0,1 0 0,-1 0 0,1 0 0,0-1 0,-1 1 0,1 0 0,-1 0 0,1 0 0,-1 0 0,1 0 0,-1 0 0,1 0 0,-1 1 0,1-1 0,-1 0 0,1 0 0,-1 0 0,1 0 0,0 1 0,27 13 0,45 46 0,105 111 0,-93-85 0,919 805 0,-399-424 0,25-28 0,290 216 0,-604-412 625,847 612-8034,-772-603 7409,185 124 0,-29 34 0,-115-30 1111,91 74 4562,-203-212-7038,-247-191-5461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11:39:58.847"/>
    </inkml:context>
    <inkml:brush xml:id="br0">
      <inkml:brushProperty name="width" value="0.05" units="cm"/>
      <inkml:brushProperty name="height" value="0.05" units="cm"/>
      <inkml:brushProperty name="color" value="#E71224"/>
    </inkml:brush>
  </inkml:definitions>
  <inkml:trace contextRef="#ctx0" brushRef="#br0">6199 0 24575,'-1'8'0,"0"1"0,-1-1 0,0 0 0,-1 0 0,0 0 0,0 0 0,-1-1 0,1 1 0,-2-1 0,1 0 0,-1 0 0,-8 8 0,2 1 0,-36 44 0,-87 88 0,32-41 0,-182 234 0,9-11 0,-164 124 0,-32-20 0,-46 45 0,-68 99-72,-255 243-6640,-271 296 6712,982-979 303,-256 266-733,183-213 2220,-11-13 3331,171-145-5121,-1-2 0,-1-2 0,-1-1 0,-1-3 0,-85 32 0,99-45-1365,10-3-5461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05T11:40:02.795"/>
    </inkml:context>
    <inkml:brush xml:id="br0">
      <inkml:brushProperty name="width" value="0.05" units="cm"/>
      <inkml:brushProperty name="height" value="0.05" units="cm"/>
      <inkml:brushProperty name="color" value="#E71224"/>
    </inkml:brush>
  </inkml:definitions>
  <inkml:trace contextRef="#ctx0" brushRef="#br0">1 0 24575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35287CC-A6E9-434A-9A8B-D7212B1A0C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4663D71-6F69-47C9-8067-29B3D4BE26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FEDF310-A955-4388-ADA1-6AE39FCBEAF6}"/>
              </a:ext>
            </a:extLst>
          </p:cNvPr>
          <p:cNvSpPr>
            <a:spLocks noGrp="1"/>
          </p:cNvSpPr>
          <p:nvPr>
            <p:ph type="dt" sz="half" idx="10"/>
          </p:nvPr>
        </p:nvSpPr>
        <p:spPr/>
        <p:txBody>
          <a:bodyPr/>
          <a:lstStyle/>
          <a:p>
            <a:fld id="{0BE67772-D0B7-41C1-BBFF-053954CE56BE}" type="datetimeFigureOut">
              <a:rPr lang="en-US" smtClean="0"/>
              <a:t>10/6/2024</a:t>
            </a:fld>
            <a:endParaRPr lang="en-US"/>
          </a:p>
        </p:txBody>
      </p:sp>
      <p:sp>
        <p:nvSpPr>
          <p:cNvPr id="5" name="Footer Placeholder 4">
            <a:extLst>
              <a:ext uri="{FF2B5EF4-FFF2-40B4-BE49-F238E27FC236}">
                <a16:creationId xmlns="" xmlns:a16="http://schemas.microsoft.com/office/drawing/2014/main" id="{4BB861C8-64EF-4BBA-92F2-F575F95753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7FBC5A0-9C84-41D1-8ED8-11972DE961DD}"/>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679977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9B7376C-44A7-48C3-8563-082D9DE7BD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3BEB191-90FD-40B9-98D7-1B512063CD1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BB0F528-1BC6-4372-82EC-E7DFF856D462}"/>
              </a:ext>
            </a:extLst>
          </p:cNvPr>
          <p:cNvSpPr>
            <a:spLocks noGrp="1"/>
          </p:cNvSpPr>
          <p:nvPr>
            <p:ph type="dt" sz="half" idx="10"/>
          </p:nvPr>
        </p:nvSpPr>
        <p:spPr/>
        <p:txBody>
          <a:bodyPr/>
          <a:lstStyle/>
          <a:p>
            <a:fld id="{0BE67772-D0B7-41C1-BBFF-053954CE56BE}" type="datetimeFigureOut">
              <a:rPr lang="en-US" smtClean="0"/>
              <a:t>10/6/2024</a:t>
            </a:fld>
            <a:endParaRPr lang="en-US"/>
          </a:p>
        </p:txBody>
      </p:sp>
      <p:sp>
        <p:nvSpPr>
          <p:cNvPr id="5" name="Footer Placeholder 4">
            <a:extLst>
              <a:ext uri="{FF2B5EF4-FFF2-40B4-BE49-F238E27FC236}">
                <a16:creationId xmlns="" xmlns:a16="http://schemas.microsoft.com/office/drawing/2014/main" id="{F1174356-61A8-4C67-B547-8C0B231EA9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85945B8-8563-4944-8551-1805C1DA33D6}"/>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7212437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53A94AF-1A1E-40C4-B9CC-BBC7CE2915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98BA244-291C-4C85-AB28-B542C3C6CF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9BC3A9C-3710-4779-AE7A-7664BDE4945E}"/>
              </a:ext>
            </a:extLst>
          </p:cNvPr>
          <p:cNvSpPr>
            <a:spLocks noGrp="1"/>
          </p:cNvSpPr>
          <p:nvPr>
            <p:ph type="dt" sz="half" idx="10"/>
          </p:nvPr>
        </p:nvSpPr>
        <p:spPr/>
        <p:txBody>
          <a:bodyPr/>
          <a:lstStyle/>
          <a:p>
            <a:fld id="{0BE67772-D0B7-41C1-BBFF-053954CE56BE}" type="datetimeFigureOut">
              <a:rPr lang="en-US" smtClean="0"/>
              <a:t>10/6/2024</a:t>
            </a:fld>
            <a:endParaRPr lang="en-US"/>
          </a:p>
        </p:txBody>
      </p:sp>
      <p:sp>
        <p:nvSpPr>
          <p:cNvPr id="5" name="Footer Placeholder 4">
            <a:extLst>
              <a:ext uri="{FF2B5EF4-FFF2-40B4-BE49-F238E27FC236}">
                <a16:creationId xmlns="" xmlns:a16="http://schemas.microsoft.com/office/drawing/2014/main" id="{3875C481-87C8-4D07-9BDD-289C1C4FE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B4439B5-5360-4F75-82A7-A8E3EE63836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053199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F781C6D-F42B-4521-994D-EF9A2CBB61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9D4D1D3-8901-45F4-AD0E-002E6B02E1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8678CA7-2D0F-475D-BE58-70820A919767}"/>
              </a:ext>
            </a:extLst>
          </p:cNvPr>
          <p:cNvSpPr>
            <a:spLocks noGrp="1"/>
          </p:cNvSpPr>
          <p:nvPr>
            <p:ph type="dt" sz="half" idx="10"/>
          </p:nvPr>
        </p:nvSpPr>
        <p:spPr/>
        <p:txBody>
          <a:bodyPr/>
          <a:lstStyle/>
          <a:p>
            <a:fld id="{0BE67772-D0B7-41C1-BBFF-053954CE56BE}" type="datetimeFigureOut">
              <a:rPr lang="en-US" smtClean="0"/>
              <a:t>10/6/2024</a:t>
            </a:fld>
            <a:endParaRPr lang="en-US"/>
          </a:p>
        </p:txBody>
      </p:sp>
      <p:sp>
        <p:nvSpPr>
          <p:cNvPr id="5" name="Footer Placeholder 4">
            <a:extLst>
              <a:ext uri="{FF2B5EF4-FFF2-40B4-BE49-F238E27FC236}">
                <a16:creationId xmlns="" xmlns:a16="http://schemas.microsoft.com/office/drawing/2014/main" id="{62B70391-A56F-4B5D-A55F-0D78AC6A36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AA0BF5D-B9AF-4A34-A290-BB56A2930BE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231031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BF37CD8-E51B-4BDA-A636-C815ABE231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7D0ADF9-C89D-4214-B471-2CAD71443A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927DD6D-EF80-4580-9B51-2D42599745AD}"/>
              </a:ext>
            </a:extLst>
          </p:cNvPr>
          <p:cNvSpPr>
            <a:spLocks noGrp="1"/>
          </p:cNvSpPr>
          <p:nvPr>
            <p:ph type="dt" sz="half" idx="10"/>
          </p:nvPr>
        </p:nvSpPr>
        <p:spPr/>
        <p:txBody>
          <a:bodyPr/>
          <a:lstStyle/>
          <a:p>
            <a:fld id="{0BE67772-D0B7-41C1-BBFF-053954CE56BE}" type="datetimeFigureOut">
              <a:rPr lang="en-US" smtClean="0"/>
              <a:t>10/6/2024</a:t>
            </a:fld>
            <a:endParaRPr lang="en-US"/>
          </a:p>
        </p:txBody>
      </p:sp>
      <p:sp>
        <p:nvSpPr>
          <p:cNvPr id="5" name="Footer Placeholder 4">
            <a:extLst>
              <a:ext uri="{FF2B5EF4-FFF2-40B4-BE49-F238E27FC236}">
                <a16:creationId xmlns="" xmlns:a16="http://schemas.microsoft.com/office/drawing/2014/main" id="{D42ED96B-20DE-4B42-AC3E-1089B6BE3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D5F3248-AFBD-4D0F-BD1A-C5E10E325DF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878806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38BACE-0F25-48BC-9488-3862E37DD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029A3C9-9C24-4D79-9F42-651E7800B0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FB95158C-B349-4EF8-A39C-751052775E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B31D10A2-3254-4147-BB54-3C310A17C443}"/>
              </a:ext>
            </a:extLst>
          </p:cNvPr>
          <p:cNvSpPr>
            <a:spLocks noGrp="1"/>
          </p:cNvSpPr>
          <p:nvPr>
            <p:ph type="dt" sz="half" idx="10"/>
          </p:nvPr>
        </p:nvSpPr>
        <p:spPr/>
        <p:txBody>
          <a:bodyPr/>
          <a:lstStyle/>
          <a:p>
            <a:fld id="{0BE67772-D0B7-41C1-BBFF-053954CE56BE}" type="datetimeFigureOut">
              <a:rPr lang="en-US" smtClean="0"/>
              <a:t>10/6/2024</a:t>
            </a:fld>
            <a:endParaRPr lang="en-US"/>
          </a:p>
        </p:txBody>
      </p:sp>
      <p:sp>
        <p:nvSpPr>
          <p:cNvPr id="6" name="Footer Placeholder 5">
            <a:extLst>
              <a:ext uri="{FF2B5EF4-FFF2-40B4-BE49-F238E27FC236}">
                <a16:creationId xmlns="" xmlns:a16="http://schemas.microsoft.com/office/drawing/2014/main" id="{1FAAF4D6-E402-4170-A770-6284F4B0ED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AC345275-68B2-404B-B11D-1F5BCA910F50}"/>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004652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73DB75-745D-4645-866E-3B02AA6FCC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7B008B8F-9A22-4342-ABC5-C536D60D62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EE438C4-6D60-4F17-90E2-9A58495644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7597975-1B19-4F99-A100-85DC971F2A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6BF2251D-4523-45CD-82A3-A87CE16008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49E06B7E-8A5C-4ACC-BFEA-307B6580417D}"/>
              </a:ext>
            </a:extLst>
          </p:cNvPr>
          <p:cNvSpPr>
            <a:spLocks noGrp="1"/>
          </p:cNvSpPr>
          <p:nvPr>
            <p:ph type="dt" sz="half" idx="10"/>
          </p:nvPr>
        </p:nvSpPr>
        <p:spPr/>
        <p:txBody>
          <a:bodyPr/>
          <a:lstStyle/>
          <a:p>
            <a:fld id="{0BE67772-D0B7-41C1-BBFF-053954CE56BE}" type="datetimeFigureOut">
              <a:rPr lang="en-US" smtClean="0"/>
              <a:t>10/6/2024</a:t>
            </a:fld>
            <a:endParaRPr lang="en-US"/>
          </a:p>
        </p:txBody>
      </p:sp>
      <p:sp>
        <p:nvSpPr>
          <p:cNvPr id="8" name="Footer Placeholder 7">
            <a:extLst>
              <a:ext uri="{FF2B5EF4-FFF2-40B4-BE49-F238E27FC236}">
                <a16:creationId xmlns="" xmlns:a16="http://schemas.microsoft.com/office/drawing/2014/main" id="{424E6107-FB4A-4489-8A7A-3C683582A4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DF083D5C-B642-4AF0-89AE-EEB759C79D55}"/>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81119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8B1416D-E747-4CA6-B320-D35AC043CA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54F6581-00E7-4099-8108-34AC9F682BC7}"/>
              </a:ext>
            </a:extLst>
          </p:cNvPr>
          <p:cNvSpPr>
            <a:spLocks noGrp="1"/>
          </p:cNvSpPr>
          <p:nvPr>
            <p:ph type="dt" sz="half" idx="10"/>
          </p:nvPr>
        </p:nvSpPr>
        <p:spPr/>
        <p:txBody>
          <a:bodyPr/>
          <a:lstStyle/>
          <a:p>
            <a:fld id="{0BE67772-D0B7-41C1-BBFF-053954CE56BE}" type="datetimeFigureOut">
              <a:rPr lang="en-US" smtClean="0"/>
              <a:t>10/6/2024</a:t>
            </a:fld>
            <a:endParaRPr lang="en-US"/>
          </a:p>
        </p:txBody>
      </p:sp>
      <p:sp>
        <p:nvSpPr>
          <p:cNvPr id="4" name="Footer Placeholder 3">
            <a:extLst>
              <a:ext uri="{FF2B5EF4-FFF2-40B4-BE49-F238E27FC236}">
                <a16:creationId xmlns="" xmlns:a16="http://schemas.microsoft.com/office/drawing/2014/main" id="{6B52B32B-BA67-4123-BD6C-D7CEA01A8E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323B8E8-211C-4C4C-8E6D-64F224EC911F}"/>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3193266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1167913-AC74-45F1-AA57-3CB8E65302BC}"/>
              </a:ext>
            </a:extLst>
          </p:cNvPr>
          <p:cNvSpPr>
            <a:spLocks noGrp="1"/>
          </p:cNvSpPr>
          <p:nvPr>
            <p:ph type="dt" sz="half" idx="10"/>
          </p:nvPr>
        </p:nvSpPr>
        <p:spPr/>
        <p:txBody>
          <a:bodyPr/>
          <a:lstStyle/>
          <a:p>
            <a:fld id="{0BE67772-D0B7-41C1-BBFF-053954CE56BE}" type="datetimeFigureOut">
              <a:rPr lang="en-US" smtClean="0"/>
              <a:t>10/6/2024</a:t>
            </a:fld>
            <a:endParaRPr lang="en-US"/>
          </a:p>
        </p:txBody>
      </p:sp>
      <p:sp>
        <p:nvSpPr>
          <p:cNvPr id="3" name="Footer Placeholder 2">
            <a:extLst>
              <a:ext uri="{FF2B5EF4-FFF2-40B4-BE49-F238E27FC236}">
                <a16:creationId xmlns="" xmlns:a16="http://schemas.microsoft.com/office/drawing/2014/main" id="{56C23B9F-B647-4542-AF00-BE1CCB8DEEC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FA9E4050-D926-4733-928B-3430D13364A8}"/>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2527230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EA7C64C-81C4-41BA-A80E-62043CF341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84162488-EDB1-45BE-B79F-6DA9CAA084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97240EC-C7A9-413E-863A-8DC7BA831C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930CF71-9BBF-4499-955B-06F01FF028D8}"/>
              </a:ext>
            </a:extLst>
          </p:cNvPr>
          <p:cNvSpPr>
            <a:spLocks noGrp="1"/>
          </p:cNvSpPr>
          <p:nvPr>
            <p:ph type="dt" sz="half" idx="10"/>
          </p:nvPr>
        </p:nvSpPr>
        <p:spPr/>
        <p:txBody>
          <a:bodyPr/>
          <a:lstStyle/>
          <a:p>
            <a:fld id="{0BE67772-D0B7-41C1-BBFF-053954CE56BE}" type="datetimeFigureOut">
              <a:rPr lang="en-US" smtClean="0"/>
              <a:t>10/6/2024</a:t>
            </a:fld>
            <a:endParaRPr lang="en-US"/>
          </a:p>
        </p:txBody>
      </p:sp>
      <p:sp>
        <p:nvSpPr>
          <p:cNvPr id="6" name="Footer Placeholder 5">
            <a:extLst>
              <a:ext uri="{FF2B5EF4-FFF2-40B4-BE49-F238E27FC236}">
                <a16:creationId xmlns="" xmlns:a16="http://schemas.microsoft.com/office/drawing/2014/main" id="{CC141A00-1E15-4F20-A76E-F2070216AF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B6BEB41-D5D1-4E71-8B74-7D33BB2B73B0}"/>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477614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46F1C9-BFBC-429C-96C2-3E3F0DE570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35C7669-084B-4440-AD9F-81E3506E4D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6B89C4C-8387-4009-8A8B-1FBD0E5BFC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CE8ECEC-8CFA-443A-AB4C-C62E8BFE8DB6}"/>
              </a:ext>
            </a:extLst>
          </p:cNvPr>
          <p:cNvSpPr>
            <a:spLocks noGrp="1"/>
          </p:cNvSpPr>
          <p:nvPr>
            <p:ph type="dt" sz="half" idx="10"/>
          </p:nvPr>
        </p:nvSpPr>
        <p:spPr/>
        <p:txBody>
          <a:bodyPr/>
          <a:lstStyle/>
          <a:p>
            <a:fld id="{0BE67772-D0B7-41C1-BBFF-053954CE56BE}" type="datetimeFigureOut">
              <a:rPr lang="en-US" smtClean="0"/>
              <a:t>10/6/2024</a:t>
            </a:fld>
            <a:endParaRPr lang="en-US"/>
          </a:p>
        </p:txBody>
      </p:sp>
      <p:sp>
        <p:nvSpPr>
          <p:cNvPr id="6" name="Footer Placeholder 5">
            <a:extLst>
              <a:ext uri="{FF2B5EF4-FFF2-40B4-BE49-F238E27FC236}">
                <a16:creationId xmlns="" xmlns:a16="http://schemas.microsoft.com/office/drawing/2014/main" id="{846F1E92-E15E-44F1-8B6F-4CC873D17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8BBDD05-DA43-47CC-93CF-67CBDBEC862D}"/>
              </a:ext>
            </a:extLst>
          </p:cNvPr>
          <p:cNvSpPr>
            <a:spLocks noGrp="1"/>
          </p:cNvSpPr>
          <p:nvPr>
            <p:ph type="sldNum" sz="quarter" idx="12"/>
          </p:nvPr>
        </p:nvSpPr>
        <p:spPr/>
        <p:txBody>
          <a:bodyPr/>
          <a:lstStyle/>
          <a:p>
            <a:fld id="{197914C9-5726-4F44-8B91-99FB38E9B84E}" type="slidenum">
              <a:rPr lang="en-US" smtClean="0"/>
              <a:t>‹#›</a:t>
            </a:fld>
            <a:endParaRPr lang="en-US"/>
          </a:p>
        </p:txBody>
      </p:sp>
    </p:spTree>
    <p:extLst>
      <p:ext uri="{BB962C8B-B14F-4D97-AF65-F5344CB8AC3E}">
        <p14:creationId xmlns:p14="http://schemas.microsoft.com/office/powerpoint/2010/main" val="1067878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FCAA549-CC49-4B00-AF9F-D2C420F981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1B52B02-CC8A-4CCA-A556-B1204F893A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74497EC-F22B-4F90-AD09-C08238B19C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67772-D0B7-41C1-BBFF-053954CE56BE}" type="datetimeFigureOut">
              <a:rPr lang="en-US" smtClean="0"/>
              <a:t>10/6/2024</a:t>
            </a:fld>
            <a:endParaRPr lang="en-US"/>
          </a:p>
        </p:txBody>
      </p:sp>
      <p:sp>
        <p:nvSpPr>
          <p:cNvPr id="5" name="Footer Placeholder 4">
            <a:extLst>
              <a:ext uri="{FF2B5EF4-FFF2-40B4-BE49-F238E27FC236}">
                <a16:creationId xmlns="" xmlns:a16="http://schemas.microsoft.com/office/drawing/2014/main" id="{242D94F9-52FA-442A-B707-23C3940E02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0A562A46-ACF6-486E-9C84-8C68282FE7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97914C9-5726-4F44-8B91-99FB38E9B84E}" type="slidenum">
              <a:rPr lang="en-US" smtClean="0"/>
              <a:t>‹#›</a:t>
            </a:fld>
            <a:endParaRPr lang="en-US"/>
          </a:p>
        </p:txBody>
      </p:sp>
    </p:spTree>
    <p:extLst>
      <p:ext uri="{BB962C8B-B14F-4D97-AF65-F5344CB8AC3E}">
        <p14:creationId xmlns:p14="http://schemas.microsoft.com/office/powerpoint/2010/main" val="19367509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1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3.jpg"/><Relationship Id="rId7" Type="http://schemas.openxmlformats.org/officeDocument/2006/relationships/image" Target="../media/image25.emf"/><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customXml" Target="../ink/ink2.xml"/><Relationship Id="rId11" Type="http://schemas.openxmlformats.org/officeDocument/2006/relationships/image" Target="../media/image27.emf"/><Relationship Id="rId5" Type="http://schemas.openxmlformats.org/officeDocument/2006/relationships/image" Target="../media/image24.emf"/><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26.emf"/></Relationships>
</file>

<file path=ppt/slides/_rels/slide2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1.png"/><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1.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7.png"/><Relationship Id="rId10" Type="http://schemas.openxmlformats.org/officeDocument/2006/relationships/image" Target="../media/image29.svg"/><Relationship Id="rId4" Type="http://schemas.openxmlformats.org/officeDocument/2006/relationships/image" Target="../media/image26.png"/><Relationship Id="rId9"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32.png"/><Relationship Id="rId7" Type="http://schemas.openxmlformats.org/officeDocument/2006/relationships/image" Target="../media/image34.png"/><Relationship Id="rId12" Type="http://schemas.openxmlformats.org/officeDocument/2006/relationships/image" Target="../media/image31.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36.png"/><Relationship Id="rId5" Type="http://schemas.openxmlformats.org/officeDocument/2006/relationships/image" Target="../media/image33.png"/><Relationship Id="rId10" Type="http://schemas.openxmlformats.org/officeDocument/2006/relationships/image" Target="../media/image29.svg"/><Relationship Id="rId4" Type="http://schemas.openxmlformats.org/officeDocument/2006/relationships/image" Target="../media/image26.png"/><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tmp"/><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tmp"/><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tmp"/><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gif"/><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2.gif"/></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2.svg"/></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4.png"/><Relationship Id="rId4" Type="http://schemas.openxmlformats.org/officeDocument/2006/relationships/image" Target="../media/image45.svg"/></Relationships>
</file>

<file path=ppt/slides/_rels/slide35.xml.rels><?xml version="1.0" encoding="UTF-8" standalone="yes"?>
<Relationships xmlns="http://schemas.openxmlformats.org/package/2006/relationships"><Relationship Id="rId7"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44.png"/><Relationship Id="rId4" Type="http://schemas.openxmlformats.org/officeDocument/2006/relationships/image" Target="../media/image45.sv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60A77C6-2D77-AD4F-96A4-9FA34278F13A}"/>
              </a:ext>
            </a:extLst>
          </p:cNvPr>
          <p:cNvSpPr txBox="1"/>
          <p:nvPr/>
        </p:nvSpPr>
        <p:spPr>
          <a:xfrm>
            <a:off x="1045029" y="866899"/>
            <a:ext cx="10569039" cy="954107"/>
          </a:xfrm>
          <a:prstGeom prst="rect">
            <a:avLst/>
          </a:prstGeom>
          <a:noFill/>
        </p:spPr>
        <p:txBody>
          <a:bodyPr wrap="square" rtlCol="0">
            <a:spAutoFit/>
          </a:bodyPr>
          <a:lstStyle/>
          <a:p>
            <a:r>
              <a:rPr lang="en-US" sz="2800" dirty="0"/>
              <a:t>Quan </a:t>
            </a:r>
            <a:r>
              <a:rPr lang="en-US" sz="2800" dirty="0" err="1"/>
              <a:t>sát</a:t>
            </a:r>
            <a:r>
              <a:rPr lang="en-US" sz="2800" dirty="0"/>
              <a:t> </a:t>
            </a:r>
            <a:r>
              <a:rPr lang="en-US" sz="2800" dirty="0" err="1"/>
              <a:t>đoạn</a:t>
            </a:r>
            <a:r>
              <a:rPr lang="en-US" sz="2800" dirty="0"/>
              <a:t> </a:t>
            </a:r>
            <a:r>
              <a:rPr lang="en-US" sz="2800" dirty="0" err="1"/>
              <a:t>phim</a:t>
            </a:r>
            <a:r>
              <a:rPr lang="en-US" sz="2800" dirty="0"/>
              <a:t> </a:t>
            </a:r>
            <a:r>
              <a:rPr lang="en-US" sz="2800" dirty="0" err="1"/>
              <a:t>sau</a:t>
            </a:r>
            <a:r>
              <a:rPr lang="en-US" sz="2800" dirty="0"/>
              <a:t> (</a:t>
            </a:r>
            <a:r>
              <a:rPr lang="en-US" sz="2800" dirty="0" err="1"/>
              <a:t>cho</a:t>
            </a:r>
            <a:r>
              <a:rPr lang="en-US" sz="2800" dirty="0"/>
              <a:t> </a:t>
            </a:r>
            <a:r>
              <a:rPr lang="en-US" sz="2800" dirty="0" err="1"/>
              <a:t>hs</a:t>
            </a:r>
            <a:r>
              <a:rPr lang="en-US" sz="2800" dirty="0"/>
              <a:t> </a:t>
            </a:r>
            <a:r>
              <a:rPr lang="en-US" sz="2800" dirty="0" err="1"/>
              <a:t>qs</a:t>
            </a:r>
            <a:r>
              <a:rPr lang="en-US" sz="2800" dirty="0"/>
              <a:t> </a:t>
            </a:r>
            <a:r>
              <a:rPr lang="en-US" sz="2800" dirty="0" err="1"/>
              <a:t>đoạn</a:t>
            </a:r>
            <a:r>
              <a:rPr lang="en-US" sz="2800" dirty="0"/>
              <a:t> </a:t>
            </a:r>
            <a:r>
              <a:rPr lang="en-US" sz="2800" dirty="0" err="1"/>
              <a:t>phim</a:t>
            </a:r>
            <a:r>
              <a:rPr lang="en-US" sz="2800" dirty="0"/>
              <a:t> </a:t>
            </a:r>
            <a:r>
              <a:rPr lang="en-US" sz="2800" dirty="0" err="1"/>
              <a:t>về</a:t>
            </a:r>
            <a:r>
              <a:rPr lang="en-US" sz="2800" dirty="0"/>
              <a:t> </a:t>
            </a:r>
            <a:r>
              <a:rPr lang="en-US" sz="2800" dirty="0" err="1"/>
              <a:t>giao</a:t>
            </a:r>
            <a:r>
              <a:rPr lang="en-US" sz="2800" dirty="0"/>
              <a:t> </a:t>
            </a:r>
            <a:r>
              <a:rPr lang="en-US" sz="2800" dirty="0" err="1"/>
              <a:t>thông</a:t>
            </a:r>
            <a:r>
              <a:rPr lang="en-US" sz="2800" dirty="0"/>
              <a:t>)</a:t>
            </a:r>
          </a:p>
          <a:p>
            <a:r>
              <a:rPr lang="en-US" sz="2800" dirty="0" err="1"/>
              <a:t>Vd</a:t>
            </a:r>
            <a:r>
              <a:rPr lang="en-US" sz="2800" dirty="0"/>
              <a:t> </a:t>
            </a:r>
            <a:r>
              <a:rPr lang="en-US" sz="2800" dirty="0" err="1"/>
              <a:t>đường</a:t>
            </a:r>
            <a:r>
              <a:rPr lang="en-US" sz="2800" dirty="0"/>
              <a:t> link </a:t>
            </a:r>
            <a:r>
              <a:rPr lang="en-US" sz="2800" dirty="0" err="1"/>
              <a:t>trên</a:t>
            </a:r>
            <a:r>
              <a:rPr lang="en-US" sz="2800" dirty="0"/>
              <a:t> you tube (https://youtu.be/4_DejYtmC6w)</a:t>
            </a:r>
          </a:p>
        </p:txBody>
      </p:sp>
      <p:pic>
        <p:nvPicPr>
          <p:cNvPr id="2" name="y2mate.com - Giao thông 24h Chạy tốc độ 234kmh trên đường cao tốc_480p">
            <a:hlinkClick r:id="" action="ppaction://media"/>
            <a:extLst>
              <a:ext uri="{FF2B5EF4-FFF2-40B4-BE49-F238E27FC236}">
                <a16:creationId xmlns="" xmlns:a16="http://schemas.microsoft.com/office/drawing/2014/main" id="{6B1E2FB2-B70E-E889-AC33-5ED4B364F9C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 y="0"/>
            <a:ext cx="12191997" cy="6229349"/>
          </a:xfrm>
          <a:prstGeom prst="rect">
            <a:avLst/>
          </a:prstGeom>
        </p:spPr>
      </p:pic>
    </p:spTree>
    <p:extLst>
      <p:ext uri="{BB962C8B-B14F-4D97-AF65-F5344CB8AC3E}">
        <p14:creationId xmlns:p14="http://schemas.microsoft.com/office/powerpoint/2010/main" val="1074291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0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45455">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4EDE2893-C9B2-4C87-BC68-FB71BB9ADCBB}"/>
              </a:ext>
            </a:extLst>
          </p:cNvPr>
          <p:cNvSpPr/>
          <p:nvPr/>
        </p:nvSpPr>
        <p:spPr>
          <a:xfrm>
            <a:off x="1272209" y="228119"/>
            <a:ext cx="9720469" cy="626165"/>
          </a:xfrm>
          <a:prstGeom prst="roundRect">
            <a:avLst>
              <a:gd name="adj" fmla="val 50000"/>
            </a:avLst>
          </a:prstGeom>
          <a:gradFill>
            <a:gsLst>
              <a:gs pos="0">
                <a:srgbClr val="26BAE3"/>
              </a:gs>
              <a:gs pos="43000">
                <a:srgbClr val="7B70EE"/>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302BDB8A-F4EB-4207-9CD0-D9C765FEE3FF}"/>
              </a:ext>
            </a:extLst>
          </p:cNvPr>
          <p:cNvSpPr txBox="1"/>
          <p:nvPr/>
        </p:nvSpPr>
        <p:spPr>
          <a:xfrm>
            <a:off x="1792356" y="310368"/>
            <a:ext cx="8607287" cy="461665"/>
          </a:xfrm>
          <a:prstGeom prst="rect">
            <a:avLst/>
          </a:prstGeom>
          <a:noFill/>
        </p:spPr>
        <p:txBody>
          <a:bodyPr wrap="square" rtlCol="0">
            <a:spAutoFit/>
          </a:bodyPr>
          <a:lstStyle/>
          <a:p>
            <a:r>
              <a:rPr lang="vi-VN" sz="2400" b="1">
                <a:solidFill>
                  <a:schemeClr val="bg1"/>
                </a:solidFill>
              </a:rPr>
              <a:t>MÔ TẢ CÁCH ĐO TỐC ĐỘ BẰNG THIẾT BỊ “BẮN TỐC ĐỘ”</a:t>
            </a:r>
            <a:endParaRPr lang="en-US" sz="2400" b="1">
              <a:solidFill>
                <a:schemeClr val="bg1"/>
              </a:solidFill>
            </a:endParaRPr>
          </a:p>
        </p:txBody>
      </p:sp>
      <p:pic>
        <p:nvPicPr>
          <p:cNvPr id="7" name="Picture 6" descr="A white car with a black background&#10;&#10;Description automatically generated with medium confidence">
            <a:extLst>
              <a:ext uri="{FF2B5EF4-FFF2-40B4-BE49-F238E27FC236}">
                <a16:creationId xmlns="" xmlns:a16="http://schemas.microsoft.com/office/drawing/2014/main" id="{0258D059-338D-4D5F-B651-0F069CC7EC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0000" b="32753"/>
          <a:stretch/>
        </p:blipFill>
        <p:spPr>
          <a:xfrm flipH="1">
            <a:off x="904461" y="4100373"/>
            <a:ext cx="2047461" cy="762605"/>
          </a:xfrm>
          <a:prstGeom prst="rect">
            <a:avLst/>
          </a:prstGeom>
        </p:spPr>
      </p:pic>
      <p:sp>
        <p:nvSpPr>
          <p:cNvPr id="8" name="Rectangle 7">
            <a:extLst>
              <a:ext uri="{FF2B5EF4-FFF2-40B4-BE49-F238E27FC236}">
                <a16:creationId xmlns="" xmlns:a16="http://schemas.microsoft.com/office/drawing/2014/main" id="{452B9ABB-9705-41B8-92A8-FBCAB8326A7B}"/>
              </a:ext>
            </a:extLst>
          </p:cNvPr>
          <p:cNvSpPr/>
          <p:nvPr/>
        </p:nvSpPr>
        <p:spPr>
          <a:xfrm>
            <a:off x="685800" y="4788434"/>
            <a:ext cx="10601739" cy="16125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 xmlns:a16="http://schemas.microsoft.com/office/drawing/2014/main" id="{710391C1-ABE7-4978-A112-2460FF55BE21}"/>
              </a:ext>
            </a:extLst>
          </p:cNvPr>
          <p:cNvSpPr/>
          <p:nvPr/>
        </p:nvSpPr>
        <p:spPr>
          <a:xfrm>
            <a:off x="10796315" y="1351177"/>
            <a:ext cx="1031978" cy="103197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amera on a stand&#10;&#10;Description automatically generated with medium confidence">
            <a:extLst>
              <a:ext uri="{FF2B5EF4-FFF2-40B4-BE49-F238E27FC236}">
                <a16:creationId xmlns="" xmlns:a16="http://schemas.microsoft.com/office/drawing/2014/main" id="{527FA0BB-8848-446A-A117-1544D2B8E98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608" b="95154" l="9908" r="89862">
                        <a14:foregroundMark x1="76037" y1="6828" x2="76037" y2="6828"/>
                        <a14:foregroundMark x1="53917" y1="89427" x2="53917" y2="89427"/>
                        <a14:foregroundMark x1="52304" y1="95154" x2="52304" y2="95154"/>
                      </a14:backgroundRemoval>
                    </a14:imgEffect>
                  </a14:imgLayer>
                </a14:imgProps>
              </a:ext>
              <a:ext uri="{28A0092B-C50C-407E-A947-70E740481C1C}">
                <a14:useLocalDpi xmlns:a14="http://schemas.microsoft.com/office/drawing/2010/main" val="0"/>
              </a:ext>
            </a:extLst>
          </a:blip>
          <a:srcRect b="2741"/>
          <a:stretch/>
        </p:blipFill>
        <p:spPr>
          <a:xfrm>
            <a:off x="10902554" y="1524822"/>
            <a:ext cx="808070" cy="822138"/>
          </a:xfrm>
          <a:prstGeom prst="rect">
            <a:avLst/>
          </a:prstGeom>
        </p:spPr>
      </p:pic>
      <p:sp>
        <p:nvSpPr>
          <p:cNvPr id="9" name="Rectangle 8">
            <a:extLst>
              <a:ext uri="{FF2B5EF4-FFF2-40B4-BE49-F238E27FC236}">
                <a16:creationId xmlns="" xmlns:a16="http://schemas.microsoft.com/office/drawing/2014/main" id="{AA93BF37-5C8C-4E4A-B562-A78C92E21FF4}"/>
              </a:ext>
            </a:extLst>
          </p:cNvPr>
          <p:cNvSpPr/>
          <p:nvPr/>
        </p:nvSpPr>
        <p:spPr>
          <a:xfrm>
            <a:off x="11287539" y="2325757"/>
            <a:ext cx="82826" cy="262393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 xmlns:a16="http://schemas.microsoft.com/office/drawing/2014/main" id="{4C1828B5-2ABC-4CF1-AD66-2FCFAD78A980}"/>
              </a:ext>
            </a:extLst>
          </p:cNvPr>
          <p:cNvCxnSpPr/>
          <p:nvPr/>
        </p:nvCxnSpPr>
        <p:spPr>
          <a:xfrm>
            <a:off x="2879387" y="4949687"/>
            <a:ext cx="0" cy="916092"/>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F779482C-E7DE-41AD-84DE-FA50E85BA330}"/>
              </a:ext>
            </a:extLst>
          </p:cNvPr>
          <p:cNvCxnSpPr>
            <a:cxnSpLocks/>
          </p:cNvCxnSpPr>
          <p:nvPr/>
        </p:nvCxnSpPr>
        <p:spPr>
          <a:xfrm>
            <a:off x="9881936" y="1460094"/>
            <a:ext cx="887819" cy="407072"/>
          </a:xfrm>
          <a:prstGeom prst="line">
            <a:avLst/>
          </a:prstGeom>
          <a:ln w="38100">
            <a:solidFill>
              <a:srgbClr val="C00000"/>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 xmlns:a16="http://schemas.microsoft.com/office/drawing/2014/main" id="{61F0FD80-B33E-44AF-9B67-C0C647C30DD6}"/>
              </a:ext>
            </a:extLst>
          </p:cNvPr>
          <p:cNvSpPr txBox="1"/>
          <p:nvPr/>
        </p:nvSpPr>
        <p:spPr>
          <a:xfrm>
            <a:off x="3062777" y="1267164"/>
            <a:ext cx="6819159" cy="830997"/>
          </a:xfrm>
          <a:prstGeom prst="rect">
            <a:avLst/>
          </a:prstGeom>
          <a:noFill/>
        </p:spPr>
        <p:txBody>
          <a:bodyPr wrap="square" rtlCol="0">
            <a:spAutoFit/>
          </a:bodyPr>
          <a:lstStyle/>
          <a:p>
            <a:pPr algn="just"/>
            <a:r>
              <a:rPr lang="vi-VN" sz="2400" dirty="0">
                <a:solidFill>
                  <a:schemeClr val="bg2">
                    <a:lumMod val="25000"/>
                  </a:schemeClr>
                </a:solidFill>
              </a:rPr>
              <a:t>Camera dùng để ghi và tính thời gian ô tô chạy qua hai vạch </a:t>
            </a:r>
            <a:r>
              <a:rPr lang="vi-VN" sz="2400" dirty="0" smtClean="0">
                <a:solidFill>
                  <a:schemeClr val="bg2">
                    <a:lumMod val="25000"/>
                  </a:schemeClr>
                </a:solidFill>
              </a:rPr>
              <a:t>mốc</a:t>
            </a:r>
            <a:r>
              <a:rPr lang="en-US" sz="2400" dirty="0" smtClean="0">
                <a:solidFill>
                  <a:schemeClr val="bg2">
                    <a:lumMod val="25000"/>
                  </a:schemeClr>
                </a:solidFill>
              </a:rPr>
              <a:t>.</a:t>
            </a:r>
            <a:endParaRPr lang="en-US" sz="2400" dirty="0">
              <a:solidFill>
                <a:schemeClr val="bg2">
                  <a:lumMod val="25000"/>
                </a:schemeClr>
              </a:solidFill>
            </a:endParaRPr>
          </a:p>
        </p:txBody>
      </p:sp>
      <p:sp>
        <p:nvSpPr>
          <p:cNvPr id="23" name="Oval 22">
            <a:extLst>
              <a:ext uri="{FF2B5EF4-FFF2-40B4-BE49-F238E27FC236}">
                <a16:creationId xmlns="" xmlns:a16="http://schemas.microsoft.com/office/drawing/2014/main" id="{878AD273-3B37-4B40-92D2-7C9C5CD5606B}"/>
              </a:ext>
            </a:extLst>
          </p:cNvPr>
          <p:cNvSpPr/>
          <p:nvPr/>
        </p:nvSpPr>
        <p:spPr>
          <a:xfrm>
            <a:off x="2804936" y="4862978"/>
            <a:ext cx="161253" cy="16125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 xmlns:a16="http://schemas.microsoft.com/office/drawing/2014/main" id="{A1EA8F2D-6EA3-4583-BA99-EFD3808E8D4F}"/>
              </a:ext>
            </a:extLst>
          </p:cNvPr>
          <p:cNvGrpSpPr/>
          <p:nvPr/>
        </p:nvGrpSpPr>
        <p:grpSpPr>
          <a:xfrm>
            <a:off x="349723" y="5024232"/>
            <a:ext cx="2398557" cy="1187993"/>
            <a:chOff x="349723" y="5024232"/>
            <a:chExt cx="2398557" cy="1187993"/>
          </a:xfrm>
        </p:grpSpPr>
        <p:cxnSp>
          <p:nvCxnSpPr>
            <p:cNvPr id="25" name="Straight Arrow Connector 24">
              <a:extLst>
                <a:ext uri="{FF2B5EF4-FFF2-40B4-BE49-F238E27FC236}">
                  <a16:creationId xmlns="" xmlns:a16="http://schemas.microsoft.com/office/drawing/2014/main" id="{CDF096E2-FDB8-4938-90FC-AA842E83C69E}"/>
                </a:ext>
              </a:extLst>
            </p:cNvPr>
            <p:cNvCxnSpPr>
              <a:cxnSpLocks/>
            </p:cNvCxnSpPr>
            <p:nvPr/>
          </p:nvCxnSpPr>
          <p:spPr>
            <a:xfrm flipV="1">
              <a:off x="1792356" y="5024232"/>
              <a:ext cx="955924" cy="726328"/>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 xmlns:a16="http://schemas.microsoft.com/office/drawing/2014/main" id="{0D25405D-3E29-408F-8109-65C32F4DE2DA}"/>
                </a:ext>
              </a:extLst>
            </p:cNvPr>
            <p:cNvSpPr txBox="1"/>
            <p:nvPr/>
          </p:nvSpPr>
          <p:spPr>
            <a:xfrm>
              <a:off x="349723" y="5750560"/>
              <a:ext cx="1936277" cy="461665"/>
            </a:xfrm>
            <a:prstGeom prst="rect">
              <a:avLst/>
            </a:prstGeom>
            <a:noFill/>
          </p:spPr>
          <p:txBody>
            <a:bodyPr wrap="square" rtlCol="0">
              <a:spAutoFit/>
            </a:bodyPr>
            <a:lstStyle/>
            <a:p>
              <a:r>
                <a:rPr lang="vi-VN" sz="2400" dirty="0">
                  <a:solidFill>
                    <a:schemeClr val="bg2">
                      <a:lumMod val="25000"/>
                    </a:schemeClr>
                  </a:solidFill>
                </a:rPr>
                <a:t>Vạch mốc 1</a:t>
              </a:r>
              <a:endParaRPr lang="en-US" sz="2400" dirty="0">
                <a:solidFill>
                  <a:schemeClr val="bg2">
                    <a:lumMod val="25000"/>
                  </a:schemeClr>
                </a:solidFill>
              </a:endParaRPr>
            </a:p>
          </p:txBody>
        </p:sp>
      </p:grpSp>
      <p:cxnSp>
        <p:nvCxnSpPr>
          <p:cNvPr id="29" name="Straight Connector 28">
            <a:extLst>
              <a:ext uri="{FF2B5EF4-FFF2-40B4-BE49-F238E27FC236}">
                <a16:creationId xmlns="" xmlns:a16="http://schemas.microsoft.com/office/drawing/2014/main" id="{CBF0B42F-6F3D-40B9-A73A-B030BCFA3A64}"/>
              </a:ext>
            </a:extLst>
          </p:cNvPr>
          <p:cNvCxnSpPr/>
          <p:nvPr/>
        </p:nvCxnSpPr>
        <p:spPr>
          <a:xfrm>
            <a:off x="8985547" y="4948271"/>
            <a:ext cx="0" cy="916092"/>
          </a:xfrm>
          <a:prstGeom prst="line">
            <a:avLst/>
          </a:prstGeom>
          <a:ln w="381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0" name="Oval 29">
            <a:extLst>
              <a:ext uri="{FF2B5EF4-FFF2-40B4-BE49-F238E27FC236}">
                <a16:creationId xmlns="" xmlns:a16="http://schemas.microsoft.com/office/drawing/2014/main" id="{5368915A-0DD0-4369-9C46-DF38DD958E0C}"/>
              </a:ext>
            </a:extLst>
          </p:cNvPr>
          <p:cNvSpPr/>
          <p:nvPr/>
        </p:nvSpPr>
        <p:spPr>
          <a:xfrm>
            <a:off x="8911096" y="4861562"/>
            <a:ext cx="161253" cy="16125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 xmlns:a16="http://schemas.microsoft.com/office/drawing/2014/main" id="{A42405D5-B01B-459B-89B4-FAF303D50C73}"/>
              </a:ext>
            </a:extLst>
          </p:cNvPr>
          <p:cNvGrpSpPr/>
          <p:nvPr/>
        </p:nvGrpSpPr>
        <p:grpSpPr>
          <a:xfrm>
            <a:off x="9146800" y="5097518"/>
            <a:ext cx="2779589" cy="1114707"/>
            <a:chOff x="-495040" y="5097518"/>
            <a:chExt cx="2779589" cy="1114707"/>
          </a:xfrm>
        </p:grpSpPr>
        <p:cxnSp>
          <p:nvCxnSpPr>
            <p:cNvPr id="32" name="Straight Arrow Connector 31">
              <a:extLst>
                <a:ext uri="{FF2B5EF4-FFF2-40B4-BE49-F238E27FC236}">
                  <a16:creationId xmlns="" xmlns:a16="http://schemas.microsoft.com/office/drawing/2014/main" id="{693A4D01-F830-4A14-BF66-DAF211DFAE32}"/>
                </a:ext>
              </a:extLst>
            </p:cNvPr>
            <p:cNvCxnSpPr>
              <a:cxnSpLocks/>
            </p:cNvCxnSpPr>
            <p:nvPr/>
          </p:nvCxnSpPr>
          <p:spPr>
            <a:xfrm flipH="1" flipV="1">
              <a:off x="-495040" y="5097518"/>
              <a:ext cx="974662" cy="65304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513636B6-BE3C-4E28-A147-DF8DFD499748}"/>
                </a:ext>
              </a:extLst>
            </p:cNvPr>
            <p:cNvSpPr txBox="1"/>
            <p:nvPr/>
          </p:nvSpPr>
          <p:spPr>
            <a:xfrm>
              <a:off x="479622" y="5750560"/>
              <a:ext cx="1804927" cy="461665"/>
            </a:xfrm>
            <a:prstGeom prst="rect">
              <a:avLst/>
            </a:prstGeom>
            <a:noFill/>
          </p:spPr>
          <p:txBody>
            <a:bodyPr wrap="square" rtlCol="0">
              <a:spAutoFit/>
            </a:bodyPr>
            <a:lstStyle/>
            <a:p>
              <a:r>
                <a:rPr lang="vi-VN" sz="2400" dirty="0">
                  <a:solidFill>
                    <a:schemeClr val="bg2">
                      <a:lumMod val="25000"/>
                    </a:schemeClr>
                  </a:solidFill>
                </a:rPr>
                <a:t>Vạch mốc 2</a:t>
              </a:r>
              <a:endParaRPr lang="en-US" sz="2400" dirty="0">
                <a:solidFill>
                  <a:schemeClr val="bg2">
                    <a:lumMod val="25000"/>
                  </a:schemeClr>
                </a:solidFill>
              </a:endParaRPr>
            </a:p>
          </p:txBody>
        </p:sp>
      </p:grpSp>
      <p:cxnSp>
        <p:nvCxnSpPr>
          <p:cNvPr id="37" name="Straight Arrow Connector 36">
            <a:extLst>
              <a:ext uri="{FF2B5EF4-FFF2-40B4-BE49-F238E27FC236}">
                <a16:creationId xmlns="" xmlns:a16="http://schemas.microsoft.com/office/drawing/2014/main" id="{2799A165-C72C-40C6-8939-80AA2DFE03C7}"/>
              </a:ext>
            </a:extLst>
          </p:cNvPr>
          <p:cNvCxnSpPr>
            <a:cxnSpLocks/>
          </p:cNvCxnSpPr>
          <p:nvPr/>
        </p:nvCxnSpPr>
        <p:spPr>
          <a:xfrm>
            <a:off x="6299200" y="5454866"/>
            <a:ext cx="2611896" cy="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 xmlns:a16="http://schemas.microsoft.com/office/drawing/2014/main" id="{AE523CBB-A4EB-4960-AE31-1085A233CEF6}"/>
              </a:ext>
            </a:extLst>
          </p:cNvPr>
          <p:cNvSpPr txBox="1"/>
          <p:nvPr/>
        </p:nvSpPr>
        <p:spPr>
          <a:xfrm>
            <a:off x="5790976" y="5224033"/>
            <a:ext cx="472966" cy="461665"/>
          </a:xfrm>
          <a:prstGeom prst="rect">
            <a:avLst/>
          </a:prstGeom>
          <a:noFill/>
        </p:spPr>
        <p:txBody>
          <a:bodyPr wrap="square" rtlCol="0">
            <a:spAutoFit/>
          </a:bodyPr>
          <a:lstStyle/>
          <a:p>
            <a:r>
              <a:rPr lang="vi-VN" sz="2400" b="1" i="1"/>
              <a:t>S</a:t>
            </a:r>
            <a:endParaRPr lang="en-US" sz="2400" b="1" i="1"/>
          </a:p>
        </p:txBody>
      </p:sp>
      <p:cxnSp>
        <p:nvCxnSpPr>
          <p:cNvPr id="42" name="Straight Arrow Connector 41">
            <a:extLst>
              <a:ext uri="{FF2B5EF4-FFF2-40B4-BE49-F238E27FC236}">
                <a16:creationId xmlns="" xmlns:a16="http://schemas.microsoft.com/office/drawing/2014/main" id="{DD94F919-B589-4050-8701-DCA91C41B5D9}"/>
              </a:ext>
            </a:extLst>
          </p:cNvPr>
          <p:cNvCxnSpPr>
            <a:cxnSpLocks/>
          </p:cNvCxnSpPr>
          <p:nvPr/>
        </p:nvCxnSpPr>
        <p:spPr>
          <a:xfrm flipH="1">
            <a:off x="2966190" y="5454867"/>
            <a:ext cx="2743730" cy="0"/>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4821645" y="2333661"/>
                <a:ext cx="1776549" cy="658963"/>
              </a:xfrm>
              <a:prstGeom prst="rect">
                <a:avLst/>
              </a:prstGeom>
              <a:noFill/>
            </p:spPr>
            <p:txBody>
              <a:bodyPr wrap="square" lIns="0" tIns="0" rIns="0" bIns="0" rtlCol="0">
                <a:spAutoFit/>
              </a:bodyPr>
              <a:lstStyle/>
              <a:p>
                <a:r>
                  <a:rPr lang="en-US" sz="3200" b="1" dirty="0" smtClean="0">
                    <a:latin typeface="Arial" panose="020B0604020202020204" pitchFamily="34" charset="0"/>
                    <a:cs typeface="Arial" panose="020B0604020202020204" pitchFamily="34" charset="0"/>
                  </a:rPr>
                  <a:t>v</a:t>
                </a:r>
                <a14:m>
                  <m:oMath xmlns:m="http://schemas.openxmlformats.org/officeDocument/2006/math">
                    <m:r>
                      <a:rPr lang="en-US" sz="3200" b="1" i="0">
                        <a:latin typeface="Cambria Math" panose="02040503050406030204" pitchFamily="18" charset="0"/>
                      </a:rPr>
                      <m:t>=</m:t>
                    </m:r>
                    <m:f>
                      <m:fPr>
                        <m:ctrlPr>
                          <a:rPr lang="en-US" sz="3200" b="1" i="1">
                            <a:latin typeface="Cambria Math" panose="02040503050406030204" pitchFamily="18" charset="0"/>
                          </a:rPr>
                        </m:ctrlPr>
                      </m:fPr>
                      <m:num>
                        <m:r>
                          <a:rPr lang="en-US" sz="3200" b="1" i="0" smtClean="0">
                            <a:latin typeface="Cambria Math" panose="02040503050406030204" pitchFamily="18" charset="0"/>
                          </a:rPr>
                          <m:t>𝐬</m:t>
                        </m:r>
                      </m:num>
                      <m:den>
                        <m:r>
                          <a:rPr lang="en-US" sz="3200" b="1" i="0" smtClean="0">
                            <a:latin typeface="Cambria Math" panose="02040503050406030204" pitchFamily="18" charset="0"/>
                          </a:rPr>
                          <m:t>𝐭</m:t>
                        </m:r>
                      </m:den>
                    </m:f>
                  </m:oMath>
                </a14:m>
                <a:endParaRPr lang="en-US" sz="3200" b="1" dirty="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821645" y="2333661"/>
                <a:ext cx="1776549" cy="658963"/>
              </a:xfrm>
              <a:prstGeom prst="rect">
                <a:avLst/>
              </a:prstGeom>
              <a:blipFill>
                <a:blip r:embed="rId5"/>
                <a:stretch>
                  <a:fillRect l="-14089" t="-12037" b="-18519"/>
                </a:stretch>
              </a:blipFill>
            </p:spPr>
            <p:txBody>
              <a:bodyPr/>
              <a:lstStyle/>
              <a:p>
                <a:r>
                  <a:rPr lang="en-US">
                    <a:noFill/>
                  </a:rPr>
                  <a:t> </a:t>
                </a:r>
              </a:p>
            </p:txBody>
          </p:sp>
        </mc:Fallback>
      </mc:AlternateContent>
    </p:spTree>
    <p:extLst>
      <p:ext uri="{BB962C8B-B14F-4D97-AF65-F5344CB8AC3E}">
        <p14:creationId xmlns:p14="http://schemas.microsoft.com/office/powerpoint/2010/main" val="4061118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1000"/>
                                        <p:tgtEl>
                                          <p:spTgt spid="13"/>
                                        </p:tgtEl>
                                      </p:cBhvr>
                                    </p:animEffect>
                                  </p:childTnLst>
                                </p:cTn>
                              </p:par>
                            </p:childTnLst>
                          </p:cTn>
                        </p:par>
                        <p:par>
                          <p:cTn id="8" fill="hold">
                            <p:stCondLst>
                              <p:cond delay="1000"/>
                            </p:stCondLst>
                            <p:childTnLst>
                              <p:par>
                                <p:cTn id="9" presetID="10" presetClass="entr" presetSubtype="0" repeatCount="5000" fill="hold" grpId="1"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500"/>
                                        <p:tgtEl>
                                          <p:spTgt spid="15"/>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3" presetClass="entr" presetSubtype="32"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strVal val="4*#ppt_w"/>
                                          </p:val>
                                        </p:tav>
                                        <p:tav tm="100000">
                                          <p:val>
                                            <p:strVal val="#ppt_w"/>
                                          </p:val>
                                        </p:tav>
                                      </p:tavLst>
                                    </p:anim>
                                    <p:anim calcmode="lin" valueType="num">
                                      <p:cBhvr>
                                        <p:cTn id="26" dur="500" fill="hold"/>
                                        <p:tgtEl>
                                          <p:spTgt spid="23"/>
                                        </p:tgtEl>
                                        <p:attrNameLst>
                                          <p:attrName>ppt_h</p:attrName>
                                        </p:attrNameLst>
                                      </p:cBhvr>
                                      <p:tavLst>
                                        <p:tav tm="0">
                                          <p:val>
                                            <p:strVal val="4*#ppt_h"/>
                                          </p:val>
                                        </p:tav>
                                        <p:tav tm="100000">
                                          <p:val>
                                            <p:strVal val="#ppt_h"/>
                                          </p:val>
                                        </p:tav>
                                      </p:tavLst>
                                    </p:anim>
                                  </p:childTnLst>
                                </p:cTn>
                              </p:par>
                            </p:childTnLst>
                          </p:cTn>
                        </p:par>
                        <p:par>
                          <p:cTn id="27" fill="hold">
                            <p:stCondLst>
                              <p:cond delay="500"/>
                            </p:stCondLst>
                            <p:childTnLst>
                              <p:par>
                                <p:cTn id="28" presetID="22" presetClass="entr" presetSubtype="1"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left)">
                                      <p:cBhvr>
                                        <p:cTn id="35" dur="500"/>
                                        <p:tgtEl>
                                          <p:spTgt spid="2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2.91667E-6 -2.22222E-6 L 0.50131 0.00185 " pathEditMode="relative" rAng="0" ptsTypes="AA">
                                      <p:cBhvr>
                                        <p:cTn id="39" dur="2250" fill="hold"/>
                                        <p:tgtEl>
                                          <p:spTgt spid="7"/>
                                        </p:tgtEl>
                                        <p:attrNameLst>
                                          <p:attrName>ppt_x</p:attrName>
                                          <p:attrName>ppt_y</p:attrName>
                                        </p:attrNameLst>
                                      </p:cBhvr>
                                      <p:rCtr x="25065" y="93"/>
                                    </p:animMotion>
                                  </p:childTnLst>
                                </p:cTn>
                              </p:par>
                            </p:childTnLst>
                          </p:cTn>
                        </p:par>
                      </p:childTnLst>
                    </p:cTn>
                  </p:par>
                  <p:par>
                    <p:cTn id="40" fill="hold">
                      <p:stCondLst>
                        <p:cond delay="indefinite"/>
                      </p:stCondLst>
                      <p:childTnLst>
                        <p:par>
                          <p:cTn id="41" fill="hold">
                            <p:stCondLst>
                              <p:cond delay="0"/>
                            </p:stCondLst>
                            <p:childTnLst>
                              <p:par>
                                <p:cTn id="42" presetID="23" presetClass="entr" presetSubtype="32"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strVal val="4*#ppt_w"/>
                                          </p:val>
                                        </p:tav>
                                        <p:tav tm="100000">
                                          <p:val>
                                            <p:strVal val="#ppt_w"/>
                                          </p:val>
                                        </p:tav>
                                      </p:tavLst>
                                    </p:anim>
                                    <p:anim calcmode="lin" valueType="num">
                                      <p:cBhvr>
                                        <p:cTn id="45" dur="500" fill="hold"/>
                                        <p:tgtEl>
                                          <p:spTgt spid="30"/>
                                        </p:tgtEl>
                                        <p:attrNameLst>
                                          <p:attrName>ppt_h</p:attrName>
                                        </p:attrNameLst>
                                      </p:cBhvr>
                                      <p:tavLst>
                                        <p:tav tm="0">
                                          <p:val>
                                            <p:strVal val="4*#ppt_h"/>
                                          </p:val>
                                        </p:tav>
                                        <p:tav tm="100000">
                                          <p:val>
                                            <p:strVal val="#ppt_h"/>
                                          </p:val>
                                        </p:tav>
                                      </p:tavLst>
                                    </p:anim>
                                  </p:childTnLst>
                                </p:cTn>
                              </p:par>
                            </p:childTnLst>
                          </p:cTn>
                        </p:par>
                        <p:par>
                          <p:cTn id="46" fill="hold">
                            <p:stCondLst>
                              <p:cond delay="500"/>
                            </p:stCondLst>
                            <p:childTnLst>
                              <p:par>
                                <p:cTn id="47" presetID="22" presetClass="entr" presetSubtype="1" fill="hold"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up)">
                                      <p:cBhvr>
                                        <p:cTn id="49" dur="500"/>
                                        <p:tgtEl>
                                          <p:spTgt spid="2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2"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right)">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 calcmode="lin" valueType="num">
                                      <p:cBhvr>
                                        <p:cTn id="59" dur="500" fill="hold"/>
                                        <p:tgtEl>
                                          <p:spTgt spid="40"/>
                                        </p:tgtEl>
                                        <p:attrNameLst>
                                          <p:attrName>ppt_w</p:attrName>
                                        </p:attrNameLst>
                                      </p:cBhvr>
                                      <p:tavLst>
                                        <p:tav tm="0">
                                          <p:val>
                                            <p:fltVal val="0"/>
                                          </p:val>
                                        </p:tav>
                                        <p:tav tm="100000">
                                          <p:val>
                                            <p:strVal val="#ppt_w"/>
                                          </p:val>
                                        </p:tav>
                                      </p:tavLst>
                                    </p:anim>
                                    <p:anim calcmode="lin" valueType="num">
                                      <p:cBhvr>
                                        <p:cTn id="60" dur="500" fill="hold"/>
                                        <p:tgtEl>
                                          <p:spTgt spid="40"/>
                                        </p:tgtEl>
                                        <p:attrNameLst>
                                          <p:attrName>ppt_h</p:attrName>
                                        </p:attrNameLst>
                                      </p:cBhvr>
                                      <p:tavLst>
                                        <p:tav tm="0">
                                          <p:val>
                                            <p:fltVal val="0"/>
                                          </p:val>
                                        </p:tav>
                                        <p:tav tm="100000">
                                          <p:val>
                                            <p:strVal val="#ppt_h"/>
                                          </p:val>
                                        </p:tav>
                                      </p:tavLst>
                                    </p:anim>
                                    <p:animEffect transition="in" filter="fade">
                                      <p:cBhvr>
                                        <p:cTn id="61" dur="500"/>
                                        <p:tgtEl>
                                          <p:spTgt spid="40"/>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wipe(right)">
                                      <p:cBhvr>
                                        <p:cTn id="66" dur="500"/>
                                        <p:tgtEl>
                                          <p:spTgt spid="42"/>
                                        </p:tgtEl>
                                      </p:cBhvr>
                                    </p:animEffect>
                                  </p:childTnLst>
                                </p:cTn>
                              </p:par>
                              <p:par>
                                <p:cTn id="67" presetID="22" presetClass="entr" presetSubtype="8"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wipe(left)">
                                      <p:cBhvr>
                                        <p:cTn id="69" dur="500"/>
                                        <p:tgtEl>
                                          <p:spTgt spid="37"/>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fade">
                                      <p:cBhvr>
                                        <p:cTn id="7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8" grpId="0"/>
      <p:bldP spid="23" grpId="0" animBg="1"/>
      <p:bldP spid="30" grpId="0" animBg="1"/>
      <p:bldP spid="40"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highway with cars on it&#10;&#10;Description automatically generated with low confidence">
            <a:extLst>
              <a:ext uri="{FF2B5EF4-FFF2-40B4-BE49-F238E27FC236}">
                <a16:creationId xmlns="" xmlns:a16="http://schemas.microsoft.com/office/drawing/2014/main" id="{BB196547-FFA3-4D51-9CB3-7E6FE4AE8192}"/>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88952" cy="6856286"/>
          </a:xfrm>
          <a:prstGeom prst="rect">
            <a:avLst/>
          </a:prstGeom>
        </p:spPr>
      </p:pic>
      <p:sp>
        <p:nvSpPr>
          <p:cNvPr id="6" name="Rectangle 5">
            <a:extLst>
              <a:ext uri="{FF2B5EF4-FFF2-40B4-BE49-F238E27FC236}">
                <a16:creationId xmlns="" xmlns:a16="http://schemas.microsoft.com/office/drawing/2014/main" id="{3ED10C06-716E-4982-8DFC-720E2D3394C1}"/>
              </a:ext>
            </a:extLst>
          </p:cNvPr>
          <p:cNvSpPr/>
          <p:nvPr/>
        </p:nvSpPr>
        <p:spPr>
          <a:xfrm>
            <a:off x="0" y="0"/>
            <a:ext cx="12188952" cy="685628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highway with cars on it&#10;&#10;Description automatically generated with low confidence">
            <a:extLst>
              <a:ext uri="{FF2B5EF4-FFF2-40B4-BE49-F238E27FC236}">
                <a16:creationId xmlns="" xmlns:a16="http://schemas.microsoft.com/office/drawing/2014/main" id="{4945EB74-2490-4601-9A81-7F9B12AE78DA}"/>
              </a:ext>
            </a:extLst>
          </p:cNvPr>
          <p:cNvPicPr>
            <a:picLocks noChangeAspect="1"/>
          </p:cNvPicPr>
          <p:nvPr/>
        </p:nvPicPr>
        <p:blipFill rotWithShape="1">
          <a:blip r:embed="rId2">
            <a:extLst>
              <a:ext uri="{28A0092B-C50C-407E-A947-70E740481C1C}">
                <a14:useLocalDpi xmlns:a14="http://schemas.microsoft.com/office/drawing/2010/main" val="0"/>
              </a:ext>
            </a:extLst>
          </a:blip>
          <a:srcRect l="43396" t="7813" b="7813"/>
          <a:stretch/>
        </p:blipFill>
        <p:spPr>
          <a:xfrm>
            <a:off x="5292526" y="0"/>
            <a:ext cx="6899474" cy="6856286"/>
          </a:xfrm>
          <a:custGeom>
            <a:avLst/>
            <a:gdLst>
              <a:gd name="connsiteX0" fmla="*/ 3818090 w 6899474"/>
              <a:gd name="connsiteY0" fmla="*/ 0 h 6856286"/>
              <a:gd name="connsiteX1" fmla="*/ 6899474 w 6899474"/>
              <a:gd name="connsiteY1" fmla="*/ 0 h 6856286"/>
              <a:gd name="connsiteX2" fmla="*/ 6899474 w 6899474"/>
              <a:gd name="connsiteY2" fmla="*/ 6856286 h 6856286"/>
              <a:gd name="connsiteX3" fmla="*/ 2682141 w 6899474"/>
              <a:gd name="connsiteY3" fmla="*/ 6856286 h 6856286"/>
              <a:gd name="connsiteX4" fmla="*/ 0 w 6899474"/>
              <a:gd name="connsiteY4" fmla="*/ 2198709 h 6856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9474" h="6856286">
                <a:moveTo>
                  <a:pt x="3818090" y="0"/>
                </a:moveTo>
                <a:lnTo>
                  <a:pt x="6899474" y="0"/>
                </a:lnTo>
                <a:lnTo>
                  <a:pt x="6899474" y="6856286"/>
                </a:lnTo>
                <a:lnTo>
                  <a:pt x="2682141" y="6856286"/>
                </a:lnTo>
                <a:lnTo>
                  <a:pt x="0" y="2198709"/>
                </a:lnTo>
                <a:close/>
              </a:path>
            </a:pathLst>
          </a:custGeom>
        </p:spPr>
      </p:pic>
      <p:sp>
        <p:nvSpPr>
          <p:cNvPr id="9" name="TextBox 8">
            <a:extLst>
              <a:ext uri="{FF2B5EF4-FFF2-40B4-BE49-F238E27FC236}">
                <a16:creationId xmlns="" xmlns:a16="http://schemas.microsoft.com/office/drawing/2014/main" id="{B0CA0652-6BED-4700-A0A9-60F616E8230B}"/>
              </a:ext>
            </a:extLst>
          </p:cNvPr>
          <p:cNvSpPr txBox="1"/>
          <p:nvPr/>
        </p:nvSpPr>
        <p:spPr>
          <a:xfrm>
            <a:off x="558654" y="3749320"/>
            <a:ext cx="4857833" cy="1815882"/>
          </a:xfrm>
          <a:prstGeom prst="rect">
            <a:avLst/>
          </a:prstGeom>
          <a:noFill/>
        </p:spPr>
        <p:txBody>
          <a:bodyPr wrap="square" rtlCol="0">
            <a:spAutoFit/>
          </a:bodyPr>
          <a:lstStyle/>
          <a:p>
            <a:pPr algn="just"/>
            <a:r>
              <a:rPr lang="vi-VN" sz="2800" dirty="0">
                <a:solidFill>
                  <a:schemeClr val="bg1"/>
                </a:solidFill>
              </a:rPr>
              <a:t>Cảnh sát giao thông dễ dàng phát hiện các ô tô vượt qua tốc độ giới hạn cho mỗi làn đường hoặc tuyến đường</a:t>
            </a:r>
            <a:endParaRPr lang="en-US" sz="2800" dirty="0">
              <a:solidFill>
                <a:schemeClr val="bg1"/>
              </a:solidFill>
            </a:endParaRPr>
          </a:p>
        </p:txBody>
      </p:sp>
      <p:sp>
        <p:nvSpPr>
          <p:cNvPr id="16" name="TextBox 15">
            <a:extLst>
              <a:ext uri="{FF2B5EF4-FFF2-40B4-BE49-F238E27FC236}">
                <a16:creationId xmlns="" xmlns:a16="http://schemas.microsoft.com/office/drawing/2014/main" id="{9E8DAFF7-8041-4199-86DE-3640FD6A113E}"/>
              </a:ext>
            </a:extLst>
          </p:cNvPr>
          <p:cNvSpPr txBox="1"/>
          <p:nvPr/>
        </p:nvSpPr>
        <p:spPr>
          <a:xfrm>
            <a:off x="456710" y="2598915"/>
            <a:ext cx="4937760" cy="707886"/>
          </a:xfrm>
          <a:prstGeom prst="rect">
            <a:avLst/>
          </a:prstGeom>
          <a:noFill/>
        </p:spPr>
        <p:txBody>
          <a:bodyPr wrap="square" rtlCol="0">
            <a:spAutoFit/>
          </a:bodyPr>
          <a:lstStyle/>
          <a:p>
            <a:r>
              <a:rPr lang="vi-VN" sz="4000" b="1" i="1" dirty="0">
                <a:solidFill>
                  <a:srgbClr val="FFC000"/>
                </a:solidFill>
              </a:rPr>
              <a:t>NHỜ THIẾT BỊ NÀY</a:t>
            </a:r>
            <a:endParaRPr lang="en-US" sz="4000" b="1" i="1" dirty="0">
              <a:solidFill>
                <a:srgbClr val="FFC000"/>
              </a:solidFill>
            </a:endParaRPr>
          </a:p>
        </p:txBody>
      </p:sp>
    </p:spTree>
    <p:extLst>
      <p:ext uri="{BB962C8B-B14F-4D97-AF65-F5344CB8AC3E}">
        <p14:creationId xmlns:p14="http://schemas.microsoft.com/office/powerpoint/2010/main" val="2668137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iterate type="wd">
                                    <p:tmPct val="10000"/>
                                  </p:iterate>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iterate type="wd">
                                    <p:tmPct val="10000"/>
                                  </p:iterate>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descr="A picture containing way, road, scene, grass&#10;&#10;Description automatically generated">
            <a:extLst>
              <a:ext uri="{FF2B5EF4-FFF2-40B4-BE49-F238E27FC236}">
                <a16:creationId xmlns="" xmlns:a16="http://schemas.microsoft.com/office/drawing/2014/main" id="{018E9071-B33C-4B67-8B8D-15FE19051DF5}"/>
              </a:ext>
            </a:extLst>
          </p:cNvPr>
          <p:cNvPicPr>
            <a:picLocks noChangeAspect="1"/>
          </p:cNvPicPr>
          <p:nvPr/>
        </p:nvPicPr>
        <p:blipFill>
          <a:blip r:embed="rId2">
            <a:extLst>
              <a:ext uri="{28A0092B-C50C-407E-A947-70E740481C1C}">
                <a14:useLocalDpi xmlns:a14="http://schemas.microsoft.com/office/drawing/2010/main" val="0"/>
              </a:ext>
            </a:extLst>
          </a:blip>
          <a:srcRect l="28230" r="15752"/>
          <a:stretch>
            <a:fillRect/>
          </a:stretch>
        </p:blipFill>
        <p:spPr>
          <a:xfrm>
            <a:off x="0" y="0"/>
            <a:ext cx="5608320" cy="6858000"/>
          </a:xfrm>
          <a:custGeom>
            <a:avLst/>
            <a:gdLst>
              <a:gd name="connsiteX0" fmla="*/ 0 w 5608320"/>
              <a:gd name="connsiteY0" fmla="*/ 0 h 6858000"/>
              <a:gd name="connsiteX1" fmla="*/ 5608320 w 5608320"/>
              <a:gd name="connsiteY1" fmla="*/ 0 h 6858000"/>
              <a:gd name="connsiteX2" fmla="*/ 5608320 w 5608320"/>
              <a:gd name="connsiteY2" fmla="*/ 6858000 h 6858000"/>
              <a:gd name="connsiteX3" fmla="*/ 0 w 560832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608320" h="6858000">
                <a:moveTo>
                  <a:pt x="0" y="0"/>
                </a:moveTo>
                <a:lnTo>
                  <a:pt x="5608320" y="0"/>
                </a:lnTo>
                <a:lnTo>
                  <a:pt x="5608320" y="6858000"/>
                </a:lnTo>
                <a:lnTo>
                  <a:pt x="0" y="6858000"/>
                </a:lnTo>
                <a:close/>
              </a:path>
            </a:pathLst>
          </a:custGeom>
        </p:spPr>
      </p:pic>
      <p:sp>
        <p:nvSpPr>
          <p:cNvPr id="8" name="Rectangle 7">
            <a:extLst>
              <a:ext uri="{FF2B5EF4-FFF2-40B4-BE49-F238E27FC236}">
                <a16:creationId xmlns=""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Rectangle 5">
            <a:extLst>
              <a:ext uri="{FF2B5EF4-FFF2-40B4-BE49-F238E27FC236}">
                <a16:creationId xmlns="" xmlns:a16="http://schemas.microsoft.com/office/drawing/2014/main" id="{720A6342-55BD-4E00-8037-DDD0DE3A6A27}"/>
              </a:ext>
            </a:extLst>
          </p:cNvPr>
          <p:cNvSpPr/>
          <p:nvPr/>
        </p:nvSpPr>
        <p:spPr>
          <a:xfrm>
            <a:off x="5394960" y="0"/>
            <a:ext cx="6797040" cy="6858000"/>
          </a:xfrm>
          <a:prstGeom prst="rect">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 xmlns:a16="http://schemas.microsoft.com/office/drawing/2014/main" id="{22B2CEE3-AF98-4B7F-A574-C4253B413811}"/>
              </a:ext>
            </a:extLst>
          </p:cNvPr>
          <p:cNvGrpSpPr/>
          <p:nvPr/>
        </p:nvGrpSpPr>
        <p:grpSpPr>
          <a:xfrm>
            <a:off x="4549243" y="-3310183"/>
            <a:ext cx="2486077" cy="14460417"/>
            <a:chOff x="4764540" y="-3264463"/>
            <a:chExt cx="2486077" cy="14460417"/>
          </a:xfrm>
        </p:grpSpPr>
        <p:sp>
          <p:nvSpPr>
            <p:cNvPr id="9" name="Rectangle: Rounded Corners 1">
              <a:extLst>
                <a:ext uri="{FF2B5EF4-FFF2-40B4-BE49-F238E27FC236}">
                  <a16:creationId xmlns="" xmlns:a16="http://schemas.microsoft.com/office/drawing/2014/main" id="{2018C312-90AA-4F42-B6A5-C37013C67F15}"/>
                </a:ext>
              </a:extLst>
            </p:cNvPr>
            <p:cNvSpPr/>
            <p:nvPr/>
          </p:nvSpPr>
          <p:spPr>
            <a:xfrm rot="20805481">
              <a:off x="4842158" y="3109497"/>
              <a:ext cx="2233369" cy="8086457"/>
            </a:xfrm>
            <a:custGeom>
              <a:avLst/>
              <a:gdLst>
                <a:gd name="connsiteX0" fmla="*/ 0 w 975360"/>
                <a:gd name="connsiteY0" fmla="*/ 162563 h 4099560"/>
                <a:gd name="connsiteX1" fmla="*/ 162563 w 975360"/>
                <a:gd name="connsiteY1" fmla="*/ 0 h 4099560"/>
                <a:gd name="connsiteX2" fmla="*/ 812797 w 975360"/>
                <a:gd name="connsiteY2" fmla="*/ 0 h 4099560"/>
                <a:gd name="connsiteX3" fmla="*/ 975360 w 975360"/>
                <a:gd name="connsiteY3" fmla="*/ 162563 h 4099560"/>
                <a:gd name="connsiteX4" fmla="*/ 975360 w 975360"/>
                <a:gd name="connsiteY4" fmla="*/ 3936997 h 4099560"/>
                <a:gd name="connsiteX5" fmla="*/ 812797 w 975360"/>
                <a:gd name="connsiteY5" fmla="*/ 4099560 h 4099560"/>
                <a:gd name="connsiteX6" fmla="*/ 162563 w 975360"/>
                <a:gd name="connsiteY6" fmla="*/ 4099560 h 4099560"/>
                <a:gd name="connsiteX7" fmla="*/ 0 w 975360"/>
                <a:gd name="connsiteY7" fmla="*/ 3936997 h 4099560"/>
                <a:gd name="connsiteX8" fmla="*/ 0 w 975360"/>
                <a:gd name="connsiteY8" fmla="*/ 162563 h 4099560"/>
                <a:gd name="connsiteX0" fmla="*/ 115146 w 1090506"/>
                <a:gd name="connsiteY0" fmla="*/ 162563 h 4099560"/>
                <a:gd name="connsiteX1" fmla="*/ 277709 w 1090506"/>
                <a:gd name="connsiteY1" fmla="*/ 0 h 4099560"/>
                <a:gd name="connsiteX2" fmla="*/ 927943 w 1090506"/>
                <a:gd name="connsiteY2" fmla="*/ 0 h 4099560"/>
                <a:gd name="connsiteX3" fmla="*/ 1090506 w 1090506"/>
                <a:gd name="connsiteY3" fmla="*/ 162563 h 4099560"/>
                <a:gd name="connsiteX4" fmla="*/ 1090506 w 1090506"/>
                <a:gd name="connsiteY4" fmla="*/ 3936997 h 4099560"/>
                <a:gd name="connsiteX5" fmla="*/ 927943 w 1090506"/>
                <a:gd name="connsiteY5" fmla="*/ 4099560 h 4099560"/>
                <a:gd name="connsiteX6" fmla="*/ 277709 w 1090506"/>
                <a:gd name="connsiteY6" fmla="*/ 4099560 h 4099560"/>
                <a:gd name="connsiteX7" fmla="*/ 115146 w 1090506"/>
                <a:gd name="connsiteY7" fmla="*/ 3936997 h 4099560"/>
                <a:gd name="connsiteX8" fmla="*/ 115146 w 1090506"/>
                <a:gd name="connsiteY8" fmla="*/ 162563 h 4099560"/>
                <a:gd name="connsiteX0" fmla="*/ 229871 w 1205231"/>
                <a:gd name="connsiteY0" fmla="*/ 162563 h 4099560"/>
                <a:gd name="connsiteX1" fmla="*/ 392434 w 1205231"/>
                <a:gd name="connsiteY1" fmla="*/ 0 h 4099560"/>
                <a:gd name="connsiteX2" fmla="*/ 1042668 w 1205231"/>
                <a:gd name="connsiteY2" fmla="*/ 0 h 4099560"/>
                <a:gd name="connsiteX3" fmla="*/ 1205231 w 1205231"/>
                <a:gd name="connsiteY3" fmla="*/ 162563 h 4099560"/>
                <a:gd name="connsiteX4" fmla="*/ 1205231 w 1205231"/>
                <a:gd name="connsiteY4" fmla="*/ 3936997 h 4099560"/>
                <a:gd name="connsiteX5" fmla="*/ 1042668 w 1205231"/>
                <a:gd name="connsiteY5" fmla="*/ 4099560 h 4099560"/>
                <a:gd name="connsiteX6" fmla="*/ 392434 w 1205231"/>
                <a:gd name="connsiteY6" fmla="*/ 4099560 h 4099560"/>
                <a:gd name="connsiteX7" fmla="*/ 229871 w 1205231"/>
                <a:gd name="connsiteY7" fmla="*/ 3936997 h 4099560"/>
                <a:gd name="connsiteX8" fmla="*/ 229871 w 1205231"/>
                <a:gd name="connsiteY8" fmla="*/ 162563 h 4099560"/>
                <a:gd name="connsiteX0" fmla="*/ 229871 w 1205231"/>
                <a:gd name="connsiteY0" fmla="*/ 162563 h 4099560"/>
                <a:gd name="connsiteX1" fmla="*/ 392434 w 1205231"/>
                <a:gd name="connsiteY1" fmla="*/ 0 h 4099560"/>
                <a:gd name="connsiteX2" fmla="*/ 1042668 w 1205231"/>
                <a:gd name="connsiteY2" fmla="*/ 0 h 4099560"/>
                <a:gd name="connsiteX3" fmla="*/ 1205231 w 1205231"/>
                <a:gd name="connsiteY3" fmla="*/ 162563 h 4099560"/>
                <a:gd name="connsiteX4" fmla="*/ 1205231 w 1205231"/>
                <a:gd name="connsiteY4" fmla="*/ 3936997 h 4099560"/>
                <a:gd name="connsiteX5" fmla="*/ 1042668 w 1205231"/>
                <a:gd name="connsiteY5" fmla="*/ 4099560 h 4099560"/>
                <a:gd name="connsiteX6" fmla="*/ 392434 w 1205231"/>
                <a:gd name="connsiteY6" fmla="*/ 4099560 h 4099560"/>
                <a:gd name="connsiteX7" fmla="*/ 229871 w 1205231"/>
                <a:gd name="connsiteY7" fmla="*/ 3936997 h 4099560"/>
                <a:gd name="connsiteX8" fmla="*/ 229871 w 1205231"/>
                <a:gd name="connsiteY8" fmla="*/ 162563 h 4099560"/>
                <a:gd name="connsiteX0" fmla="*/ 229871 w 1205231"/>
                <a:gd name="connsiteY0" fmla="*/ 162563 h 4099560"/>
                <a:gd name="connsiteX1" fmla="*/ 392434 w 1205231"/>
                <a:gd name="connsiteY1" fmla="*/ 0 h 4099560"/>
                <a:gd name="connsiteX2" fmla="*/ 1042668 w 1205231"/>
                <a:gd name="connsiteY2" fmla="*/ 0 h 4099560"/>
                <a:gd name="connsiteX3" fmla="*/ 1205231 w 1205231"/>
                <a:gd name="connsiteY3" fmla="*/ 162563 h 4099560"/>
                <a:gd name="connsiteX4" fmla="*/ 1205231 w 1205231"/>
                <a:gd name="connsiteY4" fmla="*/ 3936997 h 4099560"/>
                <a:gd name="connsiteX5" fmla="*/ 1042668 w 1205231"/>
                <a:gd name="connsiteY5" fmla="*/ 4099560 h 4099560"/>
                <a:gd name="connsiteX6" fmla="*/ 392434 w 1205231"/>
                <a:gd name="connsiteY6" fmla="*/ 4099560 h 4099560"/>
                <a:gd name="connsiteX7" fmla="*/ 229871 w 1205231"/>
                <a:gd name="connsiteY7" fmla="*/ 3936997 h 4099560"/>
                <a:gd name="connsiteX8" fmla="*/ 229871 w 1205231"/>
                <a:gd name="connsiteY8" fmla="*/ 162563 h 4099560"/>
                <a:gd name="connsiteX0" fmla="*/ 203557 w 1178917"/>
                <a:gd name="connsiteY0" fmla="*/ 162563 h 4099560"/>
                <a:gd name="connsiteX1" fmla="*/ 366120 w 1178917"/>
                <a:gd name="connsiteY1" fmla="*/ 0 h 4099560"/>
                <a:gd name="connsiteX2" fmla="*/ 1016354 w 1178917"/>
                <a:gd name="connsiteY2" fmla="*/ 0 h 4099560"/>
                <a:gd name="connsiteX3" fmla="*/ 1178917 w 1178917"/>
                <a:gd name="connsiteY3" fmla="*/ 162563 h 4099560"/>
                <a:gd name="connsiteX4" fmla="*/ 1178917 w 1178917"/>
                <a:gd name="connsiteY4" fmla="*/ 3936997 h 4099560"/>
                <a:gd name="connsiteX5" fmla="*/ 1016354 w 1178917"/>
                <a:gd name="connsiteY5" fmla="*/ 4099560 h 4099560"/>
                <a:gd name="connsiteX6" fmla="*/ 366120 w 1178917"/>
                <a:gd name="connsiteY6" fmla="*/ 4099560 h 4099560"/>
                <a:gd name="connsiteX7" fmla="*/ 203557 w 1178917"/>
                <a:gd name="connsiteY7" fmla="*/ 3936997 h 4099560"/>
                <a:gd name="connsiteX8" fmla="*/ 203557 w 1178917"/>
                <a:gd name="connsiteY8" fmla="*/ 162563 h 4099560"/>
                <a:gd name="connsiteX0" fmla="*/ 472316 w 1447676"/>
                <a:gd name="connsiteY0" fmla="*/ 162563 h 4099560"/>
                <a:gd name="connsiteX1" fmla="*/ 634879 w 1447676"/>
                <a:gd name="connsiteY1" fmla="*/ 0 h 4099560"/>
                <a:gd name="connsiteX2" fmla="*/ 1285113 w 1447676"/>
                <a:gd name="connsiteY2" fmla="*/ 0 h 4099560"/>
                <a:gd name="connsiteX3" fmla="*/ 1447676 w 1447676"/>
                <a:gd name="connsiteY3" fmla="*/ 162563 h 4099560"/>
                <a:gd name="connsiteX4" fmla="*/ 1447676 w 1447676"/>
                <a:gd name="connsiteY4" fmla="*/ 3936997 h 4099560"/>
                <a:gd name="connsiteX5" fmla="*/ 1285113 w 1447676"/>
                <a:gd name="connsiteY5" fmla="*/ 4099560 h 4099560"/>
                <a:gd name="connsiteX6" fmla="*/ 634879 w 1447676"/>
                <a:gd name="connsiteY6" fmla="*/ 4099560 h 4099560"/>
                <a:gd name="connsiteX7" fmla="*/ 472316 w 1447676"/>
                <a:gd name="connsiteY7" fmla="*/ 3936997 h 4099560"/>
                <a:gd name="connsiteX8" fmla="*/ 472316 w 1447676"/>
                <a:gd name="connsiteY8" fmla="*/ 162563 h 4099560"/>
                <a:gd name="connsiteX0" fmla="*/ 536307 w 1511667"/>
                <a:gd name="connsiteY0" fmla="*/ 162563 h 4099560"/>
                <a:gd name="connsiteX1" fmla="*/ 698870 w 1511667"/>
                <a:gd name="connsiteY1" fmla="*/ 0 h 4099560"/>
                <a:gd name="connsiteX2" fmla="*/ 1349104 w 1511667"/>
                <a:gd name="connsiteY2" fmla="*/ 0 h 4099560"/>
                <a:gd name="connsiteX3" fmla="*/ 1511667 w 1511667"/>
                <a:gd name="connsiteY3" fmla="*/ 162563 h 4099560"/>
                <a:gd name="connsiteX4" fmla="*/ 1511667 w 1511667"/>
                <a:gd name="connsiteY4" fmla="*/ 3936997 h 4099560"/>
                <a:gd name="connsiteX5" fmla="*/ 1349104 w 1511667"/>
                <a:gd name="connsiteY5" fmla="*/ 4099560 h 4099560"/>
                <a:gd name="connsiteX6" fmla="*/ 698870 w 1511667"/>
                <a:gd name="connsiteY6" fmla="*/ 4099560 h 4099560"/>
                <a:gd name="connsiteX7" fmla="*/ 536307 w 1511667"/>
                <a:gd name="connsiteY7" fmla="*/ 3936997 h 4099560"/>
                <a:gd name="connsiteX8" fmla="*/ 536307 w 1511667"/>
                <a:gd name="connsiteY8" fmla="*/ 162563 h 4099560"/>
                <a:gd name="connsiteX0" fmla="*/ 536307 w 1511667"/>
                <a:gd name="connsiteY0" fmla="*/ 162563 h 4099560"/>
                <a:gd name="connsiteX1" fmla="*/ 698870 w 1511667"/>
                <a:gd name="connsiteY1" fmla="*/ 0 h 4099560"/>
                <a:gd name="connsiteX2" fmla="*/ 1349104 w 1511667"/>
                <a:gd name="connsiteY2" fmla="*/ 0 h 4099560"/>
                <a:gd name="connsiteX3" fmla="*/ 1511667 w 1511667"/>
                <a:gd name="connsiteY3" fmla="*/ 162563 h 4099560"/>
                <a:gd name="connsiteX4" fmla="*/ 1511667 w 1511667"/>
                <a:gd name="connsiteY4" fmla="*/ 3936997 h 4099560"/>
                <a:gd name="connsiteX5" fmla="*/ 1349104 w 1511667"/>
                <a:gd name="connsiteY5" fmla="*/ 4099560 h 4099560"/>
                <a:gd name="connsiteX6" fmla="*/ 698870 w 1511667"/>
                <a:gd name="connsiteY6" fmla="*/ 4099560 h 4099560"/>
                <a:gd name="connsiteX7" fmla="*/ 536307 w 1511667"/>
                <a:gd name="connsiteY7" fmla="*/ 3936997 h 4099560"/>
                <a:gd name="connsiteX8" fmla="*/ 536307 w 1511667"/>
                <a:gd name="connsiteY8" fmla="*/ 162563 h 4099560"/>
                <a:gd name="connsiteX0" fmla="*/ 536307 w 1511667"/>
                <a:gd name="connsiteY0" fmla="*/ 162563 h 4099560"/>
                <a:gd name="connsiteX1" fmla="*/ 698870 w 1511667"/>
                <a:gd name="connsiteY1" fmla="*/ 0 h 4099560"/>
                <a:gd name="connsiteX2" fmla="*/ 1349104 w 1511667"/>
                <a:gd name="connsiteY2" fmla="*/ 0 h 4099560"/>
                <a:gd name="connsiteX3" fmla="*/ 1511667 w 1511667"/>
                <a:gd name="connsiteY3" fmla="*/ 162563 h 4099560"/>
                <a:gd name="connsiteX4" fmla="*/ 1511667 w 1511667"/>
                <a:gd name="connsiteY4" fmla="*/ 3936997 h 4099560"/>
                <a:gd name="connsiteX5" fmla="*/ 1349104 w 1511667"/>
                <a:gd name="connsiteY5" fmla="*/ 4099560 h 4099560"/>
                <a:gd name="connsiteX6" fmla="*/ 698870 w 1511667"/>
                <a:gd name="connsiteY6" fmla="*/ 4099560 h 4099560"/>
                <a:gd name="connsiteX7" fmla="*/ 536307 w 1511667"/>
                <a:gd name="connsiteY7" fmla="*/ 3936997 h 4099560"/>
                <a:gd name="connsiteX8" fmla="*/ 536307 w 1511667"/>
                <a:gd name="connsiteY8" fmla="*/ 162563 h 4099560"/>
                <a:gd name="connsiteX0" fmla="*/ 519121 w 1494481"/>
                <a:gd name="connsiteY0" fmla="*/ 162563 h 4099560"/>
                <a:gd name="connsiteX1" fmla="*/ 681684 w 1494481"/>
                <a:gd name="connsiteY1" fmla="*/ 0 h 4099560"/>
                <a:gd name="connsiteX2" fmla="*/ 1331918 w 1494481"/>
                <a:gd name="connsiteY2" fmla="*/ 0 h 4099560"/>
                <a:gd name="connsiteX3" fmla="*/ 1494481 w 1494481"/>
                <a:gd name="connsiteY3" fmla="*/ 162563 h 4099560"/>
                <a:gd name="connsiteX4" fmla="*/ 1494481 w 1494481"/>
                <a:gd name="connsiteY4" fmla="*/ 3936997 h 4099560"/>
                <a:gd name="connsiteX5" fmla="*/ 1331918 w 1494481"/>
                <a:gd name="connsiteY5" fmla="*/ 4099560 h 4099560"/>
                <a:gd name="connsiteX6" fmla="*/ 681684 w 1494481"/>
                <a:gd name="connsiteY6" fmla="*/ 4099560 h 4099560"/>
                <a:gd name="connsiteX7" fmla="*/ 519121 w 1494481"/>
                <a:gd name="connsiteY7" fmla="*/ 3936997 h 4099560"/>
                <a:gd name="connsiteX8" fmla="*/ 519121 w 1494481"/>
                <a:gd name="connsiteY8" fmla="*/ 162563 h 4099560"/>
                <a:gd name="connsiteX0" fmla="*/ 503440 w 1504436"/>
                <a:gd name="connsiteY0" fmla="*/ 159078 h 4099560"/>
                <a:gd name="connsiteX1" fmla="*/ 691639 w 1504436"/>
                <a:gd name="connsiteY1" fmla="*/ 0 h 4099560"/>
                <a:gd name="connsiteX2" fmla="*/ 1341873 w 1504436"/>
                <a:gd name="connsiteY2" fmla="*/ 0 h 4099560"/>
                <a:gd name="connsiteX3" fmla="*/ 1504436 w 1504436"/>
                <a:gd name="connsiteY3" fmla="*/ 162563 h 4099560"/>
                <a:gd name="connsiteX4" fmla="*/ 1504436 w 1504436"/>
                <a:gd name="connsiteY4" fmla="*/ 3936997 h 4099560"/>
                <a:gd name="connsiteX5" fmla="*/ 1341873 w 1504436"/>
                <a:gd name="connsiteY5" fmla="*/ 4099560 h 4099560"/>
                <a:gd name="connsiteX6" fmla="*/ 691639 w 1504436"/>
                <a:gd name="connsiteY6" fmla="*/ 4099560 h 4099560"/>
                <a:gd name="connsiteX7" fmla="*/ 529076 w 1504436"/>
                <a:gd name="connsiteY7" fmla="*/ 3936997 h 4099560"/>
                <a:gd name="connsiteX8" fmla="*/ 503440 w 1504436"/>
                <a:gd name="connsiteY8" fmla="*/ 159078 h 4099560"/>
                <a:gd name="connsiteX0" fmla="*/ 503440 w 1504436"/>
                <a:gd name="connsiteY0" fmla="*/ 159078 h 4099560"/>
                <a:gd name="connsiteX1" fmla="*/ 691639 w 1504436"/>
                <a:gd name="connsiteY1" fmla="*/ 0 h 4099560"/>
                <a:gd name="connsiteX2" fmla="*/ 1341873 w 1504436"/>
                <a:gd name="connsiteY2" fmla="*/ 0 h 4099560"/>
                <a:gd name="connsiteX3" fmla="*/ 1504436 w 1504436"/>
                <a:gd name="connsiteY3" fmla="*/ 162563 h 4099560"/>
                <a:gd name="connsiteX4" fmla="*/ 1504436 w 1504436"/>
                <a:gd name="connsiteY4" fmla="*/ 3936997 h 4099560"/>
                <a:gd name="connsiteX5" fmla="*/ 1341873 w 1504436"/>
                <a:gd name="connsiteY5" fmla="*/ 4099560 h 4099560"/>
                <a:gd name="connsiteX6" fmla="*/ 691639 w 1504436"/>
                <a:gd name="connsiteY6" fmla="*/ 4099560 h 4099560"/>
                <a:gd name="connsiteX7" fmla="*/ 529076 w 1504436"/>
                <a:gd name="connsiteY7" fmla="*/ 3936997 h 4099560"/>
                <a:gd name="connsiteX8" fmla="*/ 503440 w 1504436"/>
                <a:gd name="connsiteY8" fmla="*/ 159078 h 4099560"/>
                <a:gd name="connsiteX0" fmla="*/ 503440 w 1511692"/>
                <a:gd name="connsiteY0" fmla="*/ 159078 h 4099560"/>
                <a:gd name="connsiteX1" fmla="*/ 691639 w 1511692"/>
                <a:gd name="connsiteY1" fmla="*/ 0 h 4099560"/>
                <a:gd name="connsiteX2" fmla="*/ 1341873 w 1511692"/>
                <a:gd name="connsiteY2" fmla="*/ 0 h 4099560"/>
                <a:gd name="connsiteX3" fmla="*/ 1504436 w 1511692"/>
                <a:gd name="connsiteY3" fmla="*/ 162563 h 4099560"/>
                <a:gd name="connsiteX4" fmla="*/ 1504436 w 1511692"/>
                <a:gd name="connsiteY4" fmla="*/ 3936997 h 4099560"/>
                <a:gd name="connsiteX5" fmla="*/ 1341873 w 1511692"/>
                <a:gd name="connsiteY5" fmla="*/ 4099560 h 4099560"/>
                <a:gd name="connsiteX6" fmla="*/ 691639 w 1511692"/>
                <a:gd name="connsiteY6" fmla="*/ 4099560 h 4099560"/>
                <a:gd name="connsiteX7" fmla="*/ 529076 w 1511692"/>
                <a:gd name="connsiteY7" fmla="*/ 3936997 h 4099560"/>
                <a:gd name="connsiteX8" fmla="*/ 503440 w 1511692"/>
                <a:gd name="connsiteY8" fmla="*/ 159078 h 4099560"/>
                <a:gd name="connsiteX0" fmla="*/ 503440 w 1511692"/>
                <a:gd name="connsiteY0" fmla="*/ 159078 h 4099560"/>
                <a:gd name="connsiteX1" fmla="*/ 691639 w 1511692"/>
                <a:gd name="connsiteY1" fmla="*/ 0 h 4099560"/>
                <a:gd name="connsiteX2" fmla="*/ 1341873 w 1511692"/>
                <a:gd name="connsiteY2" fmla="*/ 0 h 4099560"/>
                <a:gd name="connsiteX3" fmla="*/ 1504436 w 1511692"/>
                <a:gd name="connsiteY3" fmla="*/ 162563 h 4099560"/>
                <a:gd name="connsiteX4" fmla="*/ 1504436 w 1511692"/>
                <a:gd name="connsiteY4" fmla="*/ 3936997 h 4099560"/>
                <a:gd name="connsiteX5" fmla="*/ 1341873 w 1511692"/>
                <a:gd name="connsiteY5" fmla="*/ 4099560 h 4099560"/>
                <a:gd name="connsiteX6" fmla="*/ 691639 w 1511692"/>
                <a:gd name="connsiteY6" fmla="*/ 4099560 h 4099560"/>
                <a:gd name="connsiteX7" fmla="*/ 529076 w 1511692"/>
                <a:gd name="connsiteY7" fmla="*/ 3936997 h 4099560"/>
                <a:gd name="connsiteX8" fmla="*/ 503440 w 1511692"/>
                <a:gd name="connsiteY8" fmla="*/ 159078 h 4099560"/>
                <a:gd name="connsiteX0" fmla="*/ 503440 w 1527149"/>
                <a:gd name="connsiteY0" fmla="*/ 159078 h 4099560"/>
                <a:gd name="connsiteX1" fmla="*/ 691639 w 1527149"/>
                <a:gd name="connsiteY1" fmla="*/ 0 h 4099560"/>
                <a:gd name="connsiteX2" fmla="*/ 1450468 w 1527149"/>
                <a:gd name="connsiteY2" fmla="*/ 130068 h 4099560"/>
                <a:gd name="connsiteX3" fmla="*/ 1504436 w 1527149"/>
                <a:gd name="connsiteY3" fmla="*/ 162563 h 4099560"/>
                <a:gd name="connsiteX4" fmla="*/ 1504436 w 1527149"/>
                <a:gd name="connsiteY4" fmla="*/ 3936997 h 4099560"/>
                <a:gd name="connsiteX5" fmla="*/ 1341873 w 1527149"/>
                <a:gd name="connsiteY5" fmla="*/ 4099560 h 4099560"/>
                <a:gd name="connsiteX6" fmla="*/ 691639 w 1527149"/>
                <a:gd name="connsiteY6" fmla="*/ 4099560 h 4099560"/>
                <a:gd name="connsiteX7" fmla="*/ 529076 w 1527149"/>
                <a:gd name="connsiteY7" fmla="*/ 3936997 h 4099560"/>
                <a:gd name="connsiteX8" fmla="*/ 503440 w 1527149"/>
                <a:gd name="connsiteY8" fmla="*/ 159078 h 409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7149" h="4099560">
                  <a:moveTo>
                    <a:pt x="503440" y="159078"/>
                  </a:moveTo>
                  <a:cubicBezTo>
                    <a:pt x="543726" y="69297"/>
                    <a:pt x="601858" y="0"/>
                    <a:pt x="691639" y="0"/>
                  </a:cubicBezTo>
                  <a:lnTo>
                    <a:pt x="1450468" y="130068"/>
                  </a:lnTo>
                  <a:cubicBezTo>
                    <a:pt x="1540249" y="130068"/>
                    <a:pt x="1541060" y="69297"/>
                    <a:pt x="1504436" y="162563"/>
                  </a:cubicBezTo>
                  <a:cubicBezTo>
                    <a:pt x="566758" y="1278326"/>
                    <a:pt x="794176" y="2235017"/>
                    <a:pt x="1504436" y="3936997"/>
                  </a:cubicBezTo>
                  <a:cubicBezTo>
                    <a:pt x="1504436" y="4026778"/>
                    <a:pt x="1431654" y="4099560"/>
                    <a:pt x="1341873" y="4099560"/>
                  </a:cubicBezTo>
                  <a:lnTo>
                    <a:pt x="691639" y="4099560"/>
                  </a:lnTo>
                  <a:cubicBezTo>
                    <a:pt x="601858" y="4099560"/>
                    <a:pt x="552515" y="4037930"/>
                    <a:pt x="529076" y="3936997"/>
                  </a:cubicBezTo>
                  <a:cubicBezTo>
                    <a:pt x="-374579" y="1491539"/>
                    <a:pt x="60052" y="984044"/>
                    <a:pt x="503440" y="15907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 xmlns:a16="http://schemas.microsoft.com/office/drawing/2014/main" id="{43605386-A9BB-4756-86BB-AFBE39D91737}"/>
                </a:ext>
              </a:extLst>
            </p:cNvPr>
            <p:cNvSpPr/>
            <p:nvPr/>
          </p:nvSpPr>
          <p:spPr>
            <a:xfrm>
              <a:off x="4764540" y="3206123"/>
              <a:ext cx="1720802" cy="1610398"/>
            </a:xfrm>
            <a:custGeom>
              <a:avLst/>
              <a:gdLst>
                <a:gd name="connsiteX0" fmla="*/ 1280253 w 1717319"/>
                <a:gd name="connsiteY0" fmla="*/ 1846963 h 1847644"/>
                <a:gd name="connsiteX1" fmla="*/ 736693 w 1717319"/>
                <a:gd name="connsiteY1" fmla="*/ 1526923 h 1847644"/>
                <a:gd name="connsiteX2" fmla="*/ 259173 w 1717319"/>
                <a:gd name="connsiteY2" fmla="*/ 993523 h 1847644"/>
                <a:gd name="connsiteX3" fmla="*/ 93 w 1717319"/>
                <a:gd name="connsiteY3" fmla="*/ 439803 h 1847644"/>
                <a:gd name="connsiteX4" fmla="*/ 284573 w 1717319"/>
                <a:gd name="connsiteY4" fmla="*/ 150243 h 1847644"/>
                <a:gd name="connsiteX5" fmla="*/ 1234533 w 1717319"/>
                <a:gd name="connsiteY5" fmla="*/ 94363 h 1847644"/>
                <a:gd name="connsiteX6" fmla="*/ 1717133 w 1717319"/>
                <a:gd name="connsiteY6" fmla="*/ 1445643 h 1847644"/>
                <a:gd name="connsiteX7" fmla="*/ 1280253 w 1717319"/>
                <a:gd name="connsiteY7" fmla="*/ 1846963 h 1847644"/>
                <a:gd name="connsiteX0" fmla="*/ 1280253 w 1720395"/>
                <a:gd name="connsiteY0" fmla="*/ 1705110 h 1705791"/>
                <a:gd name="connsiteX1" fmla="*/ 736693 w 1720395"/>
                <a:gd name="connsiteY1" fmla="*/ 1385070 h 1705791"/>
                <a:gd name="connsiteX2" fmla="*/ 259173 w 1720395"/>
                <a:gd name="connsiteY2" fmla="*/ 851670 h 1705791"/>
                <a:gd name="connsiteX3" fmla="*/ 93 w 1720395"/>
                <a:gd name="connsiteY3" fmla="*/ 297950 h 1705791"/>
                <a:gd name="connsiteX4" fmla="*/ 284573 w 1720395"/>
                <a:gd name="connsiteY4" fmla="*/ 8390 h 1705791"/>
                <a:gd name="connsiteX5" fmla="*/ 1412333 w 1720395"/>
                <a:gd name="connsiteY5" fmla="*/ 195250 h 1705791"/>
                <a:gd name="connsiteX6" fmla="*/ 1717133 w 1720395"/>
                <a:gd name="connsiteY6" fmla="*/ 1303790 h 1705791"/>
                <a:gd name="connsiteX7" fmla="*/ 1280253 w 1720395"/>
                <a:gd name="connsiteY7" fmla="*/ 1705110 h 1705791"/>
                <a:gd name="connsiteX0" fmla="*/ 1280391 w 1720533"/>
                <a:gd name="connsiteY0" fmla="*/ 1663141 h 1663822"/>
                <a:gd name="connsiteX1" fmla="*/ 736831 w 1720533"/>
                <a:gd name="connsiteY1" fmla="*/ 1343101 h 1663822"/>
                <a:gd name="connsiteX2" fmla="*/ 259311 w 1720533"/>
                <a:gd name="connsiteY2" fmla="*/ 809701 h 1663822"/>
                <a:gd name="connsiteX3" fmla="*/ 231 w 1720533"/>
                <a:gd name="connsiteY3" fmla="*/ 255981 h 1663822"/>
                <a:gd name="connsiteX4" fmla="*/ 299951 w 1720533"/>
                <a:gd name="connsiteY4" fmla="*/ 24468 h 1663822"/>
                <a:gd name="connsiteX5" fmla="*/ 1412471 w 1720533"/>
                <a:gd name="connsiteY5" fmla="*/ 153281 h 1663822"/>
                <a:gd name="connsiteX6" fmla="*/ 1717271 w 1720533"/>
                <a:gd name="connsiteY6" fmla="*/ 1261821 h 1663822"/>
                <a:gd name="connsiteX7" fmla="*/ 1280391 w 1720533"/>
                <a:gd name="connsiteY7" fmla="*/ 1663141 h 1663822"/>
                <a:gd name="connsiteX0" fmla="*/ 1280660 w 1720802"/>
                <a:gd name="connsiteY0" fmla="*/ 1676799 h 1677480"/>
                <a:gd name="connsiteX1" fmla="*/ 737100 w 1720802"/>
                <a:gd name="connsiteY1" fmla="*/ 1356759 h 1677480"/>
                <a:gd name="connsiteX2" fmla="*/ 259580 w 1720802"/>
                <a:gd name="connsiteY2" fmla="*/ 823359 h 1677480"/>
                <a:gd name="connsiteX3" fmla="*/ 500 w 1720802"/>
                <a:gd name="connsiteY3" fmla="*/ 269639 h 1677480"/>
                <a:gd name="connsiteX4" fmla="*/ 320540 w 1720802"/>
                <a:gd name="connsiteY4" fmla="*/ 17018 h 1677480"/>
                <a:gd name="connsiteX5" fmla="*/ 1412740 w 1720802"/>
                <a:gd name="connsiteY5" fmla="*/ 166939 h 1677480"/>
                <a:gd name="connsiteX6" fmla="*/ 1717540 w 1720802"/>
                <a:gd name="connsiteY6" fmla="*/ 1275479 h 1677480"/>
                <a:gd name="connsiteX7" fmla="*/ 1280660 w 1720802"/>
                <a:gd name="connsiteY7" fmla="*/ 1676799 h 1677480"/>
                <a:gd name="connsiteX0" fmla="*/ 1280660 w 1720802"/>
                <a:gd name="connsiteY0" fmla="*/ 1672156 h 1672837"/>
                <a:gd name="connsiteX1" fmla="*/ 737100 w 1720802"/>
                <a:gd name="connsiteY1" fmla="*/ 1352116 h 1672837"/>
                <a:gd name="connsiteX2" fmla="*/ 259580 w 1720802"/>
                <a:gd name="connsiteY2" fmla="*/ 818716 h 1672837"/>
                <a:gd name="connsiteX3" fmla="*/ 500 w 1720802"/>
                <a:gd name="connsiteY3" fmla="*/ 264996 h 1672837"/>
                <a:gd name="connsiteX4" fmla="*/ 320540 w 1720802"/>
                <a:gd name="connsiteY4" fmla="*/ 12375 h 1672837"/>
                <a:gd name="connsiteX5" fmla="*/ 1412740 w 1720802"/>
                <a:gd name="connsiteY5" fmla="*/ 162296 h 1672837"/>
                <a:gd name="connsiteX6" fmla="*/ 1717540 w 1720802"/>
                <a:gd name="connsiteY6" fmla="*/ 1270836 h 1672837"/>
                <a:gd name="connsiteX7" fmla="*/ 1280660 w 1720802"/>
                <a:gd name="connsiteY7" fmla="*/ 1672156 h 1672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20802" h="1672837">
                  <a:moveTo>
                    <a:pt x="1280660" y="1672156"/>
                  </a:moveTo>
                  <a:cubicBezTo>
                    <a:pt x="1117253" y="1685703"/>
                    <a:pt x="907280" y="1494356"/>
                    <a:pt x="737100" y="1352116"/>
                  </a:cubicBezTo>
                  <a:cubicBezTo>
                    <a:pt x="566920" y="1209876"/>
                    <a:pt x="382347" y="999903"/>
                    <a:pt x="259580" y="818716"/>
                  </a:cubicBezTo>
                  <a:cubicBezTo>
                    <a:pt x="136813" y="637529"/>
                    <a:pt x="-9660" y="399386"/>
                    <a:pt x="500" y="264996"/>
                  </a:cubicBezTo>
                  <a:cubicBezTo>
                    <a:pt x="10660" y="130606"/>
                    <a:pt x="90247" y="18938"/>
                    <a:pt x="320540" y="12375"/>
                  </a:cubicBezTo>
                  <a:cubicBezTo>
                    <a:pt x="550833" y="5812"/>
                    <a:pt x="1173980" y="-53604"/>
                    <a:pt x="1412740" y="162296"/>
                  </a:cubicBezTo>
                  <a:cubicBezTo>
                    <a:pt x="1651500" y="378196"/>
                    <a:pt x="1739553" y="1019193"/>
                    <a:pt x="1717540" y="1270836"/>
                  </a:cubicBezTo>
                  <a:cubicBezTo>
                    <a:pt x="1695527" y="1522479"/>
                    <a:pt x="1444067" y="1658609"/>
                    <a:pt x="1280660" y="1672156"/>
                  </a:cubicBezTo>
                  <a:close/>
                </a:path>
              </a:pathLst>
            </a:custGeom>
            <a:solidFill>
              <a:srgbClr val="A47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
              <a:extLst>
                <a:ext uri="{FF2B5EF4-FFF2-40B4-BE49-F238E27FC236}">
                  <a16:creationId xmlns="" xmlns:a16="http://schemas.microsoft.com/office/drawing/2014/main" id="{07AC678D-B9E7-4444-ABDF-C6000F1EF549}"/>
                </a:ext>
              </a:extLst>
            </p:cNvPr>
            <p:cNvSpPr/>
            <p:nvPr/>
          </p:nvSpPr>
          <p:spPr>
            <a:xfrm>
              <a:off x="5039853" y="-3264463"/>
              <a:ext cx="2210764" cy="8086457"/>
            </a:xfrm>
            <a:custGeom>
              <a:avLst/>
              <a:gdLst>
                <a:gd name="connsiteX0" fmla="*/ 0 w 975360"/>
                <a:gd name="connsiteY0" fmla="*/ 162563 h 4099560"/>
                <a:gd name="connsiteX1" fmla="*/ 162563 w 975360"/>
                <a:gd name="connsiteY1" fmla="*/ 0 h 4099560"/>
                <a:gd name="connsiteX2" fmla="*/ 812797 w 975360"/>
                <a:gd name="connsiteY2" fmla="*/ 0 h 4099560"/>
                <a:gd name="connsiteX3" fmla="*/ 975360 w 975360"/>
                <a:gd name="connsiteY3" fmla="*/ 162563 h 4099560"/>
                <a:gd name="connsiteX4" fmla="*/ 975360 w 975360"/>
                <a:gd name="connsiteY4" fmla="*/ 3936997 h 4099560"/>
                <a:gd name="connsiteX5" fmla="*/ 812797 w 975360"/>
                <a:gd name="connsiteY5" fmla="*/ 4099560 h 4099560"/>
                <a:gd name="connsiteX6" fmla="*/ 162563 w 975360"/>
                <a:gd name="connsiteY6" fmla="*/ 4099560 h 4099560"/>
                <a:gd name="connsiteX7" fmla="*/ 0 w 975360"/>
                <a:gd name="connsiteY7" fmla="*/ 3936997 h 4099560"/>
                <a:gd name="connsiteX8" fmla="*/ 0 w 975360"/>
                <a:gd name="connsiteY8" fmla="*/ 162563 h 4099560"/>
                <a:gd name="connsiteX0" fmla="*/ 115146 w 1090506"/>
                <a:gd name="connsiteY0" fmla="*/ 162563 h 4099560"/>
                <a:gd name="connsiteX1" fmla="*/ 277709 w 1090506"/>
                <a:gd name="connsiteY1" fmla="*/ 0 h 4099560"/>
                <a:gd name="connsiteX2" fmla="*/ 927943 w 1090506"/>
                <a:gd name="connsiteY2" fmla="*/ 0 h 4099560"/>
                <a:gd name="connsiteX3" fmla="*/ 1090506 w 1090506"/>
                <a:gd name="connsiteY3" fmla="*/ 162563 h 4099560"/>
                <a:gd name="connsiteX4" fmla="*/ 1090506 w 1090506"/>
                <a:gd name="connsiteY4" fmla="*/ 3936997 h 4099560"/>
                <a:gd name="connsiteX5" fmla="*/ 927943 w 1090506"/>
                <a:gd name="connsiteY5" fmla="*/ 4099560 h 4099560"/>
                <a:gd name="connsiteX6" fmla="*/ 277709 w 1090506"/>
                <a:gd name="connsiteY6" fmla="*/ 4099560 h 4099560"/>
                <a:gd name="connsiteX7" fmla="*/ 115146 w 1090506"/>
                <a:gd name="connsiteY7" fmla="*/ 3936997 h 4099560"/>
                <a:gd name="connsiteX8" fmla="*/ 115146 w 1090506"/>
                <a:gd name="connsiteY8" fmla="*/ 162563 h 4099560"/>
                <a:gd name="connsiteX0" fmla="*/ 229871 w 1205231"/>
                <a:gd name="connsiteY0" fmla="*/ 162563 h 4099560"/>
                <a:gd name="connsiteX1" fmla="*/ 392434 w 1205231"/>
                <a:gd name="connsiteY1" fmla="*/ 0 h 4099560"/>
                <a:gd name="connsiteX2" fmla="*/ 1042668 w 1205231"/>
                <a:gd name="connsiteY2" fmla="*/ 0 h 4099560"/>
                <a:gd name="connsiteX3" fmla="*/ 1205231 w 1205231"/>
                <a:gd name="connsiteY3" fmla="*/ 162563 h 4099560"/>
                <a:gd name="connsiteX4" fmla="*/ 1205231 w 1205231"/>
                <a:gd name="connsiteY4" fmla="*/ 3936997 h 4099560"/>
                <a:gd name="connsiteX5" fmla="*/ 1042668 w 1205231"/>
                <a:gd name="connsiteY5" fmla="*/ 4099560 h 4099560"/>
                <a:gd name="connsiteX6" fmla="*/ 392434 w 1205231"/>
                <a:gd name="connsiteY6" fmla="*/ 4099560 h 4099560"/>
                <a:gd name="connsiteX7" fmla="*/ 229871 w 1205231"/>
                <a:gd name="connsiteY7" fmla="*/ 3936997 h 4099560"/>
                <a:gd name="connsiteX8" fmla="*/ 229871 w 1205231"/>
                <a:gd name="connsiteY8" fmla="*/ 162563 h 4099560"/>
                <a:gd name="connsiteX0" fmla="*/ 229871 w 1205231"/>
                <a:gd name="connsiteY0" fmla="*/ 162563 h 4099560"/>
                <a:gd name="connsiteX1" fmla="*/ 392434 w 1205231"/>
                <a:gd name="connsiteY1" fmla="*/ 0 h 4099560"/>
                <a:gd name="connsiteX2" fmla="*/ 1042668 w 1205231"/>
                <a:gd name="connsiteY2" fmla="*/ 0 h 4099560"/>
                <a:gd name="connsiteX3" fmla="*/ 1205231 w 1205231"/>
                <a:gd name="connsiteY3" fmla="*/ 162563 h 4099560"/>
                <a:gd name="connsiteX4" fmla="*/ 1205231 w 1205231"/>
                <a:gd name="connsiteY4" fmla="*/ 3936997 h 4099560"/>
                <a:gd name="connsiteX5" fmla="*/ 1042668 w 1205231"/>
                <a:gd name="connsiteY5" fmla="*/ 4099560 h 4099560"/>
                <a:gd name="connsiteX6" fmla="*/ 392434 w 1205231"/>
                <a:gd name="connsiteY6" fmla="*/ 4099560 h 4099560"/>
                <a:gd name="connsiteX7" fmla="*/ 229871 w 1205231"/>
                <a:gd name="connsiteY7" fmla="*/ 3936997 h 4099560"/>
                <a:gd name="connsiteX8" fmla="*/ 229871 w 1205231"/>
                <a:gd name="connsiteY8" fmla="*/ 162563 h 4099560"/>
                <a:gd name="connsiteX0" fmla="*/ 229871 w 1205231"/>
                <a:gd name="connsiteY0" fmla="*/ 162563 h 4099560"/>
                <a:gd name="connsiteX1" fmla="*/ 392434 w 1205231"/>
                <a:gd name="connsiteY1" fmla="*/ 0 h 4099560"/>
                <a:gd name="connsiteX2" fmla="*/ 1042668 w 1205231"/>
                <a:gd name="connsiteY2" fmla="*/ 0 h 4099560"/>
                <a:gd name="connsiteX3" fmla="*/ 1205231 w 1205231"/>
                <a:gd name="connsiteY3" fmla="*/ 162563 h 4099560"/>
                <a:gd name="connsiteX4" fmla="*/ 1205231 w 1205231"/>
                <a:gd name="connsiteY4" fmla="*/ 3936997 h 4099560"/>
                <a:gd name="connsiteX5" fmla="*/ 1042668 w 1205231"/>
                <a:gd name="connsiteY5" fmla="*/ 4099560 h 4099560"/>
                <a:gd name="connsiteX6" fmla="*/ 392434 w 1205231"/>
                <a:gd name="connsiteY6" fmla="*/ 4099560 h 4099560"/>
                <a:gd name="connsiteX7" fmla="*/ 229871 w 1205231"/>
                <a:gd name="connsiteY7" fmla="*/ 3936997 h 4099560"/>
                <a:gd name="connsiteX8" fmla="*/ 229871 w 1205231"/>
                <a:gd name="connsiteY8" fmla="*/ 162563 h 4099560"/>
                <a:gd name="connsiteX0" fmla="*/ 203557 w 1178917"/>
                <a:gd name="connsiteY0" fmla="*/ 162563 h 4099560"/>
                <a:gd name="connsiteX1" fmla="*/ 366120 w 1178917"/>
                <a:gd name="connsiteY1" fmla="*/ 0 h 4099560"/>
                <a:gd name="connsiteX2" fmla="*/ 1016354 w 1178917"/>
                <a:gd name="connsiteY2" fmla="*/ 0 h 4099560"/>
                <a:gd name="connsiteX3" fmla="*/ 1178917 w 1178917"/>
                <a:gd name="connsiteY3" fmla="*/ 162563 h 4099560"/>
                <a:gd name="connsiteX4" fmla="*/ 1178917 w 1178917"/>
                <a:gd name="connsiteY4" fmla="*/ 3936997 h 4099560"/>
                <a:gd name="connsiteX5" fmla="*/ 1016354 w 1178917"/>
                <a:gd name="connsiteY5" fmla="*/ 4099560 h 4099560"/>
                <a:gd name="connsiteX6" fmla="*/ 366120 w 1178917"/>
                <a:gd name="connsiteY6" fmla="*/ 4099560 h 4099560"/>
                <a:gd name="connsiteX7" fmla="*/ 203557 w 1178917"/>
                <a:gd name="connsiteY7" fmla="*/ 3936997 h 4099560"/>
                <a:gd name="connsiteX8" fmla="*/ 203557 w 1178917"/>
                <a:gd name="connsiteY8" fmla="*/ 162563 h 4099560"/>
                <a:gd name="connsiteX0" fmla="*/ 472316 w 1447676"/>
                <a:gd name="connsiteY0" fmla="*/ 162563 h 4099560"/>
                <a:gd name="connsiteX1" fmla="*/ 634879 w 1447676"/>
                <a:gd name="connsiteY1" fmla="*/ 0 h 4099560"/>
                <a:gd name="connsiteX2" fmla="*/ 1285113 w 1447676"/>
                <a:gd name="connsiteY2" fmla="*/ 0 h 4099560"/>
                <a:gd name="connsiteX3" fmla="*/ 1447676 w 1447676"/>
                <a:gd name="connsiteY3" fmla="*/ 162563 h 4099560"/>
                <a:gd name="connsiteX4" fmla="*/ 1447676 w 1447676"/>
                <a:gd name="connsiteY4" fmla="*/ 3936997 h 4099560"/>
                <a:gd name="connsiteX5" fmla="*/ 1285113 w 1447676"/>
                <a:gd name="connsiteY5" fmla="*/ 4099560 h 4099560"/>
                <a:gd name="connsiteX6" fmla="*/ 634879 w 1447676"/>
                <a:gd name="connsiteY6" fmla="*/ 4099560 h 4099560"/>
                <a:gd name="connsiteX7" fmla="*/ 472316 w 1447676"/>
                <a:gd name="connsiteY7" fmla="*/ 3936997 h 4099560"/>
                <a:gd name="connsiteX8" fmla="*/ 472316 w 1447676"/>
                <a:gd name="connsiteY8" fmla="*/ 162563 h 4099560"/>
                <a:gd name="connsiteX0" fmla="*/ 536307 w 1511667"/>
                <a:gd name="connsiteY0" fmla="*/ 162563 h 4099560"/>
                <a:gd name="connsiteX1" fmla="*/ 698870 w 1511667"/>
                <a:gd name="connsiteY1" fmla="*/ 0 h 4099560"/>
                <a:gd name="connsiteX2" fmla="*/ 1349104 w 1511667"/>
                <a:gd name="connsiteY2" fmla="*/ 0 h 4099560"/>
                <a:gd name="connsiteX3" fmla="*/ 1511667 w 1511667"/>
                <a:gd name="connsiteY3" fmla="*/ 162563 h 4099560"/>
                <a:gd name="connsiteX4" fmla="*/ 1511667 w 1511667"/>
                <a:gd name="connsiteY4" fmla="*/ 3936997 h 4099560"/>
                <a:gd name="connsiteX5" fmla="*/ 1349104 w 1511667"/>
                <a:gd name="connsiteY5" fmla="*/ 4099560 h 4099560"/>
                <a:gd name="connsiteX6" fmla="*/ 698870 w 1511667"/>
                <a:gd name="connsiteY6" fmla="*/ 4099560 h 4099560"/>
                <a:gd name="connsiteX7" fmla="*/ 536307 w 1511667"/>
                <a:gd name="connsiteY7" fmla="*/ 3936997 h 4099560"/>
                <a:gd name="connsiteX8" fmla="*/ 536307 w 1511667"/>
                <a:gd name="connsiteY8" fmla="*/ 162563 h 4099560"/>
                <a:gd name="connsiteX0" fmla="*/ 536307 w 1511667"/>
                <a:gd name="connsiteY0" fmla="*/ 162563 h 4099560"/>
                <a:gd name="connsiteX1" fmla="*/ 698870 w 1511667"/>
                <a:gd name="connsiteY1" fmla="*/ 0 h 4099560"/>
                <a:gd name="connsiteX2" fmla="*/ 1349104 w 1511667"/>
                <a:gd name="connsiteY2" fmla="*/ 0 h 4099560"/>
                <a:gd name="connsiteX3" fmla="*/ 1511667 w 1511667"/>
                <a:gd name="connsiteY3" fmla="*/ 162563 h 4099560"/>
                <a:gd name="connsiteX4" fmla="*/ 1511667 w 1511667"/>
                <a:gd name="connsiteY4" fmla="*/ 3936997 h 4099560"/>
                <a:gd name="connsiteX5" fmla="*/ 1349104 w 1511667"/>
                <a:gd name="connsiteY5" fmla="*/ 4099560 h 4099560"/>
                <a:gd name="connsiteX6" fmla="*/ 698870 w 1511667"/>
                <a:gd name="connsiteY6" fmla="*/ 4099560 h 4099560"/>
                <a:gd name="connsiteX7" fmla="*/ 536307 w 1511667"/>
                <a:gd name="connsiteY7" fmla="*/ 3936997 h 4099560"/>
                <a:gd name="connsiteX8" fmla="*/ 536307 w 1511667"/>
                <a:gd name="connsiteY8" fmla="*/ 162563 h 4099560"/>
                <a:gd name="connsiteX0" fmla="*/ 536307 w 1511667"/>
                <a:gd name="connsiteY0" fmla="*/ 162563 h 4099560"/>
                <a:gd name="connsiteX1" fmla="*/ 698870 w 1511667"/>
                <a:gd name="connsiteY1" fmla="*/ 0 h 4099560"/>
                <a:gd name="connsiteX2" fmla="*/ 1349104 w 1511667"/>
                <a:gd name="connsiteY2" fmla="*/ 0 h 4099560"/>
                <a:gd name="connsiteX3" fmla="*/ 1511667 w 1511667"/>
                <a:gd name="connsiteY3" fmla="*/ 162563 h 4099560"/>
                <a:gd name="connsiteX4" fmla="*/ 1511667 w 1511667"/>
                <a:gd name="connsiteY4" fmla="*/ 3936997 h 4099560"/>
                <a:gd name="connsiteX5" fmla="*/ 1349104 w 1511667"/>
                <a:gd name="connsiteY5" fmla="*/ 4099560 h 4099560"/>
                <a:gd name="connsiteX6" fmla="*/ 698870 w 1511667"/>
                <a:gd name="connsiteY6" fmla="*/ 4099560 h 4099560"/>
                <a:gd name="connsiteX7" fmla="*/ 536307 w 1511667"/>
                <a:gd name="connsiteY7" fmla="*/ 3936997 h 4099560"/>
                <a:gd name="connsiteX8" fmla="*/ 536307 w 1511667"/>
                <a:gd name="connsiteY8" fmla="*/ 162563 h 4099560"/>
                <a:gd name="connsiteX0" fmla="*/ 519121 w 1494481"/>
                <a:gd name="connsiteY0" fmla="*/ 162563 h 4099560"/>
                <a:gd name="connsiteX1" fmla="*/ 681684 w 1494481"/>
                <a:gd name="connsiteY1" fmla="*/ 0 h 4099560"/>
                <a:gd name="connsiteX2" fmla="*/ 1331918 w 1494481"/>
                <a:gd name="connsiteY2" fmla="*/ 0 h 4099560"/>
                <a:gd name="connsiteX3" fmla="*/ 1494481 w 1494481"/>
                <a:gd name="connsiteY3" fmla="*/ 162563 h 4099560"/>
                <a:gd name="connsiteX4" fmla="*/ 1494481 w 1494481"/>
                <a:gd name="connsiteY4" fmla="*/ 3936997 h 4099560"/>
                <a:gd name="connsiteX5" fmla="*/ 1331918 w 1494481"/>
                <a:gd name="connsiteY5" fmla="*/ 4099560 h 4099560"/>
                <a:gd name="connsiteX6" fmla="*/ 681684 w 1494481"/>
                <a:gd name="connsiteY6" fmla="*/ 4099560 h 4099560"/>
                <a:gd name="connsiteX7" fmla="*/ 519121 w 1494481"/>
                <a:gd name="connsiteY7" fmla="*/ 3936997 h 4099560"/>
                <a:gd name="connsiteX8" fmla="*/ 519121 w 1494481"/>
                <a:gd name="connsiteY8" fmla="*/ 162563 h 4099560"/>
                <a:gd name="connsiteX0" fmla="*/ 503440 w 1504436"/>
                <a:gd name="connsiteY0" fmla="*/ 159078 h 4099560"/>
                <a:gd name="connsiteX1" fmla="*/ 691639 w 1504436"/>
                <a:gd name="connsiteY1" fmla="*/ 0 h 4099560"/>
                <a:gd name="connsiteX2" fmla="*/ 1341873 w 1504436"/>
                <a:gd name="connsiteY2" fmla="*/ 0 h 4099560"/>
                <a:gd name="connsiteX3" fmla="*/ 1504436 w 1504436"/>
                <a:gd name="connsiteY3" fmla="*/ 162563 h 4099560"/>
                <a:gd name="connsiteX4" fmla="*/ 1504436 w 1504436"/>
                <a:gd name="connsiteY4" fmla="*/ 3936997 h 4099560"/>
                <a:gd name="connsiteX5" fmla="*/ 1341873 w 1504436"/>
                <a:gd name="connsiteY5" fmla="*/ 4099560 h 4099560"/>
                <a:gd name="connsiteX6" fmla="*/ 691639 w 1504436"/>
                <a:gd name="connsiteY6" fmla="*/ 4099560 h 4099560"/>
                <a:gd name="connsiteX7" fmla="*/ 529076 w 1504436"/>
                <a:gd name="connsiteY7" fmla="*/ 3936997 h 4099560"/>
                <a:gd name="connsiteX8" fmla="*/ 503440 w 1504436"/>
                <a:gd name="connsiteY8" fmla="*/ 159078 h 4099560"/>
                <a:gd name="connsiteX0" fmla="*/ 503440 w 1504436"/>
                <a:gd name="connsiteY0" fmla="*/ 159078 h 4099560"/>
                <a:gd name="connsiteX1" fmla="*/ 691639 w 1504436"/>
                <a:gd name="connsiteY1" fmla="*/ 0 h 4099560"/>
                <a:gd name="connsiteX2" fmla="*/ 1341873 w 1504436"/>
                <a:gd name="connsiteY2" fmla="*/ 0 h 4099560"/>
                <a:gd name="connsiteX3" fmla="*/ 1504436 w 1504436"/>
                <a:gd name="connsiteY3" fmla="*/ 162563 h 4099560"/>
                <a:gd name="connsiteX4" fmla="*/ 1504436 w 1504436"/>
                <a:gd name="connsiteY4" fmla="*/ 3936997 h 4099560"/>
                <a:gd name="connsiteX5" fmla="*/ 1341873 w 1504436"/>
                <a:gd name="connsiteY5" fmla="*/ 4099560 h 4099560"/>
                <a:gd name="connsiteX6" fmla="*/ 691639 w 1504436"/>
                <a:gd name="connsiteY6" fmla="*/ 4099560 h 4099560"/>
                <a:gd name="connsiteX7" fmla="*/ 529076 w 1504436"/>
                <a:gd name="connsiteY7" fmla="*/ 3936997 h 4099560"/>
                <a:gd name="connsiteX8" fmla="*/ 503440 w 1504436"/>
                <a:gd name="connsiteY8" fmla="*/ 159078 h 4099560"/>
                <a:gd name="connsiteX0" fmla="*/ 503440 w 1511692"/>
                <a:gd name="connsiteY0" fmla="*/ 159078 h 4099560"/>
                <a:gd name="connsiteX1" fmla="*/ 691639 w 1511692"/>
                <a:gd name="connsiteY1" fmla="*/ 0 h 4099560"/>
                <a:gd name="connsiteX2" fmla="*/ 1341873 w 1511692"/>
                <a:gd name="connsiteY2" fmla="*/ 0 h 4099560"/>
                <a:gd name="connsiteX3" fmla="*/ 1504436 w 1511692"/>
                <a:gd name="connsiteY3" fmla="*/ 162563 h 4099560"/>
                <a:gd name="connsiteX4" fmla="*/ 1504436 w 1511692"/>
                <a:gd name="connsiteY4" fmla="*/ 3936997 h 4099560"/>
                <a:gd name="connsiteX5" fmla="*/ 1341873 w 1511692"/>
                <a:gd name="connsiteY5" fmla="*/ 4099560 h 4099560"/>
                <a:gd name="connsiteX6" fmla="*/ 691639 w 1511692"/>
                <a:gd name="connsiteY6" fmla="*/ 4099560 h 4099560"/>
                <a:gd name="connsiteX7" fmla="*/ 529076 w 1511692"/>
                <a:gd name="connsiteY7" fmla="*/ 3936997 h 4099560"/>
                <a:gd name="connsiteX8" fmla="*/ 503440 w 1511692"/>
                <a:gd name="connsiteY8" fmla="*/ 159078 h 4099560"/>
                <a:gd name="connsiteX0" fmla="*/ 503440 w 1511692"/>
                <a:gd name="connsiteY0" fmla="*/ 159078 h 4099560"/>
                <a:gd name="connsiteX1" fmla="*/ 691639 w 1511692"/>
                <a:gd name="connsiteY1" fmla="*/ 0 h 4099560"/>
                <a:gd name="connsiteX2" fmla="*/ 1341873 w 1511692"/>
                <a:gd name="connsiteY2" fmla="*/ 0 h 4099560"/>
                <a:gd name="connsiteX3" fmla="*/ 1504436 w 1511692"/>
                <a:gd name="connsiteY3" fmla="*/ 162563 h 4099560"/>
                <a:gd name="connsiteX4" fmla="*/ 1504436 w 1511692"/>
                <a:gd name="connsiteY4" fmla="*/ 3936997 h 4099560"/>
                <a:gd name="connsiteX5" fmla="*/ 1341873 w 1511692"/>
                <a:gd name="connsiteY5" fmla="*/ 4099560 h 4099560"/>
                <a:gd name="connsiteX6" fmla="*/ 691639 w 1511692"/>
                <a:gd name="connsiteY6" fmla="*/ 4099560 h 4099560"/>
                <a:gd name="connsiteX7" fmla="*/ 529076 w 1511692"/>
                <a:gd name="connsiteY7" fmla="*/ 3936997 h 4099560"/>
                <a:gd name="connsiteX8" fmla="*/ 503440 w 1511692"/>
                <a:gd name="connsiteY8" fmla="*/ 159078 h 4099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1692" h="4099560">
                  <a:moveTo>
                    <a:pt x="503440" y="159078"/>
                  </a:moveTo>
                  <a:cubicBezTo>
                    <a:pt x="543726" y="69297"/>
                    <a:pt x="601858" y="0"/>
                    <a:pt x="691639" y="0"/>
                  </a:cubicBezTo>
                  <a:lnTo>
                    <a:pt x="1341873" y="0"/>
                  </a:lnTo>
                  <a:cubicBezTo>
                    <a:pt x="1431654" y="0"/>
                    <a:pt x="1541060" y="69297"/>
                    <a:pt x="1504436" y="162563"/>
                  </a:cubicBezTo>
                  <a:cubicBezTo>
                    <a:pt x="566758" y="1278326"/>
                    <a:pt x="794176" y="2235017"/>
                    <a:pt x="1504436" y="3936997"/>
                  </a:cubicBezTo>
                  <a:cubicBezTo>
                    <a:pt x="1504436" y="4026778"/>
                    <a:pt x="1431654" y="4099560"/>
                    <a:pt x="1341873" y="4099560"/>
                  </a:cubicBezTo>
                  <a:lnTo>
                    <a:pt x="691639" y="4099560"/>
                  </a:lnTo>
                  <a:cubicBezTo>
                    <a:pt x="601858" y="4099560"/>
                    <a:pt x="552515" y="4037930"/>
                    <a:pt x="529076" y="3936997"/>
                  </a:cubicBezTo>
                  <a:cubicBezTo>
                    <a:pt x="-374579" y="1491539"/>
                    <a:pt x="60052" y="984044"/>
                    <a:pt x="503440" y="159078"/>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Rounded Corners 11">
            <a:extLst>
              <a:ext uri="{FF2B5EF4-FFF2-40B4-BE49-F238E27FC236}">
                <a16:creationId xmlns="" xmlns:a16="http://schemas.microsoft.com/office/drawing/2014/main" id="{ACB320B6-46CA-4F53-9C5F-74E8A26F8F3A}"/>
              </a:ext>
            </a:extLst>
          </p:cNvPr>
          <p:cNvSpPr/>
          <p:nvPr/>
        </p:nvSpPr>
        <p:spPr>
          <a:xfrm>
            <a:off x="9721302" y="2299707"/>
            <a:ext cx="2248996" cy="12192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069BBE47-FDAA-43C1-8EDC-587A1EE6FB8C}"/>
              </a:ext>
            </a:extLst>
          </p:cNvPr>
          <p:cNvSpPr txBox="1"/>
          <p:nvPr/>
        </p:nvSpPr>
        <p:spPr>
          <a:xfrm>
            <a:off x="6454037" y="733045"/>
            <a:ext cx="5588306" cy="1384995"/>
          </a:xfrm>
          <a:prstGeom prst="rect">
            <a:avLst/>
          </a:prstGeom>
          <a:noFill/>
        </p:spPr>
        <p:txBody>
          <a:bodyPr wrap="square" rtlCol="0">
            <a:spAutoFit/>
          </a:bodyPr>
          <a:lstStyle/>
          <a:p>
            <a:pPr algn="just"/>
            <a:r>
              <a:rPr lang="vi-VN" sz="2800" dirty="0">
                <a:solidFill>
                  <a:schemeClr val="bg1"/>
                </a:solidFill>
              </a:rPr>
              <a:t>Sử dụng thiết bị “bắn tốc độ” để kiểm tra tốc độ các phương tiện giao thông có những ưu điểm gì?</a:t>
            </a:r>
            <a:endParaRPr lang="en-US" sz="2800" dirty="0">
              <a:solidFill>
                <a:schemeClr val="bg1"/>
              </a:solidFill>
            </a:endParaRPr>
          </a:p>
        </p:txBody>
      </p:sp>
      <p:sp>
        <p:nvSpPr>
          <p:cNvPr id="23" name="TextBox 22">
            <a:extLst>
              <a:ext uri="{FF2B5EF4-FFF2-40B4-BE49-F238E27FC236}">
                <a16:creationId xmlns="" xmlns:a16="http://schemas.microsoft.com/office/drawing/2014/main" id="{3B59BE3A-6CD2-4BB9-A0EF-A660CF08DF4C}"/>
              </a:ext>
            </a:extLst>
          </p:cNvPr>
          <p:cNvSpPr txBox="1"/>
          <p:nvPr/>
        </p:nvSpPr>
        <p:spPr>
          <a:xfrm>
            <a:off x="6960184" y="2647080"/>
            <a:ext cx="5155869" cy="4216539"/>
          </a:xfrm>
          <a:prstGeom prst="rect">
            <a:avLst/>
          </a:prstGeom>
          <a:noFill/>
        </p:spPr>
        <p:txBody>
          <a:bodyPr wrap="square" rtlCol="0">
            <a:spAutoFit/>
          </a:bodyPr>
          <a:lstStyle/>
          <a:p>
            <a:pPr algn="just"/>
            <a:r>
              <a:rPr lang="vi-VN" sz="2400" b="1" u="sng" dirty="0">
                <a:solidFill>
                  <a:schemeClr val="bg1"/>
                </a:solidFill>
              </a:rPr>
              <a:t>Trả lời:</a:t>
            </a:r>
          </a:p>
          <a:p>
            <a:pPr algn="just"/>
            <a:r>
              <a:rPr lang="vi-VN" sz="2400" dirty="0">
                <a:solidFill>
                  <a:schemeClr val="bg1"/>
                </a:solidFill>
              </a:rPr>
              <a:t>       Nhanh, tương đối chính xác.</a:t>
            </a:r>
          </a:p>
          <a:p>
            <a:pPr algn="just"/>
            <a:r>
              <a:rPr lang="vi-VN" sz="2400" dirty="0">
                <a:solidFill>
                  <a:schemeClr val="bg1"/>
                </a:solidFill>
              </a:rPr>
              <a:t>       Dễ dàng phát hiện các cô tô vượt quá tốc độ giới hạn cho mỗi làn đường hoặc tuyến đường.</a:t>
            </a:r>
          </a:p>
          <a:p>
            <a:pPr algn="just"/>
            <a:r>
              <a:rPr lang="vi-VN" sz="2400" dirty="0">
                <a:solidFill>
                  <a:schemeClr val="bg1"/>
                </a:solidFill>
              </a:rPr>
              <a:t>       Có thể đo tốc độ từ khoảng cách xa, thuận tiện cho việc xử lí những trường hợp chạy quá tốc độ gây mất an toàn giao thông</a:t>
            </a:r>
            <a:r>
              <a:rPr lang="vi-VN" sz="2400" dirty="0" smtClean="0">
                <a:solidFill>
                  <a:schemeClr val="bg1"/>
                </a:solidFill>
              </a:rPr>
              <a:t>.</a:t>
            </a:r>
            <a:endParaRPr lang="en-US" sz="2400" dirty="0" smtClean="0">
              <a:solidFill>
                <a:schemeClr val="bg1"/>
              </a:solidFill>
            </a:endParaRPr>
          </a:p>
          <a:p>
            <a:pPr algn="just"/>
            <a:r>
              <a:rPr lang="en-US" sz="2400" dirty="0" smtClean="0">
                <a:solidFill>
                  <a:schemeClr val="bg1"/>
                </a:solidFill>
              </a:rPr>
              <a:t>	</a:t>
            </a:r>
            <a:r>
              <a:rPr lang="en-US" sz="2400" dirty="0" err="1" smtClean="0">
                <a:solidFill>
                  <a:schemeClr val="bg1"/>
                </a:solidFill>
                <a:latin typeface="Arial" panose="020B0604020202020204" pitchFamily="34" charset="0"/>
                <a:cs typeface="Arial" panose="020B0604020202020204" pitchFamily="34" charset="0"/>
              </a:rPr>
              <a:t>Đo</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được</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tốc</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độ</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của</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nhiều</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xe</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trong</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cùng</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một</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thời</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gian</a:t>
            </a:r>
            <a:r>
              <a:rPr lang="en-US" sz="2400" dirty="0" smtClean="0">
                <a:solidFill>
                  <a:schemeClr val="bg1"/>
                </a:solidFill>
                <a:latin typeface="Arial" panose="020B0604020202020204" pitchFamily="34" charset="0"/>
                <a:cs typeface="Arial" panose="020B0604020202020204" pitchFamily="34" charset="0"/>
              </a:rPr>
              <a:t> </a:t>
            </a:r>
            <a:r>
              <a:rPr lang="en-US" sz="2400" dirty="0" err="1" smtClean="0">
                <a:solidFill>
                  <a:schemeClr val="bg1"/>
                </a:solidFill>
                <a:latin typeface="Arial" panose="020B0604020202020204" pitchFamily="34" charset="0"/>
                <a:cs typeface="Arial" panose="020B0604020202020204" pitchFamily="34" charset="0"/>
              </a:rPr>
              <a:t>ngắn</a:t>
            </a:r>
            <a:r>
              <a:rPr lang="en-US" sz="2400" dirty="0" smtClean="0">
                <a:solidFill>
                  <a:schemeClr val="bg1"/>
                </a:solidFill>
                <a:latin typeface="Arial" panose="020B0604020202020204" pitchFamily="34" charset="0"/>
                <a:cs typeface="Arial" panose="020B0604020202020204" pitchFamily="34" charset="0"/>
              </a:rPr>
              <a:t>.</a:t>
            </a:r>
            <a:endParaRPr lang="vi-VN"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764799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FD79CAEE-D480-4C66-B359-AB35496D149E}"/>
              </a:ext>
            </a:extLst>
          </p:cNvPr>
          <p:cNvSpPr/>
          <p:nvPr/>
        </p:nvSpPr>
        <p:spPr>
          <a:xfrm>
            <a:off x="-5489176" y="467514"/>
            <a:ext cx="13778442" cy="6858000"/>
          </a:xfrm>
          <a:prstGeom prst="roundRect">
            <a:avLst>
              <a:gd name="adj" fmla="val 50000"/>
            </a:avLst>
          </a:prstGeom>
          <a:solidFill>
            <a:srgbClr val="FF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 xmlns:a16="http://schemas.microsoft.com/office/drawing/2014/main" id="{05108E00-04DC-47DE-8055-18DBC3CD6A00}"/>
              </a:ext>
            </a:extLst>
          </p:cNvPr>
          <p:cNvSpPr/>
          <p:nvPr/>
        </p:nvSpPr>
        <p:spPr>
          <a:xfrm>
            <a:off x="-5504416" y="-467514"/>
            <a:ext cx="13778442" cy="6858000"/>
          </a:xfrm>
          <a:prstGeom prst="roundRect">
            <a:avLst>
              <a:gd name="adj" fmla="val 50000"/>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 xmlns:a16="http://schemas.microsoft.com/office/drawing/2014/main" id="{34C141E9-F624-4F0C-A297-28C8A6D029A6}"/>
              </a:ext>
            </a:extLst>
          </p:cNvPr>
          <p:cNvSpPr/>
          <p:nvPr/>
        </p:nvSpPr>
        <p:spPr>
          <a:xfrm>
            <a:off x="-5688877" y="310049"/>
            <a:ext cx="13778442" cy="6858000"/>
          </a:xfrm>
          <a:prstGeom prst="roundRect">
            <a:avLst>
              <a:gd name="adj" fmla="val 50000"/>
            </a:avLst>
          </a:prstGeom>
          <a:solidFill>
            <a:srgbClr val="FFC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 xmlns:a16="http://schemas.microsoft.com/office/drawing/2014/main" id="{D016AC92-C09B-446E-86F9-DBD77154244A}"/>
              </a:ext>
            </a:extLst>
          </p:cNvPr>
          <p:cNvSpPr/>
          <p:nvPr/>
        </p:nvSpPr>
        <p:spPr>
          <a:xfrm>
            <a:off x="-5888579" y="0"/>
            <a:ext cx="13778442" cy="685800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treet with cars on it&#10;&#10;Description automatically generated with low confidence">
            <a:extLst>
              <a:ext uri="{FF2B5EF4-FFF2-40B4-BE49-F238E27FC236}">
                <a16:creationId xmlns="" xmlns:a16="http://schemas.microsoft.com/office/drawing/2014/main" id="{2E897773-3E84-4629-8042-741B8607CC16}"/>
              </a:ext>
            </a:extLst>
          </p:cNvPr>
          <p:cNvPicPr>
            <a:picLocks noChangeAspect="1"/>
          </p:cNvPicPr>
          <p:nvPr/>
        </p:nvPicPr>
        <p:blipFill>
          <a:blip r:embed="rId2">
            <a:extLst>
              <a:ext uri="{28A0092B-C50C-407E-A947-70E740481C1C}">
                <a14:useLocalDpi xmlns:a14="http://schemas.microsoft.com/office/drawing/2010/main" val="0"/>
              </a:ext>
            </a:extLst>
          </a:blip>
          <a:srcRect r="8055"/>
          <a:stretch>
            <a:fillRect/>
          </a:stretch>
        </p:blipFill>
        <p:spPr>
          <a:xfrm>
            <a:off x="-1140314" y="7995"/>
            <a:ext cx="8839677" cy="6850005"/>
          </a:xfrm>
          <a:custGeom>
            <a:avLst/>
            <a:gdLst>
              <a:gd name="connsiteX0" fmla="*/ 0 w 8839677"/>
              <a:gd name="connsiteY0" fmla="*/ 0 h 6850005"/>
              <a:gd name="connsiteX1" fmla="*/ 5633597 w 8839677"/>
              <a:gd name="connsiteY1" fmla="*/ 0 h 6850005"/>
              <a:gd name="connsiteX2" fmla="*/ 5761273 w 8839677"/>
              <a:gd name="connsiteY2" fmla="*/ 9709 h 6850005"/>
              <a:gd name="connsiteX3" fmla="*/ 8839677 w 8839677"/>
              <a:gd name="connsiteY3" fmla="*/ 3421005 h 6850005"/>
              <a:gd name="connsiteX4" fmla="*/ 5410677 w 8839677"/>
              <a:gd name="connsiteY4" fmla="*/ 6850005 h 6850005"/>
              <a:gd name="connsiteX5" fmla="*/ 0 w 8839677"/>
              <a:gd name="connsiteY5" fmla="*/ 6850005 h 6850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9677" h="6850005">
                <a:moveTo>
                  <a:pt x="0" y="0"/>
                </a:moveTo>
                <a:lnTo>
                  <a:pt x="5633597" y="0"/>
                </a:lnTo>
                <a:lnTo>
                  <a:pt x="5761273" y="9709"/>
                </a:lnTo>
                <a:cubicBezTo>
                  <a:pt x="7490366" y="185308"/>
                  <a:pt x="8839677" y="1645583"/>
                  <a:pt x="8839677" y="3421005"/>
                </a:cubicBezTo>
                <a:cubicBezTo>
                  <a:pt x="8839677" y="5314789"/>
                  <a:pt x="7304461" y="6850005"/>
                  <a:pt x="5410677" y="6850005"/>
                </a:cubicBezTo>
                <a:lnTo>
                  <a:pt x="0" y="6850005"/>
                </a:lnTo>
                <a:close/>
              </a:path>
            </a:pathLst>
          </a:custGeom>
        </p:spPr>
      </p:pic>
      <p:sp>
        <p:nvSpPr>
          <p:cNvPr id="12" name="TextBox 11">
            <a:extLst>
              <a:ext uri="{FF2B5EF4-FFF2-40B4-BE49-F238E27FC236}">
                <a16:creationId xmlns="" xmlns:a16="http://schemas.microsoft.com/office/drawing/2014/main" id="{3A7E0A50-C345-47EA-815E-EA143EBD2D5A}"/>
              </a:ext>
            </a:extLst>
          </p:cNvPr>
          <p:cNvSpPr txBox="1"/>
          <p:nvPr/>
        </p:nvSpPr>
        <p:spPr>
          <a:xfrm>
            <a:off x="8104805" y="2833226"/>
            <a:ext cx="3991859" cy="3170099"/>
          </a:xfrm>
          <a:prstGeom prst="rect">
            <a:avLst/>
          </a:prstGeom>
          <a:noFill/>
        </p:spPr>
        <p:txBody>
          <a:bodyPr wrap="square">
            <a:spAutoFit/>
          </a:bodyPr>
          <a:lstStyle/>
          <a:p>
            <a:pPr algn="ctr"/>
            <a:r>
              <a:rPr lang="vi-VN" sz="4000" b="1" dirty="0">
                <a:solidFill>
                  <a:schemeClr val="bg1"/>
                </a:solidFill>
                <a:ea typeface="#9Slide02 Noi dung dai" panose="02000000000000000000" pitchFamily="2" charset="0"/>
              </a:rPr>
              <a:t>ẢNH HƯỞNG CỦA TỐC ĐỘ TRONG AN TOÀN GIAO THÔNG</a:t>
            </a:r>
            <a:endParaRPr lang="en-US" sz="4000" b="1" dirty="0">
              <a:solidFill>
                <a:schemeClr val="bg1"/>
              </a:solidFill>
              <a:ea typeface="#9Slide02 Noi dung dai" panose="02000000000000000000" pitchFamily="2" charset="0"/>
            </a:endParaRPr>
          </a:p>
        </p:txBody>
      </p:sp>
      <p:sp>
        <p:nvSpPr>
          <p:cNvPr id="13" name="Hexagon 12">
            <a:extLst>
              <a:ext uri="{FF2B5EF4-FFF2-40B4-BE49-F238E27FC236}">
                <a16:creationId xmlns="" xmlns:a16="http://schemas.microsoft.com/office/drawing/2014/main" id="{E4B6DD99-22F5-49ED-90AD-E591BB366C90}"/>
              </a:ext>
            </a:extLst>
          </p:cNvPr>
          <p:cNvSpPr/>
          <p:nvPr/>
        </p:nvSpPr>
        <p:spPr>
          <a:xfrm>
            <a:off x="9453216" y="948053"/>
            <a:ext cx="1388961" cy="1197380"/>
          </a:xfrm>
          <a:prstGeom prst="hexagon">
            <a:avLst/>
          </a:prstGeom>
          <a:gradFill flip="none" rotWithShape="1">
            <a:gsLst>
              <a:gs pos="0">
                <a:srgbClr val="26BAE3"/>
              </a:gs>
              <a:gs pos="42000">
                <a:srgbClr val="8468EF"/>
              </a:gs>
              <a:gs pos="100000">
                <a:srgbClr val="D125F9"/>
              </a:gs>
            </a:gsLst>
            <a:lin ang="13500000" scaled="1"/>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t>02</a:t>
            </a:r>
            <a:endParaRPr lang="en-US" sz="4000" b="1"/>
          </a:p>
        </p:txBody>
      </p:sp>
      <p:sp>
        <p:nvSpPr>
          <p:cNvPr id="14" name="Rectangle: Rounded Corners 13">
            <a:extLst>
              <a:ext uri="{FF2B5EF4-FFF2-40B4-BE49-F238E27FC236}">
                <a16:creationId xmlns="" xmlns:a16="http://schemas.microsoft.com/office/drawing/2014/main" id="{22A76B52-BB81-4EA7-AB4E-8991B5CCD5ED}"/>
              </a:ext>
            </a:extLst>
          </p:cNvPr>
          <p:cNvSpPr/>
          <p:nvPr/>
        </p:nvSpPr>
        <p:spPr>
          <a:xfrm>
            <a:off x="9694306" y="2386385"/>
            <a:ext cx="906780" cy="533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407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 xmlns:a16="http://schemas.microsoft.com/office/drawing/2014/main" id="{0F688A6B-23CC-4594-9D8E-2FCE465FC512}"/>
              </a:ext>
            </a:extLst>
          </p:cNvPr>
          <p:cNvSpPr/>
          <p:nvPr/>
        </p:nvSpPr>
        <p:spPr>
          <a:xfrm>
            <a:off x="4556760" y="0"/>
            <a:ext cx="763524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cene, way, road, outdoor&#10;&#10;Description automatically generated">
            <a:extLst>
              <a:ext uri="{FF2B5EF4-FFF2-40B4-BE49-F238E27FC236}">
                <a16:creationId xmlns="" xmlns:a16="http://schemas.microsoft.com/office/drawing/2014/main" id="{F20E61AE-401E-4A18-9847-DC5205DC70A9}"/>
              </a:ext>
            </a:extLst>
          </p:cNvPr>
          <p:cNvPicPr>
            <a:picLocks noChangeAspect="1"/>
          </p:cNvPicPr>
          <p:nvPr/>
        </p:nvPicPr>
        <p:blipFill rotWithShape="1">
          <a:blip r:embed="rId2">
            <a:extLst>
              <a:ext uri="{28A0092B-C50C-407E-A947-70E740481C1C}">
                <a14:useLocalDpi xmlns:a14="http://schemas.microsoft.com/office/drawing/2010/main" val="0"/>
              </a:ext>
            </a:extLst>
          </a:blip>
          <a:srcRect t="25619" b="9404"/>
          <a:stretch/>
        </p:blipFill>
        <p:spPr>
          <a:xfrm>
            <a:off x="550326" y="1143000"/>
            <a:ext cx="11091347" cy="5405110"/>
          </a:xfrm>
          <a:prstGeom prst="rect">
            <a:avLst/>
          </a:prstGeom>
        </p:spPr>
      </p:pic>
      <p:sp>
        <p:nvSpPr>
          <p:cNvPr id="4" name="Rectangle: Rounded Corners 3">
            <a:extLst>
              <a:ext uri="{FF2B5EF4-FFF2-40B4-BE49-F238E27FC236}">
                <a16:creationId xmlns="" xmlns:a16="http://schemas.microsoft.com/office/drawing/2014/main" id="{1A895325-5AA0-46CA-9E8E-7807CE034EAE}"/>
              </a:ext>
            </a:extLst>
          </p:cNvPr>
          <p:cNvSpPr/>
          <p:nvPr/>
        </p:nvSpPr>
        <p:spPr>
          <a:xfrm>
            <a:off x="868680" y="167640"/>
            <a:ext cx="10637520" cy="807720"/>
          </a:xfrm>
          <a:prstGeom prst="roundRect">
            <a:avLst>
              <a:gd name="adj" fmla="val 50000"/>
            </a:avLst>
          </a:prstGeom>
          <a:gradFill>
            <a:gsLst>
              <a:gs pos="0">
                <a:srgbClr val="26BAE3"/>
              </a:gs>
              <a:gs pos="52000">
                <a:srgbClr val="8567EF"/>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4B23FCFE-945A-47F6-925D-45F4AE3E3189}"/>
              </a:ext>
            </a:extLst>
          </p:cNvPr>
          <p:cNvSpPr txBox="1"/>
          <p:nvPr/>
        </p:nvSpPr>
        <p:spPr>
          <a:xfrm>
            <a:off x="1047206" y="322953"/>
            <a:ext cx="10287000" cy="523220"/>
          </a:xfrm>
          <a:prstGeom prst="rect">
            <a:avLst/>
          </a:prstGeom>
          <a:noFill/>
        </p:spPr>
        <p:txBody>
          <a:bodyPr wrap="square">
            <a:spAutoFit/>
          </a:bodyPr>
          <a:lstStyle/>
          <a:p>
            <a:pPr algn="just"/>
            <a:r>
              <a:rPr lang="vi-VN" sz="2800" b="1" dirty="0">
                <a:solidFill>
                  <a:schemeClr val="bg1"/>
                </a:solidFill>
                <a:ea typeface="#9Slide02 Noi dung dai" panose="02000000000000000000" pitchFamily="2" charset="0"/>
              </a:rPr>
              <a:t>ẢNH HƯỞNG CỦA TỐC ĐỘ TRONG AN TOÀN GIAO THÔNG</a:t>
            </a:r>
            <a:endParaRPr lang="en-US" sz="2800" b="1" dirty="0">
              <a:solidFill>
                <a:schemeClr val="bg1"/>
              </a:solidFill>
              <a:ea typeface="#9Slide02 Noi dung dai" panose="02000000000000000000" pitchFamily="2" charset="0"/>
            </a:endParaRPr>
          </a:p>
        </p:txBody>
      </p:sp>
    </p:spTree>
    <p:extLst>
      <p:ext uri="{BB962C8B-B14F-4D97-AF65-F5344CB8AC3E}">
        <p14:creationId xmlns:p14="http://schemas.microsoft.com/office/powerpoint/2010/main" val="4092960011"/>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9C6777B5-64F4-4200-B099-34168B69FE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005D7E"/>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6C6B9EB9-A7F0-40AC-98A9-34C77762DFC1}"/>
              </a:ext>
            </a:extLst>
          </p:cNvPr>
          <p:cNvPicPr>
            <a:picLocks noChangeAspect="1"/>
          </p:cNvPicPr>
          <p:nvPr/>
        </p:nvPicPr>
        <p:blipFill>
          <a:blip r:embed="rId2">
            <a:extLst>
              <a:ext uri="{28A0092B-C50C-407E-A947-70E740481C1C}">
                <a14:useLocalDpi xmlns:a14="http://schemas.microsoft.com/office/drawing/2010/main" val="0"/>
              </a:ext>
            </a:extLst>
          </a:blip>
          <a:srcRect t="1076" b="1076"/>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10" name="Group 9">
            <a:extLst>
              <a:ext uri="{FF2B5EF4-FFF2-40B4-BE49-F238E27FC236}">
                <a16:creationId xmlns="" xmlns:a16="http://schemas.microsoft.com/office/drawing/2014/main" id="{4252769E-B9F0-4068-A645-5BBEF16E9C2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 xmlns:p16="http://schemas.microsoft.com/office/powerpoint/2015/main" val="1"/>
              </p:ext>
            </p:extLst>
          </p:nvPr>
        </p:nvGrpSpPr>
        <p:grpSpPr>
          <a:xfrm>
            <a:off x="544" y="3296010"/>
            <a:ext cx="12191456" cy="2849976"/>
            <a:chOff x="476" y="-3923157"/>
            <a:chExt cx="10667524" cy="2493729"/>
          </a:xfrm>
        </p:grpSpPr>
        <p:sp>
          <p:nvSpPr>
            <p:cNvPr id="11" name="Freeform: Shape 10">
              <a:extLst>
                <a:ext uri="{FF2B5EF4-FFF2-40B4-BE49-F238E27FC236}">
                  <a16:creationId xmlns="" xmlns:a16="http://schemas.microsoft.com/office/drawing/2014/main" id="{1E12D6AD-7096-45BB-9C02-468B2704C158}"/>
                </a:ext>
                <a:ext uri="{C183D7F6-B498-43B3-948B-1728B52AA6E4}">
                  <adec:decorative xmlns:adec="http://schemas.microsoft.com/office/drawing/2017/decorative" xmlns="" val="1"/>
                </a:ext>
              </a:extLst>
            </p:cNvPr>
            <p:cNvSpPr/>
            <p:nvPr>
              <p:extLst>
                <p:ext uri="{386F3935-93C4-4BCD-93E2-E3B085C9AB24}">
                  <p16:designElem xmlns=""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 xmlns:a16="http://schemas.microsoft.com/office/drawing/2014/main" id="{39953252-97DE-4766-B2F6-E4FDA2FDA6A5}"/>
                </a:ext>
                <a:ext uri="{C183D7F6-B498-43B3-948B-1728B52AA6E4}">
                  <adec:decorative xmlns:adec="http://schemas.microsoft.com/office/drawing/2017/decorative" xmlns="" val="1"/>
                </a:ext>
              </a:extLst>
            </p:cNvPr>
            <p:cNvSpPr/>
            <p:nvPr>
              <p:extLst>
                <p:ext uri="{386F3935-93C4-4BCD-93E2-E3B085C9AB24}">
                  <p16:designElem xmlns=""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 xmlns:a16="http://schemas.microsoft.com/office/drawing/2014/main" id="{5A2F89BF-E47C-4693-88FA-2D71F9866474}"/>
              </a:ext>
            </a:extLst>
          </p:cNvPr>
          <p:cNvSpPr txBox="1"/>
          <p:nvPr/>
        </p:nvSpPr>
        <p:spPr>
          <a:xfrm>
            <a:off x="632460" y="6271159"/>
            <a:ext cx="11414760" cy="461665"/>
          </a:xfrm>
          <a:prstGeom prst="rect">
            <a:avLst/>
          </a:prstGeom>
          <a:noFill/>
        </p:spPr>
        <p:txBody>
          <a:bodyPr wrap="square" rtlCol="0">
            <a:spAutoFit/>
          </a:bodyPr>
          <a:lstStyle/>
          <a:p>
            <a:pPr algn="just"/>
            <a:r>
              <a:rPr lang="vi-VN" sz="2400" dirty="0">
                <a:solidFill>
                  <a:schemeClr val="bg1"/>
                </a:solidFill>
              </a:rPr>
              <a:t>Một số những tai nạn do </a:t>
            </a:r>
            <a:r>
              <a:rPr lang="vi-VN" sz="2400" b="1" i="1" dirty="0">
                <a:solidFill>
                  <a:srgbClr val="FFC000"/>
                </a:solidFill>
              </a:rPr>
              <a:t>không làm chủ được tốc độ </a:t>
            </a:r>
            <a:r>
              <a:rPr lang="vi-VN" sz="2400" dirty="0">
                <a:solidFill>
                  <a:schemeClr val="bg1"/>
                </a:solidFill>
              </a:rPr>
              <a:t>khi tham gia giao </a:t>
            </a:r>
            <a:r>
              <a:rPr lang="vi-VN" sz="2400" dirty="0" smtClean="0">
                <a:solidFill>
                  <a:schemeClr val="bg1"/>
                </a:solidFill>
              </a:rPr>
              <a:t>thông</a:t>
            </a:r>
            <a:r>
              <a:rPr lang="en-US" sz="2400" dirty="0" smtClean="0">
                <a:solidFill>
                  <a:schemeClr val="bg1"/>
                </a:solidFill>
              </a:rPr>
              <a:t>.</a:t>
            </a:r>
            <a:endParaRPr lang="en-US" sz="2400" dirty="0">
              <a:solidFill>
                <a:schemeClr val="bg1"/>
              </a:solidFill>
            </a:endParaRPr>
          </a:p>
        </p:txBody>
      </p:sp>
    </p:spTree>
    <p:extLst>
      <p:ext uri="{BB962C8B-B14F-4D97-AF65-F5344CB8AC3E}">
        <p14:creationId xmlns:p14="http://schemas.microsoft.com/office/powerpoint/2010/main" val="2680190582"/>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613B4A9-1C7C-4729-A016-AB42D39794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One Rounded and One Snipped 3">
            <a:extLst>
              <a:ext uri="{FF2B5EF4-FFF2-40B4-BE49-F238E27FC236}">
                <a16:creationId xmlns="" xmlns:a16="http://schemas.microsoft.com/office/drawing/2014/main" id="{37768B47-5EC2-4CE3-947C-44E379361189}"/>
              </a:ext>
            </a:extLst>
          </p:cNvPr>
          <p:cNvSpPr/>
          <p:nvPr/>
        </p:nvSpPr>
        <p:spPr>
          <a:xfrm>
            <a:off x="0" y="5654040"/>
            <a:ext cx="6812280" cy="1203960"/>
          </a:xfrm>
          <a:prstGeom prst="snipRoundRect">
            <a:avLst>
              <a:gd name="adj1" fmla="val 0"/>
              <a:gd name="adj2" fmla="val 44515"/>
            </a:avLst>
          </a:prstGeom>
          <a:solidFill>
            <a:schemeClr val="bg2">
              <a:lumMod val="2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 xmlns:a16="http://schemas.microsoft.com/office/drawing/2014/main" id="{03D6C01E-8DD7-4011-B251-0DD354CAF89D}"/>
              </a:ext>
            </a:extLst>
          </p:cNvPr>
          <p:cNvSpPr txBox="1"/>
          <p:nvPr/>
        </p:nvSpPr>
        <p:spPr>
          <a:xfrm>
            <a:off x="329316" y="5963632"/>
            <a:ext cx="6315324" cy="584775"/>
          </a:xfrm>
          <a:prstGeom prst="rect">
            <a:avLst/>
          </a:prstGeom>
          <a:noFill/>
        </p:spPr>
        <p:txBody>
          <a:bodyPr wrap="square" rtlCol="0">
            <a:spAutoFit/>
          </a:bodyPr>
          <a:lstStyle/>
          <a:p>
            <a:pPr algn="just"/>
            <a:r>
              <a:rPr lang="vi-VN" sz="2800" dirty="0">
                <a:solidFill>
                  <a:schemeClr val="bg1"/>
                </a:solidFill>
              </a:rPr>
              <a:t>Gây ra những </a:t>
            </a:r>
            <a:r>
              <a:rPr lang="vi-VN" sz="3200" b="1" i="1" dirty="0">
                <a:solidFill>
                  <a:srgbClr val="FFC000"/>
                </a:solidFill>
              </a:rPr>
              <a:t>thiệt hại </a:t>
            </a:r>
            <a:r>
              <a:rPr lang="vi-VN" sz="2800" dirty="0">
                <a:solidFill>
                  <a:schemeClr val="bg1"/>
                </a:solidFill>
              </a:rPr>
              <a:t>về </a:t>
            </a:r>
            <a:r>
              <a:rPr lang="vi-VN" sz="3200" b="1" i="1" dirty="0">
                <a:solidFill>
                  <a:srgbClr val="FFC000"/>
                </a:solidFill>
              </a:rPr>
              <a:t>tài sản</a:t>
            </a:r>
            <a:endParaRPr lang="en-US" sz="2800" b="1" i="1" dirty="0">
              <a:solidFill>
                <a:srgbClr val="FFC000"/>
              </a:solidFill>
            </a:endParaRPr>
          </a:p>
        </p:txBody>
      </p:sp>
      <p:pic>
        <p:nvPicPr>
          <p:cNvPr id="5" name="Picture 4"/>
          <p:cNvPicPr>
            <a:picLocks noChangeAspect="1"/>
          </p:cNvPicPr>
          <p:nvPr/>
        </p:nvPicPr>
        <p:blipFill>
          <a:blip r:embed="rId2"/>
          <a:stretch>
            <a:fillRect/>
          </a:stretch>
        </p:blipFill>
        <p:spPr>
          <a:xfrm>
            <a:off x="2262868" y="274320"/>
            <a:ext cx="7143750" cy="5105400"/>
          </a:xfrm>
          <a:prstGeom prst="rect">
            <a:avLst/>
          </a:prstGeom>
        </p:spPr>
      </p:pic>
    </p:spTree>
    <p:extLst>
      <p:ext uri="{BB962C8B-B14F-4D97-AF65-F5344CB8AC3E}">
        <p14:creationId xmlns:p14="http://schemas.microsoft.com/office/powerpoint/2010/main" val="3097669664"/>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 crashed into a tree&#10;&#10;Description automatically generated with low confidence">
            <a:extLst>
              <a:ext uri="{FF2B5EF4-FFF2-40B4-BE49-F238E27FC236}">
                <a16:creationId xmlns="" xmlns:a16="http://schemas.microsoft.com/office/drawing/2014/main" id="{50200C60-F4CF-4470-A135-7F3B1EE1BB33}"/>
              </a:ext>
            </a:extLst>
          </p:cNvPr>
          <p:cNvPicPr>
            <a:picLocks noChangeAspect="1"/>
          </p:cNvPicPr>
          <p:nvPr/>
        </p:nvPicPr>
        <p:blipFill rotWithShape="1">
          <a:blip r:embed="rId2">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sp>
        <p:nvSpPr>
          <p:cNvPr id="4" name="Rectangle 3">
            <a:extLst>
              <a:ext uri="{FF2B5EF4-FFF2-40B4-BE49-F238E27FC236}">
                <a16:creationId xmlns="" xmlns:a16="http://schemas.microsoft.com/office/drawing/2014/main" id="{D6DDE87D-2DF0-4970-9FA0-84DA3F8DE79D}"/>
              </a:ext>
            </a:extLst>
          </p:cNvPr>
          <p:cNvSpPr/>
          <p:nvPr/>
        </p:nvSpPr>
        <p:spPr>
          <a:xfrm>
            <a:off x="4511702" y="5101822"/>
            <a:ext cx="7680297" cy="1766116"/>
          </a:xfrm>
          <a:custGeom>
            <a:avLst/>
            <a:gdLst>
              <a:gd name="connsiteX0" fmla="*/ 0 w 6278880"/>
              <a:gd name="connsiteY0" fmla="*/ 0 h 1493520"/>
              <a:gd name="connsiteX1" fmla="*/ 6278880 w 6278880"/>
              <a:gd name="connsiteY1" fmla="*/ 0 h 1493520"/>
              <a:gd name="connsiteX2" fmla="*/ 6278880 w 6278880"/>
              <a:gd name="connsiteY2" fmla="*/ 1493520 h 1493520"/>
              <a:gd name="connsiteX3" fmla="*/ 0 w 6278880"/>
              <a:gd name="connsiteY3" fmla="*/ 1493520 h 1493520"/>
              <a:gd name="connsiteX4" fmla="*/ 0 w 6278880"/>
              <a:gd name="connsiteY4" fmla="*/ 0 h 1493520"/>
              <a:gd name="connsiteX0" fmla="*/ 0 w 6278880"/>
              <a:gd name="connsiteY0" fmla="*/ 0 h 1493520"/>
              <a:gd name="connsiteX1" fmla="*/ 6278880 w 6278880"/>
              <a:gd name="connsiteY1" fmla="*/ 0 h 1493520"/>
              <a:gd name="connsiteX2" fmla="*/ 6278880 w 6278880"/>
              <a:gd name="connsiteY2" fmla="*/ 1493520 h 1493520"/>
              <a:gd name="connsiteX3" fmla="*/ 0 w 6278880"/>
              <a:gd name="connsiteY3" fmla="*/ 1493520 h 1493520"/>
              <a:gd name="connsiteX4" fmla="*/ 0 w 6278880"/>
              <a:gd name="connsiteY4" fmla="*/ 0 h 1493520"/>
              <a:gd name="connsiteX0" fmla="*/ 30480 w 6278880"/>
              <a:gd name="connsiteY0" fmla="*/ 533400 h 1493520"/>
              <a:gd name="connsiteX1" fmla="*/ 6278880 w 6278880"/>
              <a:gd name="connsiteY1" fmla="*/ 0 h 1493520"/>
              <a:gd name="connsiteX2" fmla="*/ 6278880 w 6278880"/>
              <a:gd name="connsiteY2" fmla="*/ 1493520 h 1493520"/>
              <a:gd name="connsiteX3" fmla="*/ 0 w 6278880"/>
              <a:gd name="connsiteY3" fmla="*/ 1493520 h 1493520"/>
              <a:gd name="connsiteX4" fmla="*/ 30480 w 6278880"/>
              <a:gd name="connsiteY4" fmla="*/ 533400 h 1493520"/>
              <a:gd name="connsiteX0" fmla="*/ 30480 w 6278880"/>
              <a:gd name="connsiteY0" fmla="*/ 533400 h 1493520"/>
              <a:gd name="connsiteX1" fmla="*/ 6278880 w 6278880"/>
              <a:gd name="connsiteY1" fmla="*/ 0 h 1493520"/>
              <a:gd name="connsiteX2" fmla="*/ 6278880 w 6278880"/>
              <a:gd name="connsiteY2" fmla="*/ 1493520 h 1493520"/>
              <a:gd name="connsiteX3" fmla="*/ 0 w 6278880"/>
              <a:gd name="connsiteY3" fmla="*/ 1493520 h 1493520"/>
              <a:gd name="connsiteX4" fmla="*/ 30480 w 6278880"/>
              <a:gd name="connsiteY4" fmla="*/ 533400 h 1493520"/>
              <a:gd name="connsiteX0" fmla="*/ 30480 w 6278880"/>
              <a:gd name="connsiteY0" fmla="*/ 797557 h 1757677"/>
              <a:gd name="connsiteX1" fmla="*/ 6278880 w 6278880"/>
              <a:gd name="connsiteY1" fmla="*/ 264157 h 1757677"/>
              <a:gd name="connsiteX2" fmla="*/ 6278880 w 6278880"/>
              <a:gd name="connsiteY2" fmla="*/ 1757677 h 1757677"/>
              <a:gd name="connsiteX3" fmla="*/ 0 w 6278880"/>
              <a:gd name="connsiteY3" fmla="*/ 1757677 h 1757677"/>
              <a:gd name="connsiteX4" fmla="*/ 30480 w 6278880"/>
              <a:gd name="connsiteY4" fmla="*/ 797557 h 1757677"/>
              <a:gd name="connsiteX0" fmla="*/ 30480 w 6278880"/>
              <a:gd name="connsiteY0" fmla="*/ 819061 h 1779181"/>
              <a:gd name="connsiteX1" fmla="*/ 6278880 w 6278880"/>
              <a:gd name="connsiteY1" fmla="*/ 285661 h 1779181"/>
              <a:gd name="connsiteX2" fmla="*/ 6278880 w 6278880"/>
              <a:gd name="connsiteY2" fmla="*/ 1779181 h 1779181"/>
              <a:gd name="connsiteX3" fmla="*/ 0 w 6278880"/>
              <a:gd name="connsiteY3" fmla="*/ 1779181 h 1779181"/>
              <a:gd name="connsiteX4" fmla="*/ 30480 w 6278880"/>
              <a:gd name="connsiteY4" fmla="*/ 819061 h 1779181"/>
              <a:gd name="connsiteX0" fmla="*/ 45720 w 6278880"/>
              <a:gd name="connsiteY0" fmla="*/ 1422100 h 1696420"/>
              <a:gd name="connsiteX1" fmla="*/ 6278880 w 6278880"/>
              <a:gd name="connsiteY1" fmla="*/ 202900 h 1696420"/>
              <a:gd name="connsiteX2" fmla="*/ 6278880 w 6278880"/>
              <a:gd name="connsiteY2" fmla="*/ 1696420 h 1696420"/>
              <a:gd name="connsiteX3" fmla="*/ 0 w 6278880"/>
              <a:gd name="connsiteY3" fmla="*/ 1696420 h 1696420"/>
              <a:gd name="connsiteX4" fmla="*/ 45720 w 6278880"/>
              <a:gd name="connsiteY4" fmla="*/ 1422100 h 1696420"/>
              <a:gd name="connsiteX0" fmla="*/ 45720 w 6278880"/>
              <a:gd name="connsiteY0" fmla="*/ 1446492 h 1720812"/>
              <a:gd name="connsiteX1" fmla="*/ 6278880 w 6278880"/>
              <a:gd name="connsiteY1" fmla="*/ 227292 h 1720812"/>
              <a:gd name="connsiteX2" fmla="*/ 6278880 w 6278880"/>
              <a:gd name="connsiteY2" fmla="*/ 1720812 h 1720812"/>
              <a:gd name="connsiteX3" fmla="*/ 0 w 6278880"/>
              <a:gd name="connsiteY3" fmla="*/ 1720812 h 1720812"/>
              <a:gd name="connsiteX4" fmla="*/ 45720 w 6278880"/>
              <a:gd name="connsiteY4" fmla="*/ 1446492 h 1720812"/>
              <a:gd name="connsiteX0" fmla="*/ 0 w 6294120"/>
              <a:gd name="connsiteY0" fmla="*/ 1405745 h 1725785"/>
              <a:gd name="connsiteX1" fmla="*/ 6294120 w 6294120"/>
              <a:gd name="connsiteY1" fmla="*/ 232265 h 1725785"/>
              <a:gd name="connsiteX2" fmla="*/ 6294120 w 6294120"/>
              <a:gd name="connsiteY2" fmla="*/ 1725785 h 1725785"/>
              <a:gd name="connsiteX3" fmla="*/ 15240 w 6294120"/>
              <a:gd name="connsiteY3" fmla="*/ 1725785 h 1725785"/>
              <a:gd name="connsiteX4" fmla="*/ 0 w 6294120"/>
              <a:gd name="connsiteY4" fmla="*/ 1405745 h 1725785"/>
              <a:gd name="connsiteX0" fmla="*/ 0 w 6309360"/>
              <a:gd name="connsiteY0" fmla="*/ 1218650 h 1752050"/>
              <a:gd name="connsiteX1" fmla="*/ 6309360 w 6309360"/>
              <a:gd name="connsiteY1" fmla="*/ 258530 h 1752050"/>
              <a:gd name="connsiteX2" fmla="*/ 6309360 w 6309360"/>
              <a:gd name="connsiteY2" fmla="*/ 1752050 h 1752050"/>
              <a:gd name="connsiteX3" fmla="*/ 30480 w 6309360"/>
              <a:gd name="connsiteY3" fmla="*/ 1752050 h 1752050"/>
              <a:gd name="connsiteX4" fmla="*/ 0 w 6309360"/>
              <a:gd name="connsiteY4" fmla="*/ 1218650 h 1752050"/>
              <a:gd name="connsiteX0" fmla="*/ 1370937 w 7680297"/>
              <a:gd name="connsiteY0" fmla="*/ 1218650 h 1761989"/>
              <a:gd name="connsiteX1" fmla="*/ 7680297 w 7680297"/>
              <a:gd name="connsiteY1" fmla="*/ 258530 h 1761989"/>
              <a:gd name="connsiteX2" fmla="*/ 7680297 w 7680297"/>
              <a:gd name="connsiteY2" fmla="*/ 1752050 h 1761989"/>
              <a:gd name="connsiteX3" fmla="*/ 0 w 7680297"/>
              <a:gd name="connsiteY3" fmla="*/ 1761989 h 1761989"/>
              <a:gd name="connsiteX4" fmla="*/ 1370937 w 7680297"/>
              <a:gd name="connsiteY4" fmla="*/ 1218650 h 1761989"/>
              <a:gd name="connsiteX0" fmla="*/ 1440511 w 7680297"/>
              <a:gd name="connsiteY0" fmla="*/ 1192960 h 1766116"/>
              <a:gd name="connsiteX1" fmla="*/ 7680297 w 7680297"/>
              <a:gd name="connsiteY1" fmla="*/ 262657 h 1766116"/>
              <a:gd name="connsiteX2" fmla="*/ 7680297 w 7680297"/>
              <a:gd name="connsiteY2" fmla="*/ 1756177 h 1766116"/>
              <a:gd name="connsiteX3" fmla="*/ 0 w 7680297"/>
              <a:gd name="connsiteY3" fmla="*/ 1766116 h 1766116"/>
              <a:gd name="connsiteX4" fmla="*/ 1440511 w 7680297"/>
              <a:gd name="connsiteY4" fmla="*/ 1192960 h 1766116"/>
              <a:gd name="connsiteX0" fmla="*/ 1440511 w 7680297"/>
              <a:gd name="connsiteY0" fmla="*/ 1192960 h 1766116"/>
              <a:gd name="connsiteX1" fmla="*/ 7680297 w 7680297"/>
              <a:gd name="connsiteY1" fmla="*/ 262657 h 1766116"/>
              <a:gd name="connsiteX2" fmla="*/ 7680297 w 7680297"/>
              <a:gd name="connsiteY2" fmla="*/ 1756177 h 1766116"/>
              <a:gd name="connsiteX3" fmla="*/ 0 w 7680297"/>
              <a:gd name="connsiteY3" fmla="*/ 1766116 h 1766116"/>
              <a:gd name="connsiteX4" fmla="*/ 1440511 w 7680297"/>
              <a:gd name="connsiteY4" fmla="*/ 1192960 h 1766116"/>
              <a:gd name="connsiteX0" fmla="*/ 1440511 w 7680297"/>
              <a:gd name="connsiteY0" fmla="*/ 1192960 h 1766116"/>
              <a:gd name="connsiteX1" fmla="*/ 7680297 w 7680297"/>
              <a:gd name="connsiteY1" fmla="*/ 262657 h 1766116"/>
              <a:gd name="connsiteX2" fmla="*/ 7680297 w 7680297"/>
              <a:gd name="connsiteY2" fmla="*/ 1756177 h 1766116"/>
              <a:gd name="connsiteX3" fmla="*/ 0 w 7680297"/>
              <a:gd name="connsiteY3" fmla="*/ 1766116 h 1766116"/>
              <a:gd name="connsiteX4" fmla="*/ 1440511 w 7680297"/>
              <a:gd name="connsiteY4" fmla="*/ 1192960 h 1766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0297" h="1766116">
                <a:moveTo>
                  <a:pt x="1440511" y="1192960"/>
                </a:moveTo>
                <a:cubicBezTo>
                  <a:pt x="4828871" y="674800"/>
                  <a:pt x="6196937" y="-529823"/>
                  <a:pt x="7680297" y="262657"/>
                </a:cubicBezTo>
                <a:lnTo>
                  <a:pt x="7680297" y="1756177"/>
                </a:lnTo>
                <a:lnTo>
                  <a:pt x="0" y="1766116"/>
                </a:lnTo>
                <a:cubicBezTo>
                  <a:pt x="152179" y="1515429"/>
                  <a:pt x="165210" y="1393951"/>
                  <a:pt x="1440511" y="119296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6831B2F4-082C-4F46-BE38-B031B14A0051}"/>
              </a:ext>
            </a:extLst>
          </p:cNvPr>
          <p:cNvSpPr txBox="1"/>
          <p:nvPr/>
        </p:nvSpPr>
        <p:spPr>
          <a:xfrm>
            <a:off x="7058063" y="6090954"/>
            <a:ext cx="4643942" cy="584775"/>
          </a:xfrm>
          <a:prstGeom prst="rect">
            <a:avLst/>
          </a:prstGeom>
          <a:noFill/>
        </p:spPr>
        <p:txBody>
          <a:bodyPr wrap="square" rtlCol="0">
            <a:spAutoFit/>
          </a:bodyPr>
          <a:lstStyle/>
          <a:p>
            <a:pPr algn="just"/>
            <a:r>
              <a:rPr lang="vi-VN" sz="2800" dirty="0">
                <a:solidFill>
                  <a:schemeClr val="bg1"/>
                </a:solidFill>
              </a:rPr>
              <a:t>Thậm chí cả </a:t>
            </a:r>
            <a:r>
              <a:rPr lang="vi-VN" sz="3200" b="1" i="1" dirty="0">
                <a:solidFill>
                  <a:srgbClr val="FFC000"/>
                </a:solidFill>
              </a:rPr>
              <a:t>tính mạng...</a:t>
            </a:r>
            <a:endParaRPr lang="en-US" sz="2800" b="1" i="1" dirty="0">
              <a:solidFill>
                <a:srgbClr val="FFC000"/>
              </a:solidFill>
            </a:endParaRPr>
          </a:p>
        </p:txBody>
      </p:sp>
    </p:spTree>
    <p:extLst>
      <p:ext uri="{BB962C8B-B14F-4D97-AF65-F5344CB8AC3E}">
        <p14:creationId xmlns:p14="http://schemas.microsoft.com/office/powerpoint/2010/main" val="3138880060"/>
      </p:ext>
    </p:extLst>
  </p:cSld>
  <p:clrMapOvr>
    <a:masterClrMapping/>
  </p:clrMapOvr>
  <p:transition spd="slow">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a:extLst>
              <a:ext uri="{FF2B5EF4-FFF2-40B4-BE49-F238E27FC236}">
                <a16:creationId xmlns="" xmlns:a16="http://schemas.microsoft.com/office/drawing/2014/main" id="{9B598276-0ED1-499B-9161-DC704DB0C5E3}"/>
              </a:ext>
            </a:extLst>
          </p:cNvPr>
          <p:cNvGrpSpPr/>
          <p:nvPr/>
        </p:nvGrpSpPr>
        <p:grpSpPr>
          <a:xfrm>
            <a:off x="-266217" y="254643"/>
            <a:ext cx="8738886" cy="830997"/>
            <a:chOff x="-266217" y="254643"/>
            <a:chExt cx="8738886" cy="830997"/>
          </a:xfrm>
        </p:grpSpPr>
        <p:sp>
          <p:nvSpPr>
            <p:cNvPr id="3" name="Parallelogram 2">
              <a:extLst>
                <a:ext uri="{FF2B5EF4-FFF2-40B4-BE49-F238E27FC236}">
                  <a16:creationId xmlns="" xmlns:a16="http://schemas.microsoft.com/office/drawing/2014/main" id="{E81F86ED-7AF9-4825-A482-FEFA0E94EA97}"/>
                </a:ext>
              </a:extLst>
            </p:cNvPr>
            <p:cNvSpPr/>
            <p:nvPr/>
          </p:nvSpPr>
          <p:spPr>
            <a:xfrm>
              <a:off x="-266217" y="254643"/>
              <a:ext cx="8738886" cy="830997"/>
            </a:xfrm>
            <a:prstGeom prst="parallelogram">
              <a:avLst/>
            </a:prstGeom>
            <a:gradFill>
              <a:gsLst>
                <a:gs pos="0">
                  <a:srgbClr val="D125F9"/>
                </a:gs>
                <a:gs pos="53000">
                  <a:srgbClr val="826AEF"/>
                </a:gs>
                <a:gs pos="100000">
                  <a:srgbClr val="26BAE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5F92B70B-8DFD-4C30-AE62-9776CF7ADF9E}"/>
                </a:ext>
              </a:extLst>
            </p:cNvPr>
            <p:cNvSpPr txBox="1"/>
            <p:nvPr/>
          </p:nvSpPr>
          <p:spPr>
            <a:xfrm>
              <a:off x="642395" y="254643"/>
              <a:ext cx="6921662" cy="830997"/>
            </a:xfrm>
            <a:prstGeom prst="rect">
              <a:avLst/>
            </a:prstGeom>
            <a:noFill/>
          </p:spPr>
          <p:txBody>
            <a:bodyPr wrap="square" rtlCol="0">
              <a:spAutoFit/>
            </a:bodyPr>
            <a:lstStyle/>
            <a:p>
              <a:pPr algn="just"/>
              <a:r>
                <a:rPr lang="vi-VN" sz="2800" b="1" dirty="0">
                  <a:solidFill>
                    <a:schemeClr val="bg1"/>
                  </a:solidFill>
                </a:rPr>
                <a:t>Phân tích lỗi các vụ tai nạn giao thông </a:t>
              </a:r>
            </a:p>
            <a:p>
              <a:pPr algn="just"/>
              <a:r>
                <a:rPr lang="vi-VN" sz="2000" b="1" dirty="0">
                  <a:solidFill>
                    <a:schemeClr val="bg1"/>
                  </a:solidFill>
                </a:rPr>
                <a:t>(</a:t>
              </a:r>
              <a:r>
                <a:rPr lang="vi-VN" sz="2000" dirty="0">
                  <a:solidFill>
                    <a:schemeClr val="bg1"/>
                  </a:solidFill>
                </a:rPr>
                <a:t>Tại Việt Nam năm 2015</a:t>
              </a:r>
              <a:r>
                <a:rPr lang="vi-VN" sz="2000" b="1" dirty="0">
                  <a:solidFill>
                    <a:schemeClr val="bg1"/>
                  </a:solidFill>
                </a:rPr>
                <a:t>)</a:t>
              </a:r>
              <a:endParaRPr lang="en-US" sz="2000" b="1" dirty="0">
                <a:solidFill>
                  <a:schemeClr val="bg1"/>
                </a:solidFill>
              </a:endParaRPr>
            </a:p>
          </p:txBody>
        </p:sp>
      </p:grpSp>
      <p:graphicFrame>
        <p:nvGraphicFramePr>
          <p:cNvPr id="6" name="Chart 5">
            <a:extLst>
              <a:ext uri="{FF2B5EF4-FFF2-40B4-BE49-F238E27FC236}">
                <a16:creationId xmlns="" xmlns:a16="http://schemas.microsoft.com/office/drawing/2014/main" id="{AEA7516B-7CDB-4483-A981-140E8C01328C}"/>
              </a:ext>
            </a:extLst>
          </p:cNvPr>
          <p:cNvGraphicFramePr/>
          <p:nvPr>
            <p:extLst>
              <p:ext uri="{D42A27DB-BD31-4B8C-83A1-F6EECF244321}">
                <p14:modId xmlns:p14="http://schemas.microsoft.com/office/powerpoint/2010/main" val="3109612383"/>
              </p:ext>
            </p:extLst>
          </p:nvPr>
        </p:nvGraphicFramePr>
        <p:xfrm>
          <a:off x="2458976" y="1450908"/>
          <a:ext cx="7274047" cy="4849365"/>
        </p:xfrm>
        <a:graphic>
          <a:graphicData uri="http://schemas.openxmlformats.org/drawingml/2006/chart">
            <c:chart xmlns:c="http://schemas.openxmlformats.org/drawingml/2006/chart" xmlns:r="http://schemas.openxmlformats.org/officeDocument/2006/relationships" r:id="rId2"/>
          </a:graphicData>
        </a:graphic>
      </p:graphicFrame>
      <p:grpSp>
        <p:nvGrpSpPr>
          <p:cNvPr id="24" name="Group 23">
            <a:extLst>
              <a:ext uri="{FF2B5EF4-FFF2-40B4-BE49-F238E27FC236}">
                <a16:creationId xmlns="" xmlns:a16="http://schemas.microsoft.com/office/drawing/2014/main" id="{66F9898D-8281-4A98-ADA2-C0B6931F5122}"/>
              </a:ext>
            </a:extLst>
          </p:cNvPr>
          <p:cNvGrpSpPr/>
          <p:nvPr/>
        </p:nvGrpSpPr>
        <p:grpSpPr>
          <a:xfrm>
            <a:off x="6840638" y="1266242"/>
            <a:ext cx="2801073" cy="1118143"/>
            <a:chOff x="6840638" y="1266242"/>
            <a:chExt cx="2801073" cy="1118143"/>
          </a:xfrm>
        </p:grpSpPr>
        <p:sp>
          <p:nvSpPr>
            <p:cNvPr id="9" name="Freeform: Shape 8">
              <a:extLst>
                <a:ext uri="{FF2B5EF4-FFF2-40B4-BE49-F238E27FC236}">
                  <a16:creationId xmlns="" xmlns:a16="http://schemas.microsoft.com/office/drawing/2014/main" id="{2E348A0C-8B84-4AC4-AEF7-FF1073D4C262}"/>
                </a:ext>
              </a:extLst>
            </p:cNvPr>
            <p:cNvSpPr/>
            <p:nvPr/>
          </p:nvSpPr>
          <p:spPr>
            <a:xfrm>
              <a:off x="6840638" y="1597306"/>
              <a:ext cx="2801073" cy="787079"/>
            </a:xfrm>
            <a:custGeom>
              <a:avLst/>
              <a:gdLst>
                <a:gd name="connsiteX0" fmla="*/ 0 w 3402957"/>
                <a:gd name="connsiteY0" fmla="*/ 787079 h 787079"/>
                <a:gd name="connsiteX1" fmla="*/ 567159 w 3402957"/>
                <a:gd name="connsiteY1" fmla="*/ 23150 h 787079"/>
                <a:gd name="connsiteX2" fmla="*/ 3402957 w 3402957"/>
                <a:gd name="connsiteY2" fmla="*/ 0 h 787079"/>
              </a:gdLst>
              <a:ahLst/>
              <a:cxnLst>
                <a:cxn ang="0">
                  <a:pos x="connsiteX0" y="connsiteY0"/>
                </a:cxn>
                <a:cxn ang="0">
                  <a:pos x="connsiteX1" y="connsiteY1"/>
                </a:cxn>
                <a:cxn ang="0">
                  <a:pos x="connsiteX2" y="connsiteY2"/>
                </a:cxn>
              </a:cxnLst>
              <a:rect l="l" t="t" r="r" b="b"/>
              <a:pathLst>
                <a:path w="3402957" h="787079">
                  <a:moveTo>
                    <a:pt x="0" y="787079"/>
                  </a:moveTo>
                  <a:lnTo>
                    <a:pt x="567159" y="23150"/>
                  </a:lnTo>
                  <a:lnTo>
                    <a:pt x="3402957" y="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9063B0F8-03B6-4B1D-85B3-6283B5D7C359}"/>
                </a:ext>
              </a:extLst>
            </p:cNvPr>
            <p:cNvSpPr txBox="1"/>
            <p:nvPr/>
          </p:nvSpPr>
          <p:spPr>
            <a:xfrm>
              <a:off x="7564057" y="1266242"/>
              <a:ext cx="1950333" cy="369332"/>
            </a:xfrm>
            <a:prstGeom prst="rect">
              <a:avLst/>
            </a:prstGeom>
            <a:noFill/>
          </p:spPr>
          <p:txBody>
            <a:bodyPr wrap="square" rtlCol="0">
              <a:spAutoFit/>
            </a:bodyPr>
            <a:lstStyle/>
            <a:p>
              <a:r>
                <a:rPr lang="vi-VN">
                  <a:solidFill>
                    <a:schemeClr val="bg2">
                      <a:lumMod val="25000"/>
                    </a:schemeClr>
                  </a:solidFill>
                </a:rPr>
                <a:t>Chạy quá tốc độ</a:t>
              </a:r>
              <a:endParaRPr lang="en-US">
                <a:solidFill>
                  <a:schemeClr val="bg2">
                    <a:lumMod val="25000"/>
                  </a:schemeClr>
                </a:solidFill>
              </a:endParaRPr>
            </a:p>
          </p:txBody>
        </p:sp>
      </p:grpSp>
      <p:grpSp>
        <p:nvGrpSpPr>
          <p:cNvPr id="25" name="Group 24">
            <a:extLst>
              <a:ext uri="{FF2B5EF4-FFF2-40B4-BE49-F238E27FC236}">
                <a16:creationId xmlns="" xmlns:a16="http://schemas.microsoft.com/office/drawing/2014/main" id="{964F265E-1E3C-4B00-BC18-5D365750F710}"/>
              </a:ext>
            </a:extLst>
          </p:cNvPr>
          <p:cNvGrpSpPr/>
          <p:nvPr/>
        </p:nvGrpSpPr>
        <p:grpSpPr>
          <a:xfrm>
            <a:off x="7708739" y="1871079"/>
            <a:ext cx="4109013" cy="883696"/>
            <a:chOff x="7708739" y="1871079"/>
            <a:chExt cx="4109013" cy="883696"/>
          </a:xfrm>
        </p:grpSpPr>
        <p:sp>
          <p:nvSpPr>
            <p:cNvPr id="11" name="Freeform: Shape 10">
              <a:extLst>
                <a:ext uri="{FF2B5EF4-FFF2-40B4-BE49-F238E27FC236}">
                  <a16:creationId xmlns="" xmlns:a16="http://schemas.microsoft.com/office/drawing/2014/main" id="{C9712479-0823-428B-8264-ABFE29848744}"/>
                </a:ext>
              </a:extLst>
            </p:cNvPr>
            <p:cNvSpPr/>
            <p:nvPr/>
          </p:nvSpPr>
          <p:spPr>
            <a:xfrm>
              <a:off x="7708739" y="2345205"/>
              <a:ext cx="4109013" cy="409570"/>
            </a:xfrm>
            <a:custGeom>
              <a:avLst/>
              <a:gdLst>
                <a:gd name="connsiteX0" fmla="*/ 0 w 4109013"/>
                <a:gd name="connsiteY0" fmla="*/ 405114 h 405114"/>
                <a:gd name="connsiteX1" fmla="*/ 821803 w 4109013"/>
                <a:gd name="connsiteY1" fmla="*/ 0 h 405114"/>
                <a:gd name="connsiteX2" fmla="*/ 4109013 w 4109013"/>
                <a:gd name="connsiteY2" fmla="*/ 46298 h 405114"/>
                <a:gd name="connsiteX0" fmla="*/ 0 w 4109013"/>
                <a:gd name="connsiteY0" fmla="*/ 409570 h 409570"/>
                <a:gd name="connsiteX1" fmla="*/ 821803 w 4109013"/>
                <a:gd name="connsiteY1" fmla="*/ 4456 h 409570"/>
                <a:gd name="connsiteX2" fmla="*/ 4109013 w 4109013"/>
                <a:gd name="connsiteY2" fmla="*/ 4455 h 409570"/>
              </a:gdLst>
              <a:ahLst/>
              <a:cxnLst>
                <a:cxn ang="0">
                  <a:pos x="connsiteX0" y="connsiteY0"/>
                </a:cxn>
                <a:cxn ang="0">
                  <a:pos x="connsiteX1" y="connsiteY1"/>
                </a:cxn>
                <a:cxn ang="0">
                  <a:pos x="connsiteX2" y="connsiteY2"/>
                </a:cxn>
              </a:cxnLst>
              <a:rect l="l" t="t" r="r" b="b"/>
              <a:pathLst>
                <a:path w="4109013" h="409570">
                  <a:moveTo>
                    <a:pt x="0" y="409570"/>
                  </a:moveTo>
                  <a:lnTo>
                    <a:pt x="821803" y="4456"/>
                  </a:lnTo>
                  <a:cubicBezTo>
                    <a:pt x="1917540" y="19889"/>
                    <a:pt x="3013276" y="-10978"/>
                    <a:pt x="4109013" y="4455"/>
                  </a:cubicBez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 xmlns:a16="http://schemas.microsoft.com/office/drawing/2014/main" id="{41653EEE-95AD-4AA7-A82A-35C84A20EAF1}"/>
                </a:ext>
              </a:extLst>
            </p:cNvPr>
            <p:cNvSpPr txBox="1"/>
            <p:nvPr/>
          </p:nvSpPr>
          <p:spPr>
            <a:xfrm>
              <a:off x="8746604" y="1871079"/>
              <a:ext cx="3071148" cy="878574"/>
            </a:xfrm>
            <a:prstGeom prst="rect">
              <a:avLst/>
            </a:prstGeom>
            <a:noFill/>
          </p:spPr>
          <p:txBody>
            <a:bodyPr wrap="square" rtlCol="0">
              <a:spAutoFit/>
            </a:bodyPr>
            <a:lstStyle/>
            <a:p>
              <a:pPr>
                <a:lnSpc>
                  <a:spcPct val="150000"/>
                </a:lnSpc>
              </a:pPr>
              <a:r>
                <a:rPr lang="vi-VN">
                  <a:solidFill>
                    <a:schemeClr val="bg2">
                      <a:lumMod val="25000"/>
                    </a:schemeClr>
                  </a:solidFill>
                </a:rPr>
                <a:t>Đi không đúng làn đường, phần đường</a:t>
              </a:r>
              <a:endParaRPr lang="en-US">
                <a:solidFill>
                  <a:schemeClr val="bg2">
                    <a:lumMod val="25000"/>
                  </a:schemeClr>
                </a:solidFill>
              </a:endParaRPr>
            </a:p>
          </p:txBody>
        </p:sp>
      </p:grpSp>
      <p:grpSp>
        <p:nvGrpSpPr>
          <p:cNvPr id="26" name="Group 25">
            <a:extLst>
              <a:ext uri="{FF2B5EF4-FFF2-40B4-BE49-F238E27FC236}">
                <a16:creationId xmlns="" xmlns:a16="http://schemas.microsoft.com/office/drawing/2014/main" id="{A6603E3E-EDB5-4B32-9C01-55DAAB0BC65F}"/>
              </a:ext>
            </a:extLst>
          </p:cNvPr>
          <p:cNvGrpSpPr/>
          <p:nvPr/>
        </p:nvGrpSpPr>
        <p:grpSpPr>
          <a:xfrm>
            <a:off x="8252749" y="4190035"/>
            <a:ext cx="3530279" cy="441253"/>
            <a:chOff x="8252749" y="4190035"/>
            <a:chExt cx="3530279" cy="441253"/>
          </a:xfrm>
        </p:grpSpPr>
        <p:sp>
          <p:nvSpPr>
            <p:cNvPr id="13" name="Freeform: Shape 12">
              <a:extLst>
                <a:ext uri="{FF2B5EF4-FFF2-40B4-BE49-F238E27FC236}">
                  <a16:creationId xmlns="" xmlns:a16="http://schemas.microsoft.com/office/drawing/2014/main" id="{68C21E6E-2E81-4DBD-85ED-2E9B4AC58D0C}"/>
                </a:ext>
              </a:extLst>
            </p:cNvPr>
            <p:cNvSpPr/>
            <p:nvPr/>
          </p:nvSpPr>
          <p:spPr>
            <a:xfrm>
              <a:off x="8252749" y="4190035"/>
              <a:ext cx="3530279" cy="441253"/>
            </a:xfrm>
            <a:custGeom>
              <a:avLst/>
              <a:gdLst>
                <a:gd name="connsiteX0" fmla="*/ 0 w 3530279"/>
                <a:gd name="connsiteY0" fmla="*/ 0 h 451413"/>
                <a:gd name="connsiteX1" fmla="*/ 902826 w 3530279"/>
                <a:gd name="connsiteY1" fmla="*/ 428264 h 451413"/>
                <a:gd name="connsiteX2" fmla="*/ 3530279 w 3530279"/>
                <a:gd name="connsiteY2" fmla="*/ 451413 h 451413"/>
                <a:gd name="connsiteX0" fmla="*/ 0 w 3530279"/>
                <a:gd name="connsiteY0" fmla="*/ 0 h 441253"/>
                <a:gd name="connsiteX1" fmla="*/ 902826 w 3530279"/>
                <a:gd name="connsiteY1" fmla="*/ 428264 h 441253"/>
                <a:gd name="connsiteX2" fmla="*/ 3530279 w 3530279"/>
                <a:gd name="connsiteY2" fmla="*/ 441253 h 441253"/>
              </a:gdLst>
              <a:ahLst/>
              <a:cxnLst>
                <a:cxn ang="0">
                  <a:pos x="connsiteX0" y="connsiteY0"/>
                </a:cxn>
                <a:cxn ang="0">
                  <a:pos x="connsiteX1" y="connsiteY1"/>
                </a:cxn>
                <a:cxn ang="0">
                  <a:pos x="connsiteX2" y="connsiteY2"/>
                </a:cxn>
              </a:cxnLst>
              <a:rect l="l" t="t" r="r" b="b"/>
              <a:pathLst>
                <a:path w="3530279" h="441253">
                  <a:moveTo>
                    <a:pt x="0" y="0"/>
                  </a:moveTo>
                  <a:lnTo>
                    <a:pt x="902826" y="428264"/>
                  </a:lnTo>
                  <a:lnTo>
                    <a:pt x="3530279" y="441253"/>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 xmlns:a16="http://schemas.microsoft.com/office/drawing/2014/main" id="{2BBB5397-5753-406B-828D-D85F4771E3B4}"/>
                </a:ext>
              </a:extLst>
            </p:cNvPr>
            <p:cNvSpPr txBox="1"/>
            <p:nvPr/>
          </p:nvSpPr>
          <p:spPr>
            <a:xfrm>
              <a:off x="9306881" y="4261956"/>
              <a:ext cx="2316159" cy="369332"/>
            </a:xfrm>
            <a:prstGeom prst="rect">
              <a:avLst/>
            </a:prstGeom>
            <a:noFill/>
          </p:spPr>
          <p:txBody>
            <a:bodyPr wrap="square" rtlCol="0">
              <a:spAutoFit/>
            </a:bodyPr>
            <a:lstStyle/>
            <a:p>
              <a:r>
                <a:rPr lang="vi-VN">
                  <a:solidFill>
                    <a:schemeClr val="bg2">
                      <a:lumMod val="25000"/>
                    </a:schemeClr>
                  </a:solidFill>
                </a:rPr>
                <a:t>Vượt xe sai quy định</a:t>
              </a:r>
              <a:endParaRPr lang="en-US">
                <a:solidFill>
                  <a:schemeClr val="bg2">
                    <a:lumMod val="25000"/>
                  </a:schemeClr>
                </a:solidFill>
              </a:endParaRPr>
            </a:p>
          </p:txBody>
        </p:sp>
      </p:grpSp>
      <p:grpSp>
        <p:nvGrpSpPr>
          <p:cNvPr id="27" name="Group 26">
            <a:extLst>
              <a:ext uri="{FF2B5EF4-FFF2-40B4-BE49-F238E27FC236}">
                <a16:creationId xmlns="" xmlns:a16="http://schemas.microsoft.com/office/drawing/2014/main" id="{93E9E7FA-822C-4138-9B15-181EBEFA8984}"/>
              </a:ext>
            </a:extLst>
          </p:cNvPr>
          <p:cNvGrpSpPr/>
          <p:nvPr/>
        </p:nvGrpSpPr>
        <p:grpSpPr>
          <a:xfrm>
            <a:off x="7020560" y="4582160"/>
            <a:ext cx="4541520" cy="1194264"/>
            <a:chOff x="7020560" y="4582160"/>
            <a:chExt cx="4541520" cy="1194264"/>
          </a:xfrm>
        </p:grpSpPr>
        <p:sp>
          <p:nvSpPr>
            <p:cNvPr id="15" name="Freeform: Shape 14">
              <a:extLst>
                <a:ext uri="{FF2B5EF4-FFF2-40B4-BE49-F238E27FC236}">
                  <a16:creationId xmlns="" xmlns:a16="http://schemas.microsoft.com/office/drawing/2014/main" id="{9E692FB6-2166-4159-B927-FBC440936FAE}"/>
                </a:ext>
              </a:extLst>
            </p:cNvPr>
            <p:cNvSpPr/>
            <p:nvPr/>
          </p:nvSpPr>
          <p:spPr>
            <a:xfrm>
              <a:off x="7020560" y="4582160"/>
              <a:ext cx="4480560" cy="1188720"/>
            </a:xfrm>
            <a:custGeom>
              <a:avLst/>
              <a:gdLst>
                <a:gd name="connsiteX0" fmla="*/ 0 w 4480560"/>
                <a:gd name="connsiteY0" fmla="*/ 0 h 1188720"/>
                <a:gd name="connsiteX1" fmla="*/ 497840 w 4480560"/>
                <a:gd name="connsiteY1" fmla="*/ 1178560 h 1188720"/>
                <a:gd name="connsiteX2" fmla="*/ 4480560 w 4480560"/>
                <a:gd name="connsiteY2" fmla="*/ 1188720 h 1188720"/>
              </a:gdLst>
              <a:ahLst/>
              <a:cxnLst>
                <a:cxn ang="0">
                  <a:pos x="connsiteX0" y="connsiteY0"/>
                </a:cxn>
                <a:cxn ang="0">
                  <a:pos x="connsiteX1" y="connsiteY1"/>
                </a:cxn>
                <a:cxn ang="0">
                  <a:pos x="connsiteX2" y="connsiteY2"/>
                </a:cxn>
              </a:cxnLst>
              <a:rect l="l" t="t" r="r" b="b"/>
              <a:pathLst>
                <a:path w="4480560" h="1188720">
                  <a:moveTo>
                    <a:pt x="0" y="0"/>
                  </a:moveTo>
                  <a:lnTo>
                    <a:pt x="497840" y="1178560"/>
                  </a:lnTo>
                  <a:lnTo>
                    <a:pt x="4480560" y="118872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 xmlns:a16="http://schemas.microsoft.com/office/drawing/2014/main" id="{01588D27-C2E6-4149-BE9D-99034FE91BDD}"/>
                </a:ext>
              </a:extLst>
            </p:cNvPr>
            <p:cNvSpPr txBox="1"/>
            <p:nvPr/>
          </p:nvSpPr>
          <p:spPr>
            <a:xfrm>
              <a:off x="7590227" y="5407092"/>
              <a:ext cx="3971853" cy="369332"/>
            </a:xfrm>
            <a:prstGeom prst="rect">
              <a:avLst/>
            </a:prstGeom>
            <a:noFill/>
          </p:spPr>
          <p:txBody>
            <a:bodyPr wrap="square" rtlCol="0">
              <a:spAutoFit/>
            </a:bodyPr>
            <a:lstStyle/>
            <a:p>
              <a:r>
                <a:rPr lang="vi-VN">
                  <a:solidFill>
                    <a:schemeClr val="bg2">
                      <a:lumMod val="25000"/>
                    </a:schemeClr>
                  </a:solidFill>
                </a:rPr>
                <a:t>Chuyển hướng không đúng quy định</a:t>
              </a:r>
              <a:endParaRPr lang="en-US">
                <a:solidFill>
                  <a:schemeClr val="bg2">
                    <a:lumMod val="25000"/>
                  </a:schemeClr>
                </a:solidFill>
              </a:endParaRPr>
            </a:p>
          </p:txBody>
        </p:sp>
      </p:grpSp>
      <p:grpSp>
        <p:nvGrpSpPr>
          <p:cNvPr id="23" name="Group 22">
            <a:extLst>
              <a:ext uri="{FF2B5EF4-FFF2-40B4-BE49-F238E27FC236}">
                <a16:creationId xmlns="" xmlns:a16="http://schemas.microsoft.com/office/drawing/2014/main" id="{54C839C5-48CE-427B-AA85-48C96B8D1D7F}"/>
              </a:ext>
            </a:extLst>
          </p:cNvPr>
          <p:cNvGrpSpPr/>
          <p:nvPr/>
        </p:nvGrpSpPr>
        <p:grpSpPr>
          <a:xfrm>
            <a:off x="635000" y="1825228"/>
            <a:ext cx="3327400" cy="1161812"/>
            <a:chOff x="635000" y="1825228"/>
            <a:chExt cx="3327400" cy="1161812"/>
          </a:xfrm>
        </p:grpSpPr>
        <p:sp>
          <p:nvSpPr>
            <p:cNvPr id="17" name="Freeform: Shape 16">
              <a:extLst>
                <a:ext uri="{FF2B5EF4-FFF2-40B4-BE49-F238E27FC236}">
                  <a16:creationId xmlns="" xmlns:a16="http://schemas.microsoft.com/office/drawing/2014/main" id="{1596F03F-453F-43B8-B3DB-6FD7E7EF1E07}"/>
                </a:ext>
              </a:extLst>
            </p:cNvPr>
            <p:cNvSpPr/>
            <p:nvPr/>
          </p:nvSpPr>
          <p:spPr>
            <a:xfrm>
              <a:off x="635000" y="2194560"/>
              <a:ext cx="3327400" cy="792480"/>
            </a:xfrm>
            <a:custGeom>
              <a:avLst/>
              <a:gdLst>
                <a:gd name="connsiteX0" fmla="*/ 3322320 w 3322320"/>
                <a:gd name="connsiteY0" fmla="*/ 792480 h 792480"/>
                <a:gd name="connsiteX1" fmla="*/ 2682240 w 3322320"/>
                <a:gd name="connsiteY1" fmla="*/ 0 h 792480"/>
                <a:gd name="connsiteX2" fmla="*/ 0 w 3322320"/>
                <a:gd name="connsiteY2" fmla="*/ 40640 h 792480"/>
                <a:gd name="connsiteX0" fmla="*/ 3327400 w 3327400"/>
                <a:gd name="connsiteY0" fmla="*/ 792480 h 792480"/>
                <a:gd name="connsiteX1" fmla="*/ 2687320 w 3327400"/>
                <a:gd name="connsiteY1" fmla="*/ 0 h 792480"/>
                <a:gd name="connsiteX2" fmla="*/ 0 w 3327400"/>
                <a:gd name="connsiteY2" fmla="*/ 20320 h 792480"/>
                <a:gd name="connsiteX0" fmla="*/ 3327400 w 3327400"/>
                <a:gd name="connsiteY0" fmla="*/ 792480 h 792480"/>
                <a:gd name="connsiteX1" fmla="*/ 2687320 w 3327400"/>
                <a:gd name="connsiteY1" fmla="*/ 0 h 792480"/>
                <a:gd name="connsiteX2" fmla="*/ 0 w 3327400"/>
                <a:gd name="connsiteY2" fmla="*/ 5080 h 792480"/>
              </a:gdLst>
              <a:ahLst/>
              <a:cxnLst>
                <a:cxn ang="0">
                  <a:pos x="connsiteX0" y="connsiteY0"/>
                </a:cxn>
                <a:cxn ang="0">
                  <a:pos x="connsiteX1" y="connsiteY1"/>
                </a:cxn>
                <a:cxn ang="0">
                  <a:pos x="connsiteX2" y="connsiteY2"/>
                </a:cxn>
              </a:cxnLst>
              <a:rect l="l" t="t" r="r" b="b"/>
              <a:pathLst>
                <a:path w="3327400" h="792480">
                  <a:moveTo>
                    <a:pt x="3327400" y="792480"/>
                  </a:moveTo>
                  <a:lnTo>
                    <a:pt x="2687320" y="0"/>
                  </a:lnTo>
                  <a:lnTo>
                    <a:pt x="0" y="508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 xmlns:a16="http://schemas.microsoft.com/office/drawing/2014/main" id="{90678671-AD6B-4B4B-9923-39FB4FF8C07E}"/>
                </a:ext>
              </a:extLst>
            </p:cNvPr>
            <p:cNvSpPr txBox="1"/>
            <p:nvPr/>
          </p:nvSpPr>
          <p:spPr>
            <a:xfrm>
              <a:off x="805179" y="1825228"/>
              <a:ext cx="2468431" cy="369332"/>
            </a:xfrm>
            <a:prstGeom prst="rect">
              <a:avLst/>
            </a:prstGeom>
            <a:noFill/>
          </p:spPr>
          <p:txBody>
            <a:bodyPr wrap="square" rtlCol="0">
              <a:spAutoFit/>
            </a:bodyPr>
            <a:lstStyle/>
            <a:p>
              <a:r>
                <a:rPr lang="vi-VN">
                  <a:solidFill>
                    <a:schemeClr val="bg2">
                      <a:lumMod val="25000"/>
                    </a:schemeClr>
                  </a:solidFill>
                </a:rPr>
                <a:t>Các lỗi vi phạm khác</a:t>
              </a:r>
              <a:endParaRPr lang="en-US">
                <a:solidFill>
                  <a:schemeClr val="bg2">
                    <a:lumMod val="25000"/>
                  </a:schemeClr>
                </a:solidFill>
              </a:endParaRPr>
            </a:p>
          </p:txBody>
        </p:sp>
      </p:grpSp>
      <p:grpSp>
        <p:nvGrpSpPr>
          <p:cNvPr id="29" name="Group 28">
            <a:extLst>
              <a:ext uri="{FF2B5EF4-FFF2-40B4-BE49-F238E27FC236}">
                <a16:creationId xmlns="" xmlns:a16="http://schemas.microsoft.com/office/drawing/2014/main" id="{2F00EE90-DDAD-48F3-ADA0-2734F49B498E}"/>
              </a:ext>
            </a:extLst>
          </p:cNvPr>
          <p:cNvGrpSpPr/>
          <p:nvPr/>
        </p:nvGrpSpPr>
        <p:grpSpPr>
          <a:xfrm>
            <a:off x="817880" y="3078972"/>
            <a:ext cx="3520440" cy="1228868"/>
            <a:chOff x="817880" y="3078972"/>
            <a:chExt cx="3520440" cy="1228868"/>
          </a:xfrm>
        </p:grpSpPr>
        <p:sp>
          <p:nvSpPr>
            <p:cNvPr id="19" name="Freeform: Shape 18">
              <a:extLst>
                <a:ext uri="{FF2B5EF4-FFF2-40B4-BE49-F238E27FC236}">
                  <a16:creationId xmlns="" xmlns:a16="http://schemas.microsoft.com/office/drawing/2014/main" id="{8A12022D-5456-49B1-A2D4-5A848B343552}"/>
                </a:ext>
              </a:extLst>
            </p:cNvPr>
            <p:cNvSpPr/>
            <p:nvPr/>
          </p:nvSpPr>
          <p:spPr>
            <a:xfrm>
              <a:off x="817880" y="3444240"/>
              <a:ext cx="3520440" cy="863600"/>
            </a:xfrm>
            <a:custGeom>
              <a:avLst/>
              <a:gdLst>
                <a:gd name="connsiteX0" fmla="*/ 3474720 w 3474720"/>
                <a:gd name="connsiteY0" fmla="*/ 863600 h 863600"/>
                <a:gd name="connsiteX1" fmla="*/ 2214880 w 3474720"/>
                <a:gd name="connsiteY1" fmla="*/ 0 h 863600"/>
                <a:gd name="connsiteX2" fmla="*/ 0 w 3474720"/>
                <a:gd name="connsiteY2" fmla="*/ 30480 h 863600"/>
                <a:gd name="connsiteX0" fmla="*/ 3520440 w 3520440"/>
                <a:gd name="connsiteY0" fmla="*/ 863600 h 863600"/>
                <a:gd name="connsiteX1" fmla="*/ 2260600 w 3520440"/>
                <a:gd name="connsiteY1" fmla="*/ 0 h 863600"/>
                <a:gd name="connsiteX2" fmla="*/ 0 w 3520440"/>
                <a:gd name="connsiteY2" fmla="*/ 11430 h 863600"/>
              </a:gdLst>
              <a:ahLst/>
              <a:cxnLst>
                <a:cxn ang="0">
                  <a:pos x="connsiteX0" y="connsiteY0"/>
                </a:cxn>
                <a:cxn ang="0">
                  <a:pos x="connsiteX1" y="connsiteY1"/>
                </a:cxn>
                <a:cxn ang="0">
                  <a:pos x="connsiteX2" y="connsiteY2"/>
                </a:cxn>
              </a:cxnLst>
              <a:rect l="l" t="t" r="r" b="b"/>
              <a:pathLst>
                <a:path w="3520440" h="863600">
                  <a:moveTo>
                    <a:pt x="3520440" y="863600"/>
                  </a:moveTo>
                  <a:lnTo>
                    <a:pt x="2260600" y="0"/>
                  </a:lnTo>
                  <a:lnTo>
                    <a:pt x="0" y="1143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 xmlns:a16="http://schemas.microsoft.com/office/drawing/2014/main" id="{465CAD53-A85C-453A-8003-C906826111C7}"/>
                </a:ext>
              </a:extLst>
            </p:cNvPr>
            <p:cNvSpPr txBox="1"/>
            <p:nvPr/>
          </p:nvSpPr>
          <p:spPr>
            <a:xfrm>
              <a:off x="892809" y="3078972"/>
              <a:ext cx="2018031" cy="369332"/>
            </a:xfrm>
            <a:prstGeom prst="rect">
              <a:avLst/>
            </a:prstGeom>
            <a:noFill/>
          </p:spPr>
          <p:txBody>
            <a:bodyPr wrap="square" rtlCol="0">
              <a:spAutoFit/>
            </a:bodyPr>
            <a:lstStyle/>
            <a:p>
              <a:r>
                <a:rPr lang="vi-VN">
                  <a:solidFill>
                    <a:schemeClr val="bg2">
                      <a:lumMod val="25000"/>
                    </a:schemeClr>
                  </a:solidFill>
                </a:rPr>
                <a:t>Sử dụng rượu bia</a:t>
              </a:r>
              <a:endParaRPr lang="en-US">
                <a:solidFill>
                  <a:schemeClr val="bg2">
                    <a:lumMod val="25000"/>
                  </a:schemeClr>
                </a:solidFill>
              </a:endParaRPr>
            </a:p>
          </p:txBody>
        </p:sp>
      </p:grpSp>
      <p:grpSp>
        <p:nvGrpSpPr>
          <p:cNvPr id="28" name="Group 27">
            <a:extLst>
              <a:ext uri="{FF2B5EF4-FFF2-40B4-BE49-F238E27FC236}">
                <a16:creationId xmlns="" xmlns:a16="http://schemas.microsoft.com/office/drawing/2014/main" id="{A915DB62-222B-4202-AAB2-FAD9C66591B6}"/>
              </a:ext>
            </a:extLst>
          </p:cNvPr>
          <p:cNvGrpSpPr/>
          <p:nvPr/>
        </p:nvGrpSpPr>
        <p:grpSpPr>
          <a:xfrm>
            <a:off x="1846555" y="4563122"/>
            <a:ext cx="3302494" cy="1003177"/>
            <a:chOff x="1846555" y="4563122"/>
            <a:chExt cx="3302494" cy="1003177"/>
          </a:xfrm>
        </p:grpSpPr>
        <p:sp>
          <p:nvSpPr>
            <p:cNvPr id="21" name="Freeform: Shape 20">
              <a:extLst>
                <a:ext uri="{FF2B5EF4-FFF2-40B4-BE49-F238E27FC236}">
                  <a16:creationId xmlns="" xmlns:a16="http://schemas.microsoft.com/office/drawing/2014/main" id="{A82141E0-25EE-44EE-AE8E-C132240EF02D}"/>
                </a:ext>
              </a:extLst>
            </p:cNvPr>
            <p:cNvSpPr/>
            <p:nvPr/>
          </p:nvSpPr>
          <p:spPr>
            <a:xfrm>
              <a:off x="1846555" y="4563122"/>
              <a:ext cx="3302494" cy="1003177"/>
            </a:xfrm>
            <a:custGeom>
              <a:avLst/>
              <a:gdLst>
                <a:gd name="connsiteX0" fmla="*/ 3302494 w 3302494"/>
                <a:gd name="connsiteY0" fmla="*/ 0 h 1003177"/>
                <a:gd name="connsiteX1" fmla="*/ 2547892 w 3302494"/>
                <a:gd name="connsiteY1" fmla="*/ 994299 h 1003177"/>
                <a:gd name="connsiteX2" fmla="*/ 0 w 3302494"/>
                <a:gd name="connsiteY2" fmla="*/ 1003177 h 1003177"/>
              </a:gdLst>
              <a:ahLst/>
              <a:cxnLst>
                <a:cxn ang="0">
                  <a:pos x="connsiteX0" y="connsiteY0"/>
                </a:cxn>
                <a:cxn ang="0">
                  <a:pos x="connsiteX1" y="connsiteY1"/>
                </a:cxn>
                <a:cxn ang="0">
                  <a:pos x="connsiteX2" y="connsiteY2"/>
                </a:cxn>
              </a:cxnLst>
              <a:rect l="l" t="t" r="r" b="b"/>
              <a:pathLst>
                <a:path w="3302494" h="1003177">
                  <a:moveTo>
                    <a:pt x="3302494" y="0"/>
                  </a:moveTo>
                  <a:lnTo>
                    <a:pt x="2547892" y="994299"/>
                  </a:lnTo>
                  <a:lnTo>
                    <a:pt x="0" y="1003177"/>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 xmlns:a16="http://schemas.microsoft.com/office/drawing/2014/main" id="{D9CC9821-8DC8-4896-8DDA-043DBA478A9E}"/>
                </a:ext>
              </a:extLst>
            </p:cNvPr>
            <p:cNvSpPr txBox="1"/>
            <p:nvPr/>
          </p:nvSpPr>
          <p:spPr>
            <a:xfrm>
              <a:off x="1846555" y="5196967"/>
              <a:ext cx="2512440" cy="369332"/>
            </a:xfrm>
            <a:prstGeom prst="rect">
              <a:avLst/>
            </a:prstGeom>
            <a:noFill/>
          </p:spPr>
          <p:txBody>
            <a:bodyPr wrap="square" rtlCol="0">
              <a:spAutoFit/>
            </a:bodyPr>
            <a:lstStyle/>
            <a:p>
              <a:r>
                <a:rPr lang="vi-VN">
                  <a:solidFill>
                    <a:schemeClr val="bg2">
                      <a:lumMod val="25000"/>
                    </a:schemeClr>
                  </a:solidFill>
                </a:rPr>
                <a:t>Không nhường đường</a:t>
              </a:r>
              <a:endParaRPr lang="en-US">
                <a:solidFill>
                  <a:schemeClr val="bg2">
                    <a:lumMod val="25000"/>
                  </a:schemeClr>
                </a:solidFill>
              </a:endParaRPr>
            </a:p>
          </p:txBody>
        </p:sp>
      </p:grpSp>
      <p:sp>
        <p:nvSpPr>
          <p:cNvPr id="30" name="TextBox 29">
            <a:extLst>
              <a:ext uri="{FF2B5EF4-FFF2-40B4-BE49-F238E27FC236}">
                <a16:creationId xmlns="" xmlns:a16="http://schemas.microsoft.com/office/drawing/2014/main" id="{FB26987F-2E0C-49B0-8A58-F84079DCBF3E}"/>
              </a:ext>
            </a:extLst>
          </p:cNvPr>
          <p:cNvSpPr txBox="1"/>
          <p:nvPr/>
        </p:nvSpPr>
        <p:spPr>
          <a:xfrm>
            <a:off x="2047711" y="6172910"/>
            <a:ext cx="8096576" cy="338554"/>
          </a:xfrm>
          <a:prstGeom prst="rect">
            <a:avLst/>
          </a:prstGeom>
          <a:noFill/>
        </p:spPr>
        <p:txBody>
          <a:bodyPr wrap="square" rtlCol="0">
            <a:spAutoFit/>
          </a:bodyPr>
          <a:lstStyle/>
          <a:p>
            <a:pPr algn="just"/>
            <a:r>
              <a:rPr lang="vi-VN" sz="1600" b="1" i="1" dirty="0"/>
              <a:t>Hình 11.2 </a:t>
            </a:r>
            <a:r>
              <a:rPr lang="vi-VN" sz="1600" i="1" dirty="0"/>
              <a:t>Các lỗi vi phạm giao thông theo cục Cảnh sát giao thông Việt Nam năm 2015</a:t>
            </a:r>
            <a:endParaRPr lang="en-US" sz="1600" i="1" dirty="0"/>
          </a:p>
        </p:txBody>
      </p:sp>
      <p:sp>
        <p:nvSpPr>
          <p:cNvPr id="32" name="Oval 31">
            <a:extLst>
              <a:ext uri="{FF2B5EF4-FFF2-40B4-BE49-F238E27FC236}">
                <a16:creationId xmlns="" xmlns:a16="http://schemas.microsoft.com/office/drawing/2014/main" id="{4E9C06F8-E6A9-4DFA-BA58-500A89BC8821}"/>
              </a:ext>
            </a:extLst>
          </p:cNvPr>
          <p:cNvSpPr/>
          <p:nvPr/>
        </p:nvSpPr>
        <p:spPr>
          <a:xfrm>
            <a:off x="3872400" y="2889090"/>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 xmlns:a16="http://schemas.microsoft.com/office/drawing/2014/main" id="{6D5D8AB8-66DA-4462-89D6-02E4D5866936}"/>
              </a:ext>
            </a:extLst>
          </p:cNvPr>
          <p:cNvSpPr/>
          <p:nvPr/>
        </p:nvSpPr>
        <p:spPr>
          <a:xfrm>
            <a:off x="6781656" y="2312385"/>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 xmlns:a16="http://schemas.microsoft.com/office/drawing/2014/main" id="{0BD93F9D-8F06-49E1-AAD1-954FBF5BF572}"/>
              </a:ext>
            </a:extLst>
          </p:cNvPr>
          <p:cNvSpPr/>
          <p:nvPr/>
        </p:nvSpPr>
        <p:spPr>
          <a:xfrm>
            <a:off x="7636739" y="2677653"/>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 xmlns:a16="http://schemas.microsoft.com/office/drawing/2014/main" id="{1F7AE315-1CB9-4F0D-A184-18F12F814086}"/>
              </a:ext>
            </a:extLst>
          </p:cNvPr>
          <p:cNvSpPr/>
          <p:nvPr/>
        </p:nvSpPr>
        <p:spPr>
          <a:xfrm>
            <a:off x="8168920" y="4106685"/>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 xmlns:a16="http://schemas.microsoft.com/office/drawing/2014/main" id="{C70DABAD-A0C3-407B-8B47-0789685448CD}"/>
              </a:ext>
            </a:extLst>
          </p:cNvPr>
          <p:cNvSpPr/>
          <p:nvPr/>
        </p:nvSpPr>
        <p:spPr>
          <a:xfrm>
            <a:off x="6954089" y="4487288"/>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 xmlns:a16="http://schemas.microsoft.com/office/drawing/2014/main" id="{A879E091-340E-40B4-94AE-7AEE46370D0F}"/>
              </a:ext>
            </a:extLst>
          </p:cNvPr>
          <p:cNvSpPr/>
          <p:nvPr/>
        </p:nvSpPr>
        <p:spPr>
          <a:xfrm>
            <a:off x="5081692" y="4487288"/>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 xmlns:a16="http://schemas.microsoft.com/office/drawing/2014/main" id="{7638DE43-9DF5-47CE-81FE-779D9FB90C1A}"/>
              </a:ext>
            </a:extLst>
          </p:cNvPr>
          <p:cNvSpPr/>
          <p:nvPr/>
        </p:nvSpPr>
        <p:spPr>
          <a:xfrm>
            <a:off x="4274314" y="4246056"/>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descr="A green car with flames coming out of it&#10;&#10;Description automatically generated with low confidence">
            <a:extLst>
              <a:ext uri="{FF2B5EF4-FFF2-40B4-BE49-F238E27FC236}">
                <a16:creationId xmlns="" xmlns:a16="http://schemas.microsoft.com/office/drawing/2014/main" id="{9F50B876-6FBC-4E2F-B365-BB971C738B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33023" y="-564458"/>
            <a:ext cx="2368659" cy="2368659"/>
          </a:xfrm>
          <a:prstGeom prst="rect">
            <a:avLst/>
          </a:prstGeom>
        </p:spPr>
      </p:pic>
    </p:spTree>
    <p:extLst>
      <p:ext uri="{BB962C8B-B14F-4D97-AF65-F5344CB8AC3E}">
        <p14:creationId xmlns:p14="http://schemas.microsoft.com/office/powerpoint/2010/main" val="4120018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500">
        <p15:prstTrans prst="fallOve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8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68000">
                                          <p:cBhvr additive="base">
                                            <p:cTn id="7" dur="1000" fill="hold"/>
                                            <p:tgtEl>
                                              <p:spTgt spid="41"/>
                                            </p:tgtEl>
                                            <p:attrNameLst>
                                              <p:attrName>ppt_x</p:attrName>
                                            </p:attrNameLst>
                                          </p:cBhvr>
                                          <p:tavLst>
                                            <p:tav tm="0">
                                              <p:val>
                                                <p:strVal val="0-#ppt_w/2"/>
                                              </p:val>
                                            </p:tav>
                                            <p:tav tm="100000">
                                              <p:val>
                                                <p:strVal val="#ppt_x"/>
                                              </p:val>
                                            </p:tav>
                                          </p:tavLst>
                                        </p:anim>
                                        <p:anim calcmode="lin" valueType="num" p14:bounceEnd="68000">
                                          <p:cBhvr additive="base">
                                            <p:cTn id="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par>
                                    <p:cTn id="13" presetID="21" presetClass="entr" presetSubtype="1" fill="hold" grpId="0" nodeType="with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heel(1)">
                                          <p:cBhvr>
                                            <p:cTn id="15" dur="1500"/>
                                            <p:tgtEl>
                                              <p:spTgt spid="6">
                                                <p:graphicEl>
                                                  <a:chart seriesIdx="-4" categoryIdx="0" bldStep="category"/>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repeatCount="500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
                                            <p:tgtEl>
                                              <p:spTgt spid="3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heel(1)">
                                          <p:cBhvr>
                                            <p:cTn id="29" dur="1500"/>
                                            <p:tgtEl>
                                              <p:spTgt spid="6">
                                                <p:graphicEl>
                                                  <a:chart seriesIdx="-4" categoryIdx="1" bldStep="category"/>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repeatCount="500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100"/>
                                            <p:tgtEl>
                                              <p:spTgt spid="34"/>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heel(1)">
                                          <p:cBhvr>
                                            <p:cTn id="43" dur="1500"/>
                                            <p:tgtEl>
                                              <p:spTgt spid="6">
                                                <p:graphicEl>
                                                  <a:chart seriesIdx="-4" categoryIdx="2" bldStep="category"/>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repeatCount="500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
                                            <p:tgtEl>
                                              <p:spTgt spid="35"/>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heel(1)">
                                          <p:cBhvr>
                                            <p:cTn id="57" dur="1500"/>
                                            <p:tgtEl>
                                              <p:spTgt spid="6">
                                                <p:graphicEl>
                                                  <a:chart seriesIdx="-4" categoryIdx="3" bldStep="category"/>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repeatCount="500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
                                            <p:tgtEl>
                                              <p:spTgt spid="36"/>
                                            </p:tgtEl>
                                          </p:cBhvr>
                                        </p:animEffect>
                                      </p:childTnLst>
                                    </p:cTn>
                                  </p:par>
                                </p:childTnLst>
                              </p:cTn>
                            </p:par>
                            <p:par>
                              <p:cTn id="63" fill="hold">
                                <p:stCondLst>
                                  <p:cond delay="500"/>
                                </p:stCondLst>
                                <p:childTnLst>
                                  <p:par>
                                    <p:cTn id="64" presetID="22" presetClass="entr" presetSubtype="8" fill="hold"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left)">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heel(1)">
                                          <p:cBhvr>
                                            <p:cTn id="71" dur="1500"/>
                                            <p:tgtEl>
                                              <p:spTgt spid="6">
                                                <p:graphicEl>
                                                  <a:chart seriesIdx="-4" categoryIdx="4" bldStep="category"/>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repeatCount="5000"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100"/>
                                            <p:tgtEl>
                                              <p:spTgt spid="37"/>
                                            </p:tgtEl>
                                          </p:cBhvr>
                                        </p:animEffect>
                                      </p:childTnLst>
                                    </p:cTn>
                                  </p:par>
                                </p:childTnLst>
                              </p:cTn>
                            </p:par>
                            <p:par>
                              <p:cTn id="77" fill="hold">
                                <p:stCondLst>
                                  <p:cond delay="500"/>
                                </p:stCondLst>
                                <p:childTnLst>
                                  <p:par>
                                    <p:cTn id="78" presetID="22" presetClass="entr" presetSubtype="2" fill="hold" nodeType="after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right)">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heel(1)">
                                          <p:cBhvr>
                                            <p:cTn id="85" dur="1500"/>
                                            <p:tgtEl>
                                              <p:spTgt spid="6">
                                                <p:graphicEl>
                                                  <a:chart seriesIdx="-4" categoryIdx="5" bldStep="category"/>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repeatCount="5000"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100"/>
                                            <p:tgtEl>
                                              <p:spTgt spid="38"/>
                                            </p:tgtEl>
                                          </p:cBhvr>
                                        </p:animEffect>
                                      </p:childTnLst>
                                    </p:cTn>
                                  </p:par>
                                </p:childTnLst>
                              </p:cTn>
                            </p:par>
                            <p:par>
                              <p:cTn id="91" fill="hold">
                                <p:stCondLst>
                                  <p:cond delay="500"/>
                                </p:stCondLst>
                                <p:childTnLst>
                                  <p:par>
                                    <p:cTn id="92" presetID="22" presetClass="entr" presetSubtype="2"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wipe(right)">
                                          <p:cBhvr>
                                            <p:cTn id="94" dur="500"/>
                                            <p:tgtEl>
                                              <p:spTgt spid="29"/>
                                            </p:tgtEl>
                                          </p:cBhvr>
                                        </p:animEffect>
                                      </p:childTnLst>
                                    </p:cTn>
                                  </p:par>
                                </p:childTnLst>
                              </p:cTn>
                            </p:par>
                          </p:childTnLst>
                        </p:cTn>
                      </p:par>
                      <p:par>
                        <p:cTn id="95" fill="hold">
                          <p:stCondLst>
                            <p:cond delay="indefinite"/>
                          </p:stCondLst>
                          <p:childTnLst>
                            <p:par>
                              <p:cTn id="96" fill="hold">
                                <p:stCondLst>
                                  <p:cond delay="0"/>
                                </p:stCondLst>
                                <p:childTnLst>
                                  <p:par>
                                    <p:cTn id="97" presetID="21" presetClass="entr" presetSubtype="1" fill="hold" grpId="0" nodeType="clickEffect">
                                      <p:stCondLst>
                                        <p:cond delay="0"/>
                                      </p:stCondLst>
                                      <p:childTnLst>
                                        <p:set>
                                          <p:cBhvr>
                                            <p:cTn id="9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heel(1)">
                                          <p:cBhvr>
                                            <p:cTn id="99" dur="1500"/>
                                            <p:tgtEl>
                                              <p:spTgt spid="6">
                                                <p:graphicEl>
                                                  <a:chart seriesIdx="-4" categoryIdx="6" bldStep="category"/>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repeatCount="5000" fill="hold" grpId="0" nodeType="click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fade">
                                          <p:cBhvr>
                                            <p:cTn id="104" dur="100"/>
                                            <p:tgtEl>
                                              <p:spTgt spid="32"/>
                                            </p:tgtEl>
                                          </p:cBhvr>
                                        </p:animEffect>
                                      </p:childTnLst>
                                    </p:cTn>
                                  </p:par>
                                </p:childTnLst>
                              </p:cTn>
                            </p:par>
                            <p:par>
                              <p:cTn id="105" fill="hold">
                                <p:stCondLst>
                                  <p:cond delay="500"/>
                                </p:stCondLst>
                                <p:childTnLst>
                                  <p:par>
                                    <p:cTn id="106" presetID="22" presetClass="entr" presetSubtype="2" fill="hold" nodeType="after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wipe(right)">
                                          <p:cBhvr>
                                            <p:cTn id="108" dur="500"/>
                                            <p:tgtEl>
                                              <p:spTgt spid="2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fade">
                                          <p:cBhvr>
                                            <p:cTn id="1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
            </p:bldSub>
          </p:bldGraphic>
          <p:bldP spid="30" grpId="0"/>
          <p:bldP spid="32" grpId="0" animBg="1"/>
          <p:bldP spid="33" grpId="0" animBg="1"/>
          <p:bldP spid="34" grpId="0" animBg="1"/>
          <p:bldP spid="35" grpId="0" animBg="1"/>
          <p:bldP spid="36" grpId="0" animBg="1"/>
          <p:bldP spid="37" grpId="0" animBg="1"/>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1000" fill="hold"/>
                                            <p:tgtEl>
                                              <p:spTgt spid="41"/>
                                            </p:tgtEl>
                                            <p:attrNameLst>
                                              <p:attrName>ppt_x</p:attrName>
                                            </p:attrNameLst>
                                          </p:cBhvr>
                                          <p:tavLst>
                                            <p:tav tm="0">
                                              <p:val>
                                                <p:strVal val="0-#ppt_w/2"/>
                                              </p:val>
                                            </p:tav>
                                            <p:tav tm="100000">
                                              <p:val>
                                                <p:strVal val="#ppt_x"/>
                                              </p:val>
                                            </p:tav>
                                          </p:tavLst>
                                        </p:anim>
                                        <p:anim calcmode="lin" valueType="num">
                                          <p:cBhvr additive="base">
                                            <p:cTn id="8" dur="1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graphicEl>
                                                  <a:chart seriesIdx="-3" categoryIdx="-3" bldStep="gridLegend"/>
                                                </p:graphicEl>
                                              </p:spTgt>
                                            </p:tgtEl>
                                            <p:attrNameLst>
                                              <p:attrName>style.visibility</p:attrName>
                                            </p:attrNameLst>
                                          </p:cBhvr>
                                          <p:to>
                                            <p:strVal val="visible"/>
                                          </p:to>
                                        </p:set>
                                      </p:childTnLst>
                                    </p:cTn>
                                  </p:par>
                                  <p:par>
                                    <p:cTn id="13" presetID="21" presetClass="entr" presetSubtype="1" fill="hold" grpId="0" nodeType="with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heel(1)">
                                          <p:cBhvr>
                                            <p:cTn id="15" dur="1500"/>
                                            <p:tgtEl>
                                              <p:spTgt spid="6">
                                                <p:graphicEl>
                                                  <a:chart seriesIdx="-4" categoryIdx="0" bldStep="category"/>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repeatCount="500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fade">
                                          <p:cBhvr>
                                            <p:cTn id="20" dur="100"/>
                                            <p:tgtEl>
                                              <p:spTgt spid="33"/>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heel(1)">
                                          <p:cBhvr>
                                            <p:cTn id="29" dur="1500"/>
                                            <p:tgtEl>
                                              <p:spTgt spid="6">
                                                <p:graphicEl>
                                                  <a:chart seriesIdx="-4" categoryIdx="1" bldStep="category"/>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repeatCount="5000" fill="hold" grpId="0" nodeType="click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100"/>
                                            <p:tgtEl>
                                              <p:spTgt spid="34"/>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heel(1)">
                                          <p:cBhvr>
                                            <p:cTn id="43" dur="1500"/>
                                            <p:tgtEl>
                                              <p:spTgt spid="6">
                                                <p:graphicEl>
                                                  <a:chart seriesIdx="-4" categoryIdx="2" bldStep="category"/>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repeatCount="500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
                                            <p:tgtEl>
                                              <p:spTgt spid="35"/>
                                            </p:tgtEl>
                                          </p:cBhvr>
                                        </p:animEffect>
                                      </p:childTnLst>
                                    </p:cTn>
                                  </p:par>
                                </p:childTnLst>
                              </p:cTn>
                            </p:par>
                            <p:par>
                              <p:cTn id="49" fill="hold">
                                <p:stCondLst>
                                  <p:cond delay="500"/>
                                </p:stCondLst>
                                <p:childTnLst>
                                  <p:par>
                                    <p:cTn id="50" presetID="22" presetClass="entr" presetSubtype="8" fill="hold" nodeType="after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left)">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heel(1)">
                                          <p:cBhvr>
                                            <p:cTn id="57" dur="1500"/>
                                            <p:tgtEl>
                                              <p:spTgt spid="6">
                                                <p:graphicEl>
                                                  <a:chart seriesIdx="-4" categoryIdx="3" bldStep="category"/>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repeatCount="5000" fill="hold" grpId="0" nodeType="click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100"/>
                                            <p:tgtEl>
                                              <p:spTgt spid="36"/>
                                            </p:tgtEl>
                                          </p:cBhvr>
                                        </p:animEffect>
                                      </p:childTnLst>
                                    </p:cTn>
                                  </p:par>
                                </p:childTnLst>
                              </p:cTn>
                            </p:par>
                            <p:par>
                              <p:cTn id="63" fill="hold">
                                <p:stCondLst>
                                  <p:cond delay="500"/>
                                </p:stCondLst>
                                <p:childTnLst>
                                  <p:par>
                                    <p:cTn id="64" presetID="22" presetClass="entr" presetSubtype="8" fill="hold" nodeType="after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left)">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heel(1)">
                                          <p:cBhvr>
                                            <p:cTn id="71" dur="1500"/>
                                            <p:tgtEl>
                                              <p:spTgt spid="6">
                                                <p:graphicEl>
                                                  <a:chart seriesIdx="-4" categoryIdx="4" bldStep="category"/>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repeatCount="5000" fill="hold" grpId="0" nodeType="click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fade">
                                          <p:cBhvr>
                                            <p:cTn id="76" dur="100"/>
                                            <p:tgtEl>
                                              <p:spTgt spid="37"/>
                                            </p:tgtEl>
                                          </p:cBhvr>
                                        </p:animEffect>
                                      </p:childTnLst>
                                    </p:cTn>
                                  </p:par>
                                </p:childTnLst>
                              </p:cTn>
                            </p:par>
                            <p:par>
                              <p:cTn id="77" fill="hold">
                                <p:stCondLst>
                                  <p:cond delay="500"/>
                                </p:stCondLst>
                                <p:childTnLst>
                                  <p:par>
                                    <p:cTn id="78" presetID="22" presetClass="entr" presetSubtype="2" fill="hold" nodeType="after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right)">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21" presetClass="entr" presetSubtype="1" fill="hold" grpId="0" nodeType="clickEffect">
                                      <p:stCondLst>
                                        <p:cond delay="0"/>
                                      </p:stCondLst>
                                      <p:childTnLst>
                                        <p:set>
                                          <p:cBhvr>
                                            <p:cTn id="8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heel(1)">
                                          <p:cBhvr>
                                            <p:cTn id="85" dur="1500"/>
                                            <p:tgtEl>
                                              <p:spTgt spid="6">
                                                <p:graphicEl>
                                                  <a:chart seriesIdx="-4" categoryIdx="5" bldStep="category"/>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repeatCount="5000" fill="hold" grpId="0" nodeType="click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100"/>
                                            <p:tgtEl>
                                              <p:spTgt spid="38"/>
                                            </p:tgtEl>
                                          </p:cBhvr>
                                        </p:animEffect>
                                      </p:childTnLst>
                                    </p:cTn>
                                  </p:par>
                                </p:childTnLst>
                              </p:cTn>
                            </p:par>
                            <p:par>
                              <p:cTn id="91" fill="hold">
                                <p:stCondLst>
                                  <p:cond delay="500"/>
                                </p:stCondLst>
                                <p:childTnLst>
                                  <p:par>
                                    <p:cTn id="92" presetID="22" presetClass="entr" presetSubtype="2" fill="hold" nodeType="afterEffect">
                                      <p:stCondLst>
                                        <p:cond delay="0"/>
                                      </p:stCondLst>
                                      <p:childTnLst>
                                        <p:set>
                                          <p:cBhvr>
                                            <p:cTn id="93" dur="1" fill="hold">
                                              <p:stCondLst>
                                                <p:cond delay="0"/>
                                              </p:stCondLst>
                                            </p:cTn>
                                            <p:tgtEl>
                                              <p:spTgt spid="29"/>
                                            </p:tgtEl>
                                            <p:attrNameLst>
                                              <p:attrName>style.visibility</p:attrName>
                                            </p:attrNameLst>
                                          </p:cBhvr>
                                          <p:to>
                                            <p:strVal val="visible"/>
                                          </p:to>
                                        </p:set>
                                        <p:animEffect transition="in" filter="wipe(right)">
                                          <p:cBhvr>
                                            <p:cTn id="94" dur="500"/>
                                            <p:tgtEl>
                                              <p:spTgt spid="29"/>
                                            </p:tgtEl>
                                          </p:cBhvr>
                                        </p:animEffect>
                                      </p:childTnLst>
                                    </p:cTn>
                                  </p:par>
                                </p:childTnLst>
                              </p:cTn>
                            </p:par>
                          </p:childTnLst>
                        </p:cTn>
                      </p:par>
                      <p:par>
                        <p:cTn id="95" fill="hold">
                          <p:stCondLst>
                            <p:cond delay="indefinite"/>
                          </p:stCondLst>
                          <p:childTnLst>
                            <p:par>
                              <p:cTn id="96" fill="hold">
                                <p:stCondLst>
                                  <p:cond delay="0"/>
                                </p:stCondLst>
                                <p:childTnLst>
                                  <p:par>
                                    <p:cTn id="97" presetID="21" presetClass="entr" presetSubtype="1" fill="hold" grpId="0" nodeType="clickEffect">
                                      <p:stCondLst>
                                        <p:cond delay="0"/>
                                      </p:stCondLst>
                                      <p:childTnLst>
                                        <p:set>
                                          <p:cBhvr>
                                            <p:cTn id="9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heel(1)">
                                          <p:cBhvr>
                                            <p:cTn id="99" dur="1500"/>
                                            <p:tgtEl>
                                              <p:spTgt spid="6">
                                                <p:graphicEl>
                                                  <a:chart seriesIdx="-4" categoryIdx="6" bldStep="category"/>
                                                </p:graphicEl>
                                              </p:spTgt>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repeatCount="5000" fill="hold" grpId="0" nodeType="clickEffect">
                                      <p:stCondLst>
                                        <p:cond delay="0"/>
                                      </p:stCondLst>
                                      <p:childTnLst>
                                        <p:set>
                                          <p:cBhvr>
                                            <p:cTn id="103" dur="1" fill="hold">
                                              <p:stCondLst>
                                                <p:cond delay="0"/>
                                              </p:stCondLst>
                                            </p:cTn>
                                            <p:tgtEl>
                                              <p:spTgt spid="32"/>
                                            </p:tgtEl>
                                            <p:attrNameLst>
                                              <p:attrName>style.visibility</p:attrName>
                                            </p:attrNameLst>
                                          </p:cBhvr>
                                          <p:to>
                                            <p:strVal val="visible"/>
                                          </p:to>
                                        </p:set>
                                        <p:animEffect transition="in" filter="fade">
                                          <p:cBhvr>
                                            <p:cTn id="104" dur="100"/>
                                            <p:tgtEl>
                                              <p:spTgt spid="32"/>
                                            </p:tgtEl>
                                          </p:cBhvr>
                                        </p:animEffect>
                                      </p:childTnLst>
                                    </p:cTn>
                                  </p:par>
                                </p:childTnLst>
                              </p:cTn>
                            </p:par>
                            <p:par>
                              <p:cTn id="105" fill="hold">
                                <p:stCondLst>
                                  <p:cond delay="500"/>
                                </p:stCondLst>
                                <p:childTnLst>
                                  <p:par>
                                    <p:cTn id="106" presetID="22" presetClass="entr" presetSubtype="2" fill="hold" nodeType="afterEffect">
                                      <p:stCondLst>
                                        <p:cond delay="0"/>
                                      </p:stCondLst>
                                      <p:childTnLst>
                                        <p:set>
                                          <p:cBhvr>
                                            <p:cTn id="107" dur="1" fill="hold">
                                              <p:stCondLst>
                                                <p:cond delay="0"/>
                                              </p:stCondLst>
                                            </p:cTn>
                                            <p:tgtEl>
                                              <p:spTgt spid="23"/>
                                            </p:tgtEl>
                                            <p:attrNameLst>
                                              <p:attrName>style.visibility</p:attrName>
                                            </p:attrNameLst>
                                          </p:cBhvr>
                                          <p:to>
                                            <p:strVal val="visible"/>
                                          </p:to>
                                        </p:set>
                                        <p:animEffect transition="in" filter="wipe(right)">
                                          <p:cBhvr>
                                            <p:cTn id="108" dur="500"/>
                                            <p:tgtEl>
                                              <p:spTgt spid="23"/>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30"/>
                                            </p:tgtEl>
                                            <p:attrNameLst>
                                              <p:attrName>style.visibility</p:attrName>
                                            </p:attrNameLst>
                                          </p:cBhvr>
                                          <p:to>
                                            <p:strVal val="visible"/>
                                          </p:to>
                                        </p:set>
                                        <p:animEffect transition="in" filter="fade">
                                          <p:cBhvr>
                                            <p:cTn id="1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
            </p:bldSub>
          </p:bldGraphic>
          <p:bldP spid="30" grpId="0"/>
          <p:bldP spid="32" grpId="0" animBg="1"/>
          <p:bldP spid="33" grpId="0" animBg="1"/>
          <p:bldP spid="34" grpId="0" animBg="1"/>
          <p:bldP spid="35" grpId="0" animBg="1"/>
          <p:bldP spid="36" grpId="0" animBg="1"/>
          <p:bldP spid="37" grpId="0" animBg="1"/>
          <p:bldP spid="38"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 xmlns:a16="http://schemas.microsoft.com/office/drawing/2014/main" id="{AB8F1C0B-A6EA-4E0F-B05B-E2B57ADD88ED}"/>
              </a:ext>
            </a:extLst>
          </p:cNvPr>
          <p:cNvGrpSpPr/>
          <p:nvPr/>
        </p:nvGrpSpPr>
        <p:grpSpPr>
          <a:xfrm>
            <a:off x="1049681" y="224697"/>
            <a:ext cx="10773228" cy="883054"/>
            <a:chOff x="1049681" y="224697"/>
            <a:chExt cx="10773228" cy="883054"/>
          </a:xfrm>
        </p:grpSpPr>
        <p:sp>
          <p:nvSpPr>
            <p:cNvPr id="31" name="Rectangle: Rounded Corners 30">
              <a:extLst>
                <a:ext uri="{FF2B5EF4-FFF2-40B4-BE49-F238E27FC236}">
                  <a16:creationId xmlns="" xmlns:a16="http://schemas.microsoft.com/office/drawing/2014/main" id="{EA893C98-2337-4E8B-B398-F933FAF136CE}"/>
                </a:ext>
              </a:extLst>
            </p:cNvPr>
            <p:cNvSpPr/>
            <p:nvPr/>
          </p:nvSpPr>
          <p:spPr>
            <a:xfrm>
              <a:off x="1049681" y="224697"/>
              <a:ext cx="10773228" cy="883054"/>
            </a:xfrm>
            <a:prstGeom prst="roundRect">
              <a:avLst>
                <a:gd name="adj" fmla="val 50000"/>
              </a:avLst>
            </a:prstGeom>
            <a:gradFill>
              <a:gsLst>
                <a:gs pos="0">
                  <a:srgbClr val="D125F9"/>
                </a:gs>
                <a:gs pos="48000">
                  <a:srgbClr val="8766EF"/>
                </a:gs>
                <a:gs pos="100000">
                  <a:srgbClr val="26BAE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5F92B70B-8DFD-4C30-AE62-9776CF7ADF9E}"/>
                </a:ext>
              </a:extLst>
            </p:cNvPr>
            <p:cNvSpPr txBox="1"/>
            <p:nvPr/>
          </p:nvSpPr>
          <p:spPr>
            <a:xfrm>
              <a:off x="1313161" y="255278"/>
              <a:ext cx="10383520" cy="830997"/>
            </a:xfrm>
            <a:prstGeom prst="rect">
              <a:avLst/>
            </a:prstGeom>
            <a:noFill/>
          </p:spPr>
          <p:txBody>
            <a:bodyPr wrap="square" rtlCol="0">
              <a:spAutoFit/>
            </a:bodyPr>
            <a:lstStyle/>
            <a:p>
              <a:pPr algn="just"/>
              <a:r>
                <a:rPr lang="vi-VN" sz="2400" b="1" dirty="0">
                  <a:solidFill>
                    <a:schemeClr val="bg1"/>
                  </a:solidFill>
                </a:rPr>
                <a:t>Quan sát hình bên dưới và cho biết những lỗi vi phạm nào chiếm tỷ lệ cao trong các vụ tai nạn giao </a:t>
              </a:r>
              <a:r>
                <a:rPr lang="vi-VN" sz="2400" b="1" dirty="0" smtClean="0">
                  <a:solidFill>
                    <a:schemeClr val="bg1"/>
                  </a:solidFill>
                </a:rPr>
                <a:t>thông</a:t>
              </a:r>
              <a:r>
                <a:rPr lang="en-US" sz="2400" b="1" dirty="0" smtClean="0">
                  <a:solidFill>
                    <a:schemeClr val="bg1"/>
                  </a:solidFill>
                </a:rPr>
                <a:t>?</a:t>
              </a:r>
              <a:endParaRPr lang="en-US" sz="2400" b="1" dirty="0">
                <a:solidFill>
                  <a:schemeClr val="bg1"/>
                </a:solidFill>
              </a:endParaRPr>
            </a:p>
          </p:txBody>
        </p:sp>
      </p:grpSp>
      <p:grpSp>
        <p:nvGrpSpPr>
          <p:cNvPr id="4" name="Group 3">
            <a:extLst>
              <a:ext uri="{FF2B5EF4-FFF2-40B4-BE49-F238E27FC236}">
                <a16:creationId xmlns="" xmlns:a16="http://schemas.microsoft.com/office/drawing/2014/main" id="{89F24EA2-148A-4F7C-9A0A-32AF98E0E8FF}"/>
              </a:ext>
            </a:extLst>
          </p:cNvPr>
          <p:cNvGrpSpPr/>
          <p:nvPr/>
        </p:nvGrpSpPr>
        <p:grpSpPr>
          <a:xfrm>
            <a:off x="2199249" y="1235607"/>
            <a:ext cx="8309806" cy="3447691"/>
            <a:chOff x="635000" y="1108625"/>
            <a:chExt cx="12513184" cy="5191648"/>
          </a:xfrm>
        </p:grpSpPr>
        <p:graphicFrame>
          <p:nvGraphicFramePr>
            <p:cNvPr id="6" name="Chart 5">
              <a:extLst>
                <a:ext uri="{FF2B5EF4-FFF2-40B4-BE49-F238E27FC236}">
                  <a16:creationId xmlns="" xmlns:a16="http://schemas.microsoft.com/office/drawing/2014/main" id="{AEA7516B-7CDB-4483-A981-140E8C01328C}"/>
                </a:ext>
              </a:extLst>
            </p:cNvPr>
            <p:cNvGraphicFramePr/>
            <p:nvPr>
              <p:extLst>
                <p:ext uri="{D42A27DB-BD31-4B8C-83A1-F6EECF244321}">
                  <p14:modId xmlns:p14="http://schemas.microsoft.com/office/powerpoint/2010/main" val="823166549"/>
                </p:ext>
              </p:extLst>
            </p:nvPr>
          </p:nvGraphicFramePr>
          <p:xfrm>
            <a:off x="2458976" y="1450908"/>
            <a:ext cx="7274047" cy="4849365"/>
          </p:xfrm>
          <a:graphic>
            <a:graphicData uri="http://schemas.openxmlformats.org/drawingml/2006/chart">
              <c:chart xmlns:c="http://schemas.openxmlformats.org/drawingml/2006/chart" xmlns:r="http://schemas.openxmlformats.org/officeDocument/2006/relationships" r:id="rId2"/>
            </a:graphicData>
          </a:graphic>
        </p:graphicFrame>
        <p:grpSp>
          <p:nvGrpSpPr>
            <p:cNvPr id="24" name="Group 23">
              <a:extLst>
                <a:ext uri="{FF2B5EF4-FFF2-40B4-BE49-F238E27FC236}">
                  <a16:creationId xmlns="" xmlns:a16="http://schemas.microsoft.com/office/drawing/2014/main" id="{66F9898D-8281-4A98-ADA2-C0B6931F5122}"/>
                </a:ext>
              </a:extLst>
            </p:cNvPr>
            <p:cNvGrpSpPr/>
            <p:nvPr/>
          </p:nvGrpSpPr>
          <p:grpSpPr>
            <a:xfrm>
              <a:off x="6840638" y="1108625"/>
              <a:ext cx="3498035" cy="1275760"/>
              <a:chOff x="6840638" y="1108625"/>
              <a:chExt cx="3498035" cy="1275760"/>
            </a:xfrm>
          </p:grpSpPr>
          <p:sp>
            <p:nvSpPr>
              <p:cNvPr id="9" name="Freeform: Shape 8">
                <a:extLst>
                  <a:ext uri="{FF2B5EF4-FFF2-40B4-BE49-F238E27FC236}">
                    <a16:creationId xmlns="" xmlns:a16="http://schemas.microsoft.com/office/drawing/2014/main" id="{2E348A0C-8B84-4AC4-AEF7-FF1073D4C262}"/>
                  </a:ext>
                </a:extLst>
              </p:cNvPr>
              <p:cNvSpPr/>
              <p:nvPr/>
            </p:nvSpPr>
            <p:spPr>
              <a:xfrm>
                <a:off x="6840638" y="1597306"/>
                <a:ext cx="2801073" cy="787079"/>
              </a:xfrm>
              <a:custGeom>
                <a:avLst/>
                <a:gdLst>
                  <a:gd name="connsiteX0" fmla="*/ 0 w 3402957"/>
                  <a:gd name="connsiteY0" fmla="*/ 787079 h 787079"/>
                  <a:gd name="connsiteX1" fmla="*/ 567159 w 3402957"/>
                  <a:gd name="connsiteY1" fmla="*/ 23150 h 787079"/>
                  <a:gd name="connsiteX2" fmla="*/ 3402957 w 3402957"/>
                  <a:gd name="connsiteY2" fmla="*/ 0 h 787079"/>
                </a:gdLst>
                <a:ahLst/>
                <a:cxnLst>
                  <a:cxn ang="0">
                    <a:pos x="connsiteX0" y="connsiteY0"/>
                  </a:cxn>
                  <a:cxn ang="0">
                    <a:pos x="connsiteX1" y="connsiteY1"/>
                  </a:cxn>
                  <a:cxn ang="0">
                    <a:pos x="connsiteX2" y="connsiteY2"/>
                  </a:cxn>
                </a:cxnLst>
                <a:rect l="l" t="t" r="r" b="b"/>
                <a:pathLst>
                  <a:path w="3402957" h="787079">
                    <a:moveTo>
                      <a:pt x="0" y="787079"/>
                    </a:moveTo>
                    <a:lnTo>
                      <a:pt x="567159" y="23150"/>
                    </a:lnTo>
                    <a:lnTo>
                      <a:pt x="3402957" y="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TextBox 9">
                <a:extLst>
                  <a:ext uri="{FF2B5EF4-FFF2-40B4-BE49-F238E27FC236}">
                    <a16:creationId xmlns="" xmlns:a16="http://schemas.microsoft.com/office/drawing/2014/main" id="{9063B0F8-03B6-4B1D-85B3-6283B5D7C359}"/>
                  </a:ext>
                </a:extLst>
              </p:cNvPr>
              <p:cNvSpPr txBox="1"/>
              <p:nvPr/>
            </p:nvSpPr>
            <p:spPr>
              <a:xfrm>
                <a:off x="7230735" y="1108625"/>
                <a:ext cx="3107938" cy="463461"/>
              </a:xfrm>
              <a:prstGeom prst="rect">
                <a:avLst/>
              </a:prstGeom>
              <a:noFill/>
            </p:spPr>
            <p:txBody>
              <a:bodyPr wrap="square" rtlCol="0">
                <a:spAutoFit/>
              </a:bodyPr>
              <a:lstStyle/>
              <a:p>
                <a:r>
                  <a:rPr lang="vi-VN" sz="1400">
                    <a:solidFill>
                      <a:schemeClr val="bg2">
                        <a:lumMod val="25000"/>
                      </a:schemeClr>
                    </a:solidFill>
                  </a:rPr>
                  <a:t>Chạy quá tốc độ</a:t>
                </a:r>
                <a:endParaRPr lang="en-US" sz="1400">
                  <a:solidFill>
                    <a:schemeClr val="bg2">
                      <a:lumMod val="25000"/>
                    </a:schemeClr>
                  </a:solidFill>
                </a:endParaRPr>
              </a:p>
            </p:txBody>
          </p:sp>
        </p:grpSp>
        <p:grpSp>
          <p:nvGrpSpPr>
            <p:cNvPr id="25" name="Group 24">
              <a:extLst>
                <a:ext uri="{FF2B5EF4-FFF2-40B4-BE49-F238E27FC236}">
                  <a16:creationId xmlns="" xmlns:a16="http://schemas.microsoft.com/office/drawing/2014/main" id="{964F265E-1E3C-4B00-BC18-5D365750F710}"/>
                </a:ext>
              </a:extLst>
            </p:cNvPr>
            <p:cNvGrpSpPr/>
            <p:nvPr/>
          </p:nvGrpSpPr>
          <p:grpSpPr>
            <a:xfrm>
              <a:off x="7708739" y="1768148"/>
              <a:ext cx="5439445" cy="1059877"/>
              <a:chOff x="7708739" y="1768148"/>
              <a:chExt cx="5439445" cy="1059877"/>
            </a:xfrm>
          </p:grpSpPr>
          <p:sp>
            <p:nvSpPr>
              <p:cNvPr id="11" name="Freeform: Shape 10">
                <a:extLst>
                  <a:ext uri="{FF2B5EF4-FFF2-40B4-BE49-F238E27FC236}">
                    <a16:creationId xmlns="" xmlns:a16="http://schemas.microsoft.com/office/drawing/2014/main" id="{C9712479-0823-428B-8264-ABFE29848744}"/>
                  </a:ext>
                </a:extLst>
              </p:cNvPr>
              <p:cNvSpPr/>
              <p:nvPr/>
            </p:nvSpPr>
            <p:spPr>
              <a:xfrm>
                <a:off x="7708739" y="2345205"/>
                <a:ext cx="4109013" cy="409570"/>
              </a:xfrm>
              <a:custGeom>
                <a:avLst/>
                <a:gdLst>
                  <a:gd name="connsiteX0" fmla="*/ 0 w 4109013"/>
                  <a:gd name="connsiteY0" fmla="*/ 405114 h 405114"/>
                  <a:gd name="connsiteX1" fmla="*/ 821803 w 4109013"/>
                  <a:gd name="connsiteY1" fmla="*/ 0 h 405114"/>
                  <a:gd name="connsiteX2" fmla="*/ 4109013 w 4109013"/>
                  <a:gd name="connsiteY2" fmla="*/ 46298 h 405114"/>
                  <a:gd name="connsiteX0" fmla="*/ 0 w 4109013"/>
                  <a:gd name="connsiteY0" fmla="*/ 409570 h 409570"/>
                  <a:gd name="connsiteX1" fmla="*/ 821803 w 4109013"/>
                  <a:gd name="connsiteY1" fmla="*/ 4456 h 409570"/>
                  <a:gd name="connsiteX2" fmla="*/ 4109013 w 4109013"/>
                  <a:gd name="connsiteY2" fmla="*/ 4455 h 409570"/>
                </a:gdLst>
                <a:ahLst/>
                <a:cxnLst>
                  <a:cxn ang="0">
                    <a:pos x="connsiteX0" y="connsiteY0"/>
                  </a:cxn>
                  <a:cxn ang="0">
                    <a:pos x="connsiteX1" y="connsiteY1"/>
                  </a:cxn>
                  <a:cxn ang="0">
                    <a:pos x="connsiteX2" y="connsiteY2"/>
                  </a:cxn>
                </a:cxnLst>
                <a:rect l="l" t="t" r="r" b="b"/>
                <a:pathLst>
                  <a:path w="4109013" h="409570">
                    <a:moveTo>
                      <a:pt x="0" y="409570"/>
                    </a:moveTo>
                    <a:lnTo>
                      <a:pt x="821803" y="4456"/>
                    </a:lnTo>
                    <a:cubicBezTo>
                      <a:pt x="1917540" y="19889"/>
                      <a:pt x="3013276" y="-10978"/>
                      <a:pt x="4109013" y="4455"/>
                    </a:cubicBez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2" name="TextBox 11">
                <a:extLst>
                  <a:ext uri="{FF2B5EF4-FFF2-40B4-BE49-F238E27FC236}">
                    <a16:creationId xmlns="" xmlns:a16="http://schemas.microsoft.com/office/drawing/2014/main" id="{41653EEE-95AD-4AA7-A82A-35C84A20EAF1}"/>
                  </a:ext>
                </a:extLst>
              </p:cNvPr>
              <p:cNvSpPr txBox="1"/>
              <p:nvPr/>
            </p:nvSpPr>
            <p:spPr>
              <a:xfrm>
                <a:off x="8506739" y="1768148"/>
                <a:ext cx="4641445" cy="1059877"/>
              </a:xfrm>
              <a:prstGeom prst="rect">
                <a:avLst/>
              </a:prstGeom>
              <a:noFill/>
            </p:spPr>
            <p:txBody>
              <a:bodyPr wrap="square" rtlCol="0">
                <a:spAutoFit/>
              </a:bodyPr>
              <a:lstStyle/>
              <a:p>
                <a:pPr>
                  <a:lnSpc>
                    <a:spcPct val="150000"/>
                  </a:lnSpc>
                </a:pPr>
                <a:r>
                  <a:rPr lang="vi-VN" sz="1400">
                    <a:solidFill>
                      <a:schemeClr val="bg2">
                        <a:lumMod val="25000"/>
                      </a:schemeClr>
                    </a:solidFill>
                  </a:rPr>
                  <a:t>Đi không đúng làn đường, phần đường</a:t>
                </a:r>
                <a:endParaRPr lang="en-US" sz="1400">
                  <a:solidFill>
                    <a:schemeClr val="bg2">
                      <a:lumMod val="25000"/>
                    </a:schemeClr>
                  </a:solidFill>
                </a:endParaRPr>
              </a:p>
            </p:txBody>
          </p:sp>
        </p:grpSp>
        <p:grpSp>
          <p:nvGrpSpPr>
            <p:cNvPr id="26" name="Group 25">
              <a:extLst>
                <a:ext uri="{FF2B5EF4-FFF2-40B4-BE49-F238E27FC236}">
                  <a16:creationId xmlns="" xmlns:a16="http://schemas.microsoft.com/office/drawing/2014/main" id="{A6603E3E-EDB5-4B32-9C01-55DAAB0BC65F}"/>
                </a:ext>
              </a:extLst>
            </p:cNvPr>
            <p:cNvGrpSpPr/>
            <p:nvPr/>
          </p:nvGrpSpPr>
          <p:grpSpPr>
            <a:xfrm>
              <a:off x="8252749" y="4135141"/>
              <a:ext cx="4777940" cy="496147"/>
              <a:chOff x="8252749" y="4135141"/>
              <a:chExt cx="4777940" cy="496147"/>
            </a:xfrm>
          </p:grpSpPr>
          <p:sp>
            <p:nvSpPr>
              <p:cNvPr id="13" name="Freeform: Shape 12">
                <a:extLst>
                  <a:ext uri="{FF2B5EF4-FFF2-40B4-BE49-F238E27FC236}">
                    <a16:creationId xmlns="" xmlns:a16="http://schemas.microsoft.com/office/drawing/2014/main" id="{68C21E6E-2E81-4DBD-85ED-2E9B4AC58D0C}"/>
                  </a:ext>
                </a:extLst>
              </p:cNvPr>
              <p:cNvSpPr/>
              <p:nvPr/>
            </p:nvSpPr>
            <p:spPr>
              <a:xfrm>
                <a:off x="8252749" y="4190035"/>
                <a:ext cx="3530279" cy="441253"/>
              </a:xfrm>
              <a:custGeom>
                <a:avLst/>
                <a:gdLst>
                  <a:gd name="connsiteX0" fmla="*/ 0 w 3530279"/>
                  <a:gd name="connsiteY0" fmla="*/ 0 h 451413"/>
                  <a:gd name="connsiteX1" fmla="*/ 902826 w 3530279"/>
                  <a:gd name="connsiteY1" fmla="*/ 428264 h 451413"/>
                  <a:gd name="connsiteX2" fmla="*/ 3530279 w 3530279"/>
                  <a:gd name="connsiteY2" fmla="*/ 451413 h 451413"/>
                  <a:gd name="connsiteX0" fmla="*/ 0 w 3530279"/>
                  <a:gd name="connsiteY0" fmla="*/ 0 h 441253"/>
                  <a:gd name="connsiteX1" fmla="*/ 902826 w 3530279"/>
                  <a:gd name="connsiteY1" fmla="*/ 428264 h 441253"/>
                  <a:gd name="connsiteX2" fmla="*/ 3530279 w 3530279"/>
                  <a:gd name="connsiteY2" fmla="*/ 441253 h 441253"/>
                </a:gdLst>
                <a:ahLst/>
                <a:cxnLst>
                  <a:cxn ang="0">
                    <a:pos x="connsiteX0" y="connsiteY0"/>
                  </a:cxn>
                  <a:cxn ang="0">
                    <a:pos x="connsiteX1" y="connsiteY1"/>
                  </a:cxn>
                  <a:cxn ang="0">
                    <a:pos x="connsiteX2" y="connsiteY2"/>
                  </a:cxn>
                </a:cxnLst>
                <a:rect l="l" t="t" r="r" b="b"/>
                <a:pathLst>
                  <a:path w="3530279" h="441253">
                    <a:moveTo>
                      <a:pt x="0" y="0"/>
                    </a:moveTo>
                    <a:lnTo>
                      <a:pt x="902826" y="428264"/>
                    </a:lnTo>
                    <a:lnTo>
                      <a:pt x="3530279" y="441253"/>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4" name="TextBox 13">
                <a:extLst>
                  <a:ext uri="{FF2B5EF4-FFF2-40B4-BE49-F238E27FC236}">
                    <a16:creationId xmlns="" xmlns:a16="http://schemas.microsoft.com/office/drawing/2014/main" id="{2BBB5397-5753-406B-828D-D85F4771E3B4}"/>
                  </a:ext>
                </a:extLst>
              </p:cNvPr>
              <p:cNvSpPr txBox="1"/>
              <p:nvPr/>
            </p:nvSpPr>
            <p:spPr>
              <a:xfrm>
                <a:off x="9058841" y="4135141"/>
                <a:ext cx="3971848" cy="463461"/>
              </a:xfrm>
              <a:prstGeom prst="rect">
                <a:avLst/>
              </a:prstGeom>
              <a:noFill/>
            </p:spPr>
            <p:txBody>
              <a:bodyPr wrap="square" rtlCol="0">
                <a:spAutoFit/>
              </a:bodyPr>
              <a:lstStyle/>
              <a:p>
                <a:r>
                  <a:rPr lang="vi-VN" sz="1400">
                    <a:solidFill>
                      <a:schemeClr val="bg2">
                        <a:lumMod val="25000"/>
                      </a:schemeClr>
                    </a:solidFill>
                  </a:rPr>
                  <a:t>Vượt xe sai quy định</a:t>
                </a:r>
                <a:endParaRPr lang="en-US" sz="1400">
                  <a:solidFill>
                    <a:schemeClr val="bg2">
                      <a:lumMod val="25000"/>
                    </a:schemeClr>
                  </a:solidFill>
                </a:endParaRPr>
              </a:p>
            </p:txBody>
          </p:sp>
        </p:grpSp>
        <p:grpSp>
          <p:nvGrpSpPr>
            <p:cNvPr id="27" name="Group 26">
              <a:extLst>
                <a:ext uri="{FF2B5EF4-FFF2-40B4-BE49-F238E27FC236}">
                  <a16:creationId xmlns="" xmlns:a16="http://schemas.microsoft.com/office/drawing/2014/main" id="{93E9E7FA-822C-4138-9B15-181EBEFA8984}"/>
                </a:ext>
              </a:extLst>
            </p:cNvPr>
            <p:cNvGrpSpPr/>
            <p:nvPr/>
          </p:nvGrpSpPr>
          <p:grpSpPr>
            <a:xfrm>
              <a:off x="7020560" y="4582160"/>
              <a:ext cx="5443797" cy="1188720"/>
              <a:chOff x="7020560" y="4582160"/>
              <a:chExt cx="5443797" cy="1188720"/>
            </a:xfrm>
          </p:grpSpPr>
          <p:sp>
            <p:nvSpPr>
              <p:cNvPr id="15" name="Freeform: Shape 14">
                <a:extLst>
                  <a:ext uri="{FF2B5EF4-FFF2-40B4-BE49-F238E27FC236}">
                    <a16:creationId xmlns="" xmlns:a16="http://schemas.microsoft.com/office/drawing/2014/main" id="{9E692FB6-2166-4159-B927-FBC440936FAE}"/>
                  </a:ext>
                </a:extLst>
              </p:cNvPr>
              <p:cNvSpPr/>
              <p:nvPr/>
            </p:nvSpPr>
            <p:spPr>
              <a:xfrm>
                <a:off x="7020560" y="4582160"/>
                <a:ext cx="4480560" cy="1188720"/>
              </a:xfrm>
              <a:custGeom>
                <a:avLst/>
                <a:gdLst>
                  <a:gd name="connsiteX0" fmla="*/ 0 w 4480560"/>
                  <a:gd name="connsiteY0" fmla="*/ 0 h 1188720"/>
                  <a:gd name="connsiteX1" fmla="*/ 497840 w 4480560"/>
                  <a:gd name="connsiteY1" fmla="*/ 1178560 h 1188720"/>
                  <a:gd name="connsiteX2" fmla="*/ 4480560 w 4480560"/>
                  <a:gd name="connsiteY2" fmla="*/ 1188720 h 1188720"/>
                </a:gdLst>
                <a:ahLst/>
                <a:cxnLst>
                  <a:cxn ang="0">
                    <a:pos x="connsiteX0" y="connsiteY0"/>
                  </a:cxn>
                  <a:cxn ang="0">
                    <a:pos x="connsiteX1" y="connsiteY1"/>
                  </a:cxn>
                  <a:cxn ang="0">
                    <a:pos x="connsiteX2" y="connsiteY2"/>
                  </a:cxn>
                </a:cxnLst>
                <a:rect l="l" t="t" r="r" b="b"/>
                <a:pathLst>
                  <a:path w="4480560" h="1188720">
                    <a:moveTo>
                      <a:pt x="0" y="0"/>
                    </a:moveTo>
                    <a:lnTo>
                      <a:pt x="497840" y="1178560"/>
                    </a:lnTo>
                    <a:lnTo>
                      <a:pt x="4480560" y="118872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6" name="TextBox 15">
                <a:extLst>
                  <a:ext uri="{FF2B5EF4-FFF2-40B4-BE49-F238E27FC236}">
                    <a16:creationId xmlns="" xmlns:a16="http://schemas.microsoft.com/office/drawing/2014/main" id="{01588D27-C2E6-4149-BE9D-99034FE91BDD}"/>
                  </a:ext>
                </a:extLst>
              </p:cNvPr>
              <p:cNvSpPr txBox="1"/>
              <p:nvPr/>
            </p:nvSpPr>
            <p:spPr>
              <a:xfrm>
                <a:off x="7401375" y="5278593"/>
                <a:ext cx="5062982" cy="463461"/>
              </a:xfrm>
              <a:prstGeom prst="rect">
                <a:avLst/>
              </a:prstGeom>
              <a:noFill/>
            </p:spPr>
            <p:txBody>
              <a:bodyPr wrap="square" rtlCol="0">
                <a:spAutoFit/>
              </a:bodyPr>
              <a:lstStyle/>
              <a:p>
                <a:r>
                  <a:rPr lang="vi-VN" sz="1400">
                    <a:solidFill>
                      <a:schemeClr val="bg2">
                        <a:lumMod val="25000"/>
                      </a:schemeClr>
                    </a:solidFill>
                  </a:rPr>
                  <a:t>Chuyển hướng không đúng quy định</a:t>
                </a:r>
                <a:endParaRPr lang="en-US" sz="1400">
                  <a:solidFill>
                    <a:schemeClr val="bg2">
                      <a:lumMod val="25000"/>
                    </a:schemeClr>
                  </a:solidFill>
                </a:endParaRPr>
              </a:p>
            </p:txBody>
          </p:sp>
        </p:grpSp>
        <p:grpSp>
          <p:nvGrpSpPr>
            <p:cNvPr id="23" name="Group 22">
              <a:extLst>
                <a:ext uri="{FF2B5EF4-FFF2-40B4-BE49-F238E27FC236}">
                  <a16:creationId xmlns="" xmlns:a16="http://schemas.microsoft.com/office/drawing/2014/main" id="{54C839C5-48CE-427B-AA85-48C96B8D1D7F}"/>
                </a:ext>
              </a:extLst>
            </p:cNvPr>
            <p:cNvGrpSpPr/>
            <p:nvPr/>
          </p:nvGrpSpPr>
          <p:grpSpPr>
            <a:xfrm>
              <a:off x="635000" y="1718465"/>
              <a:ext cx="3783313" cy="1268575"/>
              <a:chOff x="635000" y="1718465"/>
              <a:chExt cx="3783313" cy="1268575"/>
            </a:xfrm>
          </p:grpSpPr>
          <p:sp>
            <p:nvSpPr>
              <p:cNvPr id="17" name="Freeform: Shape 16">
                <a:extLst>
                  <a:ext uri="{FF2B5EF4-FFF2-40B4-BE49-F238E27FC236}">
                    <a16:creationId xmlns="" xmlns:a16="http://schemas.microsoft.com/office/drawing/2014/main" id="{1596F03F-453F-43B8-B3DB-6FD7E7EF1E07}"/>
                  </a:ext>
                </a:extLst>
              </p:cNvPr>
              <p:cNvSpPr/>
              <p:nvPr/>
            </p:nvSpPr>
            <p:spPr>
              <a:xfrm>
                <a:off x="635000" y="2194560"/>
                <a:ext cx="3327400" cy="792480"/>
              </a:xfrm>
              <a:custGeom>
                <a:avLst/>
                <a:gdLst>
                  <a:gd name="connsiteX0" fmla="*/ 3322320 w 3322320"/>
                  <a:gd name="connsiteY0" fmla="*/ 792480 h 792480"/>
                  <a:gd name="connsiteX1" fmla="*/ 2682240 w 3322320"/>
                  <a:gd name="connsiteY1" fmla="*/ 0 h 792480"/>
                  <a:gd name="connsiteX2" fmla="*/ 0 w 3322320"/>
                  <a:gd name="connsiteY2" fmla="*/ 40640 h 792480"/>
                  <a:gd name="connsiteX0" fmla="*/ 3327400 w 3327400"/>
                  <a:gd name="connsiteY0" fmla="*/ 792480 h 792480"/>
                  <a:gd name="connsiteX1" fmla="*/ 2687320 w 3327400"/>
                  <a:gd name="connsiteY1" fmla="*/ 0 h 792480"/>
                  <a:gd name="connsiteX2" fmla="*/ 0 w 3327400"/>
                  <a:gd name="connsiteY2" fmla="*/ 20320 h 792480"/>
                  <a:gd name="connsiteX0" fmla="*/ 3327400 w 3327400"/>
                  <a:gd name="connsiteY0" fmla="*/ 792480 h 792480"/>
                  <a:gd name="connsiteX1" fmla="*/ 2687320 w 3327400"/>
                  <a:gd name="connsiteY1" fmla="*/ 0 h 792480"/>
                  <a:gd name="connsiteX2" fmla="*/ 0 w 3327400"/>
                  <a:gd name="connsiteY2" fmla="*/ 5080 h 792480"/>
                </a:gdLst>
                <a:ahLst/>
                <a:cxnLst>
                  <a:cxn ang="0">
                    <a:pos x="connsiteX0" y="connsiteY0"/>
                  </a:cxn>
                  <a:cxn ang="0">
                    <a:pos x="connsiteX1" y="connsiteY1"/>
                  </a:cxn>
                  <a:cxn ang="0">
                    <a:pos x="connsiteX2" y="connsiteY2"/>
                  </a:cxn>
                </a:cxnLst>
                <a:rect l="l" t="t" r="r" b="b"/>
                <a:pathLst>
                  <a:path w="3327400" h="792480">
                    <a:moveTo>
                      <a:pt x="3327400" y="792480"/>
                    </a:moveTo>
                    <a:lnTo>
                      <a:pt x="2687320" y="0"/>
                    </a:lnTo>
                    <a:lnTo>
                      <a:pt x="0" y="508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8" name="TextBox 17">
                <a:extLst>
                  <a:ext uri="{FF2B5EF4-FFF2-40B4-BE49-F238E27FC236}">
                    <a16:creationId xmlns="" xmlns:a16="http://schemas.microsoft.com/office/drawing/2014/main" id="{90678671-AD6B-4B4B-9923-39FB4FF8C07E}"/>
                  </a:ext>
                </a:extLst>
              </p:cNvPr>
              <p:cNvSpPr txBox="1"/>
              <p:nvPr/>
            </p:nvSpPr>
            <p:spPr>
              <a:xfrm>
                <a:off x="648672" y="1718465"/>
                <a:ext cx="3769641" cy="463461"/>
              </a:xfrm>
              <a:prstGeom prst="rect">
                <a:avLst/>
              </a:prstGeom>
              <a:noFill/>
            </p:spPr>
            <p:txBody>
              <a:bodyPr wrap="square" rtlCol="0">
                <a:spAutoFit/>
              </a:bodyPr>
              <a:lstStyle/>
              <a:p>
                <a:r>
                  <a:rPr lang="vi-VN" sz="1400">
                    <a:solidFill>
                      <a:schemeClr val="bg2">
                        <a:lumMod val="25000"/>
                      </a:schemeClr>
                    </a:solidFill>
                  </a:rPr>
                  <a:t>Các lỗi vi phạm khác</a:t>
                </a:r>
                <a:endParaRPr lang="en-US" sz="1400">
                  <a:solidFill>
                    <a:schemeClr val="bg2">
                      <a:lumMod val="25000"/>
                    </a:schemeClr>
                  </a:solidFill>
                </a:endParaRPr>
              </a:p>
            </p:txBody>
          </p:sp>
        </p:grpSp>
        <p:grpSp>
          <p:nvGrpSpPr>
            <p:cNvPr id="29" name="Group 28">
              <a:extLst>
                <a:ext uri="{FF2B5EF4-FFF2-40B4-BE49-F238E27FC236}">
                  <a16:creationId xmlns="" xmlns:a16="http://schemas.microsoft.com/office/drawing/2014/main" id="{2F00EE90-DDAD-48F3-ADA0-2734F49B498E}"/>
                </a:ext>
              </a:extLst>
            </p:cNvPr>
            <p:cNvGrpSpPr/>
            <p:nvPr/>
          </p:nvGrpSpPr>
          <p:grpSpPr>
            <a:xfrm>
              <a:off x="795275" y="2944343"/>
              <a:ext cx="3543045" cy="1363497"/>
              <a:chOff x="795275" y="2944343"/>
              <a:chExt cx="3543045" cy="1363497"/>
            </a:xfrm>
          </p:grpSpPr>
          <p:sp>
            <p:nvSpPr>
              <p:cNvPr id="19" name="Freeform: Shape 18">
                <a:extLst>
                  <a:ext uri="{FF2B5EF4-FFF2-40B4-BE49-F238E27FC236}">
                    <a16:creationId xmlns="" xmlns:a16="http://schemas.microsoft.com/office/drawing/2014/main" id="{8A12022D-5456-49B1-A2D4-5A848B343552}"/>
                  </a:ext>
                </a:extLst>
              </p:cNvPr>
              <p:cNvSpPr/>
              <p:nvPr/>
            </p:nvSpPr>
            <p:spPr>
              <a:xfrm>
                <a:off x="817880" y="3444240"/>
                <a:ext cx="3520440" cy="863600"/>
              </a:xfrm>
              <a:custGeom>
                <a:avLst/>
                <a:gdLst>
                  <a:gd name="connsiteX0" fmla="*/ 3474720 w 3474720"/>
                  <a:gd name="connsiteY0" fmla="*/ 863600 h 863600"/>
                  <a:gd name="connsiteX1" fmla="*/ 2214880 w 3474720"/>
                  <a:gd name="connsiteY1" fmla="*/ 0 h 863600"/>
                  <a:gd name="connsiteX2" fmla="*/ 0 w 3474720"/>
                  <a:gd name="connsiteY2" fmla="*/ 30480 h 863600"/>
                  <a:gd name="connsiteX0" fmla="*/ 3520440 w 3520440"/>
                  <a:gd name="connsiteY0" fmla="*/ 863600 h 863600"/>
                  <a:gd name="connsiteX1" fmla="*/ 2260600 w 3520440"/>
                  <a:gd name="connsiteY1" fmla="*/ 0 h 863600"/>
                  <a:gd name="connsiteX2" fmla="*/ 0 w 3520440"/>
                  <a:gd name="connsiteY2" fmla="*/ 11430 h 863600"/>
                </a:gdLst>
                <a:ahLst/>
                <a:cxnLst>
                  <a:cxn ang="0">
                    <a:pos x="connsiteX0" y="connsiteY0"/>
                  </a:cxn>
                  <a:cxn ang="0">
                    <a:pos x="connsiteX1" y="connsiteY1"/>
                  </a:cxn>
                  <a:cxn ang="0">
                    <a:pos x="connsiteX2" y="connsiteY2"/>
                  </a:cxn>
                </a:cxnLst>
                <a:rect l="l" t="t" r="r" b="b"/>
                <a:pathLst>
                  <a:path w="3520440" h="863600">
                    <a:moveTo>
                      <a:pt x="3520440" y="863600"/>
                    </a:moveTo>
                    <a:lnTo>
                      <a:pt x="2260600" y="0"/>
                    </a:lnTo>
                    <a:lnTo>
                      <a:pt x="0" y="11430"/>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TextBox 19">
                <a:extLst>
                  <a:ext uri="{FF2B5EF4-FFF2-40B4-BE49-F238E27FC236}">
                    <a16:creationId xmlns="" xmlns:a16="http://schemas.microsoft.com/office/drawing/2014/main" id="{465CAD53-A85C-453A-8003-C906826111C7}"/>
                  </a:ext>
                </a:extLst>
              </p:cNvPr>
              <p:cNvSpPr txBox="1"/>
              <p:nvPr/>
            </p:nvSpPr>
            <p:spPr>
              <a:xfrm>
                <a:off x="795275" y="2944343"/>
                <a:ext cx="3327399" cy="463461"/>
              </a:xfrm>
              <a:prstGeom prst="rect">
                <a:avLst/>
              </a:prstGeom>
              <a:noFill/>
            </p:spPr>
            <p:txBody>
              <a:bodyPr wrap="square" rtlCol="0">
                <a:spAutoFit/>
              </a:bodyPr>
              <a:lstStyle/>
              <a:p>
                <a:r>
                  <a:rPr lang="vi-VN" sz="1400">
                    <a:solidFill>
                      <a:schemeClr val="bg2">
                        <a:lumMod val="25000"/>
                      </a:schemeClr>
                    </a:solidFill>
                  </a:rPr>
                  <a:t>Sử dụng rượu bia</a:t>
                </a:r>
                <a:endParaRPr lang="en-US" sz="1400">
                  <a:solidFill>
                    <a:schemeClr val="bg2">
                      <a:lumMod val="25000"/>
                    </a:schemeClr>
                  </a:solidFill>
                </a:endParaRPr>
              </a:p>
            </p:txBody>
          </p:sp>
        </p:grpSp>
        <p:grpSp>
          <p:nvGrpSpPr>
            <p:cNvPr id="28" name="Group 27">
              <a:extLst>
                <a:ext uri="{FF2B5EF4-FFF2-40B4-BE49-F238E27FC236}">
                  <a16:creationId xmlns="" xmlns:a16="http://schemas.microsoft.com/office/drawing/2014/main" id="{A915DB62-222B-4202-AAB2-FAD9C66591B6}"/>
                </a:ext>
              </a:extLst>
            </p:cNvPr>
            <p:cNvGrpSpPr/>
            <p:nvPr/>
          </p:nvGrpSpPr>
          <p:grpSpPr>
            <a:xfrm>
              <a:off x="1267714" y="4563122"/>
              <a:ext cx="3984748" cy="1003177"/>
              <a:chOff x="1267714" y="4563122"/>
              <a:chExt cx="3984748" cy="1003177"/>
            </a:xfrm>
          </p:grpSpPr>
          <p:sp>
            <p:nvSpPr>
              <p:cNvPr id="21" name="Freeform: Shape 20">
                <a:extLst>
                  <a:ext uri="{FF2B5EF4-FFF2-40B4-BE49-F238E27FC236}">
                    <a16:creationId xmlns="" xmlns:a16="http://schemas.microsoft.com/office/drawing/2014/main" id="{A82141E0-25EE-44EE-AE8E-C132240EF02D}"/>
                  </a:ext>
                </a:extLst>
              </p:cNvPr>
              <p:cNvSpPr/>
              <p:nvPr/>
            </p:nvSpPr>
            <p:spPr>
              <a:xfrm>
                <a:off x="1846555" y="4563122"/>
                <a:ext cx="3302494" cy="1003177"/>
              </a:xfrm>
              <a:custGeom>
                <a:avLst/>
                <a:gdLst>
                  <a:gd name="connsiteX0" fmla="*/ 3302494 w 3302494"/>
                  <a:gd name="connsiteY0" fmla="*/ 0 h 1003177"/>
                  <a:gd name="connsiteX1" fmla="*/ 2547892 w 3302494"/>
                  <a:gd name="connsiteY1" fmla="*/ 994299 h 1003177"/>
                  <a:gd name="connsiteX2" fmla="*/ 0 w 3302494"/>
                  <a:gd name="connsiteY2" fmla="*/ 1003177 h 1003177"/>
                </a:gdLst>
                <a:ahLst/>
                <a:cxnLst>
                  <a:cxn ang="0">
                    <a:pos x="connsiteX0" y="connsiteY0"/>
                  </a:cxn>
                  <a:cxn ang="0">
                    <a:pos x="connsiteX1" y="connsiteY1"/>
                  </a:cxn>
                  <a:cxn ang="0">
                    <a:pos x="connsiteX2" y="connsiteY2"/>
                  </a:cxn>
                </a:cxnLst>
                <a:rect l="l" t="t" r="r" b="b"/>
                <a:pathLst>
                  <a:path w="3302494" h="1003177">
                    <a:moveTo>
                      <a:pt x="3302494" y="0"/>
                    </a:moveTo>
                    <a:lnTo>
                      <a:pt x="2547892" y="994299"/>
                    </a:lnTo>
                    <a:lnTo>
                      <a:pt x="0" y="1003177"/>
                    </a:lnTo>
                  </a:path>
                </a:pathLst>
              </a:cu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2" name="TextBox 21">
                <a:extLst>
                  <a:ext uri="{FF2B5EF4-FFF2-40B4-BE49-F238E27FC236}">
                    <a16:creationId xmlns="" xmlns:a16="http://schemas.microsoft.com/office/drawing/2014/main" id="{D9CC9821-8DC8-4896-8DDA-043DBA478A9E}"/>
                  </a:ext>
                </a:extLst>
              </p:cNvPr>
              <p:cNvSpPr txBox="1"/>
              <p:nvPr/>
            </p:nvSpPr>
            <p:spPr>
              <a:xfrm>
                <a:off x="1267714" y="5096423"/>
                <a:ext cx="3984748" cy="463461"/>
              </a:xfrm>
              <a:prstGeom prst="rect">
                <a:avLst/>
              </a:prstGeom>
              <a:noFill/>
            </p:spPr>
            <p:txBody>
              <a:bodyPr wrap="square" rtlCol="0">
                <a:spAutoFit/>
              </a:bodyPr>
              <a:lstStyle/>
              <a:p>
                <a:r>
                  <a:rPr lang="vi-VN" sz="1400">
                    <a:solidFill>
                      <a:schemeClr val="bg2">
                        <a:lumMod val="25000"/>
                      </a:schemeClr>
                    </a:solidFill>
                  </a:rPr>
                  <a:t>Không nhường đường</a:t>
                </a:r>
                <a:endParaRPr lang="en-US" sz="1400">
                  <a:solidFill>
                    <a:schemeClr val="bg2">
                      <a:lumMod val="25000"/>
                    </a:schemeClr>
                  </a:solidFill>
                </a:endParaRPr>
              </a:p>
            </p:txBody>
          </p:sp>
        </p:grpSp>
        <p:sp>
          <p:nvSpPr>
            <p:cNvPr id="32" name="Oval 31">
              <a:extLst>
                <a:ext uri="{FF2B5EF4-FFF2-40B4-BE49-F238E27FC236}">
                  <a16:creationId xmlns="" xmlns:a16="http://schemas.microsoft.com/office/drawing/2014/main" id="{4E9C06F8-E6A9-4DFA-BA58-500A89BC8821}"/>
                </a:ext>
              </a:extLst>
            </p:cNvPr>
            <p:cNvSpPr/>
            <p:nvPr/>
          </p:nvSpPr>
          <p:spPr>
            <a:xfrm>
              <a:off x="3872400" y="2889090"/>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3" name="Oval 32">
              <a:extLst>
                <a:ext uri="{FF2B5EF4-FFF2-40B4-BE49-F238E27FC236}">
                  <a16:creationId xmlns="" xmlns:a16="http://schemas.microsoft.com/office/drawing/2014/main" id="{6D5D8AB8-66DA-4462-89D6-02E4D5866936}"/>
                </a:ext>
              </a:extLst>
            </p:cNvPr>
            <p:cNvSpPr/>
            <p:nvPr/>
          </p:nvSpPr>
          <p:spPr>
            <a:xfrm>
              <a:off x="6781656" y="2312385"/>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4" name="Oval 33">
              <a:extLst>
                <a:ext uri="{FF2B5EF4-FFF2-40B4-BE49-F238E27FC236}">
                  <a16:creationId xmlns="" xmlns:a16="http://schemas.microsoft.com/office/drawing/2014/main" id="{0BD93F9D-8F06-49E1-AAD1-954FBF5BF572}"/>
                </a:ext>
              </a:extLst>
            </p:cNvPr>
            <p:cNvSpPr/>
            <p:nvPr/>
          </p:nvSpPr>
          <p:spPr>
            <a:xfrm>
              <a:off x="7636739" y="2677653"/>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5" name="Oval 34">
              <a:extLst>
                <a:ext uri="{FF2B5EF4-FFF2-40B4-BE49-F238E27FC236}">
                  <a16:creationId xmlns="" xmlns:a16="http://schemas.microsoft.com/office/drawing/2014/main" id="{1F7AE315-1CB9-4F0D-A184-18F12F814086}"/>
                </a:ext>
              </a:extLst>
            </p:cNvPr>
            <p:cNvSpPr/>
            <p:nvPr/>
          </p:nvSpPr>
          <p:spPr>
            <a:xfrm>
              <a:off x="8168920" y="4106685"/>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6" name="Oval 35">
              <a:extLst>
                <a:ext uri="{FF2B5EF4-FFF2-40B4-BE49-F238E27FC236}">
                  <a16:creationId xmlns="" xmlns:a16="http://schemas.microsoft.com/office/drawing/2014/main" id="{C70DABAD-A0C3-407B-8B47-0789685448CD}"/>
                </a:ext>
              </a:extLst>
            </p:cNvPr>
            <p:cNvSpPr/>
            <p:nvPr/>
          </p:nvSpPr>
          <p:spPr>
            <a:xfrm>
              <a:off x="6954089" y="4487288"/>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Oval 36">
              <a:extLst>
                <a:ext uri="{FF2B5EF4-FFF2-40B4-BE49-F238E27FC236}">
                  <a16:creationId xmlns="" xmlns:a16="http://schemas.microsoft.com/office/drawing/2014/main" id="{A879E091-340E-40B4-94AE-7AEE46370D0F}"/>
                </a:ext>
              </a:extLst>
            </p:cNvPr>
            <p:cNvSpPr/>
            <p:nvPr/>
          </p:nvSpPr>
          <p:spPr>
            <a:xfrm>
              <a:off x="5081692" y="4487288"/>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Oval 37">
              <a:extLst>
                <a:ext uri="{FF2B5EF4-FFF2-40B4-BE49-F238E27FC236}">
                  <a16:creationId xmlns="" xmlns:a16="http://schemas.microsoft.com/office/drawing/2014/main" id="{7638DE43-9DF5-47CE-81FE-779D9FB90C1A}"/>
                </a:ext>
              </a:extLst>
            </p:cNvPr>
            <p:cNvSpPr/>
            <p:nvPr/>
          </p:nvSpPr>
          <p:spPr>
            <a:xfrm>
              <a:off x="4274314" y="4246056"/>
              <a:ext cx="144000" cy="14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grpSp>
      <p:grpSp>
        <p:nvGrpSpPr>
          <p:cNvPr id="42" name="Group 41">
            <a:extLst>
              <a:ext uri="{FF2B5EF4-FFF2-40B4-BE49-F238E27FC236}">
                <a16:creationId xmlns="" xmlns:a16="http://schemas.microsoft.com/office/drawing/2014/main" id="{0D4AF4C4-E928-468D-9C3C-C5B9638475F6}"/>
              </a:ext>
            </a:extLst>
          </p:cNvPr>
          <p:cNvGrpSpPr/>
          <p:nvPr/>
        </p:nvGrpSpPr>
        <p:grpSpPr>
          <a:xfrm>
            <a:off x="265139" y="96839"/>
            <a:ext cx="1138768" cy="1138768"/>
            <a:chOff x="265139" y="96839"/>
            <a:chExt cx="1138768" cy="1138768"/>
          </a:xfrm>
        </p:grpSpPr>
        <p:sp>
          <p:nvSpPr>
            <p:cNvPr id="41" name="Oval 40">
              <a:extLst>
                <a:ext uri="{FF2B5EF4-FFF2-40B4-BE49-F238E27FC236}">
                  <a16:creationId xmlns="" xmlns:a16="http://schemas.microsoft.com/office/drawing/2014/main" id="{C79852F7-35CC-48FE-8BFF-1EBBB81202C7}"/>
                </a:ext>
              </a:extLst>
            </p:cNvPr>
            <p:cNvSpPr/>
            <p:nvPr/>
          </p:nvSpPr>
          <p:spPr>
            <a:xfrm>
              <a:off x="302164" y="160725"/>
              <a:ext cx="1010997" cy="1010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 xmlns:a16="http://schemas.microsoft.com/office/drawing/2014/main" id="{59C72B80-1CF5-4D90-A31C-A7CAA93022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139" y="96839"/>
              <a:ext cx="1138768" cy="1138768"/>
            </a:xfrm>
            <a:prstGeom prst="rect">
              <a:avLst/>
            </a:prstGeom>
          </p:spPr>
        </p:pic>
      </p:grpSp>
      <p:sp>
        <p:nvSpPr>
          <p:cNvPr id="45" name="Rectangle: Rounded Corners 44">
            <a:extLst>
              <a:ext uri="{FF2B5EF4-FFF2-40B4-BE49-F238E27FC236}">
                <a16:creationId xmlns="" xmlns:a16="http://schemas.microsoft.com/office/drawing/2014/main" id="{11CDAD7F-30D2-49BC-8AA9-BE6DEED7DD9D}"/>
              </a:ext>
            </a:extLst>
          </p:cNvPr>
          <p:cNvSpPr/>
          <p:nvPr/>
        </p:nvSpPr>
        <p:spPr>
          <a:xfrm>
            <a:off x="302164" y="4572000"/>
            <a:ext cx="11614853" cy="2125275"/>
          </a:xfrm>
          <a:prstGeom prst="roundRect">
            <a:avLst>
              <a:gd name="adj" fmla="val 11055"/>
            </a:avLst>
          </a:prstGeom>
          <a:noFill/>
          <a:ln w="28575">
            <a:solidFill>
              <a:srgbClr val="D125F9"/>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 xmlns:a16="http://schemas.microsoft.com/office/drawing/2014/main" id="{3C4D16AA-DE20-4BB5-B2B9-19E6CACEB15C}"/>
              </a:ext>
            </a:extLst>
          </p:cNvPr>
          <p:cNvGrpSpPr/>
          <p:nvPr/>
        </p:nvGrpSpPr>
        <p:grpSpPr>
          <a:xfrm>
            <a:off x="302164" y="4217814"/>
            <a:ext cx="1501252" cy="590833"/>
            <a:chOff x="302164" y="4109023"/>
            <a:chExt cx="1501252" cy="590833"/>
          </a:xfrm>
        </p:grpSpPr>
        <p:sp>
          <p:nvSpPr>
            <p:cNvPr id="46" name="Rectangle: Rounded Corners 45">
              <a:extLst>
                <a:ext uri="{FF2B5EF4-FFF2-40B4-BE49-F238E27FC236}">
                  <a16:creationId xmlns="" xmlns:a16="http://schemas.microsoft.com/office/drawing/2014/main" id="{EF8F5ACF-29CC-4C38-B0FD-3581F003DF2E}"/>
                </a:ext>
              </a:extLst>
            </p:cNvPr>
            <p:cNvSpPr/>
            <p:nvPr/>
          </p:nvSpPr>
          <p:spPr>
            <a:xfrm>
              <a:off x="302164" y="4109023"/>
              <a:ext cx="1470772" cy="590833"/>
            </a:xfrm>
            <a:prstGeom prst="roundRect">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 xmlns:a16="http://schemas.microsoft.com/office/drawing/2014/main" id="{AA750147-2680-4DF0-BF46-A3AA75C7ACAB}"/>
                </a:ext>
              </a:extLst>
            </p:cNvPr>
            <p:cNvSpPr txBox="1"/>
            <p:nvPr/>
          </p:nvSpPr>
          <p:spPr>
            <a:xfrm>
              <a:off x="452306" y="4173606"/>
              <a:ext cx="1351110"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48" name="Rectangle: Rounded Corners 47">
              <a:extLst>
                <a:ext uri="{FF2B5EF4-FFF2-40B4-BE49-F238E27FC236}">
                  <a16:creationId xmlns="" xmlns:a16="http://schemas.microsoft.com/office/drawing/2014/main" id="{7ED05C31-57D8-4722-A723-86D260B16C9B}"/>
                </a:ext>
              </a:extLst>
            </p:cNvPr>
            <p:cNvSpPr/>
            <p:nvPr/>
          </p:nvSpPr>
          <p:spPr>
            <a:xfrm>
              <a:off x="342040" y="4150599"/>
              <a:ext cx="1383889" cy="50501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TextBox 48">
            <a:extLst>
              <a:ext uri="{FF2B5EF4-FFF2-40B4-BE49-F238E27FC236}">
                <a16:creationId xmlns="" xmlns:a16="http://schemas.microsoft.com/office/drawing/2014/main" id="{BEBF536C-A1FA-F3DB-0F0A-E90B01EE45F8}"/>
              </a:ext>
            </a:extLst>
          </p:cNvPr>
          <p:cNvSpPr txBox="1"/>
          <p:nvPr/>
        </p:nvSpPr>
        <p:spPr>
          <a:xfrm>
            <a:off x="1452534" y="5041558"/>
            <a:ext cx="9848478" cy="1200329"/>
          </a:xfrm>
          <a:prstGeom prst="rect">
            <a:avLst/>
          </a:prstGeom>
          <a:noFill/>
        </p:spPr>
        <p:txBody>
          <a:bodyPr wrap="square" rtlCol="0">
            <a:spAutoFit/>
          </a:bodyPr>
          <a:lstStyle/>
          <a:p>
            <a:pPr algn="just"/>
            <a:r>
              <a:rPr lang="vi-VN" sz="2400" dirty="0">
                <a:solidFill>
                  <a:srgbClr val="002060"/>
                </a:solidFill>
              </a:rPr>
              <a:t>Đi không đúng làn đường, phần đường.</a:t>
            </a:r>
          </a:p>
          <a:p>
            <a:pPr algn="just"/>
            <a:r>
              <a:rPr lang="vi-VN" sz="2400" dirty="0">
                <a:solidFill>
                  <a:srgbClr val="002060"/>
                </a:solidFill>
              </a:rPr>
              <a:t>Chạy quá tốc độ.</a:t>
            </a:r>
          </a:p>
          <a:p>
            <a:pPr algn="just"/>
            <a:r>
              <a:rPr lang="vi-VN" sz="2400" dirty="0">
                <a:solidFill>
                  <a:srgbClr val="002060"/>
                </a:solidFill>
              </a:rPr>
              <a:t>Chuyển hướng không đúng quy định.</a:t>
            </a:r>
          </a:p>
        </p:txBody>
      </p:sp>
    </p:spTree>
    <p:extLst>
      <p:ext uri="{BB962C8B-B14F-4D97-AF65-F5344CB8AC3E}">
        <p14:creationId xmlns:p14="http://schemas.microsoft.com/office/powerpoint/2010/main" val="30323255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 calcmode="lin" valueType="num">
                                          <p:cBhvr>
                                            <p:cTn id="9" dur="500" fill="hold"/>
                                            <p:tgtEl>
                                              <p:spTgt spid="42"/>
                                            </p:tgtEl>
                                            <p:attrNameLst>
                                              <p:attrName>style.rotation</p:attrName>
                                            </p:attrNameLst>
                                          </p:cBhvr>
                                          <p:tavLst>
                                            <p:tav tm="0">
                                              <p:val>
                                                <p:fltVal val="360"/>
                                              </p:val>
                                            </p:tav>
                                            <p:tav tm="100000">
                                              <p:val>
                                                <p:fltVal val="0"/>
                                              </p:val>
                                            </p:tav>
                                          </p:tavLst>
                                        </p:anim>
                                        <p:animEffect transition="in" filter="fade">
                                          <p:cBhvr>
                                            <p:cTn id="10" dur="500"/>
                                            <p:tgtEl>
                                              <p:spTgt spid="4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left)">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14:presetBounceEnd="60000">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14:bounceEnd="60000">
                                          <p:cBhvr additive="base">
                                            <p:cTn id="24" dur="500" fill="hold"/>
                                            <p:tgtEl>
                                              <p:spTgt spid="47"/>
                                            </p:tgtEl>
                                            <p:attrNameLst>
                                              <p:attrName>ppt_x</p:attrName>
                                            </p:attrNameLst>
                                          </p:cBhvr>
                                          <p:tavLst>
                                            <p:tav tm="0">
                                              <p:val>
                                                <p:strVal val="0-#ppt_w/2"/>
                                              </p:val>
                                            </p:tav>
                                            <p:tav tm="100000">
                                              <p:val>
                                                <p:strVal val="#ppt_x"/>
                                              </p:val>
                                            </p:tav>
                                          </p:tavLst>
                                        </p:anim>
                                        <p:anim calcmode="lin" valueType="num" p14:bounceEnd="60000">
                                          <p:cBhvr additive="base">
                                            <p:cTn id="25" dur="500" fill="hold"/>
                                            <p:tgtEl>
                                              <p:spTgt spid="47"/>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 calcmode="lin" valueType="num">
                                          <p:cBhvr>
                                            <p:cTn id="9" dur="500" fill="hold"/>
                                            <p:tgtEl>
                                              <p:spTgt spid="42"/>
                                            </p:tgtEl>
                                            <p:attrNameLst>
                                              <p:attrName>style.rotation</p:attrName>
                                            </p:attrNameLst>
                                          </p:cBhvr>
                                          <p:tavLst>
                                            <p:tav tm="0">
                                              <p:val>
                                                <p:fltVal val="360"/>
                                              </p:val>
                                            </p:tav>
                                            <p:tav tm="100000">
                                              <p:val>
                                                <p:fltVal val="0"/>
                                              </p:val>
                                            </p:tav>
                                          </p:tavLst>
                                        </p:anim>
                                        <p:animEffect transition="in" filter="fade">
                                          <p:cBhvr>
                                            <p:cTn id="10" dur="500"/>
                                            <p:tgtEl>
                                              <p:spTgt spid="4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wipe(left)">
                                          <p:cBhvr>
                                            <p:cTn id="14" dur="500"/>
                                            <p:tgtEl>
                                              <p:spTgt spid="4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47"/>
                                            </p:tgtEl>
                                            <p:attrNameLst>
                                              <p:attrName>style.visibility</p:attrName>
                                            </p:attrNameLst>
                                          </p:cBhvr>
                                          <p:to>
                                            <p:strVal val="visible"/>
                                          </p:to>
                                        </p:set>
                                        <p:anim calcmode="lin" valueType="num">
                                          <p:cBhvr additive="base">
                                            <p:cTn id="24" dur="500" fill="hold"/>
                                            <p:tgtEl>
                                              <p:spTgt spid="47"/>
                                            </p:tgtEl>
                                            <p:attrNameLst>
                                              <p:attrName>ppt_x</p:attrName>
                                            </p:attrNameLst>
                                          </p:cBhvr>
                                          <p:tavLst>
                                            <p:tav tm="0">
                                              <p:val>
                                                <p:strVal val="0-#ppt_w/2"/>
                                              </p:val>
                                            </p:tav>
                                            <p:tav tm="100000">
                                              <p:val>
                                                <p:strVal val="#ppt_x"/>
                                              </p:val>
                                            </p:tav>
                                          </p:tavLst>
                                        </p:anim>
                                        <p:anim calcmode="lin" valueType="num">
                                          <p:cBhvr additive="base">
                                            <p:cTn id="25" dur="500" fill="hold"/>
                                            <p:tgtEl>
                                              <p:spTgt spid="47"/>
                                            </p:tgtEl>
                                            <p:attrNameLst>
                                              <p:attrName>ppt_y</p:attrName>
                                            </p:attrNameLst>
                                          </p:cBhvr>
                                          <p:tavLst>
                                            <p:tav tm="0">
                                              <p:val>
                                                <p:strVal val="#ppt_y"/>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left)">
                                          <p:cBhvr>
                                            <p:cTn id="29" dur="500"/>
                                            <p:tgtEl>
                                              <p:spTgt spid="4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9"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E956BB9C-E82A-3B2E-DB91-8C3849F63548}"/>
              </a:ext>
            </a:extLst>
          </p:cNvPr>
          <p:cNvPicPr>
            <a:picLocks noChangeAspect="1"/>
          </p:cNvPicPr>
          <p:nvPr/>
        </p:nvPicPr>
        <p:blipFill rotWithShape="1">
          <a:blip r:embed="rId2"/>
          <a:srcRect t="44681"/>
          <a:stretch/>
        </p:blipFill>
        <p:spPr>
          <a:xfrm>
            <a:off x="-102578" y="0"/>
            <a:ext cx="12397155" cy="6858000"/>
          </a:xfrm>
          <a:prstGeom prst="rect">
            <a:avLst/>
          </a:prstGeom>
        </p:spPr>
      </p:pic>
      <p:sp>
        <p:nvSpPr>
          <p:cNvPr id="4" name="Rectangle 3">
            <a:extLst>
              <a:ext uri="{FF2B5EF4-FFF2-40B4-BE49-F238E27FC236}">
                <a16:creationId xmlns="" xmlns:a16="http://schemas.microsoft.com/office/drawing/2014/main" id="{EEF6F858-CC73-A544-3E52-3C81D66C75CA}"/>
              </a:ext>
            </a:extLst>
          </p:cNvPr>
          <p:cNvSpPr/>
          <p:nvPr/>
        </p:nvSpPr>
        <p:spPr>
          <a:xfrm>
            <a:off x="-295946" y="0"/>
            <a:ext cx="12990542"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D4711648-FEF3-A5B2-50EB-80C77C43A7FD}"/>
              </a:ext>
            </a:extLst>
          </p:cNvPr>
          <p:cNvSpPr txBox="1"/>
          <p:nvPr/>
        </p:nvSpPr>
        <p:spPr>
          <a:xfrm>
            <a:off x="2587559" y="2151727"/>
            <a:ext cx="7577578" cy="2554545"/>
          </a:xfrm>
          <a:prstGeom prst="rect">
            <a:avLst/>
          </a:prstGeom>
          <a:noFill/>
        </p:spPr>
        <p:txBody>
          <a:bodyPr wrap="square">
            <a:spAutoFit/>
          </a:bodyPr>
          <a:lstStyle/>
          <a:p>
            <a:pPr algn="ctr"/>
            <a:r>
              <a:rPr lang="vi-VN" sz="4000" b="1" dirty="0">
                <a:solidFill>
                  <a:schemeClr val="bg1"/>
                </a:solidFill>
                <a:ea typeface="#9Slide02 Noi dung dai" panose="02000000000000000000" pitchFamily="2" charset="0"/>
              </a:rPr>
              <a:t>Vì sao người lái xe phải điều khiển xe trong giới hạn tốc độ cho phép và giữ khoảng</a:t>
            </a:r>
          </a:p>
          <a:p>
            <a:pPr algn="ctr"/>
            <a:r>
              <a:rPr lang="vi-VN" sz="4000" b="1" dirty="0">
                <a:solidFill>
                  <a:schemeClr val="bg1"/>
                </a:solidFill>
                <a:ea typeface="#9Slide02 Noi dung dai" panose="02000000000000000000" pitchFamily="2" charset="0"/>
              </a:rPr>
              <a:t>cách an toàn giữa hai xe?</a:t>
            </a:r>
            <a:endParaRPr lang="en-US" sz="4000" b="1" dirty="0">
              <a:solidFill>
                <a:schemeClr val="bg1"/>
              </a:solidFill>
              <a:ea typeface="#9Slide02 Noi dung dai" panose="02000000000000000000" pitchFamily="2" charset="0"/>
            </a:endParaRPr>
          </a:p>
        </p:txBody>
      </p:sp>
    </p:spTree>
    <p:extLst>
      <p:ext uri="{BB962C8B-B14F-4D97-AF65-F5344CB8AC3E}">
        <p14:creationId xmlns:p14="http://schemas.microsoft.com/office/powerpoint/2010/main" val="38604152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FC47A3C8-547E-4F86-9B26-05D1C79CC66D}"/>
              </a:ext>
            </a:extLst>
          </p:cNvPr>
          <p:cNvGrpSpPr/>
          <p:nvPr/>
        </p:nvGrpSpPr>
        <p:grpSpPr>
          <a:xfrm>
            <a:off x="1049681" y="224697"/>
            <a:ext cx="10773228" cy="883054"/>
            <a:chOff x="1049681" y="224697"/>
            <a:chExt cx="10773228" cy="883054"/>
          </a:xfrm>
        </p:grpSpPr>
        <p:sp>
          <p:nvSpPr>
            <p:cNvPr id="3" name="Rectangle: Rounded Corners 2">
              <a:extLst>
                <a:ext uri="{FF2B5EF4-FFF2-40B4-BE49-F238E27FC236}">
                  <a16:creationId xmlns="" xmlns:a16="http://schemas.microsoft.com/office/drawing/2014/main" id="{58452586-E95E-4955-82E0-716CF62584D2}"/>
                </a:ext>
              </a:extLst>
            </p:cNvPr>
            <p:cNvSpPr/>
            <p:nvPr/>
          </p:nvSpPr>
          <p:spPr>
            <a:xfrm>
              <a:off x="1049681" y="224697"/>
              <a:ext cx="10773228" cy="883054"/>
            </a:xfrm>
            <a:prstGeom prst="roundRect">
              <a:avLst>
                <a:gd name="adj" fmla="val 50000"/>
              </a:avLst>
            </a:prstGeom>
            <a:gradFill>
              <a:gsLst>
                <a:gs pos="0">
                  <a:srgbClr val="D125F9"/>
                </a:gs>
                <a:gs pos="48000">
                  <a:srgbClr val="8766EF"/>
                </a:gs>
                <a:gs pos="100000">
                  <a:srgbClr val="26BAE3"/>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DC2E04A2-A663-44C5-9638-BFDFBA2B7C52}"/>
                </a:ext>
              </a:extLst>
            </p:cNvPr>
            <p:cNvSpPr txBox="1"/>
            <p:nvPr/>
          </p:nvSpPr>
          <p:spPr>
            <a:xfrm>
              <a:off x="1313161" y="255278"/>
              <a:ext cx="10383520" cy="830997"/>
            </a:xfrm>
            <a:prstGeom prst="rect">
              <a:avLst/>
            </a:prstGeom>
            <a:noFill/>
          </p:spPr>
          <p:txBody>
            <a:bodyPr wrap="square" rtlCol="0">
              <a:spAutoFit/>
            </a:bodyPr>
            <a:lstStyle/>
            <a:p>
              <a:pPr algn="just"/>
              <a:r>
                <a:rPr lang="vi-VN" sz="2400" b="1" dirty="0">
                  <a:solidFill>
                    <a:schemeClr val="bg1"/>
                  </a:solidFill>
                </a:rPr>
                <a:t>Từ các thông tin trong hình 11.2, em hãy nêu một số yếu tố có thể ảnh hưởng đến an toàn giao </a:t>
              </a:r>
              <a:r>
                <a:rPr lang="vi-VN" sz="2400" b="1" dirty="0" smtClean="0">
                  <a:solidFill>
                    <a:schemeClr val="bg1"/>
                  </a:solidFill>
                </a:rPr>
                <a:t>thông</a:t>
              </a:r>
              <a:r>
                <a:rPr lang="en-US" sz="2400" b="1" dirty="0" smtClean="0">
                  <a:solidFill>
                    <a:schemeClr val="bg1"/>
                  </a:solidFill>
                </a:rPr>
                <a:t>.</a:t>
              </a:r>
              <a:endParaRPr lang="en-US" sz="2400" b="1" dirty="0">
                <a:solidFill>
                  <a:schemeClr val="bg1"/>
                </a:solidFill>
              </a:endParaRPr>
            </a:p>
          </p:txBody>
        </p:sp>
      </p:grpSp>
      <p:grpSp>
        <p:nvGrpSpPr>
          <p:cNvPr id="5" name="Group 4">
            <a:extLst>
              <a:ext uri="{FF2B5EF4-FFF2-40B4-BE49-F238E27FC236}">
                <a16:creationId xmlns="" xmlns:a16="http://schemas.microsoft.com/office/drawing/2014/main" id="{FB2E6649-097F-4EE8-8BC2-BFD1CFCF16C4}"/>
              </a:ext>
            </a:extLst>
          </p:cNvPr>
          <p:cNvGrpSpPr/>
          <p:nvPr/>
        </p:nvGrpSpPr>
        <p:grpSpPr>
          <a:xfrm>
            <a:off x="265139" y="96839"/>
            <a:ext cx="1138768" cy="1138768"/>
            <a:chOff x="265139" y="96839"/>
            <a:chExt cx="1138768" cy="1138768"/>
          </a:xfrm>
        </p:grpSpPr>
        <p:sp>
          <p:nvSpPr>
            <p:cNvPr id="6" name="Oval 5">
              <a:extLst>
                <a:ext uri="{FF2B5EF4-FFF2-40B4-BE49-F238E27FC236}">
                  <a16:creationId xmlns="" xmlns:a16="http://schemas.microsoft.com/office/drawing/2014/main" id="{DB7E645B-8C27-4563-8E7A-F84BF7D1F3A7}"/>
                </a:ext>
              </a:extLst>
            </p:cNvPr>
            <p:cNvSpPr/>
            <p:nvPr/>
          </p:nvSpPr>
          <p:spPr>
            <a:xfrm>
              <a:off x="302164" y="160725"/>
              <a:ext cx="1010997" cy="1010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Description automatically generated">
              <a:extLst>
                <a:ext uri="{FF2B5EF4-FFF2-40B4-BE49-F238E27FC236}">
                  <a16:creationId xmlns="" xmlns:a16="http://schemas.microsoft.com/office/drawing/2014/main" id="{17FFA46C-1189-474D-A227-4C1227DD7A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139" y="96839"/>
              <a:ext cx="1138768" cy="1138768"/>
            </a:xfrm>
            <a:prstGeom prst="rect">
              <a:avLst/>
            </a:prstGeom>
          </p:spPr>
        </p:pic>
      </p:grpSp>
      <p:grpSp>
        <p:nvGrpSpPr>
          <p:cNvPr id="8" name="Group 7">
            <a:extLst>
              <a:ext uri="{FF2B5EF4-FFF2-40B4-BE49-F238E27FC236}">
                <a16:creationId xmlns="" xmlns:a16="http://schemas.microsoft.com/office/drawing/2014/main" id="{9D5C46E9-4179-4A1B-BC60-D70DEB89EA54}"/>
              </a:ext>
            </a:extLst>
          </p:cNvPr>
          <p:cNvGrpSpPr/>
          <p:nvPr/>
        </p:nvGrpSpPr>
        <p:grpSpPr>
          <a:xfrm>
            <a:off x="5685669" y="1613762"/>
            <a:ext cx="1501252" cy="590833"/>
            <a:chOff x="302164" y="4109023"/>
            <a:chExt cx="1501252" cy="590833"/>
          </a:xfrm>
        </p:grpSpPr>
        <p:sp>
          <p:nvSpPr>
            <p:cNvPr id="9" name="Rectangle: Rounded Corners 8">
              <a:extLst>
                <a:ext uri="{FF2B5EF4-FFF2-40B4-BE49-F238E27FC236}">
                  <a16:creationId xmlns="" xmlns:a16="http://schemas.microsoft.com/office/drawing/2014/main" id="{F9847B2F-7853-4380-B300-419944CC5658}"/>
                </a:ext>
              </a:extLst>
            </p:cNvPr>
            <p:cNvSpPr/>
            <p:nvPr/>
          </p:nvSpPr>
          <p:spPr>
            <a:xfrm>
              <a:off x="302164" y="4109023"/>
              <a:ext cx="1470772" cy="590833"/>
            </a:xfrm>
            <a:prstGeom prst="roundRect">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C0788451-91D2-4BFE-8C1B-6C52CAA76B92}"/>
                </a:ext>
              </a:extLst>
            </p:cNvPr>
            <p:cNvSpPr txBox="1"/>
            <p:nvPr/>
          </p:nvSpPr>
          <p:spPr>
            <a:xfrm>
              <a:off x="452306" y="4173606"/>
              <a:ext cx="1351110"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11" name="Rectangle: Rounded Corners 10">
              <a:extLst>
                <a:ext uri="{FF2B5EF4-FFF2-40B4-BE49-F238E27FC236}">
                  <a16:creationId xmlns="" xmlns:a16="http://schemas.microsoft.com/office/drawing/2014/main" id="{8575147C-027B-445D-9975-C5D050A5FBB4}"/>
                </a:ext>
              </a:extLst>
            </p:cNvPr>
            <p:cNvSpPr/>
            <p:nvPr/>
          </p:nvSpPr>
          <p:spPr>
            <a:xfrm>
              <a:off x="342040" y="4150599"/>
              <a:ext cx="1383889" cy="50501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 xmlns:a16="http://schemas.microsoft.com/office/drawing/2014/main" id="{B7067F4B-5AC3-A523-F912-D9B028D98B33}"/>
              </a:ext>
            </a:extLst>
          </p:cNvPr>
          <p:cNvSpPr txBox="1"/>
          <p:nvPr/>
        </p:nvSpPr>
        <p:spPr>
          <a:xfrm>
            <a:off x="1171761" y="2471352"/>
            <a:ext cx="9848478" cy="3108543"/>
          </a:xfrm>
          <a:prstGeom prst="rect">
            <a:avLst/>
          </a:prstGeom>
          <a:noFill/>
        </p:spPr>
        <p:txBody>
          <a:bodyPr wrap="square" rtlCol="0">
            <a:spAutoFit/>
          </a:bodyPr>
          <a:lstStyle/>
          <a:p>
            <a:pPr algn="just"/>
            <a:r>
              <a:rPr lang="vi-VN" sz="2800" b="1" dirty="0">
                <a:solidFill>
                  <a:srgbClr val="002060"/>
                </a:solidFill>
              </a:rPr>
              <a:t>Một số yếu tố có thể ảnh hưởng đến an toàn giao thông:</a:t>
            </a:r>
          </a:p>
          <a:p>
            <a:pPr algn="just"/>
            <a:r>
              <a:rPr lang="vi-VN" sz="2800" dirty="0">
                <a:solidFill>
                  <a:srgbClr val="002060"/>
                </a:solidFill>
              </a:rPr>
              <a:t>      Chạy quá tốc độ.</a:t>
            </a:r>
          </a:p>
          <a:p>
            <a:pPr algn="just"/>
            <a:r>
              <a:rPr lang="vi-VN" sz="2800" dirty="0">
                <a:solidFill>
                  <a:srgbClr val="002060"/>
                </a:solidFill>
              </a:rPr>
              <a:t>      Đi không đúng làn đường, phần đường.</a:t>
            </a:r>
          </a:p>
          <a:p>
            <a:pPr algn="just"/>
            <a:r>
              <a:rPr lang="vi-VN" sz="2800" dirty="0">
                <a:solidFill>
                  <a:srgbClr val="002060"/>
                </a:solidFill>
              </a:rPr>
              <a:t>      Vượt xe sai quy định.</a:t>
            </a:r>
          </a:p>
          <a:p>
            <a:pPr algn="just"/>
            <a:r>
              <a:rPr lang="vi-VN" sz="2800" dirty="0">
                <a:solidFill>
                  <a:srgbClr val="002060"/>
                </a:solidFill>
              </a:rPr>
              <a:t>      Chuyển hướng không đúng quy định.</a:t>
            </a:r>
          </a:p>
          <a:p>
            <a:pPr algn="just"/>
            <a:r>
              <a:rPr lang="vi-VN" sz="2800" dirty="0">
                <a:solidFill>
                  <a:srgbClr val="002060"/>
                </a:solidFill>
              </a:rPr>
              <a:t>      Không nhường đường.</a:t>
            </a:r>
          </a:p>
          <a:p>
            <a:pPr algn="just"/>
            <a:r>
              <a:rPr lang="vi-VN" sz="2800" dirty="0">
                <a:solidFill>
                  <a:srgbClr val="002060"/>
                </a:solidFill>
              </a:rPr>
              <a:t>      Sử dụng rượu bia và các chất kích </a:t>
            </a:r>
            <a:r>
              <a:rPr lang="vi-VN" sz="2800" dirty="0" smtClean="0">
                <a:solidFill>
                  <a:srgbClr val="002060"/>
                </a:solidFill>
              </a:rPr>
              <a:t>thích</a:t>
            </a:r>
            <a:r>
              <a:rPr lang="en-US" sz="2800" dirty="0" smtClean="0">
                <a:solidFill>
                  <a:srgbClr val="002060"/>
                </a:solidFill>
              </a:rPr>
              <a:t>.</a:t>
            </a:r>
            <a:endParaRPr lang="vi-VN" sz="2400" dirty="0">
              <a:solidFill>
                <a:srgbClr val="002060"/>
              </a:solidFill>
            </a:endParaRPr>
          </a:p>
        </p:txBody>
      </p:sp>
    </p:spTree>
    <p:extLst>
      <p:ext uri="{BB962C8B-B14F-4D97-AF65-F5344CB8AC3E}">
        <p14:creationId xmlns:p14="http://schemas.microsoft.com/office/powerpoint/2010/main" val="39093802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0CFCD7A-7751-2043-203C-5F7E51A23FDD}"/>
              </a:ext>
            </a:extLst>
          </p:cNvPr>
          <p:cNvSpPr txBox="1"/>
          <p:nvPr/>
        </p:nvSpPr>
        <p:spPr>
          <a:xfrm>
            <a:off x="410817" y="3984740"/>
            <a:ext cx="11370365" cy="2062103"/>
          </a:xfrm>
          <a:prstGeom prst="rect">
            <a:avLst/>
          </a:prstGeom>
          <a:noFill/>
        </p:spPr>
        <p:txBody>
          <a:bodyPr wrap="square">
            <a:spAutoFit/>
          </a:bodyPr>
          <a:lstStyle/>
          <a:p>
            <a:pPr lvl="0" algn="just">
              <a:tabLst>
                <a:tab pos="177800" algn="l"/>
                <a:tab pos="355600" algn="l"/>
                <a:tab pos="4267200" algn="l"/>
              </a:tabLst>
            </a:pPr>
            <a:r>
              <a:rPr lang="nl-NL" sz="3200" dirty="0">
                <a:latin typeface="Times New Roman" panose="02020603050405020304" pitchFamily="18" charset="0"/>
                <a:ea typeface="Calibri" panose="020F0502020204030204" pitchFamily="34" charset="0"/>
                <a:cs typeface="Calibri" panose="020F0502020204030204" pitchFamily="34" charset="0"/>
              </a:rPr>
              <a:t>Bản thân các em là học sinh cũng cần lưu ý khi đi bộ qua đường hoặc chạy xe đến khu vực như hình:</a:t>
            </a:r>
          </a:p>
          <a:p>
            <a:pPr lvl="0" algn="just">
              <a:tabLst>
                <a:tab pos="177800" algn="l"/>
                <a:tab pos="355600" algn="l"/>
                <a:tab pos="4267200" algn="l"/>
              </a:tabLst>
            </a:pPr>
            <a:r>
              <a:rPr lang="nl-NL" sz="3200" dirty="0">
                <a:latin typeface="Times New Roman" panose="02020603050405020304" pitchFamily="18" charset="0"/>
                <a:ea typeface="Calibri" panose="020F0502020204030204" pitchFamily="34" charset="0"/>
                <a:cs typeface="Calibri" panose="020F0502020204030204" pitchFamily="34" charset="0"/>
              </a:rPr>
              <a:t>- Đi đúng làn đường dành cho người đi bộ.</a:t>
            </a:r>
          </a:p>
          <a:p>
            <a:pPr lvl="0" algn="just">
              <a:tabLst>
                <a:tab pos="177800" algn="l"/>
                <a:tab pos="355600" algn="l"/>
                <a:tab pos="4267200" algn="l"/>
              </a:tabLst>
            </a:pPr>
            <a:r>
              <a:rPr lang="nl-NL" sz="3200" dirty="0">
                <a:latin typeface="Times New Roman" panose="02020603050405020304" pitchFamily="18" charset="0"/>
                <a:ea typeface="Calibri" panose="020F0502020204030204" pitchFamily="34" charset="0"/>
                <a:cs typeface="Calibri" panose="020F0502020204030204" pitchFamily="34" charset="0"/>
              </a:rPr>
              <a:t>- Chạy xe với tốc độ chậm khi đi đến khu vực này.</a:t>
            </a:r>
          </a:p>
        </p:txBody>
      </p:sp>
      <p:pic>
        <p:nvPicPr>
          <p:cNvPr id="3" name="Picture 2">
            <a:extLst>
              <a:ext uri="{FF2B5EF4-FFF2-40B4-BE49-F238E27FC236}">
                <a16:creationId xmlns:a16="http://schemas.microsoft.com/office/drawing/2014/main" xmlns="" id="{FCBA9B46-9C44-E04E-65FC-5BD8BEA8EAA0}"/>
              </a:ext>
            </a:extLst>
          </p:cNvPr>
          <p:cNvPicPr>
            <a:picLocks noChangeAspect="1"/>
          </p:cNvPicPr>
          <p:nvPr/>
        </p:nvPicPr>
        <p:blipFill rotWithShape="1">
          <a:blip r:embed="rId2">
            <a:extLst>
              <a:ext uri="{28A0092B-C50C-407E-A947-70E740481C1C}">
                <a14:useLocalDpi xmlns:a14="http://schemas.microsoft.com/office/drawing/2010/main" val="0"/>
              </a:ext>
            </a:extLst>
          </a:blip>
          <a:srcRect b="11124"/>
          <a:stretch/>
        </p:blipFill>
        <p:spPr>
          <a:xfrm>
            <a:off x="410817" y="1"/>
            <a:ext cx="5563376" cy="3858162"/>
          </a:xfrm>
          <a:prstGeom prst="rect">
            <a:avLst/>
          </a:prstGeom>
        </p:spPr>
      </p:pic>
      <p:pic>
        <p:nvPicPr>
          <p:cNvPr id="6" name="Picture 5">
            <a:extLst>
              <a:ext uri="{FF2B5EF4-FFF2-40B4-BE49-F238E27FC236}">
                <a16:creationId xmlns:a16="http://schemas.microsoft.com/office/drawing/2014/main" xmlns="" id="{1A3772A3-9301-3833-1E96-3153EFDC5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3865" y="0"/>
            <a:ext cx="5458135" cy="3858163"/>
          </a:xfrm>
          <a:prstGeom prst="rect">
            <a:avLst/>
          </a:prstGeom>
        </p:spPr>
      </p:pic>
      <p:grpSp>
        <p:nvGrpSpPr>
          <p:cNvPr id="11" name="Group 10">
            <a:extLst>
              <a:ext uri="{FF2B5EF4-FFF2-40B4-BE49-F238E27FC236}">
                <a16:creationId xmlns:a16="http://schemas.microsoft.com/office/drawing/2014/main" xmlns="" id="{5335AA3A-2B65-30D6-8059-B5D12BA24283}"/>
              </a:ext>
            </a:extLst>
          </p:cNvPr>
          <p:cNvGrpSpPr/>
          <p:nvPr/>
        </p:nvGrpSpPr>
        <p:grpSpPr>
          <a:xfrm>
            <a:off x="7932469" y="1009150"/>
            <a:ext cx="2838240" cy="2623320"/>
            <a:chOff x="7932469" y="1009150"/>
            <a:chExt cx="2838240" cy="2623320"/>
          </a:xfrm>
        </p:grpSpPr>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xmlns="" id="{CE2716D3-C300-1BEF-397E-F419366504CF}"/>
                    </a:ext>
                  </a:extLst>
                </p14:cNvPr>
                <p14:cNvContentPartPr/>
                <p14:nvPr/>
              </p14:nvContentPartPr>
              <p14:xfrm>
                <a:off x="7942189" y="1460230"/>
                <a:ext cx="2520" cy="360"/>
              </p14:xfrm>
            </p:contentPart>
          </mc:Choice>
          <mc:Fallback xmlns="">
            <p:pic>
              <p:nvPicPr>
                <p:cNvPr id="7" name="Ink 6">
                  <a:extLst>
                    <a:ext uri="{FF2B5EF4-FFF2-40B4-BE49-F238E27FC236}">
                      <a16:creationId xmlns:a16="http://schemas.microsoft.com/office/drawing/2014/main" xmlns:p14="http://schemas.microsoft.com/office/powerpoint/2010/main" xmlns="" id="{CE2716D3-C300-1BEF-397E-F419366504CF}"/>
                    </a:ext>
                  </a:extLst>
                </p:cNvPr>
                <p:cNvPicPr/>
                <p:nvPr/>
              </p:nvPicPr>
              <p:blipFill>
                <a:blip r:embed="rId5"/>
                <a:stretch>
                  <a:fillRect/>
                </a:stretch>
              </p:blipFill>
              <p:spPr>
                <a:xfrm>
                  <a:off x="7929949" y="1447990"/>
                  <a:ext cx="27000" cy="24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xmlns="" id="{FB24BC2A-0D41-3C61-BDCF-FA2FD28DCFCC}"/>
                    </a:ext>
                  </a:extLst>
                </p14:cNvPr>
                <p14:cNvContentPartPr/>
                <p14:nvPr/>
              </p14:nvContentPartPr>
              <p14:xfrm>
                <a:off x="7932469" y="1455190"/>
                <a:ext cx="2838240" cy="2177280"/>
              </p14:xfrm>
            </p:contentPart>
          </mc:Choice>
          <mc:Fallback xmlns="">
            <p:pic>
              <p:nvPicPr>
                <p:cNvPr id="8" name="Ink 7">
                  <a:extLst>
                    <a:ext uri="{FF2B5EF4-FFF2-40B4-BE49-F238E27FC236}">
                      <a16:creationId xmlns:a16="http://schemas.microsoft.com/office/drawing/2014/main" xmlns:p14="http://schemas.microsoft.com/office/powerpoint/2010/main" xmlns="" id="{FB24BC2A-0D41-3C61-BDCF-FA2FD28DCFCC}"/>
                    </a:ext>
                  </a:extLst>
                </p:cNvPr>
                <p:cNvPicPr/>
                <p:nvPr/>
              </p:nvPicPr>
              <p:blipFill>
                <a:blip r:embed="rId7"/>
                <a:stretch>
                  <a:fillRect/>
                </a:stretch>
              </p:blipFill>
              <p:spPr>
                <a:xfrm>
                  <a:off x="7920229" y="1442952"/>
                  <a:ext cx="2859480" cy="2198516"/>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xmlns="" id="{0897B9EE-8C0A-1459-308E-C56B6CB7185A}"/>
                    </a:ext>
                  </a:extLst>
                </p14:cNvPr>
                <p14:cNvContentPartPr/>
                <p14:nvPr/>
              </p14:nvContentPartPr>
              <p14:xfrm>
                <a:off x="8028589" y="1009150"/>
                <a:ext cx="2232000" cy="2206440"/>
              </p14:xfrm>
            </p:contentPart>
          </mc:Choice>
          <mc:Fallback xmlns="">
            <p:pic>
              <p:nvPicPr>
                <p:cNvPr id="10" name="Ink 9">
                  <a:extLst>
                    <a:ext uri="{FF2B5EF4-FFF2-40B4-BE49-F238E27FC236}">
                      <a16:creationId xmlns:a16="http://schemas.microsoft.com/office/drawing/2014/main" xmlns:p14="http://schemas.microsoft.com/office/powerpoint/2010/main" xmlns="" id="{0897B9EE-8C0A-1459-308E-C56B6CB7185A}"/>
                    </a:ext>
                  </a:extLst>
                </p:cNvPr>
                <p:cNvPicPr/>
                <p:nvPr/>
              </p:nvPicPr>
              <p:blipFill>
                <a:blip r:embed="rId9"/>
                <a:stretch>
                  <a:fillRect/>
                </a:stretch>
              </p:blipFill>
              <p:spPr>
                <a:xfrm>
                  <a:off x="8019589" y="996910"/>
                  <a:ext cx="2253240" cy="22276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0">
            <p14:nvContentPartPr>
              <p14:cNvPr id="12" name="Ink 11">
                <a:extLst>
                  <a:ext uri="{FF2B5EF4-FFF2-40B4-BE49-F238E27FC236}">
                    <a16:creationId xmlns:a16="http://schemas.microsoft.com/office/drawing/2014/main" xmlns="" id="{BB273C79-D03D-C9CB-0533-5CDEB81972DB}"/>
                  </a:ext>
                </a:extLst>
              </p14:cNvPr>
              <p14:cNvContentPartPr/>
              <p14:nvPr/>
            </p14:nvContentPartPr>
            <p14:xfrm>
              <a:off x="10212349" y="5640550"/>
              <a:ext cx="360" cy="360"/>
            </p14:xfrm>
          </p:contentPart>
        </mc:Choice>
        <mc:Fallback xmlns="">
          <p:pic>
            <p:nvPicPr>
              <p:cNvPr id="12" name="Ink 11">
                <a:extLst>
                  <a:ext uri="{FF2B5EF4-FFF2-40B4-BE49-F238E27FC236}">
                    <a16:creationId xmlns:a16="http://schemas.microsoft.com/office/drawing/2014/main" xmlns:p14="http://schemas.microsoft.com/office/powerpoint/2010/main" xmlns="" id="{BB273C79-D03D-C9CB-0533-5CDEB81972DB}"/>
                  </a:ext>
                </a:extLst>
              </p:cNvPr>
              <p:cNvPicPr/>
              <p:nvPr/>
            </p:nvPicPr>
            <p:blipFill>
              <a:blip r:embed="rId11"/>
              <a:stretch>
                <a:fillRect/>
              </a:stretch>
            </p:blipFill>
            <p:spPr>
              <a:xfrm>
                <a:off x="10200109" y="5628310"/>
                <a:ext cx="24840" cy="24840"/>
              </a:xfrm>
              <a:prstGeom prst="rect">
                <a:avLst/>
              </a:prstGeom>
            </p:spPr>
          </p:pic>
        </mc:Fallback>
      </mc:AlternateContent>
    </p:spTree>
    <p:extLst>
      <p:ext uri="{BB962C8B-B14F-4D97-AF65-F5344CB8AC3E}">
        <p14:creationId xmlns:p14="http://schemas.microsoft.com/office/powerpoint/2010/main" val="27199463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con&#10;&#10;Description automatically generated">
            <a:extLst>
              <a:ext uri="{FF2B5EF4-FFF2-40B4-BE49-F238E27FC236}">
                <a16:creationId xmlns="" xmlns:a16="http://schemas.microsoft.com/office/drawing/2014/main" id="{9D63C7FB-A6B1-41FC-9A9A-E12791D89A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82538" y="847583"/>
            <a:ext cx="779165" cy="779165"/>
          </a:xfrm>
          <a:prstGeom prst="rect">
            <a:avLst/>
          </a:prstGeom>
        </p:spPr>
      </p:pic>
      <p:grpSp>
        <p:nvGrpSpPr>
          <p:cNvPr id="70" name="Group 69">
            <a:extLst>
              <a:ext uri="{FF2B5EF4-FFF2-40B4-BE49-F238E27FC236}">
                <a16:creationId xmlns="" xmlns:a16="http://schemas.microsoft.com/office/drawing/2014/main" id="{0727A94B-80DF-436E-8D65-D41DC347BE6C}"/>
              </a:ext>
            </a:extLst>
          </p:cNvPr>
          <p:cNvGrpSpPr/>
          <p:nvPr/>
        </p:nvGrpSpPr>
        <p:grpSpPr>
          <a:xfrm>
            <a:off x="4693262" y="851118"/>
            <a:ext cx="4953460" cy="802864"/>
            <a:chOff x="4715814" y="362769"/>
            <a:chExt cx="5909395" cy="957803"/>
          </a:xfrm>
        </p:grpSpPr>
        <p:pic>
          <p:nvPicPr>
            <p:cNvPr id="16" name="Picture 15" descr="Icon&#10;&#10;Description automatically generated">
              <a:extLst>
                <a:ext uri="{FF2B5EF4-FFF2-40B4-BE49-F238E27FC236}">
                  <a16:creationId xmlns="" xmlns:a16="http://schemas.microsoft.com/office/drawing/2014/main" id="{FAA32F66-9688-42D7-AD02-1BB5A2541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5814" y="362769"/>
              <a:ext cx="929531" cy="929531"/>
            </a:xfrm>
            <a:prstGeom prst="rect">
              <a:avLst/>
            </a:prstGeom>
          </p:spPr>
        </p:pic>
        <p:pic>
          <p:nvPicPr>
            <p:cNvPr id="23" name="Picture 22" descr="Icon&#10;&#10;Description automatically generated">
              <a:extLst>
                <a:ext uri="{FF2B5EF4-FFF2-40B4-BE49-F238E27FC236}">
                  <a16:creationId xmlns="" xmlns:a16="http://schemas.microsoft.com/office/drawing/2014/main" id="{6AFB459D-216C-4893-9F3C-3A917772D9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8297" y="366303"/>
              <a:ext cx="929531" cy="929531"/>
            </a:xfrm>
            <a:prstGeom prst="rect">
              <a:avLst/>
            </a:prstGeom>
          </p:spPr>
        </p:pic>
        <p:pic>
          <p:nvPicPr>
            <p:cNvPr id="24" name="Picture 23" descr="Icon&#10;&#10;Description automatically generated">
              <a:extLst>
                <a:ext uri="{FF2B5EF4-FFF2-40B4-BE49-F238E27FC236}">
                  <a16:creationId xmlns="" xmlns:a16="http://schemas.microsoft.com/office/drawing/2014/main" id="{F7B297CA-5169-4BFD-9621-237EB554C4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0780" y="369837"/>
              <a:ext cx="929531" cy="929531"/>
            </a:xfrm>
            <a:prstGeom prst="rect">
              <a:avLst/>
            </a:prstGeom>
          </p:spPr>
        </p:pic>
        <p:pic>
          <p:nvPicPr>
            <p:cNvPr id="25" name="Picture 24" descr="Icon&#10;&#10;Description automatically generated">
              <a:extLst>
                <a:ext uri="{FF2B5EF4-FFF2-40B4-BE49-F238E27FC236}">
                  <a16:creationId xmlns="" xmlns:a16="http://schemas.microsoft.com/office/drawing/2014/main" id="{331AA3CD-3ECF-4DB9-99D7-B4C74D9B57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263" y="373371"/>
              <a:ext cx="929531" cy="929531"/>
            </a:xfrm>
            <a:prstGeom prst="rect">
              <a:avLst/>
            </a:prstGeom>
          </p:spPr>
        </p:pic>
        <p:pic>
          <p:nvPicPr>
            <p:cNvPr id="26" name="Picture 25" descr="Icon&#10;&#10;Description automatically generated">
              <a:extLst>
                <a:ext uri="{FF2B5EF4-FFF2-40B4-BE49-F238E27FC236}">
                  <a16:creationId xmlns="" xmlns:a16="http://schemas.microsoft.com/office/drawing/2014/main" id="{CD635DF9-3B94-4DB8-8A50-81D2B39E10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5746" y="376905"/>
              <a:ext cx="929531" cy="929531"/>
            </a:xfrm>
            <a:prstGeom prst="rect">
              <a:avLst/>
            </a:prstGeom>
          </p:spPr>
        </p:pic>
        <p:pic>
          <p:nvPicPr>
            <p:cNvPr id="27" name="Picture 26" descr="Icon&#10;&#10;Description automatically generated">
              <a:extLst>
                <a:ext uri="{FF2B5EF4-FFF2-40B4-BE49-F238E27FC236}">
                  <a16:creationId xmlns="" xmlns:a16="http://schemas.microsoft.com/office/drawing/2014/main" id="{550AE89D-C975-48CE-80A0-E3624BEF5B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229" y="380439"/>
              <a:ext cx="929531" cy="929531"/>
            </a:xfrm>
            <a:prstGeom prst="rect">
              <a:avLst/>
            </a:prstGeom>
          </p:spPr>
        </p:pic>
        <p:pic>
          <p:nvPicPr>
            <p:cNvPr id="28" name="Picture 27" descr="Icon&#10;&#10;Description automatically generated">
              <a:extLst>
                <a:ext uri="{FF2B5EF4-FFF2-40B4-BE49-F238E27FC236}">
                  <a16:creationId xmlns="" xmlns:a16="http://schemas.microsoft.com/office/drawing/2014/main" id="{5CB587F8-D2E7-4C8F-B1C6-AACE78BCDA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0712" y="383973"/>
              <a:ext cx="929531" cy="929531"/>
            </a:xfrm>
            <a:prstGeom prst="rect">
              <a:avLst/>
            </a:prstGeom>
          </p:spPr>
        </p:pic>
        <p:pic>
          <p:nvPicPr>
            <p:cNvPr id="29" name="Picture 28" descr="Icon&#10;&#10;Description automatically generated">
              <a:extLst>
                <a:ext uri="{FF2B5EF4-FFF2-40B4-BE49-F238E27FC236}">
                  <a16:creationId xmlns="" xmlns:a16="http://schemas.microsoft.com/office/drawing/2014/main" id="{EA911EC6-FAFF-40B6-87CB-B44536C627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3195" y="387507"/>
              <a:ext cx="929531" cy="929531"/>
            </a:xfrm>
            <a:prstGeom prst="rect">
              <a:avLst/>
            </a:prstGeom>
          </p:spPr>
        </p:pic>
        <p:pic>
          <p:nvPicPr>
            <p:cNvPr id="30" name="Picture 29" descr="Icon&#10;&#10;Description automatically generated">
              <a:extLst>
                <a:ext uri="{FF2B5EF4-FFF2-40B4-BE49-F238E27FC236}">
                  <a16:creationId xmlns="" xmlns:a16="http://schemas.microsoft.com/office/drawing/2014/main" id="{E07D7B9E-FE76-49F3-8617-EC4636282E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5678" y="391041"/>
              <a:ext cx="929531" cy="929531"/>
            </a:xfrm>
            <a:prstGeom prst="rect">
              <a:avLst/>
            </a:prstGeom>
          </p:spPr>
        </p:pic>
      </p:grpSp>
      <p:grpSp>
        <p:nvGrpSpPr>
          <p:cNvPr id="78" name="Group 77">
            <a:extLst>
              <a:ext uri="{FF2B5EF4-FFF2-40B4-BE49-F238E27FC236}">
                <a16:creationId xmlns="" xmlns:a16="http://schemas.microsoft.com/office/drawing/2014/main" id="{CE4BD01A-9D93-48B5-A653-268E5B9B2C7E}"/>
              </a:ext>
            </a:extLst>
          </p:cNvPr>
          <p:cNvGrpSpPr/>
          <p:nvPr/>
        </p:nvGrpSpPr>
        <p:grpSpPr>
          <a:xfrm>
            <a:off x="6321486" y="2346744"/>
            <a:ext cx="3388100" cy="793977"/>
            <a:chOff x="6583263" y="2113463"/>
            <a:chExt cx="4041946" cy="947201"/>
          </a:xfrm>
        </p:grpSpPr>
        <p:pic>
          <p:nvPicPr>
            <p:cNvPr id="43" name="Picture 42" descr="Icon&#10;&#10;Description automatically generated">
              <a:extLst>
                <a:ext uri="{FF2B5EF4-FFF2-40B4-BE49-F238E27FC236}">
                  <a16:creationId xmlns="" xmlns:a16="http://schemas.microsoft.com/office/drawing/2014/main" id="{BC4B868B-B49A-4618-AD0E-C323410C4E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263" y="2113463"/>
              <a:ext cx="929531" cy="929531"/>
            </a:xfrm>
            <a:prstGeom prst="rect">
              <a:avLst/>
            </a:prstGeom>
          </p:spPr>
        </p:pic>
        <p:pic>
          <p:nvPicPr>
            <p:cNvPr id="44" name="Picture 43" descr="Icon&#10;&#10;Description automatically generated">
              <a:extLst>
                <a:ext uri="{FF2B5EF4-FFF2-40B4-BE49-F238E27FC236}">
                  <a16:creationId xmlns="" xmlns:a16="http://schemas.microsoft.com/office/drawing/2014/main" id="{CF4B14E7-B82F-440A-8F93-62F1C1D014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5746" y="2116997"/>
              <a:ext cx="929531" cy="929531"/>
            </a:xfrm>
            <a:prstGeom prst="rect">
              <a:avLst/>
            </a:prstGeom>
          </p:spPr>
        </p:pic>
        <p:pic>
          <p:nvPicPr>
            <p:cNvPr id="45" name="Picture 44" descr="Icon&#10;&#10;Description automatically generated">
              <a:extLst>
                <a:ext uri="{FF2B5EF4-FFF2-40B4-BE49-F238E27FC236}">
                  <a16:creationId xmlns="" xmlns:a16="http://schemas.microsoft.com/office/drawing/2014/main" id="{77C81AA6-B962-4D08-BCD0-54FC1CA5C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229" y="2120531"/>
              <a:ext cx="929531" cy="929531"/>
            </a:xfrm>
            <a:prstGeom prst="rect">
              <a:avLst/>
            </a:prstGeom>
          </p:spPr>
        </p:pic>
        <p:pic>
          <p:nvPicPr>
            <p:cNvPr id="46" name="Picture 45" descr="Icon&#10;&#10;Description automatically generated">
              <a:extLst>
                <a:ext uri="{FF2B5EF4-FFF2-40B4-BE49-F238E27FC236}">
                  <a16:creationId xmlns="" xmlns:a16="http://schemas.microsoft.com/office/drawing/2014/main" id="{7858B9BA-3D19-4EA5-B661-68BE8612CB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0712" y="2124065"/>
              <a:ext cx="929531" cy="929531"/>
            </a:xfrm>
            <a:prstGeom prst="rect">
              <a:avLst/>
            </a:prstGeom>
          </p:spPr>
        </p:pic>
        <p:pic>
          <p:nvPicPr>
            <p:cNvPr id="47" name="Picture 46" descr="Icon&#10;&#10;Description automatically generated">
              <a:extLst>
                <a:ext uri="{FF2B5EF4-FFF2-40B4-BE49-F238E27FC236}">
                  <a16:creationId xmlns="" xmlns:a16="http://schemas.microsoft.com/office/drawing/2014/main" id="{B861DBB1-E7F6-437A-B696-B5928BE1E2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3195" y="2127599"/>
              <a:ext cx="929531" cy="929531"/>
            </a:xfrm>
            <a:prstGeom prst="rect">
              <a:avLst/>
            </a:prstGeom>
          </p:spPr>
        </p:pic>
        <p:pic>
          <p:nvPicPr>
            <p:cNvPr id="48" name="Picture 47" descr="Icon&#10;&#10;Description automatically generated">
              <a:extLst>
                <a:ext uri="{FF2B5EF4-FFF2-40B4-BE49-F238E27FC236}">
                  <a16:creationId xmlns="" xmlns:a16="http://schemas.microsoft.com/office/drawing/2014/main" id="{CDAB02E7-07FB-43ED-9AF9-50E1391A79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5678" y="2131133"/>
              <a:ext cx="929531" cy="929531"/>
            </a:xfrm>
            <a:prstGeom prst="rect">
              <a:avLst/>
            </a:prstGeom>
          </p:spPr>
        </p:pic>
      </p:grpSp>
      <p:grpSp>
        <p:nvGrpSpPr>
          <p:cNvPr id="99" name="Group 98">
            <a:extLst>
              <a:ext uri="{FF2B5EF4-FFF2-40B4-BE49-F238E27FC236}">
                <a16:creationId xmlns="" xmlns:a16="http://schemas.microsoft.com/office/drawing/2014/main" id="{4527B858-DE8D-4235-A3B8-30A064809C9F}"/>
              </a:ext>
            </a:extLst>
          </p:cNvPr>
          <p:cNvGrpSpPr/>
          <p:nvPr/>
        </p:nvGrpSpPr>
        <p:grpSpPr>
          <a:xfrm>
            <a:off x="8387749" y="3843468"/>
            <a:ext cx="1300952" cy="782127"/>
            <a:chOff x="9073195" y="3867691"/>
            <a:chExt cx="1552014" cy="933065"/>
          </a:xfrm>
        </p:grpSpPr>
        <p:pic>
          <p:nvPicPr>
            <p:cNvPr id="65" name="Picture 64" descr="Icon&#10;&#10;Description automatically generated">
              <a:extLst>
                <a:ext uri="{FF2B5EF4-FFF2-40B4-BE49-F238E27FC236}">
                  <a16:creationId xmlns="" xmlns:a16="http://schemas.microsoft.com/office/drawing/2014/main" id="{1FDB6962-EABB-43B7-8C10-992D5E2F94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3195" y="3867691"/>
              <a:ext cx="929531" cy="929531"/>
            </a:xfrm>
            <a:prstGeom prst="rect">
              <a:avLst/>
            </a:prstGeom>
          </p:spPr>
        </p:pic>
        <p:pic>
          <p:nvPicPr>
            <p:cNvPr id="66" name="Picture 65" descr="Icon&#10;&#10;Description automatically generated">
              <a:extLst>
                <a:ext uri="{FF2B5EF4-FFF2-40B4-BE49-F238E27FC236}">
                  <a16:creationId xmlns="" xmlns:a16="http://schemas.microsoft.com/office/drawing/2014/main" id="{2448DEC1-A358-49E8-9DB7-3B662AAF89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5678" y="3871225"/>
              <a:ext cx="929531" cy="929531"/>
            </a:xfrm>
            <a:prstGeom prst="rect">
              <a:avLst/>
            </a:prstGeom>
          </p:spPr>
        </p:pic>
      </p:grpSp>
      <p:grpSp>
        <p:nvGrpSpPr>
          <p:cNvPr id="100" name="Group 99">
            <a:extLst>
              <a:ext uri="{FF2B5EF4-FFF2-40B4-BE49-F238E27FC236}">
                <a16:creationId xmlns="" xmlns:a16="http://schemas.microsoft.com/office/drawing/2014/main" id="{B417194D-6365-4EB6-84DC-3CAF30B60F58}"/>
              </a:ext>
            </a:extLst>
          </p:cNvPr>
          <p:cNvGrpSpPr/>
          <p:nvPr/>
        </p:nvGrpSpPr>
        <p:grpSpPr>
          <a:xfrm>
            <a:off x="2020703" y="2378782"/>
            <a:ext cx="2418676" cy="1181179"/>
            <a:chOff x="1453322" y="2148762"/>
            <a:chExt cx="2885440" cy="1409127"/>
          </a:xfrm>
        </p:grpSpPr>
        <p:grpSp>
          <p:nvGrpSpPr>
            <p:cNvPr id="34" name="Group 33">
              <a:extLst>
                <a:ext uri="{FF2B5EF4-FFF2-40B4-BE49-F238E27FC236}">
                  <a16:creationId xmlns="" xmlns:a16="http://schemas.microsoft.com/office/drawing/2014/main" id="{8E4C8DF6-77E8-4680-8696-416A7D8755FC}"/>
                </a:ext>
              </a:extLst>
            </p:cNvPr>
            <p:cNvGrpSpPr/>
            <p:nvPr/>
          </p:nvGrpSpPr>
          <p:grpSpPr>
            <a:xfrm>
              <a:off x="1453322" y="2148762"/>
              <a:ext cx="2885440" cy="1078162"/>
              <a:chOff x="457200" y="3566160"/>
              <a:chExt cx="3779520" cy="1412240"/>
            </a:xfrm>
          </p:grpSpPr>
          <p:pic>
            <p:nvPicPr>
              <p:cNvPr id="35" name="Picture 34" descr="Graphical user interface, application&#10;&#10;Description automatically generated">
                <a:extLst>
                  <a:ext uri="{FF2B5EF4-FFF2-40B4-BE49-F238E27FC236}">
                    <a16:creationId xmlns="" xmlns:a16="http://schemas.microsoft.com/office/drawing/2014/main" id="{5046333E-C89F-455B-8342-3DC232AF28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0" t="67036" r="49853" b="12371"/>
              <a:stretch/>
            </p:blipFill>
            <p:spPr>
              <a:xfrm flipH="1">
                <a:off x="1148080" y="3566160"/>
                <a:ext cx="3088640" cy="1412240"/>
              </a:xfrm>
              <a:prstGeom prst="rect">
                <a:avLst/>
              </a:prstGeom>
            </p:spPr>
          </p:pic>
          <p:pic>
            <p:nvPicPr>
              <p:cNvPr id="36" name="Graphic 35" descr="Windy outline">
                <a:extLst>
                  <a:ext uri="{FF2B5EF4-FFF2-40B4-BE49-F238E27FC236}">
                    <a16:creationId xmlns="" xmlns:a16="http://schemas.microsoft.com/office/drawing/2014/main" id="{756EF3DA-9ACB-41E0-86EB-CD662A05F2E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flipH="1">
                <a:off x="457200" y="3916680"/>
                <a:ext cx="914400" cy="914400"/>
              </a:xfrm>
              <a:prstGeom prst="rect">
                <a:avLst/>
              </a:prstGeom>
            </p:spPr>
          </p:pic>
        </p:grpSp>
        <p:grpSp>
          <p:nvGrpSpPr>
            <p:cNvPr id="72" name="Group 71">
              <a:extLst>
                <a:ext uri="{FF2B5EF4-FFF2-40B4-BE49-F238E27FC236}">
                  <a16:creationId xmlns="" xmlns:a16="http://schemas.microsoft.com/office/drawing/2014/main" id="{76AB548D-5B84-4A62-95DD-E9BEDBDFB302}"/>
                </a:ext>
              </a:extLst>
            </p:cNvPr>
            <p:cNvGrpSpPr/>
            <p:nvPr/>
          </p:nvGrpSpPr>
          <p:grpSpPr>
            <a:xfrm>
              <a:off x="1802367" y="3018535"/>
              <a:ext cx="2536395" cy="539354"/>
              <a:chOff x="1802367" y="3018535"/>
              <a:chExt cx="2536395" cy="539354"/>
            </a:xfrm>
          </p:grpSpPr>
          <p:sp>
            <p:nvSpPr>
              <p:cNvPr id="37" name="Rectangle 36">
                <a:extLst>
                  <a:ext uri="{FF2B5EF4-FFF2-40B4-BE49-F238E27FC236}">
                    <a16:creationId xmlns="" xmlns:a16="http://schemas.microsoft.com/office/drawing/2014/main" id="{C391B0AF-1B8A-4224-945A-CA8453602311}"/>
                  </a:ext>
                </a:extLst>
              </p:cNvPr>
              <p:cNvSpPr/>
              <p:nvPr/>
            </p:nvSpPr>
            <p:spPr>
              <a:xfrm>
                <a:off x="1802367" y="3114454"/>
                <a:ext cx="2536395" cy="380071"/>
              </a:xfrm>
              <a:prstGeom prst="rect">
                <a:avLst/>
              </a:prstGeom>
              <a:solidFill>
                <a:srgbClr val="9B8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 xmlns:a16="http://schemas.microsoft.com/office/drawing/2014/main" id="{853E0991-44B1-4382-A406-5CD0C6A82C50}"/>
                  </a:ext>
                </a:extLst>
              </p:cNvPr>
              <p:cNvSpPr txBox="1"/>
              <p:nvPr/>
            </p:nvSpPr>
            <p:spPr>
              <a:xfrm>
                <a:off x="2607099" y="3079844"/>
                <a:ext cx="1443101" cy="477325"/>
              </a:xfrm>
              <a:prstGeom prst="rect">
                <a:avLst/>
              </a:prstGeom>
              <a:noFill/>
            </p:spPr>
            <p:txBody>
              <a:bodyPr wrap="square" rtlCol="0">
                <a:spAutoFit/>
              </a:bodyPr>
              <a:lstStyle/>
              <a:p>
                <a:r>
                  <a:rPr lang="vi-VN" sz="2000" b="1">
                    <a:solidFill>
                      <a:schemeClr val="bg1"/>
                    </a:solidFill>
                  </a:rPr>
                  <a:t>50 km/h</a:t>
                </a:r>
                <a:endParaRPr lang="en-US" sz="2000" b="1">
                  <a:solidFill>
                    <a:schemeClr val="bg1"/>
                  </a:solidFill>
                </a:endParaRPr>
              </a:p>
            </p:txBody>
          </p:sp>
          <p:pic>
            <p:nvPicPr>
              <p:cNvPr id="10" name="Graphic 9" descr="Speedometer Middle with solid fill">
                <a:extLst>
                  <a:ext uri="{FF2B5EF4-FFF2-40B4-BE49-F238E27FC236}">
                    <a16:creationId xmlns="" xmlns:a16="http://schemas.microsoft.com/office/drawing/2014/main" id="{DFD406B8-032C-4FE2-97F2-A6A53C0A8B4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910028" y="3018535"/>
                <a:ext cx="539354" cy="539354"/>
              </a:xfrm>
              <a:prstGeom prst="rect">
                <a:avLst/>
              </a:prstGeom>
            </p:spPr>
          </p:pic>
        </p:grpSp>
      </p:grpSp>
      <p:grpSp>
        <p:nvGrpSpPr>
          <p:cNvPr id="103" name="Group 102">
            <a:extLst>
              <a:ext uri="{FF2B5EF4-FFF2-40B4-BE49-F238E27FC236}">
                <a16:creationId xmlns="" xmlns:a16="http://schemas.microsoft.com/office/drawing/2014/main" id="{701BBAE2-BDC7-4AC3-A29A-5D7C611A0E84}"/>
              </a:ext>
            </a:extLst>
          </p:cNvPr>
          <p:cNvGrpSpPr/>
          <p:nvPr/>
        </p:nvGrpSpPr>
        <p:grpSpPr>
          <a:xfrm>
            <a:off x="1930783" y="891521"/>
            <a:ext cx="2475140" cy="1177098"/>
            <a:chOff x="1453322" y="553450"/>
            <a:chExt cx="2475140" cy="1177098"/>
          </a:xfrm>
        </p:grpSpPr>
        <p:grpSp>
          <p:nvGrpSpPr>
            <p:cNvPr id="6" name="Group 5">
              <a:extLst>
                <a:ext uri="{FF2B5EF4-FFF2-40B4-BE49-F238E27FC236}">
                  <a16:creationId xmlns="" xmlns:a16="http://schemas.microsoft.com/office/drawing/2014/main" id="{F94FFF0A-1112-4C35-85D2-C7CCCE21022A}"/>
                </a:ext>
              </a:extLst>
            </p:cNvPr>
            <p:cNvGrpSpPr/>
            <p:nvPr/>
          </p:nvGrpSpPr>
          <p:grpSpPr>
            <a:xfrm>
              <a:off x="1453322" y="553450"/>
              <a:ext cx="2418676" cy="903753"/>
              <a:chOff x="457200" y="3792393"/>
              <a:chExt cx="3779520" cy="1412240"/>
            </a:xfrm>
          </p:grpSpPr>
          <p:pic>
            <p:nvPicPr>
              <p:cNvPr id="3" name="Picture 2" descr="Graphical user interface, application&#10;&#10;Description automatically generated">
                <a:extLst>
                  <a:ext uri="{FF2B5EF4-FFF2-40B4-BE49-F238E27FC236}">
                    <a16:creationId xmlns="" xmlns:a16="http://schemas.microsoft.com/office/drawing/2014/main" id="{78614B65-06A5-41D8-9463-A1F64ED3B8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0" t="67036" r="49853" b="12371"/>
              <a:stretch/>
            </p:blipFill>
            <p:spPr>
              <a:xfrm flipH="1">
                <a:off x="1148081" y="3792393"/>
                <a:ext cx="3088639" cy="1412240"/>
              </a:xfrm>
              <a:prstGeom prst="rect">
                <a:avLst/>
              </a:prstGeom>
            </p:spPr>
          </p:pic>
          <p:pic>
            <p:nvPicPr>
              <p:cNvPr id="5" name="Graphic 4" descr="Windy outline">
                <a:extLst>
                  <a:ext uri="{FF2B5EF4-FFF2-40B4-BE49-F238E27FC236}">
                    <a16:creationId xmlns="" xmlns:a16="http://schemas.microsoft.com/office/drawing/2014/main" id="{CF835BC6-5A5C-4B9D-8F96-1959C2DC9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flipH="1">
                <a:off x="457200" y="4142913"/>
                <a:ext cx="914401" cy="914400"/>
              </a:xfrm>
              <a:prstGeom prst="rect">
                <a:avLst/>
              </a:prstGeom>
            </p:spPr>
          </p:pic>
        </p:grpSp>
        <p:grpSp>
          <p:nvGrpSpPr>
            <p:cNvPr id="71" name="Group 70">
              <a:extLst>
                <a:ext uri="{FF2B5EF4-FFF2-40B4-BE49-F238E27FC236}">
                  <a16:creationId xmlns="" xmlns:a16="http://schemas.microsoft.com/office/drawing/2014/main" id="{2DE985AC-19BD-4CBB-8889-AF39568C50F5}"/>
                </a:ext>
              </a:extLst>
            </p:cNvPr>
            <p:cNvGrpSpPr/>
            <p:nvPr/>
          </p:nvGrpSpPr>
          <p:grpSpPr>
            <a:xfrm>
              <a:off x="1802368" y="1278443"/>
              <a:ext cx="2126094" cy="452105"/>
              <a:chOff x="1802367" y="1278443"/>
              <a:chExt cx="2536395" cy="539354"/>
            </a:xfrm>
          </p:grpSpPr>
          <p:sp>
            <p:nvSpPr>
              <p:cNvPr id="17" name="Rectangle 16">
                <a:extLst>
                  <a:ext uri="{FF2B5EF4-FFF2-40B4-BE49-F238E27FC236}">
                    <a16:creationId xmlns="" xmlns:a16="http://schemas.microsoft.com/office/drawing/2014/main" id="{F0EFD326-2341-41E5-AEA4-1F9B75BC5557}"/>
                  </a:ext>
                </a:extLst>
              </p:cNvPr>
              <p:cNvSpPr/>
              <p:nvPr/>
            </p:nvSpPr>
            <p:spPr>
              <a:xfrm>
                <a:off x="1802367" y="1374362"/>
                <a:ext cx="2536395" cy="380071"/>
              </a:xfrm>
              <a:prstGeom prst="rect">
                <a:avLst/>
              </a:prstGeom>
              <a:solidFill>
                <a:srgbClr val="9B8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 xmlns:a16="http://schemas.microsoft.com/office/drawing/2014/main" id="{F79CA3E6-17E5-4F21-8A4C-671F7C6C7690}"/>
                  </a:ext>
                </a:extLst>
              </p:cNvPr>
              <p:cNvSpPr txBox="1"/>
              <p:nvPr/>
            </p:nvSpPr>
            <p:spPr>
              <a:xfrm>
                <a:off x="2607099" y="1339752"/>
                <a:ext cx="1664303" cy="477325"/>
              </a:xfrm>
              <a:prstGeom prst="rect">
                <a:avLst/>
              </a:prstGeom>
              <a:noFill/>
            </p:spPr>
            <p:txBody>
              <a:bodyPr wrap="square" rtlCol="0">
                <a:spAutoFit/>
              </a:bodyPr>
              <a:lstStyle/>
              <a:p>
                <a:r>
                  <a:rPr lang="vi-VN" sz="2000" b="1">
                    <a:solidFill>
                      <a:schemeClr val="bg1"/>
                    </a:solidFill>
                  </a:rPr>
                  <a:t>30 km/h</a:t>
                </a:r>
                <a:endParaRPr lang="en-US" sz="2000" b="1">
                  <a:solidFill>
                    <a:schemeClr val="bg1"/>
                  </a:solidFill>
                </a:endParaRPr>
              </a:p>
            </p:txBody>
          </p:sp>
          <p:pic>
            <p:nvPicPr>
              <p:cNvPr id="12" name="Graphic 11" descr="Speedometer Low with solid fill">
                <a:extLst>
                  <a:ext uri="{FF2B5EF4-FFF2-40B4-BE49-F238E27FC236}">
                    <a16:creationId xmlns="" xmlns:a16="http://schemas.microsoft.com/office/drawing/2014/main" id="{2166FB06-2A1E-45AA-88B7-299B4B55592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893223" y="1278443"/>
                <a:ext cx="539354" cy="539354"/>
              </a:xfrm>
              <a:prstGeom prst="rect">
                <a:avLst/>
              </a:prstGeom>
            </p:spPr>
          </p:pic>
        </p:grpSp>
      </p:grpSp>
      <p:grpSp>
        <p:nvGrpSpPr>
          <p:cNvPr id="101" name="Group 100">
            <a:extLst>
              <a:ext uri="{FF2B5EF4-FFF2-40B4-BE49-F238E27FC236}">
                <a16:creationId xmlns="" xmlns:a16="http://schemas.microsoft.com/office/drawing/2014/main" id="{8CF9E983-422D-42C8-9929-0C817D09E0F0}"/>
              </a:ext>
            </a:extLst>
          </p:cNvPr>
          <p:cNvGrpSpPr/>
          <p:nvPr/>
        </p:nvGrpSpPr>
        <p:grpSpPr>
          <a:xfrm>
            <a:off x="2019452" y="3885077"/>
            <a:ext cx="2418676" cy="1181179"/>
            <a:chOff x="1453322" y="3888854"/>
            <a:chExt cx="2885440" cy="1409127"/>
          </a:xfrm>
        </p:grpSpPr>
        <p:grpSp>
          <p:nvGrpSpPr>
            <p:cNvPr id="52" name="Group 51">
              <a:extLst>
                <a:ext uri="{FF2B5EF4-FFF2-40B4-BE49-F238E27FC236}">
                  <a16:creationId xmlns="" xmlns:a16="http://schemas.microsoft.com/office/drawing/2014/main" id="{41A1D737-136B-4CBA-A9FE-17B59DA0BBFA}"/>
                </a:ext>
              </a:extLst>
            </p:cNvPr>
            <p:cNvGrpSpPr/>
            <p:nvPr/>
          </p:nvGrpSpPr>
          <p:grpSpPr>
            <a:xfrm>
              <a:off x="1453322" y="3888854"/>
              <a:ext cx="2885440" cy="1078162"/>
              <a:chOff x="457200" y="3566160"/>
              <a:chExt cx="3779520" cy="1412240"/>
            </a:xfrm>
          </p:grpSpPr>
          <p:pic>
            <p:nvPicPr>
              <p:cNvPr id="53" name="Picture 52" descr="Graphical user interface, application&#10;&#10;Description automatically generated">
                <a:extLst>
                  <a:ext uri="{FF2B5EF4-FFF2-40B4-BE49-F238E27FC236}">
                    <a16:creationId xmlns="" xmlns:a16="http://schemas.microsoft.com/office/drawing/2014/main" id="{019C5EF8-EAD7-4C0D-B9DD-55084108BD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0" t="67036" r="49853" b="12371"/>
              <a:stretch/>
            </p:blipFill>
            <p:spPr>
              <a:xfrm flipH="1">
                <a:off x="1148080" y="3566160"/>
                <a:ext cx="3088640" cy="1412240"/>
              </a:xfrm>
              <a:prstGeom prst="rect">
                <a:avLst/>
              </a:prstGeom>
            </p:spPr>
          </p:pic>
          <p:pic>
            <p:nvPicPr>
              <p:cNvPr id="54" name="Graphic 53" descr="Windy outline">
                <a:extLst>
                  <a:ext uri="{FF2B5EF4-FFF2-40B4-BE49-F238E27FC236}">
                    <a16:creationId xmlns="" xmlns:a16="http://schemas.microsoft.com/office/drawing/2014/main" id="{8E1C820B-12E5-4501-BD56-CE6D6D8ED1B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flipH="1">
                <a:off x="457200" y="3916680"/>
                <a:ext cx="914400" cy="914400"/>
              </a:xfrm>
              <a:prstGeom prst="rect">
                <a:avLst/>
              </a:prstGeom>
            </p:spPr>
          </p:pic>
        </p:grpSp>
        <p:grpSp>
          <p:nvGrpSpPr>
            <p:cNvPr id="73" name="Group 72">
              <a:extLst>
                <a:ext uri="{FF2B5EF4-FFF2-40B4-BE49-F238E27FC236}">
                  <a16:creationId xmlns="" xmlns:a16="http://schemas.microsoft.com/office/drawing/2014/main" id="{1B9830AF-33AD-4B0F-856E-96DA89CDEDA4}"/>
                </a:ext>
              </a:extLst>
            </p:cNvPr>
            <p:cNvGrpSpPr/>
            <p:nvPr/>
          </p:nvGrpSpPr>
          <p:grpSpPr>
            <a:xfrm>
              <a:off x="1802367" y="4758627"/>
              <a:ext cx="2536395" cy="539354"/>
              <a:chOff x="1802367" y="4758627"/>
              <a:chExt cx="2536395" cy="539354"/>
            </a:xfrm>
          </p:grpSpPr>
          <p:sp>
            <p:nvSpPr>
              <p:cNvPr id="55" name="Rectangle 54">
                <a:extLst>
                  <a:ext uri="{FF2B5EF4-FFF2-40B4-BE49-F238E27FC236}">
                    <a16:creationId xmlns="" xmlns:a16="http://schemas.microsoft.com/office/drawing/2014/main" id="{0D669B26-9C5A-46D9-B087-53125AC4A2F0}"/>
                  </a:ext>
                </a:extLst>
              </p:cNvPr>
              <p:cNvSpPr/>
              <p:nvPr/>
            </p:nvSpPr>
            <p:spPr>
              <a:xfrm>
                <a:off x="1802367" y="4863637"/>
                <a:ext cx="2536395" cy="380072"/>
              </a:xfrm>
              <a:prstGeom prst="rect">
                <a:avLst/>
              </a:prstGeom>
              <a:solidFill>
                <a:srgbClr val="9B8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 xmlns:a16="http://schemas.microsoft.com/office/drawing/2014/main" id="{AB3BB96E-EFFB-4AB4-B40C-E099F095DA06}"/>
                  </a:ext>
                </a:extLst>
              </p:cNvPr>
              <p:cNvSpPr txBox="1"/>
              <p:nvPr/>
            </p:nvSpPr>
            <p:spPr>
              <a:xfrm>
                <a:off x="2607099" y="4819936"/>
                <a:ext cx="1443101" cy="477325"/>
              </a:xfrm>
              <a:prstGeom prst="rect">
                <a:avLst/>
              </a:prstGeom>
              <a:noFill/>
            </p:spPr>
            <p:txBody>
              <a:bodyPr wrap="square" rtlCol="0">
                <a:spAutoFit/>
              </a:bodyPr>
              <a:lstStyle/>
              <a:p>
                <a:r>
                  <a:rPr lang="vi-VN" sz="2000" b="1">
                    <a:solidFill>
                      <a:schemeClr val="bg1"/>
                    </a:solidFill>
                  </a:rPr>
                  <a:t>60 km/h</a:t>
                </a:r>
                <a:endParaRPr lang="en-US" sz="2000" b="1">
                  <a:solidFill>
                    <a:schemeClr val="bg1"/>
                  </a:solidFill>
                </a:endParaRPr>
              </a:p>
            </p:txBody>
          </p:sp>
          <p:pic>
            <p:nvPicPr>
              <p:cNvPr id="8" name="Graphic 7" descr="Gauge with solid fill">
                <a:extLst>
                  <a:ext uri="{FF2B5EF4-FFF2-40B4-BE49-F238E27FC236}">
                    <a16:creationId xmlns="" xmlns:a16="http://schemas.microsoft.com/office/drawing/2014/main" id="{E59A79D1-CF89-4FAF-8330-3039C29B42E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909593" y="4758627"/>
                <a:ext cx="539354" cy="539354"/>
              </a:xfrm>
              <a:prstGeom prst="rect">
                <a:avLst/>
              </a:prstGeom>
            </p:spPr>
          </p:pic>
        </p:grpSp>
      </p:grpSp>
      <p:grpSp>
        <p:nvGrpSpPr>
          <p:cNvPr id="77" name="Group 76">
            <a:extLst>
              <a:ext uri="{FF2B5EF4-FFF2-40B4-BE49-F238E27FC236}">
                <a16:creationId xmlns="" xmlns:a16="http://schemas.microsoft.com/office/drawing/2014/main" id="{921A22A3-B5E4-45F3-8664-177823EA478D}"/>
              </a:ext>
            </a:extLst>
          </p:cNvPr>
          <p:cNvGrpSpPr/>
          <p:nvPr/>
        </p:nvGrpSpPr>
        <p:grpSpPr>
          <a:xfrm>
            <a:off x="4195192" y="2338034"/>
            <a:ext cx="2242791" cy="814711"/>
            <a:chOff x="4093331" y="2099327"/>
            <a:chExt cx="2675612" cy="971936"/>
          </a:xfrm>
        </p:grpSpPr>
        <p:pic>
          <p:nvPicPr>
            <p:cNvPr id="39" name="Picture 38" descr="Icon&#10;&#10;Description automatically generated">
              <a:extLst>
                <a:ext uri="{FF2B5EF4-FFF2-40B4-BE49-F238E27FC236}">
                  <a16:creationId xmlns="" xmlns:a16="http://schemas.microsoft.com/office/drawing/2014/main" id="{D64EEB42-F4CD-4E6C-8318-D409C27647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3331" y="2099327"/>
              <a:ext cx="929531" cy="929531"/>
            </a:xfrm>
            <a:prstGeom prst="rect">
              <a:avLst/>
            </a:prstGeom>
          </p:spPr>
        </p:pic>
        <p:pic>
          <p:nvPicPr>
            <p:cNvPr id="74" name="Picture 73" descr="Icon&#10;&#10;Description automatically generated">
              <a:extLst>
                <a:ext uri="{FF2B5EF4-FFF2-40B4-BE49-F238E27FC236}">
                  <a16:creationId xmlns="" xmlns:a16="http://schemas.microsoft.com/office/drawing/2014/main" id="{385A84FC-2C77-4767-B632-CB26E6FEDE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610" y="2113462"/>
              <a:ext cx="929531" cy="929531"/>
            </a:xfrm>
            <a:prstGeom prst="rect">
              <a:avLst/>
            </a:prstGeom>
          </p:spPr>
        </p:pic>
        <p:pic>
          <p:nvPicPr>
            <p:cNvPr id="75" name="Picture 74" descr="Icon&#10;&#10;Description automatically generated">
              <a:extLst>
                <a:ext uri="{FF2B5EF4-FFF2-40B4-BE49-F238E27FC236}">
                  <a16:creationId xmlns="" xmlns:a16="http://schemas.microsoft.com/office/drawing/2014/main" id="{9DD97AB4-2028-4FB5-A2A3-00D87921EA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4011" y="2127597"/>
              <a:ext cx="929531" cy="929531"/>
            </a:xfrm>
            <a:prstGeom prst="rect">
              <a:avLst/>
            </a:prstGeom>
          </p:spPr>
        </p:pic>
        <p:pic>
          <p:nvPicPr>
            <p:cNvPr id="76" name="Picture 75" descr="Icon&#10;&#10;Description automatically generated">
              <a:extLst>
                <a:ext uri="{FF2B5EF4-FFF2-40B4-BE49-F238E27FC236}">
                  <a16:creationId xmlns="" xmlns:a16="http://schemas.microsoft.com/office/drawing/2014/main" id="{5A289BFE-9F43-4937-A5C4-2B582097C0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9412" y="2141732"/>
              <a:ext cx="929531" cy="929531"/>
            </a:xfrm>
            <a:prstGeom prst="rect">
              <a:avLst/>
            </a:prstGeom>
          </p:spPr>
        </p:pic>
      </p:grpSp>
      <p:grpSp>
        <p:nvGrpSpPr>
          <p:cNvPr id="98" name="Group 97">
            <a:extLst>
              <a:ext uri="{FF2B5EF4-FFF2-40B4-BE49-F238E27FC236}">
                <a16:creationId xmlns="" xmlns:a16="http://schemas.microsoft.com/office/drawing/2014/main" id="{856A9A62-0E93-48CF-ABEA-2B09C25E2004}"/>
              </a:ext>
            </a:extLst>
          </p:cNvPr>
          <p:cNvGrpSpPr/>
          <p:nvPr/>
        </p:nvGrpSpPr>
        <p:grpSpPr>
          <a:xfrm>
            <a:off x="4193330" y="3819191"/>
            <a:ext cx="4431673" cy="779165"/>
            <a:chOff x="4093331" y="3839419"/>
            <a:chExt cx="5286912" cy="929531"/>
          </a:xfrm>
        </p:grpSpPr>
        <p:pic>
          <p:nvPicPr>
            <p:cNvPr id="57" name="Picture 56" descr="Icon&#10;&#10;Description automatically generated">
              <a:extLst>
                <a:ext uri="{FF2B5EF4-FFF2-40B4-BE49-F238E27FC236}">
                  <a16:creationId xmlns="" xmlns:a16="http://schemas.microsoft.com/office/drawing/2014/main" id="{98A1C4BC-386E-43B1-943D-739E2CAAEA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3331" y="3839419"/>
              <a:ext cx="929531" cy="929531"/>
            </a:xfrm>
            <a:prstGeom prst="rect">
              <a:avLst/>
            </a:prstGeom>
          </p:spPr>
        </p:pic>
        <p:pic>
          <p:nvPicPr>
            <p:cNvPr id="79" name="Picture 78" descr="Icon&#10;&#10;Description automatically generated">
              <a:extLst>
                <a:ext uri="{FF2B5EF4-FFF2-40B4-BE49-F238E27FC236}">
                  <a16:creationId xmlns="" xmlns:a16="http://schemas.microsoft.com/office/drawing/2014/main" id="{99898A11-A9A6-4468-807E-3DD1D3A3E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5814" y="3839419"/>
              <a:ext cx="929531" cy="929531"/>
            </a:xfrm>
            <a:prstGeom prst="rect">
              <a:avLst/>
            </a:prstGeom>
          </p:spPr>
        </p:pic>
        <p:pic>
          <p:nvPicPr>
            <p:cNvPr id="80" name="Picture 79" descr="Icon&#10;&#10;Description automatically generated">
              <a:extLst>
                <a:ext uri="{FF2B5EF4-FFF2-40B4-BE49-F238E27FC236}">
                  <a16:creationId xmlns="" xmlns:a16="http://schemas.microsoft.com/office/drawing/2014/main" id="{9F2CED89-12AA-45FE-9079-C679BDD926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8297" y="3839419"/>
              <a:ext cx="929531" cy="929531"/>
            </a:xfrm>
            <a:prstGeom prst="rect">
              <a:avLst/>
            </a:prstGeom>
          </p:spPr>
        </p:pic>
        <p:pic>
          <p:nvPicPr>
            <p:cNvPr id="81" name="Picture 80" descr="Icon&#10;&#10;Description automatically generated">
              <a:extLst>
                <a:ext uri="{FF2B5EF4-FFF2-40B4-BE49-F238E27FC236}">
                  <a16:creationId xmlns="" xmlns:a16="http://schemas.microsoft.com/office/drawing/2014/main" id="{9F4EAE68-1073-4A28-9BEC-9CA0298035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780" y="3839419"/>
              <a:ext cx="929531" cy="929531"/>
            </a:xfrm>
            <a:prstGeom prst="rect">
              <a:avLst/>
            </a:prstGeom>
          </p:spPr>
        </p:pic>
        <p:pic>
          <p:nvPicPr>
            <p:cNvPr id="82" name="Picture 81" descr="Icon&#10;&#10;Description automatically generated">
              <a:extLst>
                <a:ext uri="{FF2B5EF4-FFF2-40B4-BE49-F238E27FC236}">
                  <a16:creationId xmlns="" xmlns:a16="http://schemas.microsoft.com/office/drawing/2014/main" id="{E0F32771-0225-48AC-8063-459EC1E6A1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263" y="3839419"/>
              <a:ext cx="929531" cy="929531"/>
            </a:xfrm>
            <a:prstGeom prst="rect">
              <a:avLst/>
            </a:prstGeom>
          </p:spPr>
        </p:pic>
        <p:pic>
          <p:nvPicPr>
            <p:cNvPr id="83" name="Picture 82" descr="Icon&#10;&#10;Description automatically generated">
              <a:extLst>
                <a:ext uri="{FF2B5EF4-FFF2-40B4-BE49-F238E27FC236}">
                  <a16:creationId xmlns="" xmlns:a16="http://schemas.microsoft.com/office/drawing/2014/main" id="{CFEC2D9C-611C-44E4-AF1C-724325890B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5746" y="3839419"/>
              <a:ext cx="929531" cy="929531"/>
            </a:xfrm>
            <a:prstGeom prst="rect">
              <a:avLst/>
            </a:prstGeom>
          </p:spPr>
        </p:pic>
        <p:pic>
          <p:nvPicPr>
            <p:cNvPr id="84" name="Picture 83" descr="Icon&#10;&#10;Description automatically generated">
              <a:extLst>
                <a:ext uri="{FF2B5EF4-FFF2-40B4-BE49-F238E27FC236}">
                  <a16:creationId xmlns="" xmlns:a16="http://schemas.microsoft.com/office/drawing/2014/main" id="{349B8ED2-72C0-4480-BBE1-2ACEC6E8C9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8229" y="3839419"/>
              <a:ext cx="929531" cy="929531"/>
            </a:xfrm>
            <a:prstGeom prst="rect">
              <a:avLst/>
            </a:prstGeom>
          </p:spPr>
        </p:pic>
        <p:pic>
          <p:nvPicPr>
            <p:cNvPr id="85" name="Picture 84" descr="Icon&#10;&#10;Description automatically generated">
              <a:extLst>
                <a:ext uri="{FF2B5EF4-FFF2-40B4-BE49-F238E27FC236}">
                  <a16:creationId xmlns="" xmlns:a16="http://schemas.microsoft.com/office/drawing/2014/main" id="{B3D4998F-B277-4941-9FF9-43D5BD7A31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0712" y="3839419"/>
              <a:ext cx="929531" cy="929531"/>
            </a:xfrm>
            <a:prstGeom prst="rect">
              <a:avLst/>
            </a:prstGeom>
          </p:spPr>
        </p:pic>
      </p:grpSp>
      <p:grpSp>
        <p:nvGrpSpPr>
          <p:cNvPr id="88" name="Group 87">
            <a:extLst>
              <a:ext uri="{FF2B5EF4-FFF2-40B4-BE49-F238E27FC236}">
                <a16:creationId xmlns="" xmlns:a16="http://schemas.microsoft.com/office/drawing/2014/main" id="{53D6BB95-FD32-4C65-ABEE-521E8879072B}"/>
              </a:ext>
            </a:extLst>
          </p:cNvPr>
          <p:cNvGrpSpPr/>
          <p:nvPr/>
        </p:nvGrpSpPr>
        <p:grpSpPr>
          <a:xfrm>
            <a:off x="4249928" y="1662887"/>
            <a:ext cx="698962" cy="400110"/>
            <a:chOff x="4160721" y="1334558"/>
            <a:chExt cx="833850" cy="477324"/>
          </a:xfrm>
        </p:grpSpPr>
        <p:sp>
          <p:nvSpPr>
            <p:cNvPr id="32" name="Rectangle 31">
              <a:extLst>
                <a:ext uri="{FF2B5EF4-FFF2-40B4-BE49-F238E27FC236}">
                  <a16:creationId xmlns="" xmlns:a16="http://schemas.microsoft.com/office/drawing/2014/main" id="{71957EB5-16F2-4E3A-8A73-4453839B299A}"/>
                </a:ext>
              </a:extLst>
            </p:cNvPr>
            <p:cNvSpPr/>
            <p:nvPr/>
          </p:nvSpPr>
          <p:spPr>
            <a:xfrm>
              <a:off x="4338762" y="1374362"/>
              <a:ext cx="527446" cy="380071"/>
            </a:xfrm>
            <a:prstGeom prst="rect">
              <a:avLst/>
            </a:prstGeom>
            <a:solidFill>
              <a:srgbClr val="E7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 xmlns:a16="http://schemas.microsoft.com/office/drawing/2014/main" id="{C95A27F7-FA4B-4F6E-A9E9-F72656938109}"/>
                </a:ext>
              </a:extLst>
            </p:cNvPr>
            <p:cNvSpPr txBox="1"/>
            <p:nvPr/>
          </p:nvSpPr>
          <p:spPr>
            <a:xfrm>
              <a:off x="4160721" y="1334558"/>
              <a:ext cx="833850" cy="477324"/>
            </a:xfrm>
            <a:prstGeom prst="rect">
              <a:avLst/>
            </a:prstGeom>
            <a:noFill/>
          </p:spPr>
          <p:txBody>
            <a:bodyPr wrap="square" rtlCol="0">
              <a:spAutoFit/>
            </a:bodyPr>
            <a:lstStyle/>
            <a:p>
              <a:r>
                <a:rPr lang="vi-VN" sz="2000" b="1">
                  <a:solidFill>
                    <a:schemeClr val="bg1"/>
                  </a:solidFill>
                </a:rPr>
                <a:t>10%</a:t>
              </a:r>
              <a:endParaRPr lang="en-US" sz="2000" b="1">
                <a:solidFill>
                  <a:schemeClr val="bg1"/>
                </a:solidFill>
              </a:endParaRPr>
            </a:p>
          </p:txBody>
        </p:sp>
      </p:grpSp>
      <p:grpSp>
        <p:nvGrpSpPr>
          <p:cNvPr id="89" name="Group 88">
            <a:extLst>
              <a:ext uri="{FF2B5EF4-FFF2-40B4-BE49-F238E27FC236}">
                <a16:creationId xmlns="" xmlns:a16="http://schemas.microsoft.com/office/drawing/2014/main" id="{796E8B18-C2A2-45E0-8E39-A476C7074584}"/>
              </a:ext>
            </a:extLst>
          </p:cNvPr>
          <p:cNvGrpSpPr/>
          <p:nvPr/>
        </p:nvGrpSpPr>
        <p:grpSpPr>
          <a:xfrm>
            <a:off x="4836035" y="1675649"/>
            <a:ext cx="4727186" cy="400110"/>
            <a:chOff x="4866208" y="1347320"/>
            <a:chExt cx="5639454" cy="477324"/>
          </a:xfrm>
        </p:grpSpPr>
        <p:sp>
          <p:nvSpPr>
            <p:cNvPr id="33" name="Rectangle 32">
              <a:extLst>
                <a:ext uri="{FF2B5EF4-FFF2-40B4-BE49-F238E27FC236}">
                  <a16:creationId xmlns="" xmlns:a16="http://schemas.microsoft.com/office/drawing/2014/main" id="{46555EB7-79DD-4F7A-98DE-8E8A13B6BDCB}"/>
                </a:ext>
              </a:extLst>
            </p:cNvPr>
            <p:cNvSpPr/>
            <p:nvPr/>
          </p:nvSpPr>
          <p:spPr>
            <a:xfrm>
              <a:off x="4866208" y="1366266"/>
              <a:ext cx="5639454" cy="380071"/>
            </a:xfrm>
            <a:prstGeom prst="rect">
              <a:avLst/>
            </a:prstGeom>
            <a:solidFill>
              <a:srgbClr val="277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 xmlns:a16="http://schemas.microsoft.com/office/drawing/2014/main" id="{76FD93AD-B1F1-40C0-97FA-30F7CC1DEE12}"/>
                </a:ext>
              </a:extLst>
            </p:cNvPr>
            <p:cNvSpPr txBox="1"/>
            <p:nvPr/>
          </p:nvSpPr>
          <p:spPr>
            <a:xfrm>
              <a:off x="9671812" y="1347320"/>
              <a:ext cx="833850" cy="477324"/>
            </a:xfrm>
            <a:prstGeom prst="rect">
              <a:avLst/>
            </a:prstGeom>
            <a:noFill/>
          </p:spPr>
          <p:txBody>
            <a:bodyPr wrap="square" rtlCol="0">
              <a:spAutoFit/>
            </a:bodyPr>
            <a:lstStyle/>
            <a:p>
              <a:r>
                <a:rPr lang="vi-VN" sz="2000" b="1">
                  <a:solidFill>
                    <a:schemeClr val="bg1"/>
                  </a:solidFill>
                </a:rPr>
                <a:t>90%</a:t>
              </a:r>
              <a:endParaRPr lang="en-US" sz="2000" b="1">
                <a:solidFill>
                  <a:schemeClr val="bg1"/>
                </a:solidFill>
              </a:endParaRPr>
            </a:p>
          </p:txBody>
        </p:sp>
      </p:grpSp>
      <p:grpSp>
        <p:nvGrpSpPr>
          <p:cNvPr id="93" name="Group 92">
            <a:extLst>
              <a:ext uri="{FF2B5EF4-FFF2-40B4-BE49-F238E27FC236}">
                <a16:creationId xmlns="" xmlns:a16="http://schemas.microsoft.com/office/drawing/2014/main" id="{B811DB8D-C0D9-4F3E-AFC7-2B68518C7760}"/>
              </a:ext>
            </a:extLst>
          </p:cNvPr>
          <p:cNvGrpSpPr/>
          <p:nvPr/>
        </p:nvGrpSpPr>
        <p:grpSpPr>
          <a:xfrm>
            <a:off x="4440624" y="3161584"/>
            <a:ext cx="1904222" cy="400110"/>
            <a:chOff x="4338762" y="3082896"/>
            <a:chExt cx="2271705" cy="477324"/>
          </a:xfrm>
        </p:grpSpPr>
        <p:sp>
          <p:nvSpPr>
            <p:cNvPr id="50" name="Rectangle 49">
              <a:extLst>
                <a:ext uri="{FF2B5EF4-FFF2-40B4-BE49-F238E27FC236}">
                  <a16:creationId xmlns="" xmlns:a16="http://schemas.microsoft.com/office/drawing/2014/main" id="{FAFB25B7-0456-487F-BDD1-0F43416541A2}"/>
                </a:ext>
              </a:extLst>
            </p:cNvPr>
            <p:cNvSpPr/>
            <p:nvPr/>
          </p:nvSpPr>
          <p:spPr>
            <a:xfrm>
              <a:off x="4338762" y="3114454"/>
              <a:ext cx="2244500" cy="380071"/>
            </a:xfrm>
            <a:prstGeom prst="rect">
              <a:avLst/>
            </a:prstGeom>
            <a:solidFill>
              <a:srgbClr val="E7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 xmlns:a16="http://schemas.microsoft.com/office/drawing/2014/main" id="{D3BEB22D-0DF4-4B9C-B922-910D75A19BED}"/>
                </a:ext>
              </a:extLst>
            </p:cNvPr>
            <p:cNvSpPr txBox="1"/>
            <p:nvPr/>
          </p:nvSpPr>
          <p:spPr>
            <a:xfrm>
              <a:off x="5776617" y="3082896"/>
              <a:ext cx="833850" cy="477324"/>
            </a:xfrm>
            <a:prstGeom prst="rect">
              <a:avLst/>
            </a:prstGeom>
            <a:noFill/>
          </p:spPr>
          <p:txBody>
            <a:bodyPr wrap="square" rtlCol="0">
              <a:spAutoFit/>
            </a:bodyPr>
            <a:lstStyle/>
            <a:p>
              <a:r>
                <a:rPr lang="vi-VN" sz="2000" b="1">
                  <a:solidFill>
                    <a:schemeClr val="bg1"/>
                  </a:solidFill>
                </a:rPr>
                <a:t>40%</a:t>
              </a:r>
              <a:endParaRPr lang="en-US" sz="2000" b="1">
                <a:solidFill>
                  <a:schemeClr val="bg1"/>
                </a:solidFill>
              </a:endParaRPr>
            </a:p>
          </p:txBody>
        </p:sp>
      </p:grpSp>
      <p:grpSp>
        <p:nvGrpSpPr>
          <p:cNvPr id="92" name="Group 91">
            <a:extLst>
              <a:ext uri="{FF2B5EF4-FFF2-40B4-BE49-F238E27FC236}">
                <a16:creationId xmlns="" xmlns:a16="http://schemas.microsoft.com/office/drawing/2014/main" id="{77D7F75F-DF7F-4294-A752-3A0127B45C1B}"/>
              </a:ext>
            </a:extLst>
          </p:cNvPr>
          <p:cNvGrpSpPr/>
          <p:nvPr/>
        </p:nvGrpSpPr>
        <p:grpSpPr>
          <a:xfrm>
            <a:off x="6321485" y="3157643"/>
            <a:ext cx="3287892" cy="400110"/>
            <a:chOff x="6583262" y="3084381"/>
            <a:chExt cx="3922400" cy="477324"/>
          </a:xfrm>
        </p:grpSpPr>
        <p:sp>
          <p:nvSpPr>
            <p:cNvPr id="51" name="Rectangle 50">
              <a:extLst>
                <a:ext uri="{FF2B5EF4-FFF2-40B4-BE49-F238E27FC236}">
                  <a16:creationId xmlns="" xmlns:a16="http://schemas.microsoft.com/office/drawing/2014/main" id="{B946C00E-E3D5-400D-B902-321C5BED8043}"/>
                </a:ext>
              </a:extLst>
            </p:cNvPr>
            <p:cNvSpPr/>
            <p:nvPr/>
          </p:nvSpPr>
          <p:spPr>
            <a:xfrm>
              <a:off x="6583262" y="3115448"/>
              <a:ext cx="3922399" cy="380071"/>
            </a:xfrm>
            <a:prstGeom prst="rect">
              <a:avLst/>
            </a:prstGeom>
            <a:solidFill>
              <a:srgbClr val="277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TextBox 90">
              <a:extLst>
                <a:ext uri="{FF2B5EF4-FFF2-40B4-BE49-F238E27FC236}">
                  <a16:creationId xmlns="" xmlns:a16="http://schemas.microsoft.com/office/drawing/2014/main" id="{0663B613-4F7D-4D8B-B0C8-ED64220E26C2}"/>
                </a:ext>
              </a:extLst>
            </p:cNvPr>
            <p:cNvSpPr txBox="1"/>
            <p:nvPr/>
          </p:nvSpPr>
          <p:spPr>
            <a:xfrm>
              <a:off x="9671812" y="3084381"/>
              <a:ext cx="833850" cy="477324"/>
            </a:xfrm>
            <a:prstGeom prst="rect">
              <a:avLst/>
            </a:prstGeom>
            <a:noFill/>
          </p:spPr>
          <p:txBody>
            <a:bodyPr wrap="square" rtlCol="0">
              <a:spAutoFit/>
            </a:bodyPr>
            <a:lstStyle/>
            <a:p>
              <a:r>
                <a:rPr lang="vi-VN" sz="2000" b="1">
                  <a:solidFill>
                    <a:schemeClr val="bg1"/>
                  </a:solidFill>
                </a:rPr>
                <a:t>60%</a:t>
              </a:r>
              <a:endParaRPr lang="en-US" sz="2000" b="1">
                <a:solidFill>
                  <a:schemeClr val="bg1"/>
                </a:solidFill>
              </a:endParaRPr>
            </a:p>
          </p:txBody>
        </p:sp>
      </p:grpSp>
      <p:grpSp>
        <p:nvGrpSpPr>
          <p:cNvPr id="97" name="Group 96">
            <a:extLst>
              <a:ext uri="{FF2B5EF4-FFF2-40B4-BE49-F238E27FC236}">
                <a16:creationId xmlns="" xmlns:a16="http://schemas.microsoft.com/office/drawing/2014/main" id="{E568E7C3-9465-483E-AB3B-2271CBE722A1}"/>
              </a:ext>
            </a:extLst>
          </p:cNvPr>
          <p:cNvGrpSpPr/>
          <p:nvPr/>
        </p:nvGrpSpPr>
        <p:grpSpPr>
          <a:xfrm>
            <a:off x="4438761" y="4667630"/>
            <a:ext cx="4036248" cy="400110"/>
            <a:chOff x="4338762" y="4819936"/>
            <a:chExt cx="4815176" cy="477324"/>
          </a:xfrm>
        </p:grpSpPr>
        <p:sp>
          <p:nvSpPr>
            <p:cNvPr id="68" name="Rectangle 67">
              <a:extLst>
                <a:ext uri="{FF2B5EF4-FFF2-40B4-BE49-F238E27FC236}">
                  <a16:creationId xmlns="" xmlns:a16="http://schemas.microsoft.com/office/drawing/2014/main" id="{84FEEEB3-9A69-4194-8C13-1BC10431F82D}"/>
                </a:ext>
              </a:extLst>
            </p:cNvPr>
            <p:cNvSpPr/>
            <p:nvPr/>
          </p:nvSpPr>
          <p:spPr>
            <a:xfrm>
              <a:off x="4338762" y="4854546"/>
              <a:ext cx="4815176" cy="380071"/>
            </a:xfrm>
            <a:prstGeom prst="rect">
              <a:avLst/>
            </a:prstGeom>
            <a:solidFill>
              <a:srgbClr val="E7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Box 93">
              <a:extLst>
                <a:ext uri="{FF2B5EF4-FFF2-40B4-BE49-F238E27FC236}">
                  <a16:creationId xmlns="" xmlns:a16="http://schemas.microsoft.com/office/drawing/2014/main" id="{BD3BA6C8-26AC-447B-9C40-033EFBBE1525}"/>
                </a:ext>
              </a:extLst>
            </p:cNvPr>
            <p:cNvSpPr txBox="1"/>
            <p:nvPr/>
          </p:nvSpPr>
          <p:spPr>
            <a:xfrm>
              <a:off x="7923910" y="4819936"/>
              <a:ext cx="833850" cy="477324"/>
            </a:xfrm>
            <a:prstGeom prst="rect">
              <a:avLst/>
            </a:prstGeom>
            <a:noFill/>
          </p:spPr>
          <p:txBody>
            <a:bodyPr wrap="square" rtlCol="0">
              <a:spAutoFit/>
            </a:bodyPr>
            <a:lstStyle/>
            <a:p>
              <a:r>
                <a:rPr lang="vi-VN" sz="2000" b="1">
                  <a:solidFill>
                    <a:schemeClr val="bg1"/>
                  </a:solidFill>
                </a:rPr>
                <a:t>80%</a:t>
              </a:r>
              <a:endParaRPr lang="en-US" sz="2000" b="1">
                <a:solidFill>
                  <a:schemeClr val="bg1"/>
                </a:solidFill>
              </a:endParaRPr>
            </a:p>
          </p:txBody>
        </p:sp>
      </p:grpSp>
      <p:grpSp>
        <p:nvGrpSpPr>
          <p:cNvPr id="96" name="Group 95">
            <a:extLst>
              <a:ext uri="{FF2B5EF4-FFF2-40B4-BE49-F238E27FC236}">
                <a16:creationId xmlns="" xmlns:a16="http://schemas.microsoft.com/office/drawing/2014/main" id="{A1CC8291-EC01-48D4-B8F2-75DA17F8091C}"/>
              </a:ext>
            </a:extLst>
          </p:cNvPr>
          <p:cNvGrpSpPr/>
          <p:nvPr/>
        </p:nvGrpSpPr>
        <p:grpSpPr>
          <a:xfrm>
            <a:off x="8468492" y="4665067"/>
            <a:ext cx="1133062" cy="400110"/>
            <a:chOff x="9153938" y="4813748"/>
            <a:chExt cx="1351724" cy="477324"/>
          </a:xfrm>
        </p:grpSpPr>
        <p:sp>
          <p:nvSpPr>
            <p:cNvPr id="69" name="Rectangle 68">
              <a:extLst>
                <a:ext uri="{FF2B5EF4-FFF2-40B4-BE49-F238E27FC236}">
                  <a16:creationId xmlns="" xmlns:a16="http://schemas.microsoft.com/office/drawing/2014/main" id="{9966C838-9CB7-48DB-810A-037D7C755948}"/>
                </a:ext>
              </a:extLst>
            </p:cNvPr>
            <p:cNvSpPr/>
            <p:nvPr/>
          </p:nvSpPr>
          <p:spPr>
            <a:xfrm>
              <a:off x="9153938" y="4855540"/>
              <a:ext cx="1351723" cy="380071"/>
            </a:xfrm>
            <a:prstGeom prst="rect">
              <a:avLst/>
            </a:prstGeom>
            <a:solidFill>
              <a:srgbClr val="277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a:extLst>
                <a:ext uri="{FF2B5EF4-FFF2-40B4-BE49-F238E27FC236}">
                  <a16:creationId xmlns="" xmlns:a16="http://schemas.microsoft.com/office/drawing/2014/main" id="{BE908A07-CE7D-49BA-8821-1DFFA679FB17}"/>
                </a:ext>
              </a:extLst>
            </p:cNvPr>
            <p:cNvSpPr txBox="1"/>
            <p:nvPr/>
          </p:nvSpPr>
          <p:spPr>
            <a:xfrm>
              <a:off x="9671812" y="4813748"/>
              <a:ext cx="833850" cy="477324"/>
            </a:xfrm>
            <a:prstGeom prst="rect">
              <a:avLst/>
            </a:prstGeom>
            <a:noFill/>
          </p:spPr>
          <p:txBody>
            <a:bodyPr wrap="square" rtlCol="0">
              <a:spAutoFit/>
            </a:bodyPr>
            <a:lstStyle/>
            <a:p>
              <a:r>
                <a:rPr lang="vi-VN" sz="2000" b="1">
                  <a:solidFill>
                    <a:schemeClr val="bg1"/>
                  </a:solidFill>
                </a:rPr>
                <a:t>20%</a:t>
              </a:r>
              <a:endParaRPr lang="en-US" sz="2000" b="1">
                <a:solidFill>
                  <a:schemeClr val="bg1"/>
                </a:solidFill>
              </a:endParaRPr>
            </a:p>
          </p:txBody>
        </p:sp>
      </p:grpSp>
      <p:sp>
        <p:nvSpPr>
          <p:cNvPr id="102" name="TextBox 101">
            <a:extLst>
              <a:ext uri="{FF2B5EF4-FFF2-40B4-BE49-F238E27FC236}">
                <a16:creationId xmlns="" xmlns:a16="http://schemas.microsoft.com/office/drawing/2014/main" id="{EACEC5A8-3A41-4F09-A8DE-38A8DBDB2CFE}"/>
              </a:ext>
            </a:extLst>
          </p:cNvPr>
          <p:cNvSpPr txBox="1"/>
          <p:nvPr/>
        </p:nvSpPr>
        <p:spPr>
          <a:xfrm>
            <a:off x="1524749" y="5148632"/>
            <a:ext cx="10683727" cy="830997"/>
          </a:xfrm>
          <a:prstGeom prst="rect">
            <a:avLst/>
          </a:prstGeom>
          <a:noFill/>
        </p:spPr>
        <p:txBody>
          <a:bodyPr wrap="square" rtlCol="0">
            <a:spAutoFit/>
          </a:bodyPr>
          <a:lstStyle/>
          <a:p>
            <a:pPr algn="just"/>
            <a:r>
              <a:rPr lang="vi-VN" sz="2400" dirty="0"/>
              <a:t>Quan sát hình trên và cho biết ảnh hưởng của tốc độ với người đi bộ xảy ra khi tai nạn.</a:t>
            </a:r>
            <a:endParaRPr lang="en-US" sz="2400" dirty="0"/>
          </a:p>
        </p:txBody>
      </p:sp>
      <p:grpSp>
        <p:nvGrpSpPr>
          <p:cNvPr id="104" name="Group 103">
            <a:extLst>
              <a:ext uri="{FF2B5EF4-FFF2-40B4-BE49-F238E27FC236}">
                <a16:creationId xmlns="" xmlns:a16="http://schemas.microsoft.com/office/drawing/2014/main" id="{2B839B6C-905E-4D27-9043-4A8862450AB9}"/>
              </a:ext>
            </a:extLst>
          </p:cNvPr>
          <p:cNvGrpSpPr/>
          <p:nvPr/>
        </p:nvGrpSpPr>
        <p:grpSpPr>
          <a:xfrm>
            <a:off x="319697" y="4968620"/>
            <a:ext cx="1138768" cy="1138768"/>
            <a:chOff x="265139" y="96839"/>
            <a:chExt cx="1138768" cy="1138768"/>
          </a:xfrm>
        </p:grpSpPr>
        <p:sp>
          <p:nvSpPr>
            <p:cNvPr id="105" name="Oval 104">
              <a:extLst>
                <a:ext uri="{FF2B5EF4-FFF2-40B4-BE49-F238E27FC236}">
                  <a16:creationId xmlns="" xmlns:a16="http://schemas.microsoft.com/office/drawing/2014/main" id="{41B90389-3B0A-475E-BABB-2B08DA1D9EDE}"/>
                </a:ext>
              </a:extLst>
            </p:cNvPr>
            <p:cNvSpPr/>
            <p:nvPr/>
          </p:nvSpPr>
          <p:spPr>
            <a:xfrm>
              <a:off x="302164" y="160725"/>
              <a:ext cx="1010997" cy="1010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Picture 105" descr="Icon&#10;&#10;Description automatically generated">
              <a:extLst>
                <a:ext uri="{FF2B5EF4-FFF2-40B4-BE49-F238E27FC236}">
                  <a16:creationId xmlns="" xmlns:a16="http://schemas.microsoft.com/office/drawing/2014/main" id="{6017C4E2-AB84-41F9-A1D1-6B556EE715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5139" y="96839"/>
              <a:ext cx="1138768" cy="1138768"/>
            </a:xfrm>
            <a:prstGeom prst="rect">
              <a:avLst/>
            </a:prstGeom>
          </p:spPr>
        </p:pic>
      </p:grpSp>
    </p:spTree>
    <p:extLst>
      <p:ext uri="{BB962C8B-B14F-4D97-AF65-F5344CB8AC3E}">
        <p14:creationId xmlns:p14="http://schemas.microsoft.com/office/powerpoint/2010/main" val="1655968465"/>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wipe(left)">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wipe(left)">
                                      <p:cBhvr>
                                        <p:cTn id="17" dur="500"/>
                                        <p:tgtEl>
                                          <p:spTgt spid="70"/>
                                        </p:tgtEl>
                                      </p:cBhvr>
                                    </p:animEffect>
                                  </p:childTnLst>
                                </p:cTn>
                              </p:par>
                              <p:par>
                                <p:cTn id="18" presetID="22" presetClass="entr" presetSubtype="8" fill="hold" nodeType="with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wipe(left)">
                                      <p:cBhvr>
                                        <p:cTn id="20" dur="500"/>
                                        <p:tgtEl>
                                          <p:spTgt spid="89"/>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0"/>
                                        </p:tgtEl>
                                        <p:attrNameLst>
                                          <p:attrName>style.visibility</p:attrName>
                                        </p:attrNameLst>
                                      </p:cBhvr>
                                      <p:to>
                                        <p:strVal val="visible"/>
                                      </p:to>
                                    </p:set>
                                    <p:anim calcmode="lin" valueType="num">
                                      <p:cBhvr additive="base">
                                        <p:cTn id="25" dur="500" fill="hold"/>
                                        <p:tgtEl>
                                          <p:spTgt spid="100"/>
                                        </p:tgtEl>
                                        <p:attrNameLst>
                                          <p:attrName>ppt_x</p:attrName>
                                        </p:attrNameLst>
                                      </p:cBhvr>
                                      <p:tavLst>
                                        <p:tav tm="0">
                                          <p:val>
                                            <p:strVal val="0-#ppt_w/2"/>
                                          </p:val>
                                        </p:tav>
                                        <p:tav tm="100000">
                                          <p:val>
                                            <p:strVal val="#ppt_x"/>
                                          </p:val>
                                        </p:tav>
                                      </p:tavLst>
                                    </p:anim>
                                    <p:anim calcmode="lin" valueType="num">
                                      <p:cBhvr additive="base">
                                        <p:cTn id="26" dur="5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7"/>
                                        </p:tgtEl>
                                        <p:attrNameLst>
                                          <p:attrName>style.visibility</p:attrName>
                                        </p:attrNameLst>
                                      </p:cBhvr>
                                      <p:to>
                                        <p:strVal val="visible"/>
                                      </p:to>
                                    </p:set>
                                    <p:animEffect transition="in" filter="wipe(left)">
                                      <p:cBhvr>
                                        <p:cTn id="31" dur="500"/>
                                        <p:tgtEl>
                                          <p:spTgt spid="77"/>
                                        </p:tgtEl>
                                      </p:cBhvr>
                                    </p:animEffect>
                                  </p:childTnLst>
                                </p:cTn>
                              </p:par>
                              <p:par>
                                <p:cTn id="32" presetID="22" presetClass="entr" presetSubtype="8" fill="hold" nodeType="withEffect">
                                  <p:stCondLst>
                                    <p:cond delay="0"/>
                                  </p:stCondLst>
                                  <p:childTnLst>
                                    <p:set>
                                      <p:cBhvr>
                                        <p:cTn id="33" dur="1" fill="hold">
                                          <p:stCondLst>
                                            <p:cond delay="0"/>
                                          </p:stCondLst>
                                        </p:cTn>
                                        <p:tgtEl>
                                          <p:spTgt spid="93"/>
                                        </p:tgtEl>
                                        <p:attrNameLst>
                                          <p:attrName>style.visibility</p:attrName>
                                        </p:attrNameLst>
                                      </p:cBhvr>
                                      <p:to>
                                        <p:strVal val="visible"/>
                                      </p:to>
                                    </p:set>
                                    <p:animEffect transition="in" filter="wipe(left)">
                                      <p:cBhvr>
                                        <p:cTn id="34" dur="500"/>
                                        <p:tgtEl>
                                          <p:spTgt spid="9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Effect transition="in" filter="wipe(left)">
                                      <p:cBhvr>
                                        <p:cTn id="39" dur="500"/>
                                        <p:tgtEl>
                                          <p:spTgt spid="78"/>
                                        </p:tgtEl>
                                      </p:cBhvr>
                                    </p:animEffect>
                                  </p:childTnLst>
                                </p:cTn>
                              </p:par>
                              <p:par>
                                <p:cTn id="40" presetID="22" presetClass="entr" presetSubtype="8" fill="hold" nodeType="withEffect">
                                  <p:stCondLst>
                                    <p:cond delay="0"/>
                                  </p:stCondLst>
                                  <p:childTnLst>
                                    <p:set>
                                      <p:cBhvr>
                                        <p:cTn id="41" dur="1" fill="hold">
                                          <p:stCondLst>
                                            <p:cond delay="0"/>
                                          </p:stCondLst>
                                        </p:cTn>
                                        <p:tgtEl>
                                          <p:spTgt spid="92"/>
                                        </p:tgtEl>
                                        <p:attrNameLst>
                                          <p:attrName>style.visibility</p:attrName>
                                        </p:attrNameLst>
                                      </p:cBhvr>
                                      <p:to>
                                        <p:strVal val="visible"/>
                                      </p:to>
                                    </p:set>
                                    <p:animEffect transition="in" filter="wipe(left)">
                                      <p:cBhvr>
                                        <p:cTn id="42" dur="500"/>
                                        <p:tgtEl>
                                          <p:spTgt spid="92"/>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101"/>
                                        </p:tgtEl>
                                        <p:attrNameLst>
                                          <p:attrName>style.visibility</p:attrName>
                                        </p:attrNameLst>
                                      </p:cBhvr>
                                      <p:to>
                                        <p:strVal val="visible"/>
                                      </p:to>
                                    </p:set>
                                    <p:anim calcmode="lin" valueType="num">
                                      <p:cBhvr additive="base">
                                        <p:cTn id="47" dur="500" fill="hold"/>
                                        <p:tgtEl>
                                          <p:spTgt spid="101"/>
                                        </p:tgtEl>
                                        <p:attrNameLst>
                                          <p:attrName>ppt_x</p:attrName>
                                        </p:attrNameLst>
                                      </p:cBhvr>
                                      <p:tavLst>
                                        <p:tav tm="0">
                                          <p:val>
                                            <p:strVal val="0-#ppt_w/2"/>
                                          </p:val>
                                        </p:tav>
                                        <p:tav tm="100000">
                                          <p:val>
                                            <p:strVal val="#ppt_x"/>
                                          </p:val>
                                        </p:tav>
                                      </p:tavLst>
                                    </p:anim>
                                    <p:anim calcmode="lin" valueType="num">
                                      <p:cBhvr additive="base">
                                        <p:cTn id="48" dur="500" fill="hold"/>
                                        <p:tgtEl>
                                          <p:spTgt spid="10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98"/>
                                        </p:tgtEl>
                                        <p:attrNameLst>
                                          <p:attrName>style.visibility</p:attrName>
                                        </p:attrNameLst>
                                      </p:cBhvr>
                                      <p:to>
                                        <p:strVal val="visible"/>
                                      </p:to>
                                    </p:set>
                                    <p:animEffect transition="in" filter="wipe(left)">
                                      <p:cBhvr>
                                        <p:cTn id="53" dur="500"/>
                                        <p:tgtEl>
                                          <p:spTgt spid="98"/>
                                        </p:tgtEl>
                                      </p:cBhvr>
                                    </p:animEffect>
                                  </p:childTnLst>
                                </p:cTn>
                              </p:par>
                              <p:par>
                                <p:cTn id="54" presetID="22" presetClass="entr" presetSubtype="8" fill="hold" nodeType="withEffect">
                                  <p:stCondLst>
                                    <p:cond delay="0"/>
                                  </p:stCondLst>
                                  <p:childTnLst>
                                    <p:set>
                                      <p:cBhvr>
                                        <p:cTn id="55" dur="1" fill="hold">
                                          <p:stCondLst>
                                            <p:cond delay="0"/>
                                          </p:stCondLst>
                                        </p:cTn>
                                        <p:tgtEl>
                                          <p:spTgt spid="97"/>
                                        </p:tgtEl>
                                        <p:attrNameLst>
                                          <p:attrName>style.visibility</p:attrName>
                                        </p:attrNameLst>
                                      </p:cBhvr>
                                      <p:to>
                                        <p:strVal val="visible"/>
                                      </p:to>
                                    </p:set>
                                    <p:animEffect transition="in" filter="wipe(left)">
                                      <p:cBhvr>
                                        <p:cTn id="56" dur="500"/>
                                        <p:tgtEl>
                                          <p:spTgt spid="9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99"/>
                                        </p:tgtEl>
                                        <p:attrNameLst>
                                          <p:attrName>style.visibility</p:attrName>
                                        </p:attrNameLst>
                                      </p:cBhvr>
                                      <p:to>
                                        <p:strVal val="visible"/>
                                      </p:to>
                                    </p:set>
                                    <p:animEffect transition="in" filter="wipe(left)">
                                      <p:cBhvr>
                                        <p:cTn id="61" dur="500"/>
                                        <p:tgtEl>
                                          <p:spTgt spid="99"/>
                                        </p:tgtEl>
                                      </p:cBhvr>
                                    </p:animEffect>
                                  </p:childTnLst>
                                </p:cTn>
                              </p:par>
                              <p:par>
                                <p:cTn id="62" presetID="22" presetClass="entr" presetSubtype="8" fill="hold" nodeType="withEffect">
                                  <p:stCondLst>
                                    <p:cond delay="0"/>
                                  </p:stCondLst>
                                  <p:childTnLst>
                                    <p:set>
                                      <p:cBhvr>
                                        <p:cTn id="63" dur="1" fill="hold">
                                          <p:stCondLst>
                                            <p:cond delay="0"/>
                                          </p:stCondLst>
                                        </p:cTn>
                                        <p:tgtEl>
                                          <p:spTgt spid="96"/>
                                        </p:tgtEl>
                                        <p:attrNameLst>
                                          <p:attrName>style.visibility</p:attrName>
                                        </p:attrNameLst>
                                      </p:cBhvr>
                                      <p:to>
                                        <p:strVal val="visible"/>
                                      </p:to>
                                    </p:set>
                                    <p:animEffect transition="in" filter="wipe(left)">
                                      <p:cBhvr>
                                        <p:cTn id="64" dur="500"/>
                                        <p:tgtEl>
                                          <p:spTgt spid="96"/>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04"/>
                                        </p:tgtEl>
                                        <p:attrNameLst>
                                          <p:attrName>style.visibility</p:attrName>
                                        </p:attrNameLst>
                                      </p:cBhvr>
                                      <p:to>
                                        <p:strVal val="visible"/>
                                      </p:to>
                                    </p:set>
                                    <p:anim calcmode="lin" valueType="num">
                                      <p:cBhvr>
                                        <p:cTn id="69" dur="500" fill="hold"/>
                                        <p:tgtEl>
                                          <p:spTgt spid="104"/>
                                        </p:tgtEl>
                                        <p:attrNameLst>
                                          <p:attrName>ppt_w</p:attrName>
                                        </p:attrNameLst>
                                      </p:cBhvr>
                                      <p:tavLst>
                                        <p:tav tm="0">
                                          <p:val>
                                            <p:fltVal val="0"/>
                                          </p:val>
                                        </p:tav>
                                        <p:tav tm="100000">
                                          <p:val>
                                            <p:strVal val="#ppt_w"/>
                                          </p:val>
                                        </p:tav>
                                      </p:tavLst>
                                    </p:anim>
                                    <p:anim calcmode="lin" valueType="num">
                                      <p:cBhvr>
                                        <p:cTn id="70" dur="500" fill="hold"/>
                                        <p:tgtEl>
                                          <p:spTgt spid="104"/>
                                        </p:tgtEl>
                                        <p:attrNameLst>
                                          <p:attrName>ppt_h</p:attrName>
                                        </p:attrNameLst>
                                      </p:cBhvr>
                                      <p:tavLst>
                                        <p:tav tm="0">
                                          <p:val>
                                            <p:fltVal val="0"/>
                                          </p:val>
                                        </p:tav>
                                        <p:tav tm="100000">
                                          <p:val>
                                            <p:strVal val="#ppt_h"/>
                                          </p:val>
                                        </p:tav>
                                      </p:tavLst>
                                    </p:anim>
                                    <p:animEffect transition="in" filter="fade">
                                      <p:cBhvr>
                                        <p:cTn id="71" dur="500"/>
                                        <p:tgtEl>
                                          <p:spTgt spid="104"/>
                                        </p:tgtEl>
                                      </p:cBhvr>
                                    </p:animEffect>
                                  </p:childTnLst>
                                </p:cTn>
                              </p:par>
                            </p:childTnLst>
                          </p:cTn>
                        </p:par>
                        <p:par>
                          <p:cTn id="72" fill="hold">
                            <p:stCondLst>
                              <p:cond delay="500"/>
                            </p:stCondLst>
                            <p:childTnLst>
                              <p:par>
                                <p:cTn id="73" presetID="53" presetClass="entr" presetSubtype="16" fill="hold" grpId="0" nodeType="afterEffect">
                                  <p:stCondLst>
                                    <p:cond delay="0"/>
                                  </p:stCondLst>
                                  <p:iterate type="wd">
                                    <p:tmPct val="10000"/>
                                  </p:iterate>
                                  <p:childTnLst>
                                    <p:set>
                                      <p:cBhvr>
                                        <p:cTn id="74" dur="1" fill="hold">
                                          <p:stCondLst>
                                            <p:cond delay="0"/>
                                          </p:stCondLst>
                                        </p:cTn>
                                        <p:tgtEl>
                                          <p:spTgt spid="102"/>
                                        </p:tgtEl>
                                        <p:attrNameLst>
                                          <p:attrName>style.visibility</p:attrName>
                                        </p:attrNameLst>
                                      </p:cBhvr>
                                      <p:to>
                                        <p:strVal val="visible"/>
                                      </p:to>
                                    </p:set>
                                    <p:anim calcmode="lin" valueType="num">
                                      <p:cBhvr>
                                        <p:cTn id="75" dur="500" fill="hold"/>
                                        <p:tgtEl>
                                          <p:spTgt spid="102"/>
                                        </p:tgtEl>
                                        <p:attrNameLst>
                                          <p:attrName>ppt_w</p:attrName>
                                        </p:attrNameLst>
                                      </p:cBhvr>
                                      <p:tavLst>
                                        <p:tav tm="0">
                                          <p:val>
                                            <p:fltVal val="0"/>
                                          </p:val>
                                        </p:tav>
                                        <p:tav tm="100000">
                                          <p:val>
                                            <p:strVal val="#ppt_w"/>
                                          </p:val>
                                        </p:tav>
                                      </p:tavLst>
                                    </p:anim>
                                    <p:anim calcmode="lin" valueType="num">
                                      <p:cBhvr>
                                        <p:cTn id="76" dur="500" fill="hold"/>
                                        <p:tgtEl>
                                          <p:spTgt spid="102"/>
                                        </p:tgtEl>
                                        <p:attrNameLst>
                                          <p:attrName>ppt_h</p:attrName>
                                        </p:attrNameLst>
                                      </p:cBhvr>
                                      <p:tavLst>
                                        <p:tav tm="0">
                                          <p:val>
                                            <p:fltVal val="0"/>
                                          </p:val>
                                        </p:tav>
                                        <p:tav tm="100000">
                                          <p:val>
                                            <p:strVal val="#ppt_h"/>
                                          </p:val>
                                        </p:tav>
                                      </p:tavLst>
                                    </p:anim>
                                    <p:animEffect transition="in" filter="fade">
                                      <p:cBhvr>
                                        <p:cTn id="7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Icon&#10;&#10;Description automatically generated">
            <a:extLst>
              <a:ext uri="{FF2B5EF4-FFF2-40B4-BE49-F238E27FC236}">
                <a16:creationId xmlns="" xmlns:a16="http://schemas.microsoft.com/office/drawing/2014/main" id="{9D63C7FB-A6B1-41FC-9A9A-E12791D89A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0818" y="2214733"/>
            <a:ext cx="459667" cy="459667"/>
          </a:xfrm>
          <a:prstGeom prst="rect">
            <a:avLst/>
          </a:prstGeom>
        </p:spPr>
      </p:pic>
      <p:grpSp>
        <p:nvGrpSpPr>
          <p:cNvPr id="70" name="Group 69">
            <a:extLst>
              <a:ext uri="{FF2B5EF4-FFF2-40B4-BE49-F238E27FC236}">
                <a16:creationId xmlns="" xmlns:a16="http://schemas.microsoft.com/office/drawing/2014/main" id="{0727A94B-80DF-436E-8D65-D41DC347BE6C}"/>
              </a:ext>
            </a:extLst>
          </p:cNvPr>
          <p:cNvGrpSpPr/>
          <p:nvPr/>
        </p:nvGrpSpPr>
        <p:grpSpPr>
          <a:xfrm>
            <a:off x="1872119" y="2216818"/>
            <a:ext cx="2922287" cy="473649"/>
            <a:chOff x="4715814" y="362769"/>
            <a:chExt cx="5909395" cy="957803"/>
          </a:xfrm>
        </p:grpSpPr>
        <p:pic>
          <p:nvPicPr>
            <p:cNvPr id="16" name="Picture 15" descr="Icon&#10;&#10;Description automatically generated">
              <a:extLst>
                <a:ext uri="{FF2B5EF4-FFF2-40B4-BE49-F238E27FC236}">
                  <a16:creationId xmlns="" xmlns:a16="http://schemas.microsoft.com/office/drawing/2014/main" id="{FAA32F66-9688-42D7-AD02-1BB5A2541B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5814" y="362769"/>
              <a:ext cx="929531" cy="929531"/>
            </a:xfrm>
            <a:prstGeom prst="rect">
              <a:avLst/>
            </a:prstGeom>
          </p:spPr>
        </p:pic>
        <p:pic>
          <p:nvPicPr>
            <p:cNvPr id="23" name="Picture 22" descr="Icon&#10;&#10;Description automatically generated">
              <a:extLst>
                <a:ext uri="{FF2B5EF4-FFF2-40B4-BE49-F238E27FC236}">
                  <a16:creationId xmlns="" xmlns:a16="http://schemas.microsoft.com/office/drawing/2014/main" id="{6AFB459D-216C-4893-9F3C-3A917772D9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8297" y="366303"/>
              <a:ext cx="929531" cy="929531"/>
            </a:xfrm>
            <a:prstGeom prst="rect">
              <a:avLst/>
            </a:prstGeom>
          </p:spPr>
        </p:pic>
        <p:pic>
          <p:nvPicPr>
            <p:cNvPr id="24" name="Picture 23" descr="Icon&#10;&#10;Description automatically generated">
              <a:extLst>
                <a:ext uri="{FF2B5EF4-FFF2-40B4-BE49-F238E27FC236}">
                  <a16:creationId xmlns="" xmlns:a16="http://schemas.microsoft.com/office/drawing/2014/main" id="{F7B297CA-5169-4BFD-9621-237EB554C4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0780" y="369837"/>
              <a:ext cx="929531" cy="929531"/>
            </a:xfrm>
            <a:prstGeom prst="rect">
              <a:avLst/>
            </a:prstGeom>
          </p:spPr>
        </p:pic>
        <p:pic>
          <p:nvPicPr>
            <p:cNvPr id="25" name="Picture 24" descr="Icon&#10;&#10;Description automatically generated">
              <a:extLst>
                <a:ext uri="{FF2B5EF4-FFF2-40B4-BE49-F238E27FC236}">
                  <a16:creationId xmlns="" xmlns:a16="http://schemas.microsoft.com/office/drawing/2014/main" id="{331AA3CD-3ECF-4DB9-99D7-B4C74D9B57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263" y="373371"/>
              <a:ext cx="929531" cy="929531"/>
            </a:xfrm>
            <a:prstGeom prst="rect">
              <a:avLst/>
            </a:prstGeom>
          </p:spPr>
        </p:pic>
        <p:pic>
          <p:nvPicPr>
            <p:cNvPr id="26" name="Picture 25" descr="Icon&#10;&#10;Description automatically generated">
              <a:extLst>
                <a:ext uri="{FF2B5EF4-FFF2-40B4-BE49-F238E27FC236}">
                  <a16:creationId xmlns="" xmlns:a16="http://schemas.microsoft.com/office/drawing/2014/main" id="{CD635DF9-3B94-4DB8-8A50-81D2B39E10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5746" y="376905"/>
              <a:ext cx="929531" cy="929531"/>
            </a:xfrm>
            <a:prstGeom prst="rect">
              <a:avLst/>
            </a:prstGeom>
          </p:spPr>
        </p:pic>
        <p:pic>
          <p:nvPicPr>
            <p:cNvPr id="27" name="Picture 26" descr="Icon&#10;&#10;Description automatically generated">
              <a:extLst>
                <a:ext uri="{FF2B5EF4-FFF2-40B4-BE49-F238E27FC236}">
                  <a16:creationId xmlns="" xmlns:a16="http://schemas.microsoft.com/office/drawing/2014/main" id="{550AE89D-C975-48CE-80A0-E3624BEF5B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229" y="380439"/>
              <a:ext cx="929531" cy="929531"/>
            </a:xfrm>
            <a:prstGeom prst="rect">
              <a:avLst/>
            </a:prstGeom>
          </p:spPr>
        </p:pic>
        <p:pic>
          <p:nvPicPr>
            <p:cNvPr id="28" name="Picture 27" descr="Icon&#10;&#10;Description automatically generated">
              <a:extLst>
                <a:ext uri="{FF2B5EF4-FFF2-40B4-BE49-F238E27FC236}">
                  <a16:creationId xmlns="" xmlns:a16="http://schemas.microsoft.com/office/drawing/2014/main" id="{5CB587F8-D2E7-4C8F-B1C6-AACE78BCDA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0712" y="383973"/>
              <a:ext cx="929531" cy="929531"/>
            </a:xfrm>
            <a:prstGeom prst="rect">
              <a:avLst/>
            </a:prstGeom>
          </p:spPr>
        </p:pic>
        <p:pic>
          <p:nvPicPr>
            <p:cNvPr id="29" name="Picture 28" descr="Icon&#10;&#10;Description automatically generated">
              <a:extLst>
                <a:ext uri="{FF2B5EF4-FFF2-40B4-BE49-F238E27FC236}">
                  <a16:creationId xmlns="" xmlns:a16="http://schemas.microsoft.com/office/drawing/2014/main" id="{EA911EC6-FAFF-40B6-87CB-B44536C627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3195" y="387507"/>
              <a:ext cx="929531" cy="929531"/>
            </a:xfrm>
            <a:prstGeom prst="rect">
              <a:avLst/>
            </a:prstGeom>
          </p:spPr>
        </p:pic>
        <p:pic>
          <p:nvPicPr>
            <p:cNvPr id="30" name="Picture 29" descr="Icon&#10;&#10;Description automatically generated">
              <a:extLst>
                <a:ext uri="{FF2B5EF4-FFF2-40B4-BE49-F238E27FC236}">
                  <a16:creationId xmlns="" xmlns:a16="http://schemas.microsoft.com/office/drawing/2014/main" id="{E07D7B9E-FE76-49F3-8617-EC4636282E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5678" y="391041"/>
              <a:ext cx="929531" cy="929531"/>
            </a:xfrm>
            <a:prstGeom prst="rect">
              <a:avLst/>
            </a:prstGeom>
          </p:spPr>
        </p:pic>
      </p:grpSp>
      <p:grpSp>
        <p:nvGrpSpPr>
          <p:cNvPr id="78" name="Group 77">
            <a:extLst>
              <a:ext uri="{FF2B5EF4-FFF2-40B4-BE49-F238E27FC236}">
                <a16:creationId xmlns="" xmlns:a16="http://schemas.microsoft.com/office/drawing/2014/main" id="{CE4BD01A-9D93-48B5-A653-268E5B9B2C7E}"/>
              </a:ext>
            </a:extLst>
          </p:cNvPr>
          <p:cNvGrpSpPr/>
          <p:nvPr/>
        </p:nvGrpSpPr>
        <p:grpSpPr>
          <a:xfrm>
            <a:off x="2832688" y="3099161"/>
            <a:ext cx="1998805" cy="468406"/>
            <a:chOff x="6583263" y="2113463"/>
            <a:chExt cx="4041946" cy="947201"/>
          </a:xfrm>
        </p:grpSpPr>
        <p:pic>
          <p:nvPicPr>
            <p:cNvPr id="43" name="Picture 42" descr="Icon&#10;&#10;Description automatically generated">
              <a:extLst>
                <a:ext uri="{FF2B5EF4-FFF2-40B4-BE49-F238E27FC236}">
                  <a16:creationId xmlns="" xmlns:a16="http://schemas.microsoft.com/office/drawing/2014/main" id="{BC4B868B-B49A-4618-AD0E-C323410C4E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3263" y="2113463"/>
              <a:ext cx="929531" cy="929531"/>
            </a:xfrm>
            <a:prstGeom prst="rect">
              <a:avLst/>
            </a:prstGeom>
          </p:spPr>
        </p:pic>
        <p:pic>
          <p:nvPicPr>
            <p:cNvPr id="44" name="Picture 43" descr="Icon&#10;&#10;Description automatically generated">
              <a:extLst>
                <a:ext uri="{FF2B5EF4-FFF2-40B4-BE49-F238E27FC236}">
                  <a16:creationId xmlns="" xmlns:a16="http://schemas.microsoft.com/office/drawing/2014/main" id="{CF4B14E7-B82F-440A-8F93-62F1C1D014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5746" y="2116997"/>
              <a:ext cx="929531" cy="929531"/>
            </a:xfrm>
            <a:prstGeom prst="rect">
              <a:avLst/>
            </a:prstGeom>
          </p:spPr>
        </p:pic>
        <p:pic>
          <p:nvPicPr>
            <p:cNvPr id="45" name="Picture 44" descr="Icon&#10;&#10;Description automatically generated">
              <a:extLst>
                <a:ext uri="{FF2B5EF4-FFF2-40B4-BE49-F238E27FC236}">
                  <a16:creationId xmlns="" xmlns:a16="http://schemas.microsoft.com/office/drawing/2014/main" id="{77C81AA6-B962-4D08-BCD0-54FC1CA5C9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8229" y="2120531"/>
              <a:ext cx="929531" cy="929531"/>
            </a:xfrm>
            <a:prstGeom prst="rect">
              <a:avLst/>
            </a:prstGeom>
          </p:spPr>
        </p:pic>
        <p:pic>
          <p:nvPicPr>
            <p:cNvPr id="46" name="Picture 45" descr="Icon&#10;&#10;Description automatically generated">
              <a:extLst>
                <a:ext uri="{FF2B5EF4-FFF2-40B4-BE49-F238E27FC236}">
                  <a16:creationId xmlns="" xmlns:a16="http://schemas.microsoft.com/office/drawing/2014/main" id="{7858B9BA-3D19-4EA5-B661-68BE8612CB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0712" y="2124065"/>
              <a:ext cx="929531" cy="929531"/>
            </a:xfrm>
            <a:prstGeom prst="rect">
              <a:avLst/>
            </a:prstGeom>
          </p:spPr>
        </p:pic>
        <p:pic>
          <p:nvPicPr>
            <p:cNvPr id="47" name="Picture 46" descr="Icon&#10;&#10;Description automatically generated">
              <a:extLst>
                <a:ext uri="{FF2B5EF4-FFF2-40B4-BE49-F238E27FC236}">
                  <a16:creationId xmlns="" xmlns:a16="http://schemas.microsoft.com/office/drawing/2014/main" id="{B861DBB1-E7F6-437A-B696-B5928BE1E2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3195" y="2127599"/>
              <a:ext cx="929531" cy="929531"/>
            </a:xfrm>
            <a:prstGeom prst="rect">
              <a:avLst/>
            </a:prstGeom>
          </p:spPr>
        </p:pic>
        <p:pic>
          <p:nvPicPr>
            <p:cNvPr id="48" name="Picture 47" descr="Icon&#10;&#10;Description automatically generated">
              <a:extLst>
                <a:ext uri="{FF2B5EF4-FFF2-40B4-BE49-F238E27FC236}">
                  <a16:creationId xmlns="" xmlns:a16="http://schemas.microsoft.com/office/drawing/2014/main" id="{CDAB02E7-07FB-43ED-9AF9-50E1391A79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5678" y="2131133"/>
              <a:ext cx="929531" cy="929531"/>
            </a:xfrm>
            <a:prstGeom prst="rect">
              <a:avLst/>
            </a:prstGeom>
          </p:spPr>
        </p:pic>
      </p:grpSp>
      <p:grpSp>
        <p:nvGrpSpPr>
          <p:cNvPr id="99" name="Group 98">
            <a:extLst>
              <a:ext uri="{FF2B5EF4-FFF2-40B4-BE49-F238E27FC236}">
                <a16:creationId xmlns="" xmlns:a16="http://schemas.microsoft.com/office/drawing/2014/main" id="{4527B858-DE8D-4235-A3B8-30A064809C9F}"/>
              </a:ext>
            </a:extLst>
          </p:cNvPr>
          <p:cNvGrpSpPr/>
          <p:nvPr/>
        </p:nvGrpSpPr>
        <p:grpSpPr>
          <a:xfrm>
            <a:off x="4051677" y="3982152"/>
            <a:ext cx="767495" cy="461415"/>
            <a:chOff x="9073195" y="3867691"/>
            <a:chExt cx="1552014" cy="933065"/>
          </a:xfrm>
        </p:grpSpPr>
        <p:pic>
          <p:nvPicPr>
            <p:cNvPr id="65" name="Picture 64" descr="Icon&#10;&#10;Description automatically generated">
              <a:extLst>
                <a:ext uri="{FF2B5EF4-FFF2-40B4-BE49-F238E27FC236}">
                  <a16:creationId xmlns="" xmlns:a16="http://schemas.microsoft.com/office/drawing/2014/main" id="{1FDB6962-EABB-43B7-8C10-992D5E2F94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73195" y="3867691"/>
              <a:ext cx="929531" cy="929531"/>
            </a:xfrm>
            <a:prstGeom prst="rect">
              <a:avLst/>
            </a:prstGeom>
          </p:spPr>
        </p:pic>
        <p:pic>
          <p:nvPicPr>
            <p:cNvPr id="66" name="Picture 65" descr="Icon&#10;&#10;Description automatically generated">
              <a:extLst>
                <a:ext uri="{FF2B5EF4-FFF2-40B4-BE49-F238E27FC236}">
                  <a16:creationId xmlns="" xmlns:a16="http://schemas.microsoft.com/office/drawing/2014/main" id="{2448DEC1-A358-49E8-9DB7-3B662AAF89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5678" y="3871225"/>
              <a:ext cx="929531" cy="929531"/>
            </a:xfrm>
            <a:prstGeom prst="rect">
              <a:avLst/>
            </a:prstGeom>
          </p:spPr>
        </p:pic>
      </p:grpSp>
      <p:grpSp>
        <p:nvGrpSpPr>
          <p:cNvPr id="100" name="Group 99">
            <a:extLst>
              <a:ext uri="{FF2B5EF4-FFF2-40B4-BE49-F238E27FC236}">
                <a16:creationId xmlns="" xmlns:a16="http://schemas.microsoft.com/office/drawing/2014/main" id="{B417194D-6365-4EB6-84DC-3CAF30B60F58}"/>
              </a:ext>
            </a:extLst>
          </p:cNvPr>
          <p:cNvGrpSpPr/>
          <p:nvPr/>
        </p:nvGrpSpPr>
        <p:grpSpPr>
          <a:xfrm>
            <a:off x="295446" y="3118062"/>
            <a:ext cx="1426895" cy="722044"/>
            <a:chOff x="1453322" y="2148762"/>
            <a:chExt cx="2885440" cy="1460103"/>
          </a:xfrm>
        </p:grpSpPr>
        <p:grpSp>
          <p:nvGrpSpPr>
            <p:cNvPr id="34" name="Group 33">
              <a:extLst>
                <a:ext uri="{FF2B5EF4-FFF2-40B4-BE49-F238E27FC236}">
                  <a16:creationId xmlns="" xmlns:a16="http://schemas.microsoft.com/office/drawing/2014/main" id="{8E4C8DF6-77E8-4680-8696-416A7D8755FC}"/>
                </a:ext>
              </a:extLst>
            </p:cNvPr>
            <p:cNvGrpSpPr/>
            <p:nvPr/>
          </p:nvGrpSpPr>
          <p:grpSpPr>
            <a:xfrm>
              <a:off x="1453322" y="2148762"/>
              <a:ext cx="2885440" cy="1078162"/>
              <a:chOff x="457200" y="3566160"/>
              <a:chExt cx="3779520" cy="1412240"/>
            </a:xfrm>
          </p:grpSpPr>
          <p:pic>
            <p:nvPicPr>
              <p:cNvPr id="35" name="Picture 34" descr="Graphical user interface, application&#10;&#10;Description automatically generated">
                <a:extLst>
                  <a:ext uri="{FF2B5EF4-FFF2-40B4-BE49-F238E27FC236}">
                    <a16:creationId xmlns="" xmlns:a16="http://schemas.microsoft.com/office/drawing/2014/main" id="{5046333E-C89F-455B-8342-3DC232AF28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0" t="67036" r="49853" b="12371"/>
              <a:stretch/>
            </p:blipFill>
            <p:spPr>
              <a:xfrm flipH="1">
                <a:off x="1148080" y="3566160"/>
                <a:ext cx="3088640" cy="1412240"/>
              </a:xfrm>
              <a:prstGeom prst="rect">
                <a:avLst/>
              </a:prstGeom>
            </p:spPr>
          </p:pic>
          <p:pic>
            <p:nvPicPr>
              <p:cNvPr id="36" name="Graphic 35" descr="Windy outline">
                <a:extLst>
                  <a:ext uri="{FF2B5EF4-FFF2-40B4-BE49-F238E27FC236}">
                    <a16:creationId xmlns="" xmlns:a16="http://schemas.microsoft.com/office/drawing/2014/main" id="{756EF3DA-9ACB-41E0-86EB-CD662A05F2E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flipH="1">
                <a:off x="457200" y="3916680"/>
                <a:ext cx="914400" cy="914400"/>
              </a:xfrm>
              <a:prstGeom prst="rect">
                <a:avLst/>
              </a:prstGeom>
            </p:spPr>
          </p:pic>
        </p:grpSp>
        <p:grpSp>
          <p:nvGrpSpPr>
            <p:cNvPr id="72" name="Group 71">
              <a:extLst>
                <a:ext uri="{FF2B5EF4-FFF2-40B4-BE49-F238E27FC236}">
                  <a16:creationId xmlns="" xmlns:a16="http://schemas.microsoft.com/office/drawing/2014/main" id="{76AB548D-5B84-4A62-95DD-E9BEDBDFB302}"/>
                </a:ext>
              </a:extLst>
            </p:cNvPr>
            <p:cNvGrpSpPr/>
            <p:nvPr/>
          </p:nvGrpSpPr>
          <p:grpSpPr>
            <a:xfrm>
              <a:off x="1802367" y="3018535"/>
              <a:ext cx="2536395" cy="590330"/>
              <a:chOff x="1802367" y="3018535"/>
              <a:chExt cx="2536395" cy="590330"/>
            </a:xfrm>
          </p:grpSpPr>
          <p:sp>
            <p:nvSpPr>
              <p:cNvPr id="37" name="Rectangle 36">
                <a:extLst>
                  <a:ext uri="{FF2B5EF4-FFF2-40B4-BE49-F238E27FC236}">
                    <a16:creationId xmlns="" xmlns:a16="http://schemas.microsoft.com/office/drawing/2014/main" id="{C391B0AF-1B8A-4224-945A-CA8453602311}"/>
                  </a:ext>
                </a:extLst>
              </p:cNvPr>
              <p:cNvSpPr/>
              <p:nvPr/>
            </p:nvSpPr>
            <p:spPr>
              <a:xfrm>
                <a:off x="1802367" y="3114454"/>
                <a:ext cx="2536395" cy="380071"/>
              </a:xfrm>
              <a:prstGeom prst="rect">
                <a:avLst/>
              </a:prstGeom>
              <a:solidFill>
                <a:srgbClr val="9B8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49" name="TextBox 48">
                <a:extLst>
                  <a:ext uri="{FF2B5EF4-FFF2-40B4-BE49-F238E27FC236}">
                    <a16:creationId xmlns="" xmlns:a16="http://schemas.microsoft.com/office/drawing/2014/main" id="{853E0991-44B1-4382-A406-5CD0C6A82C50}"/>
                  </a:ext>
                </a:extLst>
              </p:cNvPr>
              <p:cNvSpPr txBox="1"/>
              <p:nvPr/>
            </p:nvSpPr>
            <p:spPr>
              <a:xfrm>
                <a:off x="2607100" y="3079843"/>
                <a:ext cx="1443101" cy="529022"/>
              </a:xfrm>
              <a:prstGeom prst="rect">
                <a:avLst/>
              </a:prstGeom>
              <a:noFill/>
            </p:spPr>
            <p:txBody>
              <a:bodyPr wrap="square" rtlCol="0">
                <a:spAutoFit/>
              </a:bodyPr>
              <a:lstStyle/>
              <a:p>
                <a:r>
                  <a:rPr lang="vi-VN" sz="1100" b="1">
                    <a:solidFill>
                      <a:schemeClr val="bg1"/>
                    </a:solidFill>
                  </a:rPr>
                  <a:t>50 km/h</a:t>
                </a:r>
                <a:endParaRPr lang="en-US" sz="1100" b="1">
                  <a:solidFill>
                    <a:schemeClr val="bg1"/>
                  </a:solidFill>
                </a:endParaRPr>
              </a:p>
            </p:txBody>
          </p:sp>
          <p:pic>
            <p:nvPicPr>
              <p:cNvPr id="10" name="Graphic 9" descr="Speedometer Middle with solid fill">
                <a:extLst>
                  <a:ext uri="{FF2B5EF4-FFF2-40B4-BE49-F238E27FC236}">
                    <a16:creationId xmlns="" xmlns:a16="http://schemas.microsoft.com/office/drawing/2014/main" id="{DFD406B8-032C-4FE2-97F2-A6A53C0A8B4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910028" y="3018535"/>
                <a:ext cx="539354" cy="539354"/>
              </a:xfrm>
              <a:prstGeom prst="rect">
                <a:avLst/>
              </a:prstGeom>
            </p:spPr>
          </p:pic>
        </p:grpSp>
      </p:grpSp>
      <p:grpSp>
        <p:nvGrpSpPr>
          <p:cNvPr id="103" name="Group 102">
            <a:extLst>
              <a:ext uri="{FF2B5EF4-FFF2-40B4-BE49-F238E27FC236}">
                <a16:creationId xmlns="" xmlns:a16="http://schemas.microsoft.com/office/drawing/2014/main" id="{701BBAE2-BDC7-4AC3-A29A-5D7C611A0E84}"/>
              </a:ext>
            </a:extLst>
          </p:cNvPr>
          <p:cNvGrpSpPr/>
          <p:nvPr/>
        </p:nvGrpSpPr>
        <p:grpSpPr>
          <a:xfrm>
            <a:off x="242398" y="2240654"/>
            <a:ext cx="1460206" cy="719636"/>
            <a:chOff x="1453322" y="553450"/>
            <a:chExt cx="2475140" cy="1219828"/>
          </a:xfrm>
        </p:grpSpPr>
        <p:grpSp>
          <p:nvGrpSpPr>
            <p:cNvPr id="6" name="Group 5">
              <a:extLst>
                <a:ext uri="{FF2B5EF4-FFF2-40B4-BE49-F238E27FC236}">
                  <a16:creationId xmlns="" xmlns:a16="http://schemas.microsoft.com/office/drawing/2014/main" id="{F94FFF0A-1112-4C35-85D2-C7CCCE21022A}"/>
                </a:ext>
              </a:extLst>
            </p:cNvPr>
            <p:cNvGrpSpPr/>
            <p:nvPr/>
          </p:nvGrpSpPr>
          <p:grpSpPr>
            <a:xfrm>
              <a:off x="1453322" y="553450"/>
              <a:ext cx="2418676" cy="903753"/>
              <a:chOff x="457200" y="3792393"/>
              <a:chExt cx="3779520" cy="1412240"/>
            </a:xfrm>
          </p:grpSpPr>
          <p:pic>
            <p:nvPicPr>
              <p:cNvPr id="3" name="Picture 2" descr="Graphical user interface, application&#10;&#10;Description automatically generated">
                <a:extLst>
                  <a:ext uri="{FF2B5EF4-FFF2-40B4-BE49-F238E27FC236}">
                    <a16:creationId xmlns="" xmlns:a16="http://schemas.microsoft.com/office/drawing/2014/main" id="{78614B65-06A5-41D8-9463-A1F64ED3B86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0" t="67036" r="49853" b="12371"/>
              <a:stretch/>
            </p:blipFill>
            <p:spPr>
              <a:xfrm flipH="1">
                <a:off x="1148081" y="3792393"/>
                <a:ext cx="3088639" cy="1412240"/>
              </a:xfrm>
              <a:prstGeom prst="rect">
                <a:avLst/>
              </a:prstGeom>
            </p:spPr>
          </p:pic>
          <p:pic>
            <p:nvPicPr>
              <p:cNvPr id="5" name="Graphic 4" descr="Windy outline">
                <a:extLst>
                  <a:ext uri="{FF2B5EF4-FFF2-40B4-BE49-F238E27FC236}">
                    <a16:creationId xmlns="" xmlns:a16="http://schemas.microsoft.com/office/drawing/2014/main" id="{CF835BC6-5A5C-4B9D-8F96-1959C2DC96E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flipH="1">
                <a:off x="457200" y="4142913"/>
                <a:ext cx="914401" cy="914400"/>
              </a:xfrm>
              <a:prstGeom prst="rect">
                <a:avLst/>
              </a:prstGeom>
            </p:spPr>
          </p:pic>
        </p:grpSp>
        <p:grpSp>
          <p:nvGrpSpPr>
            <p:cNvPr id="71" name="Group 70">
              <a:extLst>
                <a:ext uri="{FF2B5EF4-FFF2-40B4-BE49-F238E27FC236}">
                  <a16:creationId xmlns="" xmlns:a16="http://schemas.microsoft.com/office/drawing/2014/main" id="{2DE985AC-19BD-4CBB-8889-AF39568C50F5}"/>
                </a:ext>
              </a:extLst>
            </p:cNvPr>
            <p:cNvGrpSpPr/>
            <p:nvPr/>
          </p:nvGrpSpPr>
          <p:grpSpPr>
            <a:xfrm>
              <a:off x="1802368" y="1278443"/>
              <a:ext cx="2126094" cy="494835"/>
              <a:chOff x="1802367" y="1278443"/>
              <a:chExt cx="2536395" cy="590330"/>
            </a:xfrm>
          </p:grpSpPr>
          <p:sp>
            <p:nvSpPr>
              <p:cNvPr id="17" name="Rectangle 16">
                <a:extLst>
                  <a:ext uri="{FF2B5EF4-FFF2-40B4-BE49-F238E27FC236}">
                    <a16:creationId xmlns="" xmlns:a16="http://schemas.microsoft.com/office/drawing/2014/main" id="{F0EFD326-2341-41E5-AEA4-1F9B75BC5557}"/>
                  </a:ext>
                </a:extLst>
              </p:cNvPr>
              <p:cNvSpPr/>
              <p:nvPr/>
            </p:nvSpPr>
            <p:spPr>
              <a:xfrm>
                <a:off x="1802367" y="1374362"/>
                <a:ext cx="2536395" cy="380071"/>
              </a:xfrm>
              <a:prstGeom prst="rect">
                <a:avLst/>
              </a:prstGeom>
              <a:solidFill>
                <a:srgbClr val="9B8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TextBox 30">
                <a:extLst>
                  <a:ext uri="{FF2B5EF4-FFF2-40B4-BE49-F238E27FC236}">
                    <a16:creationId xmlns="" xmlns:a16="http://schemas.microsoft.com/office/drawing/2014/main" id="{F79CA3E6-17E5-4F21-8A4C-671F7C6C7690}"/>
                  </a:ext>
                </a:extLst>
              </p:cNvPr>
              <p:cNvSpPr txBox="1"/>
              <p:nvPr/>
            </p:nvSpPr>
            <p:spPr>
              <a:xfrm>
                <a:off x="2607100" y="1339751"/>
                <a:ext cx="1664303" cy="529022"/>
              </a:xfrm>
              <a:prstGeom prst="rect">
                <a:avLst/>
              </a:prstGeom>
              <a:noFill/>
            </p:spPr>
            <p:txBody>
              <a:bodyPr wrap="square" rtlCol="0">
                <a:spAutoFit/>
              </a:bodyPr>
              <a:lstStyle/>
              <a:p>
                <a:r>
                  <a:rPr lang="vi-VN" sz="1100" b="1">
                    <a:solidFill>
                      <a:schemeClr val="bg1"/>
                    </a:solidFill>
                  </a:rPr>
                  <a:t>30 km/h</a:t>
                </a:r>
                <a:endParaRPr lang="en-US" sz="1100" b="1">
                  <a:solidFill>
                    <a:schemeClr val="bg1"/>
                  </a:solidFill>
                </a:endParaRPr>
              </a:p>
            </p:txBody>
          </p:sp>
          <p:pic>
            <p:nvPicPr>
              <p:cNvPr id="12" name="Graphic 11" descr="Speedometer Low with solid fill">
                <a:extLst>
                  <a:ext uri="{FF2B5EF4-FFF2-40B4-BE49-F238E27FC236}">
                    <a16:creationId xmlns="" xmlns:a16="http://schemas.microsoft.com/office/drawing/2014/main" id="{2166FB06-2A1E-45AA-88B7-299B4B55592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p:blipFill>
            <p:spPr>
              <a:xfrm>
                <a:off x="1893223" y="1278443"/>
                <a:ext cx="539354" cy="539354"/>
              </a:xfrm>
              <a:prstGeom prst="rect">
                <a:avLst/>
              </a:prstGeom>
            </p:spPr>
          </p:pic>
        </p:grpSp>
      </p:grpSp>
      <p:grpSp>
        <p:nvGrpSpPr>
          <p:cNvPr id="101" name="Group 100">
            <a:extLst>
              <a:ext uri="{FF2B5EF4-FFF2-40B4-BE49-F238E27FC236}">
                <a16:creationId xmlns="" xmlns:a16="http://schemas.microsoft.com/office/drawing/2014/main" id="{8CF9E983-422D-42C8-9929-0C817D09E0F0}"/>
              </a:ext>
            </a:extLst>
          </p:cNvPr>
          <p:cNvGrpSpPr/>
          <p:nvPr/>
        </p:nvGrpSpPr>
        <p:grpSpPr>
          <a:xfrm>
            <a:off x="294708" y="4006699"/>
            <a:ext cx="1426895" cy="722044"/>
            <a:chOff x="1453322" y="3888854"/>
            <a:chExt cx="2885440" cy="1460103"/>
          </a:xfrm>
        </p:grpSpPr>
        <p:grpSp>
          <p:nvGrpSpPr>
            <p:cNvPr id="52" name="Group 51">
              <a:extLst>
                <a:ext uri="{FF2B5EF4-FFF2-40B4-BE49-F238E27FC236}">
                  <a16:creationId xmlns="" xmlns:a16="http://schemas.microsoft.com/office/drawing/2014/main" id="{41A1D737-136B-4CBA-A9FE-17B59DA0BBFA}"/>
                </a:ext>
              </a:extLst>
            </p:cNvPr>
            <p:cNvGrpSpPr/>
            <p:nvPr/>
          </p:nvGrpSpPr>
          <p:grpSpPr>
            <a:xfrm>
              <a:off x="1453322" y="3888854"/>
              <a:ext cx="2885440" cy="1078162"/>
              <a:chOff x="457200" y="3566160"/>
              <a:chExt cx="3779520" cy="1412240"/>
            </a:xfrm>
          </p:grpSpPr>
          <p:pic>
            <p:nvPicPr>
              <p:cNvPr id="53" name="Picture 52" descr="Graphical user interface, application&#10;&#10;Description automatically generated">
                <a:extLst>
                  <a:ext uri="{FF2B5EF4-FFF2-40B4-BE49-F238E27FC236}">
                    <a16:creationId xmlns="" xmlns:a16="http://schemas.microsoft.com/office/drawing/2014/main" id="{019C5EF8-EAD7-4C0D-B9DD-55084108BD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0" t="67036" r="49853" b="12371"/>
              <a:stretch/>
            </p:blipFill>
            <p:spPr>
              <a:xfrm flipH="1">
                <a:off x="1148080" y="3566160"/>
                <a:ext cx="3088640" cy="1412240"/>
              </a:xfrm>
              <a:prstGeom prst="rect">
                <a:avLst/>
              </a:prstGeom>
            </p:spPr>
          </p:pic>
          <p:pic>
            <p:nvPicPr>
              <p:cNvPr id="54" name="Graphic 53" descr="Windy outline">
                <a:extLst>
                  <a:ext uri="{FF2B5EF4-FFF2-40B4-BE49-F238E27FC236}">
                    <a16:creationId xmlns="" xmlns:a16="http://schemas.microsoft.com/office/drawing/2014/main" id="{8E1C820B-12E5-4501-BD56-CE6D6D8ED1B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flipH="1">
                <a:off x="457200" y="3916680"/>
                <a:ext cx="914400" cy="914400"/>
              </a:xfrm>
              <a:prstGeom prst="rect">
                <a:avLst/>
              </a:prstGeom>
            </p:spPr>
          </p:pic>
        </p:grpSp>
        <p:grpSp>
          <p:nvGrpSpPr>
            <p:cNvPr id="73" name="Group 72">
              <a:extLst>
                <a:ext uri="{FF2B5EF4-FFF2-40B4-BE49-F238E27FC236}">
                  <a16:creationId xmlns="" xmlns:a16="http://schemas.microsoft.com/office/drawing/2014/main" id="{1B9830AF-33AD-4B0F-856E-96DA89CDEDA4}"/>
                </a:ext>
              </a:extLst>
            </p:cNvPr>
            <p:cNvGrpSpPr/>
            <p:nvPr/>
          </p:nvGrpSpPr>
          <p:grpSpPr>
            <a:xfrm>
              <a:off x="1802367" y="4758627"/>
              <a:ext cx="2536395" cy="590330"/>
              <a:chOff x="1802367" y="4758627"/>
              <a:chExt cx="2536395" cy="590330"/>
            </a:xfrm>
          </p:grpSpPr>
          <p:sp>
            <p:nvSpPr>
              <p:cNvPr id="55" name="Rectangle 54">
                <a:extLst>
                  <a:ext uri="{FF2B5EF4-FFF2-40B4-BE49-F238E27FC236}">
                    <a16:creationId xmlns="" xmlns:a16="http://schemas.microsoft.com/office/drawing/2014/main" id="{0D669B26-9C5A-46D9-B087-53125AC4A2F0}"/>
                  </a:ext>
                </a:extLst>
              </p:cNvPr>
              <p:cNvSpPr/>
              <p:nvPr/>
            </p:nvSpPr>
            <p:spPr>
              <a:xfrm>
                <a:off x="1802367" y="4863637"/>
                <a:ext cx="2536395" cy="380072"/>
              </a:xfrm>
              <a:prstGeom prst="rect">
                <a:avLst/>
              </a:prstGeom>
              <a:solidFill>
                <a:srgbClr val="9B85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7" name="TextBox 66">
                <a:extLst>
                  <a:ext uri="{FF2B5EF4-FFF2-40B4-BE49-F238E27FC236}">
                    <a16:creationId xmlns="" xmlns:a16="http://schemas.microsoft.com/office/drawing/2014/main" id="{AB3BB96E-EFFB-4AB4-B40C-E099F095DA06}"/>
                  </a:ext>
                </a:extLst>
              </p:cNvPr>
              <p:cNvSpPr txBox="1"/>
              <p:nvPr/>
            </p:nvSpPr>
            <p:spPr>
              <a:xfrm>
                <a:off x="2607100" y="4819935"/>
                <a:ext cx="1443101" cy="529022"/>
              </a:xfrm>
              <a:prstGeom prst="rect">
                <a:avLst/>
              </a:prstGeom>
              <a:noFill/>
            </p:spPr>
            <p:txBody>
              <a:bodyPr wrap="square" rtlCol="0">
                <a:spAutoFit/>
              </a:bodyPr>
              <a:lstStyle/>
              <a:p>
                <a:r>
                  <a:rPr lang="vi-VN" sz="1100" b="1">
                    <a:solidFill>
                      <a:schemeClr val="bg1"/>
                    </a:solidFill>
                  </a:rPr>
                  <a:t>60 km/h</a:t>
                </a:r>
                <a:endParaRPr lang="en-US" sz="1100" b="1">
                  <a:solidFill>
                    <a:schemeClr val="bg1"/>
                  </a:solidFill>
                </a:endParaRPr>
              </a:p>
            </p:txBody>
          </p:sp>
          <p:pic>
            <p:nvPicPr>
              <p:cNvPr id="8" name="Graphic 7" descr="Gauge with solid fill">
                <a:extLst>
                  <a:ext uri="{FF2B5EF4-FFF2-40B4-BE49-F238E27FC236}">
                    <a16:creationId xmlns="" xmlns:a16="http://schemas.microsoft.com/office/drawing/2014/main" id="{E59A79D1-CF89-4FAF-8330-3039C29B42E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p:blipFill>
            <p:spPr>
              <a:xfrm>
                <a:off x="1909593" y="4758627"/>
                <a:ext cx="539354" cy="539354"/>
              </a:xfrm>
              <a:prstGeom prst="rect">
                <a:avLst/>
              </a:prstGeom>
            </p:spPr>
          </p:pic>
        </p:grpSp>
      </p:grpSp>
      <p:grpSp>
        <p:nvGrpSpPr>
          <p:cNvPr id="77" name="Group 76">
            <a:extLst>
              <a:ext uri="{FF2B5EF4-FFF2-40B4-BE49-F238E27FC236}">
                <a16:creationId xmlns="" xmlns:a16="http://schemas.microsoft.com/office/drawing/2014/main" id="{921A22A3-B5E4-45F3-8664-177823EA478D}"/>
              </a:ext>
            </a:extLst>
          </p:cNvPr>
          <p:cNvGrpSpPr/>
          <p:nvPr/>
        </p:nvGrpSpPr>
        <p:grpSpPr>
          <a:xfrm>
            <a:off x="1578283" y="3094023"/>
            <a:ext cx="1323132" cy="480638"/>
            <a:chOff x="4093331" y="2099327"/>
            <a:chExt cx="2675612" cy="971936"/>
          </a:xfrm>
        </p:grpSpPr>
        <p:pic>
          <p:nvPicPr>
            <p:cNvPr id="39" name="Picture 38" descr="Icon&#10;&#10;Description automatically generated">
              <a:extLst>
                <a:ext uri="{FF2B5EF4-FFF2-40B4-BE49-F238E27FC236}">
                  <a16:creationId xmlns="" xmlns:a16="http://schemas.microsoft.com/office/drawing/2014/main" id="{D64EEB42-F4CD-4E6C-8318-D409C27647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3331" y="2099327"/>
              <a:ext cx="929531" cy="929531"/>
            </a:xfrm>
            <a:prstGeom prst="rect">
              <a:avLst/>
            </a:prstGeom>
          </p:spPr>
        </p:pic>
        <p:pic>
          <p:nvPicPr>
            <p:cNvPr id="74" name="Picture 73" descr="Icon&#10;&#10;Description automatically generated">
              <a:extLst>
                <a:ext uri="{FF2B5EF4-FFF2-40B4-BE49-F238E27FC236}">
                  <a16:creationId xmlns="" xmlns:a16="http://schemas.microsoft.com/office/drawing/2014/main" id="{385A84FC-2C77-4767-B632-CB26E6FEDE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88610" y="2113462"/>
              <a:ext cx="929531" cy="929531"/>
            </a:xfrm>
            <a:prstGeom prst="rect">
              <a:avLst/>
            </a:prstGeom>
          </p:spPr>
        </p:pic>
        <p:pic>
          <p:nvPicPr>
            <p:cNvPr id="75" name="Picture 74" descr="Icon&#10;&#10;Description automatically generated">
              <a:extLst>
                <a:ext uri="{FF2B5EF4-FFF2-40B4-BE49-F238E27FC236}">
                  <a16:creationId xmlns="" xmlns:a16="http://schemas.microsoft.com/office/drawing/2014/main" id="{9DD97AB4-2028-4FB5-A2A3-00D87921EA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64011" y="2127597"/>
              <a:ext cx="929531" cy="929531"/>
            </a:xfrm>
            <a:prstGeom prst="rect">
              <a:avLst/>
            </a:prstGeom>
          </p:spPr>
        </p:pic>
        <p:pic>
          <p:nvPicPr>
            <p:cNvPr id="76" name="Picture 75" descr="Icon&#10;&#10;Description automatically generated">
              <a:extLst>
                <a:ext uri="{FF2B5EF4-FFF2-40B4-BE49-F238E27FC236}">
                  <a16:creationId xmlns="" xmlns:a16="http://schemas.microsoft.com/office/drawing/2014/main" id="{5A289BFE-9F43-4937-A5C4-2B582097C0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9412" y="2141732"/>
              <a:ext cx="929531" cy="929531"/>
            </a:xfrm>
            <a:prstGeom prst="rect">
              <a:avLst/>
            </a:prstGeom>
          </p:spPr>
        </p:pic>
      </p:grpSp>
      <p:grpSp>
        <p:nvGrpSpPr>
          <p:cNvPr id="98" name="Group 97">
            <a:extLst>
              <a:ext uri="{FF2B5EF4-FFF2-40B4-BE49-F238E27FC236}">
                <a16:creationId xmlns="" xmlns:a16="http://schemas.microsoft.com/office/drawing/2014/main" id="{856A9A62-0E93-48CF-ABEA-2B09C25E2004}"/>
              </a:ext>
            </a:extLst>
          </p:cNvPr>
          <p:cNvGrpSpPr/>
          <p:nvPr/>
        </p:nvGrpSpPr>
        <p:grpSpPr>
          <a:xfrm>
            <a:off x="1577185" y="3967830"/>
            <a:ext cx="2614460" cy="459667"/>
            <a:chOff x="4093331" y="3839419"/>
            <a:chExt cx="5286912" cy="929531"/>
          </a:xfrm>
        </p:grpSpPr>
        <p:pic>
          <p:nvPicPr>
            <p:cNvPr id="57" name="Picture 56" descr="Icon&#10;&#10;Description automatically generated">
              <a:extLst>
                <a:ext uri="{FF2B5EF4-FFF2-40B4-BE49-F238E27FC236}">
                  <a16:creationId xmlns="" xmlns:a16="http://schemas.microsoft.com/office/drawing/2014/main" id="{98A1C4BC-386E-43B1-943D-739E2CAAEA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3331" y="3839419"/>
              <a:ext cx="929531" cy="929531"/>
            </a:xfrm>
            <a:prstGeom prst="rect">
              <a:avLst/>
            </a:prstGeom>
          </p:spPr>
        </p:pic>
        <p:pic>
          <p:nvPicPr>
            <p:cNvPr id="79" name="Picture 78" descr="Icon&#10;&#10;Description automatically generated">
              <a:extLst>
                <a:ext uri="{FF2B5EF4-FFF2-40B4-BE49-F238E27FC236}">
                  <a16:creationId xmlns="" xmlns:a16="http://schemas.microsoft.com/office/drawing/2014/main" id="{99898A11-A9A6-4468-807E-3DD1D3A3E0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5814" y="3839419"/>
              <a:ext cx="929531" cy="929531"/>
            </a:xfrm>
            <a:prstGeom prst="rect">
              <a:avLst/>
            </a:prstGeom>
          </p:spPr>
        </p:pic>
        <p:pic>
          <p:nvPicPr>
            <p:cNvPr id="80" name="Picture 79" descr="Icon&#10;&#10;Description automatically generated">
              <a:extLst>
                <a:ext uri="{FF2B5EF4-FFF2-40B4-BE49-F238E27FC236}">
                  <a16:creationId xmlns="" xmlns:a16="http://schemas.microsoft.com/office/drawing/2014/main" id="{9F2CED89-12AA-45FE-9079-C679BDD926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8297" y="3839419"/>
              <a:ext cx="929531" cy="929531"/>
            </a:xfrm>
            <a:prstGeom prst="rect">
              <a:avLst/>
            </a:prstGeom>
          </p:spPr>
        </p:pic>
        <p:pic>
          <p:nvPicPr>
            <p:cNvPr id="81" name="Picture 80" descr="Icon&#10;&#10;Description automatically generated">
              <a:extLst>
                <a:ext uri="{FF2B5EF4-FFF2-40B4-BE49-F238E27FC236}">
                  <a16:creationId xmlns="" xmlns:a16="http://schemas.microsoft.com/office/drawing/2014/main" id="{9F4EAE68-1073-4A28-9BEC-9CA0298035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780" y="3839419"/>
              <a:ext cx="929531" cy="929531"/>
            </a:xfrm>
            <a:prstGeom prst="rect">
              <a:avLst/>
            </a:prstGeom>
          </p:spPr>
        </p:pic>
        <p:pic>
          <p:nvPicPr>
            <p:cNvPr id="82" name="Picture 81" descr="Icon&#10;&#10;Description automatically generated">
              <a:extLst>
                <a:ext uri="{FF2B5EF4-FFF2-40B4-BE49-F238E27FC236}">
                  <a16:creationId xmlns="" xmlns:a16="http://schemas.microsoft.com/office/drawing/2014/main" id="{E0F32771-0225-48AC-8063-459EC1E6A1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83263" y="3839419"/>
              <a:ext cx="929531" cy="929531"/>
            </a:xfrm>
            <a:prstGeom prst="rect">
              <a:avLst/>
            </a:prstGeom>
          </p:spPr>
        </p:pic>
        <p:pic>
          <p:nvPicPr>
            <p:cNvPr id="83" name="Picture 82" descr="Icon&#10;&#10;Description automatically generated">
              <a:extLst>
                <a:ext uri="{FF2B5EF4-FFF2-40B4-BE49-F238E27FC236}">
                  <a16:creationId xmlns="" xmlns:a16="http://schemas.microsoft.com/office/drawing/2014/main" id="{CFEC2D9C-611C-44E4-AF1C-724325890B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05746" y="3839419"/>
              <a:ext cx="929531" cy="929531"/>
            </a:xfrm>
            <a:prstGeom prst="rect">
              <a:avLst/>
            </a:prstGeom>
          </p:spPr>
        </p:pic>
        <p:pic>
          <p:nvPicPr>
            <p:cNvPr id="84" name="Picture 83" descr="Icon&#10;&#10;Description automatically generated">
              <a:extLst>
                <a:ext uri="{FF2B5EF4-FFF2-40B4-BE49-F238E27FC236}">
                  <a16:creationId xmlns="" xmlns:a16="http://schemas.microsoft.com/office/drawing/2014/main" id="{349B8ED2-72C0-4480-BBE1-2ACEC6E8C98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28229" y="3839419"/>
              <a:ext cx="929531" cy="929531"/>
            </a:xfrm>
            <a:prstGeom prst="rect">
              <a:avLst/>
            </a:prstGeom>
          </p:spPr>
        </p:pic>
        <p:pic>
          <p:nvPicPr>
            <p:cNvPr id="85" name="Picture 84" descr="Icon&#10;&#10;Description automatically generated">
              <a:extLst>
                <a:ext uri="{FF2B5EF4-FFF2-40B4-BE49-F238E27FC236}">
                  <a16:creationId xmlns="" xmlns:a16="http://schemas.microsoft.com/office/drawing/2014/main" id="{B3D4998F-B277-4941-9FF9-43D5BD7A31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50712" y="3839419"/>
              <a:ext cx="929531" cy="929531"/>
            </a:xfrm>
            <a:prstGeom prst="rect">
              <a:avLst/>
            </a:prstGeom>
          </p:spPr>
        </p:pic>
      </p:grpSp>
      <p:grpSp>
        <p:nvGrpSpPr>
          <p:cNvPr id="88" name="Group 87">
            <a:extLst>
              <a:ext uri="{FF2B5EF4-FFF2-40B4-BE49-F238E27FC236}">
                <a16:creationId xmlns="" xmlns:a16="http://schemas.microsoft.com/office/drawing/2014/main" id="{53D6BB95-FD32-4C65-ABEE-521E8879072B}"/>
              </a:ext>
            </a:extLst>
          </p:cNvPr>
          <p:cNvGrpSpPr/>
          <p:nvPr/>
        </p:nvGrpSpPr>
        <p:grpSpPr>
          <a:xfrm>
            <a:off x="1610575" y="2695722"/>
            <a:ext cx="412352" cy="430887"/>
            <a:chOff x="4160721" y="1334558"/>
            <a:chExt cx="833850" cy="871329"/>
          </a:xfrm>
        </p:grpSpPr>
        <p:sp>
          <p:nvSpPr>
            <p:cNvPr id="32" name="Rectangle 31">
              <a:extLst>
                <a:ext uri="{FF2B5EF4-FFF2-40B4-BE49-F238E27FC236}">
                  <a16:creationId xmlns="" xmlns:a16="http://schemas.microsoft.com/office/drawing/2014/main" id="{71957EB5-16F2-4E3A-8A73-4453839B299A}"/>
                </a:ext>
              </a:extLst>
            </p:cNvPr>
            <p:cNvSpPr/>
            <p:nvPr/>
          </p:nvSpPr>
          <p:spPr>
            <a:xfrm>
              <a:off x="4338762" y="1374362"/>
              <a:ext cx="527446" cy="380071"/>
            </a:xfrm>
            <a:prstGeom prst="rect">
              <a:avLst/>
            </a:prstGeom>
            <a:solidFill>
              <a:srgbClr val="E7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6" name="TextBox 85">
              <a:extLst>
                <a:ext uri="{FF2B5EF4-FFF2-40B4-BE49-F238E27FC236}">
                  <a16:creationId xmlns="" xmlns:a16="http://schemas.microsoft.com/office/drawing/2014/main" id="{C95A27F7-FA4B-4F6E-A9E9-F72656938109}"/>
                </a:ext>
              </a:extLst>
            </p:cNvPr>
            <p:cNvSpPr txBox="1"/>
            <p:nvPr/>
          </p:nvSpPr>
          <p:spPr>
            <a:xfrm>
              <a:off x="4160721" y="1334558"/>
              <a:ext cx="833850" cy="871329"/>
            </a:xfrm>
            <a:prstGeom prst="rect">
              <a:avLst/>
            </a:prstGeom>
            <a:noFill/>
          </p:spPr>
          <p:txBody>
            <a:bodyPr wrap="square" rtlCol="0">
              <a:spAutoFit/>
            </a:bodyPr>
            <a:lstStyle/>
            <a:p>
              <a:r>
                <a:rPr lang="vi-VN" sz="1100" b="1">
                  <a:solidFill>
                    <a:schemeClr val="bg1"/>
                  </a:solidFill>
                </a:rPr>
                <a:t>10%</a:t>
              </a:r>
              <a:endParaRPr lang="en-US" sz="1100" b="1">
                <a:solidFill>
                  <a:schemeClr val="bg1"/>
                </a:solidFill>
              </a:endParaRPr>
            </a:p>
          </p:txBody>
        </p:sp>
      </p:grpSp>
      <p:grpSp>
        <p:nvGrpSpPr>
          <p:cNvPr id="89" name="Group 88">
            <a:extLst>
              <a:ext uri="{FF2B5EF4-FFF2-40B4-BE49-F238E27FC236}">
                <a16:creationId xmlns="" xmlns:a16="http://schemas.microsoft.com/office/drawing/2014/main" id="{796E8B18-C2A2-45E0-8E39-A476C7074584}"/>
              </a:ext>
            </a:extLst>
          </p:cNvPr>
          <p:cNvGrpSpPr/>
          <p:nvPr/>
        </p:nvGrpSpPr>
        <p:grpSpPr>
          <a:xfrm>
            <a:off x="1956348" y="2703251"/>
            <a:ext cx="2788797" cy="430887"/>
            <a:chOff x="4866208" y="1347320"/>
            <a:chExt cx="5639454" cy="871329"/>
          </a:xfrm>
        </p:grpSpPr>
        <p:sp>
          <p:nvSpPr>
            <p:cNvPr id="33" name="Rectangle 32">
              <a:extLst>
                <a:ext uri="{FF2B5EF4-FFF2-40B4-BE49-F238E27FC236}">
                  <a16:creationId xmlns="" xmlns:a16="http://schemas.microsoft.com/office/drawing/2014/main" id="{46555EB7-79DD-4F7A-98DE-8E8A13B6BDCB}"/>
                </a:ext>
              </a:extLst>
            </p:cNvPr>
            <p:cNvSpPr/>
            <p:nvPr/>
          </p:nvSpPr>
          <p:spPr>
            <a:xfrm>
              <a:off x="4866208" y="1366266"/>
              <a:ext cx="5639454" cy="380071"/>
            </a:xfrm>
            <a:prstGeom prst="rect">
              <a:avLst/>
            </a:prstGeom>
            <a:solidFill>
              <a:srgbClr val="277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7" name="TextBox 86">
              <a:extLst>
                <a:ext uri="{FF2B5EF4-FFF2-40B4-BE49-F238E27FC236}">
                  <a16:creationId xmlns="" xmlns:a16="http://schemas.microsoft.com/office/drawing/2014/main" id="{76FD93AD-B1F1-40C0-97FA-30F7CC1DEE12}"/>
                </a:ext>
              </a:extLst>
            </p:cNvPr>
            <p:cNvSpPr txBox="1"/>
            <p:nvPr/>
          </p:nvSpPr>
          <p:spPr>
            <a:xfrm>
              <a:off x="9671811" y="1347320"/>
              <a:ext cx="833851" cy="871329"/>
            </a:xfrm>
            <a:prstGeom prst="rect">
              <a:avLst/>
            </a:prstGeom>
            <a:noFill/>
          </p:spPr>
          <p:txBody>
            <a:bodyPr wrap="square" rtlCol="0">
              <a:spAutoFit/>
            </a:bodyPr>
            <a:lstStyle/>
            <a:p>
              <a:r>
                <a:rPr lang="vi-VN" sz="1100" b="1">
                  <a:solidFill>
                    <a:schemeClr val="bg1"/>
                  </a:solidFill>
                </a:rPr>
                <a:t>90%</a:t>
              </a:r>
              <a:endParaRPr lang="en-US" sz="1100" b="1">
                <a:solidFill>
                  <a:schemeClr val="bg1"/>
                </a:solidFill>
              </a:endParaRPr>
            </a:p>
          </p:txBody>
        </p:sp>
      </p:grpSp>
      <p:grpSp>
        <p:nvGrpSpPr>
          <p:cNvPr id="93" name="Group 92">
            <a:extLst>
              <a:ext uri="{FF2B5EF4-FFF2-40B4-BE49-F238E27FC236}">
                <a16:creationId xmlns="" xmlns:a16="http://schemas.microsoft.com/office/drawing/2014/main" id="{B811DB8D-C0D9-4F3E-AFC7-2B68518C7760}"/>
              </a:ext>
            </a:extLst>
          </p:cNvPr>
          <p:cNvGrpSpPr/>
          <p:nvPr/>
        </p:nvGrpSpPr>
        <p:grpSpPr>
          <a:xfrm>
            <a:off x="1723076" y="3579878"/>
            <a:ext cx="1123393" cy="430887"/>
            <a:chOff x="4338762" y="3082896"/>
            <a:chExt cx="2271705" cy="871329"/>
          </a:xfrm>
        </p:grpSpPr>
        <p:sp>
          <p:nvSpPr>
            <p:cNvPr id="50" name="Rectangle 49">
              <a:extLst>
                <a:ext uri="{FF2B5EF4-FFF2-40B4-BE49-F238E27FC236}">
                  <a16:creationId xmlns="" xmlns:a16="http://schemas.microsoft.com/office/drawing/2014/main" id="{FAFB25B7-0456-487F-BDD1-0F43416541A2}"/>
                </a:ext>
              </a:extLst>
            </p:cNvPr>
            <p:cNvSpPr/>
            <p:nvPr/>
          </p:nvSpPr>
          <p:spPr>
            <a:xfrm>
              <a:off x="4338762" y="3114454"/>
              <a:ext cx="2244500" cy="380071"/>
            </a:xfrm>
            <a:prstGeom prst="rect">
              <a:avLst/>
            </a:prstGeom>
            <a:solidFill>
              <a:srgbClr val="E7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0" name="TextBox 89">
              <a:extLst>
                <a:ext uri="{FF2B5EF4-FFF2-40B4-BE49-F238E27FC236}">
                  <a16:creationId xmlns="" xmlns:a16="http://schemas.microsoft.com/office/drawing/2014/main" id="{D3BEB22D-0DF4-4B9C-B922-910D75A19BED}"/>
                </a:ext>
              </a:extLst>
            </p:cNvPr>
            <p:cNvSpPr txBox="1"/>
            <p:nvPr/>
          </p:nvSpPr>
          <p:spPr>
            <a:xfrm>
              <a:off x="5776616" y="3082896"/>
              <a:ext cx="833851" cy="871329"/>
            </a:xfrm>
            <a:prstGeom prst="rect">
              <a:avLst/>
            </a:prstGeom>
            <a:noFill/>
          </p:spPr>
          <p:txBody>
            <a:bodyPr wrap="square" rtlCol="0">
              <a:spAutoFit/>
            </a:bodyPr>
            <a:lstStyle/>
            <a:p>
              <a:r>
                <a:rPr lang="vi-VN" sz="1100" b="1">
                  <a:solidFill>
                    <a:schemeClr val="bg1"/>
                  </a:solidFill>
                </a:rPr>
                <a:t>40%</a:t>
              </a:r>
              <a:endParaRPr lang="en-US" sz="1100" b="1">
                <a:solidFill>
                  <a:schemeClr val="bg1"/>
                </a:solidFill>
              </a:endParaRPr>
            </a:p>
          </p:txBody>
        </p:sp>
      </p:grpSp>
      <p:grpSp>
        <p:nvGrpSpPr>
          <p:cNvPr id="92" name="Group 91">
            <a:extLst>
              <a:ext uri="{FF2B5EF4-FFF2-40B4-BE49-F238E27FC236}">
                <a16:creationId xmlns="" xmlns:a16="http://schemas.microsoft.com/office/drawing/2014/main" id="{77D7F75F-DF7F-4294-A752-3A0127B45C1B}"/>
              </a:ext>
            </a:extLst>
          </p:cNvPr>
          <p:cNvGrpSpPr/>
          <p:nvPr/>
        </p:nvGrpSpPr>
        <p:grpSpPr>
          <a:xfrm>
            <a:off x="2832687" y="3577553"/>
            <a:ext cx="1939688" cy="430887"/>
            <a:chOff x="6583262" y="3084381"/>
            <a:chExt cx="3922400" cy="871329"/>
          </a:xfrm>
        </p:grpSpPr>
        <p:sp>
          <p:nvSpPr>
            <p:cNvPr id="51" name="Rectangle 50">
              <a:extLst>
                <a:ext uri="{FF2B5EF4-FFF2-40B4-BE49-F238E27FC236}">
                  <a16:creationId xmlns="" xmlns:a16="http://schemas.microsoft.com/office/drawing/2014/main" id="{B946C00E-E3D5-400D-B902-321C5BED8043}"/>
                </a:ext>
              </a:extLst>
            </p:cNvPr>
            <p:cNvSpPr/>
            <p:nvPr/>
          </p:nvSpPr>
          <p:spPr>
            <a:xfrm>
              <a:off x="6583262" y="3115448"/>
              <a:ext cx="3922399" cy="380071"/>
            </a:xfrm>
            <a:prstGeom prst="rect">
              <a:avLst/>
            </a:prstGeom>
            <a:solidFill>
              <a:srgbClr val="277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1" name="TextBox 90">
              <a:extLst>
                <a:ext uri="{FF2B5EF4-FFF2-40B4-BE49-F238E27FC236}">
                  <a16:creationId xmlns="" xmlns:a16="http://schemas.microsoft.com/office/drawing/2014/main" id="{0663B613-4F7D-4D8B-B0C8-ED64220E26C2}"/>
                </a:ext>
              </a:extLst>
            </p:cNvPr>
            <p:cNvSpPr txBox="1"/>
            <p:nvPr/>
          </p:nvSpPr>
          <p:spPr>
            <a:xfrm>
              <a:off x="9671812" y="3084381"/>
              <a:ext cx="833850" cy="871329"/>
            </a:xfrm>
            <a:prstGeom prst="rect">
              <a:avLst/>
            </a:prstGeom>
            <a:noFill/>
          </p:spPr>
          <p:txBody>
            <a:bodyPr wrap="square" rtlCol="0">
              <a:spAutoFit/>
            </a:bodyPr>
            <a:lstStyle/>
            <a:p>
              <a:r>
                <a:rPr lang="vi-VN" sz="1100" b="1">
                  <a:solidFill>
                    <a:schemeClr val="bg1"/>
                  </a:solidFill>
                </a:rPr>
                <a:t>60%</a:t>
              </a:r>
              <a:endParaRPr lang="en-US" sz="1100" b="1">
                <a:solidFill>
                  <a:schemeClr val="bg1"/>
                </a:solidFill>
              </a:endParaRPr>
            </a:p>
          </p:txBody>
        </p:sp>
      </p:grpSp>
      <p:grpSp>
        <p:nvGrpSpPr>
          <p:cNvPr id="97" name="Group 96">
            <a:extLst>
              <a:ext uri="{FF2B5EF4-FFF2-40B4-BE49-F238E27FC236}">
                <a16:creationId xmlns="" xmlns:a16="http://schemas.microsoft.com/office/drawing/2014/main" id="{E568E7C3-9465-483E-AB3B-2271CBE722A1}"/>
              </a:ext>
            </a:extLst>
          </p:cNvPr>
          <p:cNvGrpSpPr/>
          <p:nvPr/>
        </p:nvGrpSpPr>
        <p:grpSpPr>
          <a:xfrm>
            <a:off x="1721976" y="4468368"/>
            <a:ext cx="2381179" cy="430887"/>
            <a:chOff x="4338762" y="4819936"/>
            <a:chExt cx="4815176" cy="871329"/>
          </a:xfrm>
        </p:grpSpPr>
        <p:sp>
          <p:nvSpPr>
            <p:cNvPr id="68" name="Rectangle 67">
              <a:extLst>
                <a:ext uri="{FF2B5EF4-FFF2-40B4-BE49-F238E27FC236}">
                  <a16:creationId xmlns="" xmlns:a16="http://schemas.microsoft.com/office/drawing/2014/main" id="{84FEEEB3-9A69-4194-8C13-1BC10431F82D}"/>
                </a:ext>
              </a:extLst>
            </p:cNvPr>
            <p:cNvSpPr/>
            <p:nvPr/>
          </p:nvSpPr>
          <p:spPr>
            <a:xfrm>
              <a:off x="4338762" y="4854546"/>
              <a:ext cx="4815176" cy="380071"/>
            </a:xfrm>
            <a:prstGeom prst="rect">
              <a:avLst/>
            </a:prstGeom>
            <a:solidFill>
              <a:srgbClr val="E70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4" name="TextBox 93">
              <a:extLst>
                <a:ext uri="{FF2B5EF4-FFF2-40B4-BE49-F238E27FC236}">
                  <a16:creationId xmlns="" xmlns:a16="http://schemas.microsoft.com/office/drawing/2014/main" id="{BD3BA6C8-26AC-447B-9C40-033EFBBE1525}"/>
                </a:ext>
              </a:extLst>
            </p:cNvPr>
            <p:cNvSpPr txBox="1"/>
            <p:nvPr/>
          </p:nvSpPr>
          <p:spPr>
            <a:xfrm>
              <a:off x="7923910" y="4819936"/>
              <a:ext cx="833851" cy="871329"/>
            </a:xfrm>
            <a:prstGeom prst="rect">
              <a:avLst/>
            </a:prstGeom>
            <a:noFill/>
          </p:spPr>
          <p:txBody>
            <a:bodyPr wrap="square" rtlCol="0">
              <a:spAutoFit/>
            </a:bodyPr>
            <a:lstStyle/>
            <a:p>
              <a:r>
                <a:rPr lang="vi-VN" sz="1100" b="1">
                  <a:solidFill>
                    <a:schemeClr val="bg1"/>
                  </a:solidFill>
                </a:rPr>
                <a:t>80%</a:t>
              </a:r>
              <a:endParaRPr lang="en-US" sz="1100" b="1">
                <a:solidFill>
                  <a:schemeClr val="bg1"/>
                </a:solidFill>
              </a:endParaRPr>
            </a:p>
          </p:txBody>
        </p:sp>
      </p:grpSp>
      <p:grpSp>
        <p:nvGrpSpPr>
          <p:cNvPr id="96" name="Group 95">
            <a:extLst>
              <a:ext uri="{FF2B5EF4-FFF2-40B4-BE49-F238E27FC236}">
                <a16:creationId xmlns="" xmlns:a16="http://schemas.microsoft.com/office/drawing/2014/main" id="{A1CC8291-EC01-48D4-B8F2-75DA17F8091C}"/>
              </a:ext>
            </a:extLst>
          </p:cNvPr>
          <p:cNvGrpSpPr/>
          <p:nvPr/>
        </p:nvGrpSpPr>
        <p:grpSpPr>
          <a:xfrm>
            <a:off x="4099311" y="4466856"/>
            <a:ext cx="668448" cy="430887"/>
            <a:chOff x="9153938" y="4813748"/>
            <a:chExt cx="1351724" cy="871329"/>
          </a:xfrm>
        </p:grpSpPr>
        <p:sp>
          <p:nvSpPr>
            <p:cNvPr id="69" name="Rectangle 68">
              <a:extLst>
                <a:ext uri="{FF2B5EF4-FFF2-40B4-BE49-F238E27FC236}">
                  <a16:creationId xmlns="" xmlns:a16="http://schemas.microsoft.com/office/drawing/2014/main" id="{9966C838-9CB7-48DB-810A-037D7C755948}"/>
                </a:ext>
              </a:extLst>
            </p:cNvPr>
            <p:cNvSpPr/>
            <p:nvPr/>
          </p:nvSpPr>
          <p:spPr>
            <a:xfrm>
              <a:off x="9153938" y="4855540"/>
              <a:ext cx="1351723" cy="380071"/>
            </a:xfrm>
            <a:prstGeom prst="rect">
              <a:avLst/>
            </a:prstGeom>
            <a:solidFill>
              <a:srgbClr val="277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5" name="TextBox 94">
              <a:extLst>
                <a:ext uri="{FF2B5EF4-FFF2-40B4-BE49-F238E27FC236}">
                  <a16:creationId xmlns="" xmlns:a16="http://schemas.microsoft.com/office/drawing/2014/main" id="{BE908A07-CE7D-49BA-8821-1DFFA679FB17}"/>
                </a:ext>
              </a:extLst>
            </p:cNvPr>
            <p:cNvSpPr txBox="1"/>
            <p:nvPr/>
          </p:nvSpPr>
          <p:spPr>
            <a:xfrm>
              <a:off x="9671813" y="4813748"/>
              <a:ext cx="833849" cy="871329"/>
            </a:xfrm>
            <a:prstGeom prst="rect">
              <a:avLst/>
            </a:prstGeom>
            <a:noFill/>
          </p:spPr>
          <p:txBody>
            <a:bodyPr wrap="square" rtlCol="0">
              <a:spAutoFit/>
            </a:bodyPr>
            <a:lstStyle/>
            <a:p>
              <a:r>
                <a:rPr lang="vi-VN" sz="1100" b="1">
                  <a:solidFill>
                    <a:schemeClr val="bg1"/>
                  </a:solidFill>
                </a:rPr>
                <a:t>20%</a:t>
              </a:r>
              <a:endParaRPr lang="en-US" sz="1100" b="1">
                <a:solidFill>
                  <a:schemeClr val="bg1"/>
                </a:solidFill>
              </a:endParaRPr>
            </a:p>
          </p:txBody>
        </p:sp>
      </p:grpSp>
      <p:sp>
        <p:nvSpPr>
          <p:cNvPr id="107" name="TextBox 106">
            <a:extLst>
              <a:ext uri="{FF2B5EF4-FFF2-40B4-BE49-F238E27FC236}">
                <a16:creationId xmlns="" xmlns:a16="http://schemas.microsoft.com/office/drawing/2014/main" id="{838CD401-3538-4A0A-88C3-4DA0F56687FE}"/>
              </a:ext>
            </a:extLst>
          </p:cNvPr>
          <p:cNvSpPr txBox="1"/>
          <p:nvPr/>
        </p:nvSpPr>
        <p:spPr>
          <a:xfrm>
            <a:off x="5394325" y="426093"/>
            <a:ext cx="1403349" cy="469384"/>
          </a:xfrm>
          <a:prstGeom prst="rect">
            <a:avLst/>
          </a:prstGeom>
          <a:noFill/>
        </p:spPr>
        <p:txBody>
          <a:bodyPr wrap="square" rtlCol="0">
            <a:spAutoFit/>
          </a:bodyPr>
          <a:lstStyle/>
          <a:p>
            <a:r>
              <a:rPr lang="vi-VN" sz="2400" b="1" u="sng" dirty="0"/>
              <a:t>Trả lời:</a:t>
            </a:r>
            <a:endParaRPr lang="en-US" sz="2400" b="1" u="sng" dirty="0"/>
          </a:p>
        </p:txBody>
      </p:sp>
      <p:sp>
        <p:nvSpPr>
          <p:cNvPr id="108" name="TextBox 107">
            <a:extLst>
              <a:ext uri="{FF2B5EF4-FFF2-40B4-BE49-F238E27FC236}">
                <a16:creationId xmlns="" xmlns:a16="http://schemas.microsoft.com/office/drawing/2014/main" id="{470A3B9F-3875-559D-091F-DFECCA903507}"/>
              </a:ext>
            </a:extLst>
          </p:cNvPr>
          <p:cNvSpPr txBox="1"/>
          <p:nvPr/>
        </p:nvSpPr>
        <p:spPr>
          <a:xfrm>
            <a:off x="5150724" y="1293255"/>
            <a:ext cx="6745830" cy="4832092"/>
          </a:xfrm>
          <a:prstGeom prst="rect">
            <a:avLst/>
          </a:prstGeom>
          <a:noFill/>
        </p:spPr>
        <p:txBody>
          <a:bodyPr wrap="square" rtlCol="0">
            <a:spAutoFit/>
          </a:bodyPr>
          <a:lstStyle/>
          <a:p>
            <a:pPr algn="just"/>
            <a:r>
              <a:rPr lang="vi-VN" sz="2800" dirty="0">
                <a:solidFill>
                  <a:srgbClr val="002060"/>
                </a:solidFill>
              </a:rPr>
              <a:t>Ảnh hưởng của tốc độ với người đi bộ khi xảy ra tai nạn: tốc độ di chuyển của phương tiện giao thông càng nhanh, tỉ lệ tử vong với người đi bộ càng lớn và ngược lại.</a:t>
            </a:r>
          </a:p>
          <a:p>
            <a:pPr algn="just"/>
            <a:r>
              <a:rPr lang="vi-VN" sz="2800" dirty="0">
                <a:solidFill>
                  <a:srgbClr val="002060"/>
                </a:solidFill>
              </a:rPr>
              <a:t>- Với tốc độ 30 km/h,tỉ lệ gây thương tật cho người đi bộ là 10%.</a:t>
            </a:r>
          </a:p>
          <a:p>
            <a:pPr algn="just"/>
            <a:r>
              <a:rPr lang="vi-VN" sz="2800" dirty="0">
                <a:solidFill>
                  <a:srgbClr val="002060"/>
                </a:solidFill>
              </a:rPr>
              <a:t>- Với tốc độ 50 km/h,tỉ lệ gây thương tật cho người đi bộ là 40%.</a:t>
            </a:r>
          </a:p>
          <a:p>
            <a:pPr algn="just"/>
            <a:r>
              <a:rPr lang="vi-VN" sz="2800" dirty="0">
                <a:solidFill>
                  <a:srgbClr val="002060"/>
                </a:solidFill>
              </a:rPr>
              <a:t>- Với tốc độ 60 km/h,tỉ lệ gây thương tật cho người đi bộ là 80%.</a:t>
            </a:r>
          </a:p>
        </p:txBody>
      </p:sp>
    </p:spTree>
    <p:extLst>
      <p:ext uri="{BB962C8B-B14F-4D97-AF65-F5344CB8AC3E}">
        <p14:creationId xmlns:p14="http://schemas.microsoft.com/office/powerpoint/2010/main" val="2988517062"/>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8"/>
                                        </p:tgtEl>
                                        <p:attrNameLst>
                                          <p:attrName>style.visibility</p:attrName>
                                        </p:attrNameLst>
                                      </p:cBhvr>
                                      <p:to>
                                        <p:strVal val="visible"/>
                                      </p:to>
                                    </p:set>
                                    <p:animEffect transition="in" filter="fade">
                                      <p:cBhvr>
                                        <p:cTn id="12"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50878" y="1231417"/>
            <a:ext cx="9730853" cy="4893647"/>
          </a:xfrm>
          <a:prstGeom prst="rect">
            <a:avLst/>
          </a:prstGeom>
          <a:noFill/>
        </p:spPr>
        <p:txBody>
          <a:bodyPr wrap="square" rtlCol="0">
            <a:spAutoFit/>
          </a:bodyPr>
          <a:lstStyle/>
          <a:p>
            <a:pPr algn="just"/>
            <a:r>
              <a:rPr lang="en-US" sz="2400" dirty="0"/>
              <a:t>V</a:t>
            </a:r>
            <a:r>
              <a:rPr lang="vi-VN" sz="2400" dirty="0"/>
              <a:t>ì sao phải có khoảng cách an toàn dựa trên tốc độ di chuyển</a:t>
            </a:r>
            <a:r>
              <a:rPr lang="en-US" sz="2400" dirty="0"/>
              <a:t>?</a:t>
            </a:r>
          </a:p>
          <a:p>
            <a:pPr algn="just"/>
            <a:r>
              <a:rPr lang="vi-VN" sz="2400" dirty="0"/>
              <a:t> </a:t>
            </a:r>
            <a:r>
              <a:rPr lang="en-US" sz="2400" dirty="0"/>
              <a:t>	</a:t>
            </a:r>
            <a:r>
              <a:rPr lang="vi-VN" sz="2400" dirty="0"/>
              <a:t>Khi ta nhìn thấy vật cản phía trước và muốn dừng xe lại. Thời gian phản ứng từ khi nhìn thấy vật cản đến khi đạp phanh là cỡ không ph</a:t>
            </a:r>
            <a:r>
              <a:rPr lang="en-US" sz="2400" dirty="0"/>
              <a:t>ẩ</a:t>
            </a:r>
            <a:r>
              <a:rPr lang="vi-VN" sz="2400" dirty="0"/>
              <a:t>y mấy giây. Tốc độ càng lớn thì khoảng cách phản xạ s = v.t càng lớn. Khi đã đạp phanh, do lực ma sát tăng (chuyển từ ma sát lăn về ma sát trượt), xe bị hãm, chuyển động chậm lại. Xe chạy càng nhanh thì khoảng cách đạp phanh (khoảng cách từ khi đạp phanh đến khi xe dừng lại) là càng lớn.</a:t>
            </a:r>
            <a:endParaRPr lang="en-US" sz="2400" dirty="0"/>
          </a:p>
          <a:p>
            <a:pPr algn="just"/>
            <a:r>
              <a:rPr lang="vi-VN" sz="2400" dirty="0"/>
              <a:t>Chính vì vậy, khoảng cách an toàn phải lớn hơn khoảng cách phanh (= khoảng cách phản xạ + khoảng cách đạp phanh)</a:t>
            </a:r>
            <a:r>
              <a:rPr lang="en-US" sz="2400" dirty="0"/>
              <a:t>.</a:t>
            </a:r>
          </a:p>
          <a:p>
            <a:pPr algn="just"/>
            <a:r>
              <a:rPr lang="en-US" sz="2400" dirty="0" err="1"/>
              <a:t>Từ</a:t>
            </a:r>
            <a:r>
              <a:rPr lang="en-US" sz="2400" dirty="0"/>
              <a:t> </a:t>
            </a:r>
            <a:r>
              <a:rPr lang="en-US" sz="2400" dirty="0" err="1"/>
              <a:t>đó</a:t>
            </a:r>
            <a:r>
              <a:rPr lang="en-US" sz="2400" dirty="0"/>
              <a:t> ta</a:t>
            </a:r>
            <a:r>
              <a:rPr lang="vi-VN" sz="2400" dirty="0"/>
              <a:t> cũng thấy rõ vì sao đường trơn thì càng phải đi chậm. Vì khi đó, lực ma sát nhỏ hơn khi đường khô, dẫn đến khoảng cách đạp phanh càng </a:t>
            </a:r>
            <a:r>
              <a:rPr lang="vi-VN" sz="2400"/>
              <a:t>tăng th</a:t>
            </a:r>
            <a:r>
              <a:rPr lang="en-US" sz="2400"/>
              <a:t>ê</a:t>
            </a:r>
            <a:r>
              <a:rPr lang="vi-VN" sz="2400"/>
              <a:t>m</a:t>
            </a:r>
            <a:r>
              <a:rPr lang="en-US" sz="2400"/>
              <a:t>.</a:t>
            </a:r>
            <a:endParaRPr lang="en-US" sz="2400" dirty="0"/>
          </a:p>
        </p:txBody>
      </p:sp>
    </p:spTree>
    <p:extLst>
      <p:ext uri="{BB962C8B-B14F-4D97-AF65-F5344CB8AC3E}">
        <p14:creationId xmlns:p14="http://schemas.microsoft.com/office/powerpoint/2010/main" val="3608104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lipart&#10;&#10;Description automatically generated">
            <a:extLst>
              <a:ext uri="{FF2B5EF4-FFF2-40B4-BE49-F238E27FC236}">
                <a16:creationId xmlns="" xmlns:a16="http://schemas.microsoft.com/office/drawing/2014/main" id="{0602D074-6B8A-444D-966C-4C078112A9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8123" y="1215300"/>
            <a:ext cx="2385345" cy="1924656"/>
          </a:xfrm>
          <a:prstGeom prst="rect">
            <a:avLst/>
          </a:prstGeom>
        </p:spPr>
      </p:pic>
      <p:pic>
        <p:nvPicPr>
          <p:cNvPr id="5" name="Picture 4" descr="A picture containing text, sign, clipart&#10;&#10;Description automatically generated">
            <a:extLst>
              <a:ext uri="{FF2B5EF4-FFF2-40B4-BE49-F238E27FC236}">
                <a16:creationId xmlns="" xmlns:a16="http://schemas.microsoft.com/office/drawing/2014/main" id="{CC9E1031-0BB6-4CB8-A5B5-72BADBD04D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788" y="1288102"/>
            <a:ext cx="2055409" cy="1779052"/>
          </a:xfrm>
          <a:prstGeom prst="rect">
            <a:avLst/>
          </a:prstGeom>
        </p:spPr>
      </p:pic>
      <p:sp>
        <p:nvSpPr>
          <p:cNvPr id="6" name="Trapezoid 5">
            <a:extLst>
              <a:ext uri="{FF2B5EF4-FFF2-40B4-BE49-F238E27FC236}">
                <a16:creationId xmlns="" xmlns:a16="http://schemas.microsoft.com/office/drawing/2014/main" id="{DDE522D0-3270-4A63-8C97-A16E66826397}"/>
              </a:ext>
            </a:extLst>
          </p:cNvPr>
          <p:cNvSpPr/>
          <p:nvPr/>
        </p:nvSpPr>
        <p:spPr>
          <a:xfrm flipV="1">
            <a:off x="1996907" y="-2"/>
            <a:ext cx="8344522" cy="805543"/>
          </a:xfrm>
          <a:prstGeom prst="trapezoid">
            <a:avLst>
              <a:gd name="adj" fmla="val 57432"/>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A77E4A9A-7DA4-4103-A0E6-303A18E0C71B}"/>
              </a:ext>
            </a:extLst>
          </p:cNvPr>
          <p:cNvSpPr txBox="1"/>
          <p:nvPr/>
        </p:nvSpPr>
        <p:spPr>
          <a:xfrm>
            <a:off x="2542220" y="171936"/>
            <a:ext cx="7253896" cy="461665"/>
          </a:xfrm>
          <a:prstGeom prst="rect">
            <a:avLst/>
          </a:prstGeom>
          <a:noFill/>
        </p:spPr>
        <p:txBody>
          <a:bodyPr wrap="square" rtlCol="0">
            <a:spAutoFit/>
          </a:bodyPr>
          <a:lstStyle/>
          <a:p>
            <a:r>
              <a:rPr lang="vi-VN" sz="2400" b="1">
                <a:solidFill>
                  <a:schemeClr val="bg1"/>
                </a:solidFill>
              </a:rPr>
              <a:t>MỘT SỐ BIỂN BÁO GIAO THÔNG THƯỜNG GẶP</a:t>
            </a:r>
            <a:endParaRPr lang="en-US" sz="2400" b="1">
              <a:solidFill>
                <a:schemeClr val="bg1"/>
              </a:solidFill>
            </a:endParaRPr>
          </a:p>
        </p:txBody>
      </p:sp>
      <p:sp>
        <p:nvSpPr>
          <p:cNvPr id="8" name="TextBox 7">
            <a:extLst>
              <a:ext uri="{FF2B5EF4-FFF2-40B4-BE49-F238E27FC236}">
                <a16:creationId xmlns="" xmlns:a16="http://schemas.microsoft.com/office/drawing/2014/main" id="{0C8B9C08-86F3-4EA0-ADC7-34E3CDBEDC38}"/>
              </a:ext>
            </a:extLst>
          </p:cNvPr>
          <p:cNvSpPr txBox="1"/>
          <p:nvPr/>
        </p:nvSpPr>
        <p:spPr>
          <a:xfrm>
            <a:off x="3810000" y="3067154"/>
            <a:ext cx="528320" cy="369332"/>
          </a:xfrm>
          <a:prstGeom prst="rect">
            <a:avLst/>
          </a:prstGeom>
          <a:noFill/>
        </p:spPr>
        <p:txBody>
          <a:bodyPr wrap="square" rtlCol="0">
            <a:spAutoFit/>
          </a:bodyPr>
          <a:lstStyle/>
          <a:p>
            <a:r>
              <a:rPr lang="vi-VN"/>
              <a:t>a)</a:t>
            </a:r>
            <a:endParaRPr lang="en-US"/>
          </a:p>
        </p:txBody>
      </p:sp>
      <p:sp>
        <p:nvSpPr>
          <p:cNvPr id="9" name="TextBox 8">
            <a:extLst>
              <a:ext uri="{FF2B5EF4-FFF2-40B4-BE49-F238E27FC236}">
                <a16:creationId xmlns="" xmlns:a16="http://schemas.microsoft.com/office/drawing/2014/main" id="{347892EC-E420-4CBC-8189-36C5D7CAA73B}"/>
              </a:ext>
            </a:extLst>
          </p:cNvPr>
          <p:cNvSpPr txBox="1"/>
          <p:nvPr/>
        </p:nvSpPr>
        <p:spPr>
          <a:xfrm>
            <a:off x="8280402" y="3113048"/>
            <a:ext cx="528320" cy="369332"/>
          </a:xfrm>
          <a:prstGeom prst="rect">
            <a:avLst/>
          </a:prstGeom>
          <a:noFill/>
        </p:spPr>
        <p:txBody>
          <a:bodyPr wrap="square" rtlCol="0">
            <a:spAutoFit/>
          </a:bodyPr>
          <a:lstStyle/>
          <a:p>
            <a:r>
              <a:rPr lang="vi-VN"/>
              <a:t>b)</a:t>
            </a:r>
            <a:endParaRPr lang="en-US"/>
          </a:p>
        </p:txBody>
      </p:sp>
      <p:grpSp>
        <p:nvGrpSpPr>
          <p:cNvPr id="10" name="Group 9">
            <a:extLst>
              <a:ext uri="{FF2B5EF4-FFF2-40B4-BE49-F238E27FC236}">
                <a16:creationId xmlns="" xmlns:a16="http://schemas.microsoft.com/office/drawing/2014/main" id="{386CE34D-961F-4FA0-B502-A860C3E9F926}"/>
              </a:ext>
            </a:extLst>
          </p:cNvPr>
          <p:cNvGrpSpPr/>
          <p:nvPr/>
        </p:nvGrpSpPr>
        <p:grpSpPr>
          <a:xfrm>
            <a:off x="234121" y="4349624"/>
            <a:ext cx="1138768" cy="1138768"/>
            <a:chOff x="265139" y="96839"/>
            <a:chExt cx="1138768" cy="1138768"/>
          </a:xfrm>
        </p:grpSpPr>
        <p:sp>
          <p:nvSpPr>
            <p:cNvPr id="11" name="Oval 10">
              <a:extLst>
                <a:ext uri="{FF2B5EF4-FFF2-40B4-BE49-F238E27FC236}">
                  <a16:creationId xmlns="" xmlns:a16="http://schemas.microsoft.com/office/drawing/2014/main" id="{1D1F1DF2-FB21-403C-8E71-2274467DE217}"/>
                </a:ext>
              </a:extLst>
            </p:cNvPr>
            <p:cNvSpPr/>
            <p:nvPr/>
          </p:nvSpPr>
          <p:spPr>
            <a:xfrm>
              <a:off x="302164" y="160725"/>
              <a:ext cx="1010997" cy="101099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descr="Icon&#10;&#10;Description automatically generated">
              <a:extLst>
                <a:ext uri="{FF2B5EF4-FFF2-40B4-BE49-F238E27FC236}">
                  <a16:creationId xmlns="" xmlns:a16="http://schemas.microsoft.com/office/drawing/2014/main" id="{8A286417-8C12-4D42-9978-6516216B43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139" y="96839"/>
              <a:ext cx="1138768" cy="1138768"/>
            </a:xfrm>
            <a:prstGeom prst="rect">
              <a:avLst/>
            </a:prstGeom>
          </p:spPr>
        </p:pic>
      </p:grpSp>
      <p:sp>
        <p:nvSpPr>
          <p:cNvPr id="13" name="TextBox 12">
            <a:extLst>
              <a:ext uri="{FF2B5EF4-FFF2-40B4-BE49-F238E27FC236}">
                <a16:creationId xmlns="" xmlns:a16="http://schemas.microsoft.com/office/drawing/2014/main" id="{D8605443-3675-4C6A-97FB-DDC0B72096FA}"/>
              </a:ext>
            </a:extLst>
          </p:cNvPr>
          <p:cNvSpPr txBox="1"/>
          <p:nvPr/>
        </p:nvSpPr>
        <p:spPr>
          <a:xfrm>
            <a:off x="1494406" y="4543663"/>
            <a:ext cx="10426448" cy="1389996"/>
          </a:xfrm>
          <a:prstGeom prst="rect">
            <a:avLst/>
          </a:prstGeom>
          <a:noFill/>
        </p:spPr>
        <p:txBody>
          <a:bodyPr wrap="square" rtlCol="0">
            <a:spAutoFit/>
          </a:bodyPr>
          <a:lstStyle/>
          <a:p>
            <a:pPr algn="just">
              <a:lnSpc>
                <a:spcPct val="120000"/>
              </a:lnSpc>
            </a:pPr>
            <a:r>
              <a:rPr lang="vi-VN" sz="2400" dirty="0"/>
              <a:t>Quan sát hình 11.4 và thực hiện các yêu cầu sau:</a:t>
            </a:r>
          </a:p>
          <a:p>
            <a:pPr marL="457200" indent="-457200" algn="just">
              <a:lnSpc>
                <a:spcPct val="120000"/>
              </a:lnSpc>
              <a:buAutoNum type="alphaLcParenR"/>
            </a:pPr>
            <a:r>
              <a:rPr lang="vi-VN" sz="2400" dirty="0"/>
              <a:t>Giải thích ý nghĩa của các biển báo trong hình.</a:t>
            </a:r>
          </a:p>
          <a:p>
            <a:pPr marL="457200" indent="-457200" algn="just">
              <a:lnSpc>
                <a:spcPct val="120000"/>
              </a:lnSpc>
              <a:buAutoNum type="alphaLcParenR"/>
            </a:pPr>
            <a:r>
              <a:rPr lang="vi-VN" sz="2400" dirty="0"/>
              <a:t>Khi gặp các biển báo này, người lái xe cần phải làm gì? Vì sao?</a:t>
            </a:r>
            <a:endParaRPr lang="en-US" sz="2400" dirty="0"/>
          </a:p>
        </p:txBody>
      </p:sp>
      <p:sp>
        <p:nvSpPr>
          <p:cNvPr id="14" name="TextBox 13">
            <a:extLst>
              <a:ext uri="{FF2B5EF4-FFF2-40B4-BE49-F238E27FC236}">
                <a16:creationId xmlns="" xmlns:a16="http://schemas.microsoft.com/office/drawing/2014/main" id="{10CD6242-CC3A-4A61-950A-83251F0A2221}"/>
              </a:ext>
            </a:extLst>
          </p:cNvPr>
          <p:cNvSpPr txBox="1"/>
          <p:nvPr/>
        </p:nvSpPr>
        <p:spPr>
          <a:xfrm>
            <a:off x="2728725" y="3687495"/>
            <a:ext cx="7067391" cy="461665"/>
          </a:xfrm>
          <a:prstGeom prst="rect">
            <a:avLst/>
          </a:prstGeom>
          <a:noFill/>
        </p:spPr>
        <p:txBody>
          <a:bodyPr wrap="square" rtlCol="0">
            <a:spAutoFit/>
          </a:bodyPr>
          <a:lstStyle/>
          <a:p>
            <a:r>
              <a:rPr lang="vi-VN" sz="2400" b="1" dirty="0"/>
              <a:t>Hình 11.4: </a:t>
            </a:r>
            <a:r>
              <a:rPr lang="vi-VN" sz="2400" dirty="0"/>
              <a:t>Một số biển báo giao thông thường gặp</a:t>
            </a:r>
            <a:endParaRPr lang="en-US" sz="2400" dirty="0"/>
          </a:p>
        </p:txBody>
      </p:sp>
    </p:spTree>
    <p:extLst>
      <p:ext uri="{BB962C8B-B14F-4D97-AF65-F5344CB8AC3E}">
        <p14:creationId xmlns:p14="http://schemas.microsoft.com/office/powerpoint/2010/main" val="261701999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5A8950DD-FA92-4CC2-93FD-7685AE1E9B4A}"/>
              </a:ext>
            </a:extLst>
          </p:cNvPr>
          <p:cNvGrpSpPr/>
          <p:nvPr/>
        </p:nvGrpSpPr>
        <p:grpSpPr>
          <a:xfrm>
            <a:off x="5345374" y="394562"/>
            <a:ext cx="1501252" cy="590833"/>
            <a:chOff x="302164" y="4109023"/>
            <a:chExt cx="1501252" cy="590833"/>
          </a:xfrm>
        </p:grpSpPr>
        <p:sp>
          <p:nvSpPr>
            <p:cNvPr id="3" name="Rectangle: Rounded Corners 2">
              <a:extLst>
                <a:ext uri="{FF2B5EF4-FFF2-40B4-BE49-F238E27FC236}">
                  <a16:creationId xmlns="" xmlns:a16="http://schemas.microsoft.com/office/drawing/2014/main" id="{3F8301C1-915D-43FC-82CE-6C13E2FD7DDE}"/>
                </a:ext>
              </a:extLst>
            </p:cNvPr>
            <p:cNvSpPr/>
            <p:nvPr/>
          </p:nvSpPr>
          <p:spPr>
            <a:xfrm>
              <a:off x="302164" y="4109023"/>
              <a:ext cx="1470772" cy="590833"/>
            </a:xfrm>
            <a:prstGeom prst="roundRect">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095E6C08-2D10-4A0A-95E0-25F92336B213}"/>
                </a:ext>
              </a:extLst>
            </p:cNvPr>
            <p:cNvSpPr txBox="1"/>
            <p:nvPr/>
          </p:nvSpPr>
          <p:spPr>
            <a:xfrm>
              <a:off x="452306" y="4173606"/>
              <a:ext cx="1351110" cy="461665"/>
            </a:xfrm>
            <a:prstGeom prst="rect">
              <a:avLst/>
            </a:prstGeom>
            <a:noFill/>
          </p:spPr>
          <p:txBody>
            <a:bodyPr wrap="square" rtlCol="0">
              <a:spAutoFit/>
            </a:bodyPr>
            <a:lstStyle/>
            <a:p>
              <a:r>
                <a:rPr lang="vi-VN" sz="2400" b="1" dirty="0">
                  <a:solidFill>
                    <a:schemeClr val="bg1"/>
                  </a:solidFill>
                </a:rPr>
                <a:t>Trả lời:</a:t>
              </a:r>
              <a:endParaRPr lang="en-US" sz="2400" b="1" dirty="0">
                <a:solidFill>
                  <a:schemeClr val="bg1"/>
                </a:solidFill>
              </a:endParaRPr>
            </a:p>
          </p:txBody>
        </p:sp>
        <p:sp>
          <p:nvSpPr>
            <p:cNvPr id="5" name="Rectangle: Rounded Corners 4">
              <a:extLst>
                <a:ext uri="{FF2B5EF4-FFF2-40B4-BE49-F238E27FC236}">
                  <a16:creationId xmlns="" xmlns:a16="http://schemas.microsoft.com/office/drawing/2014/main" id="{1B28A71B-3B8B-4402-9C59-46094C137636}"/>
                </a:ext>
              </a:extLst>
            </p:cNvPr>
            <p:cNvSpPr/>
            <p:nvPr/>
          </p:nvSpPr>
          <p:spPr>
            <a:xfrm>
              <a:off x="342040" y="4150599"/>
              <a:ext cx="1383889" cy="50501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picture containing text, clipart&#10;&#10;Description automatically generated">
            <a:extLst>
              <a:ext uri="{FF2B5EF4-FFF2-40B4-BE49-F238E27FC236}">
                <a16:creationId xmlns="" xmlns:a16="http://schemas.microsoft.com/office/drawing/2014/main" id="{42C07EF5-33DB-4006-9182-FE6201BD6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003" y="1461874"/>
            <a:ext cx="2385345" cy="1924656"/>
          </a:xfrm>
          <a:prstGeom prst="rect">
            <a:avLst/>
          </a:prstGeom>
        </p:spPr>
      </p:pic>
      <p:sp>
        <p:nvSpPr>
          <p:cNvPr id="7" name="TextBox 6">
            <a:extLst>
              <a:ext uri="{FF2B5EF4-FFF2-40B4-BE49-F238E27FC236}">
                <a16:creationId xmlns="" xmlns:a16="http://schemas.microsoft.com/office/drawing/2014/main" id="{6A1F7342-2B19-4F23-8FFC-B9DB68AAEF09}"/>
              </a:ext>
            </a:extLst>
          </p:cNvPr>
          <p:cNvSpPr txBox="1"/>
          <p:nvPr/>
        </p:nvSpPr>
        <p:spPr>
          <a:xfrm>
            <a:off x="492603" y="1461874"/>
            <a:ext cx="528320" cy="461665"/>
          </a:xfrm>
          <a:prstGeom prst="rect">
            <a:avLst/>
          </a:prstGeom>
          <a:noFill/>
        </p:spPr>
        <p:txBody>
          <a:bodyPr wrap="square" rtlCol="0">
            <a:spAutoFit/>
          </a:bodyPr>
          <a:lstStyle/>
          <a:p>
            <a:r>
              <a:rPr lang="vi-VN" sz="2400">
                <a:solidFill>
                  <a:schemeClr val="bg2">
                    <a:lumMod val="25000"/>
                  </a:schemeClr>
                </a:solidFill>
              </a:rPr>
              <a:t>a)</a:t>
            </a:r>
            <a:endParaRPr lang="en-US" sz="2400">
              <a:solidFill>
                <a:schemeClr val="bg2">
                  <a:lumMod val="25000"/>
                </a:schemeClr>
              </a:solidFill>
            </a:endParaRPr>
          </a:p>
        </p:txBody>
      </p:sp>
      <p:sp>
        <p:nvSpPr>
          <p:cNvPr id="9" name="TextBox 8">
            <a:extLst>
              <a:ext uri="{FF2B5EF4-FFF2-40B4-BE49-F238E27FC236}">
                <a16:creationId xmlns="" xmlns:a16="http://schemas.microsoft.com/office/drawing/2014/main" id="{38B5CF1B-ECA5-457C-9932-FAEEB5E9E5CC}"/>
              </a:ext>
            </a:extLst>
          </p:cNvPr>
          <p:cNvSpPr txBox="1"/>
          <p:nvPr/>
        </p:nvSpPr>
        <p:spPr>
          <a:xfrm>
            <a:off x="3284348" y="1824037"/>
            <a:ext cx="8686800" cy="1421928"/>
          </a:xfrm>
          <a:prstGeom prst="rect">
            <a:avLst/>
          </a:prstGeom>
          <a:noFill/>
        </p:spPr>
        <p:txBody>
          <a:bodyPr wrap="square">
            <a:spAutoFit/>
          </a:bodyPr>
          <a:lstStyle/>
          <a:p>
            <a:pPr algn="just">
              <a:lnSpc>
                <a:spcPct val="120000"/>
              </a:lnSpc>
            </a:pPr>
            <a:r>
              <a:rPr lang="vi-VN" sz="2400" b="1" dirty="0">
                <a:solidFill>
                  <a:srgbClr val="C00000"/>
                </a:solidFill>
              </a:rPr>
              <a:t>Biển số 222a “Đường trơn”</a:t>
            </a:r>
            <a:r>
              <a:rPr lang="vi-VN" sz="2400" dirty="0">
                <a:solidFill>
                  <a:schemeClr val="bg2">
                    <a:lumMod val="25000"/>
                  </a:schemeClr>
                </a:solidFill>
              </a:rPr>
              <a:t>, </a:t>
            </a:r>
            <a:r>
              <a:rPr lang="vi-VN" sz="2400" dirty="0"/>
              <a:t>biển báo nguy hiểm báo trước sắp tới đoạn đường có thể xảy ra trơn trượt đặc biệt là khi thời tiết xấu, mưa phùn (hệ số bám của lốp với mặt đường &lt; 0,3</a:t>
            </a:r>
            <a:r>
              <a:rPr lang="vi-VN" sz="2400" dirty="0" smtClean="0"/>
              <a:t>)</a:t>
            </a:r>
            <a:r>
              <a:rPr lang="en-US" sz="2400" dirty="0" smtClean="0"/>
              <a:t>.</a:t>
            </a:r>
            <a:endParaRPr lang="en-US" sz="2400" dirty="0"/>
          </a:p>
        </p:txBody>
      </p:sp>
      <p:pic>
        <p:nvPicPr>
          <p:cNvPr id="10" name="Picture 9" descr="A picture containing text, sign, clipart&#10;&#10;Description automatically generated">
            <a:extLst>
              <a:ext uri="{FF2B5EF4-FFF2-40B4-BE49-F238E27FC236}">
                <a16:creationId xmlns="" xmlns:a16="http://schemas.microsoft.com/office/drawing/2014/main" id="{4E6BE58C-886A-4612-AE87-19B9FAB4E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228" y="4000822"/>
            <a:ext cx="2055409" cy="1779052"/>
          </a:xfrm>
          <a:prstGeom prst="rect">
            <a:avLst/>
          </a:prstGeom>
        </p:spPr>
      </p:pic>
      <p:sp>
        <p:nvSpPr>
          <p:cNvPr id="12" name="TextBox 11">
            <a:extLst>
              <a:ext uri="{FF2B5EF4-FFF2-40B4-BE49-F238E27FC236}">
                <a16:creationId xmlns="" xmlns:a16="http://schemas.microsoft.com/office/drawing/2014/main" id="{2C620BC0-DAD6-43CA-A887-B24DF66AE12D}"/>
              </a:ext>
            </a:extLst>
          </p:cNvPr>
          <p:cNvSpPr txBox="1"/>
          <p:nvPr/>
        </p:nvSpPr>
        <p:spPr>
          <a:xfrm>
            <a:off x="3505200" y="4410055"/>
            <a:ext cx="8465948" cy="1421928"/>
          </a:xfrm>
          <a:prstGeom prst="rect">
            <a:avLst/>
          </a:prstGeom>
          <a:noFill/>
        </p:spPr>
        <p:txBody>
          <a:bodyPr wrap="square">
            <a:spAutoFit/>
          </a:bodyPr>
          <a:lstStyle/>
          <a:p>
            <a:pPr algn="just">
              <a:lnSpc>
                <a:spcPct val="120000"/>
              </a:lnSpc>
            </a:pPr>
            <a:r>
              <a:rPr lang="vi-VN" sz="2400" b="1" dirty="0">
                <a:solidFill>
                  <a:srgbClr val="C00000"/>
                </a:solidFill>
              </a:rPr>
              <a:t>Biển số 225 “Trẻ em”</a:t>
            </a:r>
            <a:r>
              <a:rPr lang="vi-VN" sz="2400" dirty="0"/>
              <a:t>, báo trước là gần đến đoạn đường thường có trẻ em đi ngang qua hoặc tụ tập trên đường như ở vườn trẻ, trường học, câu lạc </a:t>
            </a:r>
            <a:r>
              <a:rPr lang="vi-VN" sz="2400" dirty="0" smtClean="0"/>
              <a:t>bộ</a:t>
            </a:r>
            <a:r>
              <a:rPr lang="en-US" sz="2400" dirty="0" smtClean="0"/>
              <a:t>.</a:t>
            </a:r>
            <a:endParaRPr lang="en-US" sz="2400" dirty="0"/>
          </a:p>
        </p:txBody>
      </p:sp>
    </p:spTree>
    <p:extLst>
      <p:ext uri="{BB962C8B-B14F-4D97-AF65-F5344CB8AC3E}">
        <p14:creationId xmlns:p14="http://schemas.microsoft.com/office/powerpoint/2010/main" val="23271643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wd">
                                    <p:tmPct val="10000"/>
                                  </p:iterate>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9"/>
                                        </p:tgtEl>
                                        <p:attrNameLst>
                                          <p:attrName>ppt_y</p:attrName>
                                        </p:attrNameLst>
                                      </p:cBhvr>
                                      <p:tavLst>
                                        <p:tav tm="0">
                                          <p:val>
                                            <p:strVal val="#ppt_y"/>
                                          </p:val>
                                        </p:tav>
                                        <p:tav tm="100000">
                                          <p:val>
                                            <p:strVal val="#ppt_y"/>
                                          </p:val>
                                        </p:tav>
                                      </p:tavLst>
                                    </p:anim>
                                    <p:anim calcmode="lin" valueType="num">
                                      <p:cBhvr>
                                        <p:cTn id="1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1" presetClass="entr" presetSubtype="0" fill="hold" grpId="0" nodeType="clickEffect">
                                  <p:stCondLst>
                                    <p:cond delay="0"/>
                                  </p:stCondLst>
                                  <p:iterate type="wd">
                                    <p:tmPct val="10000"/>
                                  </p:iterate>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2"/>
                                        </p:tgtEl>
                                        <p:attrNameLst>
                                          <p:attrName>ppt_y</p:attrName>
                                        </p:attrNameLst>
                                      </p:cBhvr>
                                      <p:tavLst>
                                        <p:tav tm="0">
                                          <p:val>
                                            <p:strVal val="#ppt_y"/>
                                          </p:val>
                                        </p:tav>
                                        <p:tav tm="100000">
                                          <p:val>
                                            <p:strVal val="#ppt_y"/>
                                          </p:val>
                                        </p:tav>
                                      </p:tavLst>
                                    </p:anim>
                                    <p:anim calcmode="lin" valueType="num">
                                      <p:cBhvr>
                                        <p:cTn id="32"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5A8950DD-FA92-4CC2-93FD-7685AE1E9B4A}"/>
              </a:ext>
            </a:extLst>
          </p:cNvPr>
          <p:cNvGrpSpPr/>
          <p:nvPr/>
        </p:nvGrpSpPr>
        <p:grpSpPr>
          <a:xfrm>
            <a:off x="5345374" y="394562"/>
            <a:ext cx="1501252" cy="590833"/>
            <a:chOff x="302164" y="4109023"/>
            <a:chExt cx="1501252" cy="590833"/>
          </a:xfrm>
        </p:grpSpPr>
        <p:sp>
          <p:nvSpPr>
            <p:cNvPr id="3" name="Rectangle: Rounded Corners 2">
              <a:extLst>
                <a:ext uri="{FF2B5EF4-FFF2-40B4-BE49-F238E27FC236}">
                  <a16:creationId xmlns="" xmlns:a16="http://schemas.microsoft.com/office/drawing/2014/main" id="{3F8301C1-915D-43FC-82CE-6C13E2FD7DDE}"/>
                </a:ext>
              </a:extLst>
            </p:cNvPr>
            <p:cNvSpPr/>
            <p:nvPr/>
          </p:nvSpPr>
          <p:spPr>
            <a:xfrm>
              <a:off x="302164" y="4109023"/>
              <a:ext cx="1470772" cy="590833"/>
            </a:xfrm>
            <a:prstGeom prst="roundRect">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095E6C08-2D10-4A0A-95E0-25F92336B213}"/>
                </a:ext>
              </a:extLst>
            </p:cNvPr>
            <p:cNvSpPr txBox="1"/>
            <p:nvPr/>
          </p:nvSpPr>
          <p:spPr>
            <a:xfrm>
              <a:off x="452306" y="4173606"/>
              <a:ext cx="1351110"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5" name="Rectangle: Rounded Corners 4">
              <a:extLst>
                <a:ext uri="{FF2B5EF4-FFF2-40B4-BE49-F238E27FC236}">
                  <a16:creationId xmlns="" xmlns:a16="http://schemas.microsoft.com/office/drawing/2014/main" id="{1B28A71B-3B8B-4402-9C59-46094C137636}"/>
                </a:ext>
              </a:extLst>
            </p:cNvPr>
            <p:cNvSpPr/>
            <p:nvPr/>
          </p:nvSpPr>
          <p:spPr>
            <a:xfrm>
              <a:off x="342040" y="4150599"/>
              <a:ext cx="1383889" cy="50501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A picture containing text, clipart&#10;&#10;Description automatically generated">
            <a:extLst>
              <a:ext uri="{FF2B5EF4-FFF2-40B4-BE49-F238E27FC236}">
                <a16:creationId xmlns="" xmlns:a16="http://schemas.microsoft.com/office/drawing/2014/main" id="{42C07EF5-33DB-4006-9182-FE6201BD6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003" y="1461874"/>
            <a:ext cx="2385345" cy="1924656"/>
          </a:xfrm>
          <a:prstGeom prst="rect">
            <a:avLst/>
          </a:prstGeom>
        </p:spPr>
      </p:pic>
      <p:sp>
        <p:nvSpPr>
          <p:cNvPr id="7" name="TextBox 6">
            <a:extLst>
              <a:ext uri="{FF2B5EF4-FFF2-40B4-BE49-F238E27FC236}">
                <a16:creationId xmlns="" xmlns:a16="http://schemas.microsoft.com/office/drawing/2014/main" id="{6A1F7342-2B19-4F23-8FFC-B9DB68AAEF09}"/>
              </a:ext>
            </a:extLst>
          </p:cNvPr>
          <p:cNvSpPr txBox="1"/>
          <p:nvPr/>
        </p:nvSpPr>
        <p:spPr>
          <a:xfrm>
            <a:off x="492603" y="1461874"/>
            <a:ext cx="528320" cy="461665"/>
          </a:xfrm>
          <a:prstGeom prst="rect">
            <a:avLst/>
          </a:prstGeom>
          <a:noFill/>
        </p:spPr>
        <p:txBody>
          <a:bodyPr wrap="square" rtlCol="0">
            <a:spAutoFit/>
          </a:bodyPr>
          <a:lstStyle/>
          <a:p>
            <a:r>
              <a:rPr lang="vi-VN" sz="2400"/>
              <a:t>b)</a:t>
            </a:r>
            <a:endParaRPr lang="en-US" sz="2400"/>
          </a:p>
        </p:txBody>
      </p:sp>
      <p:sp>
        <p:nvSpPr>
          <p:cNvPr id="9" name="TextBox 8">
            <a:extLst>
              <a:ext uri="{FF2B5EF4-FFF2-40B4-BE49-F238E27FC236}">
                <a16:creationId xmlns="" xmlns:a16="http://schemas.microsoft.com/office/drawing/2014/main" id="{38B5CF1B-ECA5-457C-9932-FAEEB5E9E5CC}"/>
              </a:ext>
            </a:extLst>
          </p:cNvPr>
          <p:cNvSpPr txBox="1"/>
          <p:nvPr/>
        </p:nvSpPr>
        <p:spPr>
          <a:xfrm>
            <a:off x="3284348" y="1692498"/>
            <a:ext cx="8686800" cy="2308324"/>
          </a:xfrm>
          <a:prstGeom prst="rect">
            <a:avLst/>
          </a:prstGeom>
          <a:noFill/>
        </p:spPr>
        <p:txBody>
          <a:bodyPr wrap="square">
            <a:spAutoFit/>
          </a:bodyPr>
          <a:lstStyle/>
          <a:p>
            <a:pPr algn="just"/>
            <a:r>
              <a:rPr lang="vi-VN" sz="2400" dirty="0"/>
              <a:t>Khi gặp biển báo này, người lái xe cần: giảm tốc độ, tránh hãm phanh, tăng ga, sang số đột ngột để tránh xảy ra các trường hợp mất lái, trơn trượt, va chạm với xe khác do không chuyển hướng kịp thời,…, đảm bảo an toàn cho bản thân và người khác.</a:t>
            </a:r>
            <a:endParaRPr lang="en-US" sz="2400" dirty="0"/>
          </a:p>
          <a:p>
            <a:pPr algn="just"/>
            <a:endParaRPr lang="en-US" sz="2400" dirty="0"/>
          </a:p>
        </p:txBody>
      </p:sp>
      <p:pic>
        <p:nvPicPr>
          <p:cNvPr id="10" name="Picture 9" descr="A picture containing text, sign, clipart&#10;&#10;Description automatically generated">
            <a:extLst>
              <a:ext uri="{FF2B5EF4-FFF2-40B4-BE49-F238E27FC236}">
                <a16:creationId xmlns="" xmlns:a16="http://schemas.microsoft.com/office/drawing/2014/main" id="{4E6BE58C-886A-4612-AE87-19B9FAB4E4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228" y="4000822"/>
            <a:ext cx="2055409" cy="1779052"/>
          </a:xfrm>
          <a:prstGeom prst="rect">
            <a:avLst/>
          </a:prstGeom>
        </p:spPr>
      </p:pic>
      <p:sp>
        <p:nvSpPr>
          <p:cNvPr id="11" name="TextBox 10">
            <a:extLst>
              <a:ext uri="{FF2B5EF4-FFF2-40B4-BE49-F238E27FC236}">
                <a16:creationId xmlns="" xmlns:a16="http://schemas.microsoft.com/office/drawing/2014/main" id="{8F3E37BE-8BF4-4E96-AA80-EB8DE7A918B1}"/>
              </a:ext>
            </a:extLst>
          </p:cNvPr>
          <p:cNvSpPr txBox="1"/>
          <p:nvPr/>
        </p:nvSpPr>
        <p:spPr>
          <a:xfrm>
            <a:off x="3284348" y="4341466"/>
            <a:ext cx="8686800" cy="1938992"/>
          </a:xfrm>
          <a:prstGeom prst="rect">
            <a:avLst/>
          </a:prstGeom>
          <a:noFill/>
        </p:spPr>
        <p:txBody>
          <a:bodyPr wrap="square">
            <a:spAutoFit/>
          </a:bodyPr>
          <a:lstStyle/>
          <a:p>
            <a:pPr algn="just"/>
            <a:r>
              <a:rPr lang="vi-VN" sz="2400" dirty="0"/>
              <a:t>Khi gặp biển báo này, người lái xe cần đi chậm, chú ý quan sát phía trước và hai bên đường để có thể ứng phó kịp thời với những trường hợp nguy hiểm có thể xảy ra như trẻ em đùa nghịch bị ngã xuống đường, trẻ em băng qua đường khi không có người lớn đi cùng,…</a:t>
            </a:r>
            <a:endParaRPr lang="en-US" sz="2400" dirty="0"/>
          </a:p>
        </p:txBody>
      </p:sp>
    </p:spTree>
    <p:extLst>
      <p:ext uri="{BB962C8B-B14F-4D97-AF65-F5344CB8AC3E}">
        <p14:creationId xmlns:p14="http://schemas.microsoft.com/office/powerpoint/2010/main" val="15548141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BBD7359A-20F1-4D19-B944-9ED0010ADCD0}"/>
              </a:ext>
            </a:extLst>
          </p:cNvPr>
          <p:cNvGrpSpPr/>
          <p:nvPr/>
        </p:nvGrpSpPr>
        <p:grpSpPr>
          <a:xfrm>
            <a:off x="3779739" y="0"/>
            <a:ext cx="4632522" cy="805543"/>
            <a:chOff x="3779739" y="0"/>
            <a:chExt cx="4632522" cy="805543"/>
          </a:xfrm>
        </p:grpSpPr>
        <p:sp>
          <p:nvSpPr>
            <p:cNvPr id="4" name="Trapezoid 3">
              <a:extLst>
                <a:ext uri="{FF2B5EF4-FFF2-40B4-BE49-F238E27FC236}">
                  <a16:creationId xmlns="" xmlns:a16="http://schemas.microsoft.com/office/drawing/2014/main" id="{FD49EC27-EE45-4CB9-8331-EA8DF1E589DF}"/>
                </a:ext>
              </a:extLst>
            </p:cNvPr>
            <p:cNvSpPr/>
            <p:nvPr/>
          </p:nvSpPr>
          <p:spPr>
            <a:xfrm flipV="1">
              <a:off x="3779739" y="0"/>
              <a:ext cx="4632522" cy="805543"/>
            </a:xfrm>
            <a:prstGeom prst="trapezoid">
              <a:avLst>
                <a:gd name="adj" fmla="val 57432"/>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2DCE79B3-7105-4A56-BD37-36CCA1F2A6EB}"/>
                </a:ext>
              </a:extLst>
            </p:cNvPr>
            <p:cNvSpPr txBox="1"/>
            <p:nvPr/>
          </p:nvSpPr>
          <p:spPr>
            <a:xfrm>
              <a:off x="5549640" y="171935"/>
              <a:ext cx="1978980" cy="461665"/>
            </a:xfrm>
            <a:prstGeom prst="rect">
              <a:avLst/>
            </a:prstGeom>
            <a:noFill/>
          </p:spPr>
          <p:txBody>
            <a:bodyPr wrap="square" rtlCol="0">
              <a:spAutoFit/>
            </a:bodyPr>
            <a:lstStyle/>
            <a:p>
              <a:r>
                <a:rPr lang="vi-VN" sz="2400" b="1">
                  <a:solidFill>
                    <a:schemeClr val="bg1"/>
                  </a:solidFill>
                </a:rPr>
                <a:t>LUYỆN TẬP</a:t>
              </a:r>
              <a:endParaRPr lang="en-US" sz="2400" b="1">
                <a:solidFill>
                  <a:schemeClr val="bg1"/>
                </a:solidFill>
              </a:endParaRPr>
            </a:p>
          </p:txBody>
        </p:sp>
        <p:pic>
          <p:nvPicPr>
            <p:cNvPr id="3" name="Graphic 2" descr="Books with solid fill">
              <a:extLst>
                <a:ext uri="{FF2B5EF4-FFF2-40B4-BE49-F238E27FC236}">
                  <a16:creationId xmlns="" xmlns:a16="http://schemas.microsoft.com/office/drawing/2014/main" id="{258D98BE-FE90-41F8-ADD5-ABA025F5691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791742" y="75315"/>
              <a:ext cx="654903" cy="654903"/>
            </a:xfrm>
            <a:prstGeom prst="rect">
              <a:avLst/>
            </a:prstGeom>
          </p:spPr>
        </p:pic>
      </p:grpSp>
      <p:sp>
        <p:nvSpPr>
          <p:cNvPr id="6" name="Hexagon 5">
            <a:extLst>
              <a:ext uri="{FF2B5EF4-FFF2-40B4-BE49-F238E27FC236}">
                <a16:creationId xmlns="" xmlns:a16="http://schemas.microsoft.com/office/drawing/2014/main" id="{7B668A8D-639B-483F-8FAB-7CA4ED172D7A}"/>
              </a:ext>
            </a:extLst>
          </p:cNvPr>
          <p:cNvSpPr/>
          <p:nvPr/>
        </p:nvSpPr>
        <p:spPr>
          <a:xfrm>
            <a:off x="427382" y="977478"/>
            <a:ext cx="899292" cy="775252"/>
          </a:xfrm>
          <a:prstGeom prst="hexagon">
            <a:avLst/>
          </a:prstGeom>
          <a:solidFill>
            <a:srgbClr val="005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01</a:t>
            </a:r>
            <a:endParaRPr lang="en-US" sz="2400" b="1"/>
          </a:p>
        </p:txBody>
      </p:sp>
      <p:sp>
        <p:nvSpPr>
          <p:cNvPr id="7" name="TextBox 6">
            <a:extLst>
              <a:ext uri="{FF2B5EF4-FFF2-40B4-BE49-F238E27FC236}">
                <a16:creationId xmlns="" xmlns:a16="http://schemas.microsoft.com/office/drawing/2014/main" id="{72D62047-771A-47FA-B91E-6016D6F55E3C}"/>
              </a:ext>
            </a:extLst>
          </p:cNvPr>
          <p:cNvSpPr txBox="1"/>
          <p:nvPr/>
        </p:nvSpPr>
        <p:spPr>
          <a:xfrm>
            <a:off x="1381537" y="986944"/>
            <a:ext cx="10412897" cy="830997"/>
          </a:xfrm>
          <a:prstGeom prst="rect">
            <a:avLst/>
          </a:prstGeom>
          <a:noFill/>
        </p:spPr>
        <p:txBody>
          <a:bodyPr wrap="square" rtlCol="0">
            <a:spAutoFit/>
          </a:bodyPr>
          <a:lstStyle/>
          <a:p>
            <a:pPr algn="just"/>
            <a:r>
              <a:rPr lang="vi-VN" sz="2400" dirty="0"/>
              <a:t>Vì sao phải quy định tốc độ giới hạn khác nhau cho từng loại xe, trên từng làn đường (hình dưới)?</a:t>
            </a:r>
            <a:endParaRPr lang="en-US" sz="2400" dirty="0"/>
          </a:p>
        </p:txBody>
      </p:sp>
      <p:pic>
        <p:nvPicPr>
          <p:cNvPr id="9" name="Picture 8" descr="A bus is parked on the side of the road&#10;&#10;Description automatically generated with medium confidence">
            <a:extLst>
              <a:ext uri="{FF2B5EF4-FFF2-40B4-BE49-F238E27FC236}">
                <a16:creationId xmlns="" xmlns:a16="http://schemas.microsoft.com/office/drawing/2014/main" id="{87D8D620-B613-4105-81CF-1FCC801B0B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9565"/>
          <a:stretch/>
        </p:blipFill>
        <p:spPr>
          <a:xfrm>
            <a:off x="2277953" y="1999342"/>
            <a:ext cx="7837717" cy="4025349"/>
          </a:xfrm>
          <a:prstGeom prst="rect">
            <a:avLst/>
          </a:prstGeom>
          <a:ln w="38100">
            <a:solidFill>
              <a:srgbClr val="005D7E"/>
            </a:solidFill>
          </a:ln>
        </p:spPr>
      </p:pic>
      <p:sp>
        <p:nvSpPr>
          <p:cNvPr id="11" name="TextBox 10">
            <a:extLst>
              <a:ext uri="{FF2B5EF4-FFF2-40B4-BE49-F238E27FC236}">
                <a16:creationId xmlns="" xmlns:a16="http://schemas.microsoft.com/office/drawing/2014/main" id="{1A16432A-9DBF-4665-97BB-249429F3E760}"/>
              </a:ext>
            </a:extLst>
          </p:cNvPr>
          <p:cNvSpPr txBox="1"/>
          <p:nvPr/>
        </p:nvSpPr>
        <p:spPr>
          <a:xfrm>
            <a:off x="2433608" y="6096597"/>
            <a:ext cx="7526406" cy="369332"/>
          </a:xfrm>
          <a:prstGeom prst="rect">
            <a:avLst/>
          </a:prstGeom>
          <a:noFill/>
        </p:spPr>
        <p:txBody>
          <a:bodyPr wrap="square">
            <a:spAutoFit/>
          </a:bodyPr>
          <a:lstStyle/>
          <a:p>
            <a:pPr algn="just"/>
            <a:r>
              <a:rPr lang="vi-VN" dirty="0"/>
              <a:t>Q</a:t>
            </a:r>
            <a:r>
              <a:rPr lang="vi-VN" sz="1800" dirty="0"/>
              <a:t>uy định tốc độ tối đa cho phép theo phương tiện, trên từng làn đường</a:t>
            </a:r>
            <a:endParaRPr lang="en-US" dirty="0"/>
          </a:p>
        </p:txBody>
      </p:sp>
    </p:spTree>
    <p:extLst>
      <p:ext uri="{BB962C8B-B14F-4D97-AF65-F5344CB8AC3E}">
        <p14:creationId xmlns:p14="http://schemas.microsoft.com/office/powerpoint/2010/main" val="29568132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37965E9-797B-4329-91FC-C8F2C765FFC2}"/>
              </a:ext>
            </a:extLst>
          </p:cNvPr>
          <p:cNvGrpSpPr/>
          <p:nvPr/>
        </p:nvGrpSpPr>
        <p:grpSpPr>
          <a:xfrm>
            <a:off x="5345374" y="1169814"/>
            <a:ext cx="1501252" cy="590833"/>
            <a:chOff x="302164" y="4109023"/>
            <a:chExt cx="1501252" cy="590833"/>
          </a:xfrm>
        </p:grpSpPr>
        <p:sp>
          <p:nvSpPr>
            <p:cNvPr id="3" name="Rectangle: Rounded Corners 2">
              <a:extLst>
                <a:ext uri="{FF2B5EF4-FFF2-40B4-BE49-F238E27FC236}">
                  <a16:creationId xmlns="" xmlns:a16="http://schemas.microsoft.com/office/drawing/2014/main" id="{D19EF2A7-2896-4C0E-A215-87A58375283F}"/>
                </a:ext>
              </a:extLst>
            </p:cNvPr>
            <p:cNvSpPr/>
            <p:nvPr/>
          </p:nvSpPr>
          <p:spPr>
            <a:xfrm>
              <a:off x="302164" y="4109023"/>
              <a:ext cx="1470772" cy="590833"/>
            </a:xfrm>
            <a:prstGeom prst="roundRect">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B3910500-4902-4903-B3C8-17586E204EBF}"/>
                </a:ext>
              </a:extLst>
            </p:cNvPr>
            <p:cNvSpPr txBox="1"/>
            <p:nvPr/>
          </p:nvSpPr>
          <p:spPr>
            <a:xfrm>
              <a:off x="452306" y="4173606"/>
              <a:ext cx="1351110" cy="461665"/>
            </a:xfrm>
            <a:prstGeom prst="rect">
              <a:avLst/>
            </a:prstGeom>
            <a:noFill/>
          </p:spPr>
          <p:txBody>
            <a:bodyPr wrap="square" rtlCol="0">
              <a:spAutoFit/>
            </a:bodyPr>
            <a:lstStyle/>
            <a:p>
              <a:r>
                <a:rPr lang="vi-VN" sz="2400" b="1">
                  <a:solidFill>
                    <a:schemeClr val="bg1"/>
                  </a:solidFill>
                </a:rPr>
                <a:t>Trả lời:</a:t>
              </a:r>
              <a:endParaRPr lang="en-US" sz="2400" b="1">
                <a:solidFill>
                  <a:schemeClr val="bg1"/>
                </a:solidFill>
              </a:endParaRPr>
            </a:p>
          </p:txBody>
        </p:sp>
        <p:sp>
          <p:nvSpPr>
            <p:cNvPr id="5" name="Rectangle: Rounded Corners 4">
              <a:extLst>
                <a:ext uri="{FF2B5EF4-FFF2-40B4-BE49-F238E27FC236}">
                  <a16:creationId xmlns="" xmlns:a16="http://schemas.microsoft.com/office/drawing/2014/main" id="{36FEF5F6-E082-43E1-9E5F-398936577FE1}"/>
                </a:ext>
              </a:extLst>
            </p:cNvPr>
            <p:cNvSpPr/>
            <p:nvPr/>
          </p:nvSpPr>
          <p:spPr>
            <a:xfrm>
              <a:off x="342040" y="4150599"/>
              <a:ext cx="1383889" cy="50501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A blue sports car&#10;&#10;Description automatically generated with medium confidence">
            <a:extLst>
              <a:ext uri="{FF2B5EF4-FFF2-40B4-BE49-F238E27FC236}">
                <a16:creationId xmlns="" xmlns:a16="http://schemas.microsoft.com/office/drawing/2014/main" id="{F59A0B29-8064-459A-B3AC-8F2C4FC441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3677" y="5487288"/>
            <a:ext cx="3158323" cy="1370712"/>
          </a:xfrm>
          <a:prstGeom prst="rect">
            <a:avLst/>
          </a:prstGeom>
        </p:spPr>
      </p:pic>
      <p:grpSp>
        <p:nvGrpSpPr>
          <p:cNvPr id="8" name="Group 7">
            <a:extLst>
              <a:ext uri="{FF2B5EF4-FFF2-40B4-BE49-F238E27FC236}">
                <a16:creationId xmlns="" xmlns:a16="http://schemas.microsoft.com/office/drawing/2014/main" id="{E8795AB5-8D8C-45E2-932D-BA3137698C50}"/>
              </a:ext>
            </a:extLst>
          </p:cNvPr>
          <p:cNvGrpSpPr/>
          <p:nvPr/>
        </p:nvGrpSpPr>
        <p:grpSpPr>
          <a:xfrm>
            <a:off x="3779739" y="0"/>
            <a:ext cx="4632522" cy="805543"/>
            <a:chOff x="3779739" y="0"/>
            <a:chExt cx="4632522" cy="805543"/>
          </a:xfrm>
        </p:grpSpPr>
        <p:sp>
          <p:nvSpPr>
            <p:cNvPr id="9" name="Trapezoid 8">
              <a:extLst>
                <a:ext uri="{FF2B5EF4-FFF2-40B4-BE49-F238E27FC236}">
                  <a16:creationId xmlns="" xmlns:a16="http://schemas.microsoft.com/office/drawing/2014/main" id="{B7A06507-47BC-4AA8-8383-68A47CD6FCEA}"/>
                </a:ext>
              </a:extLst>
            </p:cNvPr>
            <p:cNvSpPr/>
            <p:nvPr/>
          </p:nvSpPr>
          <p:spPr>
            <a:xfrm flipV="1">
              <a:off x="3779739" y="0"/>
              <a:ext cx="4632522" cy="805543"/>
            </a:xfrm>
            <a:prstGeom prst="trapezoid">
              <a:avLst>
                <a:gd name="adj" fmla="val 57432"/>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8A518E6C-120A-4544-8A06-B8956CE203A9}"/>
                </a:ext>
              </a:extLst>
            </p:cNvPr>
            <p:cNvSpPr txBox="1"/>
            <p:nvPr/>
          </p:nvSpPr>
          <p:spPr>
            <a:xfrm>
              <a:off x="5549640" y="171935"/>
              <a:ext cx="1978980" cy="461665"/>
            </a:xfrm>
            <a:prstGeom prst="rect">
              <a:avLst/>
            </a:prstGeom>
            <a:noFill/>
          </p:spPr>
          <p:txBody>
            <a:bodyPr wrap="square" rtlCol="0">
              <a:spAutoFit/>
            </a:bodyPr>
            <a:lstStyle/>
            <a:p>
              <a:r>
                <a:rPr lang="vi-VN" sz="2400" b="1">
                  <a:solidFill>
                    <a:schemeClr val="bg1"/>
                  </a:solidFill>
                </a:rPr>
                <a:t>LUYỆN TẬP</a:t>
              </a:r>
              <a:endParaRPr lang="en-US" sz="2400" b="1">
                <a:solidFill>
                  <a:schemeClr val="bg1"/>
                </a:solidFill>
              </a:endParaRPr>
            </a:p>
          </p:txBody>
        </p:sp>
        <p:pic>
          <p:nvPicPr>
            <p:cNvPr id="11" name="Graphic 10" descr="Books with solid fill">
              <a:extLst>
                <a:ext uri="{FF2B5EF4-FFF2-40B4-BE49-F238E27FC236}">
                  <a16:creationId xmlns="" xmlns:a16="http://schemas.microsoft.com/office/drawing/2014/main" id="{C492BBCB-EAF1-4F2D-ACBE-BAD35FEA89F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791742" y="75315"/>
              <a:ext cx="654903" cy="654903"/>
            </a:xfrm>
            <a:prstGeom prst="rect">
              <a:avLst/>
            </a:prstGeom>
          </p:spPr>
        </p:pic>
      </p:grpSp>
      <p:sp>
        <p:nvSpPr>
          <p:cNvPr id="12" name="TextBox 11">
            <a:extLst>
              <a:ext uri="{FF2B5EF4-FFF2-40B4-BE49-F238E27FC236}">
                <a16:creationId xmlns="" xmlns:a16="http://schemas.microsoft.com/office/drawing/2014/main" id="{C69F8617-53CC-A65E-C86A-5CCAD9EE92F8}"/>
              </a:ext>
            </a:extLst>
          </p:cNvPr>
          <p:cNvSpPr txBox="1"/>
          <p:nvPr/>
        </p:nvSpPr>
        <p:spPr>
          <a:xfrm>
            <a:off x="518985" y="1825230"/>
            <a:ext cx="11528854" cy="4154984"/>
          </a:xfrm>
          <a:prstGeom prst="rect">
            <a:avLst/>
          </a:prstGeom>
          <a:noFill/>
        </p:spPr>
        <p:txBody>
          <a:bodyPr wrap="square" rtlCol="0">
            <a:spAutoFit/>
          </a:bodyPr>
          <a:lstStyle/>
          <a:p>
            <a:pPr algn="just"/>
            <a:r>
              <a:rPr lang="vi-VN" sz="2400" dirty="0">
                <a:solidFill>
                  <a:srgbClr val="002060"/>
                </a:solidFill>
              </a:rPr>
              <a:t> - Hạn chế xảy ra va chạm giữa các phương tiện giao thông khi di chuyển trên đường với tốc độ quá nhanh.</a:t>
            </a:r>
          </a:p>
          <a:p>
            <a:pPr algn="just"/>
            <a:r>
              <a:rPr lang="vi-VN" sz="2400" dirty="0">
                <a:solidFill>
                  <a:srgbClr val="002060"/>
                </a:solidFill>
              </a:rPr>
              <a:t>     - Giảm thiểu khả năng tai nạn khi các phương tiện di chuyển ở khu vực đông dân cư.</a:t>
            </a:r>
          </a:p>
          <a:p>
            <a:pPr algn="just"/>
            <a:r>
              <a:rPr lang="vi-VN" sz="2400" dirty="0">
                <a:solidFill>
                  <a:srgbClr val="002060"/>
                </a:solidFill>
              </a:rPr>
              <a:t>     - Hỗ trợ công tác kiểm soát, giám sát của lực lượng chức năng để có biện pháp xử lí thích đáng với những trường hợp vi phạm,</a:t>
            </a:r>
          </a:p>
          <a:p>
            <a:pPr algn="just"/>
            <a:r>
              <a:rPr lang="vi-VN" sz="2400" dirty="0">
                <a:solidFill>
                  <a:srgbClr val="002060"/>
                </a:solidFill>
              </a:rPr>
              <a:t>     - Các loại xe nặng,cồng kềnh dễ gây tai nạn thì phải lưu thông với tốc độ thấp</a:t>
            </a:r>
          </a:p>
          <a:p>
            <a:pPr algn="just"/>
            <a:r>
              <a:rPr lang="vi-VN" sz="2400" dirty="0">
                <a:solidFill>
                  <a:srgbClr val="002060"/>
                </a:solidFill>
              </a:rPr>
              <a:t>hơn so với các xe nhỏ,nhẹ.</a:t>
            </a:r>
          </a:p>
          <a:p>
            <a:pPr algn="just"/>
            <a:r>
              <a:rPr lang="vi-VN" sz="2400" dirty="0">
                <a:solidFill>
                  <a:srgbClr val="002060"/>
                </a:solidFill>
              </a:rPr>
              <a:t>     - Mỗi làn quy định tốc độ khác nhau để các xe có thể giữ khoảng cách an toàn giữa các xe.Thông thường, xe có tốc độ thấp hơn lưu thông ở làn đường phía bên phải.</a:t>
            </a:r>
          </a:p>
        </p:txBody>
      </p:sp>
    </p:spTree>
    <p:extLst>
      <p:ext uri="{BB962C8B-B14F-4D97-AF65-F5344CB8AC3E}">
        <p14:creationId xmlns:p14="http://schemas.microsoft.com/office/powerpoint/2010/main" val="4248187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 xmlns:a16="http://schemas.microsoft.com/office/drawing/2014/main" id="{96458F18-E71B-42B5-AD61-2DA774F39F33}"/>
              </a:ext>
            </a:extLst>
          </p:cNvPr>
          <p:cNvSpPr/>
          <p:nvPr/>
        </p:nvSpPr>
        <p:spPr>
          <a:xfrm>
            <a:off x="-5534896" y="497994"/>
            <a:ext cx="13778442" cy="6858000"/>
          </a:xfrm>
          <a:prstGeom prst="roundRect">
            <a:avLst>
              <a:gd name="adj" fmla="val 50000"/>
            </a:avLst>
          </a:prstGeom>
          <a:solidFill>
            <a:srgbClr val="FFE3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 xmlns:a16="http://schemas.microsoft.com/office/drawing/2014/main" id="{DCE6C272-C801-4E99-BBF4-F171CAF80843}"/>
              </a:ext>
            </a:extLst>
          </p:cNvPr>
          <p:cNvSpPr/>
          <p:nvPr/>
        </p:nvSpPr>
        <p:spPr>
          <a:xfrm>
            <a:off x="-5550136" y="-437034"/>
            <a:ext cx="13778442" cy="6858000"/>
          </a:xfrm>
          <a:prstGeom prst="roundRect">
            <a:avLst>
              <a:gd name="adj" fmla="val 50000"/>
            </a:avLst>
          </a:prstGeom>
          <a:solidFill>
            <a:srgbClr val="FFD6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 xmlns:a16="http://schemas.microsoft.com/office/drawing/2014/main" id="{F327E2FA-9BE2-4BAC-8FB5-CFE35C0A9BB5}"/>
              </a:ext>
            </a:extLst>
          </p:cNvPr>
          <p:cNvSpPr/>
          <p:nvPr/>
        </p:nvSpPr>
        <p:spPr>
          <a:xfrm>
            <a:off x="-5734597" y="340529"/>
            <a:ext cx="13778442" cy="6858000"/>
          </a:xfrm>
          <a:prstGeom prst="roundRect">
            <a:avLst>
              <a:gd name="adj" fmla="val 50000"/>
            </a:avLst>
          </a:prstGeom>
          <a:solidFill>
            <a:srgbClr val="FFCC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 xmlns:a16="http://schemas.microsoft.com/office/drawing/2014/main" id="{A28623F0-E0F4-4E36-9452-A0F49C58EECB}"/>
              </a:ext>
            </a:extLst>
          </p:cNvPr>
          <p:cNvSpPr/>
          <p:nvPr/>
        </p:nvSpPr>
        <p:spPr>
          <a:xfrm>
            <a:off x="-5934299" y="30480"/>
            <a:ext cx="13778442" cy="6858000"/>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 xmlns:a16="http://schemas.microsoft.com/office/drawing/2014/main" id="{6D009111-2232-4D69-B039-28C3F1A80815}"/>
              </a:ext>
            </a:extLst>
          </p:cNvPr>
          <p:cNvPicPr>
            <a:picLocks noChangeAspect="1"/>
          </p:cNvPicPr>
          <p:nvPr/>
        </p:nvPicPr>
        <p:blipFill>
          <a:blip r:embed="rId2">
            <a:extLst>
              <a:ext uri="{28A0092B-C50C-407E-A947-70E740481C1C}">
                <a14:useLocalDpi xmlns:a14="http://schemas.microsoft.com/office/drawing/2010/main" val="0"/>
              </a:ext>
            </a:extLst>
          </a:blip>
          <a:srcRect t="10798" b="10798"/>
          <a:stretch/>
        </p:blipFill>
        <p:spPr>
          <a:xfrm>
            <a:off x="-4017107" y="30480"/>
            <a:ext cx="11670750" cy="6858000"/>
          </a:xfrm>
          <a:custGeom>
            <a:avLst/>
            <a:gdLst>
              <a:gd name="connsiteX0" fmla="*/ 1321308 w 11670750"/>
              <a:gd name="connsiteY0" fmla="*/ 0 h 6858000"/>
              <a:gd name="connsiteX1" fmla="*/ 8241750 w 11670750"/>
              <a:gd name="connsiteY1" fmla="*/ 0 h 6858000"/>
              <a:gd name="connsiteX2" fmla="*/ 11670750 w 11670750"/>
              <a:gd name="connsiteY2" fmla="*/ 3429000 h 6858000"/>
              <a:gd name="connsiteX3" fmla="*/ 8241750 w 11670750"/>
              <a:gd name="connsiteY3" fmla="*/ 6858000 h 6858000"/>
              <a:gd name="connsiteX4" fmla="*/ 1321308 w 11670750"/>
              <a:gd name="connsiteY4" fmla="*/ 6858000 h 6858000"/>
              <a:gd name="connsiteX5" fmla="*/ 142303 w 11670750"/>
              <a:gd name="connsiteY5" fmla="*/ 6649929 h 6858000"/>
              <a:gd name="connsiteX6" fmla="*/ 0 w 11670750"/>
              <a:gd name="connsiteY6" fmla="*/ 6593821 h 6858000"/>
              <a:gd name="connsiteX7" fmla="*/ 0 w 11670750"/>
              <a:gd name="connsiteY7" fmla="*/ 264179 h 6858000"/>
              <a:gd name="connsiteX8" fmla="*/ 142303 w 11670750"/>
              <a:gd name="connsiteY8" fmla="*/ 208071 h 6858000"/>
              <a:gd name="connsiteX9" fmla="*/ 1321308 w 11670750"/>
              <a:gd name="connsiteY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70750" h="6858000">
                <a:moveTo>
                  <a:pt x="1321308" y="0"/>
                </a:moveTo>
                <a:lnTo>
                  <a:pt x="8241750" y="0"/>
                </a:lnTo>
                <a:cubicBezTo>
                  <a:pt x="10135534" y="0"/>
                  <a:pt x="11670750" y="1535216"/>
                  <a:pt x="11670750" y="3429000"/>
                </a:cubicBezTo>
                <a:cubicBezTo>
                  <a:pt x="11670750" y="5322784"/>
                  <a:pt x="10135534" y="6858000"/>
                  <a:pt x="8241750" y="6858000"/>
                </a:cubicBezTo>
                <a:lnTo>
                  <a:pt x="1321308" y="6858000"/>
                </a:lnTo>
                <a:cubicBezTo>
                  <a:pt x="907043" y="6858000"/>
                  <a:pt x="509936" y="6784538"/>
                  <a:pt x="142303" y="6649929"/>
                </a:cubicBezTo>
                <a:lnTo>
                  <a:pt x="0" y="6593821"/>
                </a:lnTo>
                <a:lnTo>
                  <a:pt x="0" y="264179"/>
                </a:lnTo>
                <a:lnTo>
                  <a:pt x="142303" y="208071"/>
                </a:lnTo>
                <a:cubicBezTo>
                  <a:pt x="509936" y="73463"/>
                  <a:pt x="907043" y="0"/>
                  <a:pt x="1321308" y="0"/>
                </a:cubicBezTo>
                <a:close/>
              </a:path>
            </a:pathLst>
          </a:custGeom>
        </p:spPr>
      </p:pic>
      <p:sp>
        <p:nvSpPr>
          <p:cNvPr id="7" name="TextBox 6">
            <a:extLst>
              <a:ext uri="{FF2B5EF4-FFF2-40B4-BE49-F238E27FC236}">
                <a16:creationId xmlns="" xmlns:a16="http://schemas.microsoft.com/office/drawing/2014/main" id="{0375DB1A-3DAA-41C9-A071-57F7B00E36DF}"/>
              </a:ext>
            </a:extLst>
          </p:cNvPr>
          <p:cNvSpPr txBox="1"/>
          <p:nvPr/>
        </p:nvSpPr>
        <p:spPr>
          <a:xfrm>
            <a:off x="8258786" y="2957498"/>
            <a:ext cx="3589235" cy="1938992"/>
          </a:xfrm>
          <a:prstGeom prst="rect">
            <a:avLst/>
          </a:prstGeom>
          <a:noFill/>
        </p:spPr>
        <p:txBody>
          <a:bodyPr wrap="square">
            <a:spAutoFit/>
          </a:bodyPr>
          <a:lstStyle/>
          <a:p>
            <a:pPr algn="ctr"/>
            <a:r>
              <a:rPr lang="vi-VN" sz="4000" b="1" dirty="0">
                <a:solidFill>
                  <a:schemeClr val="bg1"/>
                </a:solidFill>
                <a:ea typeface="#9Slide02 Noi dung dai" panose="02000000000000000000" pitchFamily="2" charset="0"/>
              </a:rPr>
              <a:t>TỐC ĐỘ VÀ AN TOÀN GIAO THÔNG</a:t>
            </a:r>
            <a:endParaRPr lang="en-US" sz="4000" b="1" dirty="0">
              <a:solidFill>
                <a:schemeClr val="bg1"/>
              </a:solidFill>
              <a:ea typeface="#9Slide02 Noi dung dai" panose="02000000000000000000" pitchFamily="2" charset="0"/>
            </a:endParaRPr>
          </a:p>
        </p:txBody>
      </p:sp>
      <p:sp>
        <p:nvSpPr>
          <p:cNvPr id="2" name="Rectangle: Rounded Corners 1">
            <a:extLst>
              <a:ext uri="{FF2B5EF4-FFF2-40B4-BE49-F238E27FC236}">
                <a16:creationId xmlns="" xmlns:a16="http://schemas.microsoft.com/office/drawing/2014/main" id="{F8D6F659-31BA-4F00-9FE1-8390BD25A0CA}"/>
              </a:ext>
            </a:extLst>
          </p:cNvPr>
          <p:cNvSpPr/>
          <p:nvPr/>
        </p:nvSpPr>
        <p:spPr>
          <a:xfrm>
            <a:off x="8612469" y="1219200"/>
            <a:ext cx="3337559" cy="1021080"/>
          </a:xfrm>
          <a:prstGeom prst="roundRect">
            <a:avLst>
              <a:gd name="adj" fmla="val 50000"/>
            </a:avLst>
          </a:prstGeom>
          <a:gradFill flip="none" rotWithShape="1">
            <a:gsLst>
              <a:gs pos="0">
                <a:srgbClr val="26BAE3"/>
              </a:gs>
              <a:gs pos="58000">
                <a:srgbClr val="8F5FF0"/>
              </a:gs>
              <a:gs pos="100000">
                <a:srgbClr val="D125F9"/>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 xmlns:a16="http://schemas.microsoft.com/office/drawing/2014/main" id="{D38933E2-9656-4099-82EB-FFF0779A8CC4}"/>
              </a:ext>
            </a:extLst>
          </p:cNvPr>
          <p:cNvSpPr txBox="1"/>
          <p:nvPr/>
        </p:nvSpPr>
        <p:spPr>
          <a:xfrm>
            <a:off x="9361932" y="1378982"/>
            <a:ext cx="2241574" cy="701516"/>
          </a:xfrm>
          <a:prstGeom prst="rect">
            <a:avLst/>
          </a:prstGeom>
          <a:noFill/>
        </p:spPr>
        <p:txBody>
          <a:bodyPr wrap="square">
            <a:spAutoFit/>
          </a:bodyPr>
          <a:lstStyle/>
          <a:p>
            <a:pPr algn="ctr"/>
            <a:r>
              <a:rPr lang="vi-VN" sz="4000" b="1" dirty="0">
                <a:solidFill>
                  <a:schemeClr val="bg1"/>
                </a:solidFill>
                <a:ea typeface="#9Slide02 Noi dung dai" panose="02000000000000000000" pitchFamily="2" charset="0"/>
              </a:rPr>
              <a:t>BÀI 11</a:t>
            </a:r>
            <a:endParaRPr lang="en-US" sz="4000" b="1" dirty="0">
              <a:solidFill>
                <a:schemeClr val="bg1"/>
              </a:solidFill>
              <a:ea typeface="#9Slide02 Noi dung dai" panose="02000000000000000000" pitchFamily="2" charset="0"/>
            </a:endParaRPr>
          </a:p>
        </p:txBody>
      </p:sp>
    </p:spTree>
    <p:extLst>
      <p:ext uri="{BB962C8B-B14F-4D97-AF65-F5344CB8AC3E}">
        <p14:creationId xmlns:p14="http://schemas.microsoft.com/office/powerpoint/2010/main" val="12419423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BBD7359A-20F1-4D19-B944-9ED0010ADCD0}"/>
              </a:ext>
            </a:extLst>
          </p:cNvPr>
          <p:cNvGrpSpPr/>
          <p:nvPr/>
        </p:nvGrpSpPr>
        <p:grpSpPr>
          <a:xfrm>
            <a:off x="3779739" y="0"/>
            <a:ext cx="4632522" cy="805543"/>
            <a:chOff x="3779739" y="0"/>
            <a:chExt cx="4632522" cy="805543"/>
          </a:xfrm>
        </p:grpSpPr>
        <p:sp>
          <p:nvSpPr>
            <p:cNvPr id="4" name="Trapezoid 3">
              <a:extLst>
                <a:ext uri="{FF2B5EF4-FFF2-40B4-BE49-F238E27FC236}">
                  <a16:creationId xmlns="" xmlns:a16="http://schemas.microsoft.com/office/drawing/2014/main" id="{FD49EC27-EE45-4CB9-8331-EA8DF1E589DF}"/>
                </a:ext>
              </a:extLst>
            </p:cNvPr>
            <p:cNvSpPr/>
            <p:nvPr/>
          </p:nvSpPr>
          <p:spPr>
            <a:xfrm flipV="1">
              <a:off x="3779739" y="0"/>
              <a:ext cx="4632522" cy="805543"/>
            </a:xfrm>
            <a:prstGeom prst="trapezoid">
              <a:avLst>
                <a:gd name="adj" fmla="val 57432"/>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2DCE79B3-7105-4A56-BD37-36CCA1F2A6EB}"/>
                </a:ext>
              </a:extLst>
            </p:cNvPr>
            <p:cNvSpPr txBox="1"/>
            <p:nvPr/>
          </p:nvSpPr>
          <p:spPr>
            <a:xfrm>
              <a:off x="5549640" y="171935"/>
              <a:ext cx="1978980" cy="461665"/>
            </a:xfrm>
            <a:prstGeom prst="rect">
              <a:avLst/>
            </a:prstGeom>
            <a:noFill/>
          </p:spPr>
          <p:txBody>
            <a:bodyPr wrap="square" rtlCol="0">
              <a:spAutoFit/>
            </a:bodyPr>
            <a:lstStyle/>
            <a:p>
              <a:r>
                <a:rPr lang="vi-VN" sz="2400" b="1">
                  <a:solidFill>
                    <a:schemeClr val="bg1"/>
                  </a:solidFill>
                </a:rPr>
                <a:t>LUYỆN TẬP</a:t>
              </a:r>
              <a:endParaRPr lang="en-US" sz="2400" b="1">
                <a:solidFill>
                  <a:schemeClr val="bg1"/>
                </a:solidFill>
              </a:endParaRPr>
            </a:p>
          </p:txBody>
        </p:sp>
        <p:pic>
          <p:nvPicPr>
            <p:cNvPr id="3" name="Graphic 2" descr="Books with solid fill">
              <a:extLst>
                <a:ext uri="{FF2B5EF4-FFF2-40B4-BE49-F238E27FC236}">
                  <a16:creationId xmlns="" xmlns:a16="http://schemas.microsoft.com/office/drawing/2014/main" id="{258D98BE-FE90-41F8-ADD5-ABA025F5691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791742" y="75315"/>
              <a:ext cx="654903" cy="654903"/>
            </a:xfrm>
            <a:prstGeom prst="rect">
              <a:avLst/>
            </a:prstGeom>
          </p:spPr>
        </p:pic>
      </p:grpSp>
      <p:sp>
        <p:nvSpPr>
          <p:cNvPr id="6" name="Hexagon 5">
            <a:extLst>
              <a:ext uri="{FF2B5EF4-FFF2-40B4-BE49-F238E27FC236}">
                <a16:creationId xmlns="" xmlns:a16="http://schemas.microsoft.com/office/drawing/2014/main" id="{7B668A8D-639B-483F-8FAB-7CA4ED172D7A}"/>
              </a:ext>
            </a:extLst>
          </p:cNvPr>
          <p:cNvSpPr/>
          <p:nvPr/>
        </p:nvSpPr>
        <p:spPr>
          <a:xfrm>
            <a:off x="427382" y="977478"/>
            <a:ext cx="899292" cy="775252"/>
          </a:xfrm>
          <a:prstGeom prst="hexagon">
            <a:avLst/>
          </a:prstGeom>
          <a:solidFill>
            <a:srgbClr val="005D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a:t>02</a:t>
            </a:r>
            <a:endParaRPr lang="en-US" sz="2400" b="1"/>
          </a:p>
        </p:txBody>
      </p:sp>
      <p:sp>
        <p:nvSpPr>
          <p:cNvPr id="7" name="TextBox 6">
            <a:extLst>
              <a:ext uri="{FF2B5EF4-FFF2-40B4-BE49-F238E27FC236}">
                <a16:creationId xmlns="" xmlns:a16="http://schemas.microsoft.com/office/drawing/2014/main" id="{72D62047-771A-47FA-B91E-6016D6F55E3C}"/>
              </a:ext>
            </a:extLst>
          </p:cNvPr>
          <p:cNvSpPr txBox="1"/>
          <p:nvPr/>
        </p:nvSpPr>
        <p:spPr>
          <a:xfrm>
            <a:off x="1381537" y="986944"/>
            <a:ext cx="10412897" cy="946798"/>
          </a:xfrm>
          <a:prstGeom prst="rect">
            <a:avLst/>
          </a:prstGeom>
          <a:noFill/>
        </p:spPr>
        <p:txBody>
          <a:bodyPr wrap="square" rtlCol="0">
            <a:spAutoFit/>
          </a:bodyPr>
          <a:lstStyle/>
          <a:p>
            <a:pPr algn="just">
              <a:lnSpc>
                <a:spcPct val="120000"/>
              </a:lnSpc>
            </a:pPr>
            <a:r>
              <a:rPr lang="vi-VN" sz="2400" dirty="0"/>
              <a:t>Phân tích hình dưới để nêu rõ vì sao khi tốc độ lưu thông càng cao thì khoảng cách an toàn tối thiểu giữa hai xe càng phải xa hơn? </a:t>
            </a:r>
            <a:endParaRPr lang="en-US" sz="2400" dirty="0"/>
          </a:p>
        </p:txBody>
      </p:sp>
      <p:sp>
        <p:nvSpPr>
          <p:cNvPr id="11" name="TextBox 10">
            <a:extLst>
              <a:ext uri="{FF2B5EF4-FFF2-40B4-BE49-F238E27FC236}">
                <a16:creationId xmlns="" xmlns:a16="http://schemas.microsoft.com/office/drawing/2014/main" id="{1A16432A-9DBF-4665-97BB-249429F3E760}"/>
              </a:ext>
            </a:extLst>
          </p:cNvPr>
          <p:cNvSpPr txBox="1"/>
          <p:nvPr/>
        </p:nvSpPr>
        <p:spPr>
          <a:xfrm>
            <a:off x="2365144" y="5871056"/>
            <a:ext cx="7859278" cy="733149"/>
          </a:xfrm>
          <a:prstGeom prst="rect">
            <a:avLst/>
          </a:prstGeom>
          <a:noFill/>
        </p:spPr>
        <p:txBody>
          <a:bodyPr wrap="square">
            <a:spAutoFit/>
          </a:bodyPr>
          <a:lstStyle/>
          <a:p>
            <a:pPr algn="ctr">
              <a:lnSpc>
                <a:spcPct val="120000"/>
              </a:lnSpc>
            </a:pPr>
            <a:r>
              <a:rPr lang="vi-VN" dirty="0"/>
              <a:t>Q</a:t>
            </a:r>
            <a:r>
              <a:rPr lang="vi-VN" sz="1800" dirty="0"/>
              <a:t>uy định về khoảng cách an toàn theo Luật Giao thông đường bộ Việt Nam (Thông tư 31/2019/TT – BGTVT)</a:t>
            </a:r>
            <a:endParaRPr lang="en-US" dirty="0"/>
          </a:p>
        </p:txBody>
      </p:sp>
      <p:graphicFrame>
        <p:nvGraphicFramePr>
          <p:cNvPr id="2" name="Table 7">
            <a:extLst>
              <a:ext uri="{FF2B5EF4-FFF2-40B4-BE49-F238E27FC236}">
                <a16:creationId xmlns="" xmlns:a16="http://schemas.microsoft.com/office/drawing/2014/main" id="{76711063-497D-4847-AA5C-447C035330A3}"/>
              </a:ext>
            </a:extLst>
          </p:cNvPr>
          <p:cNvGraphicFramePr>
            <a:graphicFrameLocks noGrp="1"/>
          </p:cNvGraphicFramePr>
          <p:nvPr>
            <p:extLst>
              <p:ext uri="{D42A27DB-BD31-4B8C-83A1-F6EECF244321}">
                <p14:modId xmlns:p14="http://schemas.microsoft.com/office/powerpoint/2010/main" val="612481187"/>
              </p:ext>
            </p:extLst>
          </p:nvPr>
        </p:nvGraphicFramePr>
        <p:xfrm>
          <a:off x="1828800" y="1999342"/>
          <a:ext cx="9166860" cy="3715658"/>
        </p:xfrm>
        <a:graphic>
          <a:graphicData uri="http://schemas.openxmlformats.org/drawingml/2006/table">
            <a:tbl>
              <a:tblPr firstRow="1" bandRow="1">
                <a:tableStyleId>{5C22544A-7EE6-4342-B048-85BDC9FD1C3A}</a:tableStyleId>
              </a:tblPr>
              <a:tblGrid>
                <a:gridCol w="4583430">
                  <a:extLst>
                    <a:ext uri="{9D8B030D-6E8A-4147-A177-3AD203B41FA5}">
                      <a16:colId xmlns="" xmlns:a16="http://schemas.microsoft.com/office/drawing/2014/main" val="1248331124"/>
                    </a:ext>
                  </a:extLst>
                </a:gridCol>
                <a:gridCol w="4583430">
                  <a:extLst>
                    <a:ext uri="{9D8B030D-6E8A-4147-A177-3AD203B41FA5}">
                      <a16:colId xmlns="" xmlns:a16="http://schemas.microsoft.com/office/drawing/2014/main" val="1089461286"/>
                    </a:ext>
                  </a:extLst>
                </a:gridCol>
              </a:tblGrid>
              <a:tr h="980681">
                <a:tc gridSpan="2">
                  <a:txBody>
                    <a:bodyPr/>
                    <a:lstStyle/>
                    <a:p>
                      <a:pPr algn="ctr">
                        <a:lnSpc>
                          <a:spcPct val="100000"/>
                        </a:lnSpc>
                      </a:pPr>
                      <a:r>
                        <a:rPr lang="vi-VN" sz="2400">
                          <a:solidFill>
                            <a:srgbClr val="FFC000"/>
                          </a:solidFill>
                        </a:rPr>
                        <a:t>KHOẢNG CÁCH AN TOÀN GIỮA HAI XE</a:t>
                      </a:r>
                    </a:p>
                    <a:p>
                      <a:pPr algn="ctr">
                        <a:lnSpc>
                          <a:spcPct val="100000"/>
                        </a:lnSpc>
                      </a:pPr>
                      <a:r>
                        <a:rPr lang="vi-VN" sz="2000" b="0"/>
                        <a:t>(Trong điều kiện đường khô ráo)</a:t>
                      </a:r>
                      <a:endParaRPr lang="en-US" sz="20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D7E"/>
                    </a:solidFill>
                  </a:tcPr>
                </a:tc>
                <a:tc hMerge="1">
                  <a:txBody>
                    <a:bodyPr/>
                    <a:lstStyle/>
                    <a:p>
                      <a:endParaRPr lang="en-US"/>
                    </a:p>
                  </a:txBody>
                  <a:tcPr/>
                </a:tc>
                <a:extLst>
                  <a:ext uri="{0D108BD9-81ED-4DB2-BD59-A6C34878D82A}">
                    <a16:rowId xmlns="" xmlns:a16="http://schemas.microsoft.com/office/drawing/2014/main" val="966066693"/>
                  </a:ext>
                </a:extLst>
              </a:tr>
              <a:tr h="780796">
                <a:tc>
                  <a:txBody>
                    <a:bodyPr/>
                    <a:lstStyle/>
                    <a:p>
                      <a:pPr algn="ctr"/>
                      <a:r>
                        <a:rPr lang="vi-VN" sz="2000" b="1" dirty="0"/>
                        <a:t>Tốc độ lưu hành (km/h)</a:t>
                      </a:r>
                      <a:endParaRPr lang="en-US" sz="20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vi-VN" sz="2000" b="1"/>
                        <a:t>Khoảng cách an toàn tối thiểu (m)</a:t>
                      </a: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697729196"/>
                  </a:ext>
                </a:extLst>
              </a:tr>
              <a:tr h="505865">
                <a:tc>
                  <a:txBody>
                    <a:bodyPr/>
                    <a:lstStyle/>
                    <a:p>
                      <a:pPr algn="ctr"/>
                      <a:r>
                        <a:rPr lang="vi-VN" sz="2000"/>
                        <a:t>60</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vi-VN" sz="2000"/>
                        <a:t>35m</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764885785"/>
                  </a:ext>
                </a:extLst>
              </a:tr>
              <a:tr h="507911">
                <a:tc>
                  <a:txBody>
                    <a:bodyPr/>
                    <a:lstStyle/>
                    <a:p>
                      <a:pPr algn="ctr"/>
                      <a:r>
                        <a:rPr lang="vi-VN" sz="2000"/>
                        <a:t>60 </a:t>
                      </a:r>
                      <a:r>
                        <a:rPr lang="vi-VN" sz="2000">
                          <a:sym typeface="Symbol" panose="05050102010706020507" pitchFamily="18" charset="2"/>
                        </a:rPr>
                        <a:t>  </a:t>
                      </a:r>
                      <a:r>
                        <a:rPr lang="vi-VN" sz="2000" b="1">
                          <a:sym typeface="Symbol" panose="05050102010706020507" pitchFamily="18" charset="2"/>
                        </a:rPr>
                        <a:t> </a:t>
                      </a:r>
                      <a:r>
                        <a:rPr lang="vi-VN" sz="2000">
                          <a:sym typeface="Symbol" panose="05050102010706020507" pitchFamily="18" charset="2"/>
                        </a:rPr>
                        <a:t>80</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vi-VN" sz="2000"/>
                        <a:t>55m</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860677536"/>
                  </a:ext>
                </a:extLst>
              </a:tr>
              <a:tr h="47163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a:t>80 </a:t>
                      </a:r>
                      <a:r>
                        <a:rPr lang="vi-VN" sz="2000">
                          <a:sym typeface="Symbol" panose="05050102010706020507" pitchFamily="18" charset="2"/>
                        </a:rPr>
                        <a:t>  </a:t>
                      </a:r>
                      <a:r>
                        <a:rPr lang="vi-VN" sz="2000" b="1">
                          <a:sym typeface="Symbol" panose="05050102010706020507" pitchFamily="18" charset="2"/>
                        </a:rPr>
                        <a:t> </a:t>
                      </a:r>
                      <a:r>
                        <a:rPr lang="vi-VN" sz="2000" b="0">
                          <a:sym typeface="Symbol" panose="05050102010706020507" pitchFamily="18" charset="2"/>
                        </a:rPr>
                        <a:t>100</a:t>
                      </a:r>
                      <a:endParaRPr lang="en-US" sz="2000" b="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vi-VN" sz="2000"/>
                        <a:t>70m</a:t>
                      </a:r>
                      <a:endParaRPr lang="en-US" sz="20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3438159078"/>
                  </a:ext>
                </a:extLst>
              </a:tr>
              <a:tr h="4687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000" dirty="0"/>
                        <a:t>100 </a:t>
                      </a:r>
                      <a:r>
                        <a:rPr lang="vi-VN" sz="2000" dirty="0">
                          <a:sym typeface="Symbol" panose="05050102010706020507" pitchFamily="18" charset="2"/>
                        </a:rPr>
                        <a:t>  </a:t>
                      </a:r>
                      <a:r>
                        <a:rPr lang="vi-VN" sz="2000" b="1" dirty="0">
                          <a:sym typeface="Symbol" panose="05050102010706020507" pitchFamily="18" charset="2"/>
                        </a:rPr>
                        <a:t> </a:t>
                      </a:r>
                      <a:r>
                        <a:rPr lang="vi-VN" sz="2000" b="0" dirty="0">
                          <a:sym typeface="Symbol" panose="05050102010706020507" pitchFamily="18" charset="2"/>
                        </a:rPr>
                        <a:t>120</a:t>
                      </a:r>
                      <a:endParaRPr lang="en-US" sz="2000"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vi-VN" sz="2000" dirty="0"/>
                        <a:t>100m</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796556572"/>
                  </a:ext>
                </a:extLst>
              </a:tr>
            </a:tbl>
          </a:graphicData>
        </a:graphic>
      </p:graphicFrame>
    </p:spTree>
    <p:extLst>
      <p:ext uri="{BB962C8B-B14F-4D97-AF65-F5344CB8AC3E}">
        <p14:creationId xmlns:p14="http://schemas.microsoft.com/office/powerpoint/2010/main" val="38945186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4*#ppt_w"/>
                                          </p:val>
                                        </p:tav>
                                        <p:tav tm="100000">
                                          <p:val>
                                            <p:strVal val="#ppt_w"/>
                                          </p:val>
                                        </p:tav>
                                      </p:tavLst>
                                    </p:anim>
                                    <p:anim calcmode="lin" valueType="num">
                                      <p:cBhvr>
                                        <p:cTn id="8" dur="500" fill="hold"/>
                                        <p:tgtEl>
                                          <p:spTgt spid="6"/>
                                        </p:tgtEl>
                                        <p:attrNameLst>
                                          <p:attrName>ppt_h</p:attrName>
                                        </p:attrNameLst>
                                      </p:cBhvr>
                                      <p:tavLst>
                                        <p:tav tm="0">
                                          <p:val>
                                            <p:strVal val="4*#ppt_h"/>
                                          </p:val>
                                        </p:tav>
                                        <p:tav tm="100000">
                                          <p:val>
                                            <p:strVal val="#ppt_h"/>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1000"/>
                                        <p:tgtEl>
                                          <p:spTgt spid="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037965E9-797B-4329-91FC-C8F2C765FFC2}"/>
              </a:ext>
            </a:extLst>
          </p:cNvPr>
          <p:cNvGrpSpPr/>
          <p:nvPr/>
        </p:nvGrpSpPr>
        <p:grpSpPr>
          <a:xfrm>
            <a:off x="5345374" y="1169814"/>
            <a:ext cx="1501252" cy="590833"/>
            <a:chOff x="302164" y="4109023"/>
            <a:chExt cx="1501252" cy="590833"/>
          </a:xfrm>
        </p:grpSpPr>
        <p:sp>
          <p:nvSpPr>
            <p:cNvPr id="3" name="Rectangle: Rounded Corners 2">
              <a:extLst>
                <a:ext uri="{FF2B5EF4-FFF2-40B4-BE49-F238E27FC236}">
                  <a16:creationId xmlns="" xmlns:a16="http://schemas.microsoft.com/office/drawing/2014/main" id="{D19EF2A7-2896-4C0E-A215-87A58375283F}"/>
                </a:ext>
              </a:extLst>
            </p:cNvPr>
            <p:cNvSpPr/>
            <p:nvPr/>
          </p:nvSpPr>
          <p:spPr>
            <a:xfrm>
              <a:off x="302164" y="4109023"/>
              <a:ext cx="1470772" cy="590833"/>
            </a:xfrm>
            <a:prstGeom prst="roundRect">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B3910500-4902-4903-B3C8-17586E204EBF}"/>
                </a:ext>
              </a:extLst>
            </p:cNvPr>
            <p:cNvSpPr txBox="1"/>
            <p:nvPr/>
          </p:nvSpPr>
          <p:spPr>
            <a:xfrm>
              <a:off x="452306" y="4173606"/>
              <a:ext cx="1351110" cy="461665"/>
            </a:xfrm>
            <a:prstGeom prst="rect">
              <a:avLst/>
            </a:prstGeom>
            <a:noFill/>
          </p:spPr>
          <p:txBody>
            <a:bodyPr wrap="square" rtlCol="0">
              <a:spAutoFit/>
            </a:bodyPr>
            <a:lstStyle/>
            <a:p>
              <a:r>
                <a:rPr lang="vi-VN" sz="2400" b="1" dirty="0">
                  <a:solidFill>
                    <a:schemeClr val="bg1"/>
                  </a:solidFill>
                </a:rPr>
                <a:t>Trả lời:</a:t>
              </a:r>
              <a:endParaRPr lang="en-US" sz="2400" b="1" dirty="0">
                <a:solidFill>
                  <a:schemeClr val="bg1"/>
                </a:solidFill>
              </a:endParaRPr>
            </a:p>
          </p:txBody>
        </p:sp>
        <p:sp>
          <p:nvSpPr>
            <p:cNvPr id="5" name="Rectangle: Rounded Corners 4">
              <a:extLst>
                <a:ext uri="{FF2B5EF4-FFF2-40B4-BE49-F238E27FC236}">
                  <a16:creationId xmlns="" xmlns:a16="http://schemas.microsoft.com/office/drawing/2014/main" id="{36FEF5F6-E082-43E1-9E5F-398936577FE1}"/>
                </a:ext>
              </a:extLst>
            </p:cNvPr>
            <p:cNvSpPr/>
            <p:nvPr/>
          </p:nvSpPr>
          <p:spPr>
            <a:xfrm>
              <a:off x="342040" y="4150599"/>
              <a:ext cx="1383889" cy="505015"/>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 xmlns:a16="http://schemas.microsoft.com/office/drawing/2014/main" id="{E8795AB5-8D8C-45E2-932D-BA3137698C50}"/>
              </a:ext>
            </a:extLst>
          </p:cNvPr>
          <p:cNvGrpSpPr/>
          <p:nvPr/>
        </p:nvGrpSpPr>
        <p:grpSpPr>
          <a:xfrm>
            <a:off x="3779739" y="0"/>
            <a:ext cx="4632522" cy="805543"/>
            <a:chOff x="3779739" y="0"/>
            <a:chExt cx="4632522" cy="805543"/>
          </a:xfrm>
        </p:grpSpPr>
        <p:sp>
          <p:nvSpPr>
            <p:cNvPr id="9" name="Trapezoid 8">
              <a:extLst>
                <a:ext uri="{FF2B5EF4-FFF2-40B4-BE49-F238E27FC236}">
                  <a16:creationId xmlns="" xmlns:a16="http://schemas.microsoft.com/office/drawing/2014/main" id="{B7A06507-47BC-4AA8-8383-68A47CD6FCEA}"/>
                </a:ext>
              </a:extLst>
            </p:cNvPr>
            <p:cNvSpPr/>
            <p:nvPr/>
          </p:nvSpPr>
          <p:spPr>
            <a:xfrm flipV="1">
              <a:off x="3779739" y="0"/>
              <a:ext cx="4632522" cy="805543"/>
            </a:xfrm>
            <a:prstGeom prst="trapezoid">
              <a:avLst>
                <a:gd name="adj" fmla="val 57432"/>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8A518E6C-120A-4544-8A06-B8956CE203A9}"/>
                </a:ext>
              </a:extLst>
            </p:cNvPr>
            <p:cNvSpPr txBox="1"/>
            <p:nvPr/>
          </p:nvSpPr>
          <p:spPr>
            <a:xfrm>
              <a:off x="5549640" y="171935"/>
              <a:ext cx="1978980" cy="461665"/>
            </a:xfrm>
            <a:prstGeom prst="rect">
              <a:avLst/>
            </a:prstGeom>
            <a:noFill/>
          </p:spPr>
          <p:txBody>
            <a:bodyPr wrap="square" rtlCol="0">
              <a:spAutoFit/>
            </a:bodyPr>
            <a:lstStyle/>
            <a:p>
              <a:r>
                <a:rPr lang="vi-VN" sz="2400" b="1">
                  <a:solidFill>
                    <a:schemeClr val="bg1"/>
                  </a:solidFill>
                </a:rPr>
                <a:t>LUYỆN TẬP</a:t>
              </a:r>
              <a:endParaRPr lang="en-US" sz="2400" b="1">
                <a:solidFill>
                  <a:schemeClr val="bg1"/>
                </a:solidFill>
              </a:endParaRPr>
            </a:p>
          </p:txBody>
        </p:sp>
        <p:pic>
          <p:nvPicPr>
            <p:cNvPr id="11" name="Graphic 10" descr="Books with solid fill">
              <a:extLst>
                <a:ext uri="{FF2B5EF4-FFF2-40B4-BE49-F238E27FC236}">
                  <a16:creationId xmlns="" xmlns:a16="http://schemas.microsoft.com/office/drawing/2014/main" id="{C492BBCB-EAF1-4F2D-ACBE-BAD35FEA89F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791742" y="75315"/>
              <a:ext cx="654903" cy="654903"/>
            </a:xfrm>
            <a:prstGeom prst="rect">
              <a:avLst/>
            </a:prstGeom>
          </p:spPr>
        </p:pic>
      </p:grpSp>
      <p:pic>
        <p:nvPicPr>
          <p:cNvPr id="12" name="Picture 11" descr="A yellow sports car&#10;&#10;Description automatically generated">
            <a:extLst>
              <a:ext uri="{FF2B5EF4-FFF2-40B4-BE49-F238E27FC236}">
                <a16:creationId xmlns="" xmlns:a16="http://schemas.microsoft.com/office/drawing/2014/main" id="{B7531767-7D21-4B53-8DB3-58529A9EA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6" y="5352222"/>
            <a:ext cx="3220692" cy="1505778"/>
          </a:xfrm>
          <a:prstGeom prst="rect">
            <a:avLst/>
          </a:prstGeom>
        </p:spPr>
      </p:pic>
      <p:sp>
        <p:nvSpPr>
          <p:cNvPr id="13" name="TextBox 12">
            <a:extLst>
              <a:ext uri="{FF2B5EF4-FFF2-40B4-BE49-F238E27FC236}">
                <a16:creationId xmlns="" xmlns:a16="http://schemas.microsoft.com/office/drawing/2014/main" id="{30F5B04F-B64B-0D04-474E-810E5B01D503}"/>
              </a:ext>
            </a:extLst>
          </p:cNvPr>
          <p:cNvSpPr txBox="1"/>
          <p:nvPr/>
        </p:nvSpPr>
        <p:spPr>
          <a:xfrm>
            <a:off x="1012054" y="2189501"/>
            <a:ext cx="9848478" cy="2677656"/>
          </a:xfrm>
          <a:prstGeom prst="rect">
            <a:avLst/>
          </a:prstGeom>
          <a:noFill/>
        </p:spPr>
        <p:txBody>
          <a:bodyPr wrap="square" rtlCol="0">
            <a:spAutoFit/>
          </a:bodyPr>
          <a:lstStyle/>
          <a:p>
            <a:pPr algn="just"/>
            <a:r>
              <a:rPr lang="vi-VN" sz="2400" dirty="0">
                <a:solidFill>
                  <a:srgbClr val="002060"/>
                </a:solidFill>
              </a:rPr>
              <a:t>Tốc độ lưu thông càng cao thì khoảng cách an toàn tối thiếu giữa hai xe càng phải xa hơn vì khi di chuyển với tốc độ cao, người điều khiển phương tiện giao thông sẽ khó để ứng biến, xử lí nhanh trong các trường hợp ngoài ý muốn: mặt đường trơn trượt gây mất lái, xe bị thủng lốp,...</a:t>
            </a:r>
          </a:p>
          <a:p>
            <a:pPr algn="just"/>
            <a:r>
              <a:rPr lang="vi-VN" sz="2400" dirty="0">
                <a:solidFill>
                  <a:srgbClr val="002060"/>
                </a:solidFill>
              </a:rPr>
              <a:t>=&gt; Khoảng cách an toàn tối thiểu giữa hai xe càng phải xa hơn để hạn chế xảy ra va chạm, tai nạn giao thông ngoài ý muốn.</a:t>
            </a:r>
          </a:p>
        </p:txBody>
      </p:sp>
      <p:sp>
        <p:nvSpPr>
          <p:cNvPr id="6" name="Rectangle 5"/>
          <p:cNvSpPr/>
          <p:nvPr/>
        </p:nvSpPr>
        <p:spPr>
          <a:xfrm>
            <a:off x="2795452" y="5051151"/>
            <a:ext cx="8065080" cy="1200329"/>
          </a:xfrm>
          <a:prstGeom prst="rect">
            <a:avLst/>
          </a:prstGeom>
        </p:spPr>
        <p:txBody>
          <a:bodyPr wrap="square">
            <a:spAutoFit/>
          </a:bodyPr>
          <a:lstStyle/>
          <a:p>
            <a:pPr algn="just"/>
            <a:r>
              <a:rPr lang="vi-VN" sz="2400" dirty="0">
                <a:solidFill>
                  <a:srgbClr val="002060"/>
                </a:solidFill>
              </a:rPr>
              <a:t>s = v.t. Thời gian phản ứng + thời gian dừng xe. Quãng đường phản ứng, quãng đường dừng xe sẽ càng lớn khi vận tốc lớn</a:t>
            </a:r>
            <a:endParaRPr lang="en-US" sz="2400" dirty="0">
              <a:solidFill>
                <a:srgbClr val="002060"/>
              </a:solidFill>
            </a:endParaRPr>
          </a:p>
        </p:txBody>
      </p:sp>
    </p:spTree>
    <p:extLst>
      <p:ext uri="{BB962C8B-B14F-4D97-AF65-F5344CB8AC3E}">
        <p14:creationId xmlns:p14="http://schemas.microsoft.com/office/powerpoint/2010/main" val="36942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D18E88F1-801E-4866-BB63-9680DF57E225}"/>
              </a:ext>
            </a:extLst>
          </p:cNvPr>
          <p:cNvGrpSpPr/>
          <p:nvPr/>
        </p:nvGrpSpPr>
        <p:grpSpPr>
          <a:xfrm>
            <a:off x="-350520" y="-5234782"/>
            <a:ext cx="18076238" cy="12837207"/>
            <a:chOff x="0" y="-4076542"/>
            <a:chExt cx="18076238" cy="12837207"/>
          </a:xfrm>
          <a:solidFill>
            <a:srgbClr val="005D7E"/>
          </a:solidFill>
        </p:grpSpPr>
        <p:sp>
          <p:nvSpPr>
            <p:cNvPr id="3" name="Diamond 2">
              <a:extLst>
                <a:ext uri="{FF2B5EF4-FFF2-40B4-BE49-F238E27FC236}">
                  <a16:creationId xmlns="" xmlns:a16="http://schemas.microsoft.com/office/drawing/2014/main" id="{91D59013-AA51-409D-800C-CD5516CB08D6}"/>
                </a:ext>
              </a:extLst>
            </p:cNvPr>
            <p:cNvSpPr/>
            <p:nvPr/>
          </p:nvSpPr>
          <p:spPr>
            <a:xfrm>
              <a:off x="5239031" y="-4076542"/>
              <a:ext cx="12837207" cy="12837207"/>
            </a:xfrm>
            <a:prstGeom prst="diamon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 xmlns:a16="http://schemas.microsoft.com/office/drawing/2014/main" id="{711CAC57-C552-4ED4-BB61-FC9233141714}"/>
                </a:ext>
              </a:extLst>
            </p:cNvPr>
            <p:cNvSpPr/>
            <p:nvPr/>
          </p:nvSpPr>
          <p:spPr>
            <a:xfrm>
              <a:off x="0" y="2229394"/>
              <a:ext cx="5423054" cy="21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iamond 4">
            <a:extLst>
              <a:ext uri="{FF2B5EF4-FFF2-40B4-BE49-F238E27FC236}">
                <a16:creationId xmlns="" xmlns:a16="http://schemas.microsoft.com/office/drawing/2014/main" id="{AA430A00-4A5E-4525-802A-8F6944D83883}"/>
              </a:ext>
            </a:extLst>
          </p:cNvPr>
          <p:cNvSpPr/>
          <p:nvPr/>
        </p:nvSpPr>
        <p:spPr>
          <a:xfrm>
            <a:off x="5178071" y="-5250022"/>
            <a:ext cx="12837207" cy="12837207"/>
          </a:xfrm>
          <a:prstGeom prst="diamon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outdoor, sky, scene, road&#10;&#10;Description automatically generated">
            <a:extLst>
              <a:ext uri="{FF2B5EF4-FFF2-40B4-BE49-F238E27FC236}">
                <a16:creationId xmlns="" xmlns:a16="http://schemas.microsoft.com/office/drawing/2014/main" id="{511E6292-0B6C-4BB5-9804-7A80D1A676F7}"/>
              </a:ext>
            </a:extLst>
          </p:cNvPr>
          <p:cNvPicPr>
            <a:picLocks noChangeAspect="1"/>
          </p:cNvPicPr>
          <p:nvPr/>
        </p:nvPicPr>
        <p:blipFill>
          <a:blip r:embed="rId2" cstate="print">
            <a:extLst>
              <a:ext uri="{28A0092B-C50C-407E-A947-70E740481C1C}">
                <a14:useLocalDpi xmlns:a14="http://schemas.microsoft.com/office/drawing/2010/main" val="0"/>
              </a:ext>
            </a:extLst>
          </a:blip>
          <a:srcRect l="2194"/>
          <a:stretch>
            <a:fillRect/>
          </a:stretch>
        </p:blipFill>
        <p:spPr>
          <a:xfrm>
            <a:off x="5467632" y="0"/>
            <a:ext cx="10915384" cy="6858000"/>
          </a:xfrm>
          <a:custGeom>
            <a:avLst/>
            <a:gdLst>
              <a:gd name="connsiteX0" fmla="*/ 1183820 w 10915384"/>
              <a:gd name="connsiteY0" fmla="*/ 0 h 6858000"/>
              <a:gd name="connsiteX1" fmla="*/ 10915384 w 10915384"/>
              <a:gd name="connsiteY1" fmla="*/ 0 h 6858000"/>
              <a:gd name="connsiteX2" fmla="*/ 10915384 w 10915384"/>
              <a:gd name="connsiteY2" fmla="*/ 3105643 h 6858000"/>
              <a:gd name="connsiteX3" fmla="*/ 7163027 w 10915384"/>
              <a:gd name="connsiteY3" fmla="*/ 6858000 h 6858000"/>
              <a:gd name="connsiteX4" fmla="*/ 5674179 w 10915384"/>
              <a:gd name="connsiteY4" fmla="*/ 6858000 h 6858000"/>
              <a:gd name="connsiteX5" fmla="*/ 0 w 10915384"/>
              <a:gd name="connsiteY5" fmla="*/ 11838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15384" h="6858000">
                <a:moveTo>
                  <a:pt x="1183820" y="0"/>
                </a:moveTo>
                <a:lnTo>
                  <a:pt x="10915384" y="0"/>
                </a:lnTo>
                <a:lnTo>
                  <a:pt x="10915384" y="3105643"/>
                </a:lnTo>
                <a:lnTo>
                  <a:pt x="7163027" y="6858000"/>
                </a:lnTo>
                <a:lnTo>
                  <a:pt x="5674179" y="6858000"/>
                </a:lnTo>
                <a:lnTo>
                  <a:pt x="0" y="1183821"/>
                </a:lnTo>
                <a:close/>
              </a:path>
            </a:pathLst>
          </a:custGeom>
        </p:spPr>
      </p:pic>
      <p:grpSp>
        <p:nvGrpSpPr>
          <p:cNvPr id="13" name="Group 12">
            <a:extLst>
              <a:ext uri="{FF2B5EF4-FFF2-40B4-BE49-F238E27FC236}">
                <a16:creationId xmlns="" xmlns:a16="http://schemas.microsoft.com/office/drawing/2014/main" id="{29845432-75CD-4CE0-A2E6-70A114F86824}"/>
              </a:ext>
            </a:extLst>
          </p:cNvPr>
          <p:cNvGrpSpPr/>
          <p:nvPr/>
        </p:nvGrpSpPr>
        <p:grpSpPr>
          <a:xfrm>
            <a:off x="-822960" y="310361"/>
            <a:ext cx="3775991" cy="760793"/>
            <a:chOff x="-548639" y="2445394"/>
            <a:chExt cx="3581400" cy="760793"/>
          </a:xfrm>
          <a:gradFill>
            <a:gsLst>
              <a:gs pos="0">
                <a:srgbClr val="26BAE3"/>
              </a:gs>
              <a:gs pos="71000">
                <a:srgbClr val="8F5FF0"/>
              </a:gs>
              <a:gs pos="100000">
                <a:srgbClr val="D125F9"/>
              </a:gs>
            </a:gsLst>
            <a:lin ang="13500000" scaled="1"/>
          </a:gradFill>
        </p:grpSpPr>
        <p:sp>
          <p:nvSpPr>
            <p:cNvPr id="14" name="Parallelogram 13">
              <a:extLst>
                <a:ext uri="{FF2B5EF4-FFF2-40B4-BE49-F238E27FC236}">
                  <a16:creationId xmlns="" xmlns:a16="http://schemas.microsoft.com/office/drawing/2014/main" id="{E59CE6D8-BD60-4743-A3B5-A959DF2D4068}"/>
                </a:ext>
              </a:extLst>
            </p:cNvPr>
            <p:cNvSpPr/>
            <p:nvPr/>
          </p:nvSpPr>
          <p:spPr>
            <a:xfrm flipV="1">
              <a:off x="-548639" y="2445394"/>
              <a:ext cx="3581400" cy="760793"/>
            </a:xfrm>
            <a:prstGeom prst="parallelogram">
              <a:avLst>
                <a:gd name="adj" fmla="val 9310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 xmlns:a16="http://schemas.microsoft.com/office/drawing/2014/main" id="{1D26B08D-ECA6-4681-8531-0DCF94409674}"/>
                </a:ext>
              </a:extLst>
            </p:cNvPr>
            <p:cNvSpPr txBox="1"/>
            <p:nvPr/>
          </p:nvSpPr>
          <p:spPr>
            <a:xfrm>
              <a:off x="510122" y="2622822"/>
              <a:ext cx="1875528" cy="523220"/>
            </a:xfrm>
            <a:prstGeom prst="rect">
              <a:avLst/>
            </a:prstGeom>
            <a:grpFill/>
          </p:spPr>
          <p:txBody>
            <a:bodyPr wrap="square">
              <a:spAutoFit/>
            </a:bodyPr>
            <a:lstStyle/>
            <a:p>
              <a:pPr algn="just"/>
              <a:r>
                <a:rPr lang="vi-VN" sz="2800" b="1" dirty="0">
                  <a:solidFill>
                    <a:schemeClr val="bg1"/>
                  </a:solidFill>
                  <a:latin typeface="+mj-lt"/>
                  <a:ea typeface="#9Slide02 Tieu de dai" panose="02000000000000000000" pitchFamily="2" charset="0"/>
                </a:rPr>
                <a:t>GHI NHỚ</a:t>
              </a:r>
            </a:p>
          </p:txBody>
        </p:sp>
      </p:grpSp>
      <p:sp>
        <p:nvSpPr>
          <p:cNvPr id="16" name="TextBox 15">
            <a:extLst>
              <a:ext uri="{FF2B5EF4-FFF2-40B4-BE49-F238E27FC236}">
                <a16:creationId xmlns="" xmlns:a16="http://schemas.microsoft.com/office/drawing/2014/main" id="{3D8885A4-508C-45B8-8751-ABDFC0A854D9}"/>
              </a:ext>
            </a:extLst>
          </p:cNvPr>
          <p:cNvSpPr txBox="1"/>
          <p:nvPr/>
        </p:nvSpPr>
        <p:spPr>
          <a:xfrm>
            <a:off x="1061195" y="2222951"/>
            <a:ext cx="4824223" cy="1961755"/>
          </a:xfrm>
          <a:prstGeom prst="rect">
            <a:avLst/>
          </a:prstGeom>
          <a:noFill/>
        </p:spPr>
        <p:txBody>
          <a:bodyPr wrap="square" rtlCol="0">
            <a:spAutoFit/>
          </a:bodyPr>
          <a:lstStyle/>
          <a:p>
            <a:pPr algn="just">
              <a:lnSpc>
                <a:spcPct val="110000"/>
              </a:lnSpc>
            </a:pPr>
            <a:r>
              <a:rPr lang="vi-VN" sz="2800" dirty="0"/>
              <a:t>Thiết bị </a:t>
            </a:r>
            <a:r>
              <a:rPr lang="vi-VN" sz="2800" b="1" dirty="0">
                <a:solidFill>
                  <a:srgbClr val="C00000"/>
                </a:solidFill>
              </a:rPr>
              <a:t>“bắn tốc độ” </a:t>
            </a:r>
            <a:r>
              <a:rPr lang="vi-VN" sz="2800" dirty="0"/>
              <a:t>dùng để </a:t>
            </a:r>
            <a:r>
              <a:rPr lang="vi-VN" sz="2800" b="1" dirty="0">
                <a:solidFill>
                  <a:srgbClr val="005D7E"/>
                </a:solidFill>
              </a:rPr>
              <a:t>kiểm tra tốc độ </a:t>
            </a:r>
            <a:r>
              <a:rPr lang="vi-VN" sz="2800" dirty="0">
                <a:solidFill>
                  <a:schemeClr val="bg2">
                    <a:lumMod val="25000"/>
                  </a:schemeClr>
                </a:solidFill>
              </a:rPr>
              <a:t>c</a:t>
            </a:r>
            <a:r>
              <a:rPr lang="vi-VN" sz="2800" dirty="0"/>
              <a:t>ủa các phương tiện giao thông đường </a:t>
            </a:r>
            <a:r>
              <a:rPr lang="vi-VN" sz="2800" dirty="0" smtClean="0"/>
              <a:t>bộ</a:t>
            </a:r>
            <a:r>
              <a:rPr lang="en-US" sz="2800" dirty="0" smtClean="0"/>
              <a:t>.</a:t>
            </a:r>
            <a:endParaRPr lang="en-US" sz="2800" dirty="0"/>
          </a:p>
        </p:txBody>
      </p:sp>
      <p:sp>
        <p:nvSpPr>
          <p:cNvPr id="17" name="TextBox 16">
            <a:extLst>
              <a:ext uri="{FF2B5EF4-FFF2-40B4-BE49-F238E27FC236}">
                <a16:creationId xmlns="" xmlns:a16="http://schemas.microsoft.com/office/drawing/2014/main" id="{B7830C0A-6A56-4435-ABAD-1D75B0435F1E}"/>
              </a:ext>
            </a:extLst>
          </p:cNvPr>
          <p:cNvSpPr txBox="1"/>
          <p:nvPr/>
        </p:nvSpPr>
        <p:spPr>
          <a:xfrm>
            <a:off x="1061195" y="4325032"/>
            <a:ext cx="7132779" cy="2435731"/>
          </a:xfrm>
          <a:prstGeom prst="rect">
            <a:avLst/>
          </a:prstGeom>
          <a:noFill/>
        </p:spPr>
        <p:txBody>
          <a:bodyPr wrap="square" rtlCol="0">
            <a:spAutoFit/>
          </a:bodyPr>
          <a:lstStyle/>
          <a:p>
            <a:pPr algn="just">
              <a:lnSpc>
                <a:spcPct val="110000"/>
              </a:lnSpc>
            </a:pPr>
            <a:r>
              <a:rPr lang="vi-VN" sz="2800" dirty="0"/>
              <a:t>Người điểu khiển phương tiện giao thông phải </a:t>
            </a:r>
            <a:r>
              <a:rPr lang="vi-VN" sz="2800" b="1" dirty="0">
                <a:solidFill>
                  <a:srgbClr val="C00000"/>
                </a:solidFill>
              </a:rPr>
              <a:t>tuân thủ Luật Giao thông đường bộ</a:t>
            </a:r>
            <a:r>
              <a:rPr lang="vi-VN" sz="2800" dirty="0">
                <a:solidFill>
                  <a:schemeClr val="bg2">
                    <a:lumMod val="25000"/>
                  </a:schemeClr>
                </a:solidFill>
              </a:rPr>
              <a:t>, </a:t>
            </a:r>
            <a:r>
              <a:rPr lang="vi-VN" sz="2800" dirty="0"/>
              <a:t>điều khiển xe trong giới hạn tốc độ cho phép để giữ an toàn cho chính mình và những người khác.</a:t>
            </a:r>
            <a:endParaRPr lang="en-US" sz="2800" dirty="0"/>
          </a:p>
        </p:txBody>
      </p:sp>
      <p:grpSp>
        <p:nvGrpSpPr>
          <p:cNvPr id="20" name="Group 19">
            <a:extLst>
              <a:ext uri="{FF2B5EF4-FFF2-40B4-BE49-F238E27FC236}">
                <a16:creationId xmlns="" xmlns:a16="http://schemas.microsoft.com/office/drawing/2014/main" id="{6A5899A1-3483-4260-9A75-53ACA6B0A6BD}"/>
              </a:ext>
            </a:extLst>
          </p:cNvPr>
          <p:cNvGrpSpPr/>
          <p:nvPr/>
        </p:nvGrpSpPr>
        <p:grpSpPr>
          <a:xfrm>
            <a:off x="293327" y="2727960"/>
            <a:ext cx="421640" cy="421640"/>
            <a:chOff x="293327" y="2727960"/>
            <a:chExt cx="421640" cy="421640"/>
          </a:xfrm>
        </p:grpSpPr>
        <p:sp>
          <p:nvSpPr>
            <p:cNvPr id="18" name="Oval 17">
              <a:extLst>
                <a:ext uri="{FF2B5EF4-FFF2-40B4-BE49-F238E27FC236}">
                  <a16:creationId xmlns="" xmlns:a16="http://schemas.microsoft.com/office/drawing/2014/main" id="{3E8930B0-D76C-4456-82BD-DF60F24AA4D0}"/>
                </a:ext>
              </a:extLst>
            </p:cNvPr>
            <p:cNvSpPr/>
            <p:nvPr/>
          </p:nvSpPr>
          <p:spPr>
            <a:xfrm>
              <a:off x="293327" y="2727960"/>
              <a:ext cx="421640" cy="421640"/>
            </a:xfrm>
            <a:prstGeom prst="ellipse">
              <a:avLst/>
            </a:prstGeom>
            <a:noFill/>
            <a:ln w="38100">
              <a:solidFill>
                <a:srgbClr val="005D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1F173B80-155D-458B-9A74-81764B150689}"/>
                </a:ext>
              </a:extLst>
            </p:cNvPr>
            <p:cNvSpPr/>
            <p:nvPr/>
          </p:nvSpPr>
          <p:spPr>
            <a:xfrm>
              <a:off x="377147" y="2811780"/>
              <a:ext cx="269240" cy="269240"/>
            </a:xfrm>
            <a:prstGeom prst="ellipse">
              <a:avLst/>
            </a:prstGeom>
            <a:solidFill>
              <a:srgbClr val="005D7E"/>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 xmlns:a16="http://schemas.microsoft.com/office/drawing/2014/main" id="{52802FD9-6EA2-40B7-90BD-044809876FDF}"/>
              </a:ext>
            </a:extLst>
          </p:cNvPr>
          <p:cNvGrpSpPr/>
          <p:nvPr/>
        </p:nvGrpSpPr>
        <p:grpSpPr>
          <a:xfrm>
            <a:off x="349995" y="4968240"/>
            <a:ext cx="421640" cy="421640"/>
            <a:chOff x="293327" y="2727960"/>
            <a:chExt cx="421640" cy="421640"/>
          </a:xfrm>
        </p:grpSpPr>
        <p:sp>
          <p:nvSpPr>
            <p:cNvPr id="22" name="Oval 21">
              <a:extLst>
                <a:ext uri="{FF2B5EF4-FFF2-40B4-BE49-F238E27FC236}">
                  <a16:creationId xmlns="" xmlns:a16="http://schemas.microsoft.com/office/drawing/2014/main" id="{56518502-419D-4A08-9B9A-255B678D71F0}"/>
                </a:ext>
              </a:extLst>
            </p:cNvPr>
            <p:cNvSpPr/>
            <p:nvPr/>
          </p:nvSpPr>
          <p:spPr>
            <a:xfrm>
              <a:off x="293327" y="2727960"/>
              <a:ext cx="421640" cy="42164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 xmlns:a16="http://schemas.microsoft.com/office/drawing/2014/main" id="{AACECEEF-B623-4BA1-90D5-0CB234531778}"/>
                </a:ext>
              </a:extLst>
            </p:cNvPr>
            <p:cNvSpPr/>
            <p:nvPr/>
          </p:nvSpPr>
          <p:spPr>
            <a:xfrm>
              <a:off x="377147" y="2811780"/>
              <a:ext cx="269240" cy="269240"/>
            </a:xfrm>
            <a:prstGeom prst="ellipse">
              <a:avLst/>
            </a:prstGeom>
            <a:solidFill>
              <a:srgbClr val="00B05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9100809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15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nodeType="withEffect">
                                      <p:stCondLst>
                                        <p:cond delay="30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14:presetBounceEnd="40000">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14:bounceEnd="40000">
                                          <p:cBhvr additive="base">
                                            <p:cTn id="15" dur="500" fill="hold"/>
                                            <p:tgtEl>
                                              <p:spTgt spid="13"/>
                                            </p:tgtEl>
                                            <p:attrNameLst>
                                              <p:attrName>ppt_x</p:attrName>
                                            </p:attrNameLst>
                                          </p:cBhvr>
                                          <p:tavLst>
                                            <p:tav tm="0">
                                              <p:val>
                                                <p:strVal val="0-#ppt_w/2"/>
                                              </p:val>
                                            </p:tav>
                                            <p:tav tm="100000">
                                              <p:val>
                                                <p:strVal val="#ppt_x"/>
                                              </p:val>
                                            </p:tav>
                                          </p:tavLst>
                                        </p:anim>
                                        <p:anim calcmode="lin" valueType="num" p14:bounceEnd="40000">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cTn>
                                  </p:par>
                                  <p:par>
                                    <p:cTn id="23" presetID="10" presetClass="entr" presetSubtype="0" repeatCount="500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strVal val="4*#ppt_w"/>
                                              </p:val>
                                            </p:tav>
                                            <p:tav tm="100000">
                                              <p:val>
                                                <p:strVal val="#ppt_w"/>
                                              </p:val>
                                            </p:tav>
                                          </p:tavLst>
                                        </p:anim>
                                        <p:anim calcmode="lin" valueType="num">
                                          <p:cBhvr>
                                            <p:cTn id="36" dur="500" fill="hold"/>
                                            <p:tgtEl>
                                              <p:spTgt spid="21"/>
                                            </p:tgtEl>
                                            <p:attrNameLst>
                                              <p:attrName>ppt_h</p:attrName>
                                            </p:attrNameLst>
                                          </p:cBhvr>
                                          <p:tavLst>
                                            <p:tav tm="0">
                                              <p:val>
                                                <p:strVal val="4*#ppt_h"/>
                                              </p:val>
                                            </p:tav>
                                            <p:tav tm="100000">
                                              <p:val>
                                                <p:strVal val="#ppt_h"/>
                                              </p:val>
                                            </p:tav>
                                          </p:tavLst>
                                        </p:anim>
                                      </p:childTnLst>
                                    </p:cTn>
                                  </p:par>
                                  <p:par>
                                    <p:cTn id="37" presetID="10" presetClass="entr" presetSubtype="0" repeatCount="500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15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nodeType="withEffect">
                                      <p:stCondLst>
                                        <p:cond delay="300"/>
                                      </p:stCondLst>
                                      <p:childTnLst>
                                        <p:set>
                                          <p:cBhvr>
                                            <p:cTn id="9" dur="1" fill="hold">
                                              <p:stCondLst>
                                                <p:cond delay="0"/>
                                              </p:stCondLst>
                                            </p:cTn>
                                            <p:tgtEl>
                                              <p:spTgt spid="2"/>
                                            </p:tgtEl>
                                            <p:attrNameLst>
                                              <p:attrName>style.visibility</p:attrName>
                                            </p:attrNameLst>
                                          </p:cBhvr>
                                          <p:to>
                                            <p:strVal val="visible"/>
                                          </p:to>
                                        </p:set>
                                        <p:animEffect transition="in" filter="wipe(righ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strVal val="4*#ppt_w"/>
                                              </p:val>
                                            </p:tav>
                                            <p:tav tm="100000">
                                              <p:val>
                                                <p:strVal val="#ppt_w"/>
                                              </p:val>
                                            </p:tav>
                                          </p:tavLst>
                                        </p:anim>
                                        <p:anim calcmode="lin" valueType="num">
                                          <p:cBhvr>
                                            <p:cTn id="22" dur="500" fill="hold"/>
                                            <p:tgtEl>
                                              <p:spTgt spid="20"/>
                                            </p:tgtEl>
                                            <p:attrNameLst>
                                              <p:attrName>ppt_h</p:attrName>
                                            </p:attrNameLst>
                                          </p:cBhvr>
                                          <p:tavLst>
                                            <p:tav tm="0">
                                              <p:val>
                                                <p:strVal val="4*#ppt_h"/>
                                              </p:val>
                                            </p:tav>
                                            <p:tav tm="100000">
                                              <p:val>
                                                <p:strVal val="#ppt_h"/>
                                              </p:val>
                                            </p:tav>
                                          </p:tavLst>
                                        </p:anim>
                                      </p:childTnLst>
                                    </p:cTn>
                                  </p:par>
                                  <p:par>
                                    <p:cTn id="23" presetID="10" presetClass="entr" presetSubtype="0" repeatCount="500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strVal val="4*#ppt_w"/>
                                              </p:val>
                                            </p:tav>
                                            <p:tav tm="100000">
                                              <p:val>
                                                <p:strVal val="#ppt_w"/>
                                              </p:val>
                                            </p:tav>
                                          </p:tavLst>
                                        </p:anim>
                                        <p:anim calcmode="lin" valueType="num">
                                          <p:cBhvr>
                                            <p:cTn id="36" dur="500" fill="hold"/>
                                            <p:tgtEl>
                                              <p:spTgt spid="21"/>
                                            </p:tgtEl>
                                            <p:attrNameLst>
                                              <p:attrName>ppt_h</p:attrName>
                                            </p:attrNameLst>
                                          </p:cBhvr>
                                          <p:tavLst>
                                            <p:tav tm="0">
                                              <p:val>
                                                <p:strVal val="4*#ppt_h"/>
                                              </p:val>
                                            </p:tav>
                                            <p:tav tm="100000">
                                              <p:val>
                                                <p:strVal val="#ppt_h"/>
                                              </p:val>
                                            </p:tav>
                                          </p:tavLst>
                                        </p:anim>
                                      </p:childTnLst>
                                    </p:cTn>
                                  </p:par>
                                  <p:par>
                                    <p:cTn id="37" presetID="10" presetClass="entr" presetSubtype="0" repeatCount="500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1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p:bldP spid="17"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 xmlns:a16="http://schemas.microsoft.com/office/drawing/2014/main" id="{F4AED330-B33F-40B2-83DE-E2D27FB089FF}"/>
              </a:ext>
            </a:extLst>
          </p:cNvPr>
          <p:cNvSpPr txBox="1"/>
          <p:nvPr/>
        </p:nvSpPr>
        <p:spPr>
          <a:xfrm>
            <a:off x="231495" y="999987"/>
            <a:ext cx="11292634" cy="830997"/>
          </a:xfrm>
          <a:prstGeom prst="rect">
            <a:avLst/>
          </a:prstGeom>
          <a:noFill/>
        </p:spPr>
        <p:txBody>
          <a:bodyPr wrap="square" rtlCol="0">
            <a:spAutoFit/>
          </a:bodyPr>
          <a:lstStyle/>
          <a:p>
            <a:pPr algn="just"/>
            <a:r>
              <a:rPr lang="vi-VN" sz="2400" dirty="0"/>
              <a:t>Phân tích những tác hại có thể xảy ra khi các phương tiện giao thông không tuân theo những quy định về tốc độ và khoảng cách an </a:t>
            </a:r>
            <a:r>
              <a:rPr lang="vi-VN" sz="2400" dirty="0" smtClean="0"/>
              <a:t>toàn</a:t>
            </a:r>
            <a:r>
              <a:rPr lang="en-US" sz="2400" dirty="0" smtClean="0"/>
              <a:t>?</a:t>
            </a:r>
            <a:endParaRPr lang="en-US" sz="2400" dirty="0"/>
          </a:p>
        </p:txBody>
      </p:sp>
      <p:grpSp>
        <p:nvGrpSpPr>
          <p:cNvPr id="14" name="Group 13">
            <a:extLst>
              <a:ext uri="{FF2B5EF4-FFF2-40B4-BE49-F238E27FC236}">
                <a16:creationId xmlns="" xmlns:a16="http://schemas.microsoft.com/office/drawing/2014/main" id="{C821C273-73C2-4F57-9879-075AFEC6D134}"/>
              </a:ext>
            </a:extLst>
          </p:cNvPr>
          <p:cNvGrpSpPr/>
          <p:nvPr/>
        </p:nvGrpSpPr>
        <p:grpSpPr>
          <a:xfrm>
            <a:off x="-834534" y="178561"/>
            <a:ext cx="4712054" cy="760793"/>
            <a:chOff x="-822960" y="310360"/>
            <a:chExt cx="4712054" cy="760793"/>
          </a:xfrm>
        </p:grpSpPr>
        <p:grpSp>
          <p:nvGrpSpPr>
            <p:cNvPr id="11" name="Group 10">
              <a:extLst>
                <a:ext uri="{FF2B5EF4-FFF2-40B4-BE49-F238E27FC236}">
                  <a16:creationId xmlns="" xmlns:a16="http://schemas.microsoft.com/office/drawing/2014/main" id="{3EE0E902-3732-4ECC-B345-7B24C8F0D0E7}"/>
                </a:ext>
              </a:extLst>
            </p:cNvPr>
            <p:cNvGrpSpPr/>
            <p:nvPr/>
          </p:nvGrpSpPr>
          <p:grpSpPr>
            <a:xfrm>
              <a:off x="-822960" y="310360"/>
              <a:ext cx="4712054" cy="760793"/>
              <a:chOff x="-548639" y="2445393"/>
              <a:chExt cx="4469224" cy="760793"/>
            </a:xfrm>
            <a:gradFill>
              <a:gsLst>
                <a:gs pos="0">
                  <a:srgbClr val="26BAE3"/>
                </a:gs>
                <a:gs pos="71000">
                  <a:srgbClr val="8F5FF0"/>
                </a:gs>
                <a:gs pos="100000">
                  <a:srgbClr val="D125F9"/>
                </a:gs>
              </a:gsLst>
              <a:lin ang="13500000" scaled="1"/>
            </a:gradFill>
          </p:grpSpPr>
          <p:sp>
            <p:nvSpPr>
              <p:cNvPr id="12" name="Parallelogram 11">
                <a:extLst>
                  <a:ext uri="{FF2B5EF4-FFF2-40B4-BE49-F238E27FC236}">
                    <a16:creationId xmlns="" xmlns:a16="http://schemas.microsoft.com/office/drawing/2014/main" id="{EDDFFEB5-6D16-478B-A6BD-CF86F8C22F78}"/>
                  </a:ext>
                </a:extLst>
              </p:cNvPr>
              <p:cNvSpPr/>
              <p:nvPr/>
            </p:nvSpPr>
            <p:spPr>
              <a:xfrm flipV="1">
                <a:off x="-548639" y="2445393"/>
                <a:ext cx="4469224" cy="760793"/>
              </a:xfrm>
              <a:prstGeom prst="parallelogram">
                <a:avLst>
                  <a:gd name="adj" fmla="val 581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0231EBF4-428F-46BC-91BB-52009844585D}"/>
                  </a:ext>
                </a:extLst>
              </p:cNvPr>
              <p:cNvSpPr txBox="1"/>
              <p:nvPr/>
            </p:nvSpPr>
            <p:spPr>
              <a:xfrm>
                <a:off x="1260115" y="2583444"/>
                <a:ext cx="2375359" cy="523220"/>
              </a:xfrm>
              <a:prstGeom prst="rect">
                <a:avLst/>
              </a:prstGeom>
              <a:grpFill/>
            </p:spPr>
            <p:txBody>
              <a:bodyPr wrap="square">
                <a:spAutoFit/>
              </a:bodyPr>
              <a:lstStyle/>
              <a:p>
                <a:pPr algn="just"/>
                <a:r>
                  <a:rPr lang="vi-VN" sz="2800" b="1" dirty="0">
                    <a:solidFill>
                      <a:schemeClr val="bg1"/>
                    </a:solidFill>
                    <a:latin typeface="+mj-lt"/>
                    <a:ea typeface="#9Slide02 Tieu de dai" panose="02000000000000000000" pitchFamily="2" charset="0"/>
                  </a:rPr>
                  <a:t>VẬN DỤNG</a:t>
                </a:r>
              </a:p>
            </p:txBody>
          </p:sp>
        </p:grpSp>
        <p:pic>
          <p:nvPicPr>
            <p:cNvPr id="3" name="Graphic 2" descr="Head with gears with solid fill">
              <a:extLst>
                <a:ext uri="{FF2B5EF4-FFF2-40B4-BE49-F238E27FC236}">
                  <a16:creationId xmlns="" xmlns:a16="http://schemas.microsoft.com/office/drawing/2014/main" id="{C8C31833-A4B6-42C9-BF52-E3F76B138E2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44064" y="370993"/>
              <a:ext cx="640007" cy="640007"/>
            </a:xfrm>
            <a:prstGeom prst="rect">
              <a:avLst/>
            </a:prstGeom>
          </p:spPr>
        </p:pic>
      </p:grpSp>
      <p:sp>
        <p:nvSpPr>
          <p:cNvPr id="15" name="Rectangle 14"/>
          <p:cNvSpPr/>
          <p:nvPr/>
        </p:nvSpPr>
        <p:spPr>
          <a:xfrm>
            <a:off x="231495" y="2628663"/>
            <a:ext cx="11292634" cy="3785652"/>
          </a:xfrm>
          <a:prstGeom prst="rect">
            <a:avLst/>
          </a:prstGeom>
        </p:spPr>
        <p:txBody>
          <a:bodyPr wrap="square">
            <a:spAutoFit/>
          </a:bodyPr>
          <a:lstStyle/>
          <a:p>
            <a:pPr algn="just"/>
            <a:r>
              <a:rPr lang="vi-VN" sz="2400" dirty="0"/>
              <a:t>Những tác hại có thể xảy ra khi các phương tiện giao thông không tuân thủ những quy định về tốc độ và khoảng cách an toàn:</a:t>
            </a:r>
          </a:p>
          <a:p>
            <a:pPr algn="just"/>
            <a:endParaRPr lang="vi-VN" sz="2400" dirty="0"/>
          </a:p>
          <a:p>
            <a:pPr algn="just"/>
            <a:r>
              <a:rPr lang="vi-VN" sz="2400" dirty="0"/>
              <a:t>- Xảy ra va chạm, tai nạn giao thông, gây thiệt hại về người và của.</a:t>
            </a:r>
          </a:p>
          <a:p>
            <a:pPr algn="just"/>
            <a:endParaRPr lang="vi-VN" sz="2400" dirty="0"/>
          </a:p>
          <a:p>
            <a:pPr algn="just"/>
            <a:r>
              <a:rPr lang="vi-VN" sz="2400" dirty="0" smtClean="0"/>
              <a:t>- </a:t>
            </a:r>
            <a:r>
              <a:rPr lang="vi-VN" sz="2400" dirty="0"/>
              <a:t>Để lại những mất mát to lớn sau tai nạn: mất người thân, người còn sống mang trên mình bệnh tật suốt đời,…</a:t>
            </a:r>
          </a:p>
          <a:p>
            <a:pPr algn="just"/>
            <a:endParaRPr lang="vi-VN" sz="2400" dirty="0"/>
          </a:p>
          <a:p>
            <a:pPr algn="just"/>
            <a:r>
              <a:rPr lang="vi-VN" sz="2400" dirty="0" smtClean="0"/>
              <a:t>- </a:t>
            </a:r>
            <a:r>
              <a:rPr lang="vi-VN" sz="2400" dirty="0"/>
              <a:t>Tạo ra gánh nặng kinh tế cho gia đình người gây tai nạn khi phải đền bù thiệt hại, tổn thất về tài sản và tinh thần cho gia đình người bị hại.</a:t>
            </a:r>
            <a:endParaRPr lang="en-US" sz="2400" dirty="0"/>
          </a:p>
        </p:txBody>
      </p:sp>
      <p:sp>
        <p:nvSpPr>
          <p:cNvPr id="16" name="Rectangle: Rounded Corners 2">
            <a:extLst>
              <a:ext uri="{FF2B5EF4-FFF2-40B4-BE49-F238E27FC236}">
                <a16:creationId xmlns="" xmlns:a16="http://schemas.microsoft.com/office/drawing/2014/main" id="{D19EF2A7-2896-4C0E-A215-87A58375283F}"/>
              </a:ext>
            </a:extLst>
          </p:cNvPr>
          <p:cNvSpPr/>
          <p:nvPr/>
        </p:nvSpPr>
        <p:spPr>
          <a:xfrm>
            <a:off x="4955409" y="1934407"/>
            <a:ext cx="1470772" cy="590833"/>
          </a:xfrm>
          <a:prstGeom prst="roundRect">
            <a:avLst/>
          </a:prstGeom>
          <a:gradFill>
            <a:gsLst>
              <a:gs pos="0">
                <a:srgbClr val="26BAE3"/>
              </a:gs>
              <a:gs pos="58000">
                <a:srgbClr val="8F5F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t>Trả</a:t>
            </a:r>
            <a:r>
              <a:rPr lang="en-US" sz="2400" dirty="0" smtClean="0"/>
              <a:t> </a:t>
            </a:r>
            <a:r>
              <a:rPr lang="en-US" sz="2400" dirty="0" err="1" smtClean="0"/>
              <a:t>lời</a:t>
            </a:r>
            <a:endParaRPr lang="en-US" sz="2400" dirty="0"/>
          </a:p>
        </p:txBody>
      </p:sp>
    </p:spTree>
    <p:extLst>
      <p:ext uri="{BB962C8B-B14F-4D97-AF65-F5344CB8AC3E}">
        <p14:creationId xmlns:p14="http://schemas.microsoft.com/office/powerpoint/2010/main" val="38221880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wd">
                                    <p:tmPct val="10000"/>
                                  </p:iterate>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 xmlns:a16="http://schemas.microsoft.com/office/drawing/2014/main" id="{2AD3D399-4E4A-4E75-93DA-1943F8FBA600}"/>
              </a:ext>
            </a:extLst>
          </p:cNvPr>
          <p:cNvGrpSpPr/>
          <p:nvPr/>
        </p:nvGrpSpPr>
        <p:grpSpPr>
          <a:xfrm>
            <a:off x="4493260" y="226347"/>
            <a:ext cx="3205479" cy="701040"/>
            <a:chOff x="3921760" y="277147"/>
            <a:chExt cx="3205479" cy="701040"/>
          </a:xfrm>
        </p:grpSpPr>
        <p:sp>
          <p:nvSpPr>
            <p:cNvPr id="16" name="Rectangle: Rounded Corners 15">
              <a:extLst>
                <a:ext uri="{FF2B5EF4-FFF2-40B4-BE49-F238E27FC236}">
                  <a16:creationId xmlns="" xmlns:a16="http://schemas.microsoft.com/office/drawing/2014/main" id="{94F013C0-CCA9-4988-B542-7F682BD55635}"/>
                </a:ext>
              </a:extLst>
            </p:cNvPr>
            <p:cNvSpPr/>
            <p:nvPr/>
          </p:nvSpPr>
          <p:spPr>
            <a:xfrm>
              <a:off x="3921760" y="277147"/>
              <a:ext cx="3205479" cy="701040"/>
            </a:xfrm>
            <a:prstGeom prst="roundRect">
              <a:avLst>
                <a:gd name="adj" fmla="val 26812"/>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7D0F8383-1E50-4456-A1E1-1B5E772663F8}"/>
                </a:ext>
              </a:extLst>
            </p:cNvPr>
            <p:cNvSpPr txBox="1"/>
            <p:nvPr/>
          </p:nvSpPr>
          <p:spPr>
            <a:xfrm>
              <a:off x="5055869" y="335280"/>
              <a:ext cx="1866900" cy="584775"/>
            </a:xfrm>
            <a:prstGeom prst="rect">
              <a:avLst/>
            </a:prstGeom>
            <a:noFill/>
          </p:spPr>
          <p:txBody>
            <a:bodyPr wrap="square" rtlCol="0">
              <a:spAutoFit/>
            </a:bodyPr>
            <a:lstStyle/>
            <a:p>
              <a:r>
                <a:rPr lang="vi-VN" sz="3200" b="1">
                  <a:solidFill>
                    <a:schemeClr val="bg1"/>
                  </a:solidFill>
                </a:rPr>
                <a:t>BÀI TẬP</a:t>
              </a:r>
              <a:endParaRPr lang="en-US" sz="3200" b="1">
                <a:solidFill>
                  <a:schemeClr val="bg1"/>
                </a:solidFill>
              </a:endParaRPr>
            </a:p>
          </p:txBody>
        </p:sp>
        <p:pic>
          <p:nvPicPr>
            <p:cNvPr id="22" name="Graphic 21" descr="Open book with solid fill">
              <a:extLst>
                <a:ext uri="{FF2B5EF4-FFF2-40B4-BE49-F238E27FC236}">
                  <a16:creationId xmlns="" xmlns:a16="http://schemas.microsoft.com/office/drawing/2014/main" id="{71D47355-1300-40B3-B89C-28FEDBA835E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385309" y="335280"/>
              <a:ext cx="563305" cy="563305"/>
            </a:xfrm>
            <a:prstGeom prst="rect">
              <a:avLst/>
            </a:prstGeom>
          </p:spPr>
        </p:pic>
      </p:grpSp>
      <p:sp>
        <p:nvSpPr>
          <p:cNvPr id="24" name="TextBox 23">
            <a:extLst>
              <a:ext uri="{FF2B5EF4-FFF2-40B4-BE49-F238E27FC236}">
                <a16:creationId xmlns="" xmlns:a16="http://schemas.microsoft.com/office/drawing/2014/main" id="{8571D6D2-11EA-4CF6-96DE-2842D258B491}"/>
              </a:ext>
            </a:extLst>
          </p:cNvPr>
          <p:cNvSpPr txBox="1"/>
          <p:nvPr/>
        </p:nvSpPr>
        <p:spPr>
          <a:xfrm>
            <a:off x="569944" y="1065438"/>
            <a:ext cx="10990685" cy="2308324"/>
          </a:xfrm>
          <a:prstGeom prst="rect">
            <a:avLst/>
          </a:prstGeom>
          <a:noFill/>
        </p:spPr>
        <p:txBody>
          <a:bodyPr wrap="square" rtlCol="0">
            <a:spAutoFit/>
          </a:bodyPr>
          <a:lstStyle/>
          <a:p>
            <a:pPr algn="just">
              <a:lnSpc>
                <a:spcPct val="120000"/>
              </a:lnSpc>
            </a:pPr>
            <a:r>
              <a:rPr lang="vi-VN" sz="2400" b="1" dirty="0"/>
              <a:t>Những điều sau đây giúp giao thông trên đường bộ được an toàn như thế nào?</a:t>
            </a:r>
          </a:p>
          <a:p>
            <a:pPr marL="285750" indent="-285750" algn="just">
              <a:lnSpc>
                <a:spcPct val="120000"/>
              </a:lnSpc>
              <a:buFontTx/>
              <a:buChar char="-"/>
            </a:pPr>
            <a:r>
              <a:rPr lang="vi-VN" sz="2400" b="1" dirty="0"/>
              <a:t>Tuân thủ đúng giới hạn tốc độ</a:t>
            </a:r>
          </a:p>
          <a:p>
            <a:pPr marL="285750" indent="-285750" algn="just">
              <a:lnSpc>
                <a:spcPct val="120000"/>
              </a:lnSpc>
              <a:buFontTx/>
              <a:buChar char="-"/>
            </a:pPr>
            <a:r>
              <a:rPr lang="vi-VN" sz="2400" b="1" dirty="0"/>
              <a:t>Giữ đúng quy định về khoảng cách an toàn</a:t>
            </a:r>
          </a:p>
          <a:p>
            <a:pPr marL="285750" indent="-285750" algn="just">
              <a:lnSpc>
                <a:spcPct val="120000"/>
              </a:lnSpc>
              <a:buFontTx/>
              <a:buChar char="-"/>
            </a:pPr>
            <a:r>
              <a:rPr lang="vi-VN" sz="2400" b="1" dirty="0"/>
              <a:t>Giảm tốc độ khi trời mưa</a:t>
            </a:r>
            <a:endParaRPr lang="en-US" sz="2400" b="1" dirty="0"/>
          </a:p>
        </p:txBody>
      </p:sp>
      <p:sp>
        <p:nvSpPr>
          <p:cNvPr id="25" name="TextBox 24">
            <a:extLst>
              <a:ext uri="{FF2B5EF4-FFF2-40B4-BE49-F238E27FC236}">
                <a16:creationId xmlns="" xmlns:a16="http://schemas.microsoft.com/office/drawing/2014/main" id="{108459F5-B3DA-4004-B236-ECAD3AA7DB33}"/>
              </a:ext>
            </a:extLst>
          </p:cNvPr>
          <p:cNvSpPr txBox="1"/>
          <p:nvPr/>
        </p:nvSpPr>
        <p:spPr>
          <a:xfrm>
            <a:off x="5496559" y="3142929"/>
            <a:ext cx="1198880" cy="461665"/>
          </a:xfrm>
          <a:prstGeom prst="rect">
            <a:avLst/>
          </a:prstGeom>
          <a:noFill/>
        </p:spPr>
        <p:txBody>
          <a:bodyPr wrap="square" rtlCol="0">
            <a:spAutoFit/>
          </a:bodyPr>
          <a:lstStyle/>
          <a:p>
            <a:r>
              <a:rPr lang="vi-VN" sz="2400" b="1" u="sng" dirty="0">
                <a:solidFill>
                  <a:srgbClr val="FFC000"/>
                </a:solidFill>
              </a:rPr>
              <a:t>Trả lời</a:t>
            </a:r>
            <a:endParaRPr lang="en-US" sz="2400" b="1" u="sng" dirty="0">
              <a:solidFill>
                <a:srgbClr val="FFC000"/>
              </a:solidFill>
            </a:endParaRPr>
          </a:p>
        </p:txBody>
      </p:sp>
      <p:grpSp>
        <p:nvGrpSpPr>
          <p:cNvPr id="12" name="Group 11">
            <a:extLst>
              <a:ext uri="{FF2B5EF4-FFF2-40B4-BE49-F238E27FC236}">
                <a16:creationId xmlns="" xmlns:a16="http://schemas.microsoft.com/office/drawing/2014/main" id="{C821C273-73C2-4F57-9879-075AFEC6D134}"/>
              </a:ext>
            </a:extLst>
          </p:cNvPr>
          <p:cNvGrpSpPr/>
          <p:nvPr/>
        </p:nvGrpSpPr>
        <p:grpSpPr>
          <a:xfrm>
            <a:off x="-834534" y="178561"/>
            <a:ext cx="4712054" cy="760793"/>
            <a:chOff x="-822960" y="310360"/>
            <a:chExt cx="4712054" cy="760793"/>
          </a:xfrm>
        </p:grpSpPr>
        <p:grpSp>
          <p:nvGrpSpPr>
            <p:cNvPr id="13" name="Group 12">
              <a:extLst>
                <a:ext uri="{FF2B5EF4-FFF2-40B4-BE49-F238E27FC236}">
                  <a16:creationId xmlns="" xmlns:a16="http://schemas.microsoft.com/office/drawing/2014/main" id="{3EE0E902-3732-4ECC-B345-7B24C8F0D0E7}"/>
                </a:ext>
              </a:extLst>
            </p:cNvPr>
            <p:cNvGrpSpPr/>
            <p:nvPr/>
          </p:nvGrpSpPr>
          <p:grpSpPr>
            <a:xfrm>
              <a:off x="-822960" y="310360"/>
              <a:ext cx="4712054" cy="760793"/>
              <a:chOff x="-548639" y="2445393"/>
              <a:chExt cx="4469224" cy="760793"/>
            </a:xfrm>
            <a:gradFill>
              <a:gsLst>
                <a:gs pos="0">
                  <a:srgbClr val="26BAE3"/>
                </a:gs>
                <a:gs pos="71000">
                  <a:srgbClr val="8F5FF0"/>
                </a:gs>
                <a:gs pos="100000">
                  <a:srgbClr val="D125F9"/>
                </a:gs>
              </a:gsLst>
              <a:lin ang="13500000" scaled="1"/>
            </a:gradFill>
          </p:grpSpPr>
          <p:sp>
            <p:nvSpPr>
              <p:cNvPr id="15" name="Parallelogram 14">
                <a:extLst>
                  <a:ext uri="{FF2B5EF4-FFF2-40B4-BE49-F238E27FC236}">
                    <a16:creationId xmlns="" xmlns:a16="http://schemas.microsoft.com/office/drawing/2014/main" id="{EDDFFEB5-6D16-478B-A6BD-CF86F8C22F78}"/>
                  </a:ext>
                </a:extLst>
              </p:cNvPr>
              <p:cNvSpPr/>
              <p:nvPr/>
            </p:nvSpPr>
            <p:spPr>
              <a:xfrm flipV="1">
                <a:off x="-548639" y="2445393"/>
                <a:ext cx="4469224" cy="760793"/>
              </a:xfrm>
              <a:prstGeom prst="parallelogram">
                <a:avLst>
                  <a:gd name="adj" fmla="val 581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0231EBF4-428F-46BC-91BB-52009844585D}"/>
                  </a:ext>
                </a:extLst>
              </p:cNvPr>
              <p:cNvSpPr txBox="1"/>
              <p:nvPr/>
            </p:nvSpPr>
            <p:spPr>
              <a:xfrm>
                <a:off x="1260115" y="2583444"/>
                <a:ext cx="2375359" cy="523220"/>
              </a:xfrm>
              <a:prstGeom prst="rect">
                <a:avLst/>
              </a:prstGeom>
              <a:grpFill/>
            </p:spPr>
            <p:txBody>
              <a:bodyPr wrap="square">
                <a:spAutoFit/>
              </a:bodyPr>
              <a:lstStyle/>
              <a:p>
                <a:pPr algn="just"/>
                <a:r>
                  <a:rPr lang="vi-VN" sz="2800" b="1" dirty="0">
                    <a:solidFill>
                      <a:schemeClr val="bg1"/>
                    </a:solidFill>
                    <a:latin typeface="+mj-lt"/>
                    <a:ea typeface="#9Slide02 Tieu de dai" panose="02000000000000000000" pitchFamily="2" charset="0"/>
                  </a:rPr>
                  <a:t>VẬN DỤNG</a:t>
                </a:r>
              </a:p>
            </p:txBody>
          </p:sp>
        </p:grpSp>
        <p:pic>
          <p:nvPicPr>
            <p:cNvPr id="14" name="Graphic 2" descr="Head with gears with solid fill">
              <a:extLst>
                <a:ext uri="{FF2B5EF4-FFF2-40B4-BE49-F238E27FC236}">
                  <a16:creationId xmlns="" xmlns:a16="http://schemas.microsoft.com/office/drawing/2014/main" id="{C8C31833-A4B6-42C9-BF52-E3F76B138E2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44064" y="370993"/>
              <a:ext cx="640007" cy="640007"/>
            </a:xfrm>
            <a:prstGeom prst="rect">
              <a:avLst/>
            </a:prstGeom>
          </p:spPr>
        </p:pic>
      </p:grpSp>
      <p:sp>
        <p:nvSpPr>
          <p:cNvPr id="2" name="TextBox 1"/>
          <p:cNvSpPr txBox="1"/>
          <p:nvPr/>
        </p:nvSpPr>
        <p:spPr>
          <a:xfrm>
            <a:off x="479679" y="3604594"/>
            <a:ext cx="11232640" cy="3046988"/>
          </a:xfrm>
          <a:prstGeom prst="rect">
            <a:avLst/>
          </a:prstGeom>
          <a:noFill/>
        </p:spPr>
        <p:txBody>
          <a:bodyPr wrap="square" rtlCol="0">
            <a:spAutoFit/>
          </a:bodyPr>
          <a:lstStyle/>
          <a:p>
            <a:pPr algn="just"/>
            <a:r>
              <a:rPr lang="vi-VN" sz="2400" b="1" dirty="0">
                <a:solidFill>
                  <a:srgbClr val="FF0000"/>
                </a:solidFill>
              </a:rPr>
              <a:t>Tác dụng của những điều trên:</a:t>
            </a:r>
          </a:p>
          <a:p>
            <a:pPr algn="just"/>
            <a:r>
              <a:rPr lang="vi-VN" sz="2400" b="1" dirty="0">
                <a:solidFill>
                  <a:srgbClr val="FF0000"/>
                </a:solidFill>
              </a:rPr>
              <a:t>- Tuân thủ đúng giới hạn tốc độ: giúp người điều khiển phương tiện ứng biến và xử lí kịp thời những trường hợp ngoài ý muốn, hạn chế đến mức thấp nhất khả năng xảy ra tai nạn giao thông.</a:t>
            </a:r>
          </a:p>
          <a:p>
            <a:pPr algn="just"/>
            <a:r>
              <a:rPr lang="vi-VN" sz="2400" b="1" dirty="0">
                <a:solidFill>
                  <a:srgbClr val="FF0000"/>
                </a:solidFill>
              </a:rPr>
              <a:t>- Giữ đúng quy định về khoảng cách an toàn: giảm thiếu các trường hợp va chạm do phóng nhanh vượt ẩu, xe xảy ra sự cố,…</a:t>
            </a:r>
          </a:p>
          <a:p>
            <a:pPr algn="just"/>
            <a:r>
              <a:rPr lang="vi-VN" sz="2400" b="1" dirty="0">
                <a:solidFill>
                  <a:srgbClr val="FF0000"/>
                </a:solidFill>
              </a:rPr>
              <a:t>-  Giảm tốc độ khi trời mưa: đảm bảo an toàn cho bản thân và người khác, tránh gây ra tai nạn do mặt đường trơn trượt, mất lái,…</a:t>
            </a:r>
          </a:p>
        </p:txBody>
      </p:sp>
    </p:spTree>
    <p:extLst>
      <p:ext uri="{BB962C8B-B14F-4D97-AF65-F5344CB8AC3E}">
        <p14:creationId xmlns:p14="http://schemas.microsoft.com/office/powerpoint/2010/main" val="23966287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 xmlns:a16="http://schemas.microsoft.com/office/drawing/2014/main" id="{2AD3D399-4E4A-4E75-93DA-1943F8FBA600}"/>
              </a:ext>
            </a:extLst>
          </p:cNvPr>
          <p:cNvGrpSpPr/>
          <p:nvPr/>
        </p:nvGrpSpPr>
        <p:grpSpPr>
          <a:xfrm>
            <a:off x="4517527" y="18384"/>
            <a:ext cx="3205479" cy="701040"/>
            <a:chOff x="3921760" y="277147"/>
            <a:chExt cx="3205479" cy="701040"/>
          </a:xfrm>
        </p:grpSpPr>
        <p:sp>
          <p:nvSpPr>
            <p:cNvPr id="16" name="Rectangle: Rounded Corners 15">
              <a:extLst>
                <a:ext uri="{FF2B5EF4-FFF2-40B4-BE49-F238E27FC236}">
                  <a16:creationId xmlns="" xmlns:a16="http://schemas.microsoft.com/office/drawing/2014/main" id="{94F013C0-CCA9-4988-B542-7F682BD55635}"/>
                </a:ext>
              </a:extLst>
            </p:cNvPr>
            <p:cNvSpPr/>
            <p:nvPr/>
          </p:nvSpPr>
          <p:spPr>
            <a:xfrm>
              <a:off x="3921760" y="277147"/>
              <a:ext cx="3205479" cy="701040"/>
            </a:xfrm>
            <a:prstGeom prst="roundRect">
              <a:avLst>
                <a:gd name="adj" fmla="val 26812"/>
              </a:avLst>
            </a:prstGeom>
            <a:solidFill>
              <a:srgbClr val="00206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 xmlns:a16="http://schemas.microsoft.com/office/drawing/2014/main" id="{7D0F8383-1E50-4456-A1E1-1B5E772663F8}"/>
                </a:ext>
              </a:extLst>
            </p:cNvPr>
            <p:cNvSpPr txBox="1"/>
            <p:nvPr/>
          </p:nvSpPr>
          <p:spPr>
            <a:xfrm>
              <a:off x="5055869" y="335280"/>
              <a:ext cx="1866900" cy="584775"/>
            </a:xfrm>
            <a:prstGeom prst="rect">
              <a:avLst/>
            </a:prstGeom>
            <a:noFill/>
          </p:spPr>
          <p:txBody>
            <a:bodyPr wrap="square" rtlCol="0">
              <a:spAutoFit/>
            </a:bodyPr>
            <a:lstStyle/>
            <a:p>
              <a:r>
                <a:rPr lang="vi-VN" sz="3200" b="1">
                  <a:solidFill>
                    <a:schemeClr val="bg1"/>
                  </a:solidFill>
                </a:rPr>
                <a:t>BÀI TẬP</a:t>
              </a:r>
              <a:endParaRPr lang="en-US" sz="3200" b="1">
                <a:solidFill>
                  <a:schemeClr val="bg1"/>
                </a:solidFill>
              </a:endParaRPr>
            </a:p>
          </p:txBody>
        </p:sp>
        <p:pic>
          <p:nvPicPr>
            <p:cNvPr id="22" name="Graphic 21" descr="Open book with solid fill">
              <a:extLst>
                <a:ext uri="{FF2B5EF4-FFF2-40B4-BE49-F238E27FC236}">
                  <a16:creationId xmlns="" xmlns:a16="http://schemas.microsoft.com/office/drawing/2014/main" id="{71D47355-1300-40B3-B89C-28FEDBA835E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4385309" y="335280"/>
              <a:ext cx="563305" cy="563305"/>
            </a:xfrm>
            <a:prstGeom prst="rect">
              <a:avLst/>
            </a:prstGeom>
          </p:spPr>
        </p:pic>
      </p:grpSp>
      <p:sp>
        <p:nvSpPr>
          <p:cNvPr id="24" name="TextBox 23">
            <a:extLst>
              <a:ext uri="{FF2B5EF4-FFF2-40B4-BE49-F238E27FC236}">
                <a16:creationId xmlns="" xmlns:a16="http://schemas.microsoft.com/office/drawing/2014/main" id="{8571D6D2-11EA-4CF6-96DE-2842D258B491}"/>
              </a:ext>
            </a:extLst>
          </p:cNvPr>
          <p:cNvSpPr txBox="1"/>
          <p:nvPr/>
        </p:nvSpPr>
        <p:spPr>
          <a:xfrm>
            <a:off x="809896" y="872693"/>
            <a:ext cx="10894424" cy="2160591"/>
          </a:xfrm>
          <a:prstGeom prst="rect">
            <a:avLst/>
          </a:prstGeom>
          <a:noFill/>
        </p:spPr>
        <p:txBody>
          <a:bodyPr wrap="square" rtlCol="0">
            <a:spAutoFit/>
          </a:bodyPr>
          <a:lstStyle/>
          <a:p>
            <a:pPr algn="just">
              <a:lnSpc>
                <a:spcPct val="120000"/>
              </a:lnSpc>
            </a:pPr>
            <a:r>
              <a:rPr lang="en-US" sz="2800" b="1" dirty="0" smtClean="0"/>
              <a:t>     </a:t>
            </a:r>
            <a:r>
              <a:rPr lang="vi-VN" sz="2800" b="1" dirty="0" smtClean="0"/>
              <a:t>Camera </a:t>
            </a:r>
            <a:r>
              <a:rPr lang="vi-VN" sz="2800" b="1" dirty="0"/>
              <a:t>của thiết bị “bắn tốc độ” ghi và tính được thời gian một ô tô chạy qua giữa hai vạch mốc cách nhau 10m là 0,56s. Nếu tốc độ giới hạn trên làn đường được quy định là 60km/h thì ô tô này có vượt quá tốc độ cho phép không?</a:t>
            </a:r>
            <a:endParaRPr lang="en-US" sz="2800" b="1" dirty="0"/>
          </a:p>
        </p:txBody>
      </p:sp>
      <p:sp>
        <p:nvSpPr>
          <p:cNvPr id="25" name="TextBox 24">
            <a:extLst>
              <a:ext uri="{FF2B5EF4-FFF2-40B4-BE49-F238E27FC236}">
                <a16:creationId xmlns="" xmlns:a16="http://schemas.microsoft.com/office/drawing/2014/main" id="{108459F5-B3DA-4004-B236-ECAD3AA7DB33}"/>
              </a:ext>
            </a:extLst>
          </p:cNvPr>
          <p:cNvSpPr txBox="1"/>
          <p:nvPr/>
        </p:nvSpPr>
        <p:spPr>
          <a:xfrm>
            <a:off x="5293917" y="3123937"/>
            <a:ext cx="1198880" cy="461665"/>
          </a:xfrm>
          <a:prstGeom prst="rect">
            <a:avLst/>
          </a:prstGeom>
          <a:noFill/>
        </p:spPr>
        <p:txBody>
          <a:bodyPr wrap="square" rtlCol="0">
            <a:spAutoFit/>
          </a:bodyPr>
          <a:lstStyle/>
          <a:p>
            <a:r>
              <a:rPr lang="vi-VN" sz="2400" b="1" u="sng" dirty="0">
                <a:solidFill>
                  <a:srgbClr val="FFC000"/>
                </a:solidFill>
              </a:rPr>
              <a:t>Trả lời</a:t>
            </a:r>
            <a:endParaRPr lang="en-US" sz="2400" b="1" u="sng" dirty="0">
              <a:solidFill>
                <a:srgbClr val="FFC000"/>
              </a:solidFill>
            </a:endParaRPr>
          </a:p>
        </p:txBody>
      </p:sp>
      <p:grpSp>
        <p:nvGrpSpPr>
          <p:cNvPr id="12" name="Group 11">
            <a:extLst>
              <a:ext uri="{FF2B5EF4-FFF2-40B4-BE49-F238E27FC236}">
                <a16:creationId xmlns="" xmlns:a16="http://schemas.microsoft.com/office/drawing/2014/main" id="{C821C273-73C2-4F57-9879-075AFEC6D134}"/>
              </a:ext>
            </a:extLst>
          </p:cNvPr>
          <p:cNvGrpSpPr/>
          <p:nvPr/>
        </p:nvGrpSpPr>
        <p:grpSpPr>
          <a:xfrm>
            <a:off x="-925974" y="17212"/>
            <a:ext cx="4712054" cy="760793"/>
            <a:chOff x="-822960" y="310360"/>
            <a:chExt cx="4712054" cy="760793"/>
          </a:xfrm>
        </p:grpSpPr>
        <p:grpSp>
          <p:nvGrpSpPr>
            <p:cNvPr id="13" name="Group 12">
              <a:extLst>
                <a:ext uri="{FF2B5EF4-FFF2-40B4-BE49-F238E27FC236}">
                  <a16:creationId xmlns="" xmlns:a16="http://schemas.microsoft.com/office/drawing/2014/main" id="{3EE0E902-3732-4ECC-B345-7B24C8F0D0E7}"/>
                </a:ext>
              </a:extLst>
            </p:cNvPr>
            <p:cNvGrpSpPr/>
            <p:nvPr/>
          </p:nvGrpSpPr>
          <p:grpSpPr>
            <a:xfrm>
              <a:off x="-822960" y="310360"/>
              <a:ext cx="4712054" cy="760793"/>
              <a:chOff x="-548639" y="2445393"/>
              <a:chExt cx="4469224" cy="760793"/>
            </a:xfrm>
            <a:gradFill>
              <a:gsLst>
                <a:gs pos="0">
                  <a:srgbClr val="26BAE3"/>
                </a:gs>
                <a:gs pos="71000">
                  <a:srgbClr val="8F5FF0"/>
                </a:gs>
                <a:gs pos="100000">
                  <a:srgbClr val="D125F9"/>
                </a:gs>
              </a:gsLst>
              <a:lin ang="13500000" scaled="1"/>
            </a:gradFill>
          </p:grpSpPr>
          <p:sp>
            <p:nvSpPr>
              <p:cNvPr id="15" name="Parallelogram 14">
                <a:extLst>
                  <a:ext uri="{FF2B5EF4-FFF2-40B4-BE49-F238E27FC236}">
                    <a16:creationId xmlns="" xmlns:a16="http://schemas.microsoft.com/office/drawing/2014/main" id="{EDDFFEB5-6D16-478B-A6BD-CF86F8C22F78}"/>
                  </a:ext>
                </a:extLst>
              </p:cNvPr>
              <p:cNvSpPr/>
              <p:nvPr/>
            </p:nvSpPr>
            <p:spPr>
              <a:xfrm flipV="1">
                <a:off x="-548639" y="2445393"/>
                <a:ext cx="4469224" cy="760793"/>
              </a:xfrm>
              <a:prstGeom prst="parallelogram">
                <a:avLst>
                  <a:gd name="adj" fmla="val 5811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0231EBF4-428F-46BC-91BB-52009844585D}"/>
                  </a:ext>
                </a:extLst>
              </p:cNvPr>
              <p:cNvSpPr txBox="1"/>
              <p:nvPr/>
            </p:nvSpPr>
            <p:spPr>
              <a:xfrm>
                <a:off x="1260115" y="2583444"/>
                <a:ext cx="2375359" cy="523220"/>
              </a:xfrm>
              <a:prstGeom prst="rect">
                <a:avLst/>
              </a:prstGeom>
              <a:grpFill/>
            </p:spPr>
            <p:txBody>
              <a:bodyPr wrap="square">
                <a:spAutoFit/>
              </a:bodyPr>
              <a:lstStyle/>
              <a:p>
                <a:pPr algn="just"/>
                <a:r>
                  <a:rPr lang="vi-VN" sz="2800" b="1" dirty="0">
                    <a:solidFill>
                      <a:schemeClr val="bg1"/>
                    </a:solidFill>
                    <a:latin typeface="+mj-lt"/>
                    <a:ea typeface="#9Slide02 Tieu de dai" panose="02000000000000000000" pitchFamily="2" charset="0"/>
                  </a:rPr>
                  <a:t>VẬN DỤNG</a:t>
                </a:r>
              </a:p>
            </p:txBody>
          </p:sp>
        </p:grpSp>
        <p:pic>
          <p:nvPicPr>
            <p:cNvPr id="14" name="Graphic 2" descr="Head with gears with solid fill">
              <a:extLst>
                <a:ext uri="{FF2B5EF4-FFF2-40B4-BE49-F238E27FC236}">
                  <a16:creationId xmlns="" xmlns:a16="http://schemas.microsoft.com/office/drawing/2014/main" id="{C8C31833-A4B6-42C9-BF52-E3F76B138E2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44064" y="370993"/>
              <a:ext cx="640007" cy="640007"/>
            </a:xfrm>
            <a:prstGeom prst="rect">
              <a:avLst/>
            </a:prstGeom>
          </p:spPr>
        </p:pic>
      </p:grpSp>
      <p:sp>
        <p:nvSpPr>
          <p:cNvPr id="2" name="TextBox 1"/>
          <p:cNvSpPr txBox="1"/>
          <p:nvPr/>
        </p:nvSpPr>
        <p:spPr>
          <a:xfrm>
            <a:off x="809896" y="3676255"/>
            <a:ext cx="10158888" cy="1446550"/>
          </a:xfrm>
          <a:prstGeom prst="rect">
            <a:avLst/>
          </a:prstGeom>
          <a:noFill/>
        </p:spPr>
        <p:txBody>
          <a:bodyPr wrap="square" rtlCol="0">
            <a:spAutoFit/>
          </a:bodyPr>
          <a:lstStyle/>
          <a:p>
            <a:pPr algn="just"/>
            <a:r>
              <a:rPr lang="vi-VN" sz="2800" b="1" dirty="0">
                <a:solidFill>
                  <a:srgbClr val="FF0000"/>
                </a:solidFill>
              </a:rPr>
              <a:t>Tốc độ chạy của ô tô là</a:t>
            </a:r>
            <a:r>
              <a:rPr lang="vi-VN" sz="2800" b="1" dirty="0" smtClean="0">
                <a:solidFill>
                  <a:srgbClr val="FF0000"/>
                </a:solidFill>
              </a:rPr>
              <a:t>:</a:t>
            </a:r>
            <a:endParaRPr lang="en-US" sz="2800" b="1" dirty="0" smtClean="0">
              <a:solidFill>
                <a:srgbClr val="FF0000"/>
              </a:solidFill>
            </a:endParaRPr>
          </a:p>
          <a:p>
            <a:pPr algn="just"/>
            <a:endParaRPr lang="vi-VN" sz="2800" b="1" dirty="0">
              <a:solidFill>
                <a:srgbClr val="FF0000"/>
              </a:solidFill>
            </a:endParaRPr>
          </a:p>
          <a:p>
            <a:pPr algn="just"/>
            <a:endParaRPr lang="en-US" sz="3200" b="1" dirty="0" smtClean="0">
              <a:solidFill>
                <a:srgbClr val="FF0000"/>
              </a:solidFill>
            </a:endParaRPr>
          </a:p>
        </p:txBody>
      </p:sp>
      <mc:AlternateContent xmlns:mc="http://schemas.openxmlformats.org/markup-compatibility/2006" xmlns:a14="http://schemas.microsoft.com/office/drawing/2010/main">
        <mc:Choice Requires="a14">
          <p:sp>
            <p:nvSpPr>
              <p:cNvPr id="18" name="Hộp Văn bản 2">
                <a:extLst>
                  <a:ext uri="{FF2B5EF4-FFF2-40B4-BE49-F238E27FC236}">
                    <a16:creationId xmlns="" xmlns:a16="http://schemas.microsoft.com/office/drawing/2014/main" id="{151B01C1-3828-466E-9B96-2D96ED6344DF}"/>
                  </a:ext>
                </a:extLst>
              </p:cNvPr>
              <p:cNvSpPr txBox="1"/>
              <p:nvPr/>
            </p:nvSpPr>
            <p:spPr>
              <a:xfrm>
                <a:off x="5877683" y="3421928"/>
                <a:ext cx="4827475" cy="9773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𝒗</m:t>
                      </m:r>
                      <m:r>
                        <a:rPr lang="en-US" sz="3200" b="1" i="1" smtClean="0">
                          <a:latin typeface="Cambria Math" panose="02040503050406030204" pitchFamily="18" charset="0"/>
                        </a:rPr>
                        <m:t>=</m:t>
                      </m:r>
                      <m:f>
                        <m:fPr>
                          <m:ctrlPr>
                            <a:rPr lang="en-US" sz="3200" b="1" i="1" smtClean="0">
                              <a:latin typeface="Cambria Math" panose="02040503050406030204" pitchFamily="18" charset="0"/>
                            </a:rPr>
                          </m:ctrlPr>
                        </m:fPr>
                        <m:num>
                          <m:r>
                            <a:rPr lang="en-US" sz="3200" b="1" i="1" smtClean="0">
                              <a:latin typeface="Cambria Math" panose="02040503050406030204" pitchFamily="18" charset="0"/>
                            </a:rPr>
                            <m:t>𝑺</m:t>
                          </m:r>
                        </m:num>
                        <m:den>
                          <m:r>
                            <a:rPr lang="en-US" sz="3200" b="1" i="1" smtClean="0">
                              <a:latin typeface="Cambria Math" panose="02040503050406030204" pitchFamily="18" charset="0"/>
                            </a:rPr>
                            <m:t>𝒕</m:t>
                          </m:r>
                        </m:den>
                      </m:f>
                      <m:r>
                        <a:rPr lang="en-US" sz="3200" b="1" i="1" smtClean="0">
                          <a:latin typeface="Cambria Math" panose="02040503050406030204" pitchFamily="18" charset="0"/>
                        </a:rPr>
                        <m:t>=</m:t>
                      </m:r>
                      <m:f>
                        <m:fPr>
                          <m:ctrlPr>
                            <a:rPr lang="en-US" sz="3200" b="1" i="1" smtClean="0">
                              <a:latin typeface="Cambria Math" panose="02040503050406030204" pitchFamily="18" charset="0"/>
                            </a:rPr>
                          </m:ctrlPr>
                        </m:fPr>
                        <m:num>
                          <m:r>
                            <a:rPr lang="en-US" sz="3200" b="1" i="1" smtClean="0">
                              <a:latin typeface="Cambria Math" panose="02040503050406030204" pitchFamily="18" charset="0"/>
                            </a:rPr>
                            <m:t>𝟏𝟎</m:t>
                          </m:r>
                        </m:num>
                        <m:den>
                          <m:r>
                            <a:rPr lang="en-US" sz="3200" b="1" i="1" smtClean="0">
                              <a:latin typeface="Cambria Math" panose="02040503050406030204" pitchFamily="18" charset="0"/>
                            </a:rPr>
                            <m:t>𝟎</m:t>
                          </m:r>
                          <m:r>
                            <a:rPr lang="en-US" sz="3200" b="1" i="1" smtClean="0">
                              <a:latin typeface="Cambria Math" panose="02040503050406030204" pitchFamily="18" charset="0"/>
                            </a:rPr>
                            <m:t>,</m:t>
                          </m:r>
                          <m:r>
                            <a:rPr lang="en-US" sz="3200" b="1" i="1" smtClean="0">
                              <a:latin typeface="Cambria Math" panose="02040503050406030204" pitchFamily="18" charset="0"/>
                            </a:rPr>
                            <m:t>𝟓𝟔</m:t>
                          </m:r>
                        </m:den>
                      </m:f>
                      <m:r>
                        <m:rPr>
                          <m:nor/>
                        </m:rPr>
                        <a:rPr lang="en-US" sz="3200" b="1" i="0" smtClean="0">
                          <a:latin typeface="Cambria Math" panose="02040503050406030204" pitchFamily="18" charset="0"/>
                        </a:rPr>
                        <m:t> </m:t>
                      </m:r>
                      <m:r>
                        <m:rPr>
                          <m:nor/>
                        </m:rPr>
                        <a:rPr lang="vi-VN" sz="2800" b="1" dirty="0">
                          <a:solidFill>
                            <a:srgbClr val="FF0000"/>
                          </a:solidFill>
                        </a:rPr>
                        <m:t>≈</m:t>
                      </m:r>
                      <m:r>
                        <a:rPr lang="en-US" sz="3200" b="1" i="1" smtClean="0">
                          <a:latin typeface="Cambria Math" panose="02040503050406030204" pitchFamily="18" charset="0"/>
                        </a:rPr>
                        <m:t>𝟏𝟕</m:t>
                      </m:r>
                      <m:r>
                        <a:rPr lang="en-US" sz="3200" b="1" i="1" smtClean="0">
                          <a:latin typeface="Cambria Math" panose="02040503050406030204" pitchFamily="18" charset="0"/>
                        </a:rPr>
                        <m:t>,</m:t>
                      </m:r>
                      <m:r>
                        <a:rPr lang="en-US" sz="3200" b="1" i="1" smtClean="0">
                          <a:latin typeface="Cambria Math" panose="02040503050406030204" pitchFamily="18" charset="0"/>
                        </a:rPr>
                        <m:t>𝟖𝟓</m:t>
                      </m:r>
                      <m:r>
                        <a:rPr lang="en-US" sz="3200" b="1" i="1" smtClean="0">
                          <a:latin typeface="Cambria Math" panose="02040503050406030204" pitchFamily="18" charset="0"/>
                        </a:rPr>
                        <m:t>𝒎</m:t>
                      </m:r>
                      <m:r>
                        <a:rPr lang="en-US" sz="3200" b="1" i="1" smtClean="0">
                          <a:latin typeface="Cambria Math" panose="02040503050406030204" pitchFamily="18" charset="0"/>
                        </a:rPr>
                        <m:t>/</m:t>
                      </m:r>
                      <m:r>
                        <a:rPr lang="en-US" sz="3200" b="1" i="1" smtClean="0">
                          <a:latin typeface="Cambria Math" panose="02040503050406030204" pitchFamily="18" charset="0"/>
                        </a:rPr>
                        <m:t>𝒔</m:t>
                      </m:r>
                    </m:oMath>
                  </m:oMathPara>
                </a14:m>
                <a:endParaRPr lang="vi-VN" sz="2800" b="1" dirty="0"/>
              </a:p>
            </p:txBody>
          </p:sp>
        </mc:Choice>
        <mc:Fallback xmlns="">
          <p:sp>
            <p:nvSpPr>
              <p:cNvPr id="18" name="Hộp Văn bản 2">
                <a:extLst>
                  <a:ext uri="{FF2B5EF4-FFF2-40B4-BE49-F238E27FC236}">
                    <a16:creationId xmlns:a16="http://schemas.microsoft.com/office/drawing/2014/main" xmlns="" xmlns:a14="http://schemas.microsoft.com/office/drawing/2010/main" id="{151B01C1-3828-466E-9B96-2D96ED6344DF}"/>
                  </a:ext>
                </a:extLst>
              </p:cNvPr>
              <p:cNvSpPr txBox="1">
                <a:spLocks noRot="1" noChangeAspect="1" noMove="1" noResize="1" noEditPoints="1" noAdjustHandles="1" noChangeArrowheads="1" noChangeShapeType="1" noTextEdit="1"/>
              </p:cNvSpPr>
              <p:nvPr/>
            </p:nvSpPr>
            <p:spPr>
              <a:xfrm>
                <a:off x="5877683" y="3421928"/>
                <a:ext cx="4827475" cy="977319"/>
              </a:xfrm>
              <a:prstGeom prst="rect">
                <a:avLst/>
              </a:prstGeom>
              <a:blipFill rotWithShape="0">
                <a:blip r:embed="rId7"/>
                <a:stretch>
                  <a:fillRect/>
                </a:stretch>
              </a:blipFill>
            </p:spPr>
            <p:txBody>
              <a:bodyPr/>
              <a:lstStyle/>
              <a:p>
                <a:r>
                  <a:rPr lang="en-US">
                    <a:noFill/>
                  </a:rPr>
                  <a:t> </a:t>
                </a:r>
              </a:p>
            </p:txBody>
          </p:sp>
        </mc:Fallback>
      </mc:AlternateContent>
      <p:sp>
        <p:nvSpPr>
          <p:cNvPr id="4" name="TextBox 3"/>
          <p:cNvSpPr txBox="1"/>
          <p:nvPr/>
        </p:nvSpPr>
        <p:spPr>
          <a:xfrm>
            <a:off x="8591345" y="4460347"/>
            <a:ext cx="2377439" cy="584775"/>
          </a:xfrm>
          <a:prstGeom prst="rect">
            <a:avLst/>
          </a:prstGeom>
          <a:noFill/>
        </p:spPr>
        <p:txBody>
          <a:bodyPr wrap="square" rtlCol="0">
            <a:spAutoFit/>
          </a:bodyPr>
          <a:lstStyle/>
          <a:p>
            <a:r>
              <a:rPr lang="vi-VN" sz="3200" b="1" dirty="0">
                <a:solidFill>
                  <a:srgbClr val="FF0000"/>
                </a:solidFill>
              </a:rPr>
              <a:t>≈</a:t>
            </a:r>
            <a:r>
              <a:rPr lang="en-US" sz="3200" b="1" dirty="0" smtClean="0"/>
              <a:t> 64,3 km/h</a:t>
            </a:r>
            <a:endParaRPr lang="en-US" sz="3200" b="1" dirty="0"/>
          </a:p>
        </p:txBody>
      </p:sp>
      <p:sp>
        <p:nvSpPr>
          <p:cNvPr id="5" name="Rectangle 4"/>
          <p:cNvSpPr/>
          <p:nvPr/>
        </p:nvSpPr>
        <p:spPr>
          <a:xfrm>
            <a:off x="815632" y="5116712"/>
            <a:ext cx="10888687" cy="1446550"/>
          </a:xfrm>
          <a:prstGeom prst="rect">
            <a:avLst/>
          </a:prstGeom>
        </p:spPr>
        <p:txBody>
          <a:bodyPr wrap="square">
            <a:spAutoFit/>
          </a:bodyPr>
          <a:lstStyle/>
          <a:p>
            <a:pPr algn="just"/>
            <a:r>
              <a:rPr lang="en-US" sz="3200" b="1" dirty="0">
                <a:solidFill>
                  <a:srgbClr val="FF0000"/>
                </a:solidFill>
              </a:rPr>
              <a:t>Ta </a:t>
            </a:r>
            <a:r>
              <a:rPr lang="en-US" sz="3200" b="1" dirty="0" err="1">
                <a:solidFill>
                  <a:srgbClr val="FF0000"/>
                </a:solidFill>
              </a:rPr>
              <a:t>thấy</a:t>
            </a:r>
            <a:r>
              <a:rPr lang="en-US" sz="3200" b="1" dirty="0">
                <a:solidFill>
                  <a:srgbClr val="FF0000"/>
                </a:solidFill>
              </a:rPr>
              <a:t> </a:t>
            </a:r>
            <a:r>
              <a:rPr lang="vi-VN" sz="2800" b="1" dirty="0">
                <a:solidFill>
                  <a:srgbClr val="FF0000"/>
                </a:solidFill>
              </a:rPr>
              <a:t>64,3 km/h</a:t>
            </a:r>
            <a:r>
              <a:rPr lang="en-US" sz="2800" b="1" dirty="0">
                <a:solidFill>
                  <a:srgbClr val="FF0000"/>
                </a:solidFill>
              </a:rPr>
              <a:t> </a:t>
            </a:r>
            <a:r>
              <a:rPr lang="vi-VN" sz="2800" b="1" dirty="0">
                <a:solidFill>
                  <a:srgbClr val="FF0000"/>
                </a:solidFill>
              </a:rPr>
              <a:t>&gt;</a:t>
            </a:r>
            <a:r>
              <a:rPr lang="en-US" sz="2800" b="1" dirty="0">
                <a:solidFill>
                  <a:srgbClr val="FF0000"/>
                </a:solidFill>
              </a:rPr>
              <a:t> </a:t>
            </a:r>
            <a:r>
              <a:rPr lang="vi-VN" sz="2800" b="1" dirty="0">
                <a:solidFill>
                  <a:srgbClr val="FF0000"/>
                </a:solidFill>
              </a:rPr>
              <a:t>60 km/h</a:t>
            </a:r>
            <a:endParaRPr lang="en-US" sz="2800" b="1" dirty="0">
              <a:solidFill>
                <a:srgbClr val="FF0000"/>
              </a:solidFill>
            </a:endParaRPr>
          </a:p>
          <a:p>
            <a:pPr algn="just"/>
            <a:r>
              <a:rPr lang="vi-VN" sz="2800" b="1" dirty="0">
                <a:solidFill>
                  <a:srgbClr val="FF0000"/>
                </a:solidFill>
              </a:rPr>
              <a:t>Như vậy, so với tốc độ giới hạn trên làn đường được quy định thì ô tô này có vượt quá tốc độ cho phép.</a:t>
            </a:r>
          </a:p>
        </p:txBody>
      </p:sp>
    </p:spTree>
    <p:extLst>
      <p:ext uri="{BB962C8B-B14F-4D97-AF65-F5344CB8AC3E}">
        <p14:creationId xmlns:p14="http://schemas.microsoft.com/office/powerpoint/2010/main" val="1251197822"/>
      </p:ext>
    </p:extLst>
  </p:cSld>
  <p:clrMapOvr>
    <a:masterClrMapping/>
  </p:clrMapOvr>
  <mc:AlternateContent xmlns:mc="http://schemas.openxmlformats.org/markup-compatibility/2006" xmlns:p14="http://schemas.microsoft.com/office/powerpoint/2010/main">
    <mc:Choice Requires="p14">
      <p:transition spd="slow" p14:dur="1300">
        <p14:pa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8" grpId="0"/>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 xmlns:a16="http://schemas.microsoft.com/office/drawing/2014/main" id="{9F9E85A4-907F-428E-B0DA-07D3AD8D85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67" t="8592" b="12296"/>
          <a:stretch/>
        </p:blipFill>
        <p:spPr>
          <a:xfrm>
            <a:off x="1711960" y="-15240"/>
            <a:ext cx="9159240" cy="7141177"/>
          </a:xfrm>
          <a:prstGeom prst="rect">
            <a:avLst/>
          </a:prstGeom>
        </p:spPr>
      </p:pic>
      <p:pic>
        <p:nvPicPr>
          <p:cNvPr id="7" name="Picture 6" descr="A picture containing flower, plant&#10;&#10;Description automatically generated">
            <a:extLst>
              <a:ext uri="{FF2B5EF4-FFF2-40B4-BE49-F238E27FC236}">
                <a16:creationId xmlns="" xmlns:a16="http://schemas.microsoft.com/office/drawing/2014/main" id="{68012278-C3F7-4282-BE7F-97895384D1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 b="4564"/>
          <a:stretch/>
        </p:blipFill>
        <p:spPr>
          <a:xfrm>
            <a:off x="-116844" y="3352797"/>
            <a:ext cx="3657607" cy="3505203"/>
          </a:xfrm>
          <a:prstGeom prst="rect">
            <a:avLst/>
          </a:prstGeom>
        </p:spPr>
      </p:pic>
      <p:pic>
        <p:nvPicPr>
          <p:cNvPr id="11" name="Picture 10" descr="A picture containing flower, plant&#10;&#10;Description automatically generated">
            <a:extLst>
              <a:ext uri="{FF2B5EF4-FFF2-40B4-BE49-F238E27FC236}">
                <a16:creationId xmlns="" xmlns:a16="http://schemas.microsoft.com/office/drawing/2014/main" id="{D6EAC10A-BB34-4D3B-AC2C-51CA0C2A39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 b="4564"/>
          <a:stretch/>
        </p:blipFill>
        <p:spPr>
          <a:xfrm flipH="1" flipV="1">
            <a:off x="8670267" y="-76203"/>
            <a:ext cx="3657607" cy="3505203"/>
          </a:xfrm>
          <a:prstGeom prst="rect">
            <a:avLst/>
          </a:prstGeom>
        </p:spPr>
      </p:pic>
    </p:spTree>
    <p:extLst>
      <p:ext uri="{BB962C8B-B14F-4D97-AF65-F5344CB8AC3E}">
        <p14:creationId xmlns:p14="http://schemas.microsoft.com/office/powerpoint/2010/main" val="191092795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 xmlns:a16="http://schemas.microsoft.com/office/drawing/2014/main" id="{1CB6DA60-0E5C-495D-BC2B-0DAD9E9ABCA4}"/>
              </a:ext>
            </a:extLst>
          </p:cNvPr>
          <p:cNvSpPr/>
          <p:nvPr/>
        </p:nvSpPr>
        <p:spPr>
          <a:xfrm>
            <a:off x="3266845" y="1676400"/>
            <a:ext cx="7644995" cy="1280160"/>
          </a:xfrm>
          <a:prstGeom prst="roundRect">
            <a:avLst>
              <a:gd name="adj" fmla="val 30159"/>
            </a:avLst>
          </a:prstGeom>
          <a:solidFill>
            <a:schemeClr val="bg1"/>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 xmlns:a16="http://schemas.microsoft.com/office/drawing/2014/main" id="{8288C7B0-6B43-42C0-AE00-1743B32605C7}"/>
              </a:ext>
            </a:extLst>
          </p:cNvPr>
          <p:cNvSpPr/>
          <p:nvPr/>
        </p:nvSpPr>
        <p:spPr>
          <a:xfrm>
            <a:off x="3264077" y="3901439"/>
            <a:ext cx="7644995" cy="1280160"/>
          </a:xfrm>
          <a:prstGeom prst="roundRect">
            <a:avLst>
              <a:gd name="adj" fmla="val 30159"/>
            </a:avLst>
          </a:prstGeom>
          <a:solidFill>
            <a:schemeClr val="bg1"/>
          </a:solidFill>
          <a:ln>
            <a:noFill/>
          </a:ln>
          <a:effectLst>
            <a:innerShdw blurRad="1016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 xmlns:a16="http://schemas.microsoft.com/office/drawing/2014/main" id="{A63451D7-ADA9-449A-9C44-761C482FE654}"/>
              </a:ext>
            </a:extLst>
          </p:cNvPr>
          <p:cNvSpPr/>
          <p:nvPr/>
        </p:nvSpPr>
        <p:spPr>
          <a:xfrm>
            <a:off x="0" y="0"/>
            <a:ext cx="1706880" cy="6858000"/>
          </a:xfrm>
          <a:prstGeom prst="rect">
            <a:avLst/>
          </a:prstGeom>
          <a:gradFill>
            <a:gsLst>
              <a:gs pos="0">
                <a:srgbClr val="26BAE3"/>
              </a:gs>
              <a:gs pos="43000">
                <a:srgbClr val="8865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 xmlns:a16="http://schemas.microsoft.com/office/drawing/2014/main" id="{5A9F0EFE-9773-4BAF-88ED-CC8EE8321937}"/>
              </a:ext>
            </a:extLst>
          </p:cNvPr>
          <p:cNvSpPr txBox="1"/>
          <p:nvPr/>
        </p:nvSpPr>
        <p:spPr>
          <a:xfrm rot="16200000">
            <a:off x="-1666682" y="3075057"/>
            <a:ext cx="5040243" cy="707886"/>
          </a:xfrm>
          <a:prstGeom prst="rect">
            <a:avLst/>
          </a:prstGeom>
          <a:noFill/>
        </p:spPr>
        <p:txBody>
          <a:bodyPr wrap="square" rtlCol="0">
            <a:spAutoFit/>
          </a:bodyPr>
          <a:lstStyle/>
          <a:p>
            <a:r>
              <a:rPr lang="vi-VN" sz="4000" b="1">
                <a:solidFill>
                  <a:schemeClr val="bg1"/>
                </a:solidFill>
              </a:rPr>
              <a:t>NỘI DUNG BÀI HỌC</a:t>
            </a:r>
            <a:endParaRPr lang="en-US" sz="4000" b="1">
              <a:solidFill>
                <a:schemeClr val="bg1"/>
              </a:solidFill>
            </a:endParaRPr>
          </a:p>
        </p:txBody>
      </p:sp>
      <p:sp>
        <p:nvSpPr>
          <p:cNvPr id="12" name="Rectangle: Rounded Corners 11">
            <a:extLst>
              <a:ext uri="{FF2B5EF4-FFF2-40B4-BE49-F238E27FC236}">
                <a16:creationId xmlns="" xmlns:a16="http://schemas.microsoft.com/office/drawing/2014/main" id="{073CD9BF-9239-4559-B15F-E01C64E2957D}"/>
              </a:ext>
            </a:extLst>
          </p:cNvPr>
          <p:cNvSpPr/>
          <p:nvPr/>
        </p:nvSpPr>
        <p:spPr>
          <a:xfrm>
            <a:off x="10906303" y="3901439"/>
            <a:ext cx="7644995" cy="1280160"/>
          </a:xfrm>
          <a:prstGeom prst="roundRect">
            <a:avLst>
              <a:gd name="adj" fmla="val 30159"/>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 xmlns:a16="http://schemas.microsoft.com/office/drawing/2014/main" id="{D3753B42-5C2B-4F27-A987-CFFD5DE3B685}"/>
              </a:ext>
            </a:extLst>
          </p:cNvPr>
          <p:cNvSpPr/>
          <p:nvPr/>
        </p:nvSpPr>
        <p:spPr>
          <a:xfrm>
            <a:off x="10906302" y="1676398"/>
            <a:ext cx="7644995" cy="1280160"/>
          </a:xfrm>
          <a:prstGeom prst="roundRect">
            <a:avLst>
              <a:gd name="adj" fmla="val 30159"/>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 xmlns:a16="http://schemas.microsoft.com/office/drawing/2014/main" id="{77B48C72-7AD5-4C1A-B6C5-FEB4F48C8787}"/>
              </a:ext>
            </a:extLst>
          </p:cNvPr>
          <p:cNvSpPr txBox="1"/>
          <p:nvPr/>
        </p:nvSpPr>
        <p:spPr>
          <a:xfrm>
            <a:off x="4476699" y="4064466"/>
            <a:ext cx="6231942" cy="954107"/>
          </a:xfrm>
          <a:prstGeom prst="rect">
            <a:avLst/>
          </a:prstGeom>
          <a:noFill/>
        </p:spPr>
        <p:txBody>
          <a:bodyPr wrap="square" rtlCol="0">
            <a:spAutoFit/>
          </a:bodyPr>
          <a:lstStyle/>
          <a:p>
            <a:r>
              <a:rPr lang="vi-VN" sz="2800" b="1">
                <a:solidFill>
                  <a:schemeClr val="bg1"/>
                </a:solidFill>
              </a:rPr>
              <a:t>ẢNH HƯỞNG CỦA TỐC ĐỘ TRONG AN TOÀN GIAO THÔNG</a:t>
            </a:r>
            <a:endParaRPr lang="en-US" sz="2800" b="1">
              <a:solidFill>
                <a:schemeClr val="bg1"/>
              </a:solidFill>
            </a:endParaRPr>
          </a:p>
        </p:txBody>
      </p:sp>
      <p:sp>
        <p:nvSpPr>
          <p:cNvPr id="9" name="TextBox 8">
            <a:extLst>
              <a:ext uri="{FF2B5EF4-FFF2-40B4-BE49-F238E27FC236}">
                <a16:creationId xmlns="" xmlns:a16="http://schemas.microsoft.com/office/drawing/2014/main" id="{9C528143-DFEE-4280-ADA4-5FCA04075975}"/>
              </a:ext>
            </a:extLst>
          </p:cNvPr>
          <p:cNvSpPr txBox="1"/>
          <p:nvPr/>
        </p:nvSpPr>
        <p:spPr>
          <a:xfrm>
            <a:off x="4893258" y="2054870"/>
            <a:ext cx="4444698" cy="523220"/>
          </a:xfrm>
          <a:prstGeom prst="rect">
            <a:avLst/>
          </a:prstGeom>
          <a:noFill/>
        </p:spPr>
        <p:txBody>
          <a:bodyPr wrap="square" rtlCol="0">
            <a:spAutoFit/>
          </a:bodyPr>
          <a:lstStyle/>
          <a:p>
            <a:r>
              <a:rPr lang="vi-VN" sz="2800" b="1">
                <a:solidFill>
                  <a:schemeClr val="bg1"/>
                </a:solidFill>
              </a:rPr>
              <a:t>THIẾT BỊ “BẮN TỐC ĐỘ”</a:t>
            </a:r>
            <a:endParaRPr lang="en-US" sz="2800" b="1">
              <a:solidFill>
                <a:schemeClr val="bg1"/>
              </a:solidFill>
            </a:endParaRPr>
          </a:p>
        </p:txBody>
      </p:sp>
      <p:sp>
        <p:nvSpPr>
          <p:cNvPr id="8" name="Rectangle 7">
            <a:extLst>
              <a:ext uri="{FF2B5EF4-FFF2-40B4-BE49-F238E27FC236}">
                <a16:creationId xmlns="" xmlns:a16="http://schemas.microsoft.com/office/drawing/2014/main" id="{4933EFB9-BA05-43EA-A61F-42E91D91BD72}"/>
              </a:ext>
            </a:extLst>
          </p:cNvPr>
          <p:cNvSpPr/>
          <p:nvPr/>
        </p:nvSpPr>
        <p:spPr>
          <a:xfrm>
            <a:off x="10906303" y="0"/>
            <a:ext cx="128569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Triangle 13">
            <a:extLst>
              <a:ext uri="{FF2B5EF4-FFF2-40B4-BE49-F238E27FC236}">
                <a16:creationId xmlns="" xmlns:a16="http://schemas.microsoft.com/office/drawing/2014/main" id="{7DB0EB38-D969-4CC0-BD55-AA4927CA2FB2}"/>
              </a:ext>
            </a:extLst>
          </p:cNvPr>
          <p:cNvSpPr/>
          <p:nvPr/>
        </p:nvSpPr>
        <p:spPr>
          <a:xfrm flipH="1">
            <a:off x="10546257" y="2638021"/>
            <a:ext cx="360045" cy="320040"/>
          </a:xfrm>
          <a:custGeom>
            <a:avLst/>
            <a:gdLst>
              <a:gd name="connsiteX0" fmla="*/ 0 w 274320"/>
              <a:gd name="connsiteY0" fmla="*/ 274320 h 274320"/>
              <a:gd name="connsiteX1" fmla="*/ 0 w 274320"/>
              <a:gd name="connsiteY1" fmla="*/ 0 h 274320"/>
              <a:gd name="connsiteX2" fmla="*/ 274320 w 274320"/>
              <a:gd name="connsiteY2" fmla="*/ 274320 h 274320"/>
              <a:gd name="connsiteX3" fmla="*/ 0 w 274320"/>
              <a:gd name="connsiteY3" fmla="*/ 274320 h 274320"/>
              <a:gd name="connsiteX0" fmla="*/ 0 w 316230"/>
              <a:gd name="connsiteY0" fmla="*/ 274320 h 278130"/>
              <a:gd name="connsiteX1" fmla="*/ 0 w 316230"/>
              <a:gd name="connsiteY1" fmla="*/ 0 h 278130"/>
              <a:gd name="connsiteX2" fmla="*/ 316230 w 316230"/>
              <a:gd name="connsiteY2" fmla="*/ 278130 h 278130"/>
              <a:gd name="connsiteX3" fmla="*/ 0 w 316230"/>
              <a:gd name="connsiteY3" fmla="*/ 274320 h 27813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Lst>
            <a:ahLst/>
            <a:cxnLst>
              <a:cxn ang="0">
                <a:pos x="connsiteX0" y="connsiteY0"/>
              </a:cxn>
              <a:cxn ang="0">
                <a:pos x="connsiteX1" y="connsiteY1"/>
              </a:cxn>
              <a:cxn ang="0">
                <a:pos x="connsiteX2" y="connsiteY2"/>
              </a:cxn>
              <a:cxn ang="0">
                <a:pos x="connsiteX3" y="connsiteY3"/>
              </a:cxn>
            </a:cxnLst>
            <a:rect l="l" t="t" r="r" b="b"/>
            <a:pathLst>
              <a:path w="360045" h="320040">
                <a:moveTo>
                  <a:pt x="0" y="316230"/>
                </a:moveTo>
                <a:lnTo>
                  <a:pt x="0" y="0"/>
                </a:lnTo>
                <a:cubicBezTo>
                  <a:pt x="61595" y="213360"/>
                  <a:pt x="167005" y="281940"/>
                  <a:pt x="360045" y="320040"/>
                </a:cubicBezTo>
                <a:lnTo>
                  <a:pt x="0" y="3162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Triangle 13">
            <a:extLst>
              <a:ext uri="{FF2B5EF4-FFF2-40B4-BE49-F238E27FC236}">
                <a16:creationId xmlns="" xmlns:a16="http://schemas.microsoft.com/office/drawing/2014/main" id="{9ACCEBB1-EFE5-433E-906A-4BC10D9C31D2}"/>
              </a:ext>
            </a:extLst>
          </p:cNvPr>
          <p:cNvSpPr/>
          <p:nvPr/>
        </p:nvSpPr>
        <p:spPr>
          <a:xfrm flipH="1">
            <a:off x="10546257" y="4861093"/>
            <a:ext cx="360045" cy="320040"/>
          </a:xfrm>
          <a:custGeom>
            <a:avLst/>
            <a:gdLst>
              <a:gd name="connsiteX0" fmla="*/ 0 w 274320"/>
              <a:gd name="connsiteY0" fmla="*/ 274320 h 274320"/>
              <a:gd name="connsiteX1" fmla="*/ 0 w 274320"/>
              <a:gd name="connsiteY1" fmla="*/ 0 h 274320"/>
              <a:gd name="connsiteX2" fmla="*/ 274320 w 274320"/>
              <a:gd name="connsiteY2" fmla="*/ 274320 h 274320"/>
              <a:gd name="connsiteX3" fmla="*/ 0 w 274320"/>
              <a:gd name="connsiteY3" fmla="*/ 274320 h 274320"/>
              <a:gd name="connsiteX0" fmla="*/ 0 w 316230"/>
              <a:gd name="connsiteY0" fmla="*/ 274320 h 278130"/>
              <a:gd name="connsiteX1" fmla="*/ 0 w 316230"/>
              <a:gd name="connsiteY1" fmla="*/ 0 h 278130"/>
              <a:gd name="connsiteX2" fmla="*/ 316230 w 316230"/>
              <a:gd name="connsiteY2" fmla="*/ 278130 h 278130"/>
              <a:gd name="connsiteX3" fmla="*/ 0 w 316230"/>
              <a:gd name="connsiteY3" fmla="*/ 274320 h 27813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Lst>
            <a:ahLst/>
            <a:cxnLst>
              <a:cxn ang="0">
                <a:pos x="connsiteX0" y="connsiteY0"/>
              </a:cxn>
              <a:cxn ang="0">
                <a:pos x="connsiteX1" y="connsiteY1"/>
              </a:cxn>
              <a:cxn ang="0">
                <a:pos x="connsiteX2" y="connsiteY2"/>
              </a:cxn>
              <a:cxn ang="0">
                <a:pos x="connsiteX3" y="connsiteY3"/>
              </a:cxn>
            </a:cxnLst>
            <a:rect l="l" t="t" r="r" b="b"/>
            <a:pathLst>
              <a:path w="360045" h="320040">
                <a:moveTo>
                  <a:pt x="0" y="316230"/>
                </a:moveTo>
                <a:lnTo>
                  <a:pt x="0" y="0"/>
                </a:lnTo>
                <a:cubicBezTo>
                  <a:pt x="61595" y="213360"/>
                  <a:pt x="167005" y="281940"/>
                  <a:pt x="360045" y="320040"/>
                </a:cubicBezTo>
                <a:lnTo>
                  <a:pt x="0" y="3162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Triangle 13">
            <a:extLst>
              <a:ext uri="{FF2B5EF4-FFF2-40B4-BE49-F238E27FC236}">
                <a16:creationId xmlns="" xmlns:a16="http://schemas.microsoft.com/office/drawing/2014/main" id="{CCCBA4D3-5188-42EB-AF20-0C886F8D5D89}"/>
              </a:ext>
            </a:extLst>
          </p:cNvPr>
          <p:cNvSpPr/>
          <p:nvPr/>
        </p:nvSpPr>
        <p:spPr>
          <a:xfrm flipH="1" flipV="1">
            <a:off x="10546257" y="1672071"/>
            <a:ext cx="360045" cy="320040"/>
          </a:xfrm>
          <a:custGeom>
            <a:avLst/>
            <a:gdLst>
              <a:gd name="connsiteX0" fmla="*/ 0 w 274320"/>
              <a:gd name="connsiteY0" fmla="*/ 274320 h 274320"/>
              <a:gd name="connsiteX1" fmla="*/ 0 w 274320"/>
              <a:gd name="connsiteY1" fmla="*/ 0 h 274320"/>
              <a:gd name="connsiteX2" fmla="*/ 274320 w 274320"/>
              <a:gd name="connsiteY2" fmla="*/ 274320 h 274320"/>
              <a:gd name="connsiteX3" fmla="*/ 0 w 274320"/>
              <a:gd name="connsiteY3" fmla="*/ 274320 h 274320"/>
              <a:gd name="connsiteX0" fmla="*/ 0 w 316230"/>
              <a:gd name="connsiteY0" fmla="*/ 274320 h 278130"/>
              <a:gd name="connsiteX1" fmla="*/ 0 w 316230"/>
              <a:gd name="connsiteY1" fmla="*/ 0 h 278130"/>
              <a:gd name="connsiteX2" fmla="*/ 316230 w 316230"/>
              <a:gd name="connsiteY2" fmla="*/ 278130 h 278130"/>
              <a:gd name="connsiteX3" fmla="*/ 0 w 316230"/>
              <a:gd name="connsiteY3" fmla="*/ 274320 h 27813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Lst>
            <a:ahLst/>
            <a:cxnLst>
              <a:cxn ang="0">
                <a:pos x="connsiteX0" y="connsiteY0"/>
              </a:cxn>
              <a:cxn ang="0">
                <a:pos x="connsiteX1" y="connsiteY1"/>
              </a:cxn>
              <a:cxn ang="0">
                <a:pos x="connsiteX2" y="connsiteY2"/>
              </a:cxn>
              <a:cxn ang="0">
                <a:pos x="connsiteX3" y="connsiteY3"/>
              </a:cxn>
            </a:cxnLst>
            <a:rect l="l" t="t" r="r" b="b"/>
            <a:pathLst>
              <a:path w="360045" h="320040">
                <a:moveTo>
                  <a:pt x="0" y="316230"/>
                </a:moveTo>
                <a:lnTo>
                  <a:pt x="0" y="0"/>
                </a:lnTo>
                <a:cubicBezTo>
                  <a:pt x="61595" y="213360"/>
                  <a:pt x="167005" y="281940"/>
                  <a:pt x="360045" y="320040"/>
                </a:cubicBezTo>
                <a:lnTo>
                  <a:pt x="0" y="3162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Triangle 13">
            <a:extLst>
              <a:ext uri="{FF2B5EF4-FFF2-40B4-BE49-F238E27FC236}">
                <a16:creationId xmlns="" xmlns:a16="http://schemas.microsoft.com/office/drawing/2014/main" id="{E1E8BBF6-C360-41BC-B1FA-8EF8161B05CE}"/>
              </a:ext>
            </a:extLst>
          </p:cNvPr>
          <p:cNvSpPr/>
          <p:nvPr/>
        </p:nvSpPr>
        <p:spPr>
          <a:xfrm flipH="1" flipV="1">
            <a:off x="10546256" y="3897965"/>
            <a:ext cx="360045" cy="320040"/>
          </a:xfrm>
          <a:custGeom>
            <a:avLst/>
            <a:gdLst>
              <a:gd name="connsiteX0" fmla="*/ 0 w 274320"/>
              <a:gd name="connsiteY0" fmla="*/ 274320 h 274320"/>
              <a:gd name="connsiteX1" fmla="*/ 0 w 274320"/>
              <a:gd name="connsiteY1" fmla="*/ 0 h 274320"/>
              <a:gd name="connsiteX2" fmla="*/ 274320 w 274320"/>
              <a:gd name="connsiteY2" fmla="*/ 274320 h 274320"/>
              <a:gd name="connsiteX3" fmla="*/ 0 w 274320"/>
              <a:gd name="connsiteY3" fmla="*/ 274320 h 274320"/>
              <a:gd name="connsiteX0" fmla="*/ 0 w 316230"/>
              <a:gd name="connsiteY0" fmla="*/ 274320 h 278130"/>
              <a:gd name="connsiteX1" fmla="*/ 0 w 316230"/>
              <a:gd name="connsiteY1" fmla="*/ 0 h 278130"/>
              <a:gd name="connsiteX2" fmla="*/ 316230 w 316230"/>
              <a:gd name="connsiteY2" fmla="*/ 278130 h 278130"/>
              <a:gd name="connsiteX3" fmla="*/ 0 w 316230"/>
              <a:gd name="connsiteY3" fmla="*/ 274320 h 27813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16230"/>
              <a:gd name="connsiteY0" fmla="*/ 316230 h 320040"/>
              <a:gd name="connsiteX1" fmla="*/ 0 w 316230"/>
              <a:gd name="connsiteY1" fmla="*/ 0 h 320040"/>
              <a:gd name="connsiteX2" fmla="*/ 316230 w 316230"/>
              <a:gd name="connsiteY2" fmla="*/ 320040 h 320040"/>
              <a:gd name="connsiteX3" fmla="*/ 0 w 31623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50520"/>
              <a:gd name="connsiteY0" fmla="*/ 316230 h 320040"/>
              <a:gd name="connsiteX1" fmla="*/ 0 w 350520"/>
              <a:gd name="connsiteY1" fmla="*/ 0 h 320040"/>
              <a:gd name="connsiteX2" fmla="*/ 350520 w 350520"/>
              <a:gd name="connsiteY2" fmla="*/ 320040 h 320040"/>
              <a:gd name="connsiteX3" fmla="*/ 0 w 350520"/>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 name="connsiteX0" fmla="*/ 0 w 360045"/>
              <a:gd name="connsiteY0" fmla="*/ 316230 h 320040"/>
              <a:gd name="connsiteX1" fmla="*/ 0 w 360045"/>
              <a:gd name="connsiteY1" fmla="*/ 0 h 320040"/>
              <a:gd name="connsiteX2" fmla="*/ 360045 w 360045"/>
              <a:gd name="connsiteY2" fmla="*/ 320040 h 320040"/>
              <a:gd name="connsiteX3" fmla="*/ 0 w 360045"/>
              <a:gd name="connsiteY3" fmla="*/ 316230 h 320040"/>
            </a:gdLst>
            <a:ahLst/>
            <a:cxnLst>
              <a:cxn ang="0">
                <a:pos x="connsiteX0" y="connsiteY0"/>
              </a:cxn>
              <a:cxn ang="0">
                <a:pos x="connsiteX1" y="connsiteY1"/>
              </a:cxn>
              <a:cxn ang="0">
                <a:pos x="connsiteX2" y="connsiteY2"/>
              </a:cxn>
              <a:cxn ang="0">
                <a:pos x="connsiteX3" y="connsiteY3"/>
              </a:cxn>
            </a:cxnLst>
            <a:rect l="l" t="t" r="r" b="b"/>
            <a:pathLst>
              <a:path w="360045" h="320040">
                <a:moveTo>
                  <a:pt x="0" y="316230"/>
                </a:moveTo>
                <a:lnTo>
                  <a:pt x="0" y="0"/>
                </a:lnTo>
                <a:cubicBezTo>
                  <a:pt x="61595" y="213360"/>
                  <a:pt x="167005" y="281940"/>
                  <a:pt x="360045" y="320040"/>
                </a:cubicBezTo>
                <a:lnTo>
                  <a:pt x="0" y="31623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9B2CD5EC-85BB-4E41-B482-1BABDA903DA2}"/>
              </a:ext>
            </a:extLst>
          </p:cNvPr>
          <p:cNvSpPr/>
          <p:nvPr/>
        </p:nvSpPr>
        <p:spPr>
          <a:xfrm>
            <a:off x="10492740" y="1546106"/>
            <a:ext cx="413561" cy="125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9CCCB354-66DA-4F82-8554-622CF9988AC9}"/>
              </a:ext>
            </a:extLst>
          </p:cNvPr>
          <p:cNvSpPr/>
          <p:nvPr/>
        </p:nvSpPr>
        <p:spPr>
          <a:xfrm>
            <a:off x="10492740" y="3772649"/>
            <a:ext cx="413561" cy="125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exagon 4">
            <a:extLst>
              <a:ext uri="{FF2B5EF4-FFF2-40B4-BE49-F238E27FC236}">
                <a16:creationId xmlns="" xmlns:a16="http://schemas.microsoft.com/office/drawing/2014/main" id="{B2AD3428-4683-4335-9DAB-B61BFC7F17BD}"/>
              </a:ext>
            </a:extLst>
          </p:cNvPr>
          <p:cNvSpPr/>
          <p:nvPr/>
        </p:nvSpPr>
        <p:spPr>
          <a:xfrm>
            <a:off x="10173959" y="3840479"/>
            <a:ext cx="1626413" cy="1402080"/>
          </a:xfrm>
          <a:prstGeom prst="hexagon">
            <a:avLst/>
          </a:prstGeom>
          <a:solidFill>
            <a:srgbClr val="26BAE3"/>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02</a:t>
            </a:r>
            <a:endParaRPr lang="en-US" sz="4800" b="1"/>
          </a:p>
        </p:txBody>
      </p:sp>
      <p:sp>
        <p:nvSpPr>
          <p:cNvPr id="4" name="Hexagon 3">
            <a:extLst>
              <a:ext uri="{FF2B5EF4-FFF2-40B4-BE49-F238E27FC236}">
                <a16:creationId xmlns="" xmlns:a16="http://schemas.microsoft.com/office/drawing/2014/main" id="{4218ECD7-E170-4C31-94AC-F3EB49ABEAAD}"/>
              </a:ext>
            </a:extLst>
          </p:cNvPr>
          <p:cNvSpPr/>
          <p:nvPr/>
        </p:nvSpPr>
        <p:spPr>
          <a:xfrm>
            <a:off x="10173960" y="1615440"/>
            <a:ext cx="1626413" cy="1402080"/>
          </a:xfrm>
          <a:prstGeom prst="hexagon">
            <a:avLst/>
          </a:prstGeom>
          <a:solidFill>
            <a:srgbClr val="D125F9"/>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800" b="1"/>
              <a:t>01</a:t>
            </a:r>
            <a:endParaRPr lang="en-US" sz="4800" b="1"/>
          </a:p>
        </p:txBody>
      </p:sp>
    </p:spTree>
    <p:extLst>
      <p:ext uri="{BB962C8B-B14F-4D97-AF65-F5344CB8AC3E}">
        <p14:creationId xmlns:p14="http://schemas.microsoft.com/office/powerpoint/2010/main" val="5425478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875E-6 -1.48148E-6 L -0.62122 -0.00116 " pathEditMode="relative" rAng="0" ptsTypes="AA">
                                      <p:cBhvr>
                                        <p:cTn id="6" dur="2000" fill="hold"/>
                                        <p:tgtEl>
                                          <p:spTgt spid="4"/>
                                        </p:tgtEl>
                                        <p:attrNameLst>
                                          <p:attrName>ppt_x</p:attrName>
                                          <p:attrName>ppt_y</p:attrName>
                                        </p:attrNameLst>
                                      </p:cBhvr>
                                      <p:rCtr x="-31068" y="-69"/>
                                    </p:animMotion>
                                  </p:childTnLst>
                                </p:cTn>
                              </p:par>
                              <p:par>
                                <p:cTn id="7" presetID="0" presetClass="path" presetSubtype="0" accel="50000" decel="50000" fill="hold" grpId="0" nodeType="withEffect">
                                  <p:stCondLst>
                                    <p:cond delay="0"/>
                                  </p:stCondLst>
                                  <p:childTnLst>
                                    <p:animMotion origin="layout" path="M -2.91667E-6 -1.48148E-6 L -0.62708 -0.00208 " pathEditMode="relative" rAng="0" ptsTypes="AA">
                                      <p:cBhvr>
                                        <p:cTn id="8" dur="2000" fill="hold"/>
                                        <p:tgtEl>
                                          <p:spTgt spid="11"/>
                                        </p:tgtEl>
                                        <p:attrNameLst>
                                          <p:attrName>ppt_x</p:attrName>
                                          <p:attrName>ppt_y</p:attrName>
                                        </p:attrNameLst>
                                      </p:cBhvr>
                                      <p:rCtr x="-31354" y="-116"/>
                                    </p:animMotion>
                                  </p:childTnLst>
                                </p:cTn>
                              </p:par>
                            </p:childTnLst>
                          </p:cTn>
                        </p:par>
                      </p:childTnLst>
                    </p:cTn>
                  </p:par>
                  <p:par>
                    <p:cTn id="9" fill="hold">
                      <p:stCondLst>
                        <p:cond delay="indefinite"/>
                      </p:stCondLst>
                      <p:childTnLst>
                        <p:par>
                          <p:cTn id="10" fill="hold">
                            <p:stCondLst>
                              <p:cond delay="0"/>
                            </p:stCondLst>
                            <p:childTnLst>
                              <p:par>
                                <p:cTn id="11" presetID="0" presetClass="path" presetSubtype="0" accel="50000" decel="50000" fill="hold" grpId="0" nodeType="clickEffect">
                                  <p:stCondLst>
                                    <p:cond delay="0"/>
                                  </p:stCondLst>
                                  <p:childTnLst>
                                    <p:animMotion origin="layout" path="M -1.875E-6 -1.48148E-6 L -0.62122 -0.00116 " pathEditMode="relative" rAng="0" ptsTypes="AA">
                                      <p:cBhvr>
                                        <p:cTn id="12" dur="2000" fill="hold"/>
                                        <p:tgtEl>
                                          <p:spTgt spid="5"/>
                                        </p:tgtEl>
                                        <p:attrNameLst>
                                          <p:attrName>ppt_x</p:attrName>
                                          <p:attrName>ppt_y</p:attrName>
                                        </p:attrNameLst>
                                      </p:cBhvr>
                                      <p:rCtr x="-31068" y="-69"/>
                                    </p:animMotion>
                                  </p:childTnLst>
                                </p:cTn>
                              </p:par>
                              <p:par>
                                <p:cTn id="13" presetID="0" presetClass="path" presetSubtype="0" accel="50000" decel="50000" fill="hold" grpId="0" nodeType="withEffect">
                                  <p:stCondLst>
                                    <p:cond delay="0"/>
                                  </p:stCondLst>
                                  <p:childTnLst>
                                    <p:animMotion origin="layout" path="M -2.91667E-6 -1.48148E-6 L -0.62708 -0.00208 " pathEditMode="relative" rAng="0" ptsTypes="AA">
                                      <p:cBhvr>
                                        <p:cTn id="14" dur="2000" fill="hold"/>
                                        <p:tgtEl>
                                          <p:spTgt spid="12"/>
                                        </p:tgtEl>
                                        <p:attrNameLst>
                                          <p:attrName>ppt_x</p:attrName>
                                          <p:attrName>ppt_y</p:attrName>
                                        </p:attrNameLst>
                                      </p:cBhvr>
                                      <p:rCtr x="-31354"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5"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 xmlns:a16="http://schemas.microsoft.com/office/drawing/2014/main" id="{AFABCE19-ED66-435D-B0A4-5ADA1A499B14}"/>
              </a:ext>
            </a:extLst>
          </p:cNvPr>
          <p:cNvSpPr/>
          <p:nvPr/>
        </p:nvSpPr>
        <p:spPr>
          <a:xfrm>
            <a:off x="3993509" y="0"/>
            <a:ext cx="8198490" cy="6522720"/>
          </a:xfrm>
          <a:custGeom>
            <a:avLst/>
            <a:gdLst>
              <a:gd name="connsiteX0" fmla="*/ 176552 w 8198490"/>
              <a:gd name="connsiteY0" fmla="*/ 0 h 6522720"/>
              <a:gd name="connsiteX1" fmla="*/ 8198490 w 8198490"/>
              <a:gd name="connsiteY1" fmla="*/ 0 h 6522720"/>
              <a:gd name="connsiteX2" fmla="*/ 8198490 w 8198490"/>
              <a:gd name="connsiteY2" fmla="*/ 5551675 h 6522720"/>
              <a:gd name="connsiteX3" fmla="*/ 8077166 w 8198490"/>
              <a:gd name="connsiteY3" fmla="*/ 5637950 h 6522720"/>
              <a:gd name="connsiteX4" fmla="*/ 5180628 w 8198490"/>
              <a:gd name="connsiteY4" fmla="*/ 6522720 h 6522720"/>
              <a:gd name="connsiteX5" fmla="*/ 0 w 8198490"/>
              <a:gd name="connsiteY5" fmla="*/ 1342092 h 6522720"/>
              <a:gd name="connsiteX6" fmla="*/ 163100 w 8198490"/>
              <a:gd name="connsiteY6" fmla="*/ 47372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8490" h="6522720">
                <a:moveTo>
                  <a:pt x="176552" y="0"/>
                </a:moveTo>
                <a:lnTo>
                  <a:pt x="8198490" y="0"/>
                </a:lnTo>
                <a:lnTo>
                  <a:pt x="8198490" y="5551675"/>
                </a:lnTo>
                <a:lnTo>
                  <a:pt x="8077166" y="5637950"/>
                </a:lnTo>
                <a:cubicBezTo>
                  <a:pt x="7250333" y="6196548"/>
                  <a:pt x="6253571" y="6522720"/>
                  <a:pt x="5180628" y="6522720"/>
                </a:cubicBezTo>
                <a:cubicBezTo>
                  <a:pt x="2319446" y="6522720"/>
                  <a:pt x="0" y="4203274"/>
                  <a:pt x="0" y="1342092"/>
                </a:cubicBezTo>
                <a:cubicBezTo>
                  <a:pt x="0" y="895032"/>
                  <a:pt x="56627" y="461199"/>
                  <a:pt x="163100" y="47372"/>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6" name="Picture 15" descr="A picture containing text, way, scene, road&#10;&#10;Description automatically generated">
            <a:extLst>
              <a:ext uri="{FF2B5EF4-FFF2-40B4-BE49-F238E27FC236}">
                <a16:creationId xmlns="" xmlns:a16="http://schemas.microsoft.com/office/drawing/2014/main" id="{773EFC3A-9A28-477D-96A4-1B429875E32D}"/>
              </a:ext>
            </a:extLst>
          </p:cNvPr>
          <p:cNvPicPr>
            <a:picLocks noChangeAspect="1"/>
          </p:cNvPicPr>
          <p:nvPr/>
        </p:nvPicPr>
        <p:blipFill>
          <a:blip r:embed="rId2">
            <a:extLst>
              <a:ext uri="{28A0092B-C50C-407E-A947-70E740481C1C}">
                <a14:useLocalDpi xmlns:a14="http://schemas.microsoft.com/office/drawing/2010/main" val="0"/>
              </a:ext>
            </a:extLst>
          </a:blip>
          <a:srcRect l="27924" r="5935" b="6672"/>
          <a:stretch>
            <a:fillRect/>
          </a:stretch>
        </p:blipFill>
        <p:spPr>
          <a:xfrm>
            <a:off x="4588205" y="0"/>
            <a:ext cx="7603794" cy="6400464"/>
          </a:xfrm>
          <a:custGeom>
            <a:avLst/>
            <a:gdLst>
              <a:gd name="connsiteX0" fmla="*/ 241552 w 7603794"/>
              <a:gd name="connsiteY0" fmla="*/ 0 h 6400464"/>
              <a:gd name="connsiteX1" fmla="*/ 7603794 w 7603794"/>
              <a:gd name="connsiteY1" fmla="*/ 0 h 6400464"/>
              <a:gd name="connsiteX2" fmla="*/ 7603794 w 7603794"/>
              <a:gd name="connsiteY2" fmla="*/ 5572743 h 6400464"/>
              <a:gd name="connsiteX3" fmla="*/ 7415438 w 7603794"/>
              <a:gd name="connsiteY3" fmla="*/ 5693495 h 6400464"/>
              <a:gd name="connsiteX4" fmla="*/ 4883280 w 7603794"/>
              <a:gd name="connsiteY4" fmla="*/ 6400464 h 6400464"/>
              <a:gd name="connsiteX5" fmla="*/ 0 w 7603794"/>
              <a:gd name="connsiteY5" fmla="*/ 1517184 h 6400464"/>
              <a:gd name="connsiteX6" fmla="*/ 219543 w 7603794"/>
              <a:gd name="connsiteY6" fmla="*/ 65046 h 640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03794" h="6400464">
                <a:moveTo>
                  <a:pt x="241552" y="0"/>
                </a:moveTo>
                <a:lnTo>
                  <a:pt x="7603794" y="0"/>
                </a:lnTo>
                <a:lnTo>
                  <a:pt x="7603794" y="5572743"/>
                </a:lnTo>
                <a:lnTo>
                  <a:pt x="7415438" y="5693495"/>
                </a:lnTo>
                <a:cubicBezTo>
                  <a:pt x="6677101" y="6142120"/>
                  <a:pt x="5810360" y="6400464"/>
                  <a:pt x="4883280" y="6400464"/>
                </a:cubicBezTo>
                <a:cubicBezTo>
                  <a:pt x="2186319" y="6400464"/>
                  <a:pt x="0" y="4214145"/>
                  <a:pt x="0" y="1517184"/>
                </a:cubicBezTo>
                <a:cubicBezTo>
                  <a:pt x="0" y="1011504"/>
                  <a:pt x="76863" y="523776"/>
                  <a:pt x="219543" y="65046"/>
                </a:cubicBezTo>
                <a:close/>
              </a:path>
            </a:pathLst>
          </a:custGeom>
        </p:spPr>
      </p:pic>
      <p:sp>
        <p:nvSpPr>
          <p:cNvPr id="17" name="TextBox 16">
            <a:extLst>
              <a:ext uri="{FF2B5EF4-FFF2-40B4-BE49-F238E27FC236}">
                <a16:creationId xmlns="" xmlns:a16="http://schemas.microsoft.com/office/drawing/2014/main" id="{7363EA1A-57B4-4C42-B9EE-F1819886D5A3}"/>
              </a:ext>
            </a:extLst>
          </p:cNvPr>
          <p:cNvSpPr txBox="1"/>
          <p:nvPr/>
        </p:nvSpPr>
        <p:spPr>
          <a:xfrm>
            <a:off x="298998" y="3429000"/>
            <a:ext cx="3991859" cy="1323439"/>
          </a:xfrm>
          <a:prstGeom prst="rect">
            <a:avLst/>
          </a:prstGeom>
          <a:noFill/>
        </p:spPr>
        <p:txBody>
          <a:bodyPr wrap="square">
            <a:spAutoFit/>
          </a:bodyPr>
          <a:lstStyle/>
          <a:p>
            <a:pPr algn="ctr"/>
            <a:r>
              <a:rPr lang="vi-VN" sz="4000" b="1">
                <a:solidFill>
                  <a:schemeClr val="bg1"/>
                </a:solidFill>
                <a:ea typeface="#9Slide02 Noi dung dai" panose="02000000000000000000" pitchFamily="2" charset="0"/>
              </a:rPr>
              <a:t>THIẾT BỊ </a:t>
            </a:r>
          </a:p>
          <a:p>
            <a:pPr algn="ctr"/>
            <a:r>
              <a:rPr lang="vi-VN" sz="4000" b="1">
                <a:solidFill>
                  <a:schemeClr val="bg1"/>
                </a:solidFill>
                <a:ea typeface="#9Slide02 Noi dung dai" panose="02000000000000000000" pitchFamily="2" charset="0"/>
              </a:rPr>
              <a:t>“BẮN TỐC ĐỘ”</a:t>
            </a:r>
            <a:endParaRPr lang="en-US" sz="4000" b="1">
              <a:solidFill>
                <a:schemeClr val="bg1"/>
              </a:solidFill>
              <a:ea typeface="#9Slide02 Noi dung dai" panose="02000000000000000000" pitchFamily="2" charset="0"/>
            </a:endParaRPr>
          </a:p>
        </p:txBody>
      </p:sp>
      <p:sp>
        <p:nvSpPr>
          <p:cNvPr id="18" name="Hexagon 17">
            <a:extLst>
              <a:ext uri="{FF2B5EF4-FFF2-40B4-BE49-F238E27FC236}">
                <a16:creationId xmlns="" xmlns:a16="http://schemas.microsoft.com/office/drawing/2014/main" id="{0D530393-A116-4902-90EC-6E0EDBDB5986}"/>
              </a:ext>
            </a:extLst>
          </p:cNvPr>
          <p:cNvSpPr/>
          <p:nvPr/>
        </p:nvSpPr>
        <p:spPr>
          <a:xfrm>
            <a:off x="1552073" y="1191893"/>
            <a:ext cx="1388961" cy="1197380"/>
          </a:xfrm>
          <a:prstGeom prst="hexagon">
            <a:avLst/>
          </a:prstGeom>
          <a:gradFill flip="none" rotWithShape="1">
            <a:gsLst>
              <a:gs pos="0">
                <a:srgbClr val="26BAE3"/>
              </a:gs>
              <a:gs pos="49000">
                <a:srgbClr val="8567EF"/>
              </a:gs>
              <a:gs pos="100000">
                <a:srgbClr val="D125F9"/>
              </a:gs>
            </a:gsLst>
            <a:lin ang="13500000" scaled="1"/>
            <a:tileRect/>
          </a:gra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t>01</a:t>
            </a:r>
            <a:endParaRPr lang="en-US" sz="4000" b="1"/>
          </a:p>
        </p:txBody>
      </p:sp>
      <p:sp>
        <p:nvSpPr>
          <p:cNvPr id="20" name="Rectangle: Rounded Corners 19">
            <a:extLst>
              <a:ext uri="{FF2B5EF4-FFF2-40B4-BE49-F238E27FC236}">
                <a16:creationId xmlns="" xmlns:a16="http://schemas.microsoft.com/office/drawing/2014/main" id="{75E555E9-A41B-4AD9-AFC2-E671FED2FE5F}"/>
              </a:ext>
            </a:extLst>
          </p:cNvPr>
          <p:cNvSpPr/>
          <p:nvPr/>
        </p:nvSpPr>
        <p:spPr>
          <a:xfrm>
            <a:off x="1793163" y="2630225"/>
            <a:ext cx="906780" cy="5334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8150090"/>
      </p:ext>
    </p:extLst>
  </p:cSld>
  <p:clrMapOvr>
    <a:masterClrMapping/>
  </p:clrMapOvr>
  <mc:AlternateContent xmlns:mc="http://schemas.openxmlformats.org/markup-compatibility/2006" xmlns:p14="http://schemas.microsoft.com/office/powerpoint/2010/main">
    <mc:Choice Requires="p14">
      <p:transition spd="slow" p14:dur="1250">
        <p14:rippl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tree, road&#10;&#10;Description automatically generated">
            <a:extLst>
              <a:ext uri="{FF2B5EF4-FFF2-40B4-BE49-F238E27FC236}">
                <a16:creationId xmlns="" xmlns:a16="http://schemas.microsoft.com/office/drawing/2014/main" id="{4D24B3DC-1A52-42AE-8590-AA410A34623E}"/>
              </a:ext>
            </a:extLst>
          </p:cNvPr>
          <p:cNvPicPr>
            <a:picLocks noChangeAspect="1"/>
          </p:cNvPicPr>
          <p:nvPr/>
        </p:nvPicPr>
        <p:blipFill rotWithShape="1">
          <a:blip r:embed="rId2">
            <a:extLst>
              <a:ext uri="{28A0092B-C50C-407E-A947-70E740481C1C}">
                <a14:useLocalDpi xmlns:a14="http://schemas.microsoft.com/office/drawing/2010/main" val="0"/>
              </a:ext>
            </a:extLst>
          </a:blip>
          <a:srcRect l="6211" r="6211"/>
          <a:stretch/>
        </p:blipFill>
        <p:spPr>
          <a:xfrm>
            <a:off x="0" y="0"/>
            <a:ext cx="12192000" cy="6858000"/>
          </a:xfrm>
          <a:prstGeom prst="rect">
            <a:avLst/>
          </a:prstGeom>
        </p:spPr>
      </p:pic>
      <p:grpSp>
        <p:nvGrpSpPr>
          <p:cNvPr id="6" name="Group 5">
            <a:extLst>
              <a:ext uri="{FF2B5EF4-FFF2-40B4-BE49-F238E27FC236}">
                <a16:creationId xmlns="" xmlns:a16="http://schemas.microsoft.com/office/drawing/2014/main" id="{2E2DFD2C-34F5-4A4A-B538-DE2AAE299D2C}"/>
              </a:ext>
            </a:extLst>
          </p:cNvPr>
          <p:cNvGrpSpPr/>
          <p:nvPr/>
        </p:nvGrpSpPr>
        <p:grpSpPr>
          <a:xfrm>
            <a:off x="0" y="4949588"/>
            <a:ext cx="12192000" cy="1908412"/>
            <a:chOff x="0" y="4949588"/>
            <a:chExt cx="12192000" cy="1908412"/>
          </a:xfrm>
        </p:grpSpPr>
        <p:sp>
          <p:nvSpPr>
            <p:cNvPr id="4" name="Rectangle 3">
              <a:extLst>
                <a:ext uri="{FF2B5EF4-FFF2-40B4-BE49-F238E27FC236}">
                  <a16:creationId xmlns="" xmlns:a16="http://schemas.microsoft.com/office/drawing/2014/main" id="{4F0017C7-71C5-4A1B-AEA1-DA4E71ECD107}"/>
                </a:ext>
              </a:extLst>
            </p:cNvPr>
            <p:cNvSpPr/>
            <p:nvPr/>
          </p:nvSpPr>
          <p:spPr>
            <a:xfrm>
              <a:off x="0" y="4949588"/>
              <a:ext cx="12192000" cy="1908412"/>
            </a:xfrm>
            <a:custGeom>
              <a:avLst/>
              <a:gdLst>
                <a:gd name="connsiteX0" fmla="*/ 0 w 12192000"/>
                <a:gd name="connsiteY0" fmla="*/ 0 h 1696720"/>
                <a:gd name="connsiteX1" fmla="*/ 12192000 w 12192000"/>
                <a:gd name="connsiteY1" fmla="*/ 0 h 1696720"/>
                <a:gd name="connsiteX2" fmla="*/ 12192000 w 12192000"/>
                <a:gd name="connsiteY2" fmla="*/ 1696720 h 1696720"/>
                <a:gd name="connsiteX3" fmla="*/ 0 w 12192000"/>
                <a:gd name="connsiteY3" fmla="*/ 1696720 h 1696720"/>
                <a:gd name="connsiteX4" fmla="*/ 0 w 12192000"/>
                <a:gd name="connsiteY4" fmla="*/ 0 h 1696720"/>
                <a:gd name="connsiteX0" fmla="*/ 0 w 12192000"/>
                <a:gd name="connsiteY0" fmla="*/ 0 h 1696720"/>
                <a:gd name="connsiteX1" fmla="*/ 12192000 w 12192000"/>
                <a:gd name="connsiteY1" fmla="*/ 0 h 1696720"/>
                <a:gd name="connsiteX2" fmla="*/ 12192000 w 12192000"/>
                <a:gd name="connsiteY2" fmla="*/ 1696720 h 1696720"/>
                <a:gd name="connsiteX3" fmla="*/ 0 w 12192000"/>
                <a:gd name="connsiteY3" fmla="*/ 1696720 h 1696720"/>
                <a:gd name="connsiteX4" fmla="*/ 0 w 12192000"/>
                <a:gd name="connsiteY4" fmla="*/ 0 h 1696720"/>
                <a:gd name="connsiteX0" fmla="*/ 0 w 12192000"/>
                <a:gd name="connsiteY0" fmla="*/ 211692 h 1908412"/>
                <a:gd name="connsiteX1" fmla="*/ 12192000 w 12192000"/>
                <a:gd name="connsiteY1" fmla="*/ 211692 h 1908412"/>
                <a:gd name="connsiteX2" fmla="*/ 12192000 w 12192000"/>
                <a:gd name="connsiteY2" fmla="*/ 1908412 h 1908412"/>
                <a:gd name="connsiteX3" fmla="*/ 0 w 12192000"/>
                <a:gd name="connsiteY3" fmla="*/ 1908412 h 1908412"/>
                <a:gd name="connsiteX4" fmla="*/ 0 w 12192000"/>
                <a:gd name="connsiteY4" fmla="*/ 211692 h 1908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1908412">
                  <a:moveTo>
                    <a:pt x="0" y="211692"/>
                  </a:moveTo>
                  <a:cubicBezTo>
                    <a:pt x="4765040" y="1684892"/>
                    <a:pt x="9977120" y="-692548"/>
                    <a:pt x="12192000" y="211692"/>
                  </a:cubicBezTo>
                  <a:lnTo>
                    <a:pt x="12192000" y="1908412"/>
                  </a:lnTo>
                  <a:lnTo>
                    <a:pt x="0" y="1908412"/>
                  </a:lnTo>
                  <a:lnTo>
                    <a:pt x="0" y="211692"/>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A00ED9F2-5DE1-4259-83EC-E7AF49D29431}"/>
                </a:ext>
              </a:extLst>
            </p:cNvPr>
            <p:cNvSpPr txBox="1"/>
            <p:nvPr/>
          </p:nvSpPr>
          <p:spPr>
            <a:xfrm>
              <a:off x="660400" y="5781040"/>
              <a:ext cx="11277600" cy="954107"/>
            </a:xfrm>
            <a:prstGeom prst="rect">
              <a:avLst/>
            </a:prstGeom>
            <a:noFill/>
          </p:spPr>
          <p:txBody>
            <a:bodyPr wrap="square" rtlCol="0">
              <a:spAutoFit/>
            </a:bodyPr>
            <a:lstStyle/>
            <a:p>
              <a:pPr algn="ctr"/>
              <a:r>
                <a:rPr lang="vi-VN" sz="2800" dirty="0">
                  <a:solidFill>
                    <a:schemeClr val="bg1"/>
                  </a:solidFill>
                </a:rPr>
                <a:t>Thiết bị “bắn tốc độ” là máy đo tốc độ từ xa, giúp kiểm tra các phương tiện giao </a:t>
              </a:r>
              <a:r>
                <a:rPr lang="vi-VN" sz="2800" dirty="0" smtClean="0">
                  <a:solidFill>
                    <a:schemeClr val="bg1"/>
                  </a:solidFill>
                </a:rPr>
                <a:t>thông</a:t>
              </a:r>
              <a:r>
                <a:rPr lang="en-US" sz="2800" dirty="0" smtClean="0">
                  <a:solidFill>
                    <a:schemeClr val="bg1"/>
                  </a:solidFill>
                </a:rPr>
                <a:t>.</a:t>
              </a:r>
              <a:endParaRPr lang="en-US" sz="2800" dirty="0">
                <a:solidFill>
                  <a:schemeClr val="bg1"/>
                </a:solidFill>
              </a:endParaRPr>
            </a:p>
          </p:txBody>
        </p:sp>
      </p:grpSp>
    </p:spTree>
    <p:extLst>
      <p:ext uri="{BB962C8B-B14F-4D97-AF65-F5344CB8AC3E}">
        <p14:creationId xmlns:p14="http://schemas.microsoft.com/office/powerpoint/2010/main" val="27507865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4613B4A9-1C7C-4729-A016-AB42D39794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tree, outdoor, sport&#10;&#10;Description automatically generated">
            <a:extLst>
              <a:ext uri="{FF2B5EF4-FFF2-40B4-BE49-F238E27FC236}">
                <a16:creationId xmlns="" xmlns:a16="http://schemas.microsoft.com/office/drawing/2014/main" id="{BF667A1D-2ADD-45C0-A3D0-2142AE4E821D}"/>
              </a:ext>
            </a:extLst>
          </p:cNvPr>
          <p:cNvPicPr>
            <a:picLocks noChangeAspect="1"/>
          </p:cNvPicPr>
          <p:nvPr/>
        </p:nvPicPr>
        <p:blipFill rotWithShape="1">
          <a:blip r:embed="rId2">
            <a:extLst>
              <a:ext uri="{28A0092B-C50C-407E-A947-70E740481C1C}">
                <a14:useLocalDpi xmlns:a14="http://schemas.microsoft.com/office/drawing/2010/main" val="0"/>
              </a:ext>
            </a:extLst>
          </a:blip>
          <a:srcRect r="2701"/>
          <a:stretch/>
        </p:blipFill>
        <p:spPr>
          <a:xfrm>
            <a:off x="329316" y="10"/>
            <a:ext cx="11862684" cy="6857990"/>
          </a:xfrm>
          <a:custGeom>
            <a:avLst/>
            <a:gdLst/>
            <a:ahLst/>
            <a:cxnLst/>
            <a:rect l="l" t="t" r="r" b="b"/>
            <a:pathLst>
              <a:path w="11862684" h="6858000">
                <a:moveTo>
                  <a:pt x="1047342" y="0"/>
                </a:moveTo>
                <a:lnTo>
                  <a:pt x="4590463" y="0"/>
                </a:lnTo>
                <a:lnTo>
                  <a:pt x="5499874" y="0"/>
                </a:lnTo>
                <a:lnTo>
                  <a:pt x="5723425" y="0"/>
                </a:lnTo>
                <a:lnTo>
                  <a:pt x="7580390" y="0"/>
                </a:lnTo>
                <a:lnTo>
                  <a:pt x="7747884" y="0"/>
                </a:lnTo>
                <a:lnTo>
                  <a:pt x="7824084" y="0"/>
                </a:lnTo>
                <a:lnTo>
                  <a:pt x="11862684" y="0"/>
                </a:lnTo>
                <a:lnTo>
                  <a:pt x="11862684" y="6858000"/>
                </a:lnTo>
                <a:lnTo>
                  <a:pt x="7824084" y="6858000"/>
                </a:lnTo>
                <a:lnTo>
                  <a:pt x="7747884" y="6858000"/>
                </a:lnTo>
                <a:lnTo>
                  <a:pt x="7580390" y="6858000"/>
                </a:lnTo>
                <a:lnTo>
                  <a:pt x="5723425" y="6858000"/>
                </a:lnTo>
                <a:lnTo>
                  <a:pt x="5499874" y="6858000"/>
                </a:lnTo>
                <a:lnTo>
                  <a:pt x="4590463" y="6858000"/>
                </a:lnTo>
                <a:lnTo>
                  <a:pt x="1654188" y="6858000"/>
                </a:lnTo>
                <a:cubicBezTo>
                  <a:pt x="1530404" y="6786859"/>
                  <a:pt x="1412658" y="6701489"/>
                  <a:pt x="1279816" y="6658805"/>
                </a:cubicBezTo>
                <a:cubicBezTo>
                  <a:pt x="1189242" y="6630349"/>
                  <a:pt x="1101686" y="6580550"/>
                  <a:pt x="1116783" y="6431153"/>
                </a:cubicBezTo>
                <a:cubicBezTo>
                  <a:pt x="1119802" y="6388469"/>
                  <a:pt x="1095648" y="6356456"/>
                  <a:pt x="1059419" y="6367127"/>
                </a:cubicBezTo>
                <a:cubicBezTo>
                  <a:pt x="989979" y="6388469"/>
                  <a:pt x="956768" y="6327999"/>
                  <a:pt x="917520" y="6281757"/>
                </a:cubicBezTo>
                <a:cubicBezTo>
                  <a:pt x="848079" y="6199945"/>
                  <a:pt x="781658" y="6114575"/>
                  <a:pt x="669950" y="6100347"/>
                </a:cubicBezTo>
                <a:cubicBezTo>
                  <a:pt x="691084" y="6036320"/>
                  <a:pt x="727312" y="6043434"/>
                  <a:pt x="760524" y="6057663"/>
                </a:cubicBezTo>
                <a:cubicBezTo>
                  <a:pt x="848079" y="6093234"/>
                  <a:pt x="935634" y="6132361"/>
                  <a:pt x="1023188" y="6167932"/>
                </a:cubicBezTo>
                <a:cubicBezTo>
                  <a:pt x="1080552" y="6189274"/>
                  <a:pt x="1137916" y="6221287"/>
                  <a:pt x="1213395" y="6196388"/>
                </a:cubicBezTo>
                <a:cubicBezTo>
                  <a:pt x="1146974" y="6068335"/>
                  <a:pt x="1035266" y="6043434"/>
                  <a:pt x="944692" y="6004307"/>
                </a:cubicBezTo>
                <a:cubicBezTo>
                  <a:pt x="832982" y="5954508"/>
                  <a:pt x="766562" y="5862025"/>
                  <a:pt x="685045" y="5755314"/>
                </a:cubicBezTo>
                <a:cubicBezTo>
                  <a:pt x="766562" y="5726858"/>
                  <a:pt x="817887" y="5805112"/>
                  <a:pt x="884310" y="5801555"/>
                </a:cubicBezTo>
                <a:cubicBezTo>
                  <a:pt x="887328" y="5790884"/>
                  <a:pt x="893366" y="5769542"/>
                  <a:pt x="893366" y="5769542"/>
                </a:cubicBezTo>
                <a:cubicBezTo>
                  <a:pt x="784676" y="5712629"/>
                  <a:pt x="736372" y="5605917"/>
                  <a:pt x="718256" y="5474306"/>
                </a:cubicBezTo>
                <a:cubicBezTo>
                  <a:pt x="712218" y="5406721"/>
                  <a:pt x="672970" y="5385379"/>
                  <a:pt x="633720" y="5353367"/>
                </a:cubicBezTo>
                <a:cubicBezTo>
                  <a:pt x="500878" y="5243097"/>
                  <a:pt x="358980" y="5143500"/>
                  <a:pt x="247270" y="4994104"/>
                </a:cubicBezTo>
                <a:cubicBezTo>
                  <a:pt x="377094" y="5011889"/>
                  <a:pt x="479744" y="5111487"/>
                  <a:pt x="615606" y="5154171"/>
                </a:cubicBezTo>
                <a:cubicBezTo>
                  <a:pt x="506917" y="4990547"/>
                  <a:pt x="365016" y="4905177"/>
                  <a:pt x="235194" y="4805580"/>
                </a:cubicBezTo>
                <a:cubicBezTo>
                  <a:pt x="174810" y="4759339"/>
                  <a:pt x="120468" y="4702425"/>
                  <a:pt x="51026" y="4677526"/>
                </a:cubicBezTo>
                <a:cubicBezTo>
                  <a:pt x="26873" y="4670412"/>
                  <a:pt x="-15396" y="4652628"/>
                  <a:pt x="5740" y="4602828"/>
                </a:cubicBezTo>
                <a:cubicBezTo>
                  <a:pt x="23854" y="4560144"/>
                  <a:pt x="57065" y="4574373"/>
                  <a:pt x="87257" y="4585042"/>
                </a:cubicBezTo>
                <a:cubicBezTo>
                  <a:pt x="159715" y="4613499"/>
                  <a:pt x="238213" y="4613499"/>
                  <a:pt x="337844" y="4613499"/>
                </a:cubicBezTo>
                <a:cubicBezTo>
                  <a:pt x="253310" y="4478331"/>
                  <a:pt x="99332" y="4521016"/>
                  <a:pt x="26873" y="4378734"/>
                </a:cubicBezTo>
                <a:cubicBezTo>
                  <a:pt x="117448" y="4353835"/>
                  <a:pt x="186888" y="4403633"/>
                  <a:pt x="259346" y="4414305"/>
                </a:cubicBezTo>
                <a:cubicBezTo>
                  <a:pt x="325769" y="4424975"/>
                  <a:pt x="340863" y="4400076"/>
                  <a:pt x="325769" y="4321821"/>
                </a:cubicBezTo>
                <a:cubicBezTo>
                  <a:pt x="301616" y="4200882"/>
                  <a:pt x="337844" y="4140411"/>
                  <a:pt x="434458" y="4172424"/>
                </a:cubicBezTo>
                <a:cubicBezTo>
                  <a:pt x="525031" y="4204438"/>
                  <a:pt x="534089" y="4158196"/>
                  <a:pt x="509936" y="4090612"/>
                </a:cubicBezTo>
                <a:cubicBezTo>
                  <a:pt x="473706" y="3991015"/>
                  <a:pt x="512954" y="3912759"/>
                  <a:pt x="540128" y="3827390"/>
                </a:cubicBezTo>
                <a:cubicBezTo>
                  <a:pt x="582395" y="3699337"/>
                  <a:pt x="564281" y="3635309"/>
                  <a:pt x="476725" y="3539269"/>
                </a:cubicBezTo>
                <a:cubicBezTo>
                  <a:pt x="425400" y="3485914"/>
                  <a:pt x="374074" y="3439672"/>
                  <a:pt x="301616" y="3393429"/>
                </a:cubicBezTo>
                <a:cubicBezTo>
                  <a:pt x="467668" y="3368530"/>
                  <a:pt x="295577" y="3283162"/>
                  <a:pt x="352940" y="3229805"/>
                </a:cubicBezTo>
                <a:cubicBezTo>
                  <a:pt x="470686" y="3208463"/>
                  <a:pt x="564281" y="3379202"/>
                  <a:pt x="724294" y="3329402"/>
                </a:cubicBezTo>
                <a:cubicBezTo>
                  <a:pt x="531070" y="3183563"/>
                  <a:pt x="313691" y="3137322"/>
                  <a:pt x="171792" y="2941684"/>
                </a:cubicBezTo>
                <a:cubicBezTo>
                  <a:pt x="205002" y="2899000"/>
                  <a:pt x="238213" y="2941684"/>
                  <a:pt x="265385" y="2923898"/>
                </a:cubicBezTo>
                <a:cubicBezTo>
                  <a:pt x="265385" y="2913227"/>
                  <a:pt x="582395" y="2980812"/>
                  <a:pt x="600510" y="2703362"/>
                </a:cubicBezTo>
                <a:cubicBezTo>
                  <a:pt x="606548" y="2703362"/>
                  <a:pt x="612587" y="2703362"/>
                  <a:pt x="618624" y="2692689"/>
                </a:cubicBezTo>
                <a:cubicBezTo>
                  <a:pt x="651834" y="2653563"/>
                  <a:pt x="621644" y="2561080"/>
                  <a:pt x="675988" y="2553965"/>
                </a:cubicBezTo>
                <a:cubicBezTo>
                  <a:pt x="736372" y="2546851"/>
                  <a:pt x="793735" y="2514837"/>
                  <a:pt x="857136" y="2532623"/>
                </a:cubicBezTo>
                <a:cubicBezTo>
                  <a:pt x="905443" y="2546851"/>
                  <a:pt x="956768" y="2564636"/>
                  <a:pt x="1008094" y="2564636"/>
                </a:cubicBezTo>
                <a:cubicBezTo>
                  <a:pt x="1062438" y="2564636"/>
                  <a:pt x="1137916" y="2685576"/>
                  <a:pt x="1171128" y="2525509"/>
                </a:cubicBezTo>
                <a:cubicBezTo>
                  <a:pt x="1171128" y="2518395"/>
                  <a:pt x="1264720" y="2536181"/>
                  <a:pt x="1316045" y="2543294"/>
                </a:cubicBezTo>
                <a:cubicBezTo>
                  <a:pt x="1358314" y="2550408"/>
                  <a:pt x="1409640" y="2582422"/>
                  <a:pt x="1439830" y="2518395"/>
                </a:cubicBezTo>
                <a:cubicBezTo>
                  <a:pt x="1454926" y="2479267"/>
                  <a:pt x="1382466" y="2408126"/>
                  <a:pt x="1319065" y="2401012"/>
                </a:cubicBezTo>
                <a:cubicBezTo>
                  <a:pt x="1261702" y="2393898"/>
                  <a:pt x="1204338" y="2386784"/>
                  <a:pt x="1149994" y="2401012"/>
                </a:cubicBezTo>
                <a:cubicBezTo>
                  <a:pt x="1083572" y="2418796"/>
                  <a:pt x="1047342" y="2390340"/>
                  <a:pt x="1029227" y="2326314"/>
                </a:cubicBezTo>
                <a:cubicBezTo>
                  <a:pt x="1008094" y="2258731"/>
                  <a:pt x="968844" y="2223159"/>
                  <a:pt x="914500" y="2191146"/>
                </a:cubicBezTo>
                <a:cubicBezTo>
                  <a:pt x="781658" y="2112891"/>
                  <a:pt x="654854" y="2020407"/>
                  <a:pt x="509936" y="1974165"/>
                </a:cubicBezTo>
                <a:cubicBezTo>
                  <a:pt x="482764" y="1967051"/>
                  <a:pt x="449553" y="1952823"/>
                  <a:pt x="437476" y="1892353"/>
                </a:cubicBezTo>
                <a:cubicBezTo>
                  <a:pt x="829964" y="1984836"/>
                  <a:pt x="1186222" y="2223159"/>
                  <a:pt x="1590788" y="2208931"/>
                </a:cubicBezTo>
                <a:cubicBezTo>
                  <a:pt x="1482098" y="2134233"/>
                  <a:pt x="1352276" y="2130676"/>
                  <a:pt x="1234528" y="2077320"/>
                </a:cubicBezTo>
                <a:cubicBezTo>
                  <a:pt x="1319065" y="2038192"/>
                  <a:pt x="1397562" y="2080877"/>
                  <a:pt x="1476060" y="2102219"/>
                </a:cubicBezTo>
                <a:cubicBezTo>
                  <a:pt x="1542482" y="2120004"/>
                  <a:pt x="1602864" y="2123562"/>
                  <a:pt x="1608902" y="2013292"/>
                </a:cubicBezTo>
                <a:cubicBezTo>
                  <a:pt x="1608902" y="2002622"/>
                  <a:pt x="1608902" y="1995507"/>
                  <a:pt x="1608902" y="1984836"/>
                </a:cubicBezTo>
                <a:cubicBezTo>
                  <a:pt x="1584749" y="1938595"/>
                  <a:pt x="1551538" y="1917252"/>
                  <a:pt x="1509271" y="1903025"/>
                </a:cubicBezTo>
                <a:cubicBezTo>
                  <a:pt x="1485118" y="1895910"/>
                  <a:pt x="1451907" y="1881683"/>
                  <a:pt x="1451907" y="1849668"/>
                </a:cubicBezTo>
                <a:cubicBezTo>
                  <a:pt x="1454926" y="1728729"/>
                  <a:pt x="1373409" y="1693158"/>
                  <a:pt x="1294912" y="1657587"/>
                </a:cubicBezTo>
                <a:cubicBezTo>
                  <a:pt x="1337180" y="1597117"/>
                  <a:pt x="1373409" y="1639802"/>
                  <a:pt x="1406620" y="1636245"/>
                </a:cubicBezTo>
                <a:cubicBezTo>
                  <a:pt x="1427754" y="1632688"/>
                  <a:pt x="1448887" y="1629132"/>
                  <a:pt x="1448887" y="1597117"/>
                </a:cubicBezTo>
                <a:cubicBezTo>
                  <a:pt x="1448887" y="1572219"/>
                  <a:pt x="1439830" y="1540204"/>
                  <a:pt x="1418696" y="1540204"/>
                </a:cubicBezTo>
                <a:cubicBezTo>
                  <a:pt x="1285854" y="1536647"/>
                  <a:pt x="1210375" y="1365909"/>
                  <a:pt x="1071494" y="1365909"/>
                </a:cubicBezTo>
                <a:cubicBezTo>
                  <a:pt x="986960" y="1365909"/>
                  <a:pt x="1113764" y="1269868"/>
                  <a:pt x="1044324" y="1230741"/>
                </a:cubicBezTo>
                <a:cubicBezTo>
                  <a:pt x="1029227" y="1220069"/>
                  <a:pt x="1086591" y="1205842"/>
                  <a:pt x="1110744" y="1209399"/>
                </a:cubicBezTo>
                <a:cubicBezTo>
                  <a:pt x="1134897" y="1212955"/>
                  <a:pt x="1156032" y="1237855"/>
                  <a:pt x="1186222" y="1220069"/>
                </a:cubicBezTo>
                <a:cubicBezTo>
                  <a:pt x="1201318" y="1156043"/>
                  <a:pt x="1162069" y="1131144"/>
                  <a:pt x="1125840" y="1113358"/>
                </a:cubicBezTo>
                <a:cubicBezTo>
                  <a:pt x="1047342" y="1070674"/>
                  <a:pt x="968844" y="1020875"/>
                  <a:pt x="881290" y="1006647"/>
                </a:cubicBezTo>
                <a:cubicBezTo>
                  <a:pt x="851099" y="1003089"/>
                  <a:pt x="832982" y="985305"/>
                  <a:pt x="836002" y="949734"/>
                </a:cubicBezTo>
                <a:cubicBezTo>
                  <a:pt x="842040" y="903491"/>
                  <a:pt x="872232" y="917720"/>
                  <a:pt x="896385" y="921277"/>
                </a:cubicBezTo>
                <a:cubicBezTo>
                  <a:pt x="911482" y="924835"/>
                  <a:pt x="926577" y="935506"/>
                  <a:pt x="941672" y="910606"/>
                </a:cubicBezTo>
                <a:cubicBezTo>
                  <a:pt x="588434" y="658055"/>
                  <a:pt x="401247" y="672284"/>
                  <a:pt x="5740" y="465975"/>
                </a:cubicBezTo>
                <a:cubicBezTo>
                  <a:pt x="93294" y="426847"/>
                  <a:pt x="156696" y="455303"/>
                  <a:pt x="217079" y="462417"/>
                </a:cubicBezTo>
                <a:cubicBezTo>
                  <a:pt x="368036" y="480203"/>
                  <a:pt x="274442" y="512216"/>
                  <a:pt x="425400" y="533558"/>
                </a:cubicBezTo>
                <a:cubicBezTo>
                  <a:pt x="497860" y="544229"/>
                  <a:pt x="564281" y="579800"/>
                  <a:pt x="645798" y="522887"/>
                </a:cubicBezTo>
                <a:cubicBezTo>
                  <a:pt x="700142" y="483759"/>
                  <a:pt x="787696" y="526444"/>
                  <a:pt x="854118" y="558458"/>
                </a:cubicBezTo>
                <a:cubicBezTo>
                  <a:pt x="908462" y="586915"/>
                  <a:pt x="962806" y="594028"/>
                  <a:pt x="1035266" y="558458"/>
                </a:cubicBezTo>
                <a:cubicBezTo>
                  <a:pt x="968844" y="537116"/>
                  <a:pt x="917520" y="519330"/>
                  <a:pt x="866193" y="505101"/>
                </a:cubicBezTo>
                <a:cubicBezTo>
                  <a:pt x="823926" y="494431"/>
                  <a:pt x="799772" y="469532"/>
                  <a:pt x="802792" y="416176"/>
                </a:cubicBezTo>
                <a:cubicBezTo>
                  <a:pt x="802792" y="387720"/>
                  <a:pt x="793735" y="348592"/>
                  <a:pt x="823926" y="334364"/>
                </a:cubicBezTo>
                <a:cubicBezTo>
                  <a:pt x="848079" y="320135"/>
                  <a:pt x="881290" y="334364"/>
                  <a:pt x="893366" y="359262"/>
                </a:cubicBezTo>
                <a:cubicBezTo>
                  <a:pt x="908462" y="405504"/>
                  <a:pt x="923557" y="448189"/>
                  <a:pt x="974883" y="451747"/>
                </a:cubicBezTo>
                <a:cubicBezTo>
                  <a:pt x="1044324" y="458860"/>
                  <a:pt x="1005074" y="430405"/>
                  <a:pt x="992998" y="394834"/>
                </a:cubicBezTo>
                <a:cubicBezTo>
                  <a:pt x="980921" y="355706"/>
                  <a:pt x="1017152" y="345034"/>
                  <a:pt x="1041304" y="352148"/>
                </a:cubicBezTo>
                <a:cubicBezTo>
                  <a:pt x="1131878" y="384162"/>
                  <a:pt x="1225472" y="327250"/>
                  <a:pt x="1319065" y="373491"/>
                </a:cubicBezTo>
                <a:cubicBezTo>
                  <a:pt x="1294912" y="259665"/>
                  <a:pt x="1243586" y="209867"/>
                  <a:pt x="1134897" y="192082"/>
                </a:cubicBezTo>
                <a:cubicBezTo>
                  <a:pt x="1095648" y="188525"/>
                  <a:pt x="1053380" y="195638"/>
                  <a:pt x="1017152" y="163625"/>
                </a:cubicBezTo>
                <a:cubicBezTo>
                  <a:pt x="996016" y="145839"/>
                  <a:pt x="974883" y="124497"/>
                  <a:pt x="989979" y="88927"/>
                </a:cubicBezTo>
                <a:cubicBezTo>
                  <a:pt x="999036" y="64027"/>
                  <a:pt x="1023188" y="64027"/>
                  <a:pt x="1044324" y="71141"/>
                </a:cubicBezTo>
                <a:cubicBezTo>
                  <a:pt x="1131878" y="110269"/>
                  <a:pt x="1225472" y="120941"/>
                  <a:pt x="1316045" y="135168"/>
                </a:cubicBezTo>
                <a:cubicBezTo>
                  <a:pt x="1331142" y="138725"/>
                  <a:pt x="1346237" y="145839"/>
                  <a:pt x="1361334" y="110269"/>
                </a:cubicBezTo>
                <a:cubicBezTo>
                  <a:pt x="1255664" y="78255"/>
                  <a:pt x="1153012" y="35571"/>
                  <a:pt x="1047342" y="0"/>
                </a:cubicBezTo>
                <a:close/>
              </a:path>
            </a:pathLst>
          </a:custGeom>
        </p:spPr>
      </p:pic>
      <p:sp>
        <p:nvSpPr>
          <p:cNvPr id="4" name="Rectangle 3">
            <a:extLst>
              <a:ext uri="{FF2B5EF4-FFF2-40B4-BE49-F238E27FC236}">
                <a16:creationId xmlns="" xmlns:a16="http://schemas.microsoft.com/office/drawing/2014/main" id="{48A1C6A4-80C8-4E59-BE0B-A5BB7E0F9919}"/>
              </a:ext>
            </a:extLst>
          </p:cNvPr>
          <p:cNvSpPr/>
          <p:nvPr/>
        </p:nvSpPr>
        <p:spPr>
          <a:xfrm>
            <a:off x="3398520" y="5913120"/>
            <a:ext cx="8790432" cy="94488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B77610D1-F36B-49E5-9E07-DD51FBA66CE4}"/>
              </a:ext>
            </a:extLst>
          </p:cNvPr>
          <p:cNvSpPr txBox="1"/>
          <p:nvPr/>
        </p:nvSpPr>
        <p:spPr>
          <a:xfrm>
            <a:off x="5141976" y="6126480"/>
            <a:ext cx="5303520" cy="518160"/>
          </a:xfrm>
          <a:prstGeom prst="rect">
            <a:avLst/>
          </a:prstGeom>
          <a:noFill/>
        </p:spPr>
        <p:txBody>
          <a:bodyPr wrap="square" rtlCol="0">
            <a:spAutoFit/>
          </a:bodyPr>
          <a:lstStyle/>
          <a:p>
            <a:pPr algn="ctr"/>
            <a:r>
              <a:rPr lang="vi-VN" sz="2800" dirty="0">
                <a:solidFill>
                  <a:schemeClr val="bg1"/>
                </a:solidFill>
              </a:rPr>
              <a:t>Thiết bị bắn tốc độ gắn cố định</a:t>
            </a:r>
            <a:endParaRPr lang="en-US" sz="2800" dirty="0">
              <a:solidFill>
                <a:schemeClr val="bg1"/>
              </a:solidFill>
            </a:endParaRPr>
          </a:p>
        </p:txBody>
      </p:sp>
    </p:spTree>
    <p:extLst>
      <p:ext uri="{BB962C8B-B14F-4D97-AF65-F5344CB8AC3E}">
        <p14:creationId xmlns:p14="http://schemas.microsoft.com/office/powerpoint/2010/main" val="34183039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grass, sky&#10;&#10;Description automatically generated">
            <a:extLst>
              <a:ext uri="{FF2B5EF4-FFF2-40B4-BE49-F238E27FC236}">
                <a16:creationId xmlns="" xmlns:a16="http://schemas.microsoft.com/office/drawing/2014/main" id="{186E9810-A543-4A0D-93D8-C5FAA8D77EED}"/>
              </a:ext>
            </a:extLst>
          </p:cNvPr>
          <p:cNvPicPr>
            <a:picLocks noChangeAspect="1"/>
          </p:cNvPicPr>
          <p:nvPr/>
        </p:nvPicPr>
        <p:blipFill rotWithShape="1">
          <a:blip r:embed="rId2">
            <a:extLst>
              <a:ext uri="{28A0092B-C50C-407E-A947-70E740481C1C}">
                <a14:useLocalDpi xmlns:a14="http://schemas.microsoft.com/office/drawing/2010/main" val="0"/>
              </a:ext>
            </a:extLst>
          </a:blip>
          <a:srcRect t="3179" b="3179"/>
          <a:stretch/>
        </p:blipFill>
        <p:spPr>
          <a:xfrm>
            <a:off x="0" y="0"/>
            <a:ext cx="12192000" cy="6858000"/>
          </a:xfrm>
          <a:prstGeom prst="rect">
            <a:avLst/>
          </a:prstGeom>
        </p:spPr>
      </p:pic>
      <p:sp>
        <p:nvSpPr>
          <p:cNvPr id="6" name="Rectangle: Top Corners One Rounded and One Snipped 5">
            <a:extLst>
              <a:ext uri="{FF2B5EF4-FFF2-40B4-BE49-F238E27FC236}">
                <a16:creationId xmlns="" xmlns:a16="http://schemas.microsoft.com/office/drawing/2014/main" id="{0646320C-9DC7-4780-878A-833E947DB0FF}"/>
              </a:ext>
            </a:extLst>
          </p:cNvPr>
          <p:cNvSpPr/>
          <p:nvPr/>
        </p:nvSpPr>
        <p:spPr>
          <a:xfrm flipH="1">
            <a:off x="6629400" y="5562600"/>
            <a:ext cx="5562600" cy="1295400"/>
          </a:xfrm>
          <a:prstGeom prst="snipRoundRect">
            <a:avLst>
              <a:gd name="adj1" fmla="val 0"/>
              <a:gd name="adj2" fmla="val 33529"/>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 xmlns:a16="http://schemas.microsoft.com/office/drawing/2014/main" id="{B99F8187-4517-40A1-8F9F-6C5D26E617BA}"/>
              </a:ext>
            </a:extLst>
          </p:cNvPr>
          <p:cNvSpPr txBox="1"/>
          <p:nvPr/>
        </p:nvSpPr>
        <p:spPr>
          <a:xfrm>
            <a:off x="7269480" y="5948690"/>
            <a:ext cx="4815840" cy="523220"/>
          </a:xfrm>
          <a:prstGeom prst="rect">
            <a:avLst/>
          </a:prstGeom>
          <a:noFill/>
        </p:spPr>
        <p:txBody>
          <a:bodyPr wrap="square" rtlCol="0">
            <a:spAutoFit/>
          </a:bodyPr>
          <a:lstStyle/>
          <a:p>
            <a:r>
              <a:rPr lang="vi-VN" sz="2800" dirty="0">
                <a:solidFill>
                  <a:schemeClr val="bg1"/>
                </a:solidFill>
              </a:rPr>
              <a:t>Thiết bị bắn tốc độ lưu động</a:t>
            </a:r>
            <a:endParaRPr lang="en-US" sz="2800" dirty="0">
              <a:solidFill>
                <a:schemeClr val="bg1"/>
              </a:solidFill>
            </a:endParaRPr>
          </a:p>
        </p:txBody>
      </p:sp>
    </p:spTree>
    <p:extLst>
      <p:ext uri="{BB962C8B-B14F-4D97-AF65-F5344CB8AC3E}">
        <p14:creationId xmlns:p14="http://schemas.microsoft.com/office/powerpoint/2010/main" val="3271542901"/>
      </p:ext>
    </p:extLst>
  </p:cSld>
  <p:clrMapOvr>
    <a:masterClrMapping/>
  </p:clrMapOvr>
  <p:transition spd="med">
    <p:pull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8F8"/>
        </a:solidFill>
        <a:effectLst/>
      </p:bgPr>
    </p:bg>
    <p:spTree>
      <p:nvGrpSpPr>
        <p:cNvPr id="1" name=""/>
        <p:cNvGrpSpPr/>
        <p:nvPr/>
      </p:nvGrpSpPr>
      <p:grpSpPr>
        <a:xfrm>
          <a:off x="0" y="0"/>
          <a:ext cx="0" cy="0"/>
          <a:chOff x="0" y="0"/>
          <a:chExt cx="0" cy="0"/>
        </a:xfrm>
      </p:grpSpPr>
      <p:pic>
        <p:nvPicPr>
          <p:cNvPr id="14" name="Picture 13" descr="A picture containing text, projector, van&#10;&#10;Description automatically generated">
            <a:extLst>
              <a:ext uri="{FF2B5EF4-FFF2-40B4-BE49-F238E27FC236}">
                <a16:creationId xmlns="" xmlns:a16="http://schemas.microsoft.com/office/drawing/2014/main" id="{A89DB98F-56E9-408F-BAF2-321BC18287E0}"/>
              </a:ext>
            </a:extLst>
          </p:cNvPr>
          <p:cNvPicPr>
            <a:picLocks noChangeAspect="1"/>
          </p:cNvPicPr>
          <p:nvPr/>
        </p:nvPicPr>
        <p:blipFill rotWithShape="1">
          <a:blip r:embed="rId2">
            <a:extLst>
              <a:ext uri="{28A0092B-C50C-407E-A947-70E740481C1C}">
                <a14:useLocalDpi xmlns:a14="http://schemas.microsoft.com/office/drawing/2010/main" val="0"/>
              </a:ext>
            </a:extLst>
          </a:blip>
          <a:srcRect l="19644" r="20213"/>
          <a:stretch/>
        </p:blipFill>
        <p:spPr>
          <a:xfrm>
            <a:off x="0" y="4765040"/>
            <a:ext cx="4282313" cy="2034384"/>
          </a:xfrm>
          <a:prstGeom prst="rect">
            <a:avLst/>
          </a:prstGeom>
        </p:spPr>
      </p:pic>
      <p:sp>
        <p:nvSpPr>
          <p:cNvPr id="4" name="Rectangle: Rounded Corners 3">
            <a:extLst>
              <a:ext uri="{FF2B5EF4-FFF2-40B4-BE49-F238E27FC236}">
                <a16:creationId xmlns="" xmlns:a16="http://schemas.microsoft.com/office/drawing/2014/main" id="{622EE458-45D8-401B-9DE1-76B753B99CEE}"/>
              </a:ext>
            </a:extLst>
          </p:cNvPr>
          <p:cNvSpPr/>
          <p:nvPr/>
        </p:nvSpPr>
        <p:spPr>
          <a:xfrm>
            <a:off x="0" y="161156"/>
            <a:ext cx="6600497" cy="732223"/>
          </a:xfrm>
          <a:prstGeom prst="roundRect">
            <a:avLst>
              <a:gd name="adj" fmla="val 50000"/>
            </a:avLst>
          </a:prstGeom>
          <a:gradFill>
            <a:gsLst>
              <a:gs pos="0">
                <a:srgbClr val="26BAE3"/>
              </a:gs>
              <a:gs pos="47000">
                <a:srgbClr val="8964F0"/>
              </a:gs>
              <a:gs pos="100000">
                <a:srgbClr val="D125F9"/>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DEA8DDB5-576D-4849-BB18-AAD54FAABBD4}"/>
              </a:ext>
            </a:extLst>
          </p:cNvPr>
          <p:cNvSpPr txBox="1"/>
          <p:nvPr/>
        </p:nvSpPr>
        <p:spPr>
          <a:xfrm>
            <a:off x="720301" y="296434"/>
            <a:ext cx="5375699" cy="461665"/>
          </a:xfrm>
          <a:prstGeom prst="rect">
            <a:avLst/>
          </a:prstGeom>
          <a:noFill/>
        </p:spPr>
        <p:txBody>
          <a:bodyPr wrap="square" rtlCol="0">
            <a:spAutoFit/>
          </a:bodyPr>
          <a:lstStyle/>
          <a:p>
            <a:r>
              <a:rPr lang="vi-VN" sz="2400" b="1">
                <a:solidFill>
                  <a:schemeClr val="bg1"/>
                </a:solidFill>
              </a:rPr>
              <a:t>CẤU TẠO THIẾT BỊ “BẮN TỐC ĐỘ”</a:t>
            </a:r>
            <a:endParaRPr lang="en-US" sz="2400" b="1">
              <a:solidFill>
                <a:schemeClr val="bg1"/>
              </a:solidFill>
            </a:endParaRPr>
          </a:p>
        </p:txBody>
      </p:sp>
      <p:cxnSp>
        <p:nvCxnSpPr>
          <p:cNvPr id="7" name="Straight Arrow Connector 6">
            <a:extLst>
              <a:ext uri="{FF2B5EF4-FFF2-40B4-BE49-F238E27FC236}">
                <a16:creationId xmlns="" xmlns:a16="http://schemas.microsoft.com/office/drawing/2014/main" id="{393DF4D2-3A82-4CDC-9ADC-937667F842E8}"/>
              </a:ext>
            </a:extLst>
          </p:cNvPr>
          <p:cNvCxnSpPr/>
          <p:nvPr/>
        </p:nvCxnSpPr>
        <p:spPr>
          <a:xfrm flipV="1">
            <a:off x="5465109" y="2194560"/>
            <a:ext cx="2845771" cy="145165"/>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 xmlns:a16="http://schemas.microsoft.com/office/drawing/2014/main" id="{EA9AA7B7-BED1-4044-B6CE-C3890A0010EE}"/>
              </a:ext>
            </a:extLst>
          </p:cNvPr>
          <p:cNvSpPr txBox="1"/>
          <p:nvPr/>
        </p:nvSpPr>
        <p:spPr>
          <a:xfrm>
            <a:off x="8556944" y="1899920"/>
            <a:ext cx="3411536" cy="1384995"/>
          </a:xfrm>
          <a:prstGeom prst="rect">
            <a:avLst/>
          </a:prstGeom>
          <a:noFill/>
        </p:spPr>
        <p:txBody>
          <a:bodyPr wrap="square" rtlCol="0">
            <a:spAutoFit/>
          </a:bodyPr>
          <a:lstStyle/>
          <a:p>
            <a:pPr algn="just"/>
            <a:r>
              <a:rPr lang="vi-VN" sz="2800" dirty="0"/>
              <a:t>Một camera để theo dõi ô</a:t>
            </a:r>
            <a:r>
              <a:rPr lang="en-US" sz="2800" dirty="0"/>
              <a:t> </a:t>
            </a:r>
            <a:r>
              <a:rPr lang="vi-VN" sz="2800" dirty="0"/>
              <a:t>t</a:t>
            </a:r>
            <a:r>
              <a:rPr lang="en-US" sz="2800" dirty="0">
                <a:latin typeface="Arial" panose="020B0604020202020204" pitchFamily="34" charset="0"/>
                <a:cs typeface="Arial" panose="020B0604020202020204" pitchFamily="34" charset="0"/>
              </a:rPr>
              <a:t>ô</a:t>
            </a:r>
            <a:r>
              <a:rPr lang="vi-VN" sz="2800" dirty="0"/>
              <a:t> chạy trên đường</a:t>
            </a:r>
            <a:endParaRPr lang="en-US" sz="2800" dirty="0"/>
          </a:p>
        </p:txBody>
      </p:sp>
      <p:cxnSp>
        <p:nvCxnSpPr>
          <p:cNvPr id="9" name="Straight Arrow Connector 8">
            <a:extLst>
              <a:ext uri="{FF2B5EF4-FFF2-40B4-BE49-F238E27FC236}">
                <a16:creationId xmlns="" xmlns:a16="http://schemas.microsoft.com/office/drawing/2014/main" id="{FC6531CC-C522-4D00-AAE6-1210D724869B}"/>
              </a:ext>
            </a:extLst>
          </p:cNvPr>
          <p:cNvCxnSpPr>
            <a:cxnSpLocks/>
          </p:cNvCxnSpPr>
          <p:nvPr/>
        </p:nvCxnSpPr>
        <p:spPr>
          <a:xfrm>
            <a:off x="5242560" y="3640906"/>
            <a:ext cx="3068320" cy="978594"/>
          </a:xfrm>
          <a:prstGeom prst="straightConnector1">
            <a:avLst/>
          </a:prstGeom>
          <a:ln w="38100">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 xmlns:a16="http://schemas.microsoft.com/office/drawing/2014/main" id="{D3FFB415-D807-4A0B-9568-56A8F0222981}"/>
              </a:ext>
            </a:extLst>
          </p:cNvPr>
          <p:cNvSpPr txBox="1"/>
          <p:nvPr/>
        </p:nvSpPr>
        <p:spPr>
          <a:xfrm>
            <a:off x="8161816" y="4223326"/>
            <a:ext cx="3635056" cy="1384995"/>
          </a:xfrm>
          <a:prstGeom prst="rect">
            <a:avLst/>
          </a:prstGeom>
          <a:noFill/>
        </p:spPr>
        <p:txBody>
          <a:bodyPr wrap="square" rtlCol="0">
            <a:spAutoFit/>
          </a:bodyPr>
          <a:lstStyle/>
          <a:p>
            <a:pPr algn="just"/>
            <a:r>
              <a:rPr lang="vi-VN" sz="2800" dirty="0"/>
              <a:t>Một máy tính nhỏ để tính tốc độ của phương tiện</a:t>
            </a:r>
            <a:endParaRPr lang="en-US" sz="2800" dirty="0"/>
          </a:p>
        </p:txBody>
      </p:sp>
      <p:pic>
        <p:nvPicPr>
          <p:cNvPr id="6" name="Picture 5"/>
          <p:cNvPicPr>
            <a:picLocks noChangeAspect="1"/>
          </p:cNvPicPr>
          <p:nvPr/>
        </p:nvPicPr>
        <p:blipFill>
          <a:blip r:embed="rId3"/>
          <a:stretch>
            <a:fillRect/>
          </a:stretch>
        </p:blipFill>
        <p:spPr>
          <a:xfrm>
            <a:off x="374949" y="1098203"/>
            <a:ext cx="5090160" cy="3817620"/>
          </a:xfrm>
          <a:prstGeom prst="rect">
            <a:avLst/>
          </a:prstGeom>
        </p:spPr>
      </p:pic>
    </p:spTree>
    <p:extLst>
      <p:ext uri="{BB962C8B-B14F-4D97-AF65-F5344CB8AC3E}">
        <p14:creationId xmlns:p14="http://schemas.microsoft.com/office/powerpoint/2010/main" val="3526626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2962</TotalTime>
  <Words>1961</Words>
  <Application>Microsoft Office PowerPoint</Application>
  <PresentationFormat>Widescreen</PresentationFormat>
  <Paragraphs>183</Paragraphs>
  <Slides>36</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#9Slide02 Noi dung dai</vt:lpstr>
      <vt:lpstr>#9Slide02 Tieu de dai</vt:lpstr>
      <vt:lpstr>Arial</vt:lpstr>
      <vt:lpstr>Calibri</vt:lpstr>
      <vt:lpstr>Calibri Light</vt:lpstr>
      <vt:lpstr>Cambria Math</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HQV</dc:creator>
  <cp:lastModifiedBy>AutoBVT</cp:lastModifiedBy>
  <cp:revision>59</cp:revision>
  <dcterms:created xsi:type="dcterms:W3CDTF">2022-03-28T14:13:00Z</dcterms:created>
  <dcterms:modified xsi:type="dcterms:W3CDTF">2024-10-06T13:34:17Z</dcterms:modified>
</cp:coreProperties>
</file>