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257" r:id="rId3"/>
    <p:sldId id="295" r:id="rId4"/>
    <p:sldId id="258" r:id="rId5"/>
    <p:sldId id="259" r:id="rId6"/>
    <p:sldId id="260" r:id="rId7"/>
    <p:sldId id="299" r:id="rId8"/>
    <p:sldId id="300" r:id="rId9"/>
    <p:sldId id="298" r:id="rId10"/>
    <p:sldId id="301" r:id="rId11"/>
    <p:sldId id="302" r:id="rId12"/>
    <p:sldId id="303" r:id="rId13"/>
    <p:sldId id="304" r:id="rId14"/>
    <p:sldId id="305" r:id="rId15"/>
    <p:sldId id="296" r:id="rId16"/>
    <p:sldId id="262" r:id="rId17"/>
    <p:sldId id="261" r:id="rId18"/>
    <p:sldId id="306" r:id="rId19"/>
    <p:sldId id="311" r:id="rId20"/>
    <p:sldId id="312" r:id="rId21"/>
    <p:sldId id="265" r:id="rId22"/>
    <p:sldId id="313" r:id="rId23"/>
    <p:sldId id="314" r:id="rId24"/>
    <p:sldId id="318" r:id="rId25"/>
    <p:sldId id="331" r:id="rId26"/>
    <p:sldId id="319" r:id="rId27"/>
    <p:sldId id="321" r:id="rId28"/>
    <p:sldId id="323" r:id="rId29"/>
    <p:sldId id="324" r:id="rId30"/>
    <p:sldId id="325" r:id="rId31"/>
    <p:sldId id="326" r:id="rId32"/>
    <p:sldId id="320" r:id="rId33"/>
    <p:sldId id="327" r:id="rId34"/>
    <p:sldId id="328" r:id="rId35"/>
    <p:sldId id="329" r:id="rId36"/>
    <p:sldId id="315" r:id="rId37"/>
    <p:sldId id="316" r:id="rId38"/>
    <p:sldId id="317" r:id="rId39"/>
    <p:sldId id="332" r:id="rId4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Patrick Hand SC" panose="020B0604020202020204" charset="0"/>
      <p:regular r:id="rId43"/>
    </p:embeddedFont>
    <p:embeddedFont>
      <p:font typeface="Sniglet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FE69DF-D11E-49BA-B546-6195E4E87960}">
  <a:tblStyle styleId="{F7FE69DF-D11E-49BA-B546-6195E4E879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D46E14-F3A6-45BD-AA53-69B63E3B44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60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22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3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196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69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2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05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94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07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332613" y="1510277"/>
            <a:ext cx="6478773" cy="212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THÂN MẾN CHÀO CÁC EM ĐẾN VỚI BÀI HỌC HÔM NAY</a:t>
            </a:r>
            <a:endParaRPr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63500" indent="0">
                  <a:buNone/>
                </a:pPr>
                <a:r>
                  <a:rPr lang="en-US" sz="4000" dirty="0">
                    <a:solidFill>
                      <a:schemeClr val="accent5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5"/>
                    </a:solidFill>
                  </a:rPr>
                  <a:t>.</a:t>
                </a:r>
                <a:r>
                  <a:rPr lang="en-US" sz="4000" dirty="0" err="1">
                    <a:solidFill>
                      <a:schemeClr val="accent5"/>
                    </a:solidFill>
                  </a:rPr>
                  <a:t>a.h</a:t>
                </a:r>
                <a:endParaRPr lang="en-US" sz="40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977FED4-1B0B-4562-9700-2D50CF65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" y="60450"/>
            <a:ext cx="2262052" cy="179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0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63500" indent="0">
                  <a:buNone/>
                </a:pPr>
                <a:r>
                  <a:rPr lang="en-US" sz="4000" dirty="0">
                    <a:solidFill>
                      <a:schemeClr val="accent5"/>
                    </a:solidFill>
                  </a:rPr>
                  <a:t>S = </a:t>
                </a:r>
                <a:r>
                  <a:rPr lang="en-US" sz="4000" dirty="0" err="1">
                    <a:solidFill>
                      <a:schemeClr val="accent5"/>
                    </a:solidFill>
                  </a:rPr>
                  <a:t>a.a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C2A4A89-85AD-4E6E-BF34-4BD6BA80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" y="96823"/>
            <a:ext cx="1931050" cy="2063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4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Google Shape;79;p16">
            <a:extLst>
              <a:ext uri="{FF2B5EF4-FFF2-40B4-BE49-F238E27FC236}">
                <a16:creationId xmlns:a16="http://schemas.microsoft.com/office/drawing/2014/main" id="{88442D1E-C9EE-4721-A5EB-89CA452C768C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63500" indent="0">
              <a:buNone/>
            </a:pPr>
            <a:r>
              <a:rPr lang="en-US" sz="4000" dirty="0">
                <a:solidFill>
                  <a:schemeClr val="accent5"/>
                </a:solidFill>
              </a:rPr>
              <a:t>S = </a:t>
            </a:r>
            <a:r>
              <a:rPr lang="en-US" sz="4000" dirty="0" err="1">
                <a:solidFill>
                  <a:schemeClr val="accent5"/>
                </a:solidFill>
              </a:rPr>
              <a:t>a.b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ED059-E4B4-4E32-87C3-2E29ACE9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" y="27439"/>
            <a:ext cx="2587633" cy="175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8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63500" indent="0">
                  <a:buNone/>
                </a:pPr>
                <a:r>
                  <a:rPr lang="en-US" sz="4000" dirty="0">
                    <a:solidFill>
                      <a:schemeClr val="accent5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accent5"/>
                    </a:solidFill>
                  </a:rPr>
                  <a:t>(đ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1 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. đ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2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337D37D-B0DC-487E-83C6-BDEAE6BB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9"/>
            <a:ext cx="2664783" cy="1689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7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63500" indent="0">
                  <a:buNone/>
                </a:pPr>
                <a:r>
                  <a:rPr lang="en-US" sz="4000" dirty="0">
                    <a:solidFill>
                      <a:schemeClr val="accent5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5"/>
                    </a:solidFill>
                  </a:rPr>
                  <a:t> . (</a:t>
                </a:r>
                <a:r>
                  <a:rPr lang="en-US" sz="4000" dirty="0" err="1">
                    <a:solidFill>
                      <a:schemeClr val="accent5"/>
                    </a:solidFill>
                  </a:rPr>
                  <a:t>đ</a:t>
                </a:r>
                <a:r>
                  <a:rPr lang="en-US" sz="2000" dirty="0" err="1">
                    <a:solidFill>
                      <a:schemeClr val="accent5"/>
                    </a:solidFill>
                  </a:rPr>
                  <a:t>n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 + </a:t>
                </a:r>
                <a:r>
                  <a:rPr lang="en-US" sz="4000" dirty="0" err="1">
                    <a:solidFill>
                      <a:schemeClr val="accent5"/>
                    </a:solidFill>
                  </a:rPr>
                  <a:t>đ</a:t>
                </a:r>
                <a:r>
                  <a:rPr lang="en-US" sz="2000" dirty="0" err="1">
                    <a:solidFill>
                      <a:schemeClr val="accent5"/>
                    </a:solidFill>
                  </a:rPr>
                  <a:t>l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).h</a:t>
                </a:r>
              </a:p>
            </p:txBody>
          </p:sp>
        </mc:Choice>
        <mc:Fallback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7A4DB4-87BF-4A82-A1C4-BA5C7F48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24942" cy="149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2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AC5-3E84-4DA4-8C13-9A4967A3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267" y="864781"/>
            <a:ext cx="3225370" cy="3090531"/>
          </a:xfrm>
        </p:spPr>
        <p:txBody>
          <a:bodyPr/>
          <a:lstStyle/>
          <a:p>
            <a:r>
              <a:rPr lang="en-US" sz="4400" dirty="0">
                <a:latin typeface="Sniglet" panose="020B0604020202020204" charset="0"/>
              </a:rPr>
              <a:t>C</a:t>
            </a:r>
            <a:r>
              <a:rPr lang="en-US" sz="2400" dirty="0">
                <a:latin typeface="Sniglet" panose="020B0604020202020204" charset="0"/>
                <a:sym typeface="Symbol" panose="05050102010706020507" pitchFamily="18" charset="2"/>
              </a:rPr>
              <a:t>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=</a:t>
            </a:r>
            <a:r>
              <a:rPr lang="en-US" sz="4400" dirty="0" err="1">
                <a:latin typeface="Sniglet" panose="020B0604020202020204" charset="0"/>
                <a:sym typeface="Symbol" panose="05050102010706020507" pitchFamily="18" charset="2"/>
              </a:rPr>
              <a:t>a+b+c</a:t>
            </a:r>
            <a:b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</a:b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C</a:t>
            </a:r>
            <a:r>
              <a:rPr lang="vi-VN" sz="1800" dirty="0">
                <a:sym typeface="Symbol" panose="05050102010706020507" pitchFamily="18" charset="2"/>
              </a:rPr>
              <a:t>HCN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=(</a:t>
            </a:r>
            <a:r>
              <a:rPr lang="en-US" sz="4400" dirty="0" err="1">
                <a:latin typeface="Sniglet" panose="020B0604020202020204" charset="0"/>
                <a:sym typeface="Symbol" panose="05050102010706020507" pitchFamily="18" charset="2"/>
              </a:rPr>
              <a:t>a+b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).2</a:t>
            </a:r>
            <a:b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</a:b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C</a:t>
            </a:r>
            <a:r>
              <a:rPr lang="vi-VN" sz="2000" dirty="0">
                <a:sym typeface="Symbol" panose="05050102010706020507" pitchFamily="18" charset="2"/>
              </a:rPr>
              <a:t>HV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=4.a</a:t>
            </a:r>
            <a:br>
              <a:rPr lang="vi-VN" sz="4400" dirty="0">
                <a:sym typeface="Symbol" panose="05050102010706020507" pitchFamily="18" charset="2"/>
              </a:rPr>
            </a:b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C</a:t>
            </a:r>
            <a:r>
              <a:rPr lang="vi-VN" sz="2400" dirty="0">
                <a:sym typeface="Symbol" panose="05050102010706020507" pitchFamily="18" charset="2"/>
              </a:rPr>
              <a:t>TG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=</a:t>
            </a:r>
            <a:r>
              <a:rPr lang="en-US" sz="4400" dirty="0" err="1">
                <a:latin typeface="Sniglet" panose="020B0604020202020204" charset="0"/>
                <a:sym typeface="Symbol" panose="05050102010706020507" pitchFamily="18" charset="2"/>
              </a:rPr>
              <a:t>a+b+c+d</a:t>
            </a:r>
            <a:endParaRPr lang="en-US" sz="4400" dirty="0">
              <a:latin typeface="Sniglet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DB5C-21E5-4051-9B40-9C10968CB5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Sniglet" panose="020B0604020202020204" charset="0"/>
              </a:rPr>
              <a:t>15</a:t>
            </a:fld>
            <a:endParaRPr lang="en">
              <a:latin typeface="Sniglet" panose="020B060402020202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EF81B38-5AAE-432C-9E07-C4EEDE01B2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1378" y="574158"/>
                <a:ext cx="4132520" cy="3826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9pPr>
              </a:lstStyle>
              <a:p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en-US" sz="2400" dirty="0">
                    <a:solidFill>
                      <a:schemeClr val="accent5"/>
                    </a:solidFill>
                    <a:latin typeface="Sniglet" panose="020B0604020202020204" charset="0"/>
                    <a:sym typeface="Symbol" panose="05050102010706020507" pitchFamily="18" charset="2"/>
                  </a:rPr>
                  <a:t>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.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a.h</a:t>
                </a:r>
                <a:b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  <a:sym typeface="Symbol" panose="05050102010706020507" pitchFamily="18" charset="2"/>
                  </a:rPr>
                </a:b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vi-VN" sz="1800" dirty="0">
                    <a:solidFill>
                      <a:schemeClr val="accent5"/>
                    </a:solidFill>
                  </a:rPr>
                  <a:t>hcn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a.b</a:t>
                </a:r>
                <a:endParaRPr lang="en-US" sz="4000" dirty="0">
                  <a:solidFill>
                    <a:schemeClr val="accent5"/>
                  </a:solidFill>
                  <a:latin typeface="Sniglet" panose="020B0604020202020204" charset="0"/>
                </a:endParaRPr>
              </a:p>
              <a:p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vi-VN" sz="2000" dirty="0">
                    <a:solidFill>
                      <a:schemeClr val="accent5"/>
                    </a:solidFill>
                  </a:rPr>
                  <a:t>hv</a:t>
                </a:r>
                <a:r>
                  <a:rPr lang="vi-VN" sz="40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= 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a.a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solidFill>
                    <a:schemeClr val="accent5"/>
                  </a:solidFill>
                  <a:latin typeface="Sniglet" panose="020B0604020202020204" charset="0"/>
                </a:endParaRPr>
              </a:p>
              <a:p>
                <a:pPr marL="63500"/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vi-VN" sz="1800" dirty="0">
                    <a:solidFill>
                      <a:schemeClr val="accent5"/>
                    </a:solidFill>
                  </a:rPr>
                  <a:t>thoi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(đ</a:t>
                </a:r>
                <a:r>
                  <a:rPr lang="en-US" sz="2000" dirty="0">
                    <a:solidFill>
                      <a:schemeClr val="accent5"/>
                    </a:solidFill>
                    <a:latin typeface="Sniglet" panose="020B0604020202020204" charset="0"/>
                  </a:rPr>
                  <a:t>1 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. đ</a:t>
                </a:r>
                <a:r>
                  <a:rPr lang="en-US" sz="2000" dirty="0">
                    <a:solidFill>
                      <a:schemeClr val="accent5"/>
                    </a:solidFill>
                    <a:latin typeface="Sniglet" panose="020B0604020202020204" charset="0"/>
                  </a:rPr>
                  <a:t>2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)</a:t>
                </a:r>
                <a:endParaRPr lang="vi-VN" sz="4000" dirty="0">
                  <a:solidFill>
                    <a:schemeClr val="accent5"/>
                  </a:solidFill>
                </a:endParaRPr>
              </a:p>
              <a:p>
                <a:pPr marL="63500"/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vi-VN" sz="2000" dirty="0">
                    <a:solidFill>
                      <a:schemeClr val="accent5"/>
                    </a:solidFill>
                  </a:rPr>
                  <a:t>thang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. (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đ</a:t>
                </a:r>
                <a:r>
                  <a:rPr lang="en-US" sz="2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n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+ 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đ</a:t>
                </a:r>
                <a:r>
                  <a:rPr lang="en-US" sz="2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l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).h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EF81B38-5AAE-432C-9E07-C4EEDE01B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78" y="574158"/>
                <a:ext cx="4132520" cy="3826391"/>
              </a:xfrm>
              <a:prstGeom prst="rect">
                <a:avLst/>
              </a:prstGeom>
              <a:blipFill>
                <a:blip r:embed="rId2"/>
                <a:stretch>
                  <a:fillRect l="-5162" t="-2707" b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1E5DF9-1259-449F-882A-DEB3DFEA9A75}"/>
              </a:ext>
            </a:extLst>
          </p:cNvPr>
          <p:cNvCxnSpPr>
            <a:cxnSpLocks/>
          </p:cNvCxnSpPr>
          <p:nvPr/>
        </p:nvCxnSpPr>
        <p:spPr>
          <a:xfrm>
            <a:off x="4153786" y="489098"/>
            <a:ext cx="0" cy="3983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4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847159" y="2813394"/>
            <a:ext cx="7244315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Diện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tích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xung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quanh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hình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lăng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trụ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đứng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4469317" y="914747"/>
            <a:ext cx="1404621" cy="142336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 rot="1472950">
            <a:off x="3192176" y="1625407"/>
            <a:ext cx="821233" cy="79996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197645" y="778725"/>
            <a:ext cx="359546" cy="34938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 rot="2487373">
            <a:off x="3966417" y="2364057"/>
            <a:ext cx="255795" cy="24856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61549" y="70600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C7E64-410F-4871-933B-67A015633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1" y="2738185"/>
            <a:ext cx="2998528" cy="1609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94F71-A174-46A1-8B7C-19E3533E1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603" y="1238713"/>
            <a:ext cx="6327398" cy="14373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61549" y="70600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04;p19">
                <a:extLst>
                  <a:ext uri="{FF2B5EF4-FFF2-40B4-BE49-F238E27FC236}">
                    <a16:creationId xmlns:a16="http://schemas.microsoft.com/office/drawing/2014/main" id="{AD3079EE-0D2C-416D-B5B2-BC862950ED0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060077" y="1336106"/>
                <a:ext cx="4178756" cy="97363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vi-VN" dirty="0"/>
                  <a:t>a)</a:t>
                </a:r>
              </a:p>
              <a:p>
                <a:pPr marL="0" lvl="0" indent="0">
                  <a:buNone/>
                </a:pPr>
                <a:r>
                  <a:rPr lang="vi-VN" dirty="0"/>
                  <a:t>S</a:t>
                </a:r>
                <a:r>
                  <a:rPr lang="vi-VN" sz="1400" dirty="0"/>
                  <a:t>1 </a:t>
                </a:r>
                <a:r>
                  <a:rPr lang="vi-VN" dirty="0"/>
                  <a:t>= 2 . 3,5 = 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6" name="Google Shape;104;p19">
                <a:extLst>
                  <a:ext uri="{FF2B5EF4-FFF2-40B4-BE49-F238E27FC236}">
                    <a16:creationId xmlns:a16="http://schemas.microsoft.com/office/drawing/2014/main" id="{AD3079EE-0D2C-416D-B5B2-BC862950ED0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60077" y="1336106"/>
                <a:ext cx="4178756" cy="973634"/>
              </a:xfrm>
              <a:prstGeom prst="rect">
                <a:avLst/>
              </a:prstGeom>
              <a:blipFill>
                <a:blip r:embed="rId3"/>
                <a:stretch>
                  <a:fillRect l="-218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106553-6682-44D6-8973-66DF41E8F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5" y="1379361"/>
            <a:ext cx="2699522" cy="19578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65880A-9507-4EBB-8D15-F4112AE42D8F}"/>
              </a:ext>
            </a:extLst>
          </p:cNvPr>
          <p:cNvSpPr txBox="1"/>
          <p:nvPr/>
        </p:nvSpPr>
        <p:spPr>
          <a:xfrm>
            <a:off x="1061549" y="2263973"/>
            <a:ext cx="3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49873F-AEBB-4DF6-A6FB-53E7F135C490}"/>
              </a:ext>
            </a:extLst>
          </p:cNvPr>
          <p:cNvSpPr/>
          <p:nvPr/>
        </p:nvSpPr>
        <p:spPr>
          <a:xfrm>
            <a:off x="1906513" y="2309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8C43F-F573-4D1B-9857-17DA67EF85E0}"/>
              </a:ext>
            </a:extLst>
          </p:cNvPr>
          <p:cNvSpPr/>
          <p:nvPr/>
        </p:nvSpPr>
        <p:spPr>
          <a:xfrm>
            <a:off x="2907861" y="2309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104;p19">
                <a:extLst>
                  <a:ext uri="{FF2B5EF4-FFF2-40B4-BE49-F238E27FC236}">
                    <a16:creationId xmlns:a16="http://schemas.microsoft.com/office/drawing/2014/main" id="{A015CB5F-135E-46E7-9AB0-31A612E6B7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1549" y="3282126"/>
                <a:ext cx="7177284" cy="14569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lăng</a:t>
                </a:r>
                <a:r>
                  <a:rPr lang="en-US" dirty="0"/>
                  <a:t> </a:t>
                </a:r>
                <a:r>
                  <a:rPr lang="en-US" dirty="0" err="1"/>
                  <a:t>trụ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là:</a:t>
                </a:r>
                <a:endParaRPr lang="vi-VN" dirty="0"/>
              </a:p>
              <a:p>
                <a:pPr marL="0" indent="0" algn="ctr">
                  <a:buNone/>
                </a:pPr>
                <a:r>
                  <a:rPr lang="en-US" dirty="0"/>
                  <a:t>7 + 14 + 10,5 = 31,5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</p:txBody>
          </p:sp>
        </mc:Choice>
        <mc:Fallback>
          <p:sp>
            <p:nvSpPr>
              <p:cNvPr id="14" name="Google Shape;104;p19">
                <a:extLst>
                  <a:ext uri="{FF2B5EF4-FFF2-40B4-BE49-F238E27FC236}">
                    <a16:creationId xmlns:a16="http://schemas.microsoft.com/office/drawing/2014/main" id="{A015CB5F-135E-46E7-9AB0-31A612E6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49" y="3282126"/>
                <a:ext cx="7177284" cy="1456971"/>
              </a:xfrm>
              <a:prstGeom prst="rect">
                <a:avLst/>
              </a:prstGeom>
              <a:blipFill>
                <a:blip r:embed="rId5"/>
                <a:stretch>
                  <a:fillRect l="-424" r="-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Google Shape;104;p19">
                <a:extLst>
                  <a:ext uri="{FF2B5EF4-FFF2-40B4-BE49-F238E27FC236}">
                    <a16:creationId xmlns:a16="http://schemas.microsoft.com/office/drawing/2014/main" id="{CC4C129C-DC38-4D7A-B863-BC6CE86A7C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0077" y="2200886"/>
                <a:ext cx="4178756" cy="632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0" indent="0">
                  <a:buFont typeface="Sniglet"/>
                  <a:buNone/>
                </a:pPr>
                <a:r>
                  <a:rPr lang="vi-VN" dirty="0"/>
                  <a:t>S</a:t>
                </a:r>
                <a:r>
                  <a:rPr lang="vi-VN" sz="1400" dirty="0"/>
                  <a:t>2 </a:t>
                </a:r>
                <a:r>
                  <a:rPr lang="vi-VN" dirty="0"/>
                  <a:t>= 4 . 3,5 = 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</p:txBody>
          </p:sp>
        </mc:Choice>
        <mc:Fallback>
          <p:sp>
            <p:nvSpPr>
              <p:cNvPr id="15" name="Google Shape;104;p19">
                <a:extLst>
                  <a:ext uri="{FF2B5EF4-FFF2-40B4-BE49-F238E27FC236}">
                    <a16:creationId xmlns:a16="http://schemas.microsoft.com/office/drawing/2014/main" id="{CC4C129C-DC38-4D7A-B863-BC6CE86A7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77" y="2200886"/>
                <a:ext cx="4178756" cy="632875"/>
              </a:xfrm>
              <a:prstGeom prst="rect">
                <a:avLst/>
              </a:prstGeom>
              <a:blipFill>
                <a:blip r:embed="rId6"/>
                <a:stretch>
                  <a:fillRect l="-2187" b="-144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Google Shape;104;p19">
                <a:extLst>
                  <a:ext uri="{FF2B5EF4-FFF2-40B4-BE49-F238E27FC236}">
                    <a16:creationId xmlns:a16="http://schemas.microsoft.com/office/drawing/2014/main" id="{E0BD7431-6C11-4F73-9F75-E16C39DAB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0077" y="2633305"/>
                <a:ext cx="4178756" cy="728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0" indent="0">
                  <a:buFont typeface="Sniglet"/>
                  <a:buNone/>
                </a:pPr>
                <a:r>
                  <a:rPr lang="vi-VN" dirty="0"/>
                  <a:t>S</a:t>
                </a:r>
                <a:r>
                  <a:rPr lang="vi-VN" sz="1400" dirty="0"/>
                  <a:t>3 </a:t>
                </a:r>
                <a:r>
                  <a:rPr lang="vi-VN" dirty="0"/>
                  <a:t>= 3 . 3,5 = 10,5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</p:txBody>
          </p:sp>
        </mc:Choice>
        <mc:Fallback>
          <p:sp>
            <p:nvSpPr>
              <p:cNvPr id="16" name="Google Shape;104;p19">
                <a:extLst>
                  <a:ext uri="{FF2B5EF4-FFF2-40B4-BE49-F238E27FC236}">
                    <a16:creationId xmlns:a16="http://schemas.microsoft.com/office/drawing/2014/main" id="{E0BD7431-6C11-4F73-9F75-E16C39DAB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77" y="2633305"/>
                <a:ext cx="4178756" cy="728635"/>
              </a:xfrm>
              <a:prstGeom prst="rect">
                <a:avLst/>
              </a:prstGeom>
              <a:blipFill>
                <a:blip r:embed="rId7"/>
                <a:stretch>
                  <a:fillRect l="-21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61549" y="70600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Google Shape;104;p19">
            <a:extLst>
              <a:ext uri="{FF2B5EF4-FFF2-40B4-BE49-F238E27FC236}">
                <a16:creationId xmlns:a16="http://schemas.microsoft.com/office/drawing/2014/main" id="{AD3079EE-0D2C-416D-B5B2-BC862950E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0077" y="1535488"/>
            <a:ext cx="4178756" cy="1144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vi-VN" dirty="0"/>
              <a:t>b)</a:t>
            </a:r>
          </a:p>
          <a:p>
            <a:pPr marL="0" lvl="0" indent="0">
              <a:buNone/>
            </a:pPr>
            <a:r>
              <a:rPr lang="vi-VN" dirty="0"/>
              <a:t>Chu vi đáy hình tam giác: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06553-6682-44D6-8973-66DF41E8F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5" y="1379361"/>
            <a:ext cx="2699522" cy="1957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104;p19">
                <a:extLst>
                  <a:ext uri="{FF2B5EF4-FFF2-40B4-BE49-F238E27FC236}">
                    <a16:creationId xmlns:a16="http://schemas.microsoft.com/office/drawing/2014/main" id="{A015CB5F-135E-46E7-9AB0-31A612E6B7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1549" y="3534580"/>
                <a:ext cx="7177284" cy="75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0" indent="0" algn="ctr">
                  <a:buNone/>
                </a:pPr>
                <a:r>
                  <a:rPr lang="vi-VN" dirty="0"/>
                  <a:t>Cđáy . H = 9 . 3,5 = 31,5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14" name="Google Shape;104;p19">
                <a:extLst>
                  <a:ext uri="{FF2B5EF4-FFF2-40B4-BE49-F238E27FC236}">
                    <a16:creationId xmlns:a16="http://schemas.microsoft.com/office/drawing/2014/main" id="{A015CB5F-135E-46E7-9AB0-31A612E6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49" y="3534580"/>
                <a:ext cx="7177284" cy="750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04;p19">
            <a:extLst>
              <a:ext uri="{FF2B5EF4-FFF2-40B4-BE49-F238E27FC236}">
                <a16:creationId xmlns:a16="http://schemas.microsoft.com/office/drawing/2014/main" id="{5E8BF2B7-9686-4E69-BE5C-55588FE404A6}"/>
              </a:ext>
            </a:extLst>
          </p:cNvPr>
          <p:cNvSpPr txBox="1">
            <a:spLocks/>
          </p:cNvSpPr>
          <p:nvPr/>
        </p:nvSpPr>
        <p:spPr>
          <a:xfrm>
            <a:off x="4253023" y="2450582"/>
            <a:ext cx="4178756" cy="85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Font typeface="Sniglet"/>
              <a:buNone/>
            </a:pPr>
            <a:r>
              <a:rPr lang="vi-VN" dirty="0"/>
              <a:t>Cđáy = 2 + 3 + 4 =9 cm</a:t>
            </a:r>
          </a:p>
        </p:txBody>
      </p:sp>
    </p:spTree>
    <p:extLst>
      <p:ext uri="{BB962C8B-B14F-4D97-AF65-F5344CB8AC3E}">
        <p14:creationId xmlns:p14="http://schemas.microsoft.com/office/powerpoint/2010/main" val="40933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49500" y="589095"/>
            <a:ext cx="7020900" cy="579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hợp </a:t>
            </a:r>
            <a:r>
              <a:rPr lang="en-US" sz="2800" dirty="0" err="1"/>
              <a:t>điền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ô </a:t>
            </a:r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sz="28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016885-F59F-45FD-8D32-986D625BB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0815"/>
              </p:ext>
            </p:extLst>
          </p:nvPr>
        </p:nvGraphicFramePr>
        <p:xfrm>
          <a:off x="1403497" y="1296942"/>
          <a:ext cx="5055487" cy="27076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1044">
                  <a:extLst>
                    <a:ext uri="{9D8B030D-6E8A-4147-A177-3AD203B41FA5}">
                      <a16:colId xmlns:a16="http://schemas.microsoft.com/office/drawing/2014/main" val="1055290693"/>
                    </a:ext>
                  </a:extLst>
                </a:gridCol>
                <a:gridCol w="1866069">
                  <a:extLst>
                    <a:ext uri="{9D8B030D-6E8A-4147-A177-3AD203B41FA5}">
                      <a16:colId xmlns:a16="http://schemas.microsoft.com/office/drawing/2014/main" val="4153373014"/>
                    </a:ext>
                  </a:extLst>
                </a:gridCol>
                <a:gridCol w="1888374">
                  <a:extLst>
                    <a:ext uri="{9D8B030D-6E8A-4147-A177-3AD203B41FA5}">
                      <a16:colId xmlns:a16="http://schemas.microsoft.com/office/drawing/2014/main" val="4204497094"/>
                    </a:ext>
                  </a:extLst>
                </a:gridCol>
              </a:tblGrid>
              <a:tr h="7372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Hình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lăng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trụ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đứng</a:t>
                      </a:r>
                      <a:r>
                        <a:rPr lang="en-US" b="1" dirty="0"/>
                        <a:t> tam </a:t>
                      </a:r>
                      <a:r>
                        <a:rPr lang="en-US" b="1" dirty="0" err="1"/>
                        <a:t>giác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Hình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lăng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trụ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đứng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tứ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giác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734957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359260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đỉnh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177888"/>
                  </a:ext>
                </a:extLst>
              </a:tr>
              <a:tr h="38667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cạnh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4849"/>
                  </a:ext>
                </a:extLst>
              </a:tr>
              <a:tr h="42045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đáy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51732"/>
                  </a:ext>
                </a:extLst>
              </a:tr>
              <a:tr h="47939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bên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01031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5551B82-47B9-4392-8DAB-9F6EE34C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93" y="1169006"/>
            <a:ext cx="1231598" cy="1537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33171-9CD9-4B59-8F61-8B3DCB33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93" y="2823175"/>
            <a:ext cx="1261730" cy="1626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4A4E1-E1AC-4322-8DB1-5ABE9C137E5B}"/>
              </a:ext>
            </a:extLst>
          </p:cNvPr>
          <p:cNvSpPr txBox="1"/>
          <p:nvPr/>
        </p:nvSpPr>
        <p:spPr>
          <a:xfrm>
            <a:off x="3239386" y="2062716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31F35-6682-420B-9982-E7BA3D82CF99}"/>
              </a:ext>
            </a:extLst>
          </p:cNvPr>
          <p:cNvSpPr txBox="1"/>
          <p:nvPr/>
        </p:nvSpPr>
        <p:spPr>
          <a:xfrm>
            <a:off x="3239386" y="2398445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8468C-E3FC-408E-9E61-F781AFA07E04}"/>
              </a:ext>
            </a:extLst>
          </p:cNvPr>
          <p:cNvSpPr txBox="1"/>
          <p:nvPr/>
        </p:nvSpPr>
        <p:spPr>
          <a:xfrm>
            <a:off x="3239386" y="2742183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03468-0F90-4709-8AB6-0AAC39F2890F}"/>
              </a:ext>
            </a:extLst>
          </p:cNvPr>
          <p:cNvSpPr txBox="1"/>
          <p:nvPr/>
        </p:nvSpPr>
        <p:spPr>
          <a:xfrm>
            <a:off x="3239386" y="3085921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336BC-F3F8-4E56-9997-0814E03AE4BD}"/>
              </a:ext>
            </a:extLst>
          </p:cNvPr>
          <p:cNvSpPr txBox="1"/>
          <p:nvPr/>
        </p:nvSpPr>
        <p:spPr>
          <a:xfrm>
            <a:off x="3239386" y="3521634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ED152-1211-496D-B518-60D9D62603CC}"/>
              </a:ext>
            </a:extLst>
          </p:cNvPr>
          <p:cNvSpPr txBox="1"/>
          <p:nvPr/>
        </p:nvSpPr>
        <p:spPr>
          <a:xfrm>
            <a:off x="5341828" y="2062716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A6031-7E95-4F54-8548-D6EEC72FCC17}"/>
              </a:ext>
            </a:extLst>
          </p:cNvPr>
          <p:cNvSpPr txBox="1"/>
          <p:nvPr/>
        </p:nvSpPr>
        <p:spPr>
          <a:xfrm>
            <a:off x="5341828" y="2398445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77B52-E007-4D4D-9170-5CE0F16B211A}"/>
              </a:ext>
            </a:extLst>
          </p:cNvPr>
          <p:cNvSpPr txBox="1"/>
          <p:nvPr/>
        </p:nvSpPr>
        <p:spPr>
          <a:xfrm>
            <a:off x="5341828" y="2742182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CA3CA8-9EB3-4E45-8DDF-F54F4C3023FF}"/>
              </a:ext>
            </a:extLst>
          </p:cNvPr>
          <p:cNvSpPr txBox="1"/>
          <p:nvPr/>
        </p:nvSpPr>
        <p:spPr>
          <a:xfrm>
            <a:off x="5341828" y="3156389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21BFF-FD60-4B37-869B-88EB436C2878}"/>
              </a:ext>
            </a:extLst>
          </p:cNvPr>
          <p:cNvSpPr txBox="1"/>
          <p:nvPr/>
        </p:nvSpPr>
        <p:spPr>
          <a:xfrm>
            <a:off x="5341828" y="3521634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61549" y="70600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Google Shape;104;p19">
            <a:extLst>
              <a:ext uri="{FF2B5EF4-FFF2-40B4-BE49-F238E27FC236}">
                <a16:creationId xmlns:a16="http://schemas.microsoft.com/office/drawing/2014/main" id="{A015CB5F-135E-46E7-9AB0-31A612E6B71C}"/>
              </a:ext>
            </a:extLst>
          </p:cNvPr>
          <p:cNvSpPr txBox="1">
            <a:spLocks/>
          </p:cNvSpPr>
          <p:nvPr/>
        </p:nvSpPr>
        <p:spPr>
          <a:xfrm>
            <a:off x="983357" y="1587412"/>
            <a:ext cx="7177284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 algn="ctr">
              <a:buNone/>
            </a:pPr>
            <a:r>
              <a:rPr lang="vi-VN" dirty="0"/>
              <a:t>c) Kết quả của câu a và b bằng nhau</a:t>
            </a:r>
          </a:p>
          <a:p>
            <a:pPr marL="0" indent="0" algn="ctr">
              <a:buNone/>
            </a:pPr>
            <a:endParaRPr lang="vi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A47FB4-C8C6-483D-8837-945C4786F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05" y="2363104"/>
            <a:ext cx="4787532" cy="644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50F6E3-0B55-46F5-B4D5-F54A57ED9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05" y="3225167"/>
            <a:ext cx="4787532" cy="5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049500" y="1213795"/>
            <a:ext cx="37410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Kết luận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049500" y="1659741"/>
            <a:ext cx="5564172" cy="2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dirty="0"/>
              <a:t>Diện tích xung quanh hình lăng trụ đứng bằng chu vi đáy nhân với chiều cao: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xq</a:t>
            </a:r>
            <a:r>
              <a:rPr lang="vi-VN" sz="4400" dirty="0">
                <a:solidFill>
                  <a:schemeClr val="accent4">
                    <a:lumMod val="75000"/>
                  </a:schemeClr>
                </a:solidFill>
              </a:rPr>
              <a:t> = C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</a:rPr>
              <a:t>đáy</a:t>
            </a:r>
            <a:r>
              <a:rPr lang="vi-VN" sz="4400" dirty="0">
                <a:solidFill>
                  <a:schemeClr val="accent4">
                    <a:lumMod val="75000"/>
                  </a:schemeClr>
                </a:solidFill>
              </a:rPr>
              <a:t> . h</a:t>
            </a:r>
          </a:p>
          <a:p>
            <a:pPr marL="0" lvl="0" indent="0" algn="ctr">
              <a:buNone/>
            </a:pPr>
            <a:r>
              <a:rPr lang="vi-VN" sz="1800" dirty="0">
                <a:solidFill>
                  <a:schemeClr val="accent1">
                    <a:lumMod val="75000"/>
                  </a:schemeClr>
                </a:solidFill>
              </a:rPr>
              <a:t>(C</a:t>
            </a:r>
            <a:r>
              <a:rPr lang="vi-VN" sz="1100" dirty="0">
                <a:solidFill>
                  <a:schemeClr val="accent1">
                    <a:lumMod val="75000"/>
                  </a:schemeClr>
                </a:solidFill>
              </a:rPr>
              <a:t>đáy </a:t>
            </a:r>
            <a:r>
              <a:rPr lang="vi-VN" sz="1800" dirty="0">
                <a:solidFill>
                  <a:schemeClr val="accent1">
                    <a:lumMod val="75000"/>
                  </a:schemeClr>
                </a:solidFill>
              </a:rPr>
              <a:t>là chu vi đáy, h là chiều cao)</a:t>
            </a:r>
          </a:p>
        </p:txBody>
      </p:sp>
      <p:pic>
        <p:nvPicPr>
          <p:cNvPr id="123" name="Google Shape;123;p21" descr="Lightbulb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0160" y="1501996"/>
            <a:ext cx="2141714" cy="218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880CF-7243-480B-B1DC-196A1DFDF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414" y="3886773"/>
            <a:ext cx="5564172" cy="919155"/>
          </a:xfrm>
          <a:prstGeom prst="rect">
            <a:avLst/>
          </a:prstGeom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A2DC88C6-C5E6-432F-8FEB-C6D39A7CE246}"/>
              </a:ext>
            </a:extLst>
          </p:cNvPr>
          <p:cNvSpPr txBox="1">
            <a:spLocks/>
          </p:cNvSpPr>
          <p:nvPr/>
        </p:nvSpPr>
        <p:spPr>
          <a:xfrm>
            <a:off x="1061549" y="70600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F2EB0-7918-4933-8208-FE7BE11B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0" y="1437426"/>
            <a:ext cx="4210072" cy="2706900"/>
          </a:xfrm>
        </p:spPr>
        <p:txBody>
          <a:bodyPr/>
          <a:lstStyle/>
          <a:p>
            <a:pPr marL="76200" indent="0">
              <a:buNone/>
            </a:pPr>
            <a:r>
              <a:rPr lang="vi-VN" b="1" dirty="0">
                <a:solidFill>
                  <a:srgbClr val="00B050"/>
                </a:solidFill>
              </a:rPr>
              <a:t>Thực hành 1:</a:t>
            </a:r>
          </a:p>
          <a:p>
            <a:pPr marL="76200" indent="0">
              <a:buNone/>
            </a:pPr>
            <a:r>
              <a:rPr lang="vi-VN" dirty="0"/>
              <a:t>Tính diện tích xung quanh của lăng trụ đứng có đáy là hình thang được cho trong hình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D3015-D6C1-48C8-91A7-FE06495D8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B5933-9B50-4E5B-8234-B6E5EC32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08" y="1546475"/>
            <a:ext cx="2133023" cy="2653430"/>
          </a:xfrm>
          <a:prstGeom prst="rect">
            <a:avLst/>
          </a:prstGeom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AF2B6B90-231C-4174-A6AB-AC87BD69D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80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BF2EB0-7918-4933-8208-FE7BE11B4F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9337" y="1485453"/>
                <a:ext cx="5948361" cy="2706900"/>
              </a:xfrm>
            </p:spPr>
            <p:txBody>
              <a:bodyPr/>
              <a:lstStyle/>
              <a:p>
                <a:pPr marL="76200" indent="0" algn="ctr">
                  <a:buNone/>
                </a:pPr>
                <a:r>
                  <a:rPr lang="vi-VN" b="1" dirty="0">
                    <a:solidFill>
                      <a:srgbClr val="00B050"/>
                    </a:solidFill>
                  </a:rPr>
                  <a:t>GIẢI</a:t>
                </a:r>
              </a:p>
              <a:p>
                <a:pPr marL="76200" indent="0">
                  <a:buNone/>
                </a:pPr>
                <a:r>
                  <a:rPr lang="vi-VN" dirty="0"/>
                  <a:t>Chu vi đáy của hình lăng tụ đứng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vi-VN" sz="1600" dirty="0">
                    <a:solidFill>
                      <a:schemeClr val="accent1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 = 4 + 4 + 5 + 7 = 20 cm</a:t>
                </a:r>
              </a:p>
              <a:p>
                <a:pPr marL="76200" indent="0">
                  <a:buNone/>
                </a:pPr>
                <a:r>
                  <a:rPr lang="vi-VN" dirty="0"/>
                  <a:t>Diện tích xung quanh của lăng trụ đứng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vi-VN" sz="1600" dirty="0">
                    <a:solidFill>
                      <a:schemeClr val="accent4">
                        <a:lumMod val="75000"/>
                      </a:schemeClr>
                    </a:solidFill>
                  </a:rPr>
                  <a:t>xq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= C</a:t>
                </a:r>
                <a:r>
                  <a:rPr lang="vi-VN" sz="1400" dirty="0">
                    <a:solidFill>
                      <a:schemeClr val="accent4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. h</a:t>
                </a:r>
                <a:r>
                  <a:rPr lang="vi-VN" dirty="0"/>
                  <a:t>  </a:t>
                </a: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= 20 . 6  = 120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BF2EB0-7918-4933-8208-FE7BE11B4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337" y="1485453"/>
                <a:ext cx="5948361" cy="2706900"/>
              </a:xfrm>
              <a:blipFill>
                <a:blip r:embed="rId2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D3015-D6C1-48C8-91A7-FE06495D8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B5933-9B50-4E5B-8234-B6E5EC32E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698" y="1512188"/>
            <a:ext cx="2133023" cy="2653430"/>
          </a:xfrm>
          <a:prstGeom prst="rect">
            <a:avLst/>
          </a:prstGeom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AF2B6B90-231C-4174-A6AB-AC87BD69D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BF2EB0-7918-4933-8208-FE7BE11B4F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9338" y="1485453"/>
                <a:ext cx="4210072" cy="2706900"/>
              </a:xfrm>
            </p:spPr>
            <p:txBody>
              <a:bodyPr/>
              <a:lstStyle/>
              <a:p>
                <a:pPr marL="76200" indent="0" algn="ctr">
                  <a:buNone/>
                </a:pPr>
                <a:r>
                  <a:rPr lang="vi-VN" b="1" dirty="0">
                    <a:solidFill>
                      <a:srgbClr val="00B050"/>
                    </a:solidFill>
                  </a:rPr>
                  <a:t>GIẢI</a:t>
                </a:r>
              </a:p>
              <a:p>
                <a:pPr marL="76200" indent="0">
                  <a:buNone/>
                </a:pPr>
                <a:r>
                  <a:rPr lang="vi-VN" dirty="0"/>
                  <a:t>Diện tích xung quanh của lăng trụ đứng là:</a:t>
                </a:r>
              </a:p>
              <a:p>
                <a:pPr marL="76200" indent="0">
                  <a:buNone/>
                </a:pP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vi-VN" sz="1600" dirty="0">
                    <a:solidFill>
                      <a:schemeClr val="accent4">
                        <a:lumMod val="75000"/>
                      </a:schemeClr>
                    </a:solidFill>
                  </a:rPr>
                  <a:t>xq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= C</a:t>
                </a:r>
                <a:r>
                  <a:rPr lang="vi-VN" sz="1400" dirty="0">
                    <a:solidFill>
                      <a:schemeClr val="accent4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. h</a:t>
                </a:r>
              </a:p>
              <a:p>
                <a:pPr marL="76200" indent="0">
                  <a:buNone/>
                </a:pPr>
                <a:r>
                  <a:rPr lang="vi-VN" dirty="0"/>
                  <a:t>       = (4 + 4 + 5 + 7) . 6</a:t>
                </a:r>
              </a:p>
              <a:p>
                <a:pPr marL="76200" indent="0">
                  <a:buNone/>
                </a:pPr>
                <a:r>
                  <a:rPr lang="vi-VN" dirty="0"/>
                  <a:t>       = 120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BF2EB0-7918-4933-8208-FE7BE11B4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338" y="1485453"/>
                <a:ext cx="4210072" cy="2706900"/>
              </a:xfrm>
              <a:blipFill>
                <a:blip r:embed="rId2"/>
                <a:stretch>
                  <a:fillRect l="-289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D3015-D6C1-48C8-91A7-FE06495D8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B5933-9B50-4E5B-8234-B6E5EC32E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08" y="1546475"/>
            <a:ext cx="2133023" cy="2653430"/>
          </a:xfrm>
          <a:prstGeom prst="rect">
            <a:avLst/>
          </a:prstGeom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AF2B6B90-231C-4174-A6AB-AC87BD69D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847159" y="2813394"/>
            <a:ext cx="7244315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2. Thể tích của hình lăng trụ đứng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4469317" y="914747"/>
            <a:ext cx="1404621" cy="142336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 rot="1472950">
            <a:off x="3192176" y="1625407"/>
            <a:ext cx="821233" cy="79996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197645" y="778725"/>
            <a:ext cx="359546" cy="34938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 rot="2487373">
            <a:off x="3966417" y="2364057"/>
            <a:ext cx="255795" cy="24856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80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4E37-98B4-4A71-BE3C-BDA46B01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50" y="698639"/>
            <a:ext cx="7020900" cy="750300"/>
          </a:xfrm>
        </p:spPr>
        <p:txBody>
          <a:bodyPr/>
          <a:lstStyle/>
          <a:p>
            <a:r>
              <a:rPr lang="vi-VN" dirty="0"/>
              <a:t>2. Thể tích của hình lăng trụ đứng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6458C-66B7-419B-A2E3-C42E78245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7CBB6-8297-4638-BCD6-8CBFE39E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73" y="1166691"/>
            <a:ext cx="6908654" cy="31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0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4E37-98B4-4A71-BE3C-BDA46B01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50" y="698639"/>
            <a:ext cx="7020900" cy="750300"/>
          </a:xfrm>
        </p:spPr>
        <p:txBody>
          <a:bodyPr/>
          <a:lstStyle/>
          <a:p>
            <a:r>
              <a:rPr lang="vi-VN" dirty="0"/>
              <a:t>2. Thể tích của hình lăng trụ đứng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6458C-66B7-419B-A2E3-C42E78245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47819-7A5F-449B-9077-152406A0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141" y="1953677"/>
            <a:ext cx="1876687" cy="258163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5D614A-B498-497F-A57C-18446829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400" y="1203377"/>
            <a:ext cx="7020900" cy="750300"/>
          </a:xfrm>
        </p:spPr>
        <p:txBody>
          <a:bodyPr/>
          <a:lstStyle/>
          <a:p>
            <a:pPr marL="76200" indent="0">
              <a:buNone/>
            </a:pP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1) Tính thể tích của hình hộp chữ nhật 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0403704-3831-4642-A921-975657630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1760" y="1912208"/>
                <a:ext cx="5637680" cy="1092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76200" indent="0">
                  <a:buFont typeface="Sniglet"/>
                  <a:buNone/>
                </a:pPr>
                <a:r>
                  <a:rPr lang="vi-VN" dirty="0"/>
                  <a:t>Thể tích của hình hộp chữ nhật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V = a . b . c </a:t>
                </a:r>
                <a:r>
                  <a:rPr lang="vi-VN" dirty="0"/>
                  <a:t>= 3 .4. 6 = 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dirty="0"/>
                  <a:t> </a:t>
                </a:r>
              </a:p>
              <a:p>
                <a:pPr marL="76200" indent="0">
                  <a:buFont typeface="Sniglet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0403704-3831-4642-A921-97565763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60" y="1912208"/>
                <a:ext cx="5637680" cy="1092414"/>
              </a:xfrm>
              <a:prstGeom prst="rect">
                <a:avLst/>
              </a:prstGeom>
              <a:blipFill>
                <a:blip r:embed="rId3"/>
                <a:stretch>
                  <a:fillRect l="-216" b="-6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4E37-98B4-4A71-BE3C-BDA46B01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50" y="698639"/>
            <a:ext cx="7020900" cy="750300"/>
          </a:xfrm>
        </p:spPr>
        <p:txBody>
          <a:bodyPr/>
          <a:lstStyle/>
          <a:p>
            <a:r>
              <a:rPr lang="vi-VN" dirty="0"/>
              <a:t>2. Thể tích của hình lăng trụ đứng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6458C-66B7-419B-A2E3-C42E78245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5D614A-B498-497F-A57C-18446829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400" y="1203377"/>
            <a:ext cx="7020900" cy="750300"/>
          </a:xfrm>
        </p:spPr>
        <p:txBody>
          <a:bodyPr/>
          <a:lstStyle/>
          <a:p>
            <a:pPr marL="76200" indent="0">
              <a:buNone/>
            </a:pP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2) Dự đoán thể tích hình lăng trụ đứng tam giác dựa vào thể tích hình hộp chữ nhật?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0403704-3831-4642-A921-975657630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351" y="2458415"/>
                <a:ext cx="5779008" cy="1092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2">
                        <a:lumMod val="50000"/>
                      </a:schemeClr>
                    </a:solidFill>
                  </a:rPr>
                  <a:t>Thể tích của hình lăng trụ đứng tam giác V = 72 : 2 =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0403704-3831-4642-A921-97565763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51" y="2458415"/>
                <a:ext cx="5779008" cy="1092414"/>
              </a:xfrm>
              <a:prstGeom prst="rect">
                <a:avLst/>
              </a:prstGeom>
              <a:blipFill>
                <a:blip r:embed="rId2"/>
                <a:stretch>
                  <a:fillRect r="-1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AE5E27-9022-4945-BF44-BAC4A5C6F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055" y="2253715"/>
            <a:ext cx="1952898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4E37-98B4-4A71-BE3C-BDA46B01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50" y="698639"/>
            <a:ext cx="7020900" cy="750300"/>
          </a:xfrm>
        </p:spPr>
        <p:txBody>
          <a:bodyPr/>
          <a:lstStyle/>
          <a:p>
            <a:r>
              <a:rPr lang="vi-VN" dirty="0"/>
              <a:t>2. Thể tích của hình lăng trụ đứng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6458C-66B7-419B-A2E3-C42E78245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5D614A-B498-497F-A57C-18446829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400" y="1203377"/>
            <a:ext cx="7020900" cy="1092414"/>
          </a:xfrm>
        </p:spPr>
        <p:txBody>
          <a:bodyPr/>
          <a:lstStyle/>
          <a:p>
            <a:pPr marL="76200" indent="0">
              <a:buNone/>
            </a:pP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3) Tính diện tích mặt đáy ( S</a:t>
            </a:r>
            <a:r>
              <a:rPr lang="vi-VN" sz="1800" dirty="0">
                <a:solidFill>
                  <a:schemeClr val="accent5">
                    <a:lumMod val="75000"/>
                  </a:schemeClr>
                </a:solidFill>
              </a:rPr>
              <a:t>đáy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76200" indent="0">
              <a:buNone/>
            </a:pP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4) Tính S</a:t>
            </a:r>
            <a:r>
              <a:rPr lang="vi-VN" sz="1800" dirty="0">
                <a:solidFill>
                  <a:schemeClr val="accent5">
                    <a:lumMod val="75000"/>
                  </a:schemeClr>
                </a:solidFill>
              </a:rPr>
              <a:t>đáy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 . 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0403704-3831-4642-A921-975657630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543" y="2253716"/>
                <a:ext cx="5779008" cy="1240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2">
                        <a:lumMod val="50000"/>
                      </a:schemeClr>
                    </a:solidFill>
                  </a:rPr>
                  <a:t>Diện tích của mặt đáy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2">
                        <a:lumMod val="50000"/>
                      </a:schemeClr>
                    </a:solidFill>
                  </a:rPr>
                  <a:t>Sđáy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vi-VN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0403704-3831-4642-A921-97565763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43" y="2253716"/>
                <a:ext cx="5779008" cy="1240852"/>
              </a:xfrm>
              <a:prstGeom prst="rect">
                <a:avLst/>
              </a:prstGeom>
              <a:blipFill>
                <a:blip r:embed="rId2"/>
                <a:stretch>
                  <a:fillRect b="-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AE5E27-9022-4945-BF44-BAC4A5C6F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055" y="2253715"/>
            <a:ext cx="1952898" cy="2257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68B2B9-1376-458F-B82A-EA85F9B3366E}"/>
                  </a:ext>
                </a:extLst>
              </p:cNvPr>
              <p:cNvSpPr/>
              <p:nvPr/>
            </p:nvSpPr>
            <p:spPr>
              <a:xfrm>
                <a:off x="1850246" y="3541346"/>
                <a:ext cx="38076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200" indent="0" algn="ctr">
                  <a:buNone/>
                </a:pPr>
                <a:r>
                  <a:rPr lang="vi-VN" sz="2400" dirty="0">
                    <a:solidFill>
                      <a:schemeClr val="accent5">
                        <a:lumMod val="50000"/>
                      </a:schemeClr>
                    </a:solidFill>
                  </a:rPr>
                  <a:t>Sđáy . h = 6 .6 =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24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68B2B9-1376-458F-B82A-EA85F9B33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246" y="3541346"/>
                <a:ext cx="3807601" cy="461665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8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49500" y="589095"/>
            <a:ext cx="7020900" cy="579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Đúng (Đ), Sai (S)</a:t>
            </a:r>
            <a:endParaRPr sz="28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016885-F59F-45FD-8D32-986D625BB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84880"/>
              </p:ext>
            </p:extLst>
          </p:nvPr>
        </p:nvGraphicFramePr>
        <p:xfrm>
          <a:off x="719327" y="1252533"/>
          <a:ext cx="5844505" cy="32396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5016">
                  <a:extLst>
                    <a:ext uri="{9D8B030D-6E8A-4147-A177-3AD203B41FA5}">
                      <a16:colId xmlns:a16="http://schemas.microsoft.com/office/drawing/2014/main" val="1055290693"/>
                    </a:ext>
                  </a:extLst>
                </a:gridCol>
                <a:gridCol w="1662076">
                  <a:extLst>
                    <a:ext uri="{9D8B030D-6E8A-4147-A177-3AD203B41FA5}">
                      <a16:colId xmlns:a16="http://schemas.microsoft.com/office/drawing/2014/main" val="4153373014"/>
                    </a:ext>
                  </a:extLst>
                </a:gridCol>
                <a:gridCol w="1637413">
                  <a:extLst>
                    <a:ext uri="{9D8B030D-6E8A-4147-A177-3AD203B41FA5}">
                      <a16:colId xmlns:a16="http://schemas.microsoft.com/office/drawing/2014/main" val="4204497094"/>
                    </a:ext>
                  </a:extLst>
                </a:gridCol>
              </a:tblGrid>
              <a:tr h="771106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Hình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lăng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trụ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đứng</a:t>
                      </a:r>
                      <a:r>
                        <a:rPr lang="en-US" sz="1600" b="1" dirty="0"/>
                        <a:t> tam </a:t>
                      </a:r>
                      <a:r>
                        <a:rPr lang="en-US" sz="1600" b="1" dirty="0" err="1"/>
                        <a:t>giác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Hình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lăng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trụ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đứng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tứ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giác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734957"/>
                  </a:ext>
                </a:extLst>
              </a:tr>
              <a:tr h="56535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Các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đáy</a:t>
                      </a:r>
                      <a:r>
                        <a:rPr lang="en-US" b="1" dirty="0"/>
                        <a:t> song </a:t>
                      </a:r>
                      <a:r>
                        <a:rPr lang="en-US" b="1" dirty="0" err="1"/>
                        <a:t>song</a:t>
                      </a:r>
                      <a:r>
                        <a:rPr lang="en-US" b="1" dirty="0"/>
                        <a:t> với </a:t>
                      </a:r>
                      <a:r>
                        <a:rPr lang="en-US" b="1" dirty="0" err="1"/>
                        <a:t>nhau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359260"/>
                  </a:ext>
                </a:extLst>
              </a:tr>
              <a:tr h="61750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Các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đáy</a:t>
                      </a:r>
                      <a:r>
                        <a:rPr lang="en-US" b="1" dirty="0"/>
                        <a:t> là tam </a:t>
                      </a:r>
                      <a:r>
                        <a:rPr lang="en-US" b="1" dirty="0" err="1"/>
                        <a:t>giác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177888"/>
                  </a:ext>
                </a:extLst>
              </a:tr>
              <a:tr h="74371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Các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đáy</a:t>
                      </a:r>
                      <a:r>
                        <a:rPr lang="en-US" b="1" dirty="0"/>
                        <a:t> là </a:t>
                      </a:r>
                      <a:r>
                        <a:rPr lang="en-US" b="1" dirty="0" err="1"/>
                        <a:t>tứ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giác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4849"/>
                  </a:ext>
                </a:extLst>
              </a:tr>
              <a:tr h="541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Các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bên</a:t>
                      </a:r>
                      <a:r>
                        <a:rPr lang="en-US" b="1" dirty="0"/>
                        <a:t> là </a:t>
                      </a:r>
                      <a:r>
                        <a:rPr lang="en-US" b="1" dirty="0" err="1"/>
                        <a:t>hình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chữ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nhật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5173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5551B82-47B9-4392-8DAB-9F6EE34C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93" y="650091"/>
            <a:ext cx="1466094" cy="1829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33171-9CD9-4B59-8F61-8B3DCB33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538" y="2618335"/>
            <a:ext cx="1466094" cy="18904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4A4E1-E1AC-4322-8DB1-5ABE9C137E5B}"/>
              </a:ext>
            </a:extLst>
          </p:cNvPr>
          <p:cNvSpPr txBox="1"/>
          <p:nvPr/>
        </p:nvSpPr>
        <p:spPr>
          <a:xfrm>
            <a:off x="3886570" y="2147398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31F35-6682-420B-9982-E7BA3D82CF99}"/>
              </a:ext>
            </a:extLst>
          </p:cNvPr>
          <p:cNvSpPr txBox="1"/>
          <p:nvPr/>
        </p:nvSpPr>
        <p:spPr>
          <a:xfrm>
            <a:off x="3886570" y="2730758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8468C-E3FC-408E-9E61-F781AFA07E04}"/>
              </a:ext>
            </a:extLst>
          </p:cNvPr>
          <p:cNvSpPr txBox="1"/>
          <p:nvPr/>
        </p:nvSpPr>
        <p:spPr>
          <a:xfrm>
            <a:off x="3886570" y="3411595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03468-0F90-4709-8AB6-0AAC39F2890F}"/>
              </a:ext>
            </a:extLst>
          </p:cNvPr>
          <p:cNvSpPr txBox="1"/>
          <p:nvPr/>
        </p:nvSpPr>
        <p:spPr>
          <a:xfrm>
            <a:off x="3886570" y="4060637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ED152-1211-496D-B518-60D9D62603CC}"/>
              </a:ext>
            </a:extLst>
          </p:cNvPr>
          <p:cNvSpPr txBox="1"/>
          <p:nvPr/>
        </p:nvSpPr>
        <p:spPr>
          <a:xfrm>
            <a:off x="5531737" y="2110661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A6031-7E95-4F54-8548-D6EEC72FCC17}"/>
              </a:ext>
            </a:extLst>
          </p:cNvPr>
          <p:cNvSpPr txBox="1"/>
          <p:nvPr/>
        </p:nvSpPr>
        <p:spPr>
          <a:xfrm>
            <a:off x="5531737" y="2742182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77B52-E007-4D4D-9170-5CE0F16B211A}"/>
              </a:ext>
            </a:extLst>
          </p:cNvPr>
          <p:cNvSpPr txBox="1"/>
          <p:nvPr/>
        </p:nvSpPr>
        <p:spPr>
          <a:xfrm>
            <a:off x="5531737" y="3412305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CA3CA8-9EB3-4E45-8DDF-F54F4C3023FF}"/>
              </a:ext>
            </a:extLst>
          </p:cNvPr>
          <p:cNvSpPr txBox="1"/>
          <p:nvPr/>
        </p:nvSpPr>
        <p:spPr>
          <a:xfrm>
            <a:off x="5531737" y="4060637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78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049500" y="1213795"/>
            <a:ext cx="37410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Kết luận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049500" y="1659741"/>
            <a:ext cx="5564172" cy="2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dirty="0"/>
              <a:t>Thể tích hình lăng trụ đứng bằng diện tích đáy nhân với chiều cao: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accent4">
                    <a:lumMod val="75000"/>
                  </a:schemeClr>
                </a:solidFill>
              </a:rPr>
              <a:t>V = S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</a:rPr>
              <a:t>đáy</a:t>
            </a:r>
            <a:r>
              <a:rPr lang="vi-VN" sz="4400" dirty="0">
                <a:solidFill>
                  <a:schemeClr val="accent4">
                    <a:lumMod val="75000"/>
                  </a:schemeClr>
                </a:solidFill>
              </a:rPr>
              <a:t> . h</a:t>
            </a:r>
          </a:p>
          <a:p>
            <a:pPr marL="0" lvl="0" indent="0" algn="ctr">
              <a:buNone/>
            </a:pPr>
            <a:r>
              <a:rPr lang="vi-VN" sz="1800" dirty="0">
                <a:solidFill>
                  <a:schemeClr val="accent1">
                    <a:lumMod val="75000"/>
                  </a:schemeClr>
                </a:solidFill>
              </a:rPr>
              <a:t>( S</a:t>
            </a:r>
            <a:r>
              <a:rPr lang="vi-VN" sz="1100" dirty="0">
                <a:solidFill>
                  <a:schemeClr val="accent1">
                    <a:lumMod val="75000"/>
                  </a:schemeClr>
                </a:solidFill>
              </a:rPr>
              <a:t>đáy </a:t>
            </a:r>
            <a:r>
              <a:rPr lang="vi-VN" sz="1800" dirty="0">
                <a:solidFill>
                  <a:schemeClr val="accent1">
                    <a:lumMod val="75000"/>
                  </a:schemeClr>
                </a:solidFill>
              </a:rPr>
              <a:t>là diện tích đáy, h là chiều cao)</a:t>
            </a:r>
          </a:p>
        </p:txBody>
      </p:sp>
      <p:pic>
        <p:nvPicPr>
          <p:cNvPr id="123" name="Google Shape;123;p21" descr="Lightbulb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0160" y="1501996"/>
            <a:ext cx="2141714" cy="218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9CF945-A545-47A9-8F43-880845BE4DC0}"/>
              </a:ext>
            </a:extLst>
          </p:cNvPr>
          <p:cNvSpPr txBox="1">
            <a:spLocks/>
          </p:cNvSpPr>
          <p:nvPr/>
        </p:nvSpPr>
        <p:spPr>
          <a:xfrm>
            <a:off x="1061550" y="698639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vi-VN"/>
              <a:t>2. Thể tích của hình lăng trụ đứng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4E37-98B4-4A71-BE3C-BDA46B01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50" y="698639"/>
            <a:ext cx="7020900" cy="750300"/>
          </a:xfrm>
        </p:spPr>
        <p:txBody>
          <a:bodyPr/>
          <a:lstStyle/>
          <a:p>
            <a:r>
              <a:rPr lang="vi-VN" dirty="0"/>
              <a:t>2. Thể tích của hình lăng trụ đứng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6458C-66B7-419B-A2E3-C42E78245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7CBB6-8297-4638-BCD6-8CBFE39E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57" y="2762035"/>
            <a:ext cx="4039543" cy="18569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88EEBBA-F397-409B-A5FF-ADC2EE7686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192" y="1552895"/>
                <a:ext cx="7595616" cy="1674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2">
                        <a:lumMod val="50000"/>
                      </a:schemeClr>
                    </a:solidFill>
                  </a:rPr>
                  <a:t>Thể tích hình lăng trụ đứng tam giác trong  HĐKP2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5">
                        <a:lumMod val="50000"/>
                      </a:schemeClr>
                    </a:solidFill>
                  </a:rPr>
                  <a:t>V = S</a:t>
                </a:r>
                <a:r>
                  <a:rPr lang="vi-VN" sz="1400" dirty="0">
                    <a:solidFill>
                      <a:schemeClr val="accent5">
                        <a:lumMod val="50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5">
                        <a:lumMod val="50000"/>
                      </a:schemeClr>
                    </a:solidFill>
                  </a:rPr>
                  <a:t> . h </a:t>
                </a:r>
                <a:r>
                  <a:rPr lang="vi-VN" dirty="0">
                    <a:solidFill>
                      <a:schemeClr val="accent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vi-VN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vi-V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pPr marL="76200" indent="0" algn="ctr">
                  <a:buNone/>
                </a:pPr>
                <a:endParaRPr lang="vi-VN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88EEBBA-F397-409B-A5FF-ADC2EE768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92" y="1552895"/>
                <a:ext cx="7595616" cy="1674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460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0F636-3A1F-4B27-A38A-85721CC7F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0" y="1437426"/>
            <a:ext cx="7020900" cy="659598"/>
          </a:xfrm>
        </p:spPr>
        <p:txBody>
          <a:bodyPr/>
          <a:lstStyle/>
          <a:p>
            <a:pPr marL="76200" indent="0">
              <a:buNone/>
            </a:pPr>
            <a:r>
              <a:rPr lang="vi-VN" dirty="0"/>
              <a:t>Thảo luận cặp đôi áp dụng công thức hoàn thành</a:t>
            </a:r>
            <a:endParaRPr lang="en-US" b="1" i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A6932-DF03-4D89-ABAE-2909EB9ADE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387F60-D25A-42D5-9C78-93FBE87F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</p:spPr>
        <p:txBody>
          <a:bodyPr/>
          <a:lstStyle/>
          <a:p>
            <a:r>
              <a:rPr lang="vi-VN" dirty="0"/>
              <a:t>2. Thể tích của hình lăng trụ đứng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70653-31DB-4FCE-9E45-6507A4985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" y="2186726"/>
            <a:ext cx="1621536" cy="2726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AAEB0-3325-46C4-8961-294CE6C57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85" y="2298467"/>
            <a:ext cx="5393215" cy="14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7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0F636-3A1F-4B27-A38A-85721CC7F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0" y="1437426"/>
            <a:ext cx="7020900" cy="659598"/>
          </a:xfrm>
        </p:spPr>
        <p:txBody>
          <a:bodyPr/>
          <a:lstStyle/>
          <a:p>
            <a:pPr marL="76200" indent="0" algn="ctr">
              <a:buNone/>
            </a:pP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A6932-DF03-4D89-ABAE-2909EB9ADE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387F60-D25A-42D5-9C78-93FBE87F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</p:spPr>
        <p:txBody>
          <a:bodyPr/>
          <a:lstStyle/>
          <a:p>
            <a:r>
              <a:rPr lang="vi-VN" dirty="0"/>
              <a:t>2. Thể tích của hình lăng trụ đứng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70653-31DB-4FCE-9E45-6507A4985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56" y="1620368"/>
            <a:ext cx="1621536" cy="2726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245467-1394-4740-AD99-0C875620BE04}"/>
              </a:ext>
            </a:extLst>
          </p:cNvPr>
          <p:cNvSpPr txBox="1">
            <a:spLocks/>
          </p:cNvSpPr>
          <p:nvPr/>
        </p:nvSpPr>
        <p:spPr>
          <a:xfrm>
            <a:off x="2633472" y="2047447"/>
            <a:ext cx="5681472" cy="114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76200" indent="0">
              <a:buFont typeface="Sniglet"/>
              <a:buNone/>
            </a:pPr>
            <a:r>
              <a:rPr lang="vi-VN" dirty="0">
                <a:solidFill>
                  <a:schemeClr val="tx1">
                    <a:lumMod val="75000"/>
                  </a:schemeClr>
                </a:solidFill>
              </a:rPr>
              <a:t>Vì đáy là tam giác đều nên có 3 cạnh bằng nhau  và bằng 0,5m</a:t>
            </a:r>
          </a:p>
          <a:p>
            <a:pPr marL="76200" indent="0">
              <a:buFont typeface="Sniglet"/>
              <a:buNone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9440CC3A-E86B-483B-806B-2AF1D77DE1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472" y="2968202"/>
                <a:ext cx="5681472" cy="1549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76200" indent="0">
                  <a:buFont typeface="Sniglet"/>
                  <a:buNone/>
                </a:pPr>
                <a:r>
                  <a:rPr lang="vi-VN" b="1" i="1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Diện tích xung quanh cột bê tông là:</a:t>
                </a:r>
              </a:p>
              <a:p>
                <a:pPr marL="76200" indent="0">
                  <a:buNone/>
                </a:pP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vi-VN" sz="1600" dirty="0">
                    <a:solidFill>
                      <a:schemeClr val="accent4">
                        <a:lumMod val="75000"/>
                      </a:schemeClr>
                    </a:solidFill>
                  </a:rPr>
                  <a:t>xq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= C</a:t>
                </a:r>
                <a:r>
                  <a:rPr lang="vi-VN" sz="1400" dirty="0">
                    <a:solidFill>
                      <a:schemeClr val="accent4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. h</a:t>
                </a:r>
                <a:r>
                  <a:rPr lang="vi-VN" dirty="0"/>
                  <a:t> </a:t>
                </a: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vi-VN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). 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9440CC3A-E86B-483B-806B-2AF1D77DE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72" y="2968202"/>
                <a:ext cx="5681472" cy="1549829"/>
              </a:xfrm>
              <a:prstGeom prst="rect">
                <a:avLst/>
              </a:prstGeom>
              <a:blipFill>
                <a:blip r:embed="rId3"/>
                <a:stretch>
                  <a:fillRect l="-3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E9C3-536B-4A5F-B670-D863494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00" y="988187"/>
            <a:ext cx="2205200" cy="750300"/>
          </a:xfrm>
        </p:spPr>
        <p:txBody>
          <a:bodyPr/>
          <a:lstStyle/>
          <a:p>
            <a:r>
              <a:rPr lang="vi-VN" dirty="0"/>
              <a:t>THỰC HÀNH 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8B79F-1BD8-4D1D-9632-1E8B6EB3A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0" y="682135"/>
            <a:ext cx="5493488" cy="1134324"/>
          </a:xfrm>
        </p:spPr>
        <p:txBody>
          <a:bodyPr/>
          <a:lstStyle/>
          <a:p>
            <a:pPr marL="76200" indent="0">
              <a:buNone/>
            </a:pPr>
            <a:r>
              <a:rPr lang="vi-VN" dirty="0"/>
              <a:t>Tính thể tích lăng trụ đứng tứ giác có đáy là hình thang với kích thước cho trong hình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FE161-E96C-485E-BF3B-22EC6A958A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FF7AF-CC3A-48C9-B789-03A6434D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26" y="2049219"/>
            <a:ext cx="3072947" cy="23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0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E9C3-536B-4A5F-B670-D8634945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THỰC HÀNH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FE161-E96C-485E-BF3B-22EC6A958A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FF7AF-CC3A-48C9-B789-03A6434D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99" y="1203228"/>
            <a:ext cx="2715877" cy="2071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8A3BF763-CB3C-4535-B49C-35D36716458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17443" y="1424004"/>
                <a:ext cx="4485668" cy="1567289"/>
              </a:xfrm>
            </p:spPr>
            <p:txBody>
              <a:bodyPr/>
              <a:lstStyle/>
              <a:p>
                <a:pPr marL="76200" indent="0" algn="ctr">
                  <a:buNone/>
                </a:pPr>
                <a:r>
                  <a:rPr lang="vi-VN" dirty="0">
                    <a:solidFill>
                      <a:srgbClr val="C00000"/>
                    </a:solidFill>
                  </a:rPr>
                  <a:t>GIẢI</a:t>
                </a:r>
              </a:p>
              <a:p>
                <a:pPr marL="76200" indent="0">
                  <a:buNone/>
                </a:pPr>
                <a:r>
                  <a:rPr lang="vi-VN" dirty="0">
                    <a:solidFill>
                      <a:schemeClr val="tx1">
                        <a:lumMod val="75000"/>
                      </a:schemeClr>
                    </a:solidFill>
                  </a:rPr>
                  <a:t>Diện tích đáy của lăng trụ là:</a:t>
                </a:r>
              </a:p>
              <a:p>
                <a:pPr marL="76200" indent="0">
                  <a:buNone/>
                </a:pPr>
                <a:r>
                  <a:rPr lang="vi-VN" dirty="0">
                    <a:solidFill>
                      <a:schemeClr val="tx1">
                        <a:lumMod val="75000"/>
                      </a:schemeClr>
                    </a:solidFill>
                  </a:rPr>
                  <a:t>S</a:t>
                </a:r>
                <a:r>
                  <a:rPr lang="vi-VN" sz="1600" dirty="0">
                    <a:solidFill>
                      <a:schemeClr val="tx1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tx1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chemeClr val="tx1">
                        <a:lumMod val="75000"/>
                      </a:schemeClr>
                    </a:solidFill>
                  </a:rPr>
                  <a:t>(5+8).4 = 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0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 dirty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i="1" dirty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8A3BF763-CB3C-4535-B49C-35D367164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17443" y="1424004"/>
                <a:ext cx="4485668" cy="1567289"/>
              </a:xfrm>
              <a:blipFill>
                <a:blip r:embed="rId3"/>
                <a:stretch>
                  <a:fillRect l="-272" b="-7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24EE4F04-C322-4B80-A263-06BC8E3323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7443" y="3067178"/>
                <a:ext cx="4485668" cy="270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76200" indent="0">
                  <a:buFont typeface="Sniglet"/>
                  <a:buNone/>
                </a:pPr>
                <a:r>
                  <a:rPr lang="vi-VN" dirty="0">
                    <a:solidFill>
                      <a:schemeClr val="tx1">
                        <a:lumMod val="75000"/>
                      </a:schemeClr>
                    </a:solidFill>
                  </a:rPr>
                  <a:t>Thể tích hình lăng trụ đứng là:</a:t>
                </a:r>
              </a:p>
              <a:p>
                <a:pPr marL="76200" indent="0">
                  <a:buFont typeface="Sniglet"/>
                  <a:buNone/>
                </a:pPr>
                <a:r>
                  <a:rPr lang="vi-VN" dirty="0">
                    <a:solidFill>
                      <a:schemeClr val="tx1">
                        <a:lumMod val="75000"/>
                      </a:schemeClr>
                    </a:solidFill>
                  </a:rPr>
                  <a:t>V = Sđáy . H = 26 . 12 = 312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vi-VN" i="1" dirty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24EE4F04-C322-4B80-A263-06BC8E332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443" y="3067178"/>
                <a:ext cx="4485668" cy="2706900"/>
              </a:xfrm>
              <a:prstGeom prst="rect">
                <a:avLst/>
              </a:prstGeom>
              <a:blipFill>
                <a:blip r:embed="rId4"/>
                <a:stretch>
                  <a:fillRect l="-2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3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EC5F04-A378-44D9-BD85-D67EC7FB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583" y="1437426"/>
            <a:ext cx="2204097" cy="23116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47E3-BBE4-44F1-A14A-BEAAFE9A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0" y="1437426"/>
            <a:ext cx="4924580" cy="2706900"/>
          </a:xfrm>
        </p:spPr>
        <p:txBody>
          <a:bodyPr/>
          <a:lstStyle/>
          <a:p>
            <a:pPr marL="76200" indent="0">
              <a:buNone/>
            </a:pPr>
            <a:r>
              <a:rPr lang="vi-VN" dirty="0"/>
              <a:t>Một chiếc hộp đèn có dạng hình lăng trụ đứng tam giác có kích thước như hình 10.</a:t>
            </a:r>
          </a:p>
          <a:p>
            <a:pPr marL="76200" indent="0">
              <a:buNone/>
            </a:pPr>
            <a:r>
              <a:rPr lang="vi-VN" dirty="0"/>
              <a:t>Tính diện tích xung quanh của chiếc hộp.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17E0C-F0E9-4312-B18D-55CEC334E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6" name="Google Shape;86;p17">
            <a:extLst>
              <a:ext uri="{FF2B5EF4-FFF2-40B4-BE49-F238E27FC236}">
                <a16:creationId xmlns:a16="http://schemas.microsoft.com/office/drawing/2014/main" id="{4177368B-B739-4BB5-8E20-133A60E133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 dirty="0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54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EC5F04-A378-44D9-BD85-D67EC7FB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51" y="2831886"/>
            <a:ext cx="2204097" cy="23116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0C47E3-BBE4-44F1-A14A-BEAAFE9AAAE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3186" y="1363978"/>
                <a:ext cx="6338852" cy="2706900"/>
              </a:xfrm>
            </p:spPr>
            <p:txBody>
              <a:bodyPr/>
              <a:lstStyle/>
              <a:p>
                <a:pPr marL="76200" indent="0" algn="ctr">
                  <a:buNone/>
                </a:pPr>
                <a:r>
                  <a:rPr lang="vi-VN" b="1" dirty="0">
                    <a:solidFill>
                      <a:schemeClr val="accent5">
                        <a:lumMod val="75000"/>
                      </a:schemeClr>
                    </a:solidFill>
                  </a:rPr>
                  <a:t>GIẢI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tx1">
                        <a:lumMod val="75000"/>
                      </a:schemeClr>
                    </a:solidFill>
                  </a:rPr>
                  <a:t>Chu vi đáy chiếc hộp hình lăng trụ đứng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vi-VN" sz="1400" dirty="0">
                    <a:solidFill>
                      <a:schemeClr val="accent1">
                        <a:lumMod val="75000"/>
                      </a:schemeClr>
                    </a:solidFill>
                  </a:rPr>
                  <a:t>đáy </a:t>
                </a: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= 12 + 16 + 20 = 48 cm</a:t>
                </a:r>
              </a:p>
              <a:p>
                <a:pPr marL="76200" indent="0" algn="ctr">
                  <a:buNone/>
                </a:pPr>
                <a:r>
                  <a:rPr lang="vi-VN" dirty="0"/>
                  <a:t>Diện tích xung quanh của chiếc hộp hình lăng trụ đứng tam giác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vi-VN" sz="1600" dirty="0">
                    <a:solidFill>
                      <a:schemeClr val="accent4">
                        <a:lumMod val="75000"/>
                      </a:schemeClr>
                    </a:solidFill>
                  </a:rPr>
                  <a:t>xq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= C</a:t>
                </a:r>
                <a:r>
                  <a:rPr lang="vi-VN" sz="1400" dirty="0">
                    <a:solidFill>
                      <a:schemeClr val="accent4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. h</a:t>
                </a:r>
                <a:r>
                  <a:rPr lang="vi-VN" dirty="0"/>
                  <a:t> </a:t>
                </a: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= 48 . 25 = 1200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762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0C47E3-BBE4-44F1-A14A-BEAAFE9AA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3186" y="1363978"/>
                <a:ext cx="6338852" cy="2706900"/>
              </a:xfrm>
              <a:blipFill>
                <a:blip r:embed="rId3"/>
                <a:stretch>
                  <a:fillRect r="-1442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17E0C-F0E9-4312-B18D-55CEC334E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6" name="Google Shape;86;p17">
            <a:extLst>
              <a:ext uri="{FF2B5EF4-FFF2-40B4-BE49-F238E27FC236}">
                <a16:creationId xmlns:a16="http://schemas.microsoft.com/office/drawing/2014/main" id="{4177368B-B739-4BB5-8E20-133A60E133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 dirty="0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7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EC5F04-A378-44D9-BD85-D67EC7FB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583" y="1546225"/>
            <a:ext cx="2204097" cy="23116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0C47E3-BBE4-44F1-A14A-BEAAFE9AAAE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9500" y="1437426"/>
                <a:ext cx="4924580" cy="2706900"/>
              </a:xfrm>
            </p:spPr>
            <p:txBody>
              <a:bodyPr/>
              <a:lstStyle/>
              <a:p>
                <a:pPr marL="76200" indent="0" algn="ctr">
                  <a:buNone/>
                </a:pPr>
                <a:r>
                  <a:rPr lang="vi-VN" b="1" dirty="0">
                    <a:solidFill>
                      <a:schemeClr val="accent5">
                        <a:lumMod val="75000"/>
                      </a:schemeClr>
                    </a:solidFill>
                  </a:rPr>
                  <a:t>GIẢI</a:t>
                </a:r>
              </a:p>
              <a:p>
                <a:pPr marL="76200" indent="0">
                  <a:buNone/>
                </a:pPr>
                <a:r>
                  <a:rPr lang="vi-VN" dirty="0"/>
                  <a:t>Diện tích xung quanh của chiếc hộp hình lăng trụ đứng tam giác là:</a:t>
                </a:r>
              </a:p>
              <a:p>
                <a:pPr marL="76200" indent="0">
                  <a:buNone/>
                </a:pP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vi-VN" sz="1600" dirty="0">
                    <a:solidFill>
                      <a:schemeClr val="accent4">
                        <a:lumMod val="75000"/>
                      </a:schemeClr>
                    </a:solidFill>
                  </a:rPr>
                  <a:t>xq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= C</a:t>
                </a:r>
                <a:r>
                  <a:rPr lang="vi-VN" sz="1400" dirty="0">
                    <a:solidFill>
                      <a:schemeClr val="accent4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. h</a:t>
                </a:r>
              </a:p>
              <a:p>
                <a:pPr marL="76200" indent="0">
                  <a:buNone/>
                </a:pPr>
                <a:r>
                  <a:rPr lang="vi-VN" dirty="0"/>
                  <a:t>       = (20 + 16 + 12) . 25</a:t>
                </a:r>
              </a:p>
              <a:p>
                <a:pPr marL="76200" indent="0">
                  <a:buNone/>
                </a:pPr>
                <a:r>
                  <a:rPr lang="vi-VN" dirty="0"/>
                  <a:t>       = 1200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/>
                  <a:t> </a:t>
                </a:r>
                <a:endParaRPr lang="en-US" dirty="0"/>
              </a:p>
              <a:p>
                <a:pPr marL="762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0C47E3-BBE4-44F1-A14A-BEAAFE9AA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500" y="1437426"/>
                <a:ext cx="4924580" cy="2706900"/>
              </a:xfrm>
              <a:blipFill>
                <a:blip r:embed="rId3"/>
                <a:stretch>
                  <a:fillRect l="-248" r="-99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17E0C-F0E9-4312-B18D-55CEC334E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6" name="Google Shape;86;p17">
            <a:extLst>
              <a:ext uri="{FF2B5EF4-FFF2-40B4-BE49-F238E27FC236}">
                <a16:creationId xmlns:a16="http://schemas.microsoft.com/office/drawing/2014/main" id="{4177368B-B739-4BB5-8E20-133A60E133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 dirty="0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08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5BE4B-BBE8-43EE-845D-FDF5F92D34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5" name="Google Shape;49;p12">
            <a:extLst>
              <a:ext uri="{FF2B5EF4-FFF2-40B4-BE49-F238E27FC236}">
                <a16:creationId xmlns:a16="http://schemas.microsoft.com/office/drawing/2014/main" id="{B5C261C1-7BEF-45A7-B098-4BC762DA3810}"/>
              </a:ext>
            </a:extLst>
          </p:cNvPr>
          <p:cNvSpPr txBox="1">
            <a:spLocks/>
          </p:cNvSpPr>
          <p:nvPr/>
        </p:nvSpPr>
        <p:spPr>
          <a:xfrm>
            <a:off x="1332613" y="1510277"/>
            <a:ext cx="6478773" cy="212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vi-VN" sz="4000" dirty="0"/>
              <a:t>CẢM ƠN QUÝ THẦY CÔ VÀ CÁC EM ĐÃ CHÚ Ý LẮNG NGHE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153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085586" y="881381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BÀI 4:</a:t>
            </a:r>
            <a:endParaRPr sz="6000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218524" y="1631682"/>
            <a:ext cx="6843361" cy="2733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DIỆN TÍCH XUNG QUANH </a:t>
            </a:r>
            <a:r>
              <a:rPr lang="en-US" sz="3600" dirty="0" err="1"/>
              <a:t>và</a:t>
            </a:r>
            <a:endParaRPr lang="en-US" sz="36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 THỂ TÍCH </a:t>
            </a:r>
            <a:r>
              <a:rPr lang="en-US" sz="3600" dirty="0"/>
              <a:t>CỦA HÌNH LĂNG TRỤ ĐỨNG TAM GIÁC.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LĂNG TRỤ ĐỨNG TỨ GIÁC</a:t>
            </a:r>
            <a:endParaRPr sz="3600" dirty="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642754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2270745" y="727939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NỘI DUNG BÀI HỌC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708135" y="3121025"/>
            <a:ext cx="6152870" cy="983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75000"/>
                  </a:schemeClr>
                </a:solidFill>
              </a:rPr>
              <a:t>3.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Diện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xung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quanh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và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thể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một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số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khối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trong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thực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tiễn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1103861" y="849661"/>
            <a:ext cx="717689" cy="628875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15B9F298-620D-4AFF-AA4C-056C501EC875}"/>
              </a:ext>
            </a:extLst>
          </p:cNvPr>
          <p:cNvSpPr txBox="1">
            <a:spLocks/>
          </p:cNvSpPr>
          <p:nvPr/>
        </p:nvSpPr>
        <p:spPr>
          <a:xfrm>
            <a:off x="1708136" y="1878267"/>
            <a:ext cx="625210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Diện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xung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quanh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lăng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trụ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đứng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4011F75-9FBA-4BDF-A8BA-421764A1B900}"/>
              </a:ext>
            </a:extLst>
          </p:cNvPr>
          <p:cNvSpPr txBox="1">
            <a:spLocks/>
          </p:cNvSpPr>
          <p:nvPr/>
        </p:nvSpPr>
        <p:spPr>
          <a:xfrm>
            <a:off x="1708135" y="2499646"/>
            <a:ext cx="625210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2.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Thể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lăng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trụ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đứng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50" y="1927883"/>
            <a:ext cx="6260700" cy="1169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Chu vi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79;p16">
            <a:extLst>
              <a:ext uri="{FF2B5EF4-FFF2-40B4-BE49-F238E27FC236}">
                <a16:creationId xmlns:a16="http://schemas.microsoft.com/office/drawing/2014/main" id="{748065DE-D2B3-4AA0-9199-D50C3F67005C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Font typeface="Sniglet"/>
              <a:buNone/>
            </a:pPr>
            <a:r>
              <a:rPr lang="pl-PL" sz="4000" dirty="0">
                <a:solidFill>
                  <a:schemeClr val="accent5"/>
                </a:solidFill>
              </a:rPr>
              <a:t>C = a+b+c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6625E-650B-40C6-8874-3F9C42FC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8" y="171047"/>
            <a:ext cx="2194505" cy="1822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363679" y="1841473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Chu vi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: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B8B175BF-6773-4F64-8F89-47B75197090C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buNone/>
            </a:pPr>
            <a:r>
              <a:rPr lang="en-US" sz="4000" dirty="0">
                <a:solidFill>
                  <a:schemeClr val="accent5"/>
                </a:solidFill>
              </a:rPr>
              <a:t>C = (</a:t>
            </a:r>
            <a:r>
              <a:rPr lang="en-US" sz="4000" dirty="0" err="1">
                <a:solidFill>
                  <a:schemeClr val="accent5"/>
                </a:solidFill>
              </a:rPr>
              <a:t>a+b</a:t>
            </a:r>
            <a:r>
              <a:rPr lang="en-US" sz="4000" dirty="0">
                <a:solidFill>
                  <a:schemeClr val="accent5"/>
                </a:solidFill>
              </a:rPr>
              <a:t>).2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0E3C8-7FC3-44B6-9D86-286128BC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" y="27439"/>
            <a:ext cx="2587633" cy="175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6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50" y="1927882"/>
            <a:ext cx="6260700" cy="1127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Chu vi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: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79;p16">
            <a:extLst>
              <a:ext uri="{FF2B5EF4-FFF2-40B4-BE49-F238E27FC236}">
                <a16:creationId xmlns:a16="http://schemas.microsoft.com/office/drawing/2014/main" id="{AFF12C61-99A9-4D67-AD97-51635B524D02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buNone/>
            </a:pPr>
            <a:r>
              <a:rPr lang="en-US" sz="4000" dirty="0">
                <a:solidFill>
                  <a:schemeClr val="accent5"/>
                </a:solidFill>
              </a:rPr>
              <a:t>C = 4.a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5947E-87C3-4BF1-B7D1-1860A6E79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" y="96823"/>
            <a:ext cx="1931050" cy="2063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1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50" y="1927883"/>
            <a:ext cx="6260700" cy="1247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Chu vi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791ECD9A-6360-4ABC-A2E1-2E6000D2E023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buNone/>
            </a:pPr>
            <a:r>
              <a:rPr lang="pt-BR" sz="4000" dirty="0">
                <a:solidFill>
                  <a:schemeClr val="accent5"/>
                </a:solidFill>
              </a:rPr>
              <a:t>C = a+b+c+d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E6A3E-F192-497C-9A0B-F7331AA9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4" y="142014"/>
            <a:ext cx="2423133" cy="1696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3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1236</Words>
  <Application>Microsoft Office PowerPoint</Application>
  <PresentationFormat>On-screen Show (16:9)</PresentationFormat>
  <Paragraphs>197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Cambria Math</vt:lpstr>
      <vt:lpstr>Arial</vt:lpstr>
      <vt:lpstr>Patrick Hand SC</vt:lpstr>
      <vt:lpstr>Sniglet</vt:lpstr>
      <vt:lpstr>Times New Roman</vt:lpstr>
      <vt:lpstr>Symbol</vt:lpstr>
      <vt:lpstr>Seyton template</vt:lpstr>
      <vt:lpstr>THÂN MẾN CHÀO CÁC EM ĐẾN VỚI BÀI HỌC HÔM NAY</vt:lpstr>
      <vt:lpstr>Tìm số thích hợp điền vào ô trống trong bảng sau:</vt:lpstr>
      <vt:lpstr>Đúng (Đ), Sai (S)</vt:lpstr>
      <vt:lpstr>BÀI 4: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C=a+b+c CHCN=(a+b).2 CHV=4.a CTG=a+b+c+d</vt:lpstr>
      <vt:lpstr>1. Diện tích xung quanh của hình lăng trụ đứng</vt:lpstr>
      <vt:lpstr>1. Diện tích xung quanh của hình lăng trụ đứng</vt:lpstr>
      <vt:lpstr>1. Diện tích xung quanh của hình lăng trụ đứng</vt:lpstr>
      <vt:lpstr>1. Diện tích xung quanh của hình lăng trụ đứng</vt:lpstr>
      <vt:lpstr>1. Diện tích xung quanh của hình lăng trụ đứng</vt:lpstr>
      <vt:lpstr>Kết luận</vt:lpstr>
      <vt:lpstr>1. Diện tích xung quanh của hình lăng trụ đứng</vt:lpstr>
      <vt:lpstr>1. Diện tích xung quanh của hình lăng trụ đứng</vt:lpstr>
      <vt:lpstr>1. Diện tích xung quanh của hình lăng trụ đứng</vt:lpstr>
      <vt:lpstr>2. Thể tích của hình lăng trụ đứng</vt:lpstr>
      <vt:lpstr>2. Thể tích của hình lăng trụ đứng</vt:lpstr>
      <vt:lpstr>2. Thể tích của hình lăng trụ đứng</vt:lpstr>
      <vt:lpstr>2. Thể tích của hình lăng trụ đứng</vt:lpstr>
      <vt:lpstr>2. Thể tích của hình lăng trụ đứng</vt:lpstr>
      <vt:lpstr>Kết luận</vt:lpstr>
      <vt:lpstr>2. Thể tích của hình lăng trụ đứng</vt:lpstr>
      <vt:lpstr>2. Thể tích của hình lăng trụ đứng</vt:lpstr>
      <vt:lpstr>2. Thể tích của hình lăng trụ đứng</vt:lpstr>
      <vt:lpstr>THỰC HÀNH 3</vt:lpstr>
      <vt:lpstr>THỰC HÀNH 3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THÂN MẾN CHÀO CÁC EM ĐẾN VỚI BÀI HỌC HÔM NAY</dc:title>
  <dc:creator>HP 1040 G7</dc:creator>
  <cp:lastModifiedBy>HP 1040 G7</cp:lastModifiedBy>
  <cp:revision>19</cp:revision>
  <dcterms:modified xsi:type="dcterms:W3CDTF">2023-10-03T18:49:11Z</dcterms:modified>
</cp:coreProperties>
</file>