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67" r:id="rId3"/>
    <p:sldId id="256" r:id="rId4"/>
    <p:sldId id="257" r:id="rId5"/>
    <p:sldId id="259" r:id="rId6"/>
    <p:sldId id="260" r:id="rId7"/>
    <p:sldId id="261" r:id="rId8"/>
    <p:sldId id="262" r:id="rId9"/>
    <p:sldId id="263" r:id="rId10"/>
    <p:sldId id="264" r:id="rId11"/>
    <p:sldId id="265" r:id="rId12"/>
    <p:sldId id="266" r:id="rId13"/>
    <p:sldId id="268" r:id="rId14"/>
    <p:sldId id="25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4" d="100"/>
          <a:sy n="84" d="100"/>
        </p:scale>
        <p:origin x="-96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B67CF3-4FCB-437B-9C02-E8C2C2063EB6}" type="datetimeFigureOut">
              <a:rPr lang="en-US" smtClean="0"/>
              <a:t>3/23/2020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09E5F1-844B-464A-973A-524BA4CFD411}" type="slidenum">
              <a:rPr lang="en-US" smtClean="0"/>
              <a:t>‹#›</a:t>
            </a:fld>
            <a:endParaRPr lang="en-US"/>
          </a:p>
        </p:txBody>
      </p:sp>
    </p:spTree>
    <p:extLst>
      <p:ext uri="{BB962C8B-B14F-4D97-AF65-F5344CB8AC3E}">
        <p14:creationId xmlns:p14="http://schemas.microsoft.com/office/powerpoint/2010/main" val="1455332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9E5F1-844B-464A-973A-524BA4CFD411}" type="slidenum">
              <a:rPr lang="en-US" smtClean="0"/>
              <a:t>3</a:t>
            </a:fld>
            <a:endParaRPr lang="en-US"/>
          </a:p>
        </p:txBody>
      </p:sp>
    </p:spTree>
    <p:extLst>
      <p:ext uri="{BB962C8B-B14F-4D97-AF65-F5344CB8AC3E}">
        <p14:creationId xmlns:p14="http://schemas.microsoft.com/office/powerpoint/2010/main" val="411794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75E73C-069F-4440-805B-E0887636E4B7}"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390121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75E73C-069F-4440-805B-E0887636E4B7}"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4143506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75E73C-069F-4440-805B-E0887636E4B7}"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2559574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B75E73C-069F-4440-805B-E0887636E4B7}"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91E50-5BF1-4E9F-BBED-EF60ECDA07C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75E73C-069F-4440-805B-E0887636E4B7}"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91E50-5BF1-4E9F-BBED-EF60ECDA07C6}"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B75E73C-069F-4440-805B-E0887636E4B7}"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91E50-5BF1-4E9F-BBED-EF60ECDA07C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75E73C-069F-4440-805B-E0887636E4B7}"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91E50-5BF1-4E9F-BBED-EF60ECDA07C6}"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75E73C-069F-4440-805B-E0887636E4B7}" type="datetimeFigureOut">
              <a:rPr lang="en-US" smtClean="0"/>
              <a:t>3/23/2020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391E50-5BF1-4E9F-BBED-EF60ECDA07C6}"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75E73C-069F-4440-805B-E0887636E4B7}" type="datetimeFigureOut">
              <a:rPr lang="en-US" smtClean="0"/>
              <a:t>3/23/2020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391E50-5BF1-4E9F-BBED-EF60ECDA07C6}"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75E73C-069F-4440-805B-E0887636E4B7}" type="datetimeFigureOut">
              <a:rPr lang="en-US" smtClean="0"/>
              <a:t>3/23/2020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391E50-5BF1-4E9F-BBED-EF60ECDA07C6}"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6B75E73C-069F-4440-805B-E0887636E4B7}" type="datetimeFigureOut">
              <a:rPr lang="en-US" smtClean="0"/>
              <a:t>3/23/2020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15391E50-5BF1-4E9F-BBED-EF60ECDA07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75E73C-069F-4440-805B-E0887636E4B7}"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3597571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75E73C-069F-4440-805B-E0887636E4B7}"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91E50-5BF1-4E9F-BBED-EF60ECDA07C6}"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75E73C-069F-4440-805B-E0887636E4B7}"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91E50-5BF1-4E9F-BBED-EF60ECDA07C6}"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75E73C-069F-4440-805B-E0887636E4B7}"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91E50-5BF1-4E9F-BBED-EF60ECDA07C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75E73C-069F-4440-805B-E0887636E4B7}"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289951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75E73C-069F-4440-805B-E0887636E4B7}"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2527115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75E73C-069F-4440-805B-E0887636E4B7}" type="datetimeFigureOut">
              <a:rPr lang="en-US" smtClean="0"/>
              <a:t>3/23/2020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2000898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75E73C-069F-4440-805B-E0887636E4B7}" type="datetimeFigureOut">
              <a:rPr lang="en-US" smtClean="0"/>
              <a:t>3/23/2020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100823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75E73C-069F-4440-805B-E0887636E4B7}" type="datetimeFigureOut">
              <a:rPr lang="en-US" smtClean="0"/>
              <a:t>3/23/2020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287570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75E73C-069F-4440-805B-E0887636E4B7}"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2062874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75E73C-069F-4440-805B-E0887636E4B7}"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391E50-5BF1-4E9F-BBED-EF60ECDA07C6}" type="slidenum">
              <a:rPr lang="en-US" smtClean="0"/>
              <a:t>‹#›</a:t>
            </a:fld>
            <a:endParaRPr lang="en-US"/>
          </a:p>
        </p:txBody>
      </p:sp>
    </p:spTree>
    <p:extLst>
      <p:ext uri="{BB962C8B-B14F-4D97-AF65-F5344CB8AC3E}">
        <p14:creationId xmlns:p14="http://schemas.microsoft.com/office/powerpoint/2010/main" val="4244395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5E73C-069F-4440-805B-E0887636E4B7}" type="datetimeFigureOut">
              <a:rPr lang="en-US" smtClean="0"/>
              <a:t>3/23/2020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91E50-5BF1-4E9F-BBED-EF60ECDA07C6}" type="slidenum">
              <a:rPr lang="en-US" smtClean="0"/>
              <a:t>‹#›</a:t>
            </a:fld>
            <a:endParaRPr lang="en-US"/>
          </a:p>
        </p:txBody>
      </p:sp>
    </p:spTree>
    <p:extLst>
      <p:ext uri="{BB962C8B-B14F-4D97-AF65-F5344CB8AC3E}">
        <p14:creationId xmlns:p14="http://schemas.microsoft.com/office/powerpoint/2010/main" val="4207124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B75E73C-069F-4440-805B-E0887636E4B7}" type="datetimeFigureOut">
              <a:rPr lang="en-US" smtClean="0"/>
              <a:t>3/23/2020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15391E50-5BF1-4E9F-BBED-EF60ECDA07C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600200"/>
            <a:ext cx="8051800" cy="4525963"/>
          </a:xfrm>
        </p:spPr>
      </p:pic>
    </p:spTree>
    <p:extLst>
      <p:ext uri="{BB962C8B-B14F-4D97-AF65-F5344CB8AC3E}">
        <p14:creationId xmlns:p14="http://schemas.microsoft.com/office/powerpoint/2010/main" val="1310336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60388"/>
            <a:ext cx="8919429" cy="5940088"/>
          </a:xfrm>
          <a:prstGeom prst="rect">
            <a:avLst/>
          </a:prstGeom>
          <a:noFill/>
        </p:spPr>
        <p:txBody>
          <a:bodyPr wrap="none" rtlCol="0">
            <a:spAutoFit/>
          </a:bodyPr>
          <a:lstStyle/>
          <a:p>
            <a:r>
              <a:rPr lang="en-US" sz="2000" b="1" dirty="0" smtClean="0">
                <a:latin typeface="Times New Roman" pitchFamily="18" charset="0"/>
                <a:cs typeface="Times New Roman" pitchFamily="18" charset="0"/>
              </a:rPr>
              <a:t>Hoạt động 2</a:t>
            </a: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Trong một phân nhóm chính khi đi từ trên xuống, số lớp electron tăng hay giảm? </a:t>
            </a:r>
          </a:p>
          <a:p>
            <a:r>
              <a:rPr lang="en-US" sz="2000" dirty="0" smtClean="0">
                <a:latin typeface="Times New Roman" pitchFamily="18" charset="0"/>
                <a:cs typeface="Times New Roman" pitchFamily="18" charset="0"/>
              </a:rPr>
              <a:t>…………………………………………………………………………………</a:t>
            </a: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Vậy </a:t>
            </a:r>
            <a:r>
              <a:rPr lang="en-US" sz="2000" dirty="0">
                <a:latin typeface="Times New Roman" pitchFamily="18" charset="0"/>
                <a:cs typeface="Times New Roman" pitchFamily="18" charset="0"/>
              </a:rPr>
              <a:t>khoảng cách đi từ hạt nhân đến lớp electron ngoài cùng thay đổi như thế nào ?</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Vậy </a:t>
            </a:r>
            <a:r>
              <a:rPr lang="en-US" sz="2000" dirty="0">
                <a:latin typeface="Times New Roman" pitchFamily="18" charset="0"/>
                <a:cs typeface="Times New Roman" pitchFamily="18" charset="0"/>
              </a:rPr>
              <a:t>lực hút sẽ thay đổi như thế nào ? </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a:t>
            </a:r>
            <a:r>
              <a:rPr lang="en-US" sz="2000" b="1" dirty="0" smtClean="0">
                <a:latin typeface="Times New Roman" pitchFamily="18" charset="0"/>
                <a:cs typeface="Times New Roman" pitchFamily="18" charset="0"/>
              </a:rPr>
              <a:t>Vậy </a:t>
            </a:r>
            <a:r>
              <a:rPr lang="en-US" sz="2000" b="1" dirty="0">
                <a:latin typeface="Times New Roman" pitchFamily="18" charset="0"/>
                <a:cs typeface="Times New Roman" pitchFamily="18" charset="0"/>
              </a:rPr>
              <a:t>độ âm điện </a:t>
            </a:r>
            <a:r>
              <a:rPr lang="en-US" sz="2000" b="1" dirty="0" smtClean="0">
                <a:latin typeface="Times New Roman" pitchFamily="18" charset="0"/>
                <a:cs typeface="Times New Roman" pitchFamily="18" charset="0"/>
              </a:rPr>
              <a:t>trong một phân nhóm chính tăng </a:t>
            </a:r>
            <a:r>
              <a:rPr lang="en-US" sz="2000" b="1" dirty="0">
                <a:latin typeface="Times New Roman" pitchFamily="18" charset="0"/>
                <a:cs typeface="Times New Roman" pitchFamily="18" charset="0"/>
              </a:rPr>
              <a:t>hay giảm?</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Trong </a:t>
            </a:r>
            <a:r>
              <a:rPr lang="en-US" sz="2000" dirty="0">
                <a:latin typeface="Times New Roman" pitchFamily="18" charset="0"/>
                <a:cs typeface="Times New Roman" pitchFamily="18" charset="0"/>
              </a:rPr>
              <a:t>một chu kỳ khi đi từ trái sang phải, số lớp electron thay đổi như thế nào</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a:t>
            </a: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Điện </a:t>
            </a:r>
            <a:r>
              <a:rPr lang="en-US" sz="2000" dirty="0">
                <a:latin typeface="Times New Roman" pitchFamily="18" charset="0"/>
                <a:cs typeface="Times New Roman" pitchFamily="18" charset="0"/>
              </a:rPr>
              <a:t>tích hạt nhân thay đổi như thế nào </a:t>
            </a:r>
            <a:r>
              <a:rPr lang="en-US" sz="2000" dirty="0" smtClean="0">
                <a:latin typeface="Times New Roman" pitchFamily="18" charset="0"/>
                <a:cs typeface="Times New Roman" pitchFamily="18" charset="0"/>
              </a:rPr>
              <a:t>?....................................................................</a:t>
            </a:r>
          </a:p>
          <a:p>
            <a:endParaRPr lang="en-US"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Vậy </a:t>
            </a:r>
            <a:r>
              <a:rPr lang="en-US" sz="2000" dirty="0">
                <a:latin typeface="Times New Roman" pitchFamily="18" charset="0"/>
                <a:cs typeface="Times New Roman" pitchFamily="18" charset="0"/>
              </a:rPr>
              <a:t>lực hút sẽ thay đổi như thế nào ? </a:t>
            </a:r>
            <a:r>
              <a:rPr lang="en-US" sz="2000" dirty="0" smtClean="0">
                <a:latin typeface="Times New Roman" pitchFamily="18" charset="0"/>
                <a:cs typeface="Times New Roman" pitchFamily="18" charset="0"/>
              </a:rPr>
              <a:t>……………………………………………..</a:t>
            </a:r>
          </a:p>
          <a:p>
            <a:endParaRPr lang="en-US" sz="2000" dirty="0" smtClean="0">
              <a:latin typeface="Times New Roman" pitchFamily="18" charset="0"/>
              <a:cs typeface="Times New Roman" pitchFamily="18" charset="0"/>
            </a:endParaRPr>
          </a:p>
          <a:p>
            <a:r>
              <a:rPr lang="en-US" sz="2000" b="1" dirty="0">
                <a:latin typeface="Times New Roman" pitchFamily="18" charset="0"/>
                <a:cs typeface="Times New Roman" pitchFamily="18" charset="0"/>
              </a:rPr>
              <a:t>*</a:t>
            </a:r>
            <a:r>
              <a:rPr lang="en-US" sz="2000" b="1" dirty="0" smtClean="0">
                <a:latin typeface="Times New Roman" pitchFamily="18" charset="0"/>
                <a:cs typeface="Times New Roman" pitchFamily="18" charset="0"/>
              </a:rPr>
              <a:t>Vậy </a:t>
            </a:r>
            <a:r>
              <a:rPr lang="en-US" sz="2000" b="1" dirty="0">
                <a:latin typeface="Times New Roman" pitchFamily="18" charset="0"/>
                <a:cs typeface="Times New Roman" pitchFamily="18" charset="0"/>
              </a:rPr>
              <a:t>độ âm điện </a:t>
            </a:r>
            <a:r>
              <a:rPr lang="en-US" sz="2000" b="1" dirty="0" smtClean="0">
                <a:latin typeface="Times New Roman" pitchFamily="18" charset="0"/>
                <a:cs typeface="Times New Roman" pitchFamily="18" charset="0"/>
              </a:rPr>
              <a:t>trong một chu kỳ tăng </a:t>
            </a:r>
            <a:r>
              <a:rPr lang="en-US" sz="2000" b="1" dirty="0">
                <a:latin typeface="Times New Roman" pitchFamily="18" charset="0"/>
                <a:cs typeface="Times New Roman" pitchFamily="18" charset="0"/>
              </a:rPr>
              <a:t>hay giảm</a:t>
            </a:r>
            <a:r>
              <a:rPr lang="en-US" sz="2000" b="1"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a:t>
            </a:r>
          </a:p>
          <a:p>
            <a:r>
              <a:rPr lang="en-US" sz="2000" dirty="0">
                <a:latin typeface="Times New Roman" pitchFamily="18" charset="0"/>
                <a:cs typeface="Times New Roman" pitchFamily="18" charset="0"/>
              </a:rPr>
              <a:t> </a:t>
            </a:r>
          </a:p>
          <a:p>
            <a:endParaRPr lang="en-US" sz="2000" dirty="0">
              <a:latin typeface="Times New Roman" pitchFamily="18" charset="0"/>
              <a:cs typeface="Times New Roman" pitchFamily="18" charset="0"/>
            </a:endParaRPr>
          </a:p>
        </p:txBody>
      </p:sp>
      <p:sp>
        <p:nvSpPr>
          <p:cNvPr id="5" name="Rectangle 4"/>
          <p:cNvSpPr/>
          <p:nvPr/>
        </p:nvSpPr>
        <p:spPr>
          <a:xfrm>
            <a:off x="2582427" y="60278"/>
            <a:ext cx="5014130" cy="400110"/>
          </a:xfrm>
          <a:prstGeom prst="rect">
            <a:avLst/>
          </a:prstGeom>
        </p:spPr>
        <p:txBody>
          <a:bodyPr wrap="none">
            <a:spAutoFit/>
          </a:bodyPr>
          <a:lstStyle/>
          <a:p>
            <a:r>
              <a:rPr lang="en-US" sz="2000" b="1" i="1" dirty="0">
                <a:solidFill>
                  <a:srgbClr val="FF0000"/>
                </a:solidFill>
                <a:latin typeface="Times New Roman" pitchFamily="18" charset="0"/>
                <a:cs typeface="Times New Roman" pitchFamily="18" charset="0"/>
              </a:rPr>
              <a:t>PHIẾU HỌC TẬP NHÓM C</a:t>
            </a:r>
            <a:r>
              <a:rPr lang="en-US" sz="2000" b="1" i="1" dirty="0" smtClean="0">
                <a:solidFill>
                  <a:srgbClr val="FF0000"/>
                </a:solidFill>
                <a:latin typeface="Times New Roman" pitchFamily="18" charset="0"/>
                <a:cs typeface="Times New Roman" pitchFamily="18" charset="0"/>
              </a:rPr>
              <a:t>.1</a:t>
            </a:r>
            <a:r>
              <a:rPr lang="en-US" sz="2000" b="1" i="1" dirty="0">
                <a:solidFill>
                  <a:srgbClr val="FF0000"/>
                </a:solidFill>
                <a:latin typeface="Times New Roman" pitchFamily="18" charset="0"/>
                <a:cs typeface="Times New Roman" pitchFamily="18" charset="0"/>
              </a:rPr>
              <a:t>, </a:t>
            </a:r>
            <a:r>
              <a:rPr lang="en-US" sz="2000" b="1" i="1" dirty="0" smtClean="0">
                <a:solidFill>
                  <a:srgbClr val="FF0000"/>
                </a:solidFill>
                <a:latin typeface="Times New Roman" pitchFamily="18" charset="0"/>
                <a:cs typeface="Times New Roman" pitchFamily="18" charset="0"/>
              </a:rPr>
              <a:t>C.2</a:t>
            </a:r>
            <a:r>
              <a:rPr lang="en-US" sz="2000" b="1" i="1" dirty="0">
                <a:solidFill>
                  <a:srgbClr val="FF0000"/>
                </a:solidFill>
                <a:latin typeface="Times New Roman" pitchFamily="18" charset="0"/>
                <a:cs typeface="Times New Roman" pitchFamily="18" charset="0"/>
              </a:rPr>
              <a:t>, </a:t>
            </a:r>
            <a:r>
              <a:rPr lang="en-US" sz="2000" b="1" i="1" dirty="0" smtClean="0">
                <a:solidFill>
                  <a:srgbClr val="FF0000"/>
                </a:solidFill>
                <a:latin typeface="Times New Roman" pitchFamily="18" charset="0"/>
                <a:cs typeface="Times New Roman" pitchFamily="18" charset="0"/>
              </a:rPr>
              <a:t>C.3</a:t>
            </a:r>
            <a:r>
              <a:rPr lang="en-US" sz="2000" b="1" i="1" dirty="0">
                <a:solidFill>
                  <a:srgbClr val="FF0000"/>
                </a:solidFill>
                <a:latin typeface="Times New Roman" pitchFamily="18" charset="0"/>
                <a:cs typeface="Times New Roman" pitchFamily="18" charset="0"/>
              </a:rPr>
              <a:t>, </a:t>
            </a:r>
            <a:r>
              <a:rPr lang="en-US" sz="2000" b="1" i="1" dirty="0" smtClean="0">
                <a:solidFill>
                  <a:srgbClr val="FF0000"/>
                </a:solidFill>
                <a:latin typeface="Times New Roman" pitchFamily="18" charset="0"/>
                <a:cs typeface="Times New Roman" pitchFamily="18" charset="0"/>
              </a:rPr>
              <a:t>C.4</a:t>
            </a:r>
            <a:endParaRPr lang="en-US"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5184656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70" y="1371600"/>
            <a:ext cx="9150262" cy="4708981"/>
          </a:xfrm>
          <a:prstGeom prst="rect">
            <a:avLst/>
          </a:prstGeom>
          <a:noFill/>
        </p:spPr>
        <p:txBody>
          <a:bodyPr wrap="none" rtlCol="0">
            <a:spAutoFit/>
          </a:bodyPr>
          <a:lstStyle/>
          <a:p>
            <a:r>
              <a:rPr lang="en-US" sz="2000" b="1" dirty="0">
                <a:latin typeface="Times New Roman" pitchFamily="18" charset="0"/>
                <a:cs typeface="Times New Roman" pitchFamily="18" charset="0"/>
              </a:rPr>
              <a:t>Hoạt động 2:</a:t>
            </a:r>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pPr marL="342900" indent="-342900">
              <a:buFontTx/>
              <a:buChar char="-"/>
            </a:pPr>
            <a:r>
              <a:rPr lang="en-US" sz="2000" dirty="0" smtClean="0">
                <a:latin typeface="Times New Roman" pitchFamily="18" charset="0"/>
                <a:cs typeface="Times New Roman" pitchFamily="18" charset="0"/>
              </a:rPr>
              <a:t>Cho </a:t>
            </a:r>
            <a:r>
              <a:rPr lang="en-US" sz="2000" dirty="0">
                <a:latin typeface="Times New Roman" pitchFamily="18" charset="0"/>
                <a:cs typeface="Times New Roman" pitchFamily="18" charset="0"/>
              </a:rPr>
              <a:t>cấu hình Oxi (Z=8): 1S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2S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2P</a:t>
            </a:r>
            <a:r>
              <a:rPr lang="en-US" sz="2000" baseline="30000" dirty="0">
                <a:latin typeface="Times New Roman" pitchFamily="18" charset="0"/>
                <a:cs typeface="Times New Roman" pitchFamily="18" charset="0"/>
              </a:rPr>
              <a:t>4</a:t>
            </a:r>
            <a:r>
              <a:rPr lang="en-US" sz="2000" dirty="0">
                <a:latin typeface="Times New Roman" pitchFamily="18" charset="0"/>
                <a:cs typeface="Times New Roman" pitchFamily="18" charset="0"/>
              </a:rPr>
              <a:t>, để đạt cấu hình bền </a:t>
            </a:r>
            <a:r>
              <a:rPr lang="en-US" sz="2000" dirty="0" smtClean="0">
                <a:latin typeface="Times New Roman" pitchFamily="18" charset="0"/>
                <a:cs typeface="Times New Roman" pitchFamily="18" charset="0"/>
              </a:rPr>
              <a:t>vững, </a:t>
            </a:r>
            <a:r>
              <a:rPr lang="en-US" sz="2000" dirty="0">
                <a:latin typeface="Times New Roman" pitchFamily="18" charset="0"/>
                <a:cs typeface="Times New Roman" pitchFamily="18" charset="0"/>
              </a:rPr>
              <a:t>Oxi có hướng </a:t>
            </a:r>
            <a:endParaRPr lang="en-US"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rPr>
              <a:t>n</a:t>
            </a:r>
            <a:r>
              <a:rPr lang="en-US" sz="2000" dirty="0" smtClean="0">
                <a:latin typeface="Times New Roman" pitchFamily="18" charset="0"/>
                <a:cs typeface="Times New Roman" pitchFamily="18" charset="0"/>
              </a:rPr>
              <a:t>hường</a:t>
            </a:r>
            <a:r>
              <a:rPr lang="en-US"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hay </a:t>
            </a:r>
            <a:r>
              <a:rPr lang="en-US" sz="2000" dirty="0">
                <a:latin typeface="Times New Roman" pitchFamily="18" charset="0"/>
                <a:cs typeface="Times New Roman" pitchFamily="18" charset="0"/>
              </a:rPr>
              <a:t>nhận e?</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-Cho </a:t>
            </a:r>
            <a:r>
              <a:rPr lang="en-US" sz="2000" dirty="0">
                <a:latin typeface="Times New Roman" pitchFamily="18" charset="0"/>
                <a:cs typeface="Times New Roman" pitchFamily="18" charset="0"/>
              </a:rPr>
              <a:t>cấu hình Clo (Z=17): 1S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2S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2P</a:t>
            </a:r>
            <a:r>
              <a:rPr lang="en-US" sz="2000" baseline="30000" dirty="0">
                <a:latin typeface="Times New Roman" pitchFamily="18" charset="0"/>
                <a:cs typeface="Times New Roman" pitchFamily="18" charset="0"/>
              </a:rPr>
              <a:t>6</a:t>
            </a:r>
            <a:r>
              <a:rPr lang="en-US" sz="2000" dirty="0">
                <a:latin typeface="Times New Roman" pitchFamily="18" charset="0"/>
                <a:cs typeface="Times New Roman" pitchFamily="18" charset="0"/>
              </a:rPr>
              <a:t>3S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3P</a:t>
            </a:r>
            <a:r>
              <a:rPr lang="en-US" sz="2000" baseline="30000" dirty="0">
                <a:latin typeface="Times New Roman" pitchFamily="18" charset="0"/>
                <a:cs typeface="Times New Roman" pitchFamily="18" charset="0"/>
              </a:rPr>
              <a:t>5</a:t>
            </a:r>
            <a:r>
              <a:rPr lang="en-US" sz="2000" dirty="0">
                <a:latin typeface="Times New Roman" pitchFamily="18" charset="0"/>
                <a:cs typeface="Times New Roman" pitchFamily="18" charset="0"/>
              </a:rPr>
              <a:t>, để đạt cấu hình bền </a:t>
            </a:r>
            <a:r>
              <a:rPr lang="en-US" sz="2000" dirty="0" smtClean="0">
                <a:latin typeface="Times New Roman" pitchFamily="18" charset="0"/>
                <a:cs typeface="Times New Roman" pitchFamily="18" charset="0"/>
              </a:rPr>
              <a:t>vững, </a:t>
            </a:r>
            <a:r>
              <a:rPr lang="en-US" sz="2000" dirty="0">
                <a:latin typeface="Times New Roman" pitchFamily="18" charset="0"/>
                <a:cs typeface="Times New Roman" pitchFamily="18" charset="0"/>
              </a:rPr>
              <a:t>Clo </a:t>
            </a:r>
            <a:r>
              <a:rPr lang="en-US" sz="2000" dirty="0" smtClean="0">
                <a:latin typeface="Times New Roman" pitchFamily="18" charset="0"/>
                <a:cs typeface="Times New Roman" pitchFamily="18" charset="0"/>
              </a:rPr>
              <a:t>có</a:t>
            </a:r>
          </a:p>
          <a:p>
            <a:r>
              <a:rPr lang="en-US" sz="2000" dirty="0" smtClean="0">
                <a:latin typeface="Times New Roman" pitchFamily="18" charset="0"/>
                <a:cs typeface="Times New Roman" pitchFamily="18" charset="0"/>
              </a:rPr>
              <a:t>hướng </a:t>
            </a:r>
            <a:r>
              <a:rPr lang="en-US"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nhường </a:t>
            </a:r>
            <a:r>
              <a:rPr lang="en-US" sz="2000" dirty="0">
                <a:latin typeface="Times New Roman" pitchFamily="18" charset="0"/>
                <a:cs typeface="Times New Roman" pitchFamily="18" charset="0"/>
              </a:rPr>
              <a:t>hay nhận e?</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-Cho cấu hình </a:t>
            </a:r>
            <a:r>
              <a:rPr lang="en-US" sz="2000" dirty="0" smtClean="0">
                <a:latin typeface="Times New Roman" pitchFamily="18" charset="0"/>
                <a:cs typeface="Times New Roman" pitchFamily="18" charset="0"/>
              </a:rPr>
              <a:t> Brom (Z=35): [Ar]3D</a:t>
            </a:r>
            <a:r>
              <a:rPr lang="en-US" sz="2000" baseline="30000" dirty="0" smtClean="0">
                <a:latin typeface="Times New Roman" pitchFamily="18" charset="0"/>
                <a:cs typeface="Times New Roman" pitchFamily="18" charset="0"/>
              </a:rPr>
              <a:t>10</a:t>
            </a:r>
            <a:r>
              <a:rPr lang="en-US" sz="2000" dirty="0" smtClean="0">
                <a:latin typeface="Times New Roman" pitchFamily="18" charset="0"/>
                <a:cs typeface="Times New Roman" pitchFamily="18" charset="0"/>
              </a:rPr>
              <a:t> 4S</a:t>
            </a:r>
            <a:r>
              <a:rPr lang="en-US" sz="2000" baseline="30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4P</a:t>
            </a:r>
            <a:r>
              <a:rPr lang="en-US" sz="2000" baseline="30000" dirty="0" smtClean="0">
                <a:latin typeface="Times New Roman" pitchFamily="18" charset="0"/>
                <a:cs typeface="Times New Roman" pitchFamily="18" charset="0"/>
              </a:rPr>
              <a:t>5</a:t>
            </a:r>
            <a:r>
              <a:rPr lang="en-US" sz="2000" dirty="0">
                <a:latin typeface="Times New Roman" pitchFamily="18" charset="0"/>
                <a:cs typeface="Times New Roman" pitchFamily="18" charset="0"/>
              </a:rPr>
              <a:t>, để đạt cấu hình bền vững, </a:t>
            </a:r>
            <a:r>
              <a:rPr lang="en-US" sz="2000" dirty="0" smtClean="0">
                <a:latin typeface="Times New Roman" pitchFamily="18" charset="0"/>
                <a:cs typeface="Times New Roman" pitchFamily="18" charset="0"/>
              </a:rPr>
              <a:t>Brom có</a:t>
            </a:r>
          </a:p>
          <a:p>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hướng </a:t>
            </a:r>
            <a:r>
              <a:rPr lang="en-US" sz="2000" dirty="0" smtClean="0">
                <a:latin typeface="Times New Roman" pitchFamily="18" charset="0"/>
                <a:cs typeface="Times New Roman" pitchFamily="18" charset="0"/>
              </a:rPr>
              <a:t>nhường </a:t>
            </a:r>
            <a:r>
              <a:rPr lang="en-US" sz="2000" dirty="0">
                <a:latin typeface="Times New Roman" pitchFamily="18" charset="0"/>
                <a:cs typeface="Times New Roman" pitchFamily="18" charset="0"/>
              </a:rPr>
              <a:t>hay nhận e?</a:t>
            </a:r>
          </a:p>
          <a:p>
            <a:pPr lvl="0"/>
            <a:endParaRPr lang="en-US" sz="2000" dirty="0" smtClean="0">
              <a:latin typeface="Times New Roman" pitchFamily="18" charset="0"/>
              <a:cs typeface="Times New Roman" pitchFamily="18" charset="0"/>
            </a:endParaRPr>
          </a:p>
          <a:p>
            <a:pPr lvl="0"/>
            <a:r>
              <a:rPr lang="en-US" sz="2000" dirty="0" smtClean="0">
                <a:latin typeface="Times New Roman" pitchFamily="18" charset="0"/>
                <a:cs typeface="Times New Roman" pitchFamily="18" charset="0"/>
              </a:rPr>
              <a:t>-Ba </a:t>
            </a:r>
            <a:r>
              <a:rPr lang="en-US" sz="2000" dirty="0">
                <a:latin typeface="Times New Roman" pitchFamily="18" charset="0"/>
                <a:cs typeface="Times New Roman" pitchFamily="18" charset="0"/>
              </a:rPr>
              <a:t>chất trên có đặc điểm gì chung?</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lvl="0"/>
            <a:r>
              <a:rPr lang="en-US" sz="2000" b="1" dirty="0" smtClean="0">
                <a:latin typeface="Times New Roman" pitchFamily="18" charset="0"/>
                <a:cs typeface="Times New Roman" pitchFamily="18" charset="0"/>
              </a:rPr>
              <a:t>*Đặc </a:t>
            </a:r>
            <a:r>
              <a:rPr lang="en-US" sz="2000" b="1" dirty="0">
                <a:latin typeface="Times New Roman" pitchFamily="18" charset="0"/>
                <a:cs typeface="Times New Roman" pitchFamily="18" charset="0"/>
              </a:rPr>
              <a:t>trưng cho tính phi kim là khả năng nhường hay nhận electron ?</a:t>
            </a:r>
          </a:p>
          <a:p>
            <a:r>
              <a:rPr lang="en-US" sz="2000" dirty="0" smtClean="0">
                <a:latin typeface="Times New Roman" pitchFamily="18" charset="0"/>
                <a:cs typeface="Times New Roman" pitchFamily="18" charset="0"/>
              </a:rPr>
              <a:t>…………………………………………………………………………………………</a:t>
            </a:r>
          </a:p>
          <a:p>
            <a:endParaRPr lang="en-US" sz="2000" dirty="0">
              <a:latin typeface="Times New Roman" pitchFamily="18" charset="0"/>
              <a:cs typeface="Times New Roman" pitchFamily="18" charset="0"/>
            </a:endParaRPr>
          </a:p>
        </p:txBody>
      </p:sp>
      <p:sp>
        <p:nvSpPr>
          <p:cNvPr id="5" name="Rectangle 4"/>
          <p:cNvSpPr/>
          <p:nvPr/>
        </p:nvSpPr>
        <p:spPr>
          <a:xfrm>
            <a:off x="2582427" y="260333"/>
            <a:ext cx="5014130" cy="400110"/>
          </a:xfrm>
          <a:prstGeom prst="rect">
            <a:avLst/>
          </a:prstGeom>
        </p:spPr>
        <p:txBody>
          <a:bodyPr wrap="none">
            <a:spAutoFit/>
          </a:bodyPr>
          <a:lstStyle/>
          <a:p>
            <a:r>
              <a:rPr lang="en-US" sz="2000" b="1" i="1" dirty="0">
                <a:solidFill>
                  <a:srgbClr val="FF0000"/>
                </a:solidFill>
                <a:latin typeface="Times New Roman" pitchFamily="18" charset="0"/>
                <a:cs typeface="Times New Roman" pitchFamily="18" charset="0"/>
              </a:rPr>
              <a:t>PHIẾU HỌC TẬP NHÓM D</a:t>
            </a:r>
            <a:r>
              <a:rPr lang="en-US" sz="2000" b="1" i="1" dirty="0" smtClean="0">
                <a:solidFill>
                  <a:srgbClr val="FF0000"/>
                </a:solidFill>
                <a:latin typeface="Times New Roman" pitchFamily="18" charset="0"/>
                <a:cs typeface="Times New Roman" pitchFamily="18" charset="0"/>
              </a:rPr>
              <a:t>.1</a:t>
            </a:r>
            <a:r>
              <a:rPr lang="en-US" sz="2000" b="1" i="1" dirty="0">
                <a:solidFill>
                  <a:srgbClr val="FF0000"/>
                </a:solidFill>
                <a:latin typeface="Times New Roman" pitchFamily="18" charset="0"/>
                <a:cs typeface="Times New Roman" pitchFamily="18" charset="0"/>
              </a:rPr>
              <a:t>, D</a:t>
            </a:r>
            <a:r>
              <a:rPr lang="en-US" sz="2000" b="1" i="1" dirty="0" smtClean="0">
                <a:solidFill>
                  <a:srgbClr val="FF0000"/>
                </a:solidFill>
                <a:latin typeface="Times New Roman" pitchFamily="18" charset="0"/>
                <a:cs typeface="Times New Roman" pitchFamily="18" charset="0"/>
              </a:rPr>
              <a:t>.2</a:t>
            </a:r>
            <a:r>
              <a:rPr lang="en-US" sz="2000" b="1" i="1" dirty="0">
                <a:solidFill>
                  <a:srgbClr val="FF0000"/>
                </a:solidFill>
                <a:latin typeface="Times New Roman" pitchFamily="18" charset="0"/>
                <a:cs typeface="Times New Roman" pitchFamily="18" charset="0"/>
              </a:rPr>
              <a:t>, D</a:t>
            </a:r>
            <a:r>
              <a:rPr lang="en-US" sz="2000" b="1" i="1" dirty="0" smtClean="0">
                <a:solidFill>
                  <a:srgbClr val="FF0000"/>
                </a:solidFill>
                <a:latin typeface="Times New Roman" pitchFamily="18" charset="0"/>
                <a:cs typeface="Times New Roman" pitchFamily="18" charset="0"/>
              </a:rPr>
              <a:t>.3</a:t>
            </a:r>
            <a:r>
              <a:rPr lang="en-US" sz="2000" b="1" i="1" dirty="0">
                <a:solidFill>
                  <a:srgbClr val="FF0000"/>
                </a:solidFill>
                <a:latin typeface="Times New Roman" pitchFamily="18" charset="0"/>
                <a:cs typeface="Times New Roman" pitchFamily="18" charset="0"/>
              </a:rPr>
              <a:t>, D</a:t>
            </a:r>
            <a:r>
              <a:rPr lang="en-US" sz="2000" b="1" i="1" dirty="0" smtClean="0">
                <a:solidFill>
                  <a:srgbClr val="FF0000"/>
                </a:solidFill>
                <a:latin typeface="Times New Roman" pitchFamily="18" charset="0"/>
                <a:cs typeface="Times New Roman" pitchFamily="18" charset="0"/>
              </a:rPr>
              <a:t>.4</a:t>
            </a:r>
            <a:endParaRPr lang="en-US"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928005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828800"/>
            <a:ext cx="7924800" cy="1815882"/>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Dựa </a:t>
            </a:r>
            <a:r>
              <a:rPr lang="en-US" sz="2800" dirty="0">
                <a:latin typeface="Times New Roman" pitchFamily="18" charset="0"/>
                <a:cs typeface="Times New Roman" pitchFamily="18" charset="0"/>
              </a:rPr>
              <a:t>vào các khái niệm bán kính nguyên tử, độ âm điện, năng lương ion hóa, khái niệm kim loại, phi kim, cho biết tính kim loại và phi kim thay đổi như thế nào trong bảng tuần hoàn ?</a:t>
            </a:r>
          </a:p>
        </p:txBody>
      </p:sp>
      <p:sp>
        <p:nvSpPr>
          <p:cNvPr id="5" name="TextBox 4"/>
          <p:cNvSpPr txBox="1"/>
          <p:nvPr/>
        </p:nvSpPr>
        <p:spPr>
          <a:xfrm>
            <a:off x="1981200" y="533400"/>
            <a:ext cx="4456669" cy="523220"/>
          </a:xfrm>
          <a:prstGeom prst="rect">
            <a:avLst/>
          </a:prstGeom>
          <a:noFill/>
        </p:spPr>
        <p:txBody>
          <a:bodyPr wrap="none" rtlCol="0">
            <a:spAutoFit/>
          </a:bodyPr>
          <a:lstStyle/>
          <a:p>
            <a:r>
              <a:rPr lang="en-US" sz="2800" b="1" i="1" dirty="0" smtClean="0">
                <a:solidFill>
                  <a:srgbClr val="FF0000"/>
                </a:solidFill>
                <a:latin typeface="Times New Roman" pitchFamily="18" charset="0"/>
                <a:cs typeface="Times New Roman" pitchFamily="18" charset="0"/>
              </a:rPr>
              <a:t>Hoạt động nhóm mảnh ghép</a:t>
            </a:r>
            <a:endParaRPr lang="en-US" sz="2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2906030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8863410" cy="6048483"/>
          </a:xfrm>
          <a:prstGeom prst="rect">
            <a:avLst/>
          </a:prstGeom>
          <a:noFill/>
          <a:ln>
            <a:noFill/>
          </a:ln>
        </p:spPr>
      </p:pic>
      <p:sp>
        <p:nvSpPr>
          <p:cNvPr id="3" name="Rectangle 2"/>
          <p:cNvSpPr/>
          <p:nvPr/>
        </p:nvSpPr>
        <p:spPr>
          <a:xfrm>
            <a:off x="3352800" y="1447800"/>
            <a:ext cx="1840905"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00800" y="2209800"/>
            <a:ext cx="1840905" cy="1119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46105" y="4802306"/>
            <a:ext cx="1840905" cy="11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64295" y="4307005"/>
            <a:ext cx="1840905" cy="106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95400" y="2338441"/>
            <a:ext cx="1840905" cy="99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810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b="1" dirty="0" smtClean="0">
                <a:latin typeface="Times New Roman" pitchFamily="18" charset="0"/>
                <a:cs typeface="Times New Roman" pitchFamily="18" charset="0"/>
              </a:rPr>
              <a:t>ĐỊNH LUẬT TUẦN HOÀN</a:t>
            </a:r>
            <a:endParaRPr lang="en-US" sz="5400" b="1" dirty="0">
              <a:latin typeface="Times New Roman" pitchFamily="18" charset="0"/>
              <a:cs typeface="Times New Roman" pitchFamily="18" charset="0"/>
            </a:endParaRPr>
          </a:p>
        </p:txBody>
      </p:sp>
    </p:spTree>
    <p:extLst>
      <p:ext uri="{BB962C8B-B14F-4D97-AF65-F5344CB8AC3E}">
        <p14:creationId xmlns:p14="http://schemas.microsoft.com/office/powerpoint/2010/main" val="299032656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8222"/>
            <a:ext cx="1600200" cy="1600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A1 Giang </a:t>
            </a:r>
            <a:endParaRPr lang="en-US" sz="2400" b="1" dirty="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A2</a:t>
            </a:r>
          </a:p>
          <a:p>
            <a:pPr algn="ctr"/>
            <a:r>
              <a:rPr lang="en-US" sz="2400" b="1" dirty="0" smtClean="0">
                <a:solidFill>
                  <a:srgbClr val="FF0000"/>
                </a:solidFill>
                <a:latin typeface="Times New Roman" pitchFamily="18" charset="0"/>
                <a:cs typeface="Times New Roman" pitchFamily="18" charset="0"/>
              </a:rPr>
              <a:t>A3</a:t>
            </a:r>
          </a:p>
          <a:p>
            <a:pPr algn="ctr"/>
            <a:r>
              <a:rPr lang="en-US" sz="2400" b="1" dirty="0" smtClean="0">
                <a:solidFill>
                  <a:srgbClr val="FF0000"/>
                </a:solidFill>
                <a:latin typeface="Times New Roman" pitchFamily="18" charset="0"/>
                <a:cs typeface="Times New Roman" pitchFamily="18" charset="0"/>
              </a:rPr>
              <a:t>A4</a:t>
            </a:r>
            <a:endParaRPr lang="en-US" sz="2400" b="1" dirty="0">
              <a:solidFill>
                <a:srgbClr val="FF0000"/>
              </a:solidFill>
              <a:latin typeface="Times New Roman" pitchFamily="18" charset="0"/>
              <a:cs typeface="Times New Roman" pitchFamily="18" charset="0"/>
            </a:endParaRPr>
          </a:p>
        </p:txBody>
      </p:sp>
      <p:sp>
        <p:nvSpPr>
          <p:cNvPr id="5" name="Rectangle 4"/>
          <p:cNvSpPr/>
          <p:nvPr/>
        </p:nvSpPr>
        <p:spPr>
          <a:xfrm>
            <a:off x="2667000" y="100188"/>
            <a:ext cx="1600200" cy="1600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B1</a:t>
            </a:r>
          </a:p>
          <a:p>
            <a:pPr algn="ctr"/>
            <a:r>
              <a:rPr lang="en-US" sz="2400" b="1" dirty="0" smtClean="0">
                <a:solidFill>
                  <a:srgbClr val="FF0000"/>
                </a:solidFill>
                <a:latin typeface="Times New Roman" pitchFamily="18" charset="0"/>
                <a:cs typeface="Times New Roman" pitchFamily="18" charset="0"/>
              </a:rPr>
              <a:t> B2</a:t>
            </a:r>
          </a:p>
          <a:p>
            <a:pPr algn="ctr"/>
            <a:r>
              <a:rPr lang="en-US" sz="2400" b="1" dirty="0" smtClean="0">
                <a:solidFill>
                  <a:srgbClr val="FF0000"/>
                </a:solidFill>
                <a:latin typeface="Times New Roman" pitchFamily="18" charset="0"/>
                <a:cs typeface="Times New Roman" pitchFamily="18" charset="0"/>
              </a:rPr>
              <a:t> B3 </a:t>
            </a:r>
          </a:p>
          <a:p>
            <a:pPr algn="ctr"/>
            <a:r>
              <a:rPr lang="en-US" sz="2400" b="1" dirty="0" smtClean="0">
                <a:solidFill>
                  <a:srgbClr val="FF0000"/>
                </a:solidFill>
                <a:latin typeface="Times New Roman" pitchFamily="18" charset="0"/>
                <a:cs typeface="Times New Roman" pitchFamily="18" charset="0"/>
              </a:rPr>
              <a:t>B4</a:t>
            </a:r>
            <a:endParaRPr lang="en-US" sz="2400" b="1" dirty="0">
              <a:solidFill>
                <a:srgbClr val="FF0000"/>
              </a:solidFill>
              <a:latin typeface="Times New Roman" pitchFamily="18" charset="0"/>
              <a:cs typeface="Times New Roman" pitchFamily="18" charset="0"/>
            </a:endParaRPr>
          </a:p>
        </p:txBody>
      </p:sp>
      <p:sp>
        <p:nvSpPr>
          <p:cNvPr id="6" name="Rectangle 5"/>
          <p:cNvSpPr/>
          <p:nvPr/>
        </p:nvSpPr>
        <p:spPr>
          <a:xfrm>
            <a:off x="5029200" y="100188"/>
            <a:ext cx="1600200" cy="1600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C1</a:t>
            </a:r>
          </a:p>
          <a:p>
            <a:pPr algn="ctr"/>
            <a:r>
              <a:rPr lang="en-US" sz="2400" b="1" dirty="0" smtClean="0">
                <a:solidFill>
                  <a:srgbClr val="FF0000"/>
                </a:solidFill>
                <a:latin typeface="Times New Roman" pitchFamily="18" charset="0"/>
                <a:cs typeface="Times New Roman" pitchFamily="18" charset="0"/>
              </a:rPr>
              <a:t>C2</a:t>
            </a:r>
            <a:endParaRPr lang="en-US" sz="2400" b="1" dirty="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 C3</a:t>
            </a:r>
          </a:p>
          <a:p>
            <a:pPr algn="ctr"/>
            <a:r>
              <a:rPr lang="en-US" sz="2400" b="1" dirty="0" smtClean="0">
                <a:solidFill>
                  <a:srgbClr val="FF0000"/>
                </a:solidFill>
                <a:latin typeface="Times New Roman" pitchFamily="18" charset="0"/>
                <a:cs typeface="Times New Roman" pitchFamily="18" charset="0"/>
              </a:rPr>
              <a:t>C4</a:t>
            </a:r>
            <a:endParaRPr lang="en-US" sz="2400" b="1" dirty="0">
              <a:solidFill>
                <a:srgbClr val="FF0000"/>
              </a:solidFill>
              <a:latin typeface="Times New Roman" pitchFamily="18" charset="0"/>
              <a:cs typeface="Times New Roman" pitchFamily="18" charset="0"/>
            </a:endParaRPr>
          </a:p>
        </p:txBody>
      </p:sp>
      <p:sp>
        <p:nvSpPr>
          <p:cNvPr id="7" name="Rectangle 6"/>
          <p:cNvSpPr/>
          <p:nvPr/>
        </p:nvSpPr>
        <p:spPr>
          <a:xfrm>
            <a:off x="7315200" y="100188"/>
            <a:ext cx="1600200" cy="1600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D1</a:t>
            </a:r>
          </a:p>
          <a:p>
            <a:pPr algn="ctr"/>
            <a:r>
              <a:rPr lang="en-US" sz="2400" b="1" dirty="0" smtClean="0">
                <a:solidFill>
                  <a:srgbClr val="FF0000"/>
                </a:solidFill>
                <a:latin typeface="Times New Roman" pitchFamily="18" charset="0"/>
                <a:cs typeface="Times New Roman" pitchFamily="18" charset="0"/>
              </a:rPr>
              <a:t>D2</a:t>
            </a:r>
          </a:p>
          <a:p>
            <a:pPr algn="ctr"/>
            <a:r>
              <a:rPr lang="en-US" sz="2400" b="1" dirty="0" smtClean="0">
                <a:solidFill>
                  <a:srgbClr val="FF0000"/>
                </a:solidFill>
                <a:latin typeface="Times New Roman" pitchFamily="18" charset="0"/>
                <a:cs typeface="Times New Roman" pitchFamily="18" charset="0"/>
              </a:rPr>
              <a:t>D3</a:t>
            </a:r>
          </a:p>
          <a:p>
            <a:pPr algn="ctr"/>
            <a:r>
              <a:rPr lang="en-US" sz="2400" b="1" dirty="0" smtClean="0">
                <a:solidFill>
                  <a:srgbClr val="FF0000"/>
                </a:solidFill>
                <a:latin typeface="Times New Roman" pitchFamily="18" charset="0"/>
                <a:cs typeface="Times New Roman" pitchFamily="18" charset="0"/>
              </a:rPr>
              <a:t>D4</a:t>
            </a:r>
            <a:endParaRPr lang="en-US" sz="2400" b="1" dirty="0">
              <a:solidFill>
                <a:srgbClr val="FF0000"/>
              </a:solidFill>
              <a:latin typeface="Times New Roman" pitchFamily="18" charset="0"/>
              <a:cs typeface="Times New Roman" pitchFamily="18" charset="0"/>
            </a:endParaRPr>
          </a:p>
        </p:txBody>
      </p:sp>
      <p:sp>
        <p:nvSpPr>
          <p:cNvPr id="8" name="Down Arrow 7"/>
          <p:cNvSpPr/>
          <p:nvPr/>
        </p:nvSpPr>
        <p:spPr>
          <a:xfrm>
            <a:off x="4191000" y="2743201"/>
            <a:ext cx="8382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4412" y="4939352"/>
            <a:ext cx="1447800" cy="1447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t>A1, B1, C1, D1</a:t>
            </a:r>
            <a:endParaRPr lang="en-US" sz="2400" dirty="0"/>
          </a:p>
        </p:txBody>
      </p:sp>
      <p:sp>
        <p:nvSpPr>
          <p:cNvPr id="10" name="Rectangle 9"/>
          <p:cNvSpPr/>
          <p:nvPr/>
        </p:nvSpPr>
        <p:spPr>
          <a:xfrm>
            <a:off x="2743200" y="4939352"/>
            <a:ext cx="1447800" cy="1447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t>A2, B2, C2, D2</a:t>
            </a:r>
            <a:endParaRPr lang="en-US" sz="2400" dirty="0"/>
          </a:p>
        </p:txBody>
      </p:sp>
      <p:sp>
        <p:nvSpPr>
          <p:cNvPr id="11" name="Rectangle 10"/>
          <p:cNvSpPr/>
          <p:nvPr/>
        </p:nvSpPr>
        <p:spPr>
          <a:xfrm>
            <a:off x="5029200" y="4972903"/>
            <a:ext cx="1447800" cy="1447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t>A3, B3, C3, D3</a:t>
            </a:r>
            <a:endParaRPr lang="en-US" sz="2400" dirty="0"/>
          </a:p>
        </p:txBody>
      </p:sp>
      <p:sp>
        <p:nvSpPr>
          <p:cNvPr id="12" name="Rectangle 11"/>
          <p:cNvSpPr/>
          <p:nvPr/>
        </p:nvSpPr>
        <p:spPr>
          <a:xfrm>
            <a:off x="7315200" y="4972903"/>
            <a:ext cx="1447800" cy="1447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t>A4, B4, C4, D4</a:t>
            </a:r>
            <a:endParaRPr lang="en-US" sz="2400" dirty="0"/>
          </a:p>
        </p:txBody>
      </p:sp>
    </p:spTree>
    <p:extLst>
      <p:ext uri="{BB962C8B-B14F-4D97-AF65-F5344CB8AC3E}">
        <p14:creationId xmlns:p14="http://schemas.microsoft.com/office/powerpoint/2010/main" val="3225809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82427" y="60278"/>
            <a:ext cx="5014130" cy="400110"/>
          </a:xfrm>
          <a:prstGeom prst="rect">
            <a:avLst/>
          </a:prstGeom>
        </p:spPr>
        <p:txBody>
          <a:bodyPr wrap="none">
            <a:spAutoFit/>
          </a:bodyPr>
          <a:lstStyle/>
          <a:p>
            <a:r>
              <a:rPr lang="en-US" sz="2000" b="1" i="1" dirty="0">
                <a:solidFill>
                  <a:srgbClr val="FF0000"/>
                </a:solidFill>
                <a:latin typeface="Times New Roman" pitchFamily="18" charset="0"/>
                <a:cs typeface="Times New Roman" pitchFamily="18" charset="0"/>
              </a:rPr>
              <a:t>PHIẾU HỌC TẬP NHÓM </a:t>
            </a:r>
            <a:r>
              <a:rPr lang="en-US" sz="2000" i="1" dirty="0">
                <a:solidFill>
                  <a:srgbClr val="FF0000"/>
                </a:solidFill>
                <a:latin typeface="Times New Roman" pitchFamily="18" charset="0"/>
                <a:cs typeface="Times New Roman" pitchFamily="18" charset="0"/>
              </a:rPr>
              <a:t>A.1, A.2, A.3, A.4</a:t>
            </a:r>
          </a:p>
        </p:txBody>
      </p:sp>
      <p:sp>
        <p:nvSpPr>
          <p:cNvPr id="9" name="Rectangle 8"/>
          <p:cNvSpPr/>
          <p:nvPr/>
        </p:nvSpPr>
        <p:spPr>
          <a:xfrm>
            <a:off x="296426" y="676870"/>
            <a:ext cx="6561574" cy="1477328"/>
          </a:xfrm>
          <a:prstGeom prst="rect">
            <a:avLst/>
          </a:prstGeom>
        </p:spPr>
        <p:txBody>
          <a:bodyPr wrap="square">
            <a:spAutoFit/>
          </a:bodyPr>
          <a:lstStyle/>
          <a:p>
            <a:r>
              <a:rPr lang="en-US" b="1" dirty="0">
                <a:latin typeface="Times New Roman" pitchFamily="18" charset="0"/>
                <a:cs typeface="Times New Roman" pitchFamily="18" charset="0"/>
              </a:rPr>
              <a:t>Hoạt động 1 </a:t>
            </a:r>
            <a:endParaRPr lang="en-US" dirty="0">
              <a:latin typeface="Times New Roman" pitchFamily="18" charset="0"/>
              <a:cs typeface="Times New Roman" pitchFamily="18" charset="0"/>
            </a:endParaRPr>
          </a:p>
          <a:p>
            <a:r>
              <a:rPr lang="en-US" b="1" dirty="0">
                <a:latin typeface="Times New Roman" pitchFamily="18" charset="0"/>
                <a:cs typeface="Times New Roman" pitchFamily="18" charset="0"/>
              </a:rPr>
              <a:t>Câu 1</a:t>
            </a:r>
            <a:r>
              <a:rPr lang="en-US" dirty="0">
                <a:latin typeface="Times New Roman" pitchFamily="18" charset="0"/>
                <a:cs typeface="Times New Roman" pitchFamily="18" charset="0"/>
              </a:rPr>
              <a:t>: Quan sát hình, cho biết bán kính nguyên tử là </a:t>
            </a:r>
            <a:r>
              <a:rPr lang="en-US" dirty="0" smtClean="0">
                <a:latin typeface="Times New Roman" pitchFamily="18" charset="0"/>
                <a:cs typeface="Times New Roman" pitchFamily="18" charset="0"/>
              </a:rPr>
              <a:t>gì ?</a:t>
            </a:r>
          </a:p>
          <a:p>
            <a:r>
              <a:rPr lang="en-US" dirty="0">
                <a:latin typeface="Times New Roman" pitchFamily="18" charset="0"/>
                <a:cs typeface="Times New Roman" pitchFamily="18" charset="0"/>
              </a:rPr>
              <a:t>+Bán kính </a:t>
            </a:r>
            <a:r>
              <a:rPr lang="en-US" dirty="0" smtClean="0">
                <a:latin typeface="Times New Roman" pitchFamily="18" charset="0"/>
                <a:cs typeface="Times New Roman" pitchFamily="18" charset="0"/>
              </a:rPr>
              <a:t>nguyên tử</a:t>
            </a:r>
            <a:r>
              <a:rPr lang="en-US" dirty="0">
                <a:latin typeface="Times New Roman" pitchFamily="18" charset="0"/>
                <a:cs typeface="Times New Roman" pitchFamily="18" charset="0"/>
              </a:rPr>
              <a:t>:……………………………………………………………………..</a:t>
            </a:r>
          </a:p>
          <a:p>
            <a:endParaRPr lang="en-US" dirty="0">
              <a:latin typeface="Times New Roman" pitchFamily="18" charset="0"/>
              <a:cs typeface="Times New Roman" pitchFamily="18" charset="0"/>
            </a:endParaRPr>
          </a:p>
        </p:txBody>
      </p:sp>
      <p:pic>
        <p:nvPicPr>
          <p:cNvPr id="13" name="Picture 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1808" y="429610"/>
            <a:ext cx="2432192" cy="2188973"/>
          </a:xfrm>
          <a:prstGeom prst="rect">
            <a:avLst/>
          </a:prstGeom>
          <a:noFill/>
          <a:ln>
            <a:noFill/>
          </a:ln>
        </p:spPr>
      </p:pic>
      <p:sp>
        <p:nvSpPr>
          <p:cNvPr id="10" name="TextBox 9"/>
          <p:cNvSpPr txBox="1"/>
          <p:nvPr/>
        </p:nvSpPr>
        <p:spPr>
          <a:xfrm>
            <a:off x="457200" y="2133600"/>
            <a:ext cx="4844596" cy="1200329"/>
          </a:xfrm>
          <a:prstGeom prst="rect">
            <a:avLst/>
          </a:prstGeom>
          <a:noFill/>
        </p:spPr>
        <p:txBody>
          <a:bodyPr wrap="none" rtlCol="0">
            <a:spAutoFit/>
          </a:bodyPr>
          <a:lstStyle/>
          <a:p>
            <a:r>
              <a:rPr lang="en-US" b="1" dirty="0">
                <a:latin typeface="Times New Roman" pitchFamily="18" charset="0"/>
                <a:cs typeface="Times New Roman" pitchFamily="18" charset="0"/>
              </a:rPr>
              <a:t>Câu 2:</a:t>
            </a:r>
            <a:r>
              <a:rPr lang="en-US" dirty="0">
                <a:latin typeface="Times New Roman" pitchFamily="18" charset="0"/>
                <a:cs typeface="Times New Roman" pitchFamily="18" charset="0"/>
              </a:rPr>
              <a:t> Quan sát hình và cho biết :</a:t>
            </a:r>
          </a:p>
          <a:p>
            <a:r>
              <a:rPr lang="en-US" dirty="0">
                <a:latin typeface="Times New Roman" pitchFamily="18" charset="0"/>
                <a:cs typeface="Times New Roman" pitchFamily="18" charset="0"/>
              </a:rPr>
              <a:t>+ Đi từ trên xuống bán kính tăng hay giảm: …..</a:t>
            </a:r>
          </a:p>
          <a:p>
            <a:r>
              <a:rPr lang="en-US" dirty="0">
                <a:latin typeface="Times New Roman" pitchFamily="18" charset="0"/>
                <a:cs typeface="Times New Roman" pitchFamily="18" charset="0"/>
              </a:rPr>
              <a:t>+ Đi từ trái sang phải bán kính tăng hay giảm: …..</a:t>
            </a:r>
          </a:p>
          <a:p>
            <a:endParaRPr lang="en-US" dirty="0">
              <a:latin typeface="Times New Roman" pitchFamily="18" charset="0"/>
              <a:cs typeface="Times New Roman" pitchFamily="18" charset="0"/>
            </a:endParaRPr>
          </a:p>
        </p:txBody>
      </p:sp>
      <p:pic>
        <p:nvPicPr>
          <p:cNvPr id="15" name="Picture 14" descr="Kết quả hình ảnh cho bán kính nguyên tử"/>
          <p:cNvPicPr/>
          <p:nvPr/>
        </p:nvPicPr>
        <p:blipFill>
          <a:blip r:embed="rId3">
            <a:extLst>
              <a:ext uri="{28A0092B-C50C-407E-A947-70E740481C1C}">
                <a14:useLocalDpi xmlns:a14="http://schemas.microsoft.com/office/drawing/2010/main" val="0"/>
              </a:ext>
            </a:extLst>
          </a:blip>
          <a:srcRect/>
          <a:stretch>
            <a:fillRect/>
          </a:stretch>
        </p:blipFill>
        <p:spPr bwMode="auto">
          <a:xfrm>
            <a:off x="4133988" y="3124200"/>
            <a:ext cx="4459927" cy="3276600"/>
          </a:xfrm>
          <a:prstGeom prst="rect">
            <a:avLst/>
          </a:prstGeom>
          <a:noFill/>
          <a:ln>
            <a:noFill/>
          </a:ln>
        </p:spPr>
      </p:pic>
      <p:sp>
        <p:nvSpPr>
          <p:cNvPr id="2" name="TextBox 1"/>
          <p:cNvSpPr txBox="1"/>
          <p:nvPr/>
        </p:nvSpPr>
        <p:spPr>
          <a:xfrm>
            <a:off x="3276600" y="6400800"/>
            <a:ext cx="6174704" cy="369332"/>
          </a:xfrm>
          <a:prstGeom prst="rect">
            <a:avLst/>
          </a:prstGeom>
          <a:noFill/>
        </p:spPr>
        <p:txBody>
          <a:bodyPr wrap="none" rtlCol="0">
            <a:spAutoFit/>
          </a:bodyPr>
          <a:lstStyle/>
          <a:p>
            <a:r>
              <a:rPr lang="en-US" i="1" dirty="0" smtClean="0">
                <a:latin typeface="Times New Roman" pitchFamily="18" charset="0"/>
                <a:cs typeface="Times New Roman" pitchFamily="18" charset="0"/>
              </a:rPr>
              <a:t>Bán kính nguyên tử của một số nguyên tố trong bảng tuần hoàn</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val="281390366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6092" y="390462"/>
            <a:ext cx="4998933" cy="707886"/>
          </a:xfrm>
          <a:prstGeom prst="rect">
            <a:avLst/>
          </a:prstGeom>
          <a:noFill/>
        </p:spPr>
        <p:txBody>
          <a:bodyPr wrap="none" rtlCol="0">
            <a:spAutoFit/>
          </a:bodyPr>
          <a:lstStyle/>
          <a:p>
            <a:r>
              <a:rPr lang="en-US" sz="2000" b="1" i="1" dirty="0">
                <a:solidFill>
                  <a:srgbClr val="FF0000"/>
                </a:solidFill>
                <a:latin typeface="Times New Roman" pitchFamily="18" charset="0"/>
                <a:cs typeface="Times New Roman" pitchFamily="18" charset="0"/>
              </a:rPr>
              <a:t>PHIẾU HỌC TẬP NHÓM B.1, B.2, B.3, B.4</a:t>
            </a:r>
          </a:p>
          <a:p>
            <a:endParaRPr lang="en-US" sz="2000" b="1" i="1" dirty="0">
              <a:solidFill>
                <a:srgbClr val="FF0000"/>
              </a:solidFill>
              <a:latin typeface="Times New Roman" pitchFamily="18" charset="0"/>
              <a:cs typeface="Times New Roman" pitchFamily="18" charset="0"/>
            </a:endParaRPr>
          </a:p>
        </p:txBody>
      </p:sp>
      <p:sp>
        <p:nvSpPr>
          <p:cNvPr id="5" name="Rectangle 4"/>
          <p:cNvSpPr/>
          <p:nvPr/>
        </p:nvSpPr>
        <p:spPr>
          <a:xfrm>
            <a:off x="533400" y="936486"/>
            <a:ext cx="4572000" cy="646331"/>
          </a:xfrm>
          <a:prstGeom prst="rect">
            <a:avLst/>
          </a:prstGeom>
        </p:spPr>
        <p:txBody>
          <a:bodyPr>
            <a:spAutoFit/>
          </a:bodyPr>
          <a:lstStyle/>
          <a:p>
            <a:r>
              <a:rPr lang="en-US" b="1" dirty="0"/>
              <a:t>Hoạt động 1</a:t>
            </a:r>
            <a:endParaRPr lang="en-US" dirty="0"/>
          </a:p>
          <a:p>
            <a:r>
              <a:rPr lang="en-US" b="1" dirty="0"/>
              <a:t>Câu 1:</a:t>
            </a:r>
            <a:r>
              <a:rPr lang="en-US" dirty="0"/>
              <a:t> Quan sát hình cho biết: </a:t>
            </a:r>
          </a:p>
        </p:txBody>
      </p:sp>
      <p:sp>
        <p:nvSpPr>
          <p:cNvPr id="7" name="Rectangle 6"/>
          <p:cNvSpPr/>
          <p:nvPr/>
        </p:nvSpPr>
        <p:spPr>
          <a:xfrm>
            <a:off x="533399" y="1813864"/>
            <a:ext cx="5819887" cy="923330"/>
          </a:xfrm>
          <a:prstGeom prst="rect">
            <a:avLst/>
          </a:prstGeom>
        </p:spPr>
        <p:txBody>
          <a:bodyPr wrap="square">
            <a:spAutoFit/>
          </a:bodyPr>
          <a:lstStyle/>
          <a:p>
            <a:r>
              <a:rPr lang="en-US" dirty="0"/>
              <a:t>+Năng lượng ion hóa là: …………………………………………………………………………………………………………………</a:t>
            </a:r>
          </a:p>
        </p:txBody>
      </p:sp>
      <p:sp>
        <p:nvSpPr>
          <p:cNvPr id="8" name="Rectangle 7"/>
          <p:cNvSpPr/>
          <p:nvPr/>
        </p:nvSpPr>
        <p:spPr>
          <a:xfrm>
            <a:off x="533399" y="3356914"/>
            <a:ext cx="3430426" cy="369332"/>
          </a:xfrm>
          <a:prstGeom prst="rect">
            <a:avLst/>
          </a:prstGeom>
        </p:spPr>
        <p:txBody>
          <a:bodyPr wrap="none">
            <a:spAutoFit/>
          </a:bodyPr>
          <a:lstStyle/>
          <a:p>
            <a:r>
              <a:rPr lang="en-US" b="1" dirty="0"/>
              <a:t>Câu 2: </a:t>
            </a:r>
            <a:r>
              <a:rPr lang="en-US" dirty="0"/>
              <a:t>Quan sát bảng và cho biết : </a:t>
            </a:r>
          </a:p>
        </p:txBody>
      </p:sp>
      <p:sp>
        <p:nvSpPr>
          <p:cNvPr id="9" name="Rectangle 8"/>
          <p:cNvSpPr/>
          <p:nvPr/>
        </p:nvSpPr>
        <p:spPr>
          <a:xfrm>
            <a:off x="371775" y="3910084"/>
            <a:ext cx="4572000" cy="1754326"/>
          </a:xfrm>
          <a:prstGeom prst="rect">
            <a:avLst/>
          </a:prstGeom>
        </p:spPr>
        <p:txBody>
          <a:bodyPr>
            <a:spAutoFit/>
          </a:bodyPr>
          <a:lstStyle/>
          <a:p>
            <a:r>
              <a:rPr lang="en-US" dirty="0"/>
              <a:t>+ Đi từ trên xuống năng lương ion hóa tăng hay giảm?</a:t>
            </a:r>
          </a:p>
          <a:p>
            <a:r>
              <a:rPr lang="en-US" dirty="0" smtClean="0"/>
              <a:t>………………………………………………………………………..</a:t>
            </a:r>
            <a:endParaRPr lang="en-US" dirty="0"/>
          </a:p>
          <a:p>
            <a:r>
              <a:rPr lang="en-US" dirty="0"/>
              <a:t>+ Đi từ trái sang phải năng lương ion tăng hay giảm?</a:t>
            </a:r>
          </a:p>
          <a:p>
            <a:r>
              <a:rPr lang="en-US" dirty="0" smtClean="0"/>
              <a:t>………………………………………………………………………</a:t>
            </a:r>
            <a:endParaRPr lang="en-US" dirty="0"/>
          </a:p>
        </p:txBody>
      </p:sp>
      <p:pic>
        <p:nvPicPr>
          <p:cNvPr id="10" name="Picture 9" descr="http://hoa.hoctainha.vn/ME_Image/3/201209/202.jpg"/>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86200"/>
            <a:ext cx="4421875" cy="2514600"/>
          </a:xfrm>
          <a:prstGeom prst="rect">
            <a:avLst/>
          </a:prstGeom>
          <a:noFill/>
          <a:ln>
            <a:noFill/>
          </a:ln>
        </p:spPr>
      </p:pic>
      <p:sp>
        <p:nvSpPr>
          <p:cNvPr id="11" name="Oval 10"/>
          <p:cNvSpPr/>
          <p:nvPr/>
        </p:nvSpPr>
        <p:spPr>
          <a:xfrm>
            <a:off x="6634888" y="1451914"/>
            <a:ext cx="1905000" cy="19050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Oval 14"/>
          <p:cNvSpPr/>
          <p:nvPr/>
        </p:nvSpPr>
        <p:spPr>
          <a:xfrm>
            <a:off x="6996838" y="1813864"/>
            <a:ext cx="1181100" cy="1181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0410931" flipH="1" flipV="1">
            <a:off x="7363397" y="2180425"/>
            <a:ext cx="447979" cy="44797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7144856" y="-649389"/>
            <a:ext cx="690384" cy="1393794"/>
          </a:xfrm>
          <a:prstGeom prst="downArrow">
            <a:avLst/>
          </a:prstGeom>
          <a:effectLst>
            <a:glow rad="101600">
              <a:schemeClr val="accent1">
                <a:satMod val="175000"/>
                <a:alpha val="40000"/>
              </a:schemeClr>
            </a:glow>
            <a:innerShdw blurRad="63500" dist="50800" dir="13500000">
              <a:prstClr val="black">
                <a:alpha val="50000"/>
              </a:prstClr>
            </a:inn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7511186" y="1711530"/>
            <a:ext cx="152400" cy="1524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Oval 21"/>
          <p:cNvSpPr/>
          <p:nvPr/>
        </p:nvSpPr>
        <p:spPr>
          <a:xfrm>
            <a:off x="7518083" y="2910554"/>
            <a:ext cx="152400" cy="1524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Oval 22"/>
          <p:cNvSpPr/>
          <p:nvPr/>
        </p:nvSpPr>
        <p:spPr>
          <a:xfrm>
            <a:off x="7518083" y="1398151"/>
            <a:ext cx="152400" cy="1524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Oval 23"/>
          <p:cNvSpPr/>
          <p:nvPr/>
        </p:nvSpPr>
        <p:spPr>
          <a:xfrm>
            <a:off x="6634888" y="1987224"/>
            <a:ext cx="152400" cy="1524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Oval 24"/>
          <p:cNvSpPr/>
          <p:nvPr/>
        </p:nvSpPr>
        <p:spPr>
          <a:xfrm>
            <a:off x="6816763" y="2986754"/>
            <a:ext cx="152400" cy="1524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Oval 25"/>
          <p:cNvSpPr/>
          <p:nvPr/>
        </p:nvSpPr>
        <p:spPr>
          <a:xfrm>
            <a:off x="7594283" y="3280714"/>
            <a:ext cx="152400" cy="1524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Oval 26"/>
          <p:cNvSpPr/>
          <p:nvPr/>
        </p:nvSpPr>
        <p:spPr>
          <a:xfrm>
            <a:off x="8305800" y="2910554"/>
            <a:ext cx="152400" cy="1524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Oval 27"/>
          <p:cNvSpPr/>
          <p:nvPr/>
        </p:nvSpPr>
        <p:spPr>
          <a:xfrm>
            <a:off x="8305800" y="1813864"/>
            <a:ext cx="152400" cy="1524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Cloud Callout 28"/>
          <p:cNvSpPr/>
          <p:nvPr/>
        </p:nvSpPr>
        <p:spPr>
          <a:xfrm>
            <a:off x="7931173" y="47508"/>
            <a:ext cx="1217430" cy="772986"/>
          </a:xfrm>
          <a:prstGeom prst="cloudCallout">
            <a:avLst>
              <a:gd name="adj1" fmla="val -66474"/>
              <a:gd name="adj2" fmla="val 2151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solidFill>
                  <a:srgbClr val="FF0000"/>
                </a:solidFill>
                <a:latin typeface="Times New Roman" pitchFamily="18" charset="0"/>
                <a:cs typeface="Times New Roman" pitchFamily="18" charset="0"/>
              </a:rPr>
              <a:t>Năng lượng</a:t>
            </a:r>
            <a:endParaRPr lang="en-US" sz="1600" b="1" dirty="0">
              <a:solidFill>
                <a:srgbClr val="FF0000"/>
              </a:solidFill>
              <a:latin typeface="Times New Roman" pitchFamily="18" charset="0"/>
              <a:cs typeface="Times New Roman" pitchFamily="18" charset="0"/>
            </a:endParaRPr>
          </a:p>
        </p:txBody>
      </p:sp>
      <p:sp>
        <p:nvSpPr>
          <p:cNvPr id="2" name="TextBox 1"/>
          <p:cNvSpPr txBox="1"/>
          <p:nvPr/>
        </p:nvSpPr>
        <p:spPr>
          <a:xfrm>
            <a:off x="5100065" y="6276047"/>
            <a:ext cx="4089581" cy="584775"/>
          </a:xfrm>
          <a:prstGeom prst="rect">
            <a:avLst/>
          </a:prstGeom>
          <a:noFill/>
        </p:spPr>
        <p:txBody>
          <a:bodyPr wrap="none" rtlCol="0">
            <a:spAutoFit/>
          </a:bodyPr>
          <a:lstStyle/>
          <a:p>
            <a:pPr algn="ctr"/>
            <a:r>
              <a:rPr lang="en-US" sz="1600" i="1" dirty="0" smtClean="0">
                <a:latin typeface="Times New Roman" pitchFamily="18" charset="0"/>
                <a:cs typeface="Times New Roman" pitchFamily="18" charset="0"/>
              </a:rPr>
              <a:t>Năng lương ion hóa thứ nhất của nguyên tử các</a:t>
            </a:r>
          </a:p>
          <a:p>
            <a:pPr algn="ctr"/>
            <a:r>
              <a:rPr lang="en-US" sz="1600" i="1" dirty="0" smtClean="0">
                <a:latin typeface="Times New Roman" pitchFamily="18" charset="0"/>
                <a:cs typeface="Times New Roman" pitchFamily="18" charset="0"/>
              </a:rPr>
              <a:t> nguyên tố nhóm A</a:t>
            </a:r>
            <a:endParaRPr lang="en-US"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3421916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2.77778E-6 1.97965E-6 L -0.00243 0.12627 " pathEditMode="relative" rAng="0" ptsTypes="AA">
                                      <p:cBhvr>
                                        <p:cTn id="6" dur="2000" fill="hold"/>
                                        <p:tgtEl>
                                          <p:spTgt spid="17"/>
                                        </p:tgtEl>
                                        <p:attrNameLst>
                                          <p:attrName>ppt_x</p:attrName>
                                          <p:attrName>ppt_y</p:attrName>
                                        </p:attrNameLst>
                                      </p:cBhvr>
                                      <p:rCtr x="-122" y="6314"/>
                                    </p:animMotion>
                                  </p:childTnLst>
                                </p:cTn>
                              </p:par>
                            </p:childTnLst>
                          </p:cTn>
                        </p:par>
                        <p:par>
                          <p:cTn id="7" fill="hold">
                            <p:stCondLst>
                              <p:cond delay="2000"/>
                            </p:stCondLst>
                            <p:childTnLst>
                              <p:par>
                                <p:cTn id="8" presetID="63" presetClass="path" presetSubtype="0" repeatCount="indefinite" accel="50000" decel="50000" fill="hold" grpId="0" nodeType="afterEffect">
                                  <p:stCondLst>
                                    <p:cond delay="250"/>
                                  </p:stCondLst>
                                  <p:childTnLst>
                                    <p:animMotion origin="layout" path="M -0.00555 -0.01503 L 0.14722 -0.05227 " pathEditMode="relative" rAng="0" ptsTypes="AA">
                                      <p:cBhvr>
                                        <p:cTn id="9" dur="2000" fill="hold"/>
                                        <p:tgtEl>
                                          <p:spTgt spid="23"/>
                                        </p:tgtEl>
                                        <p:attrNameLst>
                                          <p:attrName>ppt_x</p:attrName>
                                          <p:attrName>ppt_y</p:attrName>
                                        </p:attrNameLst>
                                      </p:cBhvr>
                                      <p:rCtr x="7639" y="-18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0279" y="228600"/>
            <a:ext cx="4924874" cy="400110"/>
          </a:xfrm>
          <a:prstGeom prst="rect">
            <a:avLst/>
          </a:prstGeom>
        </p:spPr>
        <p:txBody>
          <a:bodyPr wrap="none">
            <a:spAutoFit/>
          </a:bodyPr>
          <a:lstStyle/>
          <a:p>
            <a:r>
              <a:rPr lang="en-US" sz="2000" b="1" i="1" dirty="0">
                <a:solidFill>
                  <a:srgbClr val="FF0000"/>
                </a:solidFill>
                <a:latin typeface="Times New Roman" pitchFamily="18" charset="0"/>
                <a:cs typeface="Times New Roman" pitchFamily="18" charset="0"/>
              </a:rPr>
              <a:t>PHIẾU HỌC TẬP NHÓM C.1, C.2, C.3, C.4</a:t>
            </a:r>
          </a:p>
        </p:txBody>
      </p:sp>
      <p:sp>
        <p:nvSpPr>
          <p:cNvPr id="5" name="Rectangle 4"/>
          <p:cNvSpPr/>
          <p:nvPr/>
        </p:nvSpPr>
        <p:spPr>
          <a:xfrm>
            <a:off x="533400" y="685800"/>
            <a:ext cx="4572000" cy="707886"/>
          </a:xfrm>
          <a:prstGeom prst="rect">
            <a:avLst/>
          </a:prstGeom>
        </p:spPr>
        <p:txBody>
          <a:bodyPr>
            <a:spAutoFit/>
          </a:bodyPr>
          <a:lstStyle/>
          <a:p>
            <a:r>
              <a:rPr lang="en-US" sz="2000" b="1" dirty="0">
                <a:latin typeface="Times New Roman" pitchFamily="18" charset="0"/>
                <a:cs typeface="Times New Roman" pitchFamily="18" charset="0"/>
              </a:rPr>
              <a:t>Hoạt động 1</a:t>
            </a:r>
            <a:endParaRPr lang="en-US"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Câu </a:t>
            </a:r>
            <a:r>
              <a:rPr lang="en-US" sz="2000" b="1" dirty="0">
                <a:latin typeface="Times New Roman" pitchFamily="18" charset="0"/>
                <a:cs typeface="Times New Roman" pitchFamily="18" charset="0"/>
              </a:rPr>
              <a:t>1: </a:t>
            </a:r>
            <a:r>
              <a:rPr lang="en-US" sz="2000" dirty="0">
                <a:latin typeface="Times New Roman" pitchFamily="18" charset="0"/>
                <a:cs typeface="Times New Roman" pitchFamily="18" charset="0"/>
              </a:rPr>
              <a:t>Quan sát hình và cho biết:</a:t>
            </a:r>
          </a:p>
        </p:txBody>
      </p:sp>
      <p:sp>
        <p:nvSpPr>
          <p:cNvPr id="7" name="Rectangle 6"/>
          <p:cNvSpPr/>
          <p:nvPr/>
        </p:nvSpPr>
        <p:spPr>
          <a:xfrm>
            <a:off x="152399" y="1319285"/>
            <a:ext cx="3822511" cy="1631216"/>
          </a:xfrm>
          <a:prstGeom prst="rect">
            <a:avLst/>
          </a:prstGeom>
        </p:spPr>
        <p:txBody>
          <a:bodyPr wrap="square">
            <a:spAutoFit/>
          </a:bodyPr>
          <a:lstStyle/>
          <a:p>
            <a:r>
              <a:rPr lang="en-US" sz="2000" b="1" dirty="0">
                <a:latin typeface="Times New Roman" pitchFamily="18" charset="0"/>
                <a:cs typeface="Times New Roman" pitchFamily="18" charset="0"/>
              </a:rPr>
              <a:t>-</a:t>
            </a:r>
            <a:r>
              <a:rPr lang="en-US" sz="2000" b="1" dirty="0" smtClean="0">
                <a:latin typeface="Times New Roman" pitchFamily="18" charset="0"/>
                <a:cs typeface="Times New Roman" pitchFamily="18" charset="0"/>
              </a:rPr>
              <a:t> </a:t>
            </a:r>
            <a:r>
              <a:rPr lang="en-US" sz="2000" b="1" dirty="0">
                <a:latin typeface="Times New Roman" pitchFamily="18" charset="0"/>
                <a:cs typeface="Times New Roman" pitchFamily="18" charset="0"/>
              </a:rPr>
              <a:t>Độ âm điện là gì: </a:t>
            </a:r>
            <a:r>
              <a:rPr lang="en-US" sz="2000" dirty="0">
                <a:latin typeface="Times New Roman" pitchFamily="18" charset="0"/>
                <a:cs typeface="Times New Roman" pitchFamily="18" charset="0"/>
              </a:rPr>
              <a:t>………………………………………………………………………………………………………………</a:t>
            </a:r>
          </a:p>
          <a:p>
            <a:r>
              <a:rPr lang="en-US" sz="2000" b="1"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8" name="Rectangle 7"/>
          <p:cNvSpPr/>
          <p:nvPr/>
        </p:nvSpPr>
        <p:spPr>
          <a:xfrm>
            <a:off x="-2213" y="2963333"/>
            <a:ext cx="8504921" cy="1938992"/>
          </a:xfrm>
          <a:prstGeom prst="rect">
            <a:avLst/>
          </a:prstGeom>
        </p:spPr>
        <p:txBody>
          <a:bodyPr wrap="square">
            <a:spAutoFit/>
          </a:bodyPr>
          <a:lstStyle/>
          <a:p>
            <a:r>
              <a:rPr lang="en-US" sz="2000" b="1" dirty="0">
                <a:latin typeface="Times New Roman" pitchFamily="18" charset="0"/>
                <a:cs typeface="Times New Roman" pitchFamily="18" charset="0"/>
              </a:rPr>
              <a:t>Câu 2: </a:t>
            </a:r>
            <a:r>
              <a:rPr lang="en-US" sz="2000" dirty="0">
                <a:latin typeface="Times New Roman" pitchFamily="18" charset="0"/>
                <a:cs typeface="Times New Roman" pitchFamily="18" charset="0"/>
              </a:rPr>
              <a:t>Quan sát bảng và cho biết :</a:t>
            </a:r>
          </a:p>
          <a:p>
            <a:r>
              <a:rPr lang="en-US" sz="2000" dirty="0">
                <a:latin typeface="Times New Roman" pitchFamily="18" charset="0"/>
                <a:cs typeface="Times New Roman" pitchFamily="18" charset="0"/>
              </a:rPr>
              <a:t>+ Đi từ trên xuống độ âm điện tăng</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hay giảm.</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Đi từ trái sang phải độ âm điện tăng hay giảm.</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2716" y="3148284"/>
            <a:ext cx="4075289" cy="2490516"/>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200" y="1303698"/>
            <a:ext cx="4873813" cy="130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525" y="1737644"/>
            <a:ext cx="1631950" cy="87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597" y="1828800"/>
            <a:ext cx="1600203" cy="78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6276214" y="2057400"/>
            <a:ext cx="162852" cy="16285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Oval 10"/>
          <p:cNvSpPr/>
          <p:nvPr/>
        </p:nvSpPr>
        <p:spPr>
          <a:xfrm>
            <a:off x="6489851" y="2098474"/>
            <a:ext cx="152400" cy="152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extBox 1"/>
          <p:cNvSpPr txBox="1"/>
          <p:nvPr/>
        </p:nvSpPr>
        <p:spPr>
          <a:xfrm>
            <a:off x="5336759" y="5715000"/>
            <a:ext cx="3499676" cy="584775"/>
          </a:xfrm>
          <a:prstGeom prst="rect">
            <a:avLst/>
          </a:prstGeom>
          <a:noFill/>
        </p:spPr>
        <p:txBody>
          <a:bodyPr wrap="none" rtlCol="0">
            <a:spAutoFit/>
          </a:bodyPr>
          <a:lstStyle/>
          <a:p>
            <a:r>
              <a:rPr lang="en-US" sz="1600" i="1" dirty="0" smtClean="0">
                <a:latin typeface="Times New Roman" pitchFamily="18" charset="0"/>
                <a:cs typeface="Times New Roman" pitchFamily="18" charset="0"/>
              </a:rPr>
              <a:t>Giá trị độ âm điện của nguyên tử một số</a:t>
            </a:r>
          </a:p>
          <a:p>
            <a:r>
              <a:rPr lang="en-US" sz="1600" i="1" dirty="0" smtClean="0">
                <a:latin typeface="Times New Roman" pitchFamily="18" charset="0"/>
                <a:cs typeface="Times New Roman" pitchFamily="18" charset="0"/>
              </a:rPr>
              <a:t> nguyên tố nhóm A theo Pau-linh</a:t>
            </a:r>
            <a:endParaRPr lang="en-US"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2909327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051"/>
                                        </p:tgtEl>
                                      </p:cBhvr>
                                    </p:animEffect>
                                    <p:animScale>
                                      <p:cBhvr>
                                        <p:cTn id="7" dur="250" autoRev="1" fill="hold"/>
                                        <p:tgtEl>
                                          <p:spTgt spid="2051"/>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053"/>
                                        </p:tgtEl>
                                      </p:cBhvr>
                                    </p:animEffect>
                                    <p:animScale>
                                      <p:cBhvr>
                                        <p:cTn id="10" dur="250" autoRev="1" fill="hold"/>
                                        <p:tgtEl>
                                          <p:spTgt spid="2053"/>
                                        </p:tgtEl>
                                      </p:cBhvr>
                                      <p:by x="105000" y="105000"/>
                                    </p:animScale>
                                  </p:childTnLst>
                                </p:cTn>
                              </p:par>
                              <p:par>
                                <p:cTn id="11" presetID="63" presetClass="path" presetSubtype="0" accel="50000" decel="50000" fill="hold" grpId="0" nodeType="withEffect">
                                  <p:stCondLst>
                                    <p:cond delay="800"/>
                                  </p:stCondLst>
                                  <p:childTnLst>
                                    <p:animMotion origin="layout" path="M 4.44444E-6 -2.8783E-6 L 0.04861 -0.00601 " pathEditMode="relative" rAng="0" ptsTypes="AA">
                                      <p:cBhvr>
                                        <p:cTn id="12" dur="2000" fill="hold"/>
                                        <p:tgtEl>
                                          <p:spTgt spid="11"/>
                                        </p:tgtEl>
                                        <p:attrNameLst>
                                          <p:attrName>ppt_x</p:attrName>
                                          <p:attrName>ppt_y</p:attrName>
                                        </p:attrNameLst>
                                      </p:cBhvr>
                                      <p:rCtr x="2431" y="-301"/>
                                    </p:animMotion>
                                  </p:childTnLst>
                                </p:cTn>
                              </p:par>
                              <p:par>
                                <p:cTn id="13" presetID="63" presetClass="path" presetSubtype="0" accel="50000" decel="50000" fill="hold" grpId="0" nodeType="withEffect">
                                  <p:stCondLst>
                                    <p:cond delay="800"/>
                                  </p:stCondLst>
                                  <p:childTnLst>
                                    <p:animMotion origin="layout" path="M 3.33333E-6 2.85516E-6 L 0.05 2.85516E-6 " pathEditMode="relative" rAng="0" ptsTypes="AA">
                                      <p:cBhvr>
                                        <p:cTn id="14" dur="2000" fill="hold"/>
                                        <p:tgtEl>
                                          <p:spTgt spid="10"/>
                                        </p:tgtEl>
                                        <p:attrNameLst>
                                          <p:attrName>ppt_x</p:attrName>
                                          <p:attrName>ppt_y</p:attrName>
                                        </p:attrNameLst>
                                      </p:cBhvr>
                                      <p:rCtr x="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81000"/>
            <a:ext cx="8382000" cy="6555641"/>
          </a:xfrm>
          <a:prstGeom prst="rect">
            <a:avLst/>
          </a:prstGeom>
        </p:spPr>
        <p:txBody>
          <a:bodyPr wrap="square">
            <a:spAutoFit/>
          </a:bodyPr>
          <a:lstStyle/>
          <a:p>
            <a:r>
              <a:rPr lang="en-US" sz="2000" b="1" dirty="0" smtClean="0">
                <a:latin typeface="Times New Roman" pitchFamily="18" charset="0"/>
                <a:cs typeface="Times New Roman" pitchFamily="18" charset="0"/>
              </a:rPr>
              <a:t>		</a:t>
            </a:r>
            <a:r>
              <a:rPr lang="en-US" sz="2400" b="1" i="1" dirty="0" smtClean="0">
                <a:solidFill>
                  <a:srgbClr val="FF0000"/>
                </a:solidFill>
                <a:latin typeface="Times New Roman" pitchFamily="18" charset="0"/>
                <a:cs typeface="Times New Roman" pitchFamily="18" charset="0"/>
              </a:rPr>
              <a:t>PHIẾU </a:t>
            </a:r>
            <a:r>
              <a:rPr lang="en-US" sz="2400" b="1" i="1" dirty="0">
                <a:solidFill>
                  <a:srgbClr val="FF0000"/>
                </a:solidFill>
                <a:latin typeface="Times New Roman" pitchFamily="18" charset="0"/>
                <a:cs typeface="Times New Roman" pitchFamily="18" charset="0"/>
              </a:rPr>
              <a:t>HỌC TẬP NHÓM </a:t>
            </a:r>
            <a:r>
              <a:rPr lang="en-US" sz="2400" i="1" dirty="0">
                <a:solidFill>
                  <a:srgbClr val="FF0000"/>
                </a:solidFill>
                <a:latin typeface="Times New Roman" pitchFamily="18" charset="0"/>
                <a:cs typeface="Times New Roman" pitchFamily="18" charset="0"/>
              </a:rPr>
              <a:t>D.1, D.2, D.3, D.4</a:t>
            </a:r>
          </a:p>
          <a:p>
            <a:r>
              <a:rPr lang="en-US" sz="2000" b="1"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Hoạt động 1:</a:t>
            </a:r>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 Cho </a:t>
            </a:r>
            <a:r>
              <a:rPr lang="en-US" sz="2000" dirty="0">
                <a:latin typeface="Times New Roman" pitchFamily="18" charset="0"/>
                <a:cs typeface="Times New Roman" pitchFamily="18" charset="0"/>
              </a:rPr>
              <a:t>cấu hình của Natri (Z=11):1S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2S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2P</a:t>
            </a:r>
            <a:r>
              <a:rPr lang="en-US" sz="2000" baseline="30000" dirty="0">
                <a:latin typeface="Times New Roman" pitchFamily="18" charset="0"/>
                <a:cs typeface="Times New Roman" pitchFamily="18" charset="0"/>
              </a:rPr>
              <a:t>6</a:t>
            </a:r>
            <a:r>
              <a:rPr lang="en-US" sz="2000" dirty="0">
                <a:latin typeface="Times New Roman" pitchFamily="18" charset="0"/>
                <a:cs typeface="Times New Roman" pitchFamily="18" charset="0"/>
              </a:rPr>
              <a:t>3S</a:t>
            </a:r>
            <a:r>
              <a:rPr lang="en-US" sz="2000" baseline="30000" dirty="0">
                <a:latin typeface="Times New Roman" pitchFamily="18" charset="0"/>
                <a:cs typeface="Times New Roman" pitchFamily="18" charset="0"/>
              </a:rPr>
              <a:t>1</a:t>
            </a:r>
            <a:r>
              <a:rPr lang="en-US" sz="2000" dirty="0">
                <a:latin typeface="Times New Roman" pitchFamily="18" charset="0"/>
                <a:cs typeface="Times New Roman" pitchFamily="18" charset="0"/>
              </a:rPr>
              <a:t>, để đạt cấu hình bền vững của Neon (Z=10), Natri có xu hướng </a:t>
            </a:r>
            <a:r>
              <a:rPr lang="en-US" sz="2000" b="1" dirty="0">
                <a:latin typeface="Times New Roman" pitchFamily="18" charset="0"/>
                <a:cs typeface="Times New Roman" pitchFamily="18" charset="0"/>
              </a:rPr>
              <a:t>nhường</a:t>
            </a:r>
            <a:r>
              <a:rPr lang="en-US" sz="2000" dirty="0">
                <a:latin typeface="Times New Roman" pitchFamily="18" charset="0"/>
                <a:cs typeface="Times New Roman" pitchFamily="18" charset="0"/>
              </a:rPr>
              <a:t> hay </a:t>
            </a:r>
            <a:r>
              <a:rPr lang="en-US" sz="2000" b="1" dirty="0">
                <a:latin typeface="Times New Roman" pitchFamily="18" charset="0"/>
                <a:cs typeface="Times New Roman" pitchFamily="18" charset="0"/>
              </a:rPr>
              <a:t>nhận</a:t>
            </a:r>
            <a:r>
              <a:rPr lang="en-US" sz="2000" dirty="0">
                <a:latin typeface="Times New Roman" pitchFamily="18" charset="0"/>
                <a:cs typeface="Times New Roman" pitchFamily="18" charset="0"/>
              </a:rPr>
              <a:t> electron</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 Cho </a:t>
            </a:r>
            <a:r>
              <a:rPr lang="en-US" sz="2000" dirty="0">
                <a:latin typeface="Times New Roman" pitchFamily="18" charset="0"/>
                <a:cs typeface="Times New Roman" pitchFamily="18" charset="0"/>
              </a:rPr>
              <a:t>cấu hình của Li: 1S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2S</a:t>
            </a:r>
            <a:r>
              <a:rPr lang="en-US" sz="2000" baseline="30000" dirty="0">
                <a:latin typeface="Times New Roman" pitchFamily="18" charset="0"/>
                <a:cs typeface="Times New Roman" pitchFamily="18" charset="0"/>
              </a:rPr>
              <a:t>1</a:t>
            </a:r>
            <a:r>
              <a:rPr lang="en-US" sz="2000" dirty="0">
                <a:latin typeface="Times New Roman" pitchFamily="18" charset="0"/>
                <a:cs typeface="Times New Roman" pitchFamily="18" charset="0"/>
              </a:rPr>
              <a:t> để đạt cấu hình bền vững của khí hiếm He(Z=2), Li có xu hướng </a:t>
            </a:r>
            <a:r>
              <a:rPr lang="en-US" sz="2000" b="1" dirty="0">
                <a:latin typeface="Times New Roman" pitchFamily="18" charset="0"/>
                <a:cs typeface="Times New Roman" pitchFamily="18" charset="0"/>
              </a:rPr>
              <a:t>nhường</a:t>
            </a:r>
            <a:r>
              <a:rPr lang="en-US" sz="2000" dirty="0">
                <a:latin typeface="Times New Roman" pitchFamily="18" charset="0"/>
                <a:cs typeface="Times New Roman" pitchFamily="18" charset="0"/>
              </a:rPr>
              <a:t> hay </a:t>
            </a:r>
            <a:r>
              <a:rPr lang="en-US" sz="2000" b="1" dirty="0">
                <a:latin typeface="Times New Roman" pitchFamily="18" charset="0"/>
                <a:cs typeface="Times New Roman" pitchFamily="18" charset="0"/>
              </a:rPr>
              <a:t>nhận</a:t>
            </a:r>
            <a:r>
              <a:rPr lang="en-US" sz="2000" dirty="0">
                <a:latin typeface="Times New Roman" pitchFamily="18" charset="0"/>
                <a:cs typeface="Times New Roman" pitchFamily="18" charset="0"/>
              </a:rPr>
              <a:t> electron.</a:t>
            </a:r>
          </a:p>
          <a:p>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Cho </a:t>
            </a:r>
            <a:r>
              <a:rPr lang="en-US" sz="2000" dirty="0">
                <a:latin typeface="Times New Roman" pitchFamily="18" charset="0"/>
                <a:cs typeface="Times New Roman" pitchFamily="18" charset="0"/>
              </a:rPr>
              <a:t>cấu hình của Ca(Z=20): 1S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2S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2P</a:t>
            </a:r>
            <a:r>
              <a:rPr lang="en-US" sz="2000" baseline="30000" dirty="0">
                <a:latin typeface="Times New Roman" pitchFamily="18" charset="0"/>
                <a:cs typeface="Times New Roman" pitchFamily="18" charset="0"/>
              </a:rPr>
              <a:t>6</a:t>
            </a:r>
            <a:r>
              <a:rPr lang="en-US" sz="2000" dirty="0">
                <a:latin typeface="Times New Roman" pitchFamily="18" charset="0"/>
                <a:cs typeface="Times New Roman" pitchFamily="18" charset="0"/>
              </a:rPr>
              <a:t>3S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3P</a:t>
            </a:r>
            <a:r>
              <a:rPr lang="en-US" sz="2000" baseline="30000" dirty="0">
                <a:latin typeface="Times New Roman" pitchFamily="18" charset="0"/>
                <a:cs typeface="Times New Roman" pitchFamily="18" charset="0"/>
              </a:rPr>
              <a:t>6</a:t>
            </a:r>
            <a:r>
              <a:rPr lang="en-US" sz="2000" dirty="0">
                <a:latin typeface="Times New Roman" pitchFamily="18" charset="0"/>
                <a:cs typeface="Times New Roman" pitchFamily="18" charset="0"/>
              </a:rPr>
              <a:t>4S</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 để đạt cấu hình bền vững của khí hiếm Agon (Z=18), Canxi có xu hướng </a:t>
            </a:r>
            <a:r>
              <a:rPr lang="en-US" sz="2000" b="1" dirty="0">
                <a:latin typeface="Times New Roman" pitchFamily="18" charset="0"/>
                <a:cs typeface="Times New Roman" pitchFamily="18" charset="0"/>
              </a:rPr>
              <a:t>nhường</a:t>
            </a:r>
            <a:r>
              <a:rPr lang="en-US" sz="2000" dirty="0">
                <a:latin typeface="Times New Roman" pitchFamily="18" charset="0"/>
                <a:cs typeface="Times New Roman" pitchFamily="18" charset="0"/>
              </a:rPr>
              <a:t> hay </a:t>
            </a:r>
            <a:r>
              <a:rPr lang="en-US" sz="2000" b="1" dirty="0">
                <a:latin typeface="Times New Roman" pitchFamily="18" charset="0"/>
                <a:cs typeface="Times New Roman" pitchFamily="18" charset="0"/>
              </a:rPr>
              <a:t>nhận</a:t>
            </a:r>
            <a:r>
              <a:rPr lang="en-US" sz="2000" dirty="0">
                <a:latin typeface="Times New Roman" pitchFamily="18" charset="0"/>
                <a:cs typeface="Times New Roman" pitchFamily="18" charset="0"/>
              </a:rPr>
              <a:t> electron.</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lvl="0"/>
            <a:r>
              <a:rPr lang="en-US" sz="2000" dirty="0" smtClean="0">
                <a:latin typeface="Times New Roman" pitchFamily="18" charset="0"/>
                <a:cs typeface="Times New Roman" pitchFamily="18" charset="0"/>
              </a:rPr>
              <a:t>- Ba </a:t>
            </a:r>
            <a:r>
              <a:rPr lang="en-US" sz="2000" dirty="0">
                <a:latin typeface="Times New Roman" pitchFamily="18" charset="0"/>
                <a:cs typeface="Times New Roman" pitchFamily="18" charset="0"/>
              </a:rPr>
              <a:t>chất trên có đặc điểm gì chung?</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lvl="0"/>
            <a:r>
              <a:rPr lang="en-US" sz="2000" dirty="0" smtClean="0">
                <a:latin typeface="Times New Roman" pitchFamily="18" charset="0"/>
                <a:cs typeface="Times New Roman" pitchFamily="18" charset="0"/>
              </a:rPr>
              <a:t>- Đặc </a:t>
            </a:r>
            <a:r>
              <a:rPr lang="en-US" sz="2000" dirty="0">
                <a:latin typeface="Times New Roman" pitchFamily="18" charset="0"/>
                <a:cs typeface="Times New Roman" pitchFamily="18" charset="0"/>
              </a:rPr>
              <a:t>trưng cho tính kim loại là khả năng </a:t>
            </a:r>
            <a:r>
              <a:rPr lang="en-US" sz="2000" b="1" dirty="0">
                <a:latin typeface="Times New Roman" pitchFamily="18" charset="0"/>
                <a:cs typeface="Times New Roman" pitchFamily="18" charset="0"/>
              </a:rPr>
              <a:t>nhường</a:t>
            </a:r>
            <a:r>
              <a:rPr lang="en-US" sz="2000" dirty="0">
                <a:latin typeface="Times New Roman" pitchFamily="18" charset="0"/>
                <a:cs typeface="Times New Roman" pitchFamily="18" charset="0"/>
              </a:rPr>
              <a:t> hay </a:t>
            </a:r>
            <a:r>
              <a:rPr lang="en-US" sz="2000" b="1" dirty="0">
                <a:latin typeface="Times New Roman" pitchFamily="18" charset="0"/>
                <a:cs typeface="Times New Roman" pitchFamily="18" charset="0"/>
              </a:rPr>
              <a:t>nhận</a:t>
            </a:r>
            <a:r>
              <a:rPr lang="en-US" sz="2000" dirty="0">
                <a:latin typeface="Times New Roman" pitchFamily="18" charset="0"/>
                <a:cs typeface="Times New Roman" pitchFamily="18" charset="0"/>
              </a:rPr>
              <a:t> electron ?</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66194849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82427" y="60278"/>
            <a:ext cx="5014130" cy="400110"/>
          </a:xfrm>
          <a:prstGeom prst="rect">
            <a:avLst/>
          </a:prstGeom>
        </p:spPr>
        <p:txBody>
          <a:bodyPr wrap="none">
            <a:spAutoFit/>
          </a:bodyPr>
          <a:lstStyle/>
          <a:p>
            <a:r>
              <a:rPr lang="en-US" sz="2000" b="1" i="1" dirty="0">
                <a:solidFill>
                  <a:srgbClr val="FF0000"/>
                </a:solidFill>
                <a:latin typeface="Times New Roman" pitchFamily="18" charset="0"/>
                <a:cs typeface="Times New Roman" pitchFamily="18" charset="0"/>
              </a:rPr>
              <a:t>PHIẾU HỌC TẬP NHÓM </a:t>
            </a:r>
            <a:r>
              <a:rPr lang="en-US" sz="2000" i="1" dirty="0">
                <a:solidFill>
                  <a:srgbClr val="FF0000"/>
                </a:solidFill>
                <a:latin typeface="Times New Roman" pitchFamily="18" charset="0"/>
                <a:cs typeface="Times New Roman" pitchFamily="18" charset="0"/>
              </a:rPr>
              <a:t>A.1, A.2, A.3, A.4</a:t>
            </a:r>
          </a:p>
        </p:txBody>
      </p:sp>
      <p:sp>
        <p:nvSpPr>
          <p:cNvPr id="7" name="Rectangle 6"/>
          <p:cNvSpPr/>
          <p:nvPr/>
        </p:nvSpPr>
        <p:spPr>
          <a:xfrm>
            <a:off x="209991" y="609600"/>
            <a:ext cx="8305800" cy="5632311"/>
          </a:xfrm>
          <a:prstGeom prst="rect">
            <a:avLst/>
          </a:prstGeom>
        </p:spPr>
        <p:txBody>
          <a:bodyPr wrap="square">
            <a:spAutoFit/>
          </a:bodyPr>
          <a:lstStyle/>
          <a:p>
            <a:r>
              <a:rPr lang="en-US" sz="2000" b="1" dirty="0" smtClean="0">
                <a:latin typeface="Times New Roman" pitchFamily="18" charset="0"/>
                <a:cs typeface="Times New Roman" pitchFamily="18" charset="0"/>
              </a:rPr>
              <a:t>Hoạt động 2</a:t>
            </a:r>
          </a:p>
          <a:p>
            <a:r>
              <a:rPr lang="en-US" sz="2000" dirty="0" smtClean="0">
                <a:latin typeface="Times New Roman" pitchFamily="18" charset="0"/>
                <a:cs typeface="Times New Roman" pitchFamily="18" charset="0"/>
              </a:rPr>
              <a:t>1</a:t>
            </a:r>
            <a:r>
              <a:rPr lang="en-US" sz="2000" dirty="0">
                <a:latin typeface="Times New Roman" pitchFamily="18" charset="0"/>
                <a:cs typeface="Times New Roman" pitchFamily="18" charset="0"/>
              </a:rPr>
              <a:t>/ </a:t>
            </a:r>
          </a:p>
          <a:p>
            <a:r>
              <a:rPr lang="en-US" sz="2000" dirty="0">
                <a:latin typeface="Times New Roman" pitchFamily="18" charset="0"/>
                <a:cs typeface="Times New Roman" pitchFamily="18" charset="0"/>
              </a:rPr>
              <a:t>+ Trong một phân nhóm chính khi đi từ trên xuống, số lớp electron tăng hay giảm? </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a:t>
            </a:r>
            <a:r>
              <a:rPr lang="en-US" sz="2000" b="1" dirty="0" smtClean="0">
                <a:latin typeface="Times New Roman" pitchFamily="18" charset="0"/>
                <a:cs typeface="Times New Roman" pitchFamily="18" charset="0"/>
              </a:rPr>
              <a:t>Vậy </a:t>
            </a:r>
            <a:r>
              <a:rPr lang="en-US" sz="2000" b="1" dirty="0">
                <a:latin typeface="Times New Roman" pitchFamily="18" charset="0"/>
                <a:cs typeface="Times New Roman" pitchFamily="18" charset="0"/>
              </a:rPr>
              <a:t>trong một phân nhóm chính khi đi từ trên xuống bán kính nguyên tử tăng hay giảm?</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2/</a:t>
            </a:r>
          </a:p>
          <a:p>
            <a:r>
              <a:rPr lang="en-US" sz="2000" dirty="0">
                <a:latin typeface="Times New Roman" pitchFamily="18" charset="0"/>
                <a:cs typeface="Times New Roman" pitchFamily="18" charset="0"/>
              </a:rPr>
              <a:t>+Trong một chu kỳ khi đi từ trái sang phải, số lớp electron tăng hay giảm? </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+Điện tích hạt nhân thay đổi như thế nào ?</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+Vậy lực hút giữa hạt nhân và các electron lớp ngoài cùng tăng hay giảm?</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b="1" dirty="0">
                <a:latin typeface="Times New Roman" pitchFamily="18" charset="0"/>
                <a:cs typeface="Times New Roman" pitchFamily="18" charset="0"/>
              </a:rPr>
              <a:t>*Vậy trong một chu kỳ đi từ trái sang phải bán kính nguyên tử tăng hay giảm?</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26768385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52331"/>
            <a:ext cx="8421806" cy="5940088"/>
          </a:xfrm>
          <a:prstGeom prst="rect">
            <a:avLst/>
          </a:prstGeom>
          <a:noFill/>
        </p:spPr>
        <p:txBody>
          <a:bodyPr wrap="square" rtlCol="0">
            <a:spAutoFit/>
          </a:bodyPr>
          <a:lstStyle/>
          <a:p>
            <a:endParaRPr lang="en-US" sz="2000" b="1"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Hoạt động 2			</a:t>
            </a: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Trong </a:t>
            </a:r>
            <a:r>
              <a:rPr lang="en-US" sz="2000" dirty="0">
                <a:latin typeface="Times New Roman" pitchFamily="18" charset="0"/>
                <a:cs typeface="Times New Roman" pitchFamily="18" charset="0"/>
              </a:rPr>
              <a:t>một phân nhóm chính khi đi từ trên xuống, số lớp electron tăng hay giảm? </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Vậy </a:t>
            </a:r>
            <a:r>
              <a:rPr lang="en-US" sz="2000" dirty="0">
                <a:latin typeface="Times New Roman" pitchFamily="18" charset="0"/>
                <a:cs typeface="Times New Roman" pitchFamily="18" charset="0"/>
              </a:rPr>
              <a:t>khoảng cách đi từ hạt nhân đến electron lớp ngoài cùng, thay đổi như thế nào ?</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-Vậy </a:t>
            </a:r>
            <a:r>
              <a:rPr lang="en-US" sz="2000" dirty="0">
                <a:latin typeface="Times New Roman" pitchFamily="18" charset="0"/>
                <a:cs typeface="Times New Roman" pitchFamily="18" charset="0"/>
              </a:rPr>
              <a:t>lực hút sẽ tăng hay giảm </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-Khả </a:t>
            </a:r>
            <a:r>
              <a:rPr lang="en-US" sz="2000" dirty="0">
                <a:latin typeface="Times New Roman" pitchFamily="18" charset="0"/>
                <a:cs typeface="Times New Roman" pitchFamily="18" charset="0"/>
              </a:rPr>
              <a:t>năng bức electron ra khỏi nguyên tử dễ hay khó </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*Từ đó năng </a:t>
            </a:r>
            <a:r>
              <a:rPr lang="en-US" sz="2000" b="1" dirty="0">
                <a:latin typeface="Times New Roman" pitchFamily="18" charset="0"/>
                <a:cs typeface="Times New Roman" pitchFamily="18" charset="0"/>
              </a:rPr>
              <a:t>lương ion hóa </a:t>
            </a:r>
            <a:r>
              <a:rPr lang="en-US" sz="2000" b="1" dirty="0" smtClean="0">
                <a:latin typeface="Times New Roman" pitchFamily="18" charset="0"/>
                <a:cs typeface="Times New Roman" pitchFamily="18" charset="0"/>
              </a:rPr>
              <a:t>trong một phân nhóm chính tăng hay giảm</a:t>
            </a:r>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a:t>
            </a: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Trong một chu kỳ khi đi từ trái sang phải, số lớp electron tăng hay giảm?</a:t>
            </a:r>
          </a:p>
          <a:p>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Điện </a:t>
            </a:r>
            <a:r>
              <a:rPr lang="en-US" sz="2000" dirty="0">
                <a:latin typeface="Times New Roman" pitchFamily="18" charset="0"/>
                <a:cs typeface="Times New Roman" pitchFamily="18" charset="0"/>
              </a:rPr>
              <a:t>tích hạt nhân thay đổi như thế nào </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-Lực </a:t>
            </a:r>
            <a:r>
              <a:rPr lang="en-US" sz="2000" dirty="0">
                <a:latin typeface="Times New Roman" pitchFamily="18" charset="0"/>
                <a:cs typeface="Times New Roman" pitchFamily="18" charset="0"/>
              </a:rPr>
              <a:t>liên kết tăng hay giảm</a:t>
            </a:r>
            <a:r>
              <a:rPr lang="en-US" sz="2000" dirty="0" smtClean="0">
                <a:latin typeface="Times New Roman" pitchFamily="18" charset="0"/>
                <a:cs typeface="Times New Roman" pitchFamily="18" charset="0"/>
              </a:rPr>
              <a:t>?..................................................</a:t>
            </a:r>
          </a:p>
          <a:p>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Khả </a:t>
            </a:r>
            <a:r>
              <a:rPr lang="en-US" sz="2000" dirty="0">
                <a:latin typeface="Times New Roman" pitchFamily="18" charset="0"/>
                <a:cs typeface="Times New Roman" pitchFamily="18" charset="0"/>
              </a:rPr>
              <a:t>năng bức e ra khỏi nguyên tử dễ hay </a:t>
            </a:r>
            <a:r>
              <a:rPr lang="en-US" sz="2000" dirty="0" smtClean="0">
                <a:latin typeface="Times New Roman" pitchFamily="18" charset="0"/>
                <a:cs typeface="Times New Roman" pitchFamily="18" charset="0"/>
              </a:rPr>
              <a:t>khó……………….</a:t>
            </a:r>
          </a:p>
          <a:p>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*Từ </a:t>
            </a:r>
            <a:r>
              <a:rPr lang="en-US" sz="2000" b="1" dirty="0">
                <a:latin typeface="Times New Roman" pitchFamily="18" charset="0"/>
                <a:cs typeface="Times New Roman" pitchFamily="18" charset="0"/>
              </a:rPr>
              <a:t>đó năng lương ion hóa </a:t>
            </a:r>
            <a:r>
              <a:rPr lang="en-US" sz="2000" b="1" dirty="0" smtClean="0">
                <a:latin typeface="Times New Roman" pitchFamily="18" charset="0"/>
                <a:cs typeface="Times New Roman" pitchFamily="18" charset="0"/>
              </a:rPr>
              <a:t>trong một chu kỳ tăng </a:t>
            </a:r>
            <a:r>
              <a:rPr lang="en-US" sz="2000" b="1" dirty="0">
                <a:latin typeface="Times New Roman" pitchFamily="18" charset="0"/>
                <a:cs typeface="Times New Roman" pitchFamily="18" charset="0"/>
              </a:rPr>
              <a:t>hay giảm </a:t>
            </a:r>
            <a:r>
              <a:rPr lang="en-US" sz="2000" b="1"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a:t>
            </a:r>
            <a:r>
              <a:rPr lang="en-US" sz="2000" dirty="0">
                <a:latin typeface="Times New Roman" pitchFamily="18" charset="0"/>
                <a:cs typeface="Times New Roman" pitchFamily="18" charset="0"/>
              </a:rPr>
              <a:t> </a:t>
            </a:r>
          </a:p>
        </p:txBody>
      </p:sp>
      <p:sp>
        <p:nvSpPr>
          <p:cNvPr id="5" name="Rectangle 4"/>
          <p:cNvSpPr/>
          <p:nvPr/>
        </p:nvSpPr>
        <p:spPr>
          <a:xfrm>
            <a:off x="2582427" y="60278"/>
            <a:ext cx="4915385" cy="400110"/>
          </a:xfrm>
          <a:prstGeom prst="rect">
            <a:avLst/>
          </a:prstGeom>
        </p:spPr>
        <p:txBody>
          <a:bodyPr wrap="none">
            <a:spAutoFit/>
          </a:bodyPr>
          <a:lstStyle/>
          <a:p>
            <a:r>
              <a:rPr lang="en-US" sz="2000" b="1" i="1" dirty="0">
                <a:solidFill>
                  <a:srgbClr val="FF0000"/>
                </a:solidFill>
                <a:latin typeface="Times New Roman" pitchFamily="18" charset="0"/>
                <a:cs typeface="Times New Roman" pitchFamily="18" charset="0"/>
              </a:rPr>
              <a:t>PHIẾU HỌC TẬP NHÓM B</a:t>
            </a:r>
            <a:r>
              <a:rPr lang="en-US" sz="2000" b="1" i="1" dirty="0" smtClean="0">
                <a:solidFill>
                  <a:srgbClr val="FF0000"/>
                </a:solidFill>
                <a:latin typeface="Times New Roman" pitchFamily="18" charset="0"/>
                <a:cs typeface="Times New Roman" pitchFamily="18" charset="0"/>
              </a:rPr>
              <a:t>.1</a:t>
            </a:r>
            <a:r>
              <a:rPr lang="en-US" sz="2000" b="1" i="1" dirty="0">
                <a:solidFill>
                  <a:srgbClr val="FF0000"/>
                </a:solidFill>
                <a:latin typeface="Times New Roman" pitchFamily="18" charset="0"/>
                <a:cs typeface="Times New Roman" pitchFamily="18" charset="0"/>
              </a:rPr>
              <a:t>, </a:t>
            </a:r>
            <a:r>
              <a:rPr lang="en-US" sz="2000" b="1" i="1" dirty="0" smtClean="0">
                <a:solidFill>
                  <a:srgbClr val="FF0000"/>
                </a:solidFill>
                <a:latin typeface="Times New Roman" pitchFamily="18" charset="0"/>
                <a:cs typeface="Times New Roman" pitchFamily="18" charset="0"/>
              </a:rPr>
              <a:t>B.2</a:t>
            </a:r>
            <a:r>
              <a:rPr lang="en-US" sz="2000" b="1" i="1" dirty="0">
                <a:solidFill>
                  <a:srgbClr val="FF0000"/>
                </a:solidFill>
                <a:latin typeface="Times New Roman" pitchFamily="18" charset="0"/>
                <a:cs typeface="Times New Roman" pitchFamily="18" charset="0"/>
              </a:rPr>
              <a:t>, </a:t>
            </a:r>
            <a:r>
              <a:rPr lang="en-US" sz="2000" b="1" i="1" dirty="0" smtClean="0">
                <a:solidFill>
                  <a:srgbClr val="FF0000"/>
                </a:solidFill>
                <a:latin typeface="Times New Roman" pitchFamily="18" charset="0"/>
                <a:cs typeface="Times New Roman" pitchFamily="18" charset="0"/>
              </a:rPr>
              <a:t>B.3</a:t>
            </a:r>
            <a:r>
              <a:rPr lang="en-US" sz="2000" b="1" i="1" dirty="0">
                <a:solidFill>
                  <a:srgbClr val="FF0000"/>
                </a:solidFill>
                <a:latin typeface="Times New Roman" pitchFamily="18" charset="0"/>
                <a:cs typeface="Times New Roman" pitchFamily="18" charset="0"/>
              </a:rPr>
              <a:t>, A.4</a:t>
            </a:r>
          </a:p>
        </p:txBody>
      </p:sp>
    </p:spTree>
    <p:extLst>
      <p:ext uri="{BB962C8B-B14F-4D97-AF65-F5344CB8AC3E}">
        <p14:creationId xmlns:p14="http://schemas.microsoft.com/office/powerpoint/2010/main" val="1119295643"/>
      </p:ext>
    </p:extLst>
  </p:cSld>
  <p:clrMapOvr>
    <a:masterClrMapping/>
  </p:clrMapOvr>
  <p:transition spd="slow">
    <p:push dir="u"/>
  </p:transition>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182</TotalTime>
  <Words>756</Words>
  <Application>Microsoft Office PowerPoint</Application>
  <PresentationFormat>On-screen Show (4:3)</PresentationFormat>
  <Paragraphs>138</Paragraphs>
  <Slides>13</Slides>
  <Notes>1</Notes>
  <HiddenSlides>0</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Angles</vt:lpstr>
      <vt:lpstr>PowerPoint Presentation</vt:lpstr>
      <vt:lpstr>ĐỊNH LUẬT TUẦN HOÀN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ĐỊNH LUẬT TUẦN HOÀN</dc:title>
  <dc:creator>Admin</dc:creator>
  <cp:lastModifiedBy>Admin</cp:lastModifiedBy>
  <cp:revision>16</cp:revision>
  <dcterms:created xsi:type="dcterms:W3CDTF">2020-03-08T23:07:58Z</dcterms:created>
  <dcterms:modified xsi:type="dcterms:W3CDTF">2020-03-23T05:23:29Z</dcterms:modified>
</cp:coreProperties>
</file>