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  <p:sldMasterId id="2147483690" r:id="rId3"/>
  </p:sldMasterIdLst>
  <p:notesMasterIdLst>
    <p:notesMasterId r:id="rId25"/>
  </p:notesMasterIdLst>
  <p:sldIdLst>
    <p:sldId id="335" r:id="rId4"/>
    <p:sldId id="336" r:id="rId5"/>
    <p:sldId id="333" r:id="rId6"/>
    <p:sldId id="334" r:id="rId7"/>
    <p:sldId id="337" r:id="rId8"/>
    <p:sldId id="338" r:id="rId9"/>
    <p:sldId id="296" r:id="rId10"/>
    <p:sldId id="256" r:id="rId11"/>
    <p:sldId id="314" r:id="rId12"/>
    <p:sldId id="319" r:id="rId13"/>
    <p:sldId id="317" r:id="rId14"/>
    <p:sldId id="318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</p:sldIdLst>
  <p:sldSz cx="9144000" cy="5143500" type="screen16x9"/>
  <p:notesSz cx="6858000" cy="9144000"/>
  <p:embeddedFontLst>
    <p:embeddedFont>
      <p:font typeface="#9Slide02 Noi dung dai" panose="02000000000000000000" pitchFamily="2" charset="0"/>
      <p:regular r:id="rId26"/>
    </p:embeddedFont>
    <p:embeddedFont>
      <p:font typeface="#9Slide05 SVNReklame Script" panose="03060502040607080D05" pitchFamily="66" charset="77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Exo 2" pitchFamily="2" charset="77"/>
      <p:regular r:id="rId34"/>
      <p:bold r:id="rId35"/>
    </p:embeddedFont>
    <p:embeddedFont>
      <p:font typeface="Fredoka One" panose="02000000000000000000" pitchFamily="2" charset="77"/>
      <p:regular r:id="rId36"/>
    </p:embeddedFont>
    <p:embeddedFont>
      <p:font typeface="Livvic" pitchFamily="2" charset="77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80A"/>
    <a:srgbClr val="49E1EC"/>
    <a:srgbClr val="F353C2"/>
    <a:srgbClr val="6AE1E9"/>
    <a:srgbClr val="ECB0E3"/>
    <a:srgbClr val="F151D4"/>
    <a:srgbClr val="20B4E0"/>
    <a:srgbClr val="E661C4"/>
    <a:srgbClr val="84B0E3"/>
    <a:srgbClr val="68C1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6DB695-C68F-47CF-B3F6-6C3D6E695552}">
  <a:tblStyle styleId="{F06DB695-C68F-47CF-B3F6-6C3D6E6955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95" autoAdjust="0"/>
    <p:restoredTop sz="94681" autoAdjust="0"/>
  </p:normalViewPr>
  <p:slideViewPr>
    <p:cSldViewPr snapToGrid="0">
      <p:cViewPr varScale="1">
        <p:scale>
          <a:sx n="151" d="100"/>
          <a:sy n="151" d="100"/>
        </p:scale>
        <p:origin x="720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1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855010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0144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7549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5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604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718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306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81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62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095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694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40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A76A6-FCCA-4466-9198-78D282D8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26C89-6013-45F8-9E56-BB776926D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BACD9-ED29-4393-BE6F-D8720A469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CB21C-D177-456B-920A-05A21983F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ED62E-73FB-4745-8F83-581A251A4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ECCCA-2585-4FDA-9EAF-6A7E27F10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43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1FF58-289B-4EEA-809D-B8C8D617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A1533-EBA8-4812-9DA4-FEF388E47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5C5C31-D50E-4A8A-B63C-7060B4E88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B8ED1E-409D-4C4D-BEE4-CA1C54392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077C93-70E2-4E0B-A9CE-954C14896D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BD894D-62F8-43A8-883D-8351DCB1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FA48F0-88FC-47EF-981F-0F6E5049B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38279D-DBA8-4FFA-B2F6-9A4D03526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210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83B85-9EFF-4185-BD7A-7E67FE20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ADE01B-6F30-4414-82B6-9B25BC4E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8E74D6-C17D-4D7D-B667-7B30A6405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E75FF-2584-4874-A358-7C579A04B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805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1293F1-F29B-4B48-B480-872389B5A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6D60DB-0499-4C9B-95C8-7C939232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02B1E-49FB-4114-A2CA-62BE52D1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0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70DEC-6DF1-40B5-9A56-DCEE4A67C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51B08-8405-41E8-A25C-2FE316C02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33EDE7-6DFD-4018-A8C2-9C201387E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9CB9BB-C97A-4DD4-B93B-01859D92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6D081A-4435-40D8-88DD-2FFB7E88C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3B637-A8C0-477A-B205-BAA70A59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3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11640-59A4-40EB-B61D-788493704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C4C871-FDB3-41EF-92B5-1731E9A8F1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C2C60-B37D-40F8-B888-C2184E8F1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8EF1B-862B-4550-978B-17ECE482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9C765-8233-4283-B012-37456DA4E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3D64C-807E-419D-AA45-F8DFB3BD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4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1EE5-23D5-4E37-B962-01D91B784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6FDAA9-AAAE-49F4-9BE7-41AE51B85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282AF-F24F-4A6B-9142-952600145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009A5-10B9-4BBC-9B41-D6BB4C60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E134B-394D-4BBB-9313-1BF809E7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84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15AFE3-BB17-4850-95B2-90C4F86BE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10819-E062-4449-9A69-A273F7E3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24856-1138-48F8-AE21-0095261D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C0E18-A147-441C-B9E7-0AD0D66F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3C027C-C024-43A6-9E8B-938A9B559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6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67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18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569D9-AFC5-42FF-ADBA-4407045D4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2/6/25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2912-4E40-4C3D-BAD1-BC2DB1EA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8CA49-A4B6-4435-8959-AA7506BA5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7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714CA-2A6D-4EAC-A2AB-17DC9E6BA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9760E-1B20-4CC0-80A1-ADCE4B8A9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BA276-894D-41DD-A360-BDCE6859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57621-197E-46C0-B0A1-015564F6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35FD9-4C15-489F-B45E-76083E043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06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8864A-56B0-40ED-B439-031818DA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C8279-59E1-459F-9EA9-3BD974A92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DFC29-ADA2-42C5-B3F4-0ED9BB6C3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56C82-5FB1-42FB-9602-E34C052C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D7BD8-092D-497D-A929-7B4CA4C71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1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AF0F6-D4F6-4F64-86D2-FF941B25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686EE-06D4-4A99-9966-D4791850B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D333-64B9-4E5C-AC1B-87C3C116F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C9DD4-AB91-4EAF-9921-FC6EF359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84E44-6A5A-40B4-B63B-C65D5A51E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0159049-A123-445C-8EBC-786403948BDE}"/>
              </a:ext>
            </a:extLst>
          </p:cNvPr>
          <p:cNvSpPr txBox="1"/>
          <p:nvPr userDrawn="1"/>
        </p:nvSpPr>
        <p:spPr>
          <a:xfrm>
            <a:off x="0" y="-26426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82" r:id="rId3"/>
    <p:sldLayoutId id="214748368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2070C9F6-AC9B-43A7-86F0-E6A41272E696}"/>
              </a:ext>
            </a:extLst>
          </p:cNvPr>
          <p:cNvSpPr txBox="1"/>
          <p:nvPr userDrawn="1"/>
        </p:nvSpPr>
        <p:spPr>
          <a:xfrm>
            <a:off x="0" y="-26426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7AF38-1661-4A15-9F9E-B2075CD87B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7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9BDE944-911E-4A1F-89EF-F2CABE69EF97}"/>
              </a:ext>
            </a:extLst>
          </p:cNvPr>
          <p:cNvSpPr txBox="1"/>
          <p:nvPr userDrawn="1"/>
        </p:nvSpPr>
        <p:spPr>
          <a:xfrm>
            <a:off x="0" y="-26426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16C6E0-6627-4151-92E1-8B8F7F145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E9C7A-BC7E-4901-8BEA-CFDF87F56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AA1F8-A630-420E-9378-C3636BFD2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C02D7-7E60-407F-81A4-CDC855C4E0E2}" type="datetimeFigureOut">
              <a:rPr lang="en-US" smtClean="0"/>
              <a:t>2/6/25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BFE5A-BF12-4321-9B15-4A02B1C15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9EC5E-5B2E-4CDF-BFB5-A6CF6ADB0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86A12-4022-4B92-962F-502BD618E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3.png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0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slide" Target="slide8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0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image" Target="../media/image19.png"/><Relationship Id="rId5" Type="http://schemas.openxmlformats.org/officeDocument/2006/relationships/audio" Target="../media/audio5.wav"/><Relationship Id="rId10" Type="http://schemas.openxmlformats.org/officeDocument/2006/relationships/slide" Target="slide8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20.jp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8.xml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7.png"/><Relationship Id="rId18" Type="http://schemas.openxmlformats.org/officeDocument/2006/relationships/slide" Target="slide15.xml"/><Relationship Id="rId26" Type="http://schemas.openxmlformats.org/officeDocument/2006/relationships/slide" Target="slide9.xml"/><Relationship Id="rId3" Type="http://schemas.openxmlformats.org/officeDocument/2006/relationships/slide" Target="slide10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20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2.jpg"/><Relationship Id="rId16" Type="http://schemas.openxmlformats.org/officeDocument/2006/relationships/slide" Target="slide14.xml"/><Relationship Id="rId20" Type="http://schemas.openxmlformats.org/officeDocument/2006/relationships/slide" Target="slide16.xml"/><Relationship Id="rId29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7.xml"/><Relationship Id="rId11" Type="http://schemas.openxmlformats.org/officeDocument/2006/relationships/image" Target="../media/image6.png"/><Relationship Id="rId24" Type="http://schemas.openxmlformats.org/officeDocument/2006/relationships/slide" Target="slide11.xml"/><Relationship Id="rId5" Type="http://schemas.openxmlformats.org/officeDocument/2006/relationships/audio" Target="../media/audio2.wav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image" Target="../media/image15.png"/><Relationship Id="rId10" Type="http://schemas.openxmlformats.org/officeDocument/2006/relationships/slide" Target="slide19.xml"/><Relationship Id="rId19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5.png"/><Relationship Id="rId14" Type="http://schemas.openxmlformats.org/officeDocument/2006/relationships/slide" Target="slide13.xml"/><Relationship Id="rId22" Type="http://schemas.openxmlformats.org/officeDocument/2006/relationships/slide" Target="slide12.xml"/><Relationship Id="rId27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16.jpg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6.wav"/><Relationship Id="rId11" Type="http://schemas.openxmlformats.org/officeDocument/2006/relationships/slide" Target="slide9.xml"/><Relationship Id="rId5" Type="http://schemas.openxmlformats.org/officeDocument/2006/relationships/audio" Target="../media/audio5.wav"/><Relationship Id="rId10" Type="http://schemas.openxmlformats.org/officeDocument/2006/relationships/slide" Target="slide8.xml"/><Relationship Id="rId4" Type="http://schemas.openxmlformats.org/officeDocument/2006/relationships/audio" Target="../media/audio4.wav"/><Relationship Id="rId9" Type="http://schemas.openxmlformats.org/officeDocument/2006/relationships/image" Target="../media/image18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E13CB2F6-745B-B244-B560-B590B10FB84B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948600" y="1515532"/>
            <a:ext cx="7704000" cy="2429933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en-US" sz="5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THAM DỰ LỚP HỌC</a:t>
            </a:r>
          </a:p>
        </p:txBody>
      </p:sp>
    </p:spTree>
    <p:extLst>
      <p:ext uri="{BB962C8B-B14F-4D97-AF65-F5344CB8AC3E}">
        <p14:creationId xmlns:p14="http://schemas.microsoft.com/office/powerpoint/2010/main" val="359675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SO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  <a:endParaRPr lang="en-US" sz="3300" b="1" kern="1200" baseline="-250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62EA9F-8577-411A-9249-9A9F3602E1F5}"/>
              </a:ext>
            </a:extLst>
          </p:cNvPr>
          <p:cNvSpPr/>
          <p:nvPr/>
        </p:nvSpPr>
        <p:spPr>
          <a:xfrm>
            <a:off x="4696211" y="2002002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HNO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vi-VN" sz="1800" b="1" baseline="-25000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CH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COOH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CD7678-89FB-405C-90D4-16520D452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4" y="2071210"/>
            <a:ext cx="549444" cy="4828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DD6E727-DB79-43B5-9E9F-DD25F3E2A4BA}"/>
              </a:ext>
            </a:extLst>
          </p:cNvPr>
          <p:cNvSpPr/>
          <p:nvPr/>
        </p:nvSpPr>
        <p:spPr>
          <a:xfrm>
            <a:off x="4696211" y="1320636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NaOH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DA290BC-581C-4B29-AB7C-E5A309E7CB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6" y="1353846"/>
            <a:ext cx="603402" cy="48272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vi-VN" sz="1800" b="1" kern="1200" dirty="0">
                <a:solidFill>
                  <a:prstClr val="black"/>
                </a:solidFill>
                <a:cs typeface="Times New Roman" panose="02020603050405020304" pitchFamily="18" charset="0"/>
              </a:rPr>
              <a:t>HCl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sp>
        <p:nvSpPr>
          <p:cNvPr id="18" name="Freeform 8">
            <a:extLst>
              <a:ext uri="{FF2B5EF4-FFF2-40B4-BE49-F238E27FC236}">
                <a16:creationId xmlns:a16="http://schemas.microsoft.com/office/drawing/2014/main" id="{E9F41968-ADBB-407F-9F54-B73EDFB163DD}"/>
              </a:ext>
            </a:extLst>
          </p:cNvPr>
          <p:cNvSpPr>
            <a:spLocks noChangeAspect="1"/>
          </p:cNvSpPr>
          <p:nvPr/>
        </p:nvSpPr>
        <p:spPr>
          <a:xfrm>
            <a:off x="104079" y="38618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sz="1575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2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2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36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4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1" grpId="0" animBg="1"/>
      <p:bldP spid="42" grpId="0" animBg="1"/>
      <p:bldP spid="45" grpId="0" animBg="1"/>
      <p:bldP spid="4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44CB10-2E17-4D2B-88E2-612A1D1DC0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922" b="27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do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khí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gây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SO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vi-VN" sz="1800" b="1" baseline="-25000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vi-VN" sz="1800" b="1" kern="1200" dirty="0">
                <a:solidFill>
                  <a:prstClr val="black"/>
                </a:solidFill>
                <a:cs typeface="Times New Roman" panose="02020603050405020304" pitchFamily="18" charset="0"/>
              </a:rPr>
              <a:t>CO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786E82-D547-42D9-BAD4-C0F087F267FD}"/>
              </a:ext>
            </a:extLst>
          </p:cNvPr>
          <p:cNvSpPr/>
          <p:nvPr/>
        </p:nvSpPr>
        <p:spPr>
          <a:xfrm>
            <a:off x="4696211" y="1327865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H</a:t>
            </a:r>
            <a:r>
              <a:rPr lang="en-US" sz="1800" b="1" baseline="-25000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3FBE36-2284-4E79-B8E2-33A8D9021EC6}"/>
              </a:ext>
            </a:extLst>
          </p:cNvPr>
          <p:cNvSpPr/>
          <p:nvPr/>
        </p:nvSpPr>
        <p:spPr>
          <a:xfrm>
            <a:off x="4696211" y="2008208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CO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B7D699-036D-4358-916B-3942A0125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6" y="2055904"/>
            <a:ext cx="603402" cy="482721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2AEA18-9CF0-47CC-AB41-1CBFC24F8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67" y="1390526"/>
            <a:ext cx="549444" cy="482845"/>
          </a:xfrm>
          <a:prstGeom prst="rect">
            <a:avLst/>
          </a:pr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3" name="Freeform 5">
            <a:extLst>
              <a:ext uri="{FF2B5EF4-FFF2-40B4-BE49-F238E27FC236}">
                <a16:creationId xmlns:a16="http://schemas.microsoft.com/office/drawing/2014/main" id="{CF65DB82-E848-47EB-B938-C6D5274645E9}"/>
              </a:ext>
            </a:extLst>
          </p:cNvPr>
          <p:cNvSpPr>
            <a:spLocks noChangeAspect="1"/>
          </p:cNvSpPr>
          <p:nvPr/>
        </p:nvSpPr>
        <p:spPr>
          <a:xfrm>
            <a:off x="215839" y="160374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3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5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2" grpId="0" animBg="1"/>
      <p:bldP spid="47" grpId="0" animBg="1"/>
      <p:bldP spid="18" grpId="0" animBg="1"/>
      <p:bldP spid="19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Nguyên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gây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mưa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acid do?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vi-VN" sz="1800" b="1" kern="1200" dirty="0">
                <a:solidFill>
                  <a:prstClr val="black"/>
                </a:solidFill>
                <a:cs typeface="Times New Roman" panose="02020603050405020304" pitchFamily="18" charset="0"/>
              </a:rPr>
              <a:t>N</a:t>
            </a:r>
            <a:r>
              <a:rPr lang="vi-VN" sz="1800" b="1" kern="1200" baseline="-25000" dirty="0">
                <a:solidFill>
                  <a:prstClr val="black"/>
                </a:solidFill>
                <a:cs typeface="Times New Roman" panose="02020603050405020304" pitchFamily="18" charset="0"/>
              </a:rPr>
              <a:t>2</a:t>
            </a:r>
            <a:r>
              <a:rPr lang="vi-VN" sz="1800" b="1" kern="1200" dirty="0">
                <a:solidFill>
                  <a:prstClr val="black"/>
                </a:solidFill>
                <a:cs typeface="Times New Roman" panose="02020603050405020304" pitchFamily="18" charset="0"/>
              </a:rPr>
              <a:t>O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786E82-D547-42D9-BAD4-C0F087F267FD}"/>
              </a:ext>
            </a:extLst>
          </p:cNvPr>
          <p:cNvSpPr/>
          <p:nvPr/>
        </p:nvSpPr>
        <p:spPr>
          <a:xfrm>
            <a:off x="4696211" y="1300054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K</a:t>
            </a:r>
            <a:r>
              <a:rPr lang="en-US" sz="1800" b="1" baseline="-25000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1800" b="1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2AEA18-9CF0-47CC-AB41-1CBFC24F8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67" y="1390526"/>
            <a:ext cx="549444" cy="482845"/>
          </a:xfrm>
          <a:prstGeom prst="rect">
            <a:avLst/>
          </a:prstGeom>
          <a:noFill/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9650F8-E690-4A29-AD82-14356FDA04DF}"/>
              </a:ext>
            </a:extLst>
          </p:cNvPr>
          <p:cNvSpPr/>
          <p:nvPr/>
        </p:nvSpPr>
        <p:spPr>
          <a:xfrm>
            <a:off x="4696210" y="196083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NO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DD8DE0-386B-4F78-B74C-239425F2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3" y="1986230"/>
            <a:ext cx="549444" cy="48284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991688-36F8-4B71-AF0A-423EDB772F1A}"/>
              </a:ext>
            </a:extLst>
          </p:cNvPr>
          <p:cNvSpPr/>
          <p:nvPr/>
        </p:nvSpPr>
        <p:spPr>
          <a:xfrm>
            <a:off x="4696209" y="2621622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SO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B3E1D3-423C-4C57-8ACC-7BA4D8E4DF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2669317"/>
            <a:ext cx="603402" cy="482721"/>
          </a:xfrm>
          <a:prstGeom prst="rect">
            <a:avLst/>
          </a:pr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19" name="Freeform 3">
            <a:extLst>
              <a:ext uri="{FF2B5EF4-FFF2-40B4-BE49-F238E27FC236}">
                <a16:creationId xmlns:a16="http://schemas.microsoft.com/office/drawing/2014/main" id="{553E8FD0-36BC-424F-9366-E37F6B565A79}"/>
              </a:ext>
            </a:extLst>
          </p:cNvPr>
          <p:cNvSpPr>
            <a:spLocks noChangeAspect="1"/>
          </p:cNvSpPr>
          <p:nvPr/>
        </p:nvSpPr>
        <p:spPr>
          <a:xfrm>
            <a:off x="104079" y="38618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1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7" grpId="0" animBg="1"/>
      <p:bldP spid="18" grpId="0" animBg="1"/>
      <p:bldP spid="22" grpId="0" animBg="1"/>
      <p:bldP spid="24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oxide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62EA9F-8577-411A-9249-9A9F3602E1F5}"/>
              </a:ext>
            </a:extLst>
          </p:cNvPr>
          <p:cNvSpPr/>
          <p:nvPr/>
        </p:nvSpPr>
        <p:spPr>
          <a:xfrm>
            <a:off x="4696211" y="1998894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Oxide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Oxide acid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CD7678-89FB-405C-90D4-16520D452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4" y="2071210"/>
            <a:ext cx="549444" cy="4828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6F0A43-F000-4609-A9F9-9DF590013B4E}"/>
              </a:ext>
            </a:extLst>
          </p:cNvPr>
          <p:cNvSpPr/>
          <p:nvPr/>
        </p:nvSpPr>
        <p:spPr>
          <a:xfrm>
            <a:off x="4696209" y="629946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Oxide base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166FE7-48DB-4D21-80E0-C3A90F4AD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677642"/>
            <a:ext cx="603402" cy="48272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5AD4BB-6EFF-4092-ADBA-3595BBBFD481}"/>
              </a:ext>
            </a:extLst>
          </p:cNvPr>
          <p:cNvSpPr/>
          <p:nvPr/>
        </p:nvSpPr>
        <p:spPr>
          <a:xfrm>
            <a:off x="4696209" y="131442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Oxide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D3013-DCD9-45BA-A6F6-11F6083EC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5" y="1359393"/>
            <a:ext cx="604292" cy="531044"/>
          </a:xfrm>
          <a:prstGeom prst="rect">
            <a:avLst/>
          </a:prstGeom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id="{C58AA893-9A0E-473B-9849-7820075D30D5}"/>
              </a:ext>
            </a:extLst>
          </p:cNvPr>
          <p:cNvSpPr>
            <a:spLocks noChangeAspect="1"/>
          </p:cNvSpPr>
          <p:nvPr/>
        </p:nvSpPr>
        <p:spPr>
          <a:xfrm>
            <a:off x="105130" y="99970"/>
            <a:ext cx="1524945" cy="1524945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5"/>
                </a:lnTo>
                <a:lnTo>
                  <a:pt x="0" y="2825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575"/>
          </a:p>
        </p:txBody>
      </p:sp>
    </p:spTree>
    <p:extLst>
      <p:ext uri="{BB962C8B-B14F-4D97-AF65-F5344CB8AC3E}">
        <p14:creationId xmlns:p14="http://schemas.microsoft.com/office/powerpoint/2010/main" val="15778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4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1" grpId="0" animBg="1"/>
      <p:bldP spid="42" grpId="0" animBg="1"/>
      <p:bldP spid="21" grpId="0" animBg="1"/>
      <p:bldP spid="23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oxide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62EA9F-8577-411A-9249-9A9F3602E1F5}"/>
              </a:ext>
            </a:extLst>
          </p:cNvPr>
          <p:cNvSpPr/>
          <p:nvPr/>
        </p:nvSpPr>
        <p:spPr>
          <a:xfrm>
            <a:off x="4696211" y="2002002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Oxide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Oxide acid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CD7678-89FB-405C-90D4-16520D452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4" y="2071210"/>
            <a:ext cx="549444" cy="4828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DD6E727-DB79-43B5-9E9F-DD25F3E2A4BA}"/>
              </a:ext>
            </a:extLst>
          </p:cNvPr>
          <p:cNvSpPr/>
          <p:nvPr/>
        </p:nvSpPr>
        <p:spPr>
          <a:xfrm>
            <a:off x="4696211" y="1320636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Oxide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DA290BC-581C-4B29-AB7C-E5A309E7CB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6" y="1353846"/>
            <a:ext cx="603402" cy="48272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vi-VN" sz="1800" b="1" kern="1200" dirty="0">
                <a:solidFill>
                  <a:prstClr val="black"/>
                </a:solidFill>
                <a:cs typeface="Times New Roman" panose="02020603050405020304" pitchFamily="18" charset="0"/>
              </a:rPr>
              <a:t>Oxide base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9AC52A52-8555-4FD8-B4BD-C866CFD045F1}"/>
              </a:ext>
            </a:extLst>
          </p:cNvPr>
          <p:cNvSpPr>
            <a:spLocks noChangeAspect="1"/>
          </p:cNvSpPr>
          <p:nvPr/>
        </p:nvSpPr>
        <p:spPr>
          <a:xfrm>
            <a:off x="221077" y="38618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4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1" grpId="0" animBg="1"/>
      <p:bldP spid="42" grpId="0" animBg="1"/>
      <p:bldP spid="45" grpId="0" animBg="1"/>
      <p:bldP spid="4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44CB10-2E17-4D2B-88E2-612A1D1DC0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922" b="27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Al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oxide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Oxide base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vi-VN" sz="1800" b="1" kern="1200" dirty="0">
                <a:solidFill>
                  <a:prstClr val="black"/>
                </a:solidFill>
                <a:cs typeface="Times New Roman" panose="02020603050405020304" pitchFamily="18" charset="0"/>
              </a:rPr>
              <a:t>Oxide Acid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786E82-D547-42D9-BAD4-C0F087F267FD}"/>
              </a:ext>
            </a:extLst>
          </p:cNvPr>
          <p:cNvSpPr/>
          <p:nvPr/>
        </p:nvSpPr>
        <p:spPr>
          <a:xfrm>
            <a:off x="4696211" y="1337720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1800" b="1" dirty="0">
                <a:solidFill>
                  <a:srgbClr val="1A1D28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Oxide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3FBE36-2284-4E79-B8E2-33A8D9021EC6}"/>
              </a:ext>
            </a:extLst>
          </p:cNvPr>
          <p:cNvSpPr/>
          <p:nvPr/>
        </p:nvSpPr>
        <p:spPr>
          <a:xfrm>
            <a:off x="4696211" y="2008208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Oxide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B7D699-036D-4358-916B-3942A0125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6" y="2055904"/>
            <a:ext cx="603402" cy="482721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2AEA18-9CF0-47CC-AB41-1CBFC24F8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67" y="1390526"/>
            <a:ext cx="549444" cy="482845"/>
          </a:xfrm>
          <a:prstGeom prst="rect">
            <a:avLst/>
          </a:pr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3" name="Freeform 12">
            <a:extLst>
              <a:ext uri="{FF2B5EF4-FFF2-40B4-BE49-F238E27FC236}">
                <a16:creationId xmlns:a16="http://schemas.microsoft.com/office/drawing/2014/main" id="{1BF3D4E2-E070-401B-BA05-B732A1CBA454}"/>
              </a:ext>
            </a:extLst>
          </p:cNvPr>
          <p:cNvSpPr>
            <a:spLocks noChangeAspect="1"/>
          </p:cNvSpPr>
          <p:nvPr/>
        </p:nvSpPr>
        <p:spPr>
          <a:xfrm>
            <a:off x="87113" y="82012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575"/>
          </a:p>
        </p:txBody>
      </p:sp>
    </p:spTree>
    <p:extLst>
      <p:ext uri="{BB962C8B-B14F-4D97-AF65-F5344CB8AC3E}">
        <p14:creationId xmlns:p14="http://schemas.microsoft.com/office/powerpoint/2010/main" val="104486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1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2" grpId="0" animBg="1"/>
      <p:bldP spid="47" grpId="0" animBg="1"/>
      <p:bldP spid="18" grpId="0" animBg="1"/>
      <p:bldP spid="19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pt" sz="2000" b="1" dirty="0"/>
              <a:t>Cho </a:t>
            </a:r>
            <a:r>
              <a:rPr lang="pt" sz="2000" b="1" dirty="0" err="1"/>
              <a:t>dãy</a:t>
            </a:r>
            <a:r>
              <a:rPr lang="pt" sz="2000" b="1" dirty="0"/>
              <a:t> </a:t>
            </a:r>
            <a:r>
              <a:rPr lang="pt" sz="2000" b="1" dirty="0" err="1"/>
              <a:t>chất</a:t>
            </a:r>
            <a:r>
              <a:rPr lang="pt" sz="2000" b="1" dirty="0"/>
              <a:t> </a:t>
            </a:r>
            <a:r>
              <a:rPr lang="pt" sz="2000" b="1" dirty="0" err="1"/>
              <a:t>sau</a:t>
            </a:r>
            <a:r>
              <a:rPr lang="pt" sz="2000" b="1" dirty="0"/>
              <a:t>: </a:t>
            </a:r>
            <a:r>
              <a:rPr lang="pt" sz="2000" b="1" dirty="0" err="1"/>
              <a:t>NaOH</a:t>
            </a:r>
            <a:r>
              <a:rPr lang="pt" sz="2000" b="1" dirty="0"/>
              <a:t>, </a:t>
            </a:r>
            <a:r>
              <a:rPr lang="pt" sz="2000" b="1" dirty="0" err="1"/>
              <a:t>CaO</a:t>
            </a:r>
            <a:r>
              <a:rPr lang="pt" sz="2000" b="1" dirty="0"/>
              <a:t>, SO</a:t>
            </a:r>
            <a:r>
              <a:rPr lang="pt" sz="2000" b="1" baseline="-25000" dirty="0"/>
              <a:t>2</a:t>
            </a:r>
            <a:r>
              <a:rPr lang="pt" sz="2000" b="1" dirty="0"/>
              <a:t>, </a:t>
            </a:r>
            <a:r>
              <a:rPr lang="pt" sz="2000" b="1" dirty="0" err="1"/>
              <a:t>NaCl</a:t>
            </a:r>
            <a:r>
              <a:rPr lang="pt" sz="2000" b="1" dirty="0"/>
              <a:t>, Na</a:t>
            </a:r>
            <a:r>
              <a:rPr lang="pt" sz="2000" b="1" baseline="-25000" dirty="0"/>
              <a:t>2</a:t>
            </a:r>
            <a:r>
              <a:rPr lang="pt" sz="2000" b="1" dirty="0"/>
              <a:t>O, CO</a:t>
            </a:r>
            <a:r>
              <a:rPr lang="pt" sz="2000" b="1" baseline="-25000" dirty="0"/>
              <a:t>2</a:t>
            </a:r>
            <a:r>
              <a:rPr lang="pt" sz="2000" b="1" dirty="0"/>
              <a:t>, SO</a:t>
            </a:r>
            <a:r>
              <a:rPr lang="pt" sz="2000" b="1" baseline="-25000" dirty="0"/>
              <a:t>3</a:t>
            </a:r>
            <a:r>
              <a:rPr lang="pt" sz="2000" b="1" dirty="0"/>
              <a:t>, Al</a:t>
            </a:r>
            <a:r>
              <a:rPr lang="pt" sz="2000" b="1" baseline="-25000" dirty="0"/>
              <a:t>2</a:t>
            </a:r>
            <a:r>
              <a:rPr lang="pt" sz="2000" b="1" dirty="0"/>
              <a:t>O</a:t>
            </a:r>
            <a:r>
              <a:rPr lang="pt" sz="2000" b="1" baseline="-25000" dirty="0"/>
              <a:t>3</a:t>
            </a:r>
            <a:r>
              <a:rPr lang="pt" sz="2000" b="1" dirty="0"/>
              <a:t>, </a:t>
            </a:r>
            <a:r>
              <a:rPr lang="pt" sz="2000" b="1" dirty="0" err="1"/>
              <a:t>HCl</a:t>
            </a:r>
            <a:r>
              <a:rPr lang="pt" sz="2000" b="1" dirty="0"/>
              <a:t>, P</a:t>
            </a:r>
            <a:r>
              <a:rPr lang="pt" sz="2000" b="1" baseline="-25000" dirty="0"/>
              <a:t>2</a:t>
            </a:r>
            <a:r>
              <a:rPr lang="pt" sz="2000" b="1" dirty="0"/>
              <a:t>O</a:t>
            </a:r>
            <a:r>
              <a:rPr lang="pt" sz="2000" b="1" baseline="-25000" dirty="0"/>
              <a:t>5</a:t>
            </a:r>
            <a:r>
              <a:rPr lang="pt" sz="2000" dirty="0"/>
              <a:t>.</a:t>
            </a:r>
          </a:p>
          <a:p>
            <a:pPr algn="ctr" defTabSz="685766">
              <a:buClrTx/>
              <a:defRPr/>
            </a:pPr>
            <a:r>
              <a:rPr lang="pt" sz="20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pt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" sz="20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pt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pt" sz="20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pt" sz="20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oxide?</a:t>
            </a:r>
            <a:endParaRPr lang="en-US" sz="2000" b="1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08" y="651204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pt" sz="1800" b="1" dirty="0"/>
              <a:t>Al</a:t>
            </a:r>
            <a:r>
              <a:rPr lang="pt" sz="1800" b="1" baseline="-25000" dirty="0"/>
              <a:t>2</a:t>
            </a:r>
            <a:r>
              <a:rPr lang="pt" sz="1800" b="1" dirty="0"/>
              <a:t>O</a:t>
            </a:r>
            <a:r>
              <a:rPr lang="pt" sz="1800" b="1" baseline="-25000" dirty="0"/>
              <a:t>3</a:t>
            </a:r>
            <a:endParaRPr lang="vi-VN" sz="1800" b="1" kern="1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786E82-D547-42D9-BAD4-C0F087F267FD}"/>
              </a:ext>
            </a:extLst>
          </p:cNvPr>
          <p:cNvSpPr/>
          <p:nvPr/>
        </p:nvSpPr>
        <p:spPr>
          <a:xfrm>
            <a:off x="4696211" y="1300054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1800" b="1" dirty="0">
                <a:solidFill>
                  <a:srgbClr val="1A1D28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NaOH</a:t>
            </a:r>
            <a:r>
              <a:rPr lang="en-US" sz="1800" b="1" dirty="0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1A1D28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endParaRPr lang="en-US" sz="1800" b="1" dirty="0">
              <a:solidFill>
                <a:srgbClr val="1A1D28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2AEA18-9CF0-47CC-AB41-1CBFC24F8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67" y="1390526"/>
            <a:ext cx="549444" cy="482845"/>
          </a:xfrm>
          <a:prstGeom prst="rect">
            <a:avLst/>
          </a:prstGeom>
          <a:noFill/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9650F8-E690-4A29-AD82-14356FDA04DF}"/>
              </a:ext>
            </a:extLst>
          </p:cNvPr>
          <p:cNvSpPr/>
          <p:nvPr/>
        </p:nvSpPr>
        <p:spPr>
          <a:xfrm>
            <a:off x="4696210" y="196083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HCl,NaCl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DD8DE0-386B-4F78-B74C-239425F2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3" y="1986230"/>
            <a:ext cx="549444" cy="48284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991688-36F8-4B71-AF0A-423EDB772F1A}"/>
              </a:ext>
            </a:extLst>
          </p:cNvPr>
          <p:cNvSpPr/>
          <p:nvPr/>
        </p:nvSpPr>
        <p:spPr>
          <a:xfrm>
            <a:off x="4696209" y="2621622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pt" sz="1600" b="1" dirty="0" err="1"/>
              <a:t>CaO</a:t>
            </a:r>
            <a:r>
              <a:rPr lang="pt" sz="1600" b="1" dirty="0"/>
              <a:t>, SO</a:t>
            </a:r>
            <a:r>
              <a:rPr lang="pt" sz="1600" b="1" baseline="-25000" dirty="0"/>
              <a:t>2</a:t>
            </a:r>
            <a:r>
              <a:rPr lang="pt" sz="1600" b="1" dirty="0"/>
              <a:t>, Na</a:t>
            </a:r>
            <a:r>
              <a:rPr lang="pt" sz="1600" b="1" baseline="-25000" dirty="0"/>
              <a:t>2</a:t>
            </a:r>
            <a:r>
              <a:rPr lang="pt" sz="1600" b="1" dirty="0"/>
              <a:t>O, CO</a:t>
            </a:r>
            <a:r>
              <a:rPr lang="pt" sz="1600" b="1" baseline="-25000" dirty="0"/>
              <a:t>2</a:t>
            </a:r>
            <a:r>
              <a:rPr lang="pt" sz="1600" b="1" dirty="0"/>
              <a:t>, SO</a:t>
            </a:r>
            <a:r>
              <a:rPr lang="pt" sz="1600" b="1" baseline="-25000" dirty="0"/>
              <a:t>3</a:t>
            </a:r>
            <a:r>
              <a:rPr lang="pt" sz="1600" b="1" dirty="0"/>
              <a:t>, Al</a:t>
            </a:r>
            <a:r>
              <a:rPr lang="pt" sz="1600" b="1" baseline="-25000" dirty="0"/>
              <a:t>2</a:t>
            </a:r>
            <a:r>
              <a:rPr lang="pt" sz="1600" b="1" dirty="0"/>
              <a:t>O</a:t>
            </a:r>
            <a:r>
              <a:rPr lang="pt" sz="1600" b="1" baseline="-25000" dirty="0"/>
              <a:t>3</a:t>
            </a:r>
            <a:r>
              <a:rPr lang="pt" sz="1600" b="1" dirty="0"/>
              <a:t>, P</a:t>
            </a:r>
            <a:r>
              <a:rPr lang="pt" sz="1600" b="1" baseline="-25000" dirty="0"/>
              <a:t>2</a:t>
            </a:r>
            <a:r>
              <a:rPr lang="pt" sz="1600" b="1" dirty="0"/>
              <a:t>O</a:t>
            </a:r>
            <a:r>
              <a:rPr lang="pt" sz="1600" b="1" baseline="-25000" dirty="0"/>
              <a:t>5</a:t>
            </a:r>
            <a:r>
              <a:rPr lang="pt" sz="1600" b="1" dirty="0"/>
              <a:t>.</a:t>
            </a:r>
            <a:endParaRPr lang="en-US" sz="16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B3E1D3-423C-4C57-8ACC-7BA4D8E4DF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2669317"/>
            <a:ext cx="603402" cy="482721"/>
          </a:xfrm>
          <a:prstGeom prst="rect">
            <a:avLst/>
          </a:pr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19" name="Freeform 10">
            <a:extLst>
              <a:ext uri="{FF2B5EF4-FFF2-40B4-BE49-F238E27FC236}">
                <a16:creationId xmlns:a16="http://schemas.microsoft.com/office/drawing/2014/main" id="{B5E110E0-7141-4112-BA91-9D24B401B5F3}"/>
              </a:ext>
            </a:extLst>
          </p:cNvPr>
          <p:cNvSpPr>
            <a:spLocks noChangeAspect="1"/>
          </p:cNvSpPr>
          <p:nvPr/>
        </p:nvSpPr>
        <p:spPr>
          <a:xfrm>
            <a:off x="-86249" y="22732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4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1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7" grpId="0" animBg="1"/>
      <p:bldP spid="18" grpId="0" animBg="1"/>
      <p:bldP spid="22" grpId="0" animBg="1"/>
      <p:bldP spid="24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+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NaOH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⟶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62EA9F-8577-411A-9249-9A9F3602E1F5}"/>
              </a:ext>
            </a:extLst>
          </p:cNvPr>
          <p:cNvSpPr/>
          <p:nvPr/>
        </p:nvSpPr>
        <p:spPr>
          <a:xfrm>
            <a:off x="4696211" y="1998894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Ca(OH)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+ Na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Na + 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CaOH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CD7678-89FB-405C-90D4-16520D452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4" y="2071210"/>
            <a:ext cx="549444" cy="4828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6F0A43-F000-4609-A9F9-9DF590013B4E}"/>
              </a:ext>
            </a:extLst>
          </p:cNvPr>
          <p:cNvSpPr/>
          <p:nvPr/>
        </p:nvSpPr>
        <p:spPr>
          <a:xfrm>
            <a:off x="4696209" y="629946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166FE7-48DB-4D21-80E0-C3A90F4AD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677642"/>
            <a:ext cx="603402" cy="48272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5AD4BB-6EFF-4092-ADBA-3595BBBFD481}"/>
              </a:ext>
            </a:extLst>
          </p:cNvPr>
          <p:cNvSpPr/>
          <p:nvPr/>
        </p:nvSpPr>
        <p:spPr>
          <a:xfrm>
            <a:off x="4696209" y="131442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CaOH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+ Na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D3013-DCD9-45BA-A6F6-11F6083EC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5" y="1359393"/>
            <a:ext cx="604292" cy="531044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090ABF2E-F744-4F52-BCAF-25010CE0675B}"/>
              </a:ext>
            </a:extLst>
          </p:cNvPr>
          <p:cNvSpPr>
            <a:spLocks noChangeAspect="1"/>
          </p:cNvSpPr>
          <p:nvPr/>
        </p:nvSpPr>
        <p:spPr>
          <a:xfrm>
            <a:off x="104079" y="76428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1378214" h="1378214">
                <a:moveTo>
                  <a:pt x="0" y="0"/>
                </a:moveTo>
                <a:lnTo>
                  <a:pt x="1378214" y="0"/>
                </a:lnTo>
                <a:lnTo>
                  <a:pt x="1378214" y="1378214"/>
                </a:lnTo>
                <a:lnTo>
                  <a:pt x="0" y="13782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4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1" grpId="0" animBg="1"/>
      <p:bldP spid="42" grpId="0" animBg="1"/>
      <p:bldP spid="21" grpId="0" animBg="1"/>
      <p:bldP spid="23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Cho 8g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dung SO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CaSO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62EA9F-8577-411A-9249-9A9F3602E1F5}"/>
              </a:ext>
            </a:extLst>
          </p:cNvPr>
          <p:cNvSpPr/>
          <p:nvPr/>
        </p:nvSpPr>
        <p:spPr>
          <a:xfrm>
            <a:off x="4696211" y="2002002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17g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18g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CD7678-89FB-405C-90D4-16520D452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4" y="2071210"/>
            <a:ext cx="549444" cy="4828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DD6E727-DB79-43B5-9E9F-DD25F3E2A4BA}"/>
              </a:ext>
            </a:extLst>
          </p:cNvPr>
          <p:cNvSpPr/>
          <p:nvPr/>
        </p:nvSpPr>
        <p:spPr>
          <a:xfrm>
            <a:off x="4696211" y="1320636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16g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DA290BC-581C-4B29-AB7C-E5A309E7CB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6" y="1353846"/>
            <a:ext cx="603402" cy="482721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en-US" sz="1800" b="1" dirty="0">
                <a:solidFill>
                  <a:srgbClr val="1A1D28"/>
                </a:solidFill>
                <a:cs typeface="Times New Roman" panose="02020603050405020304" pitchFamily="18" charset="0"/>
              </a:rPr>
              <a:t>15g</a:t>
            </a:r>
            <a:endParaRPr lang="vi-VN" sz="3600" b="1" kern="1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18" name="Freeform 7">
            <a:extLst>
              <a:ext uri="{FF2B5EF4-FFF2-40B4-BE49-F238E27FC236}">
                <a16:creationId xmlns:a16="http://schemas.microsoft.com/office/drawing/2014/main" id="{C895B7FD-79B1-45C3-8A1E-7E1A8A636679}"/>
              </a:ext>
            </a:extLst>
          </p:cNvPr>
          <p:cNvSpPr>
            <a:spLocks noChangeAspect="1"/>
          </p:cNvSpPr>
          <p:nvPr/>
        </p:nvSpPr>
        <p:spPr>
          <a:xfrm>
            <a:off x="255801" y="82012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4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1" grpId="0" animBg="1"/>
      <p:bldP spid="42" grpId="0" animBg="1"/>
      <p:bldP spid="45" grpId="0" animBg="1"/>
      <p:bldP spid="4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F44CB10-2E17-4D2B-88E2-612A1D1DC0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922" b="2704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Cho 100ml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dd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HCl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2M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Na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O.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NaCl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11" y="268336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11,8g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5F7721C-BB7A-4D1E-B1DD-341C2B4C9223}"/>
              </a:ext>
            </a:extLst>
          </p:cNvPr>
          <p:cNvSpPr/>
          <p:nvPr/>
        </p:nvSpPr>
        <p:spPr>
          <a:xfrm>
            <a:off x="4696211" y="63927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228588" indent="-228588" defTabSz="685766">
              <a:buClrTx/>
              <a:buFont typeface="+mj-lt"/>
              <a:buAutoNum type="alphaUcPeriod"/>
              <a:defRPr/>
            </a:pPr>
            <a:r>
              <a:rPr lang="en-US" sz="1800" b="1" dirty="0">
                <a:solidFill>
                  <a:srgbClr val="1A1D28"/>
                </a:solidFill>
                <a:cs typeface="Times New Roman" panose="02020603050405020304" pitchFamily="18" charset="0"/>
              </a:rPr>
              <a:t>11,5g</a:t>
            </a:r>
            <a:endParaRPr lang="vi-VN" sz="3600" b="1" kern="12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25723B2-2415-480D-B05F-6C02ED229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7" y="658376"/>
            <a:ext cx="604292" cy="53104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7786E82-D547-42D9-BAD4-C0F087F267FD}"/>
              </a:ext>
            </a:extLst>
          </p:cNvPr>
          <p:cNvSpPr/>
          <p:nvPr/>
        </p:nvSpPr>
        <p:spPr>
          <a:xfrm>
            <a:off x="4696211" y="1327865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</a:t>
            </a:r>
            <a:r>
              <a:rPr lang="en-US" sz="1800" b="1" dirty="0">
                <a:solidFill>
                  <a:srgbClr val="1A1D28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12g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3FBE36-2284-4E79-B8E2-33A8D9021EC6}"/>
              </a:ext>
            </a:extLst>
          </p:cNvPr>
          <p:cNvSpPr/>
          <p:nvPr/>
        </p:nvSpPr>
        <p:spPr>
          <a:xfrm>
            <a:off x="4696211" y="2008208"/>
            <a:ext cx="3680099" cy="578112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11,7g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9B7D699-036D-4358-916B-3942A01255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6" y="2055904"/>
            <a:ext cx="603402" cy="482721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2AEA18-9CF0-47CC-AB41-1CBFC24F83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67" y="1390526"/>
            <a:ext cx="549444" cy="482845"/>
          </a:xfrm>
          <a:prstGeom prst="rect">
            <a:avLst/>
          </a:pr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282AEB7C-28D3-4CBA-96C5-7CE517DF3038}"/>
              </a:ext>
            </a:extLst>
          </p:cNvPr>
          <p:cNvSpPr>
            <a:spLocks noChangeAspect="1"/>
          </p:cNvSpPr>
          <p:nvPr/>
        </p:nvSpPr>
        <p:spPr>
          <a:xfrm>
            <a:off x="-86249" y="127986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5"/>
                </a:lnTo>
                <a:lnTo>
                  <a:pt x="0" y="28253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8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1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2" grpId="0" animBg="1"/>
      <p:bldP spid="47" grpId="0" animBg="1"/>
      <p:bldP spid="18" grpId="0" animBg="1"/>
      <p:bldP spid="19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D7F7BE0-BAE8-4340-B666-9A4188797A26}"/>
              </a:ext>
            </a:extLst>
          </p:cNvPr>
          <p:cNvSpPr/>
          <p:nvPr/>
        </p:nvSpPr>
        <p:spPr>
          <a:xfrm>
            <a:off x="821267" y="1312333"/>
            <a:ext cx="7078133" cy="2336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dirty="0">
                <a:ln w="0"/>
                <a:solidFill>
                  <a:sysClr val="windowText" lastClr="00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10. OXIDE</a:t>
            </a:r>
            <a:endParaRPr lang="en-US" sz="5400" dirty="0">
              <a:ln w="0"/>
              <a:solidFill>
                <a:sysClr val="windowText" lastClr="00000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6699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Oxide acid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oxide base </a:t>
            </a: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49650F8-E690-4A29-AD82-14356FDA04DF}"/>
              </a:ext>
            </a:extLst>
          </p:cNvPr>
          <p:cNvSpPr/>
          <p:nvPr/>
        </p:nvSpPr>
        <p:spPr>
          <a:xfrm>
            <a:off x="4696210" y="1960838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4DD8DE0-386B-4F78-B74C-239425F26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3" y="1986230"/>
            <a:ext cx="549444" cy="48284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991688-36F8-4B71-AF0A-423EDB772F1A}"/>
              </a:ext>
            </a:extLst>
          </p:cNvPr>
          <p:cNvSpPr/>
          <p:nvPr/>
        </p:nvSpPr>
        <p:spPr>
          <a:xfrm>
            <a:off x="4696209" y="2621622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CÓ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3B3E1D3-423C-4C57-8ACC-7BA4D8E4DF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2669317"/>
            <a:ext cx="603402" cy="482721"/>
          </a:xfrm>
          <a:prstGeom prst="rect">
            <a:avLst/>
          </a:prstGeom>
          <a:noFill/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1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19" name="Freeform 9">
            <a:extLst>
              <a:ext uri="{FF2B5EF4-FFF2-40B4-BE49-F238E27FC236}">
                <a16:creationId xmlns:a16="http://schemas.microsoft.com/office/drawing/2014/main" id="{B0D75A13-115F-49E1-B8D6-6B35557F38A0}"/>
              </a:ext>
            </a:extLst>
          </p:cNvPr>
          <p:cNvSpPr>
            <a:spLocks noChangeAspect="1"/>
          </p:cNvSpPr>
          <p:nvPr/>
        </p:nvSpPr>
        <p:spPr>
          <a:xfrm>
            <a:off x="104079" y="101147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1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31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22" grpId="0" animBg="1"/>
      <p:bldP spid="24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57A22-7337-416E-8D57-7FED53E05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782320" y="1970026"/>
            <a:ext cx="5579360" cy="1203448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1500" b="1" kern="1200">
                <a:solidFill>
                  <a:schemeClr val="bg1"/>
                </a:solidFill>
                <a:effectLst>
                  <a:glow rad="63500">
                    <a:srgbClr val="6AE1E9">
                      <a:alpha val="87000"/>
                    </a:srgbClr>
                  </a:glow>
                  <a:reflection blurRad="6350" stA="55000" endA="300" endPos="45500" dir="5400000" sy="-100000" algn="bl" rotWithShape="0"/>
                </a:effectLst>
                <a:latin typeface="#9Slide05 SVNReklame Script" panose="03060502040607080D05" pitchFamily="66" charset="0"/>
                <a:cs typeface="Times New Roman" panose="02020603050405020304" pitchFamily="18" charset="0"/>
              </a:rPr>
              <a:t>THANK YOU</a:t>
            </a:r>
            <a:endParaRPr lang="en-US" sz="11500" b="1" kern="1200" dirty="0">
              <a:solidFill>
                <a:schemeClr val="bg1"/>
              </a:solidFill>
              <a:effectLst>
                <a:glow rad="63500">
                  <a:srgbClr val="6AE1E9">
                    <a:alpha val="87000"/>
                  </a:srgbClr>
                </a:glow>
                <a:reflection blurRad="6350" stA="55000" endA="300" endPos="45500" dir="5400000" sy="-100000" algn="bl" rotWithShape="0"/>
              </a:effectLst>
              <a:latin typeface="#9Slide05 SVNReklame Script" panose="03060502040607080D05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3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0363240-608C-9144-A39F-C2563955E695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643799" y="905933"/>
            <a:ext cx="7703999" cy="4097867"/>
          </a:xfrm>
        </p:spPr>
        <p:txBody>
          <a:bodyPr/>
          <a:lstStyle/>
          <a:p>
            <a:pPr>
              <a:lnSpc>
                <a:spcPct val="107000"/>
              </a:lnSpc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 Qua tiến hành thí nghiệm, em hãy nêu hiện tượng và viết PTHH xảy ra của thí nghiệm sau: 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1: Cho bột CuO tác dụng với dung dịch HCl loãng.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</a:t>
            </a:r>
            <a:b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Thí nghiệm 2: Dẫn khí CO</a:t>
            </a:r>
            <a:r>
              <a:rPr lang="vi-VN" sz="20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dung dịch Ca(OH)</a:t>
            </a:r>
            <a:r>
              <a:rPr lang="vi-VN" sz="2000" b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132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776A5A8-AC04-CE44-957C-E02BDB76ECF0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393700" y="939800"/>
            <a:ext cx="8356600" cy="4140200"/>
          </a:xfrm>
        </p:spPr>
        <p:txBody>
          <a:bodyPr/>
          <a:lstStyle/>
          <a:p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b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1.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Cu. PTHH: </a:t>
            </a:r>
            <a:b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⟶ CuCl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b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 2.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CO2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Ca(OH)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PTHH:</a:t>
            </a:r>
            <a:b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Ca(OH)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⟶ CaCO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5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156419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84D7280-4D04-F643-9FB2-2FD1CFC66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740" y="1621576"/>
            <a:ext cx="7611199" cy="3394608"/>
          </a:xfrm>
        </p:spPr>
        <p:txBody>
          <a:bodyPr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⇨ Oxide acid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base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NaOH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⟶ Na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33D5AC33-29CD-394E-9F0E-266A5067A0C4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-1603652" y="1852507"/>
            <a:ext cx="7704000" cy="572700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2.1. Oxide acid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51F894-2712-D84E-907D-159392CDFCAC}"/>
              </a:ext>
            </a:extLst>
          </p:cNvPr>
          <p:cNvSpPr/>
          <p:nvPr/>
        </p:nvSpPr>
        <p:spPr>
          <a:xfrm>
            <a:off x="236391" y="1501877"/>
            <a:ext cx="851386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perspectiveBelow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0"/>
                <a:solidFill>
                  <a:sysClr val="windowText" lastClr="0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TÍNH </a:t>
            </a:r>
            <a:r>
              <a:rPr lang="en-US" sz="5400" b="1" cap="none" spc="0" dirty="0">
                <a:ln w="0"/>
                <a:solidFill>
                  <a:sysClr val="windowText" lastClr="0000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5400" b="1" cap="none" spc="0" dirty="0">
                <a:ln w="0"/>
                <a:solidFill>
                  <a:sysClr val="windowText" lastClr="0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HÓA HỌC</a:t>
            </a:r>
            <a:endParaRPr lang="en-US" sz="5400" b="1" cap="none" spc="0" dirty="0">
              <a:ln w="0"/>
              <a:solidFill>
                <a:sysClr val="windowText" lastClr="00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85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FEAB047-B831-0441-85D5-8F62386B1B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301" y="1231173"/>
            <a:ext cx="7703999" cy="2365117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⇨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Oxide base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PTHH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Na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+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HCl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⟶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NaCl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3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2979AAE-22EF-9A4B-A17C-FD78BD874070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-1410013" y="944823"/>
            <a:ext cx="7704000" cy="572700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2.2. Oxide base</a:t>
            </a:r>
          </a:p>
        </p:txBody>
      </p:sp>
    </p:spTree>
    <p:extLst>
      <p:ext uri="{BB962C8B-B14F-4D97-AF65-F5344CB8AC3E}">
        <p14:creationId xmlns:p14="http://schemas.microsoft.com/office/powerpoint/2010/main" val="3327488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057A22-7337-416E-8D57-7FED53E05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782320" y="1970026"/>
            <a:ext cx="5579360" cy="1203448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>
              <a:buClrTx/>
              <a:defRPr/>
            </a:pPr>
            <a:r>
              <a:rPr lang="en-US" sz="11500" b="1" kern="1200">
                <a:solidFill>
                  <a:schemeClr val="accent5"/>
                </a:solidFill>
                <a:effectLst>
                  <a:glow rad="63500">
                    <a:srgbClr val="6AE1E9">
                      <a:alpha val="87000"/>
                    </a:srgbClr>
                  </a:glow>
                  <a:reflection blurRad="6350" stA="55000" endA="300" endPos="45500" dir="5400000" sy="-100000" algn="bl" rotWithShape="0"/>
                </a:effectLst>
                <a:latin typeface="#9Slide05 SVNReklame Script" panose="03060502040607080D05" pitchFamily="66" charset="0"/>
                <a:cs typeface="Times New Roman" panose="02020603050405020304" pitchFamily="18" charset="0"/>
              </a:rPr>
              <a:t>MINIGAME</a:t>
            </a:r>
            <a:endParaRPr lang="en-US" sz="11500" b="1" kern="1200" dirty="0">
              <a:solidFill>
                <a:schemeClr val="accent5"/>
              </a:solidFill>
              <a:effectLst>
                <a:glow rad="63500">
                  <a:srgbClr val="6AE1E9">
                    <a:alpha val="87000"/>
                  </a:srgbClr>
                </a:glow>
                <a:reflection blurRad="6350" stA="55000" endA="300" endPos="45500" dir="5400000" sy="-100000" algn="bl" rotWithShape="0"/>
              </a:effectLst>
              <a:latin typeface="#9Slide05 SVNReklame Script" panose="03060502040607080D05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F7671DD-75C3-47C1-8ED6-AD6A7DC52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Freeform 8">
            <a:hlinkClick r:id="rId3" action="ppaction://hlinksldjump"/>
          </p:cNvPr>
          <p:cNvSpPr>
            <a:spLocks noChangeAspect="1"/>
          </p:cNvSpPr>
          <p:nvPr/>
        </p:nvSpPr>
        <p:spPr>
          <a:xfrm>
            <a:off x="2628611" y="375266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575"/>
          </a:p>
        </p:txBody>
      </p:sp>
      <p:sp>
        <p:nvSpPr>
          <p:cNvPr id="19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5F1A6BC3-A69C-44E6-85A8-1B159BDECF53}"/>
              </a:ext>
            </a:extLst>
          </p:cNvPr>
          <p:cNvSpPr/>
          <p:nvPr/>
        </p:nvSpPr>
        <p:spPr>
          <a:xfrm>
            <a:off x="1743326" y="1462159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01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26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97B6C592-2959-4B60-9504-5B9D4F9E08CF}"/>
              </a:ext>
            </a:extLst>
          </p:cNvPr>
          <p:cNvSpPr/>
          <p:nvPr/>
        </p:nvSpPr>
        <p:spPr>
          <a:xfrm>
            <a:off x="1743326" y="2681288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05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27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F2DFE4C9-90AD-4605-BC48-8588AB89E678}"/>
              </a:ext>
            </a:extLst>
          </p:cNvPr>
          <p:cNvSpPr/>
          <p:nvPr/>
        </p:nvSpPr>
        <p:spPr>
          <a:xfrm>
            <a:off x="1743326" y="4113196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09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28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A9AE527F-5AAA-4805-A435-F53304108D38}"/>
              </a:ext>
            </a:extLst>
          </p:cNvPr>
          <p:cNvSpPr/>
          <p:nvPr/>
        </p:nvSpPr>
        <p:spPr>
          <a:xfrm>
            <a:off x="3974912" y="1462159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02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29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CD1E7D1C-B6B3-4FB0-9CB3-C8B4A339A459}"/>
              </a:ext>
            </a:extLst>
          </p:cNvPr>
          <p:cNvSpPr/>
          <p:nvPr/>
        </p:nvSpPr>
        <p:spPr>
          <a:xfrm>
            <a:off x="3974912" y="2681288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06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30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C93775BA-7051-4360-9A9C-A3DFA508B764}"/>
              </a:ext>
            </a:extLst>
          </p:cNvPr>
          <p:cNvSpPr/>
          <p:nvPr/>
        </p:nvSpPr>
        <p:spPr>
          <a:xfrm>
            <a:off x="3974912" y="4113196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10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31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2733A36C-0943-47D6-9D31-D0C7C9FF5FBC}"/>
              </a:ext>
            </a:extLst>
          </p:cNvPr>
          <p:cNvSpPr/>
          <p:nvPr/>
        </p:nvSpPr>
        <p:spPr>
          <a:xfrm>
            <a:off x="6120226" y="1462159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03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32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D6B613FD-721C-407D-96CC-1AB5D4D80E0D}"/>
              </a:ext>
            </a:extLst>
          </p:cNvPr>
          <p:cNvSpPr/>
          <p:nvPr/>
        </p:nvSpPr>
        <p:spPr>
          <a:xfrm>
            <a:off x="6120226" y="2681288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07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33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3005FED2-7AB2-46AC-A13A-FA5640F8DB7D}"/>
              </a:ext>
            </a:extLst>
          </p:cNvPr>
          <p:cNvSpPr/>
          <p:nvPr/>
        </p:nvSpPr>
        <p:spPr>
          <a:xfrm>
            <a:off x="6120226" y="4113196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11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38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06029918-9637-44C3-A90E-77536458642F}"/>
              </a:ext>
            </a:extLst>
          </p:cNvPr>
          <p:cNvSpPr/>
          <p:nvPr/>
        </p:nvSpPr>
        <p:spPr>
          <a:xfrm>
            <a:off x="8201711" y="1462159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04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39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9DE51879-3E92-4102-BD2E-4C5554308597}"/>
              </a:ext>
            </a:extLst>
          </p:cNvPr>
          <p:cNvSpPr/>
          <p:nvPr/>
        </p:nvSpPr>
        <p:spPr>
          <a:xfrm>
            <a:off x="8201711" y="2681288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08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40" name="1">
            <a:hlinkClick r:id="" action="ppaction://noaction">
              <a:snd r:embed="rId5" name="voltage.wav"/>
            </a:hlinkClick>
            <a:extLst>
              <a:ext uri="{FF2B5EF4-FFF2-40B4-BE49-F238E27FC236}">
                <a16:creationId xmlns:a16="http://schemas.microsoft.com/office/drawing/2014/main" id="{E73B2CCB-6197-4D53-8220-21AFD23EBF4E}"/>
              </a:ext>
            </a:extLst>
          </p:cNvPr>
          <p:cNvSpPr/>
          <p:nvPr/>
        </p:nvSpPr>
        <p:spPr>
          <a:xfrm>
            <a:off x="8201711" y="4113196"/>
            <a:ext cx="446416" cy="439104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rgbClr val="AB62C7"/>
          </a:solidFill>
          <a:ln>
            <a:noFill/>
          </a:ln>
          <a:effectLst>
            <a:glow rad="127000">
              <a:schemeClr val="bg2">
                <a:alpha val="63000"/>
              </a:schemeClr>
            </a:glo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bg2"/>
                </a:solidFill>
                <a:latin typeface="Livvic" pitchFamily="2" charset="0"/>
              </a:rPr>
              <a:t>12</a:t>
            </a:r>
            <a:endParaRPr sz="1600" b="1" dirty="0">
              <a:solidFill>
                <a:schemeClr val="bg2"/>
              </a:solidFill>
              <a:latin typeface="Livvic" pitchFamily="2" charset="0"/>
            </a:endParaRPr>
          </a:p>
        </p:txBody>
      </p:sp>
      <p:sp>
        <p:nvSpPr>
          <p:cNvPr id="2" name="Freeform 2">
            <a:hlinkClick r:id="rId6" action="ppaction://hlinksldjump"/>
          </p:cNvPr>
          <p:cNvSpPr>
            <a:spLocks noChangeAspect="1"/>
          </p:cNvSpPr>
          <p:nvPr/>
        </p:nvSpPr>
        <p:spPr>
          <a:xfrm>
            <a:off x="495874" y="324118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1378214" h="1378214">
                <a:moveTo>
                  <a:pt x="0" y="0"/>
                </a:moveTo>
                <a:lnTo>
                  <a:pt x="1378214" y="0"/>
                </a:lnTo>
                <a:lnTo>
                  <a:pt x="1378214" y="1378214"/>
                </a:lnTo>
                <a:lnTo>
                  <a:pt x="0" y="1378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hlinkClick r:id="rId8" action="ppaction://hlinksldjump"/>
          </p:cNvPr>
          <p:cNvSpPr>
            <a:spLocks noChangeAspect="1"/>
          </p:cNvSpPr>
          <p:nvPr/>
        </p:nvSpPr>
        <p:spPr>
          <a:xfrm>
            <a:off x="2628611" y="324118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hlinkClick r:id="rId10" action="ppaction://hlinksldjump"/>
          </p:cNvPr>
          <p:cNvSpPr>
            <a:spLocks noChangeAspect="1"/>
          </p:cNvSpPr>
          <p:nvPr/>
        </p:nvSpPr>
        <p:spPr>
          <a:xfrm>
            <a:off x="4764294" y="324118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5"/>
                </a:lnTo>
                <a:lnTo>
                  <a:pt x="0" y="28253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2" action="ppaction://hlinksldjump"/>
          </p:cNvPr>
          <p:cNvSpPr>
            <a:spLocks noChangeAspect="1"/>
          </p:cNvSpPr>
          <p:nvPr/>
        </p:nvSpPr>
        <p:spPr>
          <a:xfrm>
            <a:off x="6898504" y="324118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hlinkClick r:id="rId14" action="ppaction://hlinksldjump"/>
          </p:cNvPr>
          <p:cNvSpPr>
            <a:spLocks noChangeAspect="1"/>
          </p:cNvSpPr>
          <p:nvPr/>
        </p:nvSpPr>
        <p:spPr>
          <a:xfrm>
            <a:off x="496084" y="1809277"/>
            <a:ext cx="1524945" cy="1524945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5"/>
                </a:lnTo>
                <a:lnTo>
                  <a:pt x="0" y="28253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 sz="1575"/>
          </a:p>
        </p:txBody>
      </p:sp>
      <p:sp>
        <p:nvSpPr>
          <p:cNvPr id="6" name="Freeform 6">
            <a:hlinkClick r:id="rId16" action="ppaction://hlinksldjump"/>
          </p:cNvPr>
          <p:cNvSpPr>
            <a:spLocks noChangeAspect="1"/>
          </p:cNvSpPr>
          <p:nvPr/>
        </p:nvSpPr>
        <p:spPr>
          <a:xfrm>
            <a:off x="2628611" y="180822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hlinkClick r:id="rId18" action="ppaction://hlinksldjump"/>
          </p:cNvPr>
          <p:cNvSpPr>
            <a:spLocks noChangeAspect="1"/>
          </p:cNvSpPr>
          <p:nvPr/>
        </p:nvSpPr>
        <p:spPr>
          <a:xfrm>
            <a:off x="4763241" y="180822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5" y="0"/>
                </a:lnTo>
                <a:lnTo>
                  <a:pt x="2825315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 sz="1575"/>
          </a:p>
        </p:txBody>
      </p:sp>
      <p:sp>
        <p:nvSpPr>
          <p:cNvPr id="10" name="Freeform 10">
            <a:hlinkClick r:id="rId20" action="ppaction://hlinksldjump"/>
          </p:cNvPr>
          <p:cNvSpPr>
            <a:spLocks noChangeAspect="1"/>
          </p:cNvSpPr>
          <p:nvPr/>
        </p:nvSpPr>
        <p:spPr>
          <a:xfrm>
            <a:off x="6897871" y="1808225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hlinkClick r:id="rId22" action="ppaction://hlinksldjump"/>
          </p:cNvPr>
          <p:cNvSpPr>
            <a:spLocks noChangeAspect="1"/>
          </p:cNvSpPr>
          <p:nvPr/>
        </p:nvSpPr>
        <p:spPr>
          <a:xfrm>
            <a:off x="6897871" y="375266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hlinkClick r:id="rId24" action="ppaction://hlinksldjump"/>
          </p:cNvPr>
          <p:cNvSpPr>
            <a:spLocks noChangeAspect="1"/>
          </p:cNvSpPr>
          <p:nvPr/>
        </p:nvSpPr>
        <p:spPr>
          <a:xfrm>
            <a:off x="4763241" y="375266"/>
            <a:ext cx="1527048" cy="1527048"/>
          </a:xfrm>
          <a:custGeom>
            <a:avLst/>
            <a:gdLst/>
            <a:ahLst/>
            <a:cxnLst/>
            <a:rect l="l" t="t" r="r" b="b"/>
            <a:pathLst>
              <a:path w="2825315" h="2825315">
                <a:moveTo>
                  <a:pt x="0" y="0"/>
                </a:moveTo>
                <a:lnTo>
                  <a:pt x="2825314" y="0"/>
                </a:lnTo>
                <a:lnTo>
                  <a:pt x="2825314" y="2825314"/>
                </a:lnTo>
                <a:lnTo>
                  <a:pt x="0" y="282531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>
            <a:hlinkClick r:id="rId26" action="ppaction://hlinksldjump"/>
          </p:cNvPr>
          <p:cNvSpPr>
            <a:spLocks noChangeAspect="1"/>
          </p:cNvSpPr>
          <p:nvPr/>
        </p:nvSpPr>
        <p:spPr>
          <a:xfrm>
            <a:off x="496084" y="376318"/>
            <a:ext cx="1524945" cy="1524945"/>
          </a:xfrm>
          <a:custGeom>
            <a:avLst/>
            <a:gdLst/>
            <a:ahLst/>
            <a:cxnLst/>
            <a:rect l="l" t="t" r="r" b="b"/>
            <a:pathLst>
              <a:path w="1355507" h="1355507">
                <a:moveTo>
                  <a:pt x="0" y="0"/>
                </a:moveTo>
                <a:lnTo>
                  <a:pt x="1355507" y="0"/>
                </a:lnTo>
                <a:lnTo>
                  <a:pt x="1355507" y="1355508"/>
                </a:lnTo>
                <a:lnTo>
                  <a:pt x="0" y="1355508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EB27B6-8D42-4302-81F7-C8D3A2F3090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11289" y="360193"/>
            <a:ext cx="1834750" cy="15873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8AD4CA-1D2B-4D70-BE0E-4007FE3EFEE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86578" y="430114"/>
            <a:ext cx="1834750" cy="1587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DA9293F-E5F1-468A-88D9-8C1818E491D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783870" y="360193"/>
            <a:ext cx="1834750" cy="15873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5D1215-4893-4F7F-B145-73528890369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63935" y="360193"/>
            <a:ext cx="1834750" cy="15873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972BF24-0BA0-4C1C-9BFA-95B95D0B370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5873" y="1908759"/>
            <a:ext cx="1834750" cy="15873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083330D-06D7-4E14-949F-5D16612B543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60144" y="1908759"/>
            <a:ext cx="1834750" cy="15873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C450BE-8C0F-476D-A36E-E5A0A4562CA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28539" y="1915249"/>
            <a:ext cx="1834750" cy="158737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43EBF70-CDC5-4925-9EB5-820CC9BC0AF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37501" y="1915249"/>
            <a:ext cx="1834750" cy="15873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77F8A-516A-4EE5-9DC4-CA628836306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5873" y="3386765"/>
            <a:ext cx="1834750" cy="1587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2EDC9E8-794E-4BF7-B7E8-F32722DDA3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660144" y="3386765"/>
            <a:ext cx="1834750" cy="158737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811A342-6AAA-4703-AC2A-CEBD4BCDD5A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28539" y="3386765"/>
            <a:ext cx="1834750" cy="15873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AC1799A-D39F-402D-804C-5EF29573368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037501" y="3386765"/>
            <a:ext cx="1834750" cy="158737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0FD7E70-F922-4708-96D0-0DF145A9B4A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53" name="Google Shape;3344;p48">
              <a:hlinkClick r:id="rId29" action="ppaction://hlinksldjump"/>
              <a:extLst>
                <a:ext uri="{FF2B5EF4-FFF2-40B4-BE49-F238E27FC236}">
                  <a16:creationId xmlns:a16="http://schemas.microsoft.com/office/drawing/2014/main" id="{B15A73CE-BE16-449D-BB23-65FE4E8D38A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5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54" name="Right Arrow 5">
              <a:hlinkClick r:id="rId29" action="ppaction://hlinksldjump"/>
              <a:extLst>
                <a:ext uri="{FF2B5EF4-FFF2-40B4-BE49-F238E27FC236}">
                  <a16:creationId xmlns:a16="http://schemas.microsoft.com/office/drawing/2014/main" id="{A4E7B164-0B9D-4CA0-96F1-47E9304F3496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50" fill="hold"/>
                                        <p:tgtEl>
                                          <p:spTgt spid="3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50" fill="hold"/>
                                        <p:tgtEl>
                                          <p:spTgt spid="4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0" dur="2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8" dur="250" fill="hold"/>
                                        <p:tgtEl>
                                          <p:spTgt spid="4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6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4" dur="250" fill="hold"/>
                                        <p:tgtEl>
                                          <p:spTgt spid="4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50" fill="hold"/>
                                        <p:tgtEl>
                                          <p:spTgt spid="4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83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" grpId="0" animBg="1"/>
      <p:bldP spid="2" grpId="1" animBg="1"/>
      <p:bldP spid="7" grpId="0" animBg="1"/>
      <p:bldP spid="7" grpId="1" animBg="1"/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6" grpId="0" animBg="1"/>
      <p:bldP spid="6" grpId="1" animBg="1"/>
      <p:bldP spid="12" grpId="0" animBg="1"/>
      <p:bldP spid="12" grpId="1" animBg="1"/>
      <p:bldP spid="10" grpId="0" animBg="1"/>
      <p:bldP spid="10" grpId="1" animBg="1"/>
      <p:bldP spid="3" grpId="0" animBg="1"/>
      <p:bldP spid="3" grpId="1" animBg="1"/>
      <p:bldP spid="5" grpId="0" animBg="1"/>
      <p:bldP spid="5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CD730C-6854-48F8-8AE9-201F28E152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813" b="7813"/>
          <a:stretch/>
        </p:blipFill>
        <p:spPr>
          <a:xfrm flipV="1"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Snip Diagonal Corner Rectangle 3">
            <a:extLst>
              <a:ext uri="{FF2B5EF4-FFF2-40B4-BE49-F238E27FC236}">
                <a16:creationId xmlns:a16="http://schemas.microsoft.com/office/drawing/2014/main" id="{3EE5951F-404B-48E0-8598-F7E0554EA9F5}"/>
              </a:ext>
            </a:extLst>
          </p:cNvPr>
          <p:cNvSpPr/>
          <p:nvPr/>
        </p:nvSpPr>
        <p:spPr>
          <a:xfrm>
            <a:off x="854803" y="639270"/>
            <a:ext cx="3663880" cy="2576064"/>
          </a:xfrm>
          <a:prstGeom prst="roundRect">
            <a:avLst>
              <a:gd name="adj" fmla="val 5859"/>
            </a:avLst>
          </a:prstGeom>
          <a:solidFill>
            <a:sysClr val="window" lastClr="FFFFFF">
              <a:alpha val="86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66">
              <a:buClrTx/>
              <a:defRPr/>
            </a:pPr>
            <a:r>
              <a:rPr lang="en-US" sz="3300" b="1" kern="1200" dirty="0" err="1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HCl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+ K2O ⟶ </a:t>
            </a:r>
          </a:p>
          <a:p>
            <a:pPr algn="ctr" defTabSz="685766">
              <a:buClrTx/>
              <a:defRPr/>
            </a:pP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</a:t>
            </a:r>
            <a:r>
              <a:rPr lang="en-US" sz="3300" b="1" kern="1200" baseline="-250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300" b="1" kern="1200" dirty="0">
                <a:solidFill>
                  <a:prstClr val="black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O + 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AD30722-39E4-41A1-86C1-2F8308F318DC}"/>
              </a:ext>
            </a:extLst>
          </p:cNvPr>
          <p:cNvSpPr/>
          <p:nvPr/>
        </p:nvSpPr>
        <p:spPr>
          <a:xfrm>
            <a:off x="867603" y="4658380"/>
            <a:ext cx="7408795" cy="73175"/>
          </a:xfrm>
          <a:custGeom>
            <a:avLst/>
            <a:gdLst>
              <a:gd name="connsiteX0" fmla="*/ 0 w 7408795"/>
              <a:gd name="connsiteY0" fmla="*/ 36588 h 73175"/>
              <a:gd name="connsiteX1" fmla="*/ 36588 w 7408795"/>
              <a:gd name="connsiteY1" fmla="*/ 0 h 73175"/>
              <a:gd name="connsiteX2" fmla="*/ 850175 w 7408795"/>
              <a:gd name="connsiteY2" fmla="*/ 0 h 73175"/>
              <a:gd name="connsiteX3" fmla="*/ 1590406 w 7408795"/>
              <a:gd name="connsiteY3" fmla="*/ 0 h 73175"/>
              <a:gd name="connsiteX4" fmla="*/ 2330636 w 7408795"/>
              <a:gd name="connsiteY4" fmla="*/ 0 h 73175"/>
              <a:gd name="connsiteX5" fmla="*/ 2777442 w 7408795"/>
              <a:gd name="connsiteY5" fmla="*/ 0 h 73175"/>
              <a:gd name="connsiteX6" fmla="*/ 3444317 w 7408795"/>
              <a:gd name="connsiteY6" fmla="*/ 0 h 73175"/>
              <a:gd name="connsiteX7" fmla="*/ 4184548 w 7408795"/>
              <a:gd name="connsiteY7" fmla="*/ 0 h 73175"/>
              <a:gd name="connsiteX8" fmla="*/ 4851422 w 7408795"/>
              <a:gd name="connsiteY8" fmla="*/ 0 h 73175"/>
              <a:gd name="connsiteX9" fmla="*/ 5371584 w 7408795"/>
              <a:gd name="connsiteY9" fmla="*/ 0 h 73175"/>
              <a:gd name="connsiteX10" fmla="*/ 6185171 w 7408795"/>
              <a:gd name="connsiteY10" fmla="*/ 0 h 73175"/>
              <a:gd name="connsiteX11" fmla="*/ 7372208 w 7408795"/>
              <a:gd name="connsiteY11" fmla="*/ 0 h 73175"/>
              <a:gd name="connsiteX12" fmla="*/ 7408796 w 7408795"/>
              <a:gd name="connsiteY12" fmla="*/ 36588 h 73175"/>
              <a:gd name="connsiteX13" fmla="*/ 7408795 w 7408795"/>
              <a:gd name="connsiteY13" fmla="*/ 36588 h 73175"/>
              <a:gd name="connsiteX14" fmla="*/ 7372207 w 7408795"/>
              <a:gd name="connsiteY14" fmla="*/ 73176 h 73175"/>
              <a:gd name="connsiteX15" fmla="*/ 6631976 w 7408795"/>
              <a:gd name="connsiteY15" fmla="*/ 73176 h 73175"/>
              <a:gd name="connsiteX16" fmla="*/ 6111814 w 7408795"/>
              <a:gd name="connsiteY16" fmla="*/ 73176 h 73175"/>
              <a:gd name="connsiteX17" fmla="*/ 5665008 w 7408795"/>
              <a:gd name="connsiteY17" fmla="*/ 73176 h 73175"/>
              <a:gd name="connsiteX18" fmla="*/ 4851422 w 7408795"/>
              <a:gd name="connsiteY18" fmla="*/ 73176 h 73175"/>
              <a:gd name="connsiteX19" fmla="*/ 4184547 w 7408795"/>
              <a:gd name="connsiteY19" fmla="*/ 73176 h 73175"/>
              <a:gd name="connsiteX20" fmla="*/ 3737741 w 7408795"/>
              <a:gd name="connsiteY20" fmla="*/ 73176 h 73175"/>
              <a:gd name="connsiteX21" fmla="*/ 3217579 w 7408795"/>
              <a:gd name="connsiteY21" fmla="*/ 73175 h 73175"/>
              <a:gd name="connsiteX22" fmla="*/ 2697417 w 7408795"/>
              <a:gd name="connsiteY22" fmla="*/ 73175 h 73175"/>
              <a:gd name="connsiteX23" fmla="*/ 2103899 w 7408795"/>
              <a:gd name="connsiteY23" fmla="*/ 73175 h 73175"/>
              <a:gd name="connsiteX24" fmla="*/ 1363668 w 7408795"/>
              <a:gd name="connsiteY24" fmla="*/ 73175 h 73175"/>
              <a:gd name="connsiteX25" fmla="*/ 843506 w 7408795"/>
              <a:gd name="connsiteY25" fmla="*/ 73175 h 73175"/>
              <a:gd name="connsiteX26" fmla="*/ 36588 w 7408795"/>
              <a:gd name="connsiteY26" fmla="*/ 73175 h 73175"/>
              <a:gd name="connsiteX27" fmla="*/ 0 w 7408795"/>
              <a:gd name="connsiteY27" fmla="*/ 36587 h 73175"/>
              <a:gd name="connsiteX28" fmla="*/ 0 w 7408795"/>
              <a:gd name="connsiteY28" fmla="*/ 36588 h 7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8795" h="73175" fill="none" extrusionOk="0">
                <a:moveTo>
                  <a:pt x="0" y="36588"/>
                </a:moveTo>
                <a:cubicBezTo>
                  <a:pt x="-679" y="16280"/>
                  <a:pt x="16950" y="500"/>
                  <a:pt x="36588" y="0"/>
                </a:cubicBezTo>
                <a:cubicBezTo>
                  <a:pt x="442453" y="-23632"/>
                  <a:pt x="569763" y="-10743"/>
                  <a:pt x="850175" y="0"/>
                </a:cubicBezTo>
                <a:cubicBezTo>
                  <a:pt x="1130587" y="10743"/>
                  <a:pt x="1356998" y="-32567"/>
                  <a:pt x="1590406" y="0"/>
                </a:cubicBezTo>
                <a:cubicBezTo>
                  <a:pt x="1823814" y="32567"/>
                  <a:pt x="2162032" y="-31411"/>
                  <a:pt x="2330636" y="0"/>
                </a:cubicBezTo>
                <a:cubicBezTo>
                  <a:pt x="2499240" y="31411"/>
                  <a:pt x="2679550" y="16025"/>
                  <a:pt x="2777442" y="0"/>
                </a:cubicBezTo>
                <a:cubicBezTo>
                  <a:pt x="2875334" y="-16025"/>
                  <a:pt x="3217118" y="29198"/>
                  <a:pt x="3444317" y="0"/>
                </a:cubicBezTo>
                <a:cubicBezTo>
                  <a:pt x="3671517" y="-29198"/>
                  <a:pt x="3848563" y="-10314"/>
                  <a:pt x="4184548" y="0"/>
                </a:cubicBezTo>
                <a:cubicBezTo>
                  <a:pt x="4520533" y="10314"/>
                  <a:pt x="4573525" y="22103"/>
                  <a:pt x="4851422" y="0"/>
                </a:cubicBezTo>
                <a:cubicBezTo>
                  <a:pt x="5129319" y="-22103"/>
                  <a:pt x="5164419" y="8387"/>
                  <a:pt x="5371584" y="0"/>
                </a:cubicBezTo>
                <a:cubicBezTo>
                  <a:pt x="5578749" y="-8387"/>
                  <a:pt x="5782600" y="-37868"/>
                  <a:pt x="6185171" y="0"/>
                </a:cubicBezTo>
                <a:cubicBezTo>
                  <a:pt x="6587742" y="37868"/>
                  <a:pt x="7098749" y="-27048"/>
                  <a:pt x="7372208" y="0"/>
                </a:cubicBezTo>
                <a:cubicBezTo>
                  <a:pt x="7389817" y="-1981"/>
                  <a:pt x="7409839" y="15347"/>
                  <a:pt x="7408796" y="36588"/>
                </a:cubicBezTo>
                <a:lnTo>
                  <a:pt x="7408795" y="36588"/>
                </a:lnTo>
                <a:cubicBezTo>
                  <a:pt x="7410182" y="58892"/>
                  <a:pt x="7392907" y="72467"/>
                  <a:pt x="7372207" y="73176"/>
                </a:cubicBezTo>
                <a:cubicBezTo>
                  <a:pt x="7186453" y="78986"/>
                  <a:pt x="6850166" y="110024"/>
                  <a:pt x="6631976" y="73176"/>
                </a:cubicBezTo>
                <a:cubicBezTo>
                  <a:pt x="6413786" y="36328"/>
                  <a:pt x="6264057" y="50620"/>
                  <a:pt x="6111814" y="73176"/>
                </a:cubicBezTo>
                <a:cubicBezTo>
                  <a:pt x="5959571" y="95732"/>
                  <a:pt x="5815355" y="60686"/>
                  <a:pt x="5665008" y="73176"/>
                </a:cubicBezTo>
                <a:cubicBezTo>
                  <a:pt x="5514661" y="85666"/>
                  <a:pt x="5205775" y="89547"/>
                  <a:pt x="4851422" y="73176"/>
                </a:cubicBezTo>
                <a:cubicBezTo>
                  <a:pt x="4497069" y="56805"/>
                  <a:pt x="4366483" y="100209"/>
                  <a:pt x="4184547" y="73176"/>
                </a:cubicBezTo>
                <a:cubicBezTo>
                  <a:pt x="4002612" y="46143"/>
                  <a:pt x="3930606" y="83103"/>
                  <a:pt x="3737741" y="73176"/>
                </a:cubicBezTo>
                <a:cubicBezTo>
                  <a:pt x="3544876" y="63248"/>
                  <a:pt x="3368004" y="88683"/>
                  <a:pt x="3217579" y="73175"/>
                </a:cubicBezTo>
                <a:cubicBezTo>
                  <a:pt x="3067154" y="57668"/>
                  <a:pt x="2846299" y="62483"/>
                  <a:pt x="2697417" y="73175"/>
                </a:cubicBezTo>
                <a:cubicBezTo>
                  <a:pt x="2548535" y="83867"/>
                  <a:pt x="2348632" y="89813"/>
                  <a:pt x="2103899" y="73175"/>
                </a:cubicBezTo>
                <a:cubicBezTo>
                  <a:pt x="1859166" y="56537"/>
                  <a:pt x="1690768" y="105606"/>
                  <a:pt x="1363668" y="73175"/>
                </a:cubicBezTo>
                <a:cubicBezTo>
                  <a:pt x="1036568" y="40744"/>
                  <a:pt x="1078128" y="53392"/>
                  <a:pt x="843506" y="73175"/>
                </a:cubicBezTo>
                <a:cubicBezTo>
                  <a:pt x="608884" y="92958"/>
                  <a:pt x="265325" y="68089"/>
                  <a:pt x="36588" y="73175"/>
                </a:cubicBezTo>
                <a:cubicBezTo>
                  <a:pt x="16642" y="74100"/>
                  <a:pt x="1731" y="58509"/>
                  <a:pt x="0" y="36587"/>
                </a:cubicBezTo>
                <a:lnTo>
                  <a:pt x="0" y="36588"/>
                </a:lnTo>
                <a:close/>
              </a:path>
              <a:path w="7408795" h="73175" stroke="0" extrusionOk="0">
                <a:moveTo>
                  <a:pt x="0" y="36588"/>
                </a:moveTo>
                <a:cubicBezTo>
                  <a:pt x="3154" y="12667"/>
                  <a:pt x="19195" y="2446"/>
                  <a:pt x="36588" y="0"/>
                </a:cubicBezTo>
                <a:cubicBezTo>
                  <a:pt x="210105" y="-15032"/>
                  <a:pt x="567441" y="-30465"/>
                  <a:pt x="703463" y="0"/>
                </a:cubicBezTo>
                <a:cubicBezTo>
                  <a:pt x="839485" y="30465"/>
                  <a:pt x="1195383" y="30248"/>
                  <a:pt x="1443693" y="0"/>
                </a:cubicBezTo>
                <a:cubicBezTo>
                  <a:pt x="1692003" y="-30248"/>
                  <a:pt x="1675894" y="-20175"/>
                  <a:pt x="1890499" y="0"/>
                </a:cubicBezTo>
                <a:cubicBezTo>
                  <a:pt x="2105104" y="20175"/>
                  <a:pt x="2231808" y="-1868"/>
                  <a:pt x="2337305" y="0"/>
                </a:cubicBezTo>
                <a:cubicBezTo>
                  <a:pt x="2442802" y="1868"/>
                  <a:pt x="2725030" y="-23234"/>
                  <a:pt x="3004180" y="0"/>
                </a:cubicBezTo>
                <a:cubicBezTo>
                  <a:pt x="3283330" y="23234"/>
                  <a:pt x="3560649" y="36769"/>
                  <a:pt x="3817767" y="0"/>
                </a:cubicBezTo>
                <a:cubicBezTo>
                  <a:pt x="4074885" y="-36769"/>
                  <a:pt x="4402279" y="9866"/>
                  <a:pt x="4557997" y="0"/>
                </a:cubicBezTo>
                <a:cubicBezTo>
                  <a:pt x="4713715" y="-9866"/>
                  <a:pt x="4983880" y="-18393"/>
                  <a:pt x="5371584" y="0"/>
                </a:cubicBezTo>
                <a:cubicBezTo>
                  <a:pt x="5759288" y="18393"/>
                  <a:pt x="5641269" y="10152"/>
                  <a:pt x="5891747" y="0"/>
                </a:cubicBezTo>
                <a:cubicBezTo>
                  <a:pt x="6142225" y="-10152"/>
                  <a:pt x="6396471" y="11560"/>
                  <a:pt x="6558621" y="0"/>
                </a:cubicBezTo>
                <a:cubicBezTo>
                  <a:pt x="6720771" y="-11560"/>
                  <a:pt x="7120300" y="39237"/>
                  <a:pt x="7372208" y="0"/>
                </a:cubicBezTo>
                <a:cubicBezTo>
                  <a:pt x="7394626" y="666"/>
                  <a:pt x="7411211" y="16977"/>
                  <a:pt x="7408796" y="36588"/>
                </a:cubicBezTo>
                <a:lnTo>
                  <a:pt x="7408795" y="36588"/>
                </a:lnTo>
                <a:cubicBezTo>
                  <a:pt x="7405928" y="60915"/>
                  <a:pt x="7393055" y="75370"/>
                  <a:pt x="7372207" y="73176"/>
                </a:cubicBezTo>
                <a:cubicBezTo>
                  <a:pt x="7166612" y="68428"/>
                  <a:pt x="6987955" y="81612"/>
                  <a:pt x="6631976" y="73176"/>
                </a:cubicBezTo>
                <a:cubicBezTo>
                  <a:pt x="6275997" y="64740"/>
                  <a:pt x="6251630" y="80583"/>
                  <a:pt x="6038458" y="73176"/>
                </a:cubicBezTo>
                <a:cubicBezTo>
                  <a:pt x="5825286" y="65769"/>
                  <a:pt x="5688482" y="52883"/>
                  <a:pt x="5518296" y="73176"/>
                </a:cubicBezTo>
                <a:cubicBezTo>
                  <a:pt x="5348110" y="93469"/>
                  <a:pt x="5049931" y="57075"/>
                  <a:pt x="4851422" y="73176"/>
                </a:cubicBezTo>
                <a:cubicBezTo>
                  <a:pt x="4652913" y="89277"/>
                  <a:pt x="4344209" y="67097"/>
                  <a:pt x="4037835" y="73176"/>
                </a:cubicBezTo>
                <a:cubicBezTo>
                  <a:pt x="3731461" y="79255"/>
                  <a:pt x="3519867" y="85415"/>
                  <a:pt x="3297604" y="73175"/>
                </a:cubicBezTo>
                <a:cubicBezTo>
                  <a:pt x="3075341" y="60936"/>
                  <a:pt x="3037602" y="63512"/>
                  <a:pt x="2850798" y="73175"/>
                </a:cubicBezTo>
                <a:cubicBezTo>
                  <a:pt x="2663994" y="82838"/>
                  <a:pt x="2537011" y="76564"/>
                  <a:pt x="2403992" y="73175"/>
                </a:cubicBezTo>
                <a:cubicBezTo>
                  <a:pt x="2270973" y="69786"/>
                  <a:pt x="1862157" y="38605"/>
                  <a:pt x="1590405" y="73175"/>
                </a:cubicBezTo>
                <a:cubicBezTo>
                  <a:pt x="1318653" y="107745"/>
                  <a:pt x="1119375" y="44158"/>
                  <a:pt x="923531" y="73175"/>
                </a:cubicBezTo>
                <a:cubicBezTo>
                  <a:pt x="727687" y="102192"/>
                  <a:pt x="342626" y="100101"/>
                  <a:pt x="36588" y="73175"/>
                </a:cubicBezTo>
                <a:cubicBezTo>
                  <a:pt x="17602" y="72425"/>
                  <a:pt x="35" y="57470"/>
                  <a:pt x="0" y="36587"/>
                </a:cubicBezTo>
                <a:lnTo>
                  <a:pt x="0" y="36588"/>
                </a:lnTo>
                <a:close/>
              </a:path>
            </a:pathLst>
          </a:custGeom>
          <a:solidFill>
            <a:srgbClr val="0070C0"/>
          </a:solidFill>
          <a:ln w="12700" cap="flat" cmpd="sng" algn="ctr">
            <a:solidFill>
              <a:srgbClr val="E661C4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158862085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914355">
              <a:buClrTx/>
              <a:defRPr/>
            </a:pPr>
            <a:endParaRPr lang="en-US" sz="700">
              <a:solidFill>
                <a:srgbClr val="C69C6D"/>
              </a:solidFill>
              <a:latin typeface="#9Slide02 Noi dung dai"/>
              <a:ea typeface="+mn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59CF2DAB-48EA-4038-80AF-6AD695D2C4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2" t="-7588" r="2239" b="8906"/>
          <a:stretch/>
        </p:blipFill>
        <p:spPr>
          <a:xfrm>
            <a:off x="-40444" y="3451434"/>
            <a:ext cx="2457450" cy="16100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862EA9F-8577-411A-9249-9A9F3602E1F5}"/>
              </a:ext>
            </a:extLst>
          </p:cNvPr>
          <p:cNvSpPr/>
          <p:nvPr/>
        </p:nvSpPr>
        <p:spPr>
          <a:xfrm>
            <a:off x="4696211" y="1998894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KCl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vi-VN" sz="1800" b="1" baseline="-25000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A89AE6E-E6C9-4B3C-B94E-BB0FE72A6929}"/>
              </a:ext>
            </a:extLst>
          </p:cNvPr>
          <p:cNvSpPr/>
          <p:nvPr/>
        </p:nvSpPr>
        <p:spPr>
          <a:xfrm>
            <a:off x="4696207" y="2697344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>
              <a:buClrTx/>
              <a:defRPr/>
            </a:pP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D. KCL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2DE91D1-21D4-4402-AEA8-1BE838D1A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753" y="2713948"/>
            <a:ext cx="603557" cy="5303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9CD7678-89FB-405C-90D4-16520D452D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864" y="2071210"/>
            <a:ext cx="549444" cy="482845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91ED6F4-D8D0-4B1B-A8E9-DB4BEE17E1C1}"/>
              </a:ext>
            </a:extLst>
          </p:cNvPr>
          <p:cNvGrpSpPr/>
          <p:nvPr/>
        </p:nvGrpSpPr>
        <p:grpSpPr>
          <a:xfrm>
            <a:off x="8550003" y="4596828"/>
            <a:ext cx="443158" cy="435880"/>
            <a:chOff x="7377456" y="3577591"/>
            <a:chExt cx="1064577" cy="1047094"/>
          </a:xfrm>
        </p:grpSpPr>
        <p:sp>
          <p:nvSpPr>
            <p:cNvPr id="27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76B434BB-2D7C-4AB1-A860-6AA18C22D577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rgbClr val="75C5E8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00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914378">
                <a:defRPr/>
              </a:pPr>
              <a:endParaRPr sz="2500">
                <a:ea typeface="+mn-ea"/>
              </a:endParaRPr>
            </a:p>
          </p:txBody>
        </p:sp>
        <p:sp>
          <p:nvSpPr>
            <p:cNvPr id="28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AA11655D-6C2F-4F62-A295-4EFD660DD5C5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76767"/>
                </a:solidFill>
                <a:latin typeface="Arial"/>
              </a:endParaRPr>
            </a:p>
          </p:txBody>
        </p:sp>
      </p:grpSp>
      <p:sp>
        <p:nvSpPr>
          <p:cNvPr id="20" name="Freeform 13">
            <a:hlinkClick r:id="rId11" action="ppaction://hlinksldjump">
              <a:snd r:embed="rId12" name="whoosh.wav"/>
            </a:hlinkClick>
            <a:extLst>
              <a:ext uri="{FF2B5EF4-FFF2-40B4-BE49-F238E27FC236}">
                <a16:creationId xmlns:a16="http://schemas.microsoft.com/office/drawing/2014/main" id="{5E08BD6D-F789-4505-9852-3D87B498C60D}"/>
              </a:ext>
            </a:extLst>
          </p:cNvPr>
          <p:cNvSpPr>
            <a:spLocks noChangeAspect="1"/>
          </p:cNvSpPr>
          <p:nvPr/>
        </p:nvSpPr>
        <p:spPr>
          <a:xfrm>
            <a:off x="105130" y="41773"/>
            <a:ext cx="1524945" cy="1524945"/>
          </a:xfrm>
          <a:custGeom>
            <a:avLst/>
            <a:gdLst/>
            <a:ahLst/>
            <a:cxnLst/>
            <a:rect l="l" t="t" r="r" b="b"/>
            <a:pathLst>
              <a:path w="1355507" h="1355507">
                <a:moveTo>
                  <a:pt x="0" y="0"/>
                </a:moveTo>
                <a:lnTo>
                  <a:pt x="1355507" y="0"/>
                </a:lnTo>
                <a:lnTo>
                  <a:pt x="1355507" y="1355508"/>
                </a:lnTo>
                <a:lnTo>
                  <a:pt x="0" y="13555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E6F0A43-F000-4609-A9F9-9DF590013B4E}"/>
              </a:ext>
            </a:extLst>
          </p:cNvPr>
          <p:cNvSpPr/>
          <p:nvPr/>
        </p:nvSpPr>
        <p:spPr>
          <a:xfrm>
            <a:off x="4696209" y="68208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1800" b="1" dirty="0" err="1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KCl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A166FE7-48DB-4D21-80E0-C3A90F4AD5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904" y="677642"/>
            <a:ext cx="603402" cy="482721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B5AD4BB-6EFF-4092-ADBA-3595BBBFD481}"/>
              </a:ext>
            </a:extLst>
          </p:cNvPr>
          <p:cNvSpPr/>
          <p:nvPr/>
        </p:nvSpPr>
        <p:spPr>
          <a:xfrm>
            <a:off x="4696209" y="1314420"/>
            <a:ext cx="3680099" cy="578112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685766"/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B. K</a:t>
            </a:r>
            <a:r>
              <a:rPr lang="en-US" sz="1800" b="1" baseline="-25000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800" b="1" dirty="0">
                <a:solidFill>
                  <a:srgbClr val="1A1D28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</a:t>
            </a:r>
            <a:endParaRPr lang="vi-VN" sz="1800" b="1" dirty="0">
              <a:solidFill>
                <a:srgbClr val="1A1D28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FD3013-DCD9-45BA-A6F6-11F6083EC1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15" y="1359393"/>
            <a:ext cx="604292" cy="5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unny-bgm-2407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72591 0.00833 " pathEditMode="relative" rAng="0" ptsTypes="AA">
                                      <p:cBhvr additive="base">
                                        <p:cTn id="44" dur="1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39" grpId="0" animBg="1"/>
      <p:bldP spid="41" grpId="0" animBg="1"/>
      <p:bldP spid="42" grpId="0" animBg="1"/>
      <p:bldP spid="20" grpId="0" animBg="1"/>
      <p:bldP spid="21" grpId="0" animBg="1"/>
      <p:bldP spid="23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4484</TotalTime>
  <Words>392</Words>
  <Application>Microsoft Macintosh PowerPoint</Application>
  <PresentationFormat>On-screen Show (16:9)</PresentationFormat>
  <Paragraphs>98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#9Slide05 SVNReklame Script</vt:lpstr>
      <vt:lpstr>Times New Roman</vt:lpstr>
      <vt:lpstr>Exo 2</vt:lpstr>
      <vt:lpstr>Calibri</vt:lpstr>
      <vt:lpstr>Fredoka One</vt:lpstr>
      <vt:lpstr>Livvic</vt:lpstr>
      <vt:lpstr>Arial</vt:lpstr>
      <vt:lpstr>#9Slide02 Noi dung dai</vt:lpstr>
      <vt:lpstr>Calibri Light</vt:lpstr>
      <vt:lpstr>Physics Class for Kids: Kinetic Energy by Slidesgo</vt:lpstr>
      <vt:lpstr>2_Custom Design</vt:lpstr>
      <vt:lpstr>Office Theme</vt:lpstr>
      <vt:lpstr>CHÀO MỪNG THẦY CÔ THAM DỰ LỚP HỌC</vt:lpstr>
      <vt:lpstr>PowerPoint Presentation</vt:lpstr>
      <vt:lpstr>Phiếu học tập 2 Câu 1. Qua tiến hành thí nghiệm, em hãy nêu hiện tượng và viết PTHH xảy ra của thí nghiệm sau:  * Thí nghiệm 1: Cho bột CuO tác dụng với dung dịch HCl loãng. ......................................................................................................................................................................................................................................... * Thí nghiệm 2: Dẫn khí CO2 qua dung dịch Ca(OH)2 . ............................................................................................................................................................................................................................................</vt:lpstr>
      <vt:lpstr>Phiếu học tập 2  TN 1. Khi cho bột CuO vào dd HCl ta thấy hiện tượng bột CuO màu đen chuyển thành bột màu đỏ Cu. PTHH:  CuO + HCl ⟶ CuCl2 + H2O TN 2. Khi ta cho khí CO2 vào dd Ca(OH)2 ta thấy hiện tượng kết tủa trắng tạo ra và vẫn đục dung dịch. PTHH: CO2 + Ca(OH)2 ⟶ CaCO3 + H2O</vt:lpstr>
      <vt:lpstr>2.1. Oxide acid</vt:lpstr>
      <vt:lpstr>2.2. Oxide 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Tìm hiểu về  Ngày Quốc tế Phụ nữ 8/3</dc:title>
  <dc:subject>9Slide.vn</dc:subject>
  <dc:creator>Acer</dc:creator>
  <dc:description>9Slide.vn</dc:description>
  <cp:lastModifiedBy>Microsoft Office User</cp:lastModifiedBy>
  <cp:revision>132</cp:revision>
  <dcterms:modified xsi:type="dcterms:W3CDTF">2025-02-06T00:17:07Z</dcterms:modified>
  <cp:category>9Slide.vn</cp:category>
</cp:coreProperties>
</file>