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7"/>
  </p:notesMasterIdLst>
  <p:sldIdLst>
    <p:sldId id="256" r:id="rId2"/>
    <p:sldId id="257" r:id="rId3"/>
    <p:sldId id="295" r:id="rId4"/>
    <p:sldId id="258" r:id="rId5"/>
    <p:sldId id="259" r:id="rId6"/>
    <p:sldId id="260" r:id="rId7"/>
    <p:sldId id="299" r:id="rId8"/>
    <p:sldId id="300" r:id="rId9"/>
    <p:sldId id="298" r:id="rId10"/>
    <p:sldId id="301" r:id="rId11"/>
    <p:sldId id="302" r:id="rId12"/>
    <p:sldId id="303" r:id="rId13"/>
    <p:sldId id="304" r:id="rId14"/>
    <p:sldId id="305" r:id="rId15"/>
    <p:sldId id="296" r:id="rId16"/>
    <p:sldId id="262" r:id="rId17"/>
    <p:sldId id="261" r:id="rId18"/>
    <p:sldId id="306" r:id="rId19"/>
    <p:sldId id="311" r:id="rId20"/>
    <p:sldId id="312" r:id="rId21"/>
    <p:sldId id="265" r:id="rId22"/>
    <p:sldId id="313" r:id="rId23"/>
    <p:sldId id="314" r:id="rId24"/>
    <p:sldId id="318" r:id="rId25"/>
    <p:sldId id="332" r:id="rId2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8"/>
    </p:embeddedFont>
    <p:embeddedFont>
      <p:font typeface="Patrick Hand SC" panose="00000500000000000000" pitchFamily="2" charset="0"/>
      <p:regular r:id="rId29"/>
    </p:embeddedFont>
    <p:embeddedFont>
      <p:font typeface="Sniglet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FE69DF-D11E-49BA-B546-6195E4E87960}">
  <a:tblStyle styleId="{F7FE69DF-D11E-49BA-B546-6195E4E879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D46E14-F3A6-45BD-AA53-69B63E3B44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14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603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222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33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42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05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94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07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441675" y="1628400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+"/>
              <a:defRPr sz="2600"/>
            </a:lvl1pPr>
            <a:lvl2pPr marL="914400" lvl="1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2pPr>
            <a:lvl3pPr marL="1371600" lvl="2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3pPr>
            <a:lvl4pPr marL="1828800" lvl="3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4pPr>
            <a:lvl5pPr marL="2286000" lvl="4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5pPr>
            <a:lvl6pPr marL="2743200" lvl="5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6pPr>
            <a:lvl7pPr marL="3200400" lvl="6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7pPr>
            <a:lvl8pPr marL="3657600" lvl="7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96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049500" y="1459650"/>
            <a:ext cx="34179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76725" y="1459650"/>
            <a:ext cx="33936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1332613" y="1510277"/>
            <a:ext cx="6478773" cy="212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THÂN MẾN CHÀO CÁC EM ĐẾN VỚI BÀI HỌC HÔM NAY</a:t>
            </a:r>
            <a:endParaRPr sz="4000" b="1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F79F8-70D8-4D1C-9D11-45ADDEA1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675" y="1628400"/>
            <a:ext cx="6260700" cy="1384158"/>
          </a:xfrm>
        </p:spPr>
        <p:txBody>
          <a:bodyPr/>
          <a:lstStyle/>
          <a:p>
            <a:r>
              <a:rPr lang="en-US" dirty="0"/>
              <a:t>Diện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E24EB-421A-466E-B374-1F7859244D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79;p16">
                <a:extLst>
                  <a:ext uri="{FF2B5EF4-FFF2-40B4-BE49-F238E27FC236}">
                    <a16:creationId xmlns:a16="http://schemas.microsoft.com/office/drawing/2014/main" id="{88442D1E-C9EE-4721-A5EB-89CA452C76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1650" y="2475980"/>
                <a:ext cx="6260700" cy="1169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937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63500" indent="0">
                  <a:buNone/>
                </a:pPr>
                <a:r>
                  <a:rPr lang="en-US" sz="4000" dirty="0">
                    <a:solidFill>
                      <a:schemeClr val="accent5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accent5"/>
                    </a:solidFill>
                  </a:rPr>
                  <a:t>.</a:t>
                </a:r>
                <a:r>
                  <a:rPr lang="en-US" sz="4000" dirty="0" err="1">
                    <a:solidFill>
                      <a:schemeClr val="accent5"/>
                    </a:solidFill>
                  </a:rPr>
                  <a:t>a.h</a:t>
                </a:r>
                <a:endParaRPr lang="en-US" sz="40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" name="Google Shape;79;p16">
                <a:extLst>
                  <a:ext uri="{FF2B5EF4-FFF2-40B4-BE49-F238E27FC236}">
                    <a16:creationId xmlns:a16="http://schemas.microsoft.com/office/drawing/2014/main" id="{88442D1E-C9EE-4721-A5EB-89CA452C7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50" y="2475980"/>
                <a:ext cx="6260700" cy="1169736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977FED4-1B0B-4562-9700-2D50CF657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" y="60450"/>
            <a:ext cx="2262052" cy="179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0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F79F8-70D8-4D1C-9D11-45ADDEA1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675" y="1628400"/>
            <a:ext cx="6260700" cy="1384158"/>
          </a:xfrm>
        </p:spPr>
        <p:txBody>
          <a:bodyPr/>
          <a:lstStyle/>
          <a:p>
            <a:r>
              <a:rPr lang="en-US" dirty="0"/>
              <a:t>Diện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E24EB-421A-466E-B374-1F7859244D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79;p16">
                <a:extLst>
                  <a:ext uri="{FF2B5EF4-FFF2-40B4-BE49-F238E27FC236}">
                    <a16:creationId xmlns:a16="http://schemas.microsoft.com/office/drawing/2014/main" id="{88442D1E-C9EE-4721-A5EB-89CA452C76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1650" y="2475980"/>
                <a:ext cx="6260700" cy="1169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937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63500" indent="0">
                  <a:buNone/>
                </a:pPr>
                <a:r>
                  <a:rPr lang="en-US" sz="4000" dirty="0">
                    <a:solidFill>
                      <a:schemeClr val="accent5"/>
                    </a:solidFill>
                  </a:rPr>
                  <a:t>S = </a:t>
                </a:r>
                <a:r>
                  <a:rPr lang="en-US" sz="4000" dirty="0" err="1">
                    <a:solidFill>
                      <a:schemeClr val="accent5"/>
                    </a:solidFill>
                  </a:rPr>
                  <a:t>a.a</a:t>
                </a:r>
                <a:r>
                  <a:rPr lang="en-US" sz="4000" dirty="0">
                    <a:solidFill>
                      <a:schemeClr val="accent5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" name="Google Shape;79;p16">
                <a:extLst>
                  <a:ext uri="{FF2B5EF4-FFF2-40B4-BE49-F238E27FC236}">
                    <a16:creationId xmlns:a16="http://schemas.microsoft.com/office/drawing/2014/main" id="{88442D1E-C9EE-4721-A5EB-89CA452C7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50" y="2475980"/>
                <a:ext cx="6260700" cy="11697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C2A4A89-85AD-4E6E-BF34-4BD6BA80D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5" y="96823"/>
            <a:ext cx="1931050" cy="2063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49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F79F8-70D8-4D1C-9D11-45ADDEA1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675" y="1628400"/>
            <a:ext cx="6260700" cy="1384158"/>
          </a:xfrm>
        </p:spPr>
        <p:txBody>
          <a:bodyPr/>
          <a:lstStyle/>
          <a:p>
            <a:r>
              <a:rPr lang="en-US" dirty="0"/>
              <a:t>Diện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E24EB-421A-466E-B374-1F7859244D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Google Shape;79;p16">
            <a:extLst>
              <a:ext uri="{FF2B5EF4-FFF2-40B4-BE49-F238E27FC236}">
                <a16:creationId xmlns:a16="http://schemas.microsoft.com/office/drawing/2014/main" id="{88442D1E-C9EE-4721-A5EB-89CA452C768C}"/>
              </a:ext>
            </a:extLst>
          </p:cNvPr>
          <p:cNvSpPr txBox="1">
            <a:spLocks/>
          </p:cNvSpPr>
          <p:nvPr/>
        </p:nvSpPr>
        <p:spPr>
          <a:xfrm>
            <a:off x="1441650" y="2475980"/>
            <a:ext cx="6260700" cy="116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63500" indent="0">
              <a:buNone/>
            </a:pPr>
            <a:r>
              <a:rPr lang="en-US" sz="4000" dirty="0">
                <a:solidFill>
                  <a:schemeClr val="accent5"/>
                </a:solidFill>
              </a:rPr>
              <a:t>S = </a:t>
            </a:r>
            <a:r>
              <a:rPr lang="en-US" sz="4000" dirty="0" err="1">
                <a:solidFill>
                  <a:schemeClr val="accent5"/>
                </a:solidFill>
              </a:rPr>
              <a:t>a.b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ED059-E4B4-4E32-87C3-2E29ACE9B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" y="27439"/>
            <a:ext cx="2587633" cy="1758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8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F79F8-70D8-4D1C-9D11-45ADDEA1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675" y="1628400"/>
            <a:ext cx="6260700" cy="1384158"/>
          </a:xfrm>
        </p:spPr>
        <p:txBody>
          <a:bodyPr/>
          <a:lstStyle/>
          <a:p>
            <a:r>
              <a:rPr lang="en-US" dirty="0"/>
              <a:t>Diện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thoi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E24EB-421A-466E-B374-1F7859244D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79;p16">
                <a:extLst>
                  <a:ext uri="{FF2B5EF4-FFF2-40B4-BE49-F238E27FC236}">
                    <a16:creationId xmlns:a16="http://schemas.microsoft.com/office/drawing/2014/main" id="{88442D1E-C9EE-4721-A5EB-89CA452C76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1650" y="2475980"/>
                <a:ext cx="6260700" cy="1169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937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63500" indent="0">
                  <a:buNone/>
                </a:pPr>
                <a:r>
                  <a:rPr lang="en-US" sz="4000" dirty="0">
                    <a:solidFill>
                      <a:schemeClr val="accent5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accent5"/>
                    </a:solidFill>
                  </a:rPr>
                  <a:t>(đ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1 </a:t>
                </a:r>
                <a:r>
                  <a:rPr lang="en-US" sz="4000" dirty="0">
                    <a:solidFill>
                      <a:schemeClr val="accent5"/>
                    </a:solidFill>
                  </a:rPr>
                  <a:t>. đ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2</a:t>
                </a:r>
                <a:r>
                  <a:rPr lang="en-US" sz="4000" dirty="0">
                    <a:solidFill>
                      <a:schemeClr val="accent5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Google Shape;79;p16">
                <a:extLst>
                  <a:ext uri="{FF2B5EF4-FFF2-40B4-BE49-F238E27FC236}">
                    <a16:creationId xmlns:a16="http://schemas.microsoft.com/office/drawing/2014/main" id="{88442D1E-C9EE-4721-A5EB-89CA452C7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50" y="2475980"/>
                <a:ext cx="6260700" cy="1169736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337D37D-B0DC-487E-83C6-BDEAE6BB8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49"/>
            <a:ext cx="2664783" cy="1689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7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F79F8-70D8-4D1C-9D11-45ADDEA1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675" y="1628400"/>
            <a:ext cx="6260700" cy="1384158"/>
          </a:xfrm>
        </p:spPr>
        <p:txBody>
          <a:bodyPr/>
          <a:lstStyle/>
          <a:p>
            <a:r>
              <a:rPr lang="en-US" dirty="0"/>
              <a:t>Diện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thang: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E24EB-421A-466E-B374-1F7859244D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79;p16">
                <a:extLst>
                  <a:ext uri="{FF2B5EF4-FFF2-40B4-BE49-F238E27FC236}">
                    <a16:creationId xmlns:a16="http://schemas.microsoft.com/office/drawing/2014/main" id="{88442D1E-C9EE-4721-A5EB-89CA452C76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1650" y="2475980"/>
                <a:ext cx="6260700" cy="1169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93700" algn="ctr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937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600"/>
                  <a:buFont typeface="Sniglet"/>
                  <a:buChar char="+"/>
                  <a:defRPr sz="26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63500" indent="0">
                  <a:buNone/>
                </a:pPr>
                <a:r>
                  <a:rPr lang="en-US" sz="4000" dirty="0">
                    <a:solidFill>
                      <a:schemeClr val="accent5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accent5"/>
                    </a:solidFill>
                  </a:rPr>
                  <a:t> . (</a:t>
                </a:r>
                <a:r>
                  <a:rPr lang="en-US" sz="4000" dirty="0" err="1">
                    <a:solidFill>
                      <a:schemeClr val="accent5"/>
                    </a:solidFill>
                  </a:rPr>
                  <a:t>đ</a:t>
                </a:r>
                <a:r>
                  <a:rPr lang="en-US" sz="2000" dirty="0" err="1">
                    <a:solidFill>
                      <a:schemeClr val="accent5"/>
                    </a:solidFill>
                  </a:rPr>
                  <a:t>n</a:t>
                </a:r>
                <a:r>
                  <a:rPr lang="en-US" sz="4000" dirty="0">
                    <a:solidFill>
                      <a:schemeClr val="accent5"/>
                    </a:solidFill>
                  </a:rPr>
                  <a:t> + </a:t>
                </a:r>
                <a:r>
                  <a:rPr lang="en-US" sz="4000" dirty="0" err="1">
                    <a:solidFill>
                      <a:schemeClr val="accent5"/>
                    </a:solidFill>
                  </a:rPr>
                  <a:t>đ</a:t>
                </a:r>
                <a:r>
                  <a:rPr lang="en-US" sz="2000" dirty="0" err="1">
                    <a:solidFill>
                      <a:schemeClr val="accent5"/>
                    </a:solidFill>
                  </a:rPr>
                  <a:t>l</a:t>
                </a:r>
                <a:r>
                  <a:rPr lang="en-US" sz="4000" dirty="0">
                    <a:solidFill>
                      <a:schemeClr val="accent5"/>
                    </a:solidFill>
                  </a:rPr>
                  <a:t>).h</a:t>
                </a:r>
              </a:p>
            </p:txBody>
          </p:sp>
        </mc:Choice>
        <mc:Fallback xmlns="">
          <p:sp>
            <p:nvSpPr>
              <p:cNvPr id="4" name="Google Shape;79;p16">
                <a:extLst>
                  <a:ext uri="{FF2B5EF4-FFF2-40B4-BE49-F238E27FC236}">
                    <a16:creationId xmlns:a16="http://schemas.microsoft.com/office/drawing/2014/main" id="{88442D1E-C9EE-4721-A5EB-89CA452C7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50" y="2475980"/>
                <a:ext cx="6260700" cy="1169736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7A4DB4-87BF-4A82-A1C4-BA5C7F48E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24942" cy="149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2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BAC5-3E84-4DA4-8C13-9A4967A3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267" y="864781"/>
            <a:ext cx="3225370" cy="3090531"/>
          </a:xfrm>
        </p:spPr>
        <p:txBody>
          <a:bodyPr/>
          <a:lstStyle/>
          <a:p>
            <a:r>
              <a:rPr lang="en-US" sz="4400" dirty="0">
                <a:latin typeface="Sniglet" panose="020B0604020202020204" charset="0"/>
              </a:rPr>
              <a:t>C</a:t>
            </a:r>
            <a:r>
              <a:rPr lang="en-US" sz="2400" dirty="0">
                <a:latin typeface="Sniglet" panose="020B0604020202020204" charset="0"/>
                <a:sym typeface="Symbol" panose="05050102010706020507" pitchFamily="18" charset="2"/>
              </a:rPr>
              <a:t></a:t>
            </a:r>
            <a: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  <a:t>=</a:t>
            </a:r>
            <a:r>
              <a:rPr lang="en-US" sz="4400" dirty="0" err="1">
                <a:latin typeface="Sniglet" panose="020B0604020202020204" charset="0"/>
                <a:sym typeface="Symbol" panose="05050102010706020507" pitchFamily="18" charset="2"/>
              </a:rPr>
              <a:t>a+b+c</a:t>
            </a:r>
            <a:b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</a:br>
            <a: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  <a:t>C</a:t>
            </a:r>
            <a:r>
              <a:rPr lang="vi-VN" sz="1800" dirty="0">
                <a:sym typeface="Symbol" panose="05050102010706020507" pitchFamily="18" charset="2"/>
              </a:rPr>
              <a:t>HCN</a:t>
            </a:r>
            <a: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  <a:t>=(</a:t>
            </a:r>
            <a:r>
              <a:rPr lang="en-US" sz="4400" dirty="0" err="1">
                <a:latin typeface="Sniglet" panose="020B0604020202020204" charset="0"/>
                <a:sym typeface="Symbol" panose="05050102010706020507" pitchFamily="18" charset="2"/>
              </a:rPr>
              <a:t>a+b</a:t>
            </a:r>
            <a: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  <a:t>).2</a:t>
            </a:r>
            <a:b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</a:br>
            <a: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  <a:t>C</a:t>
            </a:r>
            <a:r>
              <a:rPr lang="vi-VN" sz="2000" dirty="0">
                <a:sym typeface="Symbol" panose="05050102010706020507" pitchFamily="18" charset="2"/>
              </a:rPr>
              <a:t>HV</a:t>
            </a:r>
            <a: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  <a:t>=4.a</a:t>
            </a:r>
            <a:br>
              <a:rPr lang="vi-VN" sz="4400" dirty="0">
                <a:sym typeface="Symbol" panose="05050102010706020507" pitchFamily="18" charset="2"/>
              </a:rPr>
            </a:br>
            <a: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  <a:t>C</a:t>
            </a:r>
            <a:r>
              <a:rPr lang="vi-VN" sz="2400" dirty="0">
                <a:sym typeface="Symbol" panose="05050102010706020507" pitchFamily="18" charset="2"/>
              </a:rPr>
              <a:t>TG</a:t>
            </a:r>
            <a:r>
              <a:rPr lang="en-US" sz="4400" dirty="0">
                <a:latin typeface="Sniglet" panose="020B0604020202020204" charset="0"/>
                <a:sym typeface="Symbol" panose="05050102010706020507" pitchFamily="18" charset="2"/>
              </a:rPr>
              <a:t>=</a:t>
            </a:r>
            <a:r>
              <a:rPr lang="en-US" sz="4400" dirty="0" err="1">
                <a:latin typeface="Sniglet" panose="020B0604020202020204" charset="0"/>
                <a:sym typeface="Symbol" panose="05050102010706020507" pitchFamily="18" charset="2"/>
              </a:rPr>
              <a:t>a+b+c+d</a:t>
            </a:r>
            <a:endParaRPr lang="en-US" sz="4400" dirty="0">
              <a:latin typeface="Sniglet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CDB5C-21E5-4051-9B40-9C10968CB5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Sniglet" panose="020B0604020202020204" charset="0"/>
              </a:rPr>
              <a:t>15</a:t>
            </a:fld>
            <a:endParaRPr lang="en">
              <a:latin typeface="Sniglet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EF81B38-5AAE-432C-9E07-C4EEDE01B2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1378" y="574158"/>
                <a:ext cx="4132520" cy="38263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4800"/>
                  <a:buFont typeface="Patrick Hand SC"/>
                  <a:buNone/>
                  <a:defRPr sz="4800" b="0" i="0" u="none" strike="noStrike" cap="none">
                    <a:solidFill>
                      <a:schemeClr val="accent1"/>
                    </a:solidFill>
                    <a:latin typeface="Patrick Hand SC"/>
                    <a:ea typeface="Patrick Hand SC"/>
                    <a:cs typeface="Patrick Hand SC"/>
                    <a:sym typeface="Patrick Hand SC"/>
                  </a:defRPr>
                </a:lvl9pPr>
              </a:lstStyle>
              <a:p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s</a:t>
                </a:r>
                <a:r>
                  <a:rPr lang="en-US" sz="2400" dirty="0">
                    <a:solidFill>
                      <a:schemeClr val="accent5"/>
                    </a:solidFill>
                    <a:latin typeface="Sniglet" panose="020B0604020202020204" charset="0"/>
                    <a:sym typeface="Symbol" panose="05050102010706020507" pitchFamily="18" charset="2"/>
                  </a:rPr>
                  <a:t>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.</a:t>
                </a:r>
                <a:r>
                  <a:rPr lang="en-US" sz="4000" dirty="0" err="1">
                    <a:solidFill>
                      <a:schemeClr val="accent5"/>
                    </a:solidFill>
                    <a:latin typeface="Sniglet" panose="020B0604020202020204" charset="0"/>
                  </a:rPr>
                  <a:t>a.h</a:t>
                </a:r>
                <a:b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  <a:sym typeface="Symbol" panose="05050102010706020507" pitchFamily="18" charset="2"/>
                  </a:rPr>
                </a:b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s</a:t>
                </a:r>
                <a:r>
                  <a:rPr lang="vi-VN" sz="1800" dirty="0">
                    <a:solidFill>
                      <a:schemeClr val="accent5"/>
                    </a:solidFill>
                  </a:rPr>
                  <a:t>hcn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 = </a:t>
                </a:r>
                <a:r>
                  <a:rPr lang="en-US" sz="4000" dirty="0" err="1">
                    <a:solidFill>
                      <a:schemeClr val="accent5"/>
                    </a:solidFill>
                    <a:latin typeface="Sniglet" panose="020B0604020202020204" charset="0"/>
                  </a:rPr>
                  <a:t>a.b</a:t>
                </a:r>
                <a:endParaRPr lang="en-US" sz="4000" dirty="0">
                  <a:solidFill>
                    <a:schemeClr val="accent5"/>
                  </a:solidFill>
                  <a:latin typeface="Sniglet" panose="020B0604020202020204" charset="0"/>
                </a:endParaRPr>
              </a:p>
              <a:p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s</a:t>
                </a:r>
                <a:r>
                  <a:rPr lang="vi-VN" sz="2000" dirty="0">
                    <a:solidFill>
                      <a:schemeClr val="accent5"/>
                    </a:solidFill>
                  </a:rPr>
                  <a:t>hv</a:t>
                </a:r>
                <a:r>
                  <a:rPr lang="vi-VN" sz="4000" dirty="0">
                    <a:solidFill>
                      <a:schemeClr val="accent5"/>
                    </a:solidFill>
                  </a:rPr>
                  <a:t> 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= </a:t>
                </a:r>
                <a:r>
                  <a:rPr lang="en-US" sz="4000" dirty="0" err="1">
                    <a:solidFill>
                      <a:schemeClr val="accent5"/>
                    </a:solidFill>
                    <a:latin typeface="Sniglet" panose="020B0604020202020204" charset="0"/>
                  </a:rPr>
                  <a:t>a.a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solidFill>
                    <a:schemeClr val="accent5"/>
                  </a:solidFill>
                  <a:latin typeface="Sniglet" panose="020B0604020202020204" charset="0"/>
                </a:endParaRPr>
              </a:p>
              <a:p>
                <a:pPr marL="63500"/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s</a:t>
                </a:r>
                <a:r>
                  <a:rPr lang="vi-VN" sz="1800" dirty="0">
                    <a:solidFill>
                      <a:schemeClr val="accent5"/>
                    </a:solidFill>
                  </a:rPr>
                  <a:t>thoi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(đ</a:t>
                </a:r>
                <a:r>
                  <a:rPr lang="en-US" sz="2000" dirty="0">
                    <a:solidFill>
                      <a:schemeClr val="accent5"/>
                    </a:solidFill>
                    <a:latin typeface="Sniglet" panose="020B0604020202020204" charset="0"/>
                  </a:rPr>
                  <a:t>1 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. đ</a:t>
                </a:r>
                <a:r>
                  <a:rPr lang="en-US" sz="2000" dirty="0">
                    <a:solidFill>
                      <a:schemeClr val="accent5"/>
                    </a:solidFill>
                    <a:latin typeface="Sniglet" panose="020B0604020202020204" charset="0"/>
                  </a:rPr>
                  <a:t>2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)</a:t>
                </a:r>
                <a:endParaRPr lang="vi-VN" sz="4000" dirty="0">
                  <a:solidFill>
                    <a:schemeClr val="accent5"/>
                  </a:solidFill>
                </a:endParaRPr>
              </a:p>
              <a:p>
                <a:pPr marL="63500"/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s</a:t>
                </a:r>
                <a:r>
                  <a:rPr lang="vi-VN" sz="2000" dirty="0">
                    <a:solidFill>
                      <a:schemeClr val="accent5"/>
                    </a:solidFill>
                  </a:rPr>
                  <a:t>thang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 . (</a:t>
                </a:r>
                <a:r>
                  <a:rPr lang="en-US" sz="4000" dirty="0" err="1">
                    <a:solidFill>
                      <a:schemeClr val="accent5"/>
                    </a:solidFill>
                    <a:latin typeface="Sniglet" panose="020B0604020202020204" charset="0"/>
                  </a:rPr>
                  <a:t>đ</a:t>
                </a:r>
                <a:r>
                  <a:rPr lang="en-US" sz="2000" dirty="0" err="1">
                    <a:solidFill>
                      <a:schemeClr val="accent5"/>
                    </a:solidFill>
                    <a:latin typeface="Sniglet" panose="020B0604020202020204" charset="0"/>
                  </a:rPr>
                  <a:t>n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 + </a:t>
                </a:r>
                <a:r>
                  <a:rPr lang="en-US" sz="4000" dirty="0" err="1">
                    <a:solidFill>
                      <a:schemeClr val="accent5"/>
                    </a:solidFill>
                    <a:latin typeface="Sniglet" panose="020B0604020202020204" charset="0"/>
                  </a:rPr>
                  <a:t>đ</a:t>
                </a:r>
                <a:r>
                  <a:rPr lang="en-US" sz="2000" dirty="0" err="1">
                    <a:solidFill>
                      <a:schemeClr val="accent5"/>
                    </a:solidFill>
                    <a:latin typeface="Sniglet" panose="020B0604020202020204" charset="0"/>
                  </a:rPr>
                  <a:t>l</a:t>
                </a:r>
                <a:r>
                  <a:rPr lang="en-US" sz="4000" dirty="0">
                    <a:solidFill>
                      <a:schemeClr val="accent5"/>
                    </a:solidFill>
                    <a:latin typeface="Sniglet" panose="020B0604020202020204" charset="0"/>
                  </a:rPr>
                  <a:t>).h</a:t>
                </a: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EF81B38-5AAE-432C-9E07-C4EEDE01B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378" y="574158"/>
                <a:ext cx="4132520" cy="3826391"/>
              </a:xfrm>
              <a:prstGeom prst="rect">
                <a:avLst/>
              </a:prstGeom>
              <a:blipFill>
                <a:blip r:embed="rId2"/>
                <a:stretch>
                  <a:fillRect l="-5162" t="-2707" b="-25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1E5DF9-1259-449F-882A-DEB3DFEA9A75}"/>
              </a:ext>
            </a:extLst>
          </p:cNvPr>
          <p:cNvCxnSpPr>
            <a:cxnSpLocks/>
          </p:cNvCxnSpPr>
          <p:nvPr/>
        </p:nvCxnSpPr>
        <p:spPr>
          <a:xfrm>
            <a:off x="4153786" y="489098"/>
            <a:ext cx="0" cy="3983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540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ctrTitle" idx="4294967295"/>
          </p:nvPr>
        </p:nvSpPr>
        <p:spPr>
          <a:xfrm>
            <a:off x="847159" y="2813394"/>
            <a:ext cx="7244315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1.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Diện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tích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xung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quanh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hình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lăng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trụ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đứng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4469317" y="914747"/>
            <a:ext cx="1404621" cy="142336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6" name="Google Shape;96;p18"/>
          <p:cNvSpPr/>
          <p:nvPr/>
        </p:nvSpPr>
        <p:spPr>
          <a:xfrm rot="1472950">
            <a:off x="3192176" y="1625407"/>
            <a:ext cx="821233" cy="79996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4197645" y="778725"/>
            <a:ext cx="359546" cy="34938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8" name="Google Shape;98;p18"/>
          <p:cNvSpPr/>
          <p:nvPr/>
        </p:nvSpPr>
        <p:spPr>
          <a:xfrm rot="2487373">
            <a:off x="3966417" y="2364057"/>
            <a:ext cx="255795" cy="24856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061549" y="70600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1.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tr</a:t>
            </a:r>
            <a:r>
              <a:rPr lang="vi-VN" dirty="0"/>
              <a:t>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C7E64-410F-4871-933B-67A015633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1" y="2738185"/>
            <a:ext cx="2998528" cy="1609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F94F71-A174-46A1-8B7C-19E3533E1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603" y="1238713"/>
            <a:ext cx="6327398" cy="143738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061549" y="70600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1.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tr</a:t>
            </a:r>
            <a:r>
              <a:rPr lang="vi-VN" dirty="0"/>
              <a:t>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04;p19">
                <a:extLst>
                  <a:ext uri="{FF2B5EF4-FFF2-40B4-BE49-F238E27FC236}">
                    <a16:creationId xmlns:a16="http://schemas.microsoft.com/office/drawing/2014/main" id="{AD3079EE-0D2C-416D-B5B2-BC862950ED0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060077" y="1336106"/>
                <a:ext cx="4178756" cy="97363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vi-VN" dirty="0"/>
                  <a:t>a)</a:t>
                </a:r>
              </a:p>
              <a:p>
                <a:pPr marL="0" lvl="0" indent="0">
                  <a:buNone/>
                </a:pPr>
                <a:r>
                  <a:rPr lang="vi-VN" dirty="0"/>
                  <a:t>S</a:t>
                </a:r>
                <a:r>
                  <a:rPr lang="vi-VN" sz="1400" dirty="0"/>
                  <a:t>1 </a:t>
                </a:r>
                <a:r>
                  <a:rPr lang="vi-VN" dirty="0"/>
                  <a:t>= 2 . 3,5 = 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6" name="Google Shape;104;p19">
                <a:extLst>
                  <a:ext uri="{FF2B5EF4-FFF2-40B4-BE49-F238E27FC236}">
                    <a16:creationId xmlns:a16="http://schemas.microsoft.com/office/drawing/2014/main" id="{AD3079EE-0D2C-416D-B5B2-BC862950ED0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60077" y="1336106"/>
                <a:ext cx="4178756" cy="973634"/>
              </a:xfrm>
              <a:prstGeom prst="rect">
                <a:avLst/>
              </a:prstGeom>
              <a:blipFill>
                <a:blip r:embed="rId3"/>
                <a:stretch>
                  <a:fillRect l="-218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E106553-6682-44D6-8973-66DF41E8F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5" y="1379361"/>
            <a:ext cx="2699522" cy="19578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65880A-9507-4EBB-8D15-F4112AE42D8F}"/>
              </a:ext>
            </a:extLst>
          </p:cNvPr>
          <p:cNvSpPr txBox="1"/>
          <p:nvPr/>
        </p:nvSpPr>
        <p:spPr>
          <a:xfrm>
            <a:off x="1061549" y="2263973"/>
            <a:ext cx="33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49873F-AEBB-4DF6-A6FB-53E7F135C490}"/>
              </a:ext>
            </a:extLst>
          </p:cNvPr>
          <p:cNvSpPr/>
          <p:nvPr/>
        </p:nvSpPr>
        <p:spPr>
          <a:xfrm>
            <a:off x="1906513" y="23097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78C43F-F573-4D1B-9857-17DA67EF85E0}"/>
              </a:ext>
            </a:extLst>
          </p:cNvPr>
          <p:cNvSpPr/>
          <p:nvPr/>
        </p:nvSpPr>
        <p:spPr>
          <a:xfrm>
            <a:off x="2907861" y="23097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04;p19">
                <a:extLst>
                  <a:ext uri="{FF2B5EF4-FFF2-40B4-BE49-F238E27FC236}">
                    <a16:creationId xmlns:a16="http://schemas.microsoft.com/office/drawing/2014/main" id="{A015CB5F-135E-46E7-9AB0-31A612E6B7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1549" y="3282126"/>
                <a:ext cx="7177284" cy="14569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bên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lăng</a:t>
                </a:r>
                <a:r>
                  <a:rPr lang="en-US" dirty="0"/>
                  <a:t> </a:t>
                </a:r>
                <a:r>
                  <a:rPr lang="en-US" dirty="0" err="1"/>
                  <a:t>trụ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là:</a:t>
                </a:r>
                <a:endParaRPr lang="vi-VN" dirty="0"/>
              </a:p>
              <a:p>
                <a:pPr marL="0" indent="0" algn="ctr">
                  <a:buNone/>
                </a:pPr>
                <a:r>
                  <a:rPr lang="en-US" dirty="0"/>
                  <a:t>7 + 14 + 10,5 = 31,5</a:t>
                </a:r>
                <a:r>
                  <a:rPr lang="vi-V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dirty="0"/>
              </a:p>
            </p:txBody>
          </p:sp>
        </mc:Choice>
        <mc:Fallback xmlns="">
          <p:sp>
            <p:nvSpPr>
              <p:cNvPr id="14" name="Google Shape;104;p19">
                <a:extLst>
                  <a:ext uri="{FF2B5EF4-FFF2-40B4-BE49-F238E27FC236}">
                    <a16:creationId xmlns:a16="http://schemas.microsoft.com/office/drawing/2014/main" id="{A015CB5F-135E-46E7-9AB0-31A612E6B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49" y="3282126"/>
                <a:ext cx="7177284" cy="1456971"/>
              </a:xfrm>
              <a:prstGeom prst="rect">
                <a:avLst/>
              </a:prstGeom>
              <a:blipFill>
                <a:blip r:embed="rId5"/>
                <a:stretch>
                  <a:fillRect l="-424" r="-3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104;p19">
                <a:extLst>
                  <a:ext uri="{FF2B5EF4-FFF2-40B4-BE49-F238E27FC236}">
                    <a16:creationId xmlns:a16="http://schemas.microsoft.com/office/drawing/2014/main" id="{CC4C129C-DC38-4D7A-B863-BC6CE86A7C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60077" y="2200886"/>
                <a:ext cx="4178756" cy="632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0" indent="0">
                  <a:buFont typeface="Sniglet"/>
                  <a:buNone/>
                </a:pPr>
                <a:r>
                  <a:rPr lang="vi-VN" dirty="0"/>
                  <a:t>S</a:t>
                </a:r>
                <a:r>
                  <a:rPr lang="vi-VN" sz="1400" dirty="0"/>
                  <a:t>2 </a:t>
                </a:r>
                <a:r>
                  <a:rPr lang="vi-VN" dirty="0"/>
                  <a:t>= 4 . 3,5 = 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dirty="0"/>
              </a:p>
            </p:txBody>
          </p:sp>
        </mc:Choice>
        <mc:Fallback xmlns="">
          <p:sp>
            <p:nvSpPr>
              <p:cNvPr id="15" name="Google Shape;104;p19">
                <a:extLst>
                  <a:ext uri="{FF2B5EF4-FFF2-40B4-BE49-F238E27FC236}">
                    <a16:creationId xmlns:a16="http://schemas.microsoft.com/office/drawing/2014/main" id="{CC4C129C-DC38-4D7A-B863-BC6CE86A7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77" y="2200886"/>
                <a:ext cx="4178756" cy="632875"/>
              </a:xfrm>
              <a:prstGeom prst="rect">
                <a:avLst/>
              </a:prstGeom>
              <a:blipFill>
                <a:blip r:embed="rId6"/>
                <a:stretch>
                  <a:fillRect l="-2187" b="-144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104;p19">
                <a:extLst>
                  <a:ext uri="{FF2B5EF4-FFF2-40B4-BE49-F238E27FC236}">
                    <a16:creationId xmlns:a16="http://schemas.microsoft.com/office/drawing/2014/main" id="{E0BD7431-6C11-4F73-9F75-E16C39DAB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60077" y="2633305"/>
                <a:ext cx="4178756" cy="728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0" indent="0">
                  <a:buFont typeface="Sniglet"/>
                  <a:buNone/>
                </a:pPr>
                <a:r>
                  <a:rPr lang="vi-VN" dirty="0"/>
                  <a:t>S</a:t>
                </a:r>
                <a:r>
                  <a:rPr lang="vi-VN" sz="1400" dirty="0"/>
                  <a:t>3 </a:t>
                </a:r>
                <a:r>
                  <a:rPr lang="vi-VN" dirty="0"/>
                  <a:t>= 3 . 3,5 = 10,5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dirty="0"/>
              </a:p>
            </p:txBody>
          </p:sp>
        </mc:Choice>
        <mc:Fallback xmlns="">
          <p:sp>
            <p:nvSpPr>
              <p:cNvPr id="16" name="Google Shape;104;p19">
                <a:extLst>
                  <a:ext uri="{FF2B5EF4-FFF2-40B4-BE49-F238E27FC236}">
                    <a16:creationId xmlns:a16="http://schemas.microsoft.com/office/drawing/2014/main" id="{E0BD7431-6C11-4F73-9F75-E16C39DAB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77" y="2633305"/>
                <a:ext cx="4178756" cy="728635"/>
              </a:xfrm>
              <a:prstGeom prst="rect">
                <a:avLst/>
              </a:prstGeom>
              <a:blipFill>
                <a:blip r:embed="rId7"/>
                <a:stretch>
                  <a:fillRect l="-21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4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061549" y="70600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1.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tr</a:t>
            </a:r>
            <a:r>
              <a:rPr lang="vi-VN" dirty="0"/>
              <a:t>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6" name="Google Shape;104;p19">
            <a:extLst>
              <a:ext uri="{FF2B5EF4-FFF2-40B4-BE49-F238E27FC236}">
                <a16:creationId xmlns:a16="http://schemas.microsoft.com/office/drawing/2014/main" id="{AD3079EE-0D2C-416D-B5B2-BC862950ED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60077" y="1535488"/>
            <a:ext cx="4178756" cy="1144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vi-VN" dirty="0"/>
              <a:t>b)</a:t>
            </a:r>
          </a:p>
          <a:p>
            <a:pPr marL="0" lvl="0" indent="0">
              <a:buNone/>
            </a:pPr>
            <a:r>
              <a:rPr lang="vi-VN" dirty="0"/>
              <a:t>Chu vi đáy hình tam giác: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06553-6682-44D6-8973-66DF41E8F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5" y="1379361"/>
            <a:ext cx="2699522" cy="1957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04;p19">
                <a:extLst>
                  <a:ext uri="{FF2B5EF4-FFF2-40B4-BE49-F238E27FC236}">
                    <a16:creationId xmlns:a16="http://schemas.microsoft.com/office/drawing/2014/main" id="{A015CB5F-135E-46E7-9AB0-31A612E6B7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1549" y="3534580"/>
                <a:ext cx="7177284" cy="75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3pPr>
                <a:lvl4pPr marL="1828800" marR="0" lvl="3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4pPr>
                <a:lvl5pPr marL="2286000" marR="0" lvl="4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95B7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2400"/>
                  <a:buFont typeface="Sniglet"/>
                  <a:buChar char="+"/>
                  <a:defRPr sz="2400" b="0" i="0" u="none" strike="noStrike" cap="none">
                    <a:solidFill>
                      <a:srgbClr val="434343"/>
                    </a:solidFill>
                    <a:latin typeface="Sniglet"/>
                    <a:ea typeface="Sniglet"/>
                    <a:cs typeface="Sniglet"/>
                    <a:sym typeface="Sniglet"/>
                  </a:defRPr>
                </a:lvl9pPr>
              </a:lstStyle>
              <a:p>
                <a:pPr marL="0" indent="0" algn="ctr">
                  <a:buNone/>
                </a:pPr>
                <a:r>
                  <a:rPr lang="vi-VN" dirty="0"/>
                  <a:t>Cđáy . H = 9 . 3,5 = 31,5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4" name="Google Shape;104;p19">
                <a:extLst>
                  <a:ext uri="{FF2B5EF4-FFF2-40B4-BE49-F238E27FC236}">
                    <a16:creationId xmlns:a16="http://schemas.microsoft.com/office/drawing/2014/main" id="{A015CB5F-135E-46E7-9AB0-31A612E6B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49" y="3534580"/>
                <a:ext cx="7177284" cy="750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04;p19">
            <a:extLst>
              <a:ext uri="{FF2B5EF4-FFF2-40B4-BE49-F238E27FC236}">
                <a16:creationId xmlns:a16="http://schemas.microsoft.com/office/drawing/2014/main" id="{5E8BF2B7-9686-4E69-BE5C-55588FE404A6}"/>
              </a:ext>
            </a:extLst>
          </p:cNvPr>
          <p:cNvSpPr txBox="1">
            <a:spLocks/>
          </p:cNvSpPr>
          <p:nvPr/>
        </p:nvSpPr>
        <p:spPr>
          <a:xfrm>
            <a:off x="4253023" y="2450582"/>
            <a:ext cx="4178756" cy="85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>
              <a:buFont typeface="Sniglet"/>
              <a:buNone/>
            </a:pPr>
            <a:r>
              <a:rPr lang="vi-VN" dirty="0"/>
              <a:t>Cđáy = 2 + 3 + 4 =9 cm</a:t>
            </a:r>
          </a:p>
        </p:txBody>
      </p:sp>
    </p:spTree>
    <p:extLst>
      <p:ext uri="{BB962C8B-B14F-4D97-AF65-F5344CB8AC3E}">
        <p14:creationId xmlns:p14="http://schemas.microsoft.com/office/powerpoint/2010/main" val="40933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049500" y="589095"/>
            <a:ext cx="7020900" cy="579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hợp </a:t>
            </a:r>
            <a:r>
              <a:rPr lang="en-US" sz="2800" dirty="0" err="1"/>
              <a:t>điền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ô </a:t>
            </a:r>
            <a:r>
              <a:rPr lang="en-US" sz="2800" dirty="0" err="1"/>
              <a:t>trống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sz="2800"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016885-F59F-45FD-8D32-986D625BB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0815"/>
              </p:ext>
            </p:extLst>
          </p:nvPr>
        </p:nvGraphicFramePr>
        <p:xfrm>
          <a:off x="1403497" y="1296942"/>
          <a:ext cx="5055487" cy="27076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01044">
                  <a:extLst>
                    <a:ext uri="{9D8B030D-6E8A-4147-A177-3AD203B41FA5}">
                      <a16:colId xmlns:a16="http://schemas.microsoft.com/office/drawing/2014/main" val="1055290693"/>
                    </a:ext>
                  </a:extLst>
                </a:gridCol>
                <a:gridCol w="1866069">
                  <a:extLst>
                    <a:ext uri="{9D8B030D-6E8A-4147-A177-3AD203B41FA5}">
                      <a16:colId xmlns:a16="http://schemas.microsoft.com/office/drawing/2014/main" val="4153373014"/>
                    </a:ext>
                  </a:extLst>
                </a:gridCol>
                <a:gridCol w="1888374">
                  <a:extLst>
                    <a:ext uri="{9D8B030D-6E8A-4147-A177-3AD203B41FA5}">
                      <a16:colId xmlns:a16="http://schemas.microsoft.com/office/drawing/2014/main" val="4204497094"/>
                    </a:ext>
                  </a:extLst>
                </a:gridCol>
              </a:tblGrid>
              <a:tr h="7372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Hình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lăng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trụ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đứng</a:t>
                      </a:r>
                      <a:r>
                        <a:rPr lang="en-US" b="1" dirty="0"/>
                        <a:t> tam </a:t>
                      </a:r>
                      <a:r>
                        <a:rPr lang="en-US" b="1" dirty="0" err="1"/>
                        <a:t>giác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Hình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lăng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trụ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đứng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tứ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giác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734957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Số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mặt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359260"/>
                  </a:ext>
                </a:extLst>
              </a:tr>
              <a:tr h="34190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Số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đỉnh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177888"/>
                  </a:ext>
                </a:extLst>
              </a:tr>
              <a:tr h="38667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Số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cạnh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254849"/>
                  </a:ext>
                </a:extLst>
              </a:tr>
              <a:tr h="42045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Số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mặt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đáy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951732"/>
                  </a:ext>
                </a:extLst>
              </a:tr>
              <a:tr h="479397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Số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mặt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bên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01031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5551B82-47B9-4392-8DAB-9F6EE34C4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893" y="1169006"/>
            <a:ext cx="1231598" cy="1537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33171-9CD9-4B59-8F61-8B3DCB33D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893" y="2823175"/>
            <a:ext cx="1261730" cy="1626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D4A4E1-E1AC-4322-8DB1-5ABE9C137E5B}"/>
              </a:ext>
            </a:extLst>
          </p:cNvPr>
          <p:cNvSpPr txBox="1"/>
          <p:nvPr/>
        </p:nvSpPr>
        <p:spPr>
          <a:xfrm>
            <a:off x="3239386" y="2062716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B31F35-6682-420B-9982-E7BA3D82CF99}"/>
              </a:ext>
            </a:extLst>
          </p:cNvPr>
          <p:cNvSpPr txBox="1"/>
          <p:nvPr/>
        </p:nvSpPr>
        <p:spPr>
          <a:xfrm>
            <a:off x="3239386" y="2398445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48468C-E3FC-408E-9E61-F781AFA07E04}"/>
              </a:ext>
            </a:extLst>
          </p:cNvPr>
          <p:cNvSpPr txBox="1"/>
          <p:nvPr/>
        </p:nvSpPr>
        <p:spPr>
          <a:xfrm>
            <a:off x="3239386" y="2742183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303468-0F90-4709-8AB6-0AAC39F2890F}"/>
              </a:ext>
            </a:extLst>
          </p:cNvPr>
          <p:cNvSpPr txBox="1"/>
          <p:nvPr/>
        </p:nvSpPr>
        <p:spPr>
          <a:xfrm>
            <a:off x="3239386" y="3085921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B336BC-F3F8-4E56-9997-0814E03AE4BD}"/>
              </a:ext>
            </a:extLst>
          </p:cNvPr>
          <p:cNvSpPr txBox="1"/>
          <p:nvPr/>
        </p:nvSpPr>
        <p:spPr>
          <a:xfrm>
            <a:off x="3239386" y="3521634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EED152-1211-496D-B518-60D9D62603CC}"/>
              </a:ext>
            </a:extLst>
          </p:cNvPr>
          <p:cNvSpPr txBox="1"/>
          <p:nvPr/>
        </p:nvSpPr>
        <p:spPr>
          <a:xfrm>
            <a:off x="5341828" y="2062716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1A6031-7E95-4F54-8548-D6EEC72FCC17}"/>
              </a:ext>
            </a:extLst>
          </p:cNvPr>
          <p:cNvSpPr txBox="1"/>
          <p:nvPr/>
        </p:nvSpPr>
        <p:spPr>
          <a:xfrm>
            <a:off x="5341828" y="2398445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777B52-E007-4D4D-9170-5CE0F16B211A}"/>
              </a:ext>
            </a:extLst>
          </p:cNvPr>
          <p:cNvSpPr txBox="1"/>
          <p:nvPr/>
        </p:nvSpPr>
        <p:spPr>
          <a:xfrm>
            <a:off x="5341828" y="2742182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CA3CA8-9EB3-4E45-8DDF-F54F4C3023FF}"/>
              </a:ext>
            </a:extLst>
          </p:cNvPr>
          <p:cNvSpPr txBox="1"/>
          <p:nvPr/>
        </p:nvSpPr>
        <p:spPr>
          <a:xfrm>
            <a:off x="5341828" y="3156389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E21BFF-FD60-4B37-869B-88EB436C2878}"/>
              </a:ext>
            </a:extLst>
          </p:cNvPr>
          <p:cNvSpPr txBox="1"/>
          <p:nvPr/>
        </p:nvSpPr>
        <p:spPr>
          <a:xfrm>
            <a:off x="5341828" y="3521634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061549" y="70600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1.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tr</a:t>
            </a:r>
            <a:r>
              <a:rPr lang="vi-VN" dirty="0"/>
              <a:t>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4" name="Google Shape;104;p19">
            <a:extLst>
              <a:ext uri="{FF2B5EF4-FFF2-40B4-BE49-F238E27FC236}">
                <a16:creationId xmlns:a16="http://schemas.microsoft.com/office/drawing/2014/main" id="{A015CB5F-135E-46E7-9AB0-31A612E6B71C}"/>
              </a:ext>
            </a:extLst>
          </p:cNvPr>
          <p:cNvSpPr txBox="1">
            <a:spLocks/>
          </p:cNvSpPr>
          <p:nvPr/>
        </p:nvSpPr>
        <p:spPr>
          <a:xfrm>
            <a:off x="983357" y="1587412"/>
            <a:ext cx="7177284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 algn="ctr">
              <a:buNone/>
            </a:pPr>
            <a:r>
              <a:rPr lang="vi-VN" dirty="0"/>
              <a:t>c) Kết quả của câu a và b bằng nhau</a:t>
            </a:r>
          </a:p>
          <a:p>
            <a:pPr marL="0" indent="0" algn="ctr">
              <a:buNone/>
            </a:pPr>
            <a:endParaRPr lang="vi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A47FB4-C8C6-483D-8837-945C4786F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05" y="2363104"/>
            <a:ext cx="4787532" cy="6444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50F6E3-0B55-46F5-B4D5-F54A57ED9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605" y="3225167"/>
            <a:ext cx="4787532" cy="5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1049500" y="1213795"/>
            <a:ext cx="37410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accent5">
                    <a:lumMod val="75000"/>
                  </a:schemeClr>
                </a:solidFill>
              </a:rPr>
              <a:t>Kết luận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1049500" y="1659741"/>
            <a:ext cx="5564172" cy="2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dirty="0"/>
              <a:t>Diện tích xung quanh hình lăng trụ đứng bằng chu vi đáy nhân với chiều cao: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vi-VN" sz="3200" dirty="0">
                <a:solidFill>
                  <a:schemeClr val="accent4">
                    <a:lumMod val="75000"/>
                  </a:schemeClr>
                </a:solidFill>
              </a:rPr>
              <a:t>xq</a:t>
            </a:r>
            <a:r>
              <a:rPr lang="vi-VN" sz="4400" dirty="0">
                <a:solidFill>
                  <a:schemeClr val="accent4">
                    <a:lumMod val="75000"/>
                  </a:schemeClr>
                </a:solidFill>
              </a:rPr>
              <a:t> = C</a:t>
            </a:r>
            <a:r>
              <a:rPr lang="vi-VN" sz="2800" dirty="0">
                <a:solidFill>
                  <a:schemeClr val="accent4">
                    <a:lumMod val="75000"/>
                  </a:schemeClr>
                </a:solidFill>
              </a:rPr>
              <a:t>đáy</a:t>
            </a:r>
            <a:r>
              <a:rPr lang="vi-VN" sz="4400" dirty="0">
                <a:solidFill>
                  <a:schemeClr val="accent4">
                    <a:lumMod val="75000"/>
                  </a:schemeClr>
                </a:solidFill>
              </a:rPr>
              <a:t> . h</a:t>
            </a:r>
          </a:p>
          <a:p>
            <a:pPr marL="0" lvl="0" indent="0" algn="ctr">
              <a:buNone/>
            </a:pPr>
            <a:r>
              <a:rPr lang="vi-VN" sz="1800" dirty="0">
                <a:solidFill>
                  <a:schemeClr val="accent1">
                    <a:lumMod val="75000"/>
                  </a:schemeClr>
                </a:solidFill>
              </a:rPr>
              <a:t>(C</a:t>
            </a:r>
            <a:r>
              <a:rPr lang="vi-VN" sz="1100" dirty="0">
                <a:solidFill>
                  <a:schemeClr val="accent1">
                    <a:lumMod val="75000"/>
                  </a:schemeClr>
                </a:solidFill>
              </a:rPr>
              <a:t>đáy </a:t>
            </a:r>
            <a:r>
              <a:rPr lang="vi-VN" sz="1800" dirty="0">
                <a:solidFill>
                  <a:schemeClr val="accent1">
                    <a:lumMod val="75000"/>
                  </a:schemeClr>
                </a:solidFill>
              </a:rPr>
              <a:t>là chu vi đáy, h là chiều cao)</a:t>
            </a:r>
          </a:p>
        </p:txBody>
      </p:sp>
      <p:pic>
        <p:nvPicPr>
          <p:cNvPr id="123" name="Google Shape;123;p21" descr="Lightbulb"/>
          <p:cNvPicPr preferRelativeResize="0"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0160" y="1501996"/>
            <a:ext cx="2141714" cy="2185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0880CF-7243-480B-B1DC-196A1DFDF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414" y="3886773"/>
            <a:ext cx="5564172" cy="919155"/>
          </a:xfrm>
          <a:prstGeom prst="rect">
            <a:avLst/>
          </a:prstGeom>
        </p:spPr>
      </p:pic>
      <p:sp>
        <p:nvSpPr>
          <p:cNvPr id="7" name="Google Shape;86;p17">
            <a:extLst>
              <a:ext uri="{FF2B5EF4-FFF2-40B4-BE49-F238E27FC236}">
                <a16:creationId xmlns:a16="http://schemas.microsoft.com/office/drawing/2014/main" id="{A2DC88C6-C5E6-432F-8FEB-C6D39A7CE246}"/>
              </a:ext>
            </a:extLst>
          </p:cNvPr>
          <p:cNvSpPr txBox="1">
            <a:spLocks/>
          </p:cNvSpPr>
          <p:nvPr/>
        </p:nvSpPr>
        <p:spPr>
          <a:xfrm>
            <a:off x="1061549" y="70600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dirty="0"/>
              <a:t>1.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tr</a:t>
            </a:r>
            <a:r>
              <a:rPr lang="vi-VN" dirty="0"/>
              <a:t>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F2EB0-7918-4933-8208-FE7BE11B4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9500" y="1437426"/>
            <a:ext cx="4210072" cy="2706900"/>
          </a:xfrm>
        </p:spPr>
        <p:txBody>
          <a:bodyPr/>
          <a:lstStyle/>
          <a:p>
            <a:pPr marL="76200" indent="0">
              <a:buNone/>
            </a:pPr>
            <a:r>
              <a:rPr lang="vi-VN" b="1" dirty="0">
                <a:solidFill>
                  <a:srgbClr val="00B050"/>
                </a:solidFill>
              </a:rPr>
              <a:t>Thực hành 1:</a:t>
            </a:r>
          </a:p>
          <a:p>
            <a:pPr marL="76200" indent="0">
              <a:buNone/>
            </a:pPr>
            <a:r>
              <a:rPr lang="vi-VN" dirty="0"/>
              <a:t>Tính diện tích xung quanh của lăng trụ đứng có đáy là hình thang được cho trong hình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D3015-D6C1-48C8-91A7-FE06495D84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B5933-9B50-4E5B-8234-B6E5EC32E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08" y="1546475"/>
            <a:ext cx="2133023" cy="2653430"/>
          </a:xfrm>
          <a:prstGeom prst="rect">
            <a:avLst/>
          </a:prstGeom>
        </p:spPr>
      </p:pic>
      <p:sp>
        <p:nvSpPr>
          <p:cNvPr id="7" name="Google Shape;86;p17">
            <a:extLst>
              <a:ext uri="{FF2B5EF4-FFF2-40B4-BE49-F238E27FC236}">
                <a16:creationId xmlns:a16="http://schemas.microsoft.com/office/drawing/2014/main" id="{AF2B6B90-231C-4174-A6AB-AC87BD69D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9338" y="796925"/>
            <a:ext cx="7021512" cy="7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1.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tr</a:t>
            </a:r>
            <a:r>
              <a:rPr lang="vi-VN" dirty="0"/>
              <a:t>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80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BF2EB0-7918-4933-8208-FE7BE11B4FC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49337" y="1485453"/>
                <a:ext cx="5948361" cy="2706900"/>
              </a:xfrm>
            </p:spPr>
            <p:txBody>
              <a:bodyPr/>
              <a:lstStyle/>
              <a:p>
                <a:pPr marL="76200" indent="0" algn="ctr">
                  <a:buNone/>
                </a:pPr>
                <a:r>
                  <a:rPr lang="vi-VN" b="1" dirty="0">
                    <a:solidFill>
                      <a:srgbClr val="00B050"/>
                    </a:solidFill>
                  </a:rPr>
                  <a:t>GIẢI</a:t>
                </a:r>
              </a:p>
              <a:p>
                <a:pPr marL="76200" indent="0">
                  <a:buNone/>
                </a:pPr>
                <a:r>
                  <a:rPr lang="vi-VN" dirty="0"/>
                  <a:t>Chu vi đáy của hình lăng tụ đứng là:</a:t>
                </a:r>
              </a:p>
              <a:p>
                <a:pPr marL="76200" indent="0" algn="ctr">
                  <a:buNone/>
                </a:pPr>
                <a:r>
                  <a:rPr lang="vi-VN" dirty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vi-VN" sz="1600" dirty="0">
                    <a:solidFill>
                      <a:schemeClr val="accent1">
                        <a:lumMod val="75000"/>
                      </a:schemeClr>
                    </a:solidFill>
                  </a:rPr>
                  <a:t>đáy</a:t>
                </a:r>
                <a:r>
                  <a:rPr lang="vi-VN" dirty="0">
                    <a:solidFill>
                      <a:schemeClr val="accent1">
                        <a:lumMod val="75000"/>
                      </a:schemeClr>
                    </a:solidFill>
                  </a:rPr>
                  <a:t> = 4 + 4 + 5 + 7 = 20 cm</a:t>
                </a:r>
              </a:p>
              <a:p>
                <a:pPr marL="76200" indent="0">
                  <a:buNone/>
                </a:pPr>
                <a:r>
                  <a:rPr lang="vi-VN" dirty="0"/>
                  <a:t>Diện tích xung quanh của lăng trụ đứng là:</a:t>
                </a:r>
              </a:p>
              <a:p>
                <a:pPr marL="76200" indent="0" algn="ctr">
                  <a:buNone/>
                </a:pP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S</a:t>
                </a:r>
                <a:r>
                  <a:rPr lang="vi-VN" sz="1600" dirty="0">
                    <a:solidFill>
                      <a:schemeClr val="accent4">
                        <a:lumMod val="75000"/>
                      </a:schemeClr>
                    </a:solidFill>
                  </a:rPr>
                  <a:t>xq</a:t>
                </a: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 = C</a:t>
                </a:r>
                <a:r>
                  <a:rPr lang="vi-VN" sz="1400" dirty="0">
                    <a:solidFill>
                      <a:schemeClr val="accent4">
                        <a:lumMod val="75000"/>
                      </a:schemeClr>
                    </a:solidFill>
                  </a:rPr>
                  <a:t>đáy</a:t>
                </a: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 . h</a:t>
                </a:r>
                <a:r>
                  <a:rPr lang="vi-VN" dirty="0"/>
                  <a:t>  </a:t>
                </a:r>
                <a:r>
                  <a:rPr lang="vi-VN" dirty="0">
                    <a:solidFill>
                      <a:schemeClr val="accent1">
                        <a:lumMod val="75000"/>
                      </a:schemeClr>
                    </a:solidFill>
                  </a:rPr>
                  <a:t>= 20 . 6  = 120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BF2EB0-7918-4933-8208-FE7BE11B4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49337" y="1485453"/>
                <a:ext cx="5948361" cy="2706900"/>
              </a:xfrm>
              <a:blipFill>
                <a:blip r:embed="rId2"/>
                <a:stretch>
                  <a:fillRect l="-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D3015-D6C1-48C8-91A7-FE06495D84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B5933-9B50-4E5B-8234-B6E5EC32E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698" y="1512188"/>
            <a:ext cx="2133023" cy="2653430"/>
          </a:xfrm>
          <a:prstGeom prst="rect">
            <a:avLst/>
          </a:prstGeom>
        </p:spPr>
      </p:pic>
      <p:sp>
        <p:nvSpPr>
          <p:cNvPr id="7" name="Google Shape;86;p17">
            <a:extLst>
              <a:ext uri="{FF2B5EF4-FFF2-40B4-BE49-F238E27FC236}">
                <a16:creationId xmlns:a16="http://schemas.microsoft.com/office/drawing/2014/main" id="{AF2B6B90-231C-4174-A6AB-AC87BD69D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9338" y="796925"/>
            <a:ext cx="7021512" cy="7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1.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tr</a:t>
            </a:r>
            <a:r>
              <a:rPr lang="vi-VN" dirty="0"/>
              <a:t>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7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BF2EB0-7918-4933-8208-FE7BE11B4FC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49338" y="1485453"/>
                <a:ext cx="4210072" cy="2706900"/>
              </a:xfrm>
            </p:spPr>
            <p:txBody>
              <a:bodyPr/>
              <a:lstStyle/>
              <a:p>
                <a:pPr marL="76200" indent="0" algn="ctr">
                  <a:buNone/>
                </a:pPr>
                <a:r>
                  <a:rPr lang="vi-VN" b="1" dirty="0">
                    <a:solidFill>
                      <a:srgbClr val="00B050"/>
                    </a:solidFill>
                  </a:rPr>
                  <a:t>GIẢI</a:t>
                </a:r>
              </a:p>
              <a:p>
                <a:pPr marL="76200" indent="0">
                  <a:buNone/>
                </a:pPr>
                <a:r>
                  <a:rPr lang="vi-VN" dirty="0"/>
                  <a:t>Diện tích xung quanh của lăng trụ đứng là:</a:t>
                </a:r>
              </a:p>
              <a:p>
                <a:pPr marL="76200" indent="0">
                  <a:buNone/>
                </a:pP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S</a:t>
                </a:r>
                <a:r>
                  <a:rPr lang="vi-VN" sz="1600" dirty="0">
                    <a:solidFill>
                      <a:schemeClr val="accent4">
                        <a:lumMod val="75000"/>
                      </a:schemeClr>
                    </a:solidFill>
                  </a:rPr>
                  <a:t>xq</a:t>
                </a: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 = C</a:t>
                </a:r>
                <a:r>
                  <a:rPr lang="vi-VN" sz="1400" dirty="0">
                    <a:solidFill>
                      <a:schemeClr val="accent4">
                        <a:lumMod val="75000"/>
                      </a:schemeClr>
                    </a:solidFill>
                  </a:rPr>
                  <a:t>đáy</a:t>
                </a:r>
                <a:r>
                  <a:rPr lang="vi-VN" dirty="0">
                    <a:solidFill>
                      <a:schemeClr val="accent4">
                        <a:lumMod val="75000"/>
                      </a:schemeClr>
                    </a:solidFill>
                  </a:rPr>
                  <a:t> . h</a:t>
                </a:r>
              </a:p>
              <a:p>
                <a:pPr marL="76200" indent="0">
                  <a:buNone/>
                </a:pPr>
                <a:r>
                  <a:rPr lang="vi-VN" dirty="0"/>
                  <a:t>       = (4 + 4 + 5 + 7) . 6</a:t>
                </a:r>
              </a:p>
              <a:p>
                <a:pPr marL="76200" indent="0">
                  <a:buNone/>
                </a:pPr>
                <a:r>
                  <a:rPr lang="vi-VN" dirty="0"/>
                  <a:t>       = 120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vi-V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BF2EB0-7918-4933-8208-FE7BE11B4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49338" y="1485453"/>
                <a:ext cx="4210072" cy="2706900"/>
              </a:xfrm>
              <a:blipFill>
                <a:blip r:embed="rId2"/>
                <a:stretch>
                  <a:fillRect l="-289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D3015-D6C1-48C8-91A7-FE06495D84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B5933-9B50-4E5B-8234-B6E5EC32E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508" y="1546475"/>
            <a:ext cx="2133023" cy="2653430"/>
          </a:xfrm>
          <a:prstGeom prst="rect">
            <a:avLst/>
          </a:prstGeom>
        </p:spPr>
      </p:pic>
      <p:sp>
        <p:nvSpPr>
          <p:cNvPr id="7" name="Google Shape;86;p17">
            <a:extLst>
              <a:ext uri="{FF2B5EF4-FFF2-40B4-BE49-F238E27FC236}">
                <a16:creationId xmlns:a16="http://schemas.microsoft.com/office/drawing/2014/main" id="{AF2B6B90-231C-4174-A6AB-AC87BD69D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9338" y="796925"/>
            <a:ext cx="7021512" cy="7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1.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lăng</a:t>
            </a:r>
            <a:r>
              <a:rPr lang="en-US" dirty="0"/>
              <a:t> tr</a:t>
            </a:r>
            <a:r>
              <a:rPr lang="vi-VN" dirty="0"/>
              <a:t>ụ</a:t>
            </a:r>
            <a:r>
              <a:rPr lang="en-US" dirty="0"/>
              <a:t> </a:t>
            </a:r>
            <a:r>
              <a:rPr lang="en-US" dirty="0" err="1"/>
              <a:t>đứng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0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5BE4B-BBE8-43EE-845D-FDF5F92D34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5" name="Google Shape;49;p12">
            <a:extLst>
              <a:ext uri="{FF2B5EF4-FFF2-40B4-BE49-F238E27FC236}">
                <a16:creationId xmlns:a16="http://schemas.microsoft.com/office/drawing/2014/main" id="{B5C261C1-7BEF-45A7-B098-4BC762DA3810}"/>
              </a:ext>
            </a:extLst>
          </p:cNvPr>
          <p:cNvSpPr txBox="1">
            <a:spLocks/>
          </p:cNvSpPr>
          <p:nvPr/>
        </p:nvSpPr>
        <p:spPr>
          <a:xfrm>
            <a:off x="1332613" y="1510277"/>
            <a:ext cx="6478773" cy="212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vi-VN" sz="4000" dirty="0"/>
              <a:t>CẢM ƠN QUÝ THẦY CÔ VÀ CÁC EM ĐÃ CHÚ Ý LẮNG NGHE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153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049500" y="589095"/>
            <a:ext cx="7020900" cy="579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Đúng (Đ), Sai (S)</a:t>
            </a:r>
            <a:endParaRPr sz="2800"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016885-F59F-45FD-8D32-986D625BB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984880"/>
              </p:ext>
            </p:extLst>
          </p:nvPr>
        </p:nvGraphicFramePr>
        <p:xfrm>
          <a:off x="719327" y="1252533"/>
          <a:ext cx="5844505" cy="32396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45016">
                  <a:extLst>
                    <a:ext uri="{9D8B030D-6E8A-4147-A177-3AD203B41FA5}">
                      <a16:colId xmlns:a16="http://schemas.microsoft.com/office/drawing/2014/main" val="1055290693"/>
                    </a:ext>
                  </a:extLst>
                </a:gridCol>
                <a:gridCol w="1662076">
                  <a:extLst>
                    <a:ext uri="{9D8B030D-6E8A-4147-A177-3AD203B41FA5}">
                      <a16:colId xmlns:a16="http://schemas.microsoft.com/office/drawing/2014/main" val="4153373014"/>
                    </a:ext>
                  </a:extLst>
                </a:gridCol>
                <a:gridCol w="1637413">
                  <a:extLst>
                    <a:ext uri="{9D8B030D-6E8A-4147-A177-3AD203B41FA5}">
                      <a16:colId xmlns:a16="http://schemas.microsoft.com/office/drawing/2014/main" val="4204497094"/>
                    </a:ext>
                  </a:extLst>
                </a:gridCol>
              </a:tblGrid>
              <a:tr h="771106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Hình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lăng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trụ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đứng</a:t>
                      </a:r>
                      <a:r>
                        <a:rPr lang="en-US" sz="1600" b="1" dirty="0"/>
                        <a:t> tam </a:t>
                      </a:r>
                      <a:r>
                        <a:rPr lang="en-US" sz="1600" b="1" dirty="0" err="1"/>
                        <a:t>giác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Hình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lăng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trụ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đứng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tứ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giác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734957"/>
                  </a:ext>
                </a:extLst>
              </a:tr>
              <a:tr h="56535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Các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mặt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đáy</a:t>
                      </a:r>
                      <a:r>
                        <a:rPr lang="en-US" b="1" dirty="0"/>
                        <a:t> song </a:t>
                      </a:r>
                      <a:r>
                        <a:rPr lang="en-US" b="1" dirty="0" err="1"/>
                        <a:t>song</a:t>
                      </a:r>
                      <a:r>
                        <a:rPr lang="en-US" b="1" dirty="0"/>
                        <a:t> với </a:t>
                      </a:r>
                      <a:r>
                        <a:rPr lang="en-US" b="1" dirty="0" err="1"/>
                        <a:t>nhau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359260"/>
                  </a:ext>
                </a:extLst>
              </a:tr>
              <a:tr h="61750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Các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mặt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đáy</a:t>
                      </a:r>
                      <a:r>
                        <a:rPr lang="en-US" b="1" dirty="0"/>
                        <a:t> là tam </a:t>
                      </a:r>
                      <a:r>
                        <a:rPr lang="en-US" b="1" dirty="0" err="1"/>
                        <a:t>giác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177888"/>
                  </a:ext>
                </a:extLst>
              </a:tr>
              <a:tr h="74371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Các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mặt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đáy</a:t>
                      </a:r>
                      <a:r>
                        <a:rPr lang="en-US" b="1" dirty="0"/>
                        <a:t> là </a:t>
                      </a:r>
                      <a:r>
                        <a:rPr lang="en-US" b="1" dirty="0" err="1"/>
                        <a:t>tứ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giác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254849"/>
                  </a:ext>
                </a:extLst>
              </a:tr>
              <a:tr h="54193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Các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mặt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bên</a:t>
                      </a:r>
                      <a:r>
                        <a:rPr lang="en-US" b="1" dirty="0"/>
                        <a:t> là </a:t>
                      </a:r>
                      <a:r>
                        <a:rPr lang="en-US" b="1" dirty="0" err="1"/>
                        <a:t>hình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chữ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nhật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95173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5551B82-47B9-4392-8DAB-9F6EE34C4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893" y="650091"/>
            <a:ext cx="1466094" cy="1829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F33171-9CD9-4B59-8F61-8B3DCB33D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538" y="2618335"/>
            <a:ext cx="1466094" cy="18904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D4A4E1-E1AC-4322-8DB1-5ABE9C137E5B}"/>
              </a:ext>
            </a:extLst>
          </p:cNvPr>
          <p:cNvSpPr txBox="1"/>
          <p:nvPr/>
        </p:nvSpPr>
        <p:spPr>
          <a:xfrm>
            <a:off x="3886570" y="2147398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B31F35-6682-420B-9982-E7BA3D82CF99}"/>
              </a:ext>
            </a:extLst>
          </p:cNvPr>
          <p:cNvSpPr txBox="1"/>
          <p:nvPr/>
        </p:nvSpPr>
        <p:spPr>
          <a:xfrm>
            <a:off x="3886570" y="2730758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Đ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48468C-E3FC-408E-9E61-F781AFA07E04}"/>
              </a:ext>
            </a:extLst>
          </p:cNvPr>
          <p:cNvSpPr txBox="1"/>
          <p:nvPr/>
        </p:nvSpPr>
        <p:spPr>
          <a:xfrm>
            <a:off x="3886570" y="3411595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303468-0F90-4709-8AB6-0AAC39F2890F}"/>
              </a:ext>
            </a:extLst>
          </p:cNvPr>
          <p:cNvSpPr txBox="1"/>
          <p:nvPr/>
        </p:nvSpPr>
        <p:spPr>
          <a:xfrm>
            <a:off x="3886570" y="4060637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Đ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EED152-1211-496D-B518-60D9D62603CC}"/>
              </a:ext>
            </a:extLst>
          </p:cNvPr>
          <p:cNvSpPr txBox="1"/>
          <p:nvPr/>
        </p:nvSpPr>
        <p:spPr>
          <a:xfrm>
            <a:off x="5531737" y="2110661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Đ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1A6031-7E95-4F54-8548-D6EEC72FCC17}"/>
              </a:ext>
            </a:extLst>
          </p:cNvPr>
          <p:cNvSpPr txBox="1"/>
          <p:nvPr/>
        </p:nvSpPr>
        <p:spPr>
          <a:xfrm>
            <a:off x="5531737" y="2742182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777B52-E007-4D4D-9170-5CE0F16B211A}"/>
              </a:ext>
            </a:extLst>
          </p:cNvPr>
          <p:cNvSpPr txBox="1"/>
          <p:nvPr/>
        </p:nvSpPr>
        <p:spPr>
          <a:xfrm>
            <a:off x="5531737" y="3412305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Đ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CA3CA8-9EB3-4E45-8DDF-F54F4C3023FF}"/>
              </a:ext>
            </a:extLst>
          </p:cNvPr>
          <p:cNvSpPr txBox="1"/>
          <p:nvPr/>
        </p:nvSpPr>
        <p:spPr>
          <a:xfrm>
            <a:off x="5531737" y="4060637"/>
            <a:ext cx="80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78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085586" y="881381"/>
            <a:ext cx="59763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BÀI 4:</a:t>
            </a:r>
            <a:endParaRPr sz="6000"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218524" y="1631682"/>
            <a:ext cx="6843361" cy="27330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DIỆN TÍCH XUNG QUANH </a:t>
            </a:r>
            <a:r>
              <a:rPr lang="en-US" sz="3600" dirty="0" err="1"/>
              <a:t>và</a:t>
            </a:r>
            <a:endParaRPr lang="en-US" sz="36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 THỂ TÍCH </a:t>
            </a:r>
            <a:r>
              <a:rPr lang="en-US" sz="3600" dirty="0"/>
              <a:t>CỦA HÌNH LĂNG TRỤ ĐỨNG TAM GIÁC.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/>
              <a:t>LĂNG TRỤ ĐỨNG TỨ GIÁC</a:t>
            </a:r>
            <a:endParaRPr sz="3600" dirty="0"/>
          </a:p>
        </p:txBody>
      </p:sp>
      <p:sp>
        <p:nvSpPr>
          <p:cNvPr id="65" name="Google Shape;65;p14"/>
          <p:cNvSpPr/>
          <p:nvPr/>
        </p:nvSpPr>
        <p:spPr>
          <a:xfrm flipH="1">
            <a:off x="1082114" y="642754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2270745" y="727939"/>
            <a:ext cx="5500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NỘI DUNG BÀI HỌC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1708135" y="3121025"/>
            <a:ext cx="6152870" cy="983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75000"/>
                  </a:schemeClr>
                </a:solidFill>
              </a:rPr>
              <a:t>3.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Diện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tích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xung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quanh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và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thể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tích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của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một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số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hình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khối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trong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thực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tiễn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1103861" y="849661"/>
            <a:ext cx="717689" cy="628875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72;p15">
            <a:extLst>
              <a:ext uri="{FF2B5EF4-FFF2-40B4-BE49-F238E27FC236}">
                <a16:creationId xmlns:a16="http://schemas.microsoft.com/office/drawing/2014/main" id="{15B9F298-620D-4AFF-AA4C-056C501EC875}"/>
              </a:ext>
            </a:extLst>
          </p:cNvPr>
          <p:cNvSpPr txBox="1">
            <a:spLocks/>
          </p:cNvSpPr>
          <p:nvPr/>
        </p:nvSpPr>
        <p:spPr>
          <a:xfrm>
            <a:off x="1708136" y="1878267"/>
            <a:ext cx="6252106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niglet"/>
              <a:buNone/>
              <a:defRPr sz="24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1.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Diện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tích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xung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quanh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của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hình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lăng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trụ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đứng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F4011F75-9FBA-4BDF-A8BA-421764A1B900}"/>
              </a:ext>
            </a:extLst>
          </p:cNvPr>
          <p:cNvSpPr txBox="1">
            <a:spLocks/>
          </p:cNvSpPr>
          <p:nvPr/>
        </p:nvSpPr>
        <p:spPr>
          <a:xfrm>
            <a:off x="1708135" y="2499646"/>
            <a:ext cx="6252105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niglet"/>
              <a:buNone/>
              <a:defRPr sz="24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2.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Thể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tích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của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hình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lăng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trụ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đứng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441650" y="1927883"/>
            <a:ext cx="6260700" cy="11697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Chu vi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:</a:t>
            </a:r>
          </a:p>
        </p:txBody>
      </p:sp>
      <p:sp>
        <p:nvSpPr>
          <p:cNvPr id="80" name="Google Shape;80;p16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79;p16">
            <a:extLst>
              <a:ext uri="{FF2B5EF4-FFF2-40B4-BE49-F238E27FC236}">
                <a16:creationId xmlns:a16="http://schemas.microsoft.com/office/drawing/2014/main" id="{748065DE-D2B3-4AA0-9199-D50C3F67005C}"/>
              </a:ext>
            </a:extLst>
          </p:cNvPr>
          <p:cNvSpPr txBox="1">
            <a:spLocks/>
          </p:cNvSpPr>
          <p:nvPr/>
        </p:nvSpPr>
        <p:spPr>
          <a:xfrm>
            <a:off x="1441650" y="2475980"/>
            <a:ext cx="6260700" cy="116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>
              <a:buFont typeface="Sniglet"/>
              <a:buNone/>
            </a:pPr>
            <a:r>
              <a:rPr lang="pl-PL" sz="4000" dirty="0">
                <a:solidFill>
                  <a:schemeClr val="accent5"/>
                </a:solidFill>
              </a:rPr>
              <a:t>C = a+b+c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6625E-650B-40C6-8874-3F9C42FC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68" y="171047"/>
            <a:ext cx="2194505" cy="1822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363679" y="1841473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Chu vi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:</a:t>
            </a:r>
          </a:p>
        </p:txBody>
      </p:sp>
      <p:sp>
        <p:nvSpPr>
          <p:cNvPr id="80" name="Google Shape;80;p16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" name="Google Shape;79;p16">
            <a:extLst>
              <a:ext uri="{FF2B5EF4-FFF2-40B4-BE49-F238E27FC236}">
                <a16:creationId xmlns:a16="http://schemas.microsoft.com/office/drawing/2014/main" id="{B8B175BF-6773-4F64-8F89-47B75197090C}"/>
              </a:ext>
            </a:extLst>
          </p:cNvPr>
          <p:cNvSpPr txBox="1">
            <a:spLocks/>
          </p:cNvSpPr>
          <p:nvPr/>
        </p:nvSpPr>
        <p:spPr>
          <a:xfrm>
            <a:off x="1441650" y="2475980"/>
            <a:ext cx="6260700" cy="116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buNone/>
            </a:pPr>
            <a:r>
              <a:rPr lang="en-US" sz="4000" dirty="0">
                <a:solidFill>
                  <a:schemeClr val="accent5"/>
                </a:solidFill>
              </a:rPr>
              <a:t>C = (</a:t>
            </a:r>
            <a:r>
              <a:rPr lang="en-US" sz="4000" dirty="0" err="1">
                <a:solidFill>
                  <a:schemeClr val="accent5"/>
                </a:solidFill>
              </a:rPr>
              <a:t>a+b</a:t>
            </a:r>
            <a:r>
              <a:rPr lang="en-US" sz="4000" dirty="0">
                <a:solidFill>
                  <a:schemeClr val="accent5"/>
                </a:solidFill>
              </a:rPr>
              <a:t>).2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0E3C8-7FC3-44B6-9D86-286128BC7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8" y="27439"/>
            <a:ext cx="2587633" cy="1758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6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441650" y="1927882"/>
            <a:ext cx="6260700" cy="1127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Chu vi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:</a:t>
            </a:r>
          </a:p>
        </p:txBody>
      </p:sp>
      <p:sp>
        <p:nvSpPr>
          <p:cNvPr id="80" name="Google Shape;80;p16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79;p16">
            <a:extLst>
              <a:ext uri="{FF2B5EF4-FFF2-40B4-BE49-F238E27FC236}">
                <a16:creationId xmlns:a16="http://schemas.microsoft.com/office/drawing/2014/main" id="{AFF12C61-99A9-4D67-AD97-51635B524D02}"/>
              </a:ext>
            </a:extLst>
          </p:cNvPr>
          <p:cNvSpPr txBox="1">
            <a:spLocks/>
          </p:cNvSpPr>
          <p:nvPr/>
        </p:nvSpPr>
        <p:spPr>
          <a:xfrm>
            <a:off x="1441650" y="2475980"/>
            <a:ext cx="6260700" cy="116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buNone/>
            </a:pPr>
            <a:r>
              <a:rPr lang="en-US" sz="4000" dirty="0">
                <a:solidFill>
                  <a:schemeClr val="accent5"/>
                </a:solidFill>
              </a:rPr>
              <a:t>C = 4.a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75947E-87C3-4BF1-B7D1-1860A6E79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5" y="96823"/>
            <a:ext cx="1931050" cy="2063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18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441650" y="1927883"/>
            <a:ext cx="6260700" cy="1247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Chu vi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:</a:t>
            </a:r>
          </a:p>
        </p:txBody>
      </p:sp>
      <p:sp>
        <p:nvSpPr>
          <p:cNvPr id="80" name="Google Shape;80;p16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Google Shape;79;p16">
            <a:extLst>
              <a:ext uri="{FF2B5EF4-FFF2-40B4-BE49-F238E27FC236}">
                <a16:creationId xmlns:a16="http://schemas.microsoft.com/office/drawing/2014/main" id="{791ECD9A-6360-4ABC-A2E1-2E6000D2E023}"/>
              </a:ext>
            </a:extLst>
          </p:cNvPr>
          <p:cNvSpPr txBox="1">
            <a:spLocks/>
          </p:cNvSpPr>
          <p:nvPr/>
        </p:nvSpPr>
        <p:spPr>
          <a:xfrm>
            <a:off x="1441650" y="2475980"/>
            <a:ext cx="6260700" cy="116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Sniglet"/>
              <a:buChar char="+"/>
              <a:defRPr sz="26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buNone/>
            </a:pPr>
            <a:r>
              <a:rPr lang="pt-BR" sz="4000" dirty="0">
                <a:solidFill>
                  <a:schemeClr val="accent5"/>
                </a:solidFill>
              </a:rPr>
              <a:t>C = a+b+c+d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7E6A3E-F192-497C-9A0B-F7331AA9A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4" y="142014"/>
            <a:ext cx="2423133" cy="1696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3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434343"/>
      </a:dk1>
      <a:lt1>
        <a:srgbClr val="FFFFFF"/>
      </a:lt1>
      <a:dk2>
        <a:srgbClr val="7B8486"/>
      </a:dk2>
      <a:lt2>
        <a:srgbClr val="E3E9EB"/>
      </a:lt2>
      <a:accent1>
        <a:srgbClr val="2A95B7"/>
      </a:accent1>
      <a:accent2>
        <a:srgbClr val="80D5CC"/>
      </a:accent2>
      <a:accent3>
        <a:srgbClr val="E9CB74"/>
      </a:accent3>
      <a:accent4>
        <a:srgbClr val="D19E9E"/>
      </a:accent4>
      <a:accent5>
        <a:srgbClr val="E47474"/>
      </a:accent5>
      <a:accent6>
        <a:srgbClr val="9DAF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740</Words>
  <Application>Microsoft Office PowerPoint</Application>
  <PresentationFormat>On-screen Show (16:9)</PresentationFormat>
  <Paragraphs>129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Sniglet</vt:lpstr>
      <vt:lpstr>Arial</vt:lpstr>
      <vt:lpstr>Patrick Hand SC</vt:lpstr>
      <vt:lpstr>Cambria Math</vt:lpstr>
      <vt:lpstr>Symbol</vt:lpstr>
      <vt:lpstr>Seyton template</vt:lpstr>
      <vt:lpstr>THÂN MẾN CHÀO CÁC EM ĐẾN VỚI BÀI HỌC HÔM NAY</vt:lpstr>
      <vt:lpstr>Tìm số thích hợp điền vào ô trống trong bảng sau:</vt:lpstr>
      <vt:lpstr>Đúng (Đ), Sai (S)</vt:lpstr>
      <vt:lpstr>BÀI 4: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C=a+b+c CHCN=(a+b).2 CHV=4.a CTG=a+b+c+d</vt:lpstr>
      <vt:lpstr>1. Diện tích xung quanh của hình lăng trụ đứng</vt:lpstr>
      <vt:lpstr>1. Diện tích xung quanh của hình lăng trụ đứng</vt:lpstr>
      <vt:lpstr>1. Diện tích xung quanh của hình lăng trụ đứng</vt:lpstr>
      <vt:lpstr>1. Diện tích xung quanh của hình lăng trụ đứng</vt:lpstr>
      <vt:lpstr>1. Diện tích xung quanh của hình lăng trụ đứng</vt:lpstr>
      <vt:lpstr>Kết luận</vt:lpstr>
      <vt:lpstr>1. Diện tích xung quanh của hình lăng trụ đứng</vt:lpstr>
      <vt:lpstr>1. Diện tích xung quanh của hình lăng trụ đứng</vt:lpstr>
      <vt:lpstr>1. Diện tích xung quanh của hình lăng trụ đứng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THÂN MẾN CHÀO CÁC EM ĐẾN VỚI BÀI HỌC HÔM NAY</dc:title>
  <dc:creator>HP 1040 G7</dc:creator>
  <cp:lastModifiedBy>Linh Mỹ</cp:lastModifiedBy>
  <cp:revision>20</cp:revision>
  <dcterms:modified xsi:type="dcterms:W3CDTF">2024-10-30T07:28:49Z</dcterms:modified>
</cp:coreProperties>
</file>