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media/image23.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62" r:id="rId2"/>
    <p:sldMasterId id="2147483788" r:id="rId3"/>
  </p:sldMasterIdLst>
  <p:notesMasterIdLst>
    <p:notesMasterId r:id="rId49"/>
  </p:notesMasterIdLst>
  <p:sldIdLst>
    <p:sldId id="1080" r:id="rId4"/>
    <p:sldId id="1163" r:id="rId5"/>
    <p:sldId id="1161" r:id="rId6"/>
    <p:sldId id="1169" r:id="rId7"/>
    <p:sldId id="1175" r:id="rId8"/>
    <p:sldId id="1176" r:id="rId9"/>
    <p:sldId id="1177" r:id="rId10"/>
    <p:sldId id="1178" r:id="rId11"/>
    <p:sldId id="1179" r:id="rId12"/>
    <p:sldId id="1180" r:id="rId13"/>
    <p:sldId id="1181" r:id="rId14"/>
    <p:sldId id="1182" r:id="rId15"/>
    <p:sldId id="1188" r:id="rId16"/>
    <p:sldId id="1185" r:id="rId17"/>
    <p:sldId id="1187" r:id="rId18"/>
    <p:sldId id="1170" r:id="rId19"/>
    <p:sldId id="1183" r:id="rId20"/>
    <p:sldId id="1184" r:id="rId21"/>
    <p:sldId id="1198" r:id="rId22"/>
    <p:sldId id="1199" r:id="rId23"/>
    <p:sldId id="1200" r:id="rId24"/>
    <p:sldId id="1189" r:id="rId25"/>
    <p:sldId id="1193" r:id="rId26"/>
    <p:sldId id="1194" r:id="rId27"/>
    <p:sldId id="1190" r:id="rId28"/>
    <p:sldId id="1195" r:id="rId29"/>
    <p:sldId id="1196" r:id="rId30"/>
    <p:sldId id="1197" r:id="rId31"/>
    <p:sldId id="1201" r:id="rId32"/>
    <p:sldId id="1191" r:id="rId33"/>
    <p:sldId id="263" r:id="rId34"/>
    <p:sldId id="264" r:id="rId35"/>
    <p:sldId id="260" r:id="rId36"/>
    <p:sldId id="261" r:id="rId37"/>
    <p:sldId id="262" r:id="rId38"/>
    <p:sldId id="1219" r:id="rId39"/>
    <p:sldId id="1217" r:id="rId40"/>
    <p:sldId id="1220" r:id="rId41"/>
    <p:sldId id="1221" r:id="rId42"/>
    <p:sldId id="1222" r:id="rId43"/>
    <p:sldId id="1224" r:id="rId44"/>
    <p:sldId id="1223" r:id="rId45"/>
    <p:sldId id="1225" r:id="rId46"/>
    <p:sldId id="1226" r:id="rId47"/>
    <p:sldId id="1227"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C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73" d="100"/>
          <a:sy n="73" d="100"/>
        </p:scale>
        <p:origin x="69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313850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974485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604A65-FED2-458F-8760-D4B912626EB4}" type="slidenum">
              <a:rPr lang="zh-CN" altLang="en-US" smtClean="0"/>
              <a:pPr/>
              <a:t>14</a:t>
            </a:fld>
            <a:endParaRPr lang="zh-CN" altLang="en-US"/>
          </a:p>
        </p:txBody>
      </p:sp>
    </p:spTree>
    <p:extLst>
      <p:ext uri="{BB962C8B-B14F-4D97-AF65-F5344CB8AC3E}">
        <p14:creationId xmlns:p14="http://schemas.microsoft.com/office/powerpoint/2010/main" val="11240916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667663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347154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41</a:t>
            </a:fld>
            <a:endParaRPr lang="en-US" altLang="zh-CN">
              <a:latin typeface="等线"/>
              <a:ea typeface="等线"/>
              <a:cs typeface="等线"/>
            </a:endParaRPr>
          </a:p>
        </p:txBody>
      </p:sp>
    </p:spTree>
    <p:extLst>
      <p:ext uri="{BB962C8B-B14F-4D97-AF65-F5344CB8AC3E}">
        <p14:creationId xmlns:p14="http://schemas.microsoft.com/office/powerpoint/2010/main" val="221277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3.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2024/10/17</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8" Type="http://schemas.openxmlformats.org/officeDocument/2006/relationships/hyperlink" Target="https://hvdic.thivien.net/whv/%E6%99%9A" TargetMode="External"/><Relationship Id="rId13" Type="http://schemas.openxmlformats.org/officeDocument/2006/relationships/hyperlink" Target="https://hvdic.thivien.net/whv/%E6%B7%A1" TargetMode="External"/><Relationship Id="rId18" Type="http://schemas.openxmlformats.org/officeDocument/2006/relationships/hyperlink" Target="https://hvdic.thivien.net/whv/%E6%9C%89" TargetMode="External"/><Relationship Id="rId26" Type="http://schemas.openxmlformats.org/officeDocument/2006/relationships/hyperlink" Target="https://hvdic.thivien.net/whv/%E6%AD%B8" TargetMode="External"/><Relationship Id="rId3" Type="http://schemas.openxmlformats.org/officeDocument/2006/relationships/slideLayout" Target="../slideLayouts/slideLayout43.xml"/><Relationship Id="rId21" Type="http://schemas.openxmlformats.org/officeDocument/2006/relationships/hyperlink" Target="https://hvdic.thivien.net/whv/%E9%82%8A" TargetMode="External"/><Relationship Id="rId34" Type="http://schemas.openxmlformats.org/officeDocument/2006/relationships/hyperlink" Target="https://hvdic.thivien.net/whv/%E7%94%B0" TargetMode="External"/><Relationship Id="rId7" Type="http://schemas.openxmlformats.org/officeDocument/2006/relationships/hyperlink" Target="https://hvdic.thivien.net/whv/%E9%95%B7" TargetMode="External"/><Relationship Id="rId12" Type="http://schemas.openxmlformats.org/officeDocument/2006/relationships/hyperlink" Target="https://hvdic.thivien.net/whv/%E5%89%8D" TargetMode="External"/><Relationship Id="rId17" Type="http://schemas.openxmlformats.org/officeDocument/2006/relationships/hyperlink" Target="https://hvdic.thivien.net/whv/%E7%84%A1" TargetMode="External"/><Relationship Id="rId25" Type="http://schemas.openxmlformats.org/officeDocument/2006/relationships/hyperlink" Target="https://hvdic.thivien.net/whv/%E8%A3%A1" TargetMode="External"/><Relationship Id="rId33" Type="http://schemas.openxmlformats.org/officeDocument/2006/relationships/hyperlink" Target="https://hvdic.thivien.net/whv/%E4%B8%8B" TargetMode="External"/><Relationship Id="rId2" Type="http://schemas.openxmlformats.org/officeDocument/2006/relationships/audio" Target="../media/media1.mp3"/><Relationship Id="rId16" Type="http://schemas.openxmlformats.org/officeDocument/2006/relationships/hyperlink" Target="https://hvdic.thivien.net/whv/%E5%8D%8A" TargetMode="External"/><Relationship Id="rId20" Type="http://schemas.openxmlformats.org/officeDocument/2006/relationships/hyperlink" Target="https://hvdic.thivien.net/whv/%E9%99%BD" TargetMode="External"/><Relationship Id="rId29" Type="http://schemas.openxmlformats.org/officeDocument/2006/relationships/hyperlink" Target="https://hvdic.thivien.net/whv/%E7%99%BD" TargetMode="External"/><Relationship Id="rId1" Type="http://schemas.microsoft.com/office/2007/relationships/media" Target="../media/media1.mp3"/><Relationship Id="rId6" Type="http://schemas.openxmlformats.org/officeDocument/2006/relationships/hyperlink" Target="https://hvdic.thivien.net/whv/%E5%A4%A9" TargetMode="External"/><Relationship Id="rId11" Type="http://schemas.openxmlformats.org/officeDocument/2006/relationships/hyperlink" Target="https://hvdic.thivien.net/whv/%E5%BE%8C" TargetMode="External"/><Relationship Id="rId24" Type="http://schemas.openxmlformats.org/officeDocument/2006/relationships/hyperlink" Target="https://hvdic.thivien.net/whv/%E7%AC%9B" TargetMode="External"/><Relationship Id="rId32" Type="http://schemas.openxmlformats.org/officeDocument/2006/relationships/hyperlink" Target="https://hvdic.thivien.net/whv/%E9%A3%9B" TargetMode="External"/><Relationship Id="rId5" Type="http://schemas.openxmlformats.org/officeDocument/2006/relationships/image" Target="../media/image64.png"/><Relationship Id="rId15" Type="http://schemas.openxmlformats.org/officeDocument/2006/relationships/hyperlink" Target="https://hvdic.thivien.net/whv/%E7%85%99" TargetMode="External"/><Relationship Id="rId23" Type="http://schemas.openxmlformats.org/officeDocument/2006/relationships/hyperlink" Target="https://hvdic.thivien.net/whv/%E7%AB%A5" TargetMode="External"/><Relationship Id="rId28" Type="http://schemas.openxmlformats.org/officeDocument/2006/relationships/hyperlink" Target="https://hvdic.thivien.net/whv/%E7%9B%A1" TargetMode="External"/><Relationship Id="rId10" Type="http://schemas.openxmlformats.org/officeDocument/2006/relationships/hyperlink" Target="https://hvdic.thivien.net/whv/%E6%9D%91" TargetMode="External"/><Relationship Id="rId19" Type="http://schemas.openxmlformats.org/officeDocument/2006/relationships/hyperlink" Target="https://hvdic.thivien.net/whv/%E5%A4%95" TargetMode="External"/><Relationship Id="rId31" Type="http://schemas.openxmlformats.org/officeDocument/2006/relationships/hyperlink" Target="https://hvdic.thivien.net/whv/%E9%9B%99" TargetMode="External"/><Relationship Id="rId4" Type="http://schemas.openxmlformats.org/officeDocument/2006/relationships/notesSlide" Target="../notesSlides/notesSlide6.xml"/><Relationship Id="rId9" Type="http://schemas.openxmlformats.org/officeDocument/2006/relationships/hyperlink" Target="https://hvdic.thivien.net/whv/%E6%9C%9B" TargetMode="External"/><Relationship Id="rId14" Type="http://schemas.openxmlformats.org/officeDocument/2006/relationships/hyperlink" Target="https://hvdic.thivien.net/whv/%E4%BC%BC" TargetMode="External"/><Relationship Id="rId22" Type="http://schemas.openxmlformats.org/officeDocument/2006/relationships/hyperlink" Target="https://hvdic.thivien.net/whv/%E7%89%A7" TargetMode="External"/><Relationship Id="rId27" Type="http://schemas.openxmlformats.org/officeDocument/2006/relationships/hyperlink" Target="https://hvdic.thivien.net/whv/%E7%89%9B" TargetMode="External"/><Relationship Id="rId30" Type="http://schemas.openxmlformats.org/officeDocument/2006/relationships/hyperlink" Target="https://hvdic.thivien.net/whv/%E9%B7%B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48.xml"/></Relationships>
</file>

<file path=ppt/slides/_rels/slide1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png"/><Relationship Id="rId18" Type="http://schemas.openxmlformats.org/officeDocument/2006/relationships/image" Target="../media/image39.png"/><Relationship Id="rId26" Type="http://schemas.openxmlformats.org/officeDocument/2006/relationships/image" Target="../media/image47.png"/><Relationship Id="rId39" Type="http://schemas.openxmlformats.org/officeDocument/2006/relationships/image" Target="../media/image60.png"/><Relationship Id="rId3" Type="http://schemas.openxmlformats.org/officeDocument/2006/relationships/image" Target="../media/image24.png"/><Relationship Id="rId21" Type="http://schemas.openxmlformats.org/officeDocument/2006/relationships/image" Target="../media/image42.png"/><Relationship Id="rId34" Type="http://schemas.openxmlformats.org/officeDocument/2006/relationships/image" Target="../media/image55.png"/><Relationship Id="rId42" Type="http://schemas.openxmlformats.org/officeDocument/2006/relationships/image" Target="../media/image63.png"/><Relationship Id="rId7" Type="http://schemas.openxmlformats.org/officeDocument/2006/relationships/image" Target="../media/image28.png"/><Relationship Id="rId12" Type="http://schemas.openxmlformats.org/officeDocument/2006/relationships/image" Target="../media/image33.png"/><Relationship Id="rId17" Type="http://schemas.openxmlformats.org/officeDocument/2006/relationships/image" Target="../media/image38.png"/><Relationship Id="rId25" Type="http://schemas.openxmlformats.org/officeDocument/2006/relationships/image" Target="../media/image46.png"/><Relationship Id="rId33" Type="http://schemas.openxmlformats.org/officeDocument/2006/relationships/image" Target="../media/image54.png"/><Relationship Id="rId38" Type="http://schemas.openxmlformats.org/officeDocument/2006/relationships/image" Target="../media/image59.png"/><Relationship Id="rId2" Type="http://schemas.openxmlformats.org/officeDocument/2006/relationships/notesSlide" Target="../notesSlides/notesSlide2.xml"/><Relationship Id="rId16" Type="http://schemas.openxmlformats.org/officeDocument/2006/relationships/image" Target="../media/image37.png"/><Relationship Id="rId20" Type="http://schemas.openxmlformats.org/officeDocument/2006/relationships/image" Target="../media/image41.png"/><Relationship Id="rId29" Type="http://schemas.openxmlformats.org/officeDocument/2006/relationships/image" Target="../media/image50.png"/><Relationship Id="rId41"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24" Type="http://schemas.openxmlformats.org/officeDocument/2006/relationships/image" Target="../media/image45.png"/><Relationship Id="rId32" Type="http://schemas.openxmlformats.org/officeDocument/2006/relationships/image" Target="../media/image53.png"/><Relationship Id="rId37" Type="http://schemas.openxmlformats.org/officeDocument/2006/relationships/image" Target="../media/image58.png"/><Relationship Id="rId40" Type="http://schemas.openxmlformats.org/officeDocument/2006/relationships/image" Target="../media/image61.png"/><Relationship Id="rId5" Type="http://schemas.openxmlformats.org/officeDocument/2006/relationships/image" Target="../media/image26.png"/><Relationship Id="rId15" Type="http://schemas.openxmlformats.org/officeDocument/2006/relationships/image" Target="../media/image36.png"/><Relationship Id="rId23" Type="http://schemas.openxmlformats.org/officeDocument/2006/relationships/image" Target="../media/image44.png"/><Relationship Id="rId28" Type="http://schemas.openxmlformats.org/officeDocument/2006/relationships/image" Target="../media/image49.png"/><Relationship Id="rId36" Type="http://schemas.openxmlformats.org/officeDocument/2006/relationships/image" Target="../media/image57.png"/><Relationship Id="rId10" Type="http://schemas.openxmlformats.org/officeDocument/2006/relationships/image" Target="../media/image31.png"/><Relationship Id="rId19" Type="http://schemas.openxmlformats.org/officeDocument/2006/relationships/image" Target="../media/image40.png"/><Relationship Id="rId31" Type="http://schemas.openxmlformats.org/officeDocument/2006/relationships/image" Target="../media/image52.png"/><Relationship Id="rId4" Type="http://schemas.openxmlformats.org/officeDocument/2006/relationships/image" Target="../media/image25.png"/><Relationship Id="rId9" Type="http://schemas.openxmlformats.org/officeDocument/2006/relationships/image" Target="../media/image30.png"/><Relationship Id="rId14" Type="http://schemas.openxmlformats.org/officeDocument/2006/relationships/image" Target="../media/image35.png"/><Relationship Id="rId22" Type="http://schemas.openxmlformats.org/officeDocument/2006/relationships/image" Target="../media/image43.png"/><Relationship Id="rId27" Type="http://schemas.openxmlformats.org/officeDocument/2006/relationships/image" Target="../media/image48.png"/><Relationship Id="rId30" Type="http://schemas.openxmlformats.org/officeDocument/2006/relationships/image" Target="../media/image51.png"/><Relationship Id="rId35" Type="http://schemas.openxmlformats.org/officeDocument/2006/relationships/image" Target="../media/image5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72.jpg"/><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jpg"/><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8.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26" Type="http://schemas.openxmlformats.org/officeDocument/2006/relationships/image" Target="../media/image46.png"/><Relationship Id="rId39" Type="http://schemas.openxmlformats.org/officeDocument/2006/relationships/image" Target="../media/image59.png"/><Relationship Id="rId3" Type="http://schemas.openxmlformats.org/officeDocument/2006/relationships/image" Target="../media/image78.png"/><Relationship Id="rId21" Type="http://schemas.openxmlformats.org/officeDocument/2006/relationships/image" Target="../media/image41.png"/><Relationship Id="rId34" Type="http://schemas.openxmlformats.org/officeDocument/2006/relationships/image" Target="../media/image54.png"/><Relationship Id="rId42" Type="http://schemas.openxmlformats.org/officeDocument/2006/relationships/image" Target="../media/image62.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5" Type="http://schemas.openxmlformats.org/officeDocument/2006/relationships/image" Target="../media/image45.png"/><Relationship Id="rId33" Type="http://schemas.openxmlformats.org/officeDocument/2006/relationships/image" Target="../media/image53.png"/><Relationship Id="rId38" Type="http://schemas.openxmlformats.org/officeDocument/2006/relationships/image" Target="../media/image58.png"/><Relationship Id="rId2" Type="http://schemas.openxmlformats.org/officeDocument/2006/relationships/notesSlide" Target="../notesSlides/notesSlide9.xml"/><Relationship Id="rId16" Type="http://schemas.openxmlformats.org/officeDocument/2006/relationships/image" Target="../media/image36.png"/><Relationship Id="rId20" Type="http://schemas.openxmlformats.org/officeDocument/2006/relationships/image" Target="../media/image40.png"/><Relationship Id="rId29" Type="http://schemas.openxmlformats.org/officeDocument/2006/relationships/image" Target="../media/image49.png"/><Relationship Id="rId41" Type="http://schemas.openxmlformats.org/officeDocument/2006/relationships/image" Target="../media/image61.png"/><Relationship Id="rId1" Type="http://schemas.openxmlformats.org/officeDocument/2006/relationships/slideLayout" Target="../slideLayouts/slideLayout38.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4.png"/><Relationship Id="rId32" Type="http://schemas.openxmlformats.org/officeDocument/2006/relationships/image" Target="../media/image52.png"/><Relationship Id="rId37" Type="http://schemas.openxmlformats.org/officeDocument/2006/relationships/image" Target="../media/image57.png"/><Relationship Id="rId40" Type="http://schemas.openxmlformats.org/officeDocument/2006/relationships/image" Target="../media/image60.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28" Type="http://schemas.openxmlformats.org/officeDocument/2006/relationships/image" Target="../media/image48.png"/><Relationship Id="rId36" Type="http://schemas.openxmlformats.org/officeDocument/2006/relationships/image" Target="../media/image56.png"/><Relationship Id="rId10" Type="http://schemas.openxmlformats.org/officeDocument/2006/relationships/image" Target="../media/image30.png"/><Relationship Id="rId19" Type="http://schemas.openxmlformats.org/officeDocument/2006/relationships/image" Target="../media/image39.png"/><Relationship Id="rId31" Type="http://schemas.openxmlformats.org/officeDocument/2006/relationships/image" Target="../media/image51.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 Id="rId27" Type="http://schemas.openxmlformats.org/officeDocument/2006/relationships/image" Target="../media/image47.png"/><Relationship Id="rId30" Type="http://schemas.openxmlformats.org/officeDocument/2006/relationships/image" Target="../media/image50.png"/><Relationship Id="rId35" Type="http://schemas.openxmlformats.org/officeDocument/2006/relationships/image" Target="../media/image55.png"/><Relationship Id="rId43" Type="http://schemas.openxmlformats.org/officeDocument/2006/relationships/image" Target="../media/image6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9"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ounded Rectangle 1"/>
          <p:cNvSpPr/>
          <p:nvPr/>
        </p:nvSpPr>
        <p:spPr>
          <a:xfrm>
            <a:off x="220981" y="1620982"/>
            <a:ext cx="11635740" cy="271826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rgbClr val="002060"/>
                </a:solidFill>
                <a:latin typeface="Times New Roman" panose="02020603050405020304" pitchFamily="18" charset="0"/>
                <a:cs typeface="Times New Roman" panose="02020603050405020304" pitchFamily="18" charset="0"/>
              </a:rPr>
              <a:t>THIÊN TRƯỜNG VÃN VỌNG</a:t>
            </a:r>
          </a:p>
          <a:p>
            <a:pPr algn="ct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Nhân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Tông</a:t>
            </a:r>
            <a:endParaRPr lang="en-US" sz="36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7119257" y="4862947"/>
            <a:ext cx="2952206" cy="6887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latin typeface="Times New Roman" panose="02020603050405020304" pitchFamily="18" charset="0"/>
                <a:cs typeface="Times New Roman" panose="02020603050405020304" pitchFamily="18" charset="0"/>
              </a:rPr>
              <a:t>GV</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Trần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Ngân</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220981" y="509451"/>
            <a:ext cx="3854630" cy="5878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solidFill>
                <a:latin typeface="Times New Roman" panose="02020603050405020304" pitchFamily="18" charset="0"/>
                <a:cs typeface="Times New Roman" panose="02020603050405020304" pitchFamily="18" charset="0"/>
              </a:rPr>
              <a:t>NGỮ</a:t>
            </a:r>
            <a:r>
              <a:rPr lang="en-US" sz="2400" b="1" dirty="0" smtClean="0">
                <a:solidFill>
                  <a:schemeClr val="tx1"/>
                </a:solidFill>
                <a:latin typeface="Times New Roman" panose="02020603050405020304" pitchFamily="18" charset="0"/>
                <a:cs typeface="Times New Roman" panose="02020603050405020304" pitchFamily="18" charset="0"/>
              </a:rPr>
              <a:t> </a:t>
            </a:r>
            <a:r>
              <a:rPr lang="en-US" sz="2400" b="1" dirty="0" err="1" smtClean="0">
                <a:solidFill>
                  <a:schemeClr val="tx1"/>
                </a:solidFill>
                <a:latin typeface="Times New Roman" panose="02020603050405020304" pitchFamily="18" charset="0"/>
                <a:cs typeface="Times New Roman" panose="02020603050405020304" pitchFamily="18" charset="0"/>
              </a:rPr>
              <a:t>VĂN</a:t>
            </a:r>
            <a:r>
              <a:rPr lang="en-US" sz="2400" b="1" dirty="0" smtClean="0">
                <a:solidFill>
                  <a:schemeClr val="tx1"/>
                </a:solidFill>
                <a:latin typeface="Times New Roman" panose="02020603050405020304" pitchFamily="18" charset="0"/>
                <a:cs typeface="Times New Roman" panose="02020603050405020304" pitchFamily="18" charset="0"/>
              </a:rPr>
              <a:t> 8- </a:t>
            </a:r>
            <a:r>
              <a:rPr lang="en-US" sz="2400" b="1" dirty="0" err="1" smtClean="0">
                <a:solidFill>
                  <a:schemeClr val="tx1"/>
                </a:solidFill>
                <a:latin typeface="Times New Roman" panose="02020603050405020304" pitchFamily="18" charset="0"/>
                <a:cs typeface="Times New Roman" panose="02020603050405020304" pitchFamily="18" charset="0"/>
              </a:rPr>
              <a:t>Tiết</a:t>
            </a:r>
            <a:r>
              <a:rPr lang="en-US" sz="2400" b="1" dirty="0" smtClean="0">
                <a:solidFill>
                  <a:schemeClr val="tx1"/>
                </a:solidFill>
                <a:latin typeface="Times New Roman" panose="02020603050405020304" pitchFamily="18" charset="0"/>
                <a:cs typeface="Times New Roman" panose="02020603050405020304" pitchFamily="18" charset="0"/>
              </a:rPr>
              <a:t>  18</a:t>
            </a:r>
            <a:endParaRPr lang="en-US" sz="24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3" name="Oval 2"/>
          <p:cNvSpPr/>
          <p:nvPr/>
        </p:nvSpPr>
        <p:spPr>
          <a:xfrm>
            <a:off x="4792980" y="1653540"/>
            <a:ext cx="3627120" cy="838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VẦN &amp; NHỊP</a:t>
            </a:r>
            <a:endParaRPr lang="en-US" altLang="en-US" sz="1600">
              <a:solidFill>
                <a:schemeClr val="tx1"/>
              </a:solidFill>
              <a:latin typeface="Times New Roman" panose="02020603050405020304" pitchFamily="18" charset="0"/>
              <a:cs typeface="Times New Roman" panose="02020603050405020304" pitchFamily="18" charset="0"/>
            </a:endParaRPr>
          </a:p>
        </p:txBody>
      </p:sp>
      <p:sp>
        <p:nvSpPr>
          <p:cNvPr id="4" name="Rounded Rectangle 3"/>
          <p:cNvSpPr/>
          <p:nvPr/>
        </p:nvSpPr>
        <p:spPr>
          <a:xfrm>
            <a:off x="1143000" y="2491740"/>
            <a:ext cx="9707880" cy="19431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0" defTabSz="914400" eaLnBrk="0" fontAlgn="base" hangingPunct="0">
              <a:spcBef>
                <a:spcPct val="0"/>
              </a:spcBef>
              <a:spcAft>
                <a:spcPct val="0"/>
              </a:spcAft>
            </a:pPr>
            <a:endPar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 thơ tứ tuyệt gieo vần ở cuối các câu 1,2,4</a:t>
            </a:r>
            <a:endParaRPr lang="en-US" altLang="en-US" sz="320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Bài thơ thất ngôn tứ tuyệt ngắt nhịp 4/3</a:t>
            </a:r>
            <a:endParaRPr lang="en-US" altLang="en-US" sz="3200">
              <a:solidFill>
                <a:schemeClr val="tx1"/>
              </a:solidFill>
              <a:latin typeface="Times New Roman" panose="02020603050405020304" pitchFamily="18" charset="0"/>
              <a:cs typeface="Times New Roman" panose="02020603050405020304" pitchFamily="18" charset="0"/>
            </a:endParaRPr>
          </a:p>
          <a:p>
            <a:pPr defTabSz="914400" eaLnBrk="0" fontAlgn="base" hangingPunct="0">
              <a:spcBef>
                <a:spcPct val="0"/>
              </a:spcBef>
              <a:spcAft>
                <a:spcPct val="0"/>
              </a:spcAft>
            </a:pPr>
            <a:r>
              <a:rPr lang="en-US" sz="3200">
                <a:latin typeface="Times New Roman" panose="02020603050405020304" pitchFamily="18" charset="0"/>
                <a:cs typeface="Times New Roman" panose="02020603050405020304" pitchFamily="18" charset="0"/>
              </a:rPr>
              <a:t>Bài thơ ngũ ngôn tứ tuyệt ngắt nhịp 2/3</a:t>
            </a:r>
          </a:p>
          <a:p>
            <a:pPr lvl="0" defTabSz="914400" eaLnBrk="0" fontAlgn="base" hangingPunct="0">
              <a:spcBef>
                <a:spcPct val="0"/>
              </a:spcBef>
              <a:spcAft>
                <a:spcPct val="0"/>
              </a:spcAft>
            </a:pPr>
            <a:endParaRPr lang="en-US" altLang="en-US" sz="4400">
              <a:solidFill>
                <a:schemeClr val="tx1"/>
              </a:solidFill>
              <a:latin typeface="Arial" panose="020B0604020202020204" pitchFamily="34" charset="0"/>
            </a:endParaRPr>
          </a:p>
        </p:txBody>
      </p:sp>
      <p:sp>
        <p:nvSpPr>
          <p:cNvPr id="6" name="Rectangle 5" descr="blob:file:///ede1a62a-8d58-4937-834f-f24d6130ae5b"/>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Tree>
    <p:extLst>
      <p:ext uri="{BB962C8B-B14F-4D97-AF65-F5344CB8AC3E}">
        <p14:creationId xmlns:p14="http://schemas.microsoft.com/office/powerpoint/2010/main" val="193187167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37360" y="815340"/>
            <a:ext cx="9090660" cy="1200329"/>
          </a:xfrm>
          <a:prstGeom prst="rect">
            <a:avLst/>
          </a:prstGeom>
          <a:noFill/>
        </p:spPr>
        <p:txBody>
          <a:bodyPr wrap="square" rtlCol="0">
            <a:spAutoFit/>
          </a:bodyPr>
          <a:lstStyle/>
          <a:p>
            <a:pPr algn="ctr"/>
            <a:r>
              <a:rPr lang="nl-NL" sz="3600" b="1">
                <a:latin typeface="Times New Roman" panose="02020603050405020304" pitchFamily="18" charset="0"/>
                <a:cs typeface="Times New Roman" panose="02020603050405020304" pitchFamily="18" charset="0"/>
              </a:rPr>
              <a:t>SƠ ĐỒ BÀI THƠ TỨ TUYỆT THEO LUẬT BẰNG</a:t>
            </a:r>
            <a:endParaRPr lang="en-US" sz="360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86630652"/>
              </p:ext>
            </p:extLst>
          </p:nvPr>
        </p:nvGraphicFramePr>
        <p:xfrm>
          <a:off x="975358" y="2760821"/>
          <a:ext cx="10637521" cy="2433320"/>
        </p:xfrm>
        <a:graphic>
          <a:graphicData uri="http://schemas.openxmlformats.org/drawingml/2006/table">
            <a:tbl>
              <a:tblPr firstRow="1" firstCol="1" bandRow="1">
                <a:tableStyleId>{5C22544A-7EE6-4342-B048-85BDC9FD1C3A}</a:tableStyleId>
              </a:tblPr>
              <a:tblGrid>
                <a:gridCol w="1535116">
                  <a:extLst>
                    <a:ext uri="{9D8B030D-6E8A-4147-A177-3AD203B41FA5}">
                      <a16:colId xmlns:a16="http://schemas.microsoft.com/office/drawing/2014/main" val="3936559731"/>
                    </a:ext>
                  </a:extLst>
                </a:gridCol>
                <a:gridCol w="4515166">
                  <a:extLst>
                    <a:ext uri="{9D8B030D-6E8A-4147-A177-3AD203B41FA5}">
                      <a16:colId xmlns:a16="http://schemas.microsoft.com/office/drawing/2014/main" val="3505461257"/>
                    </a:ext>
                  </a:extLst>
                </a:gridCol>
                <a:gridCol w="2453640">
                  <a:extLst>
                    <a:ext uri="{9D8B030D-6E8A-4147-A177-3AD203B41FA5}">
                      <a16:colId xmlns:a16="http://schemas.microsoft.com/office/drawing/2014/main" val="3698915356"/>
                    </a:ext>
                  </a:extLst>
                </a:gridCol>
                <a:gridCol w="2133599">
                  <a:extLst>
                    <a:ext uri="{9D8B030D-6E8A-4147-A177-3AD203B41FA5}">
                      <a16:colId xmlns:a16="http://schemas.microsoft.com/office/drawing/2014/main" val="771399167"/>
                    </a:ext>
                  </a:extLst>
                </a:gridCol>
              </a:tblGrid>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Luật bằng trắc</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Niêm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Vần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3037970512"/>
                  </a:ext>
                </a:extLst>
              </a:tr>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1</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B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1 &amp; 4</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10860890"/>
                  </a:ext>
                </a:extLst>
              </a:tr>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2</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T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rowSpan="2">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2&amp;3</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901164439"/>
                  </a:ext>
                </a:extLst>
              </a:tr>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3</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B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vMerge="1">
                  <a:txBody>
                    <a:bodyPr/>
                    <a:lstStyle/>
                    <a:p>
                      <a:endParaRPr lang="en-US"/>
                    </a:p>
                  </a:txBody>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734170224"/>
                  </a:ext>
                </a:extLst>
              </a:tr>
              <a:tr h="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4</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B  </a:t>
                      </a:r>
                      <a:r>
                        <a:rPr lang="en-US" sz="3200" b="1">
                          <a:solidFill>
                            <a:srgbClr val="FF0000"/>
                          </a:solidFill>
                          <a:effectLst/>
                          <a:latin typeface="Times New Roman" panose="02020603050405020304" pitchFamily="18" charset="0"/>
                          <a:cs typeface="Times New Roman" panose="02020603050405020304" pitchFamily="18" charset="0"/>
                        </a:rPr>
                        <a:t>B</a:t>
                      </a:r>
                      <a:r>
                        <a:rPr lang="en-US" sz="3200">
                          <a:solidFill>
                            <a:schemeClr val="tx1"/>
                          </a:solidFill>
                          <a:effectLst/>
                          <a:latin typeface="Times New Roman" panose="02020603050405020304" pitchFamily="18" charset="0"/>
                          <a:cs typeface="Times New Roman" panose="02020603050405020304" pitchFamily="18" charset="0"/>
                        </a:rPr>
                        <a:t>  T  </a:t>
                      </a:r>
                      <a:r>
                        <a:rPr lang="en-US" sz="3200" b="1">
                          <a:solidFill>
                            <a:srgbClr val="FF0000"/>
                          </a:solidFill>
                          <a:effectLst/>
                          <a:latin typeface="Times New Roman" panose="02020603050405020304" pitchFamily="18" charset="0"/>
                          <a:cs typeface="Times New Roman" panose="02020603050405020304" pitchFamily="18" charset="0"/>
                        </a:rPr>
                        <a:t>T</a:t>
                      </a:r>
                      <a:r>
                        <a:rPr lang="en-US" sz="3200">
                          <a:solidFill>
                            <a:schemeClr val="tx1"/>
                          </a:solidFill>
                          <a:effectLst/>
                          <a:latin typeface="Times New Roman" panose="02020603050405020304" pitchFamily="18" charset="0"/>
                          <a:cs typeface="Times New Roman" panose="02020603050405020304" pitchFamily="18" charset="0"/>
                        </a:rPr>
                        <a:t>  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Câu 1 &amp; 4</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859128534"/>
                  </a:ext>
                </a:extLst>
              </a:tr>
            </a:tbl>
          </a:graphicData>
        </a:graphic>
      </p:graphicFrame>
    </p:spTree>
    <p:extLst>
      <p:ext uri="{BB962C8B-B14F-4D97-AF65-F5344CB8AC3E}">
        <p14:creationId xmlns:p14="http://schemas.microsoft.com/office/powerpoint/2010/main" val="283144719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52700" y="335280"/>
            <a:ext cx="8221980" cy="63246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Cách đọc hiểu một bài thơ Đường Luật</a:t>
            </a:r>
          </a:p>
        </p:txBody>
      </p:sp>
      <p:sp>
        <p:nvSpPr>
          <p:cNvPr id="3" name="Right Arrow 2"/>
          <p:cNvSpPr/>
          <p:nvPr/>
        </p:nvSpPr>
        <p:spPr>
          <a:xfrm>
            <a:off x="4838700" y="1249680"/>
            <a:ext cx="2072640" cy="792480"/>
          </a:xfrm>
          <a:prstGeom prst="right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Văn bản</a:t>
            </a:r>
          </a:p>
        </p:txBody>
      </p:sp>
      <p:sp>
        <p:nvSpPr>
          <p:cNvPr id="4" name="Rounded Rectangle 3"/>
          <p:cNvSpPr/>
          <p:nvPr/>
        </p:nvSpPr>
        <p:spPr>
          <a:xfrm>
            <a:off x="906780" y="2152650"/>
            <a:ext cx="2880360" cy="4800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Đặc điểm thể loại</a:t>
            </a:r>
          </a:p>
        </p:txBody>
      </p:sp>
      <p:sp>
        <p:nvSpPr>
          <p:cNvPr id="5" name="Rounded Rectangle 4"/>
          <p:cNvSpPr/>
          <p:nvPr/>
        </p:nvSpPr>
        <p:spPr>
          <a:xfrm>
            <a:off x="5768340" y="2152650"/>
            <a:ext cx="3802380" cy="48006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tx1"/>
                </a:solidFill>
                <a:latin typeface="Times New Roman" panose="02020603050405020304" pitchFamily="18" charset="0"/>
                <a:cs typeface="Times New Roman" panose="02020603050405020304" pitchFamily="18" charset="0"/>
              </a:rPr>
              <a:t>Đặc điểm nội dung</a:t>
            </a:r>
          </a:p>
        </p:txBody>
      </p:sp>
      <p:sp>
        <p:nvSpPr>
          <p:cNvPr id="6" name="Rounded Rectangle 5"/>
          <p:cNvSpPr/>
          <p:nvPr/>
        </p:nvSpPr>
        <p:spPr>
          <a:xfrm>
            <a:off x="815340" y="3032760"/>
            <a:ext cx="2971800" cy="18821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Niêm-luật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Vần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nhịp</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Đối</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thơ</a:t>
            </a:r>
            <a:endParaRPr lang="en-US" sz="2400" dirty="0">
              <a:latin typeface="Times New Roman" panose="02020603050405020304" pitchFamily="18" charset="0"/>
              <a:cs typeface="Times New Roman" panose="02020603050405020304" pitchFamily="18" charset="0"/>
            </a:endParaRPr>
          </a:p>
        </p:txBody>
      </p:sp>
      <p:sp>
        <p:nvSpPr>
          <p:cNvPr id="7" name="Rounded Rectangle 6"/>
          <p:cNvSpPr/>
          <p:nvPr/>
        </p:nvSpPr>
        <p:spPr>
          <a:xfrm>
            <a:off x="4282440" y="3032760"/>
            <a:ext cx="7810500" cy="35737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2400" dirty="0">
                <a:latin typeface="Times New Roman" panose="02020603050405020304" pitchFamily="18" charset="0"/>
                <a:cs typeface="Times New Roman" panose="02020603050405020304" pitchFamily="18" charset="0"/>
              </a:rPr>
              <a:t>Phân tích, cảm nhận nội dung bài thơ theo bố cục đã xác định.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Yếu tố hình thức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hình ảnh thơ, ngôn ngữ thơ, các biện pháp nghệ thuật</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Yếu tố nội dung </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đặc điểm của đối tượng, cảm xúc của nhà thơ</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Chú ý khai thác mối tương quan giữa cảnh và 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a:t>
            </a:r>
            <a:r>
              <a:rPr lang="vi-VN" sz="2400" dirty="0">
                <a:latin typeface="Times New Roman" panose="02020603050405020304" pitchFamily="18" charset="0"/>
                <a:cs typeface="Times New Roman" panose="02020603050405020304" pitchFamily="18" charset="0"/>
              </a:rPr>
              <a:t> quá khứ và hiện tại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hữu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vô</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a:t>
            </a:r>
          </a:p>
        </p:txBody>
      </p:sp>
      <p:sp>
        <p:nvSpPr>
          <p:cNvPr id="8" name="Rounded Rectangle 7"/>
          <p:cNvSpPr/>
          <p:nvPr/>
        </p:nvSpPr>
        <p:spPr>
          <a:xfrm>
            <a:off x="655320" y="5314950"/>
            <a:ext cx="2834640" cy="116967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a:latin typeface="Times New Roman" panose="02020603050405020304" pitchFamily="18" charset="0"/>
                <a:cs typeface="Times New Roman" panose="02020603050405020304" pitchFamily="18" charset="0"/>
              </a:rPr>
              <a:t>Xác định đề tài- chủ đề</a:t>
            </a:r>
          </a:p>
        </p:txBody>
      </p:sp>
      <p:sp>
        <p:nvSpPr>
          <p:cNvPr id="9" name="Right Arrow 8"/>
          <p:cNvSpPr/>
          <p:nvPr/>
        </p:nvSpPr>
        <p:spPr>
          <a:xfrm>
            <a:off x="3787140" y="2301240"/>
            <a:ext cx="1981200" cy="228600"/>
          </a:xfrm>
          <a:prstGeom prst="righ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a:off x="7353300" y="2632710"/>
            <a:ext cx="316230" cy="40005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wn Arrow 10"/>
          <p:cNvSpPr/>
          <p:nvPr/>
        </p:nvSpPr>
        <p:spPr>
          <a:xfrm>
            <a:off x="1874520" y="2632710"/>
            <a:ext cx="426720" cy="400050"/>
          </a:xfrm>
          <a:prstGeom prst="down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 Arrow 11"/>
          <p:cNvSpPr/>
          <p:nvPr/>
        </p:nvSpPr>
        <p:spPr>
          <a:xfrm>
            <a:off x="3489960" y="5730240"/>
            <a:ext cx="792480" cy="525780"/>
          </a:xfrm>
          <a:prstGeom prst="leftArrow">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02013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ppt_w</p:attrName>
                                        </p:attrNameLst>
                                      </p:cBhvr>
                                      <p:tavLst>
                                        <p:tav tm="0">
                                          <p:val>
                                            <p:fltVal val="0"/>
                                          </p:val>
                                        </p:tav>
                                        <p:tav tm="100000">
                                          <p:val>
                                            <p:strVal val="#ppt_w"/>
                                          </p:val>
                                        </p:tav>
                                      </p:tavLst>
                                    </p:anim>
                                    <p:anim calcmode="lin" valueType="num">
                                      <p:cBhvr>
                                        <p:cTn id="25" dur="1000" fill="hold"/>
                                        <p:tgtEl>
                                          <p:spTgt spid="9"/>
                                        </p:tgtEl>
                                        <p:attrNameLst>
                                          <p:attrName>ppt_h</p:attrName>
                                        </p:attrNameLst>
                                      </p:cBhvr>
                                      <p:tavLst>
                                        <p:tav tm="0">
                                          <p:val>
                                            <p:fltVal val="0"/>
                                          </p:val>
                                        </p:tav>
                                        <p:tav tm="100000">
                                          <p:val>
                                            <p:strVal val="#ppt_h"/>
                                          </p:val>
                                        </p:tav>
                                      </p:tavLst>
                                    </p:anim>
                                    <p:anim calcmode="lin" valueType="num">
                                      <p:cBhvr>
                                        <p:cTn id="26" dur="1000" fill="hold"/>
                                        <p:tgtEl>
                                          <p:spTgt spid="9"/>
                                        </p:tgtEl>
                                        <p:attrNameLst>
                                          <p:attrName>style.rotation</p:attrName>
                                        </p:attrNameLst>
                                      </p:cBhvr>
                                      <p:tavLst>
                                        <p:tav tm="0">
                                          <p:val>
                                            <p:fltVal val="90"/>
                                          </p:val>
                                        </p:tav>
                                        <p:tav tm="100000">
                                          <p:val>
                                            <p:fltVal val="0"/>
                                          </p:val>
                                        </p:tav>
                                      </p:tavLst>
                                    </p:anim>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2000"/>
                                        <p:tgtEl>
                                          <p:spTgt spid="5"/>
                                        </p:tgtEl>
                                      </p:cBhvr>
                                    </p:animEffect>
                                    <p:anim calcmode="lin" valueType="num">
                                      <p:cBhvr>
                                        <p:cTn id="33" dur="2000" fill="hold"/>
                                        <p:tgtEl>
                                          <p:spTgt spid="5"/>
                                        </p:tgtEl>
                                        <p:attrNameLst>
                                          <p:attrName>ppt_w</p:attrName>
                                        </p:attrNameLst>
                                      </p:cBhvr>
                                      <p:tavLst>
                                        <p:tav tm="0" fmla="#ppt_w*sin(2.5*pi*$)">
                                          <p:val>
                                            <p:fltVal val="0"/>
                                          </p:val>
                                        </p:tav>
                                        <p:tav tm="100000">
                                          <p:val>
                                            <p:fltVal val="1"/>
                                          </p:val>
                                        </p:tav>
                                      </p:tavLst>
                                    </p:anim>
                                    <p:anim calcmode="lin" valueType="num">
                                      <p:cBhvr>
                                        <p:cTn id="3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45" presetClass="entr" presetSubtype="0"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2000"/>
                                        <p:tgtEl>
                                          <p:spTgt spid="7"/>
                                        </p:tgtEl>
                                      </p:cBhvr>
                                    </p:animEffect>
                                    <p:anim calcmode="lin" valueType="num">
                                      <p:cBhvr>
                                        <p:cTn id="47" dur="2000" fill="hold"/>
                                        <p:tgtEl>
                                          <p:spTgt spid="7"/>
                                        </p:tgtEl>
                                        <p:attrNameLst>
                                          <p:attrName>ppt_w</p:attrName>
                                        </p:attrNameLst>
                                      </p:cBhvr>
                                      <p:tavLst>
                                        <p:tav tm="0" fmla="#ppt_w*sin(2.5*pi*$)">
                                          <p:val>
                                            <p:fltVal val="0"/>
                                          </p:val>
                                        </p:tav>
                                        <p:tav tm="100000">
                                          <p:val>
                                            <p:fltVal val="1"/>
                                          </p:val>
                                        </p:tav>
                                      </p:tavLst>
                                    </p:anim>
                                    <p:anim calcmode="lin" valueType="num">
                                      <p:cBhvr>
                                        <p:cTn id="48"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down)">
                                      <p:cBhvr>
                                        <p:cTn id="53" dur="580">
                                          <p:stCondLst>
                                            <p:cond delay="0"/>
                                          </p:stCondLst>
                                        </p:cTn>
                                        <p:tgtEl>
                                          <p:spTgt spid="12"/>
                                        </p:tgtEl>
                                      </p:cBhvr>
                                    </p:animEffect>
                                    <p:anim calcmode="lin" valueType="num">
                                      <p:cBhvr>
                                        <p:cTn id="5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59" dur="26">
                                          <p:stCondLst>
                                            <p:cond delay="650"/>
                                          </p:stCondLst>
                                        </p:cTn>
                                        <p:tgtEl>
                                          <p:spTgt spid="12"/>
                                        </p:tgtEl>
                                      </p:cBhvr>
                                      <p:to x="100000" y="60000"/>
                                    </p:animScale>
                                    <p:animScale>
                                      <p:cBhvr>
                                        <p:cTn id="60" dur="166" decel="50000">
                                          <p:stCondLst>
                                            <p:cond delay="676"/>
                                          </p:stCondLst>
                                        </p:cTn>
                                        <p:tgtEl>
                                          <p:spTgt spid="12"/>
                                        </p:tgtEl>
                                      </p:cBhvr>
                                      <p:to x="100000" y="100000"/>
                                    </p:animScale>
                                    <p:animScale>
                                      <p:cBhvr>
                                        <p:cTn id="61" dur="26">
                                          <p:stCondLst>
                                            <p:cond delay="1312"/>
                                          </p:stCondLst>
                                        </p:cTn>
                                        <p:tgtEl>
                                          <p:spTgt spid="12"/>
                                        </p:tgtEl>
                                      </p:cBhvr>
                                      <p:to x="100000" y="80000"/>
                                    </p:animScale>
                                    <p:animScale>
                                      <p:cBhvr>
                                        <p:cTn id="62" dur="166" decel="50000">
                                          <p:stCondLst>
                                            <p:cond delay="1338"/>
                                          </p:stCondLst>
                                        </p:cTn>
                                        <p:tgtEl>
                                          <p:spTgt spid="12"/>
                                        </p:tgtEl>
                                      </p:cBhvr>
                                      <p:to x="100000" y="100000"/>
                                    </p:animScale>
                                    <p:animScale>
                                      <p:cBhvr>
                                        <p:cTn id="63" dur="26">
                                          <p:stCondLst>
                                            <p:cond delay="1642"/>
                                          </p:stCondLst>
                                        </p:cTn>
                                        <p:tgtEl>
                                          <p:spTgt spid="12"/>
                                        </p:tgtEl>
                                      </p:cBhvr>
                                      <p:to x="100000" y="90000"/>
                                    </p:animScale>
                                    <p:animScale>
                                      <p:cBhvr>
                                        <p:cTn id="64" dur="166" decel="50000">
                                          <p:stCondLst>
                                            <p:cond delay="1668"/>
                                          </p:stCondLst>
                                        </p:cTn>
                                        <p:tgtEl>
                                          <p:spTgt spid="12"/>
                                        </p:tgtEl>
                                      </p:cBhvr>
                                      <p:to x="100000" y="100000"/>
                                    </p:animScale>
                                    <p:animScale>
                                      <p:cBhvr>
                                        <p:cTn id="65" dur="26">
                                          <p:stCondLst>
                                            <p:cond delay="1808"/>
                                          </p:stCondLst>
                                        </p:cTn>
                                        <p:tgtEl>
                                          <p:spTgt spid="12"/>
                                        </p:tgtEl>
                                      </p:cBhvr>
                                      <p:to x="100000" y="95000"/>
                                    </p:animScale>
                                    <p:animScale>
                                      <p:cBhvr>
                                        <p:cTn id="66" dur="166" decel="50000">
                                          <p:stCondLst>
                                            <p:cond delay="1834"/>
                                          </p:stCondLst>
                                        </p:cTn>
                                        <p:tgtEl>
                                          <p:spTgt spid="12"/>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53" presetClass="entr" presetSubtype="16" fill="hold" grpId="0"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Effect transition="in" filter="fade">
                                      <p:cBhvr>
                                        <p:cTn id="7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1569660"/>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82610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曲目 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5909780" y="-609600"/>
            <a:ext cx="609600" cy="609600"/>
          </a:xfrm>
          <a:prstGeom prst="rect">
            <a:avLst/>
          </a:prstGeom>
        </p:spPr>
      </p:pic>
      <p:graphicFrame>
        <p:nvGraphicFramePr>
          <p:cNvPr id="57" name="Table 56"/>
          <p:cNvGraphicFramePr>
            <a:graphicFrameLocks noGrp="1"/>
          </p:cNvGraphicFramePr>
          <p:nvPr/>
        </p:nvGraphicFramePr>
        <p:xfrm>
          <a:off x="553284" y="1666687"/>
          <a:ext cx="3996422" cy="3362517"/>
        </p:xfrm>
        <a:graphic>
          <a:graphicData uri="http://schemas.openxmlformats.org/drawingml/2006/table">
            <a:tbl>
              <a:tblPr/>
              <a:tblGrid>
                <a:gridCol w="3996422">
                  <a:extLst>
                    <a:ext uri="{9D8B030D-6E8A-4147-A177-3AD203B41FA5}">
                      <a16:colId xmlns:a16="http://schemas.microsoft.com/office/drawing/2014/main" val="20000"/>
                    </a:ext>
                  </a:extLst>
                </a:gridCol>
              </a:tblGrid>
              <a:tr h="3362517">
                <a:tc>
                  <a:txBody>
                    <a:bodyPr/>
                    <a:lstStyle/>
                    <a:p>
                      <a:pPr algn="ctr" fontAlgn="t"/>
                      <a:r>
                        <a:rPr lang="ja-JP" altLang="en-US" sz="4000" b="1" u="none" strike="noStrike" dirty="0">
                          <a:solidFill>
                            <a:srgbClr val="444444"/>
                          </a:solidFill>
                          <a:latin typeface="DFKai-SB"/>
                          <a:hlinkClick r:id="rId6"/>
                        </a:rPr>
                        <a:t>天</a:t>
                      </a:r>
                      <a:r>
                        <a:rPr lang="ja-JP" altLang="en-US" sz="4000" b="1" u="none" strike="noStrike" dirty="0">
                          <a:solidFill>
                            <a:srgbClr val="444444"/>
                          </a:solidFill>
                          <a:latin typeface="DFKai-SB"/>
                          <a:hlinkClick r:id="rId7"/>
                        </a:rPr>
                        <a:t>長</a:t>
                      </a:r>
                      <a:r>
                        <a:rPr lang="ja-JP" altLang="en-US" sz="4000" b="1" u="none" strike="noStrike" dirty="0">
                          <a:solidFill>
                            <a:srgbClr val="444444"/>
                          </a:solidFill>
                          <a:latin typeface="DFKai-SB"/>
                          <a:hlinkClick r:id="rId8"/>
                        </a:rPr>
                        <a:t>晚</a:t>
                      </a:r>
                      <a:r>
                        <a:rPr lang="ja-JP" altLang="en-US" sz="4000" b="1" u="none" strike="noStrike" dirty="0">
                          <a:solidFill>
                            <a:srgbClr val="444444"/>
                          </a:solidFill>
                          <a:latin typeface="DFKai-SB"/>
                          <a:hlinkClick r:id="rId9"/>
                        </a:rPr>
                        <a:t>望</a:t>
                      </a:r>
                      <a:r>
                        <a:rPr lang="ja-JP" altLang="en-US" sz="4000" b="0" dirty="0">
                          <a:solidFill>
                            <a:srgbClr val="444444"/>
                          </a:solidFill>
                          <a:latin typeface="Roboto Slab"/>
                        </a:rPr>
                        <a:t>  </a:t>
                      </a:r>
                    </a:p>
                    <a:p>
                      <a:pPr fontAlgn="t"/>
                      <a:r>
                        <a:rPr lang="ja-JP" altLang="en-US" sz="4000" u="none" strike="noStrike" dirty="0">
                          <a:latin typeface="DFKai-SB"/>
                          <a:hlinkClick r:id="rId10"/>
                        </a:rPr>
                        <a:t>村</a:t>
                      </a:r>
                      <a:r>
                        <a:rPr lang="ja-JP" altLang="en-US" sz="4000" u="none" strike="noStrike" dirty="0">
                          <a:latin typeface="DFKai-SB"/>
                          <a:hlinkClick r:id="rId11"/>
                        </a:rPr>
                        <a:t>後</a:t>
                      </a:r>
                      <a:r>
                        <a:rPr lang="ja-JP" altLang="en-US" sz="4000" u="none" strike="noStrike" dirty="0">
                          <a:latin typeface="DFKai-SB"/>
                          <a:hlinkClick r:id="rId10"/>
                        </a:rPr>
                        <a:t>村</a:t>
                      </a:r>
                      <a:r>
                        <a:rPr lang="ja-JP" altLang="en-US" sz="4000" u="none" strike="noStrike" dirty="0">
                          <a:latin typeface="DFKai-SB"/>
                          <a:hlinkClick r:id="rId12"/>
                        </a:rPr>
                        <a:t>前</a:t>
                      </a:r>
                      <a:r>
                        <a:rPr lang="ja-JP" altLang="en-US" sz="4000" u="none" strike="noStrike" dirty="0">
                          <a:latin typeface="DFKai-SB"/>
                          <a:hlinkClick r:id="rId13"/>
                        </a:rPr>
                        <a:t>淡</a:t>
                      </a:r>
                      <a:r>
                        <a:rPr lang="ja-JP" altLang="en-US" sz="4000" u="none" strike="noStrike" dirty="0">
                          <a:latin typeface="DFKai-SB"/>
                          <a:hlinkClick r:id="rId14"/>
                        </a:rPr>
                        <a:t>似</a:t>
                      </a:r>
                      <a:r>
                        <a:rPr lang="ja-JP" altLang="en-US" sz="4000" u="none" strike="noStrike" dirty="0">
                          <a:latin typeface="DFKai-SB"/>
                          <a:hlinkClick r:id="rId15"/>
                        </a:rPr>
                        <a:t>煙</a:t>
                      </a:r>
                      <a:r>
                        <a:rPr lang="ja-JP" altLang="en-US" sz="4000" u="none" dirty="0">
                          <a:latin typeface="DFKai-SB"/>
                        </a:rPr>
                        <a:t>，</a:t>
                      </a:r>
                      <a:br>
                        <a:rPr lang="ja-JP" altLang="en-US" sz="4000" u="none" dirty="0">
                          <a:latin typeface="DFKai-SB"/>
                        </a:rPr>
                      </a:br>
                      <a:r>
                        <a:rPr lang="ja-JP" altLang="en-US" sz="4000" u="none" strike="noStrike" dirty="0">
                          <a:latin typeface="DFKai-SB"/>
                          <a:hlinkClick r:id="rId16"/>
                        </a:rPr>
                        <a:t>半</a:t>
                      </a:r>
                      <a:r>
                        <a:rPr lang="ja-JP" altLang="en-US" sz="4000" u="none" strike="noStrike" dirty="0">
                          <a:latin typeface="DFKai-SB"/>
                          <a:hlinkClick r:id="rId17"/>
                        </a:rPr>
                        <a:t>無</a:t>
                      </a:r>
                      <a:r>
                        <a:rPr lang="ja-JP" altLang="en-US" sz="4000" u="none" strike="noStrike" dirty="0">
                          <a:latin typeface="DFKai-SB"/>
                          <a:hlinkClick r:id="rId16"/>
                        </a:rPr>
                        <a:t>半</a:t>
                      </a:r>
                      <a:r>
                        <a:rPr lang="ja-JP" altLang="en-US" sz="4000" u="none" strike="noStrike" dirty="0">
                          <a:latin typeface="DFKai-SB"/>
                          <a:hlinkClick r:id="rId18"/>
                        </a:rPr>
                        <a:t>有</a:t>
                      </a:r>
                      <a:r>
                        <a:rPr lang="ja-JP" altLang="en-US" sz="4000" u="none" strike="noStrike" dirty="0">
                          <a:latin typeface="DFKai-SB"/>
                          <a:hlinkClick r:id="rId19"/>
                        </a:rPr>
                        <a:t>夕</a:t>
                      </a:r>
                      <a:r>
                        <a:rPr lang="ja-JP" altLang="en-US" sz="4000" u="none" strike="noStrike" dirty="0">
                          <a:latin typeface="DFKai-SB"/>
                          <a:hlinkClick r:id="rId20"/>
                        </a:rPr>
                        <a:t>陽</a:t>
                      </a:r>
                      <a:r>
                        <a:rPr lang="ja-JP" altLang="en-US" sz="4000" u="none" strike="noStrike" dirty="0">
                          <a:latin typeface="DFKai-SB"/>
                          <a:hlinkClick r:id="rId21"/>
                        </a:rPr>
                        <a:t>邊</a:t>
                      </a:r>
                      <a:r>
                        <a:rPr lang="ja-JP" altLang="en-US" sz="4000" u="none" dirty="0">
                          <a:latin typeface="DFKai-SB"/>
                        </a:rPr>
                        <a:t>。</a:t>
                      </a:r>
                      <a:br>
                        <a:rPr lang="ja-JP" altLang="en-US" sz="4000" u="none" dirty="0">
                          <a:latin typeface="DFKai-SB"/>
                        </a:rPr>
                      </a:br>
                      <a:r>
                        <a:rPr lang="ja-JP" altLang="en-US" sz="4000" u="none" strike="noStrike" dirty="0">
                          <a:latin typeface="DFKai-SB"/>
                          <a:hlinkClick r:id="rId22"/>
                        </a:rPr>
                        <a:t>牧</a:t>
                      </a:r>
                      <a:r>
                        <a:rPr lang="ja-JP" altLang="en-US" sz="4000" u="none" strike="noStrike" dirty="0">
                          <a:latin typeface="DFKai-SB"/>
                          <a:hlinkClick r:id="rId23"/>
                        </a:rPr>
                        <a:t>童</a:t>
                      </a:r>
                      <a:r>
                        <a:rPr lang="ja-JP" altLang="en-US" sz="4000" u="none" strike="noStrike" dirty="0">
                          <a:latin typeface="DFKai-SB"/>
                          <a:hlinkClick r:id="rId24"/>
                        </a:rPr>
                        <a:t>笛</a:t>
                      </a:r>
                      <a:r>
                        <a:rPr lang="ja-JP" altLang="en-US" sz="4000" u="none" strike="noStrike" dirty="0">
                          <a:latin typeface="DFKai-SB"/>
                          <a:hlinkClick r:id="rId25"/>
                        </a:rPr>
                        <a:t>裡</a:t>
                      </a:r>
                      <a:r>
                        <a:rPr lang="ja-JP" altLang="en-US" sz="4000" u="none" strike="noStrike" dirty="0">
                          <a:latin typeface="DFKai-SB"/>
                          <a:hlinkClick r:id="rId26"/>
                        </a:rPr>
                        <a:t>歸</a:t>
                      </a:r>
                      <a:r>
                        <a:rPr lang="ja-JP" altLang="en-US" sz="4000" u="none" strike="noStrike" dirty="0">
                          <a:latin typeface="DFKai-SB"/>
                          <a:hlinkClick r:id="rId27"/>
                        </a:rPr>
                        <a:t>牛</a:t>
                      </a:r>
                      <a:r>
                        <a:rPr lang="ja-JP" altLang="en-US" sz="4000" u="none" strike="noStrike" dirty="0">
                          <a:latin typeface="DFKai-SB"/>
                          <a:hlinkClick r:id="rId28"/>
                        </a:rPr>
                        <a:t>盡</a:t>
                      </a:r>
                      <a:r>
                        <a:rPr lang="ja-JP" altLang="en-US" sz="4000" u="none" dirty="0">
                          <a:latin typeface="DFKai-SB"/>
                        </a:rPr>
                        <a:t>，</a:t>
                      </a:r>
                      <a:br>
                        <a:rPr lang="ja-JP" altLang="en-US" sz="4000" u="none" dirty="0">
                          <a:latin typeface="DFKai-SB"/>
                        </a:rPr>
                      </a:br>
                      <a:r>
                        <a:rPr lang="ja-JP" altLang="en-US" sz="4000" u="none" strike="noStrike" dirty="0">
                          <a:latin typeface="DFKai-SB"/>
                          <a:hlinkClick r:id="rId29"/>
                        </a:rPr>
                        <a:t>白</a:t>
                      </a:r>
                      <a:r>
                        <a:rPr lang="ja-JP" altLang="en-US" sz="4000" u="none" strike="noStrike" dirty="0">
                          <a:latin typeface="DFKai-SB"/>
                          <a:hlinkClick r:id="rId30"/>
                        </a:rPr>
                        <a:t>鷺</a:t>
                      </a:r>
                      <a:r>
                        <a:rPr lang="ja-JP" altLang="en-US" sz="4000" u="none" strike="noStrike" dirty="0">
                          <a:latin typeface="DFKai-SB"/>
                          <a:hlinkClick r:id="rId31"/>
                        </a:rPr>
                        <a:t>雙雙</a:t>
                      </a:r>
                      <a:r>
                        <a:rPr lang="ja-JP" altLang="en-US" sz="4000" u="none" strike="noStrike" dirty="0">
                          <a:latin typeface="DFKai-SB"/>
                          <a:hlinkClick r:id="rId32"/>
                        </a:rPr>
                        <a:t>飛</a:t>
                      </a:r>
                      <a:r>
                        <a:rPr lang="ja-JP" altLang="en-US" sz="4000" u="none" strike="noStrike" dirty="0">
                          <a:latin typeface="DFKai-SB"/>
                          <a:hlinkClick r:id="rId33"/>
                        </a:rPr>
                        <a:t>下</a:t>
                      </a:r>
                      <a:r>
                        <a:rPr lang="ja-JP" altLang="en-US" sz="4000" u="none" strike="noStrike" dirty="0">
                          <a:latin typeface="DFKai-SB"/>
                          <a:hlinkClick r:id="rId34"/>
                        </a:rPr>
                        <a:t>田</a:t>
                      </a:r>
                      <a:r>
                        <a:rPr lang="ja-JP" altLang="en-US" sz="4000" u="none" dirty="0">
                          <a:latin typeface="DFKai-SB"/>
                        </a:rPr>
                        <a:t>。</a:t>
                      </a:r>
                    </a:p>
                  </a:txBody>
                  <a:tcPr marL="55863" marR="58190" marT="27931" marB="27931">
                    <a:lnL>
                      <a:noFill/>
                    </a:lnL>
                    <a:lnR>
                      <a:noFill/>
                    </a:lnR>
                    <a:lnT>
                      <a:noFill/>
                    </a:lnT>
                    <a:lnB>
                      <a:noFill/>
                    </a:lnB>
                    <a:solidFill>
                      <a:srgbClr val="FCFCFC"/>
                    </a:solidFill>
                  </a:tcPr>
                </a:tc>
                <a:extLst>
                  <a:ext uri="{0D108BD9-81ED-4DB2-BD59-A6C34878D82A}">
                    <a16:rowId xmlns:a16="http://schemas.microsoft.com/office/drawing/2014/main" val="10000"/>
                  </a:ext>
                </a:extLst>
              </a:tr>
            </a:tbl>
          </a:graphicData>
        </a:graphic>
      </p:graphicFrame>
      <p:sp>
        <p:nvSpPr>
          <p:cNvPr id="58" name="Rectangle 57"/>
          <p:cNvSpPr/>
          <p:nvPr/>
        </p:nvSpPr>
        <p:spPr>
          <a:xfrm>
            <a:off x="5754029" y="359731"/>
            <a:ext cx="5843239" cy="2677656"/>
          </a:xfrm>
          <a:prstGeom prst="rect">
            <a:avLst/>
          </a:prstGeom>
        </p:spPr>
        <p:txBody>
          <a:bodyPr wrap="square">
            <a:spAutoFit/>
          </a:bodyPr>
          <a:lstStyle/>
          <a:p>
            <a:r>
              <a:rPr lang="en-US" sz="2800" b="1" dirty="0" err="1">
                <a:latin typeface="Times New Roman" pitchFamily="18" charset="0"/>
                <a:cs typeface="Times New Roman" pitchFamily="18" charset="0"/>
              </a:rPr>
              <a:t>Phiên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âm</a:t>
            </a:r>
            <a:endParaRPr lang="en-US" sz="2800" b="1" dirty="0">
              <a:latin typeface="Times New Roman" pitchFamily="18" charset="0"/>
              <a:cs typeface="Times New Roman" pitchFamily="18" charset="0"/>
            </a:endParaRPr>
          </a:p>
          <a:p>
            <a:pPr algn="ctr"/>
            <a:r>
              <a:rPr lang="vi-VN" sz="2800" b="1" i="1" dirty="0">
                <a:latin typeface="Times New Roman" pitchFamily="18" charset="0"/>
                <a:cs typeface="Times New Roman" pitchFamily="18" charset="0"/>
              </a:rPr>
              <a:t>Thiên Trường vãn vọng</a:t>
            </a:r>
            <a:endParaRPr lang="vi-VN" sz="2800" i="1" dirty="0">
              <a:latin typeface="Times New Roman" pitchFamily="18" charset="0"/>
              <a:cs typeface="Times New Roman" pitchFamily="18" charset="0"/>
            </a:endParaRPr>
          </a:p>
          <a:p>
            <a:r>
              <a:rPr lang="vi-VN" sz="2800" i="1" dirty="0">
                <a:latin typeface="Times New Roman" pitchFamily="18" charset="0"/>
                <a:cs typeface="Times New Roman" pitchFamily="18" charset="0"/>
              </a:rPr>
              <a:t>Thôn hậu, thôn tiền đạm tự yên,</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Bán vô, bán hữu tịch dương biên.</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Mục đồng địch lý quy ngưu tận,</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Bạch lộ song song phi </a:t>
            </a:r>
            <a:r>
              <a:rPr lang="vi-VN" sz="2800" i="1" dirty="0" smtClean="0">
                <a:latin typeface="Times New Roman" pitchFamily="18" charset="0"/>
                <a:cs typeface="Times New Roman" pitchFamily="18" charset="0"/>
              </a:rPr>
              <a:t>h</a:t>
            </a:r>
            <a:r>
              <a:rPr lang="en-US" sz="2800" i="1" dirty="0">
                <a:latin typeface="Times New Roman" pitchFamily="18" charset="0"/>
                <a:cs typeface="Times New Roman" pitchFamily="18" charset="0"/>
              </a:rPr>
              <a:t>ạ</a:t>
            </a:r>
            <a:r>
              <a:rPr lang="vi-VN" sz="2800" i="1" dirty="0" smtClean="0">
                <a:latin typeface="Times New Roman" pitchFamily="18" charset="0"/>
                <a:cs typeface="Times New Roman" pitchFamily="18" charset="0"/>
              </a:rPr>
              <a:t> </a:t>
            </a:r>
            <a:r>
              <a:rPr lang="vi-VN" sz="2800" i="1" dirty="0">
                <a:latin typeface="Times New Roman" pitchFamily="18" charset="0"/>
                <a:cs typeface="Times New Roman" pitchFamily="18" charset="0"/>
              </a:rPr>
              <a:t>điền.</a:t>
            </a:r>
          </a:p>
        </p:txBody>
      </p:sp>
      <p:sp>
        <p:nvSpPr>
          <p:cNvPr id="59" name="Rectangle 58"/>
          <p:cNvSpPr/>
          <p:nvPr/>
        </p:nvSpPr>
        <p:spPr>
          <a:xfrm>
            <a:off x="5207619" y="3582434"/>
            <a:ext cx="7237142" cy="2246769"/>
          </a:xfrm>
          <a:prstGeom prst="rect">
            <a:avLst/>
          </a:prstGeom>
        </p:spPr>
        <p:txBody>
          <a:bodyPr wrap="square">
            <a:spAutoFit/>
          </a:bodyPr>
          <a:lstStyle/>
          <a:p>
            <a:r>
              <a:rPr lang="vi-VN" sz="2800" b="1" dirty="0">
                <a:latin typeface="Times New Roman" pitchFamily="18" charset="0"/>
                <a:cs typeface="Times New Roman" pitchFamily="18" charset="0"/>
              </a:rPr>
              <a:t>Dịch nghĩa</a:t>
            </a:r>
            <a:endParaRPr lang="vi-VN" sz="2800" dirty="0">
              <a:latin typeface="Times New Roman" pitchFamily="18" charset="0"/>
              <a:cs typeface="Times New Roman" pitchFamily="18" charset="0"/>
            </a:endParaRPr>
          </a:p>
          <a:p>
            <a:r>
              <a:rPr lang="vi-VN" sz="2800" i="1" dirty="0">
                <a:latin typeface="Times New Roman" pitchFamily="18" charset="0"/>
                <a:cs typeface="Times New Roman" pitchFamily="18" charset="0"/>
              </a:rPr>
              <a:t>Trước thôn, sau thôn, khí trời mờ nhạt như khói,</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Bóng chiều tà nửa không, nửa có.</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Trẻ chăn trâu thổi sáo dẫn trâu về hết,</a:t>
            </a:r>
            <a:br>
              <a:rPr lang="vi-VN" sz="2800" i="1" dirty="0">
                <a:latin typeface="Times New Roman" pitchFamily="18" charset="0"/>
                <a:cs typeface="Times New Roman" pitchFamily="18" charset="0"/>
              </a:rPr>
            </a:br>
            <a:r>
              <a:rPr lang="vi-VN" sz="2800" i="1" dirty="0">
                <a:latin typeface="Times New Roman" pitchFamily="18" charset="0"/>
                <a:cs typeface="Times New Roman" pitchFamily="18" charset="0"/>
              </a:rPr>
              <a:t>Từng hàng cò trắng bay xuống ruộng.</a:t>
            </a:r>
          </a:p>
        </p:txBody>
      </p:sp>
    </p:spTree>
    <p:extLst>
      <p:ext uri="{BB962C8B-B14F-4D97-AF65-F5344CB8AC3E}">
        <p14:creationId xmlns:p14="http://schemas.microsoft.com/office/powerpoint/2010/main" val="34321579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par>
                    <p:cTn id="7" fill="hold">
                      <p:stCondLst>
                        <p:cond delay="indefinite"/>
                      </p:stCondLst>
                      <p:childTnLst>
                        <p:par>
                          <p:cTn id="8" fill="hold">
                            <p:stCondLst>
                              <p:cond delay="0"/>
                            </p:stCondLst>
                            <p:childTnLst>
                              <p:par>
                                <p:cTn id="9" presetID="21" presetClass="entr" presetSubtype="4"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wheel(4)">
                                      <p:cBhvr>
                                        <p:cTn id="11" dur="20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6" fill="hold" grpId="0" nodeType="click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barn(inHorizontal)">
                                      <p:cBhvr>
                                        <p:cTn id="16" dur="500"/>
                                        <p:tgtEl>
                                          <p:spTgt spid="58"/>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Horizontal)">
                                      <p:cBhvr>
                                        <p:cTn id="2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numSld="30">
                <p:cTn id="22" fill="hold" display="0">
                  <p:stCondLst>
                    <p:cond delay="indefinite"/>
                  </p:stCondLst>
                  <p:endCondLst>
                    <p:cond evt="onStopAudio" delay="0">
                      <p:tgtEl>
                        <p:sldTgt/>
                      </p:tgtEl>
                    </p:cond>
                  </p:endCondLst>
                </p:cTn>
                <p:tgtEl>
                  <p:spTgt spid="11"/>
                </p:tgtEl>
              </p:cMediaNode>
            </p:audio>
          </p:childTnLst>
        </p:cTn>
      </p:par>
    </p:tnLst>
    <p:bldLst>
      <p:bldP spid="58"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9280" y="996434"/>
            <a:ext cx="8161020" cy="584775"/>
          </a:xfrm>
          <a:prstGeom prst="rect">
            <a:avLst/>
          </a:prstGeom>
        </p:spPr>
        <p:txBody>
          <a:bodyPr wrap="square">
            <a:spAutoFit/>
          </a:bodyPr>
          <a:lstStyle/>
          <a:p>
            <a:pPr>
              <a:spcAft>
                <a:spcPts val="0"/>
              </a:spcAft>
            </a:pPr>
            <a:r>
              <a:rPr lang="vi-VN" sz="3200">
                <a:solidFill>
                  <a:srgbClr val="000000"/>
                </a:solidFill>
                <a:latin typeface="Times New Roman" panose="02020603050405020304" pitchFamily="18" charset="0"/>
                <a:ea typeface="Times New Roman" panose="02020603050405020304" pitchFamily="18" charset="0"/>
              </a:rPr>
              <a:t>PHIẾU HỌC TẬP SỐ </a:t>
            </a:r>
            <a:r>
              <a:rPr lang="en-US" sz="3200">
                <a:solidFill>
                  <a:srgbClr val="000000"/>
                </a:solidFill>
                <a:latin typeface="Times New Roman" panose="02020603050405020304" pitchFamily="18" charset="0"/>
                <a:ea typeface="Times New Roman" panose="02020603050405020304" pitchFamily="18" charset="0"/>
              </a:rPr>
              <a:t>2</a:t>
            </a:r>
            <a:r>
              <a:rPr lang="vi-VN" sz="3200">
                <a:solidFill>
                  <a:srgbClr val="000000"/>
                </a:solidFill>
                <a:latin typeface="Times New Roman" panose="02020603050405020304" pitchFamily="18" charset="0"/>
                <a:ea typeface="Times New Roman" panose="02020603050405020304" pitchFamily="18" charset="0"/>
              </a:rPr>
              <a:t>: </a:t>
            </a:r>
            <a:r>
              <a:rPr lang="vi-VN" sz="3200" b="1">
                <a:solidFill>
                  <a:srgbClr val="000000"/>
                </a:solidFill>
                <a:latin typeface="Times New Roman" panose="02020603050405020304" pitchFamily="18" charset="0"/>
                <a:ea typeface="Times New Roman" panose="02020603050405020304" pitchFamily="18" charset="0"/>
              </a:rPr>
              <a:t>TÌM HIỂU CHUNG</a:t>
            </a:r>
            <a:endParaRPr lang="en-US" sz="3200">
              <a:effectLst/>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nvGraphicFramePr>
        <p:xfrm>
          <a:off x="2179320" y="1898808"/>
          <a:ext cx="7833360" cy="2087372"/>
        </p:xfrm>
        <a:graphic>
          <a:graphicData uri="http://schemas.openxmlformats.org/drawingml/2006/table">
            <a:tbl>
              <a:tblPr firstRow="1" firstCol="1" bandRow="1">
                <a:tableStyleId>{5C22544A-7EE6-4342-B048-85BDC9FD1C3A}</a:tableStyleId>
              </a:tblPr>
              <a:tblGrid>
                <a:gridCol w="3389665">
                  <a:extLst>
                    <a:ext uri="{9D8B030D-6E8A-4147-A177-3AD203B41FA5}">
                      <a16:colId xmlns:a16="http://schemas.microsoft.com/office/drawing/2014/main" val="2260582731"/>
                    </a:ext>
                  </a:extLst>
                </a:gridCol>
                <a:gridCol w="4443695">
                  <a:extLst>
                    <a:ext uri="{9D8B030D-6E8A-4147-A177-3AD203B41FA5}">
                      <a16:colId xmlns:a16="http://schemas.microsoft.com/office/drawing/2014/main" val="2352992924"/>
                    </a:ext>
                  </a:extLst>
                </a:gridCol>
              </a:tblGrid>
              <a:tr h="0">
                <a:tc gridSpan="2">
                  <a:txBody>
                    <a:bodyPr/>
                    <a:lstStyle/>
                    <a:p>
                      <a:pPr algn="just">
                        <a:lnSpc>
                          <a:spcPct val="107000"/>
                        </a:lnSpc>
                        <a:spcAft>
                          <a:spcPts val="0"/>
                        </a:spcAft>
                      </a:pPr>
                      <a:r>
                        <a:rPr lang="en-US" sz="3200" kern="1200" spc="-20" dirty="0" err="1">
                          <a:solidFill>
                            <a:schemeClr val="tx1"/>
                          </a:solidFill>
                          <a:effectLst/>
                          <a:latin typeface="Times New Roman" panose="02020603050405020304" pitchFamily="18" charset="0"/>
                          <a:cs typeface="Times New Roman" panose="02020603050405020304" pitchFamily="18" charset="0"/>
                        </a:rPr>
                        <a:t>Văn</a:t>
                      </a:r>
                      <a:r>
                        <a:rPr lang="en-US" sz="3200" kern="1200" spc="-20" dirty="0">
                          <a:solidFill>
                            <a:schemeClr val="tx1"/>
                          </a:solidFill>
                          <a:effectLst/>
                          <a:latin typeface="Times New Roman" panose="02020603050405020304" pitchFamily="18" charset="0"/>
                          <a:cs typeface="Times New Roman" panose="02020603050405020304" pitchFamily="18" charset="0"/>
                        </a:rPr>
                        <a:t> </a:t>
                      </a:r>
                      <a:r>
                        <a:rPr lang="en-US" sz="3200" kern="1200" spc="-20" dirty="0" err="1">
                          <a:solidFill>
                            <a:schemeClr val="tx1"/>
                          </a:solidFill>
                          <a:effectLst/>
                          <a:latin typeface="Times New Roman" panose="02020603050405020304" pitchFamily="18" charset="0"/>
                          <a:cs typeface="Times New Roman" panose="02020603050405020304" pitchFamily="18" charset="0"/>
                        </a:rPr>
                        <a:t>bản</a:t>
                      </a:r>
                      <a:r>
                        <a:rPr lang="en-US" sz="3200" kern="1200" spc="-2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tc hMerge="1">
                  <a:txBody>
                    <a:bodyPr/>
                    <a:lstStyle/>
                    <a:p>
                      <a:endParaRPr lang="en-US"/>
                    </a:p>
                  </a:txBody>
                  <a:tcPr/>
                </a:tc>
                <a:extLst>
                  <a:ext uri="{0D108BD9-81ED-4DB2-BD59-A6C34878D82A}">
                    <a16:rowId xmlns:a16="http://schemas.microsoft.com/office/drawing/2014/main" val="2885527670"/>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Tác giả</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582177585"/>
                  </a:ext>
                </a:extLst>
              </a:tr>
              <a:tr h="0">
                <a:tc>
                  <a:txBody>
                    <a:bodyPr/>
                    <a:lstStyle/>
                    <a:p>
                      <a:pPr algn="just">
                        <a:spcAft>
                          <a:spcPts val="0"/>
                        </a:spcAft>
                      </a:pPr>
                      <a:r>
                        <a:rPr lang="en-US" sz="3200">
                          <a:solidFill>
                            <a:schemeClr val="tx1"/>
                          </a:solidFill>
                          <a:effectLst/>
                          <a:latin typeface="Times New Roman" panose="02020603050405020304" pitchFamily="18" charset="0"/>
                          <a:cs typeface="Times New Roman" panose="02020603050405020304" pitchFamily="18" charset="0"/>
                        </a:rPr>
                        <a:t>Xuất xứ</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3690116064"/>
                  </a:ext>
                </a:extLst>
              </a:tr>
              <a:tr h="0">
                <a:tc>
                  <a:txBody>
                    <a:bodyPr/>
                    <a:lstStyle/>
                    <a:p>
                      <a:pPr algn="just">
                        <a:spcAft>
                          <a:spcPts val="0"/>
                        </a:spcAft>
                      </a:pPr>
                      <a:r>
                        <a:rPr lang="en-US" sz="3200" kern="1200" spc="-20">
                          <a:solidFill>
                            <a:schemeClr val="tx1"/>
                          </a:solidFill>
                          <a:effectLst/>
                          <a:latin typeface="Times New Roman" panose="02020603050405020304" pitchFamily="18" charset="0"/>
                          <a:cs typeface="Times New Roman" panose="02020603050405020304" pitchFamily="18" charset="0"/>
                        </a:rPr>
                        <a:t>Thể thơ</a:t>
                      </a:r>
                      <a:endParaRPr lang="en-US" sz="32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solidFill>
                      <a:schemeClr val="accent4">
                        <a:lumMod val="20000"/>
                        <a:lumOff val="80000"/>
                      </a:schemeClr>
                    </a:solidFill>
                  </a:tcPr>
                </a:tc>
                <a:tc>
                  <a:txBody>
                    <a:bodyPr/>
                    <a:lstStyle/>
                    <a:p>
                      <a:pPr algn="just">
                        <a:lnSpc>
                          <a:spcPct val="107000"/>
                        </a:lnSpc>
                        <a:spcAft>
                          <a:spcPts val="0"/>
                        </a:spcAft>
                      </a:pPr>
                      <a:r>
                        <a:rPr lang="en-US" sz="3200" kern="100">
                          <a:solidFill>
                            <a:schemeClr val="tx1"/>
                          </a:solidFill>
                          <a:effectLst/>
                          <a:latin typeface="Times New Roman" panose="02020603050405020304" pitchFamily="18" charset="0"/>
                          <a:cs typeface="Times New Roman" panose="02020603050405020304" pitchFamily="18" charset="0"/>
                        </a:rPr>
                        <a:t>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val="147454955"/>
                  </a:ext>
                </a:extLst>
              </a:tr>
            </a:tbl>
          </a:graphicData>
        </a:graphic>
      </p:graphicFrame>
    </p:spTree>
    <p:extLst>
      <p:ext uri="{BB962C8B-B14F-4D97-AF65-F5344CB8AC3E}">
        <p14:creationId xmlns:p14="http://schemas.microsoft.com/office/powerpoint/2010/main" val="64972402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03860" y="711618"/>
            <a:ext cx="3512820" cy="2664042"/>
          </a:xfrm>
          <a:prstGeom prst="rect">
            <a:avLst/>
          </a:prstGeom>
        </p:spPr>
      </p:pic>
      <p:sp>
        <p:nvSpPr>
          <p:cNvPr id="3" name="Rounded Rectangle 2"/>
          <p:cNvSpPr/>
          <p:nvPr/>
        </p:nvSpPr>
        <p:spPr>
          <a:xfrm>
            <a:off x="4091940" y="1036320"/>
            <a:ext cx="7627620" cy="436626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hoàng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đế</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anh</a:t>
            </a:r>
            <a:r>
              <a:rPr lang="en-US" sz="3200" b="1" dirty="0">
                <a:latin typeface="Times New Roman" panose="02020603050405020304" pitchFamily="18" charset="0"/>
                <a:cs typeface="Times New Roman" panose="02020603050405020304" pitchFamily="18" charset="0"/>
              </a:rPr>
              <a:t> minh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dân</a:t>
            </a:r>
            <a:r>
              <a:rPr lang="en-US" sz="3200" dirty="0">
                <a:latin typeface="Times New Roman" panose="02020603050405020304" pitchFamily="18" charset="0"/>
                <a:cs typeface="Times New Roman" panose="02020603050405020304" pitchFamily="18" charset="0"/>
              </a:rPr>
              <a:t> ta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Nguyên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khôi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phục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Việt</a:t>
            </a:r>
            <a:endParaRPr lang="en-US" sz="3200" dirty="0">
              <a:latin typeface="Times New Roman" panose="02020603050405020304" pitchFamily="18" charset="0"/>
              <a:cs typeface="Times New Roman" panose="02020603050405020304" pitchFamily="18" charset="0"/>
            </a:endParaRPr>
          </a:p>
          <a:p>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vị</a:t>
            </a:r>
            <a:r>
              <a:rPr lang="en-US" sz="3200"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thiền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sư</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đắc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dòng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thiền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Trúc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Yên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Tử</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03860" y="3482340"/>
            <a:ext cx="4922520" cy="1077218"/>
          </a:xfrm>
          <a:prstGeom prst="rect">
            <a:avLst/>
          </a:prstGeom>
          <a:noFill/>
        </p:spPr>
        <p:txBody>
          <a:bodyPr wrap="square" rtlCol="0">
            <a:spAutoFit/>
          </a:bodyPr>
          <a:lstStyle/>
          <a:p>
            <a:r>
              <a:rPr lang="en-US" sz="3200" dirty="0" err="1">
                <a:latin typeface="Times New Roman" panose="02020603050405020304" pitchFamily="18" charset="0"/>
                <a:cs typeface="Times New Roman" panose="02020603050405020304" pitchFamily="18" charset="0"/>
              </a:rPr>
              <a:t>Trần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Tông</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(1258-1308)</a:t>
            </a:r>
          </a:p>
        </p:txBody>
      </p:sp>
    </p:spTree>
    <p:extLst>
      <p:ext uri="{BB962C8B-B14F-4D97-AF65-F5344CB8AC3E}">
        <p14:creationId xmlns:p14="http://schemas.microsoft.com/office/powerpoint/2010/main" val="383320909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29675" y="1165860"/>
            <a:ext cx="3417449" cy="2285999"/>
          </a:xfrm>
          <a:prstGeom prst="rect">
            <a:avLst/>
          </a:prstGeom>
        </p:spPr>
      </p:pic>
      <p:sp>
        <p:nvSpPr>
          <p:cNvPr id="3" name="TextBox 2"/>
          <p:cNvSpPr txBox="1"/>
          <p:nvPr/>
        </p:nvSpPr>
        <p:spPr>
          <a:xfrm>
            <a:off x="495300" y="3680460"/>
            <a:ext cx="3886200" cy="1384995"/>
          </a:xfrm>
          <a:prstGeom prst="rect">
            <a:avLst/>
          </a:prstGeom>
          <a:noFill/>
        </p:spPr>
        <p:txBody>
          <a:bodyPr wrap="square" rtlCol="0">
            <a:spAutoFit/>
          </a:bodyPr>
          <a:lstStyle/>
          <a:p>
            <a:r>
              <a:rPr lang="en-US" sz="2800">
                <a:latin typeface="Times New Roman" panose="02020603050405020304" pitchFamily="18" charset="0"/>
                <a:cs typeface="Times New Roman" panose="02020603050405020304" pitchFamily="18" charset="0"/>
              </a:rPr>
              <a:t>Tượng phật hoàng Trần Nhân Tông trên đỉnh thiêng Yên Tử</a:t>
            </a:r>
          </a:p>
        </p:txBody>
      </p:sp>
      <p:sp>
        <p:nvSpPr>
          <p:cNvPr id="4" name="Rounded Rectangle 3"/>
          <p:cNvSpPr/>
          <p:nvPr/>
        </p:nvSpPr>
        <p:spPr>
          <a:xfrm>
            <a:off x="4869180" y="1463040"/>
            <a:ext cx="7025640" cy="2636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Là </a:t>
            </a:r>
            <a:r>
              <a:rPr lang="en-US" sz="3200" b="1">
                <a:latin typeface="Times New Roman" panose="02020603050405020304" pitchFamily="18" charset="0"/>
                <a:cs typeface="Times New Roman" panose="02020603050405020304" pitchFamily="18" charset="0"/>
              </a:rPr>
              <a:t>thi nhân</a:t>
            </a:r>
            <a:r>
              <a:rPr lang="en-US" sz="3200">
                <a:latin typeface="Times New Roman" panose="02020603050405020304" pitchFamily="18" charset="0"/>
                <a:cs typeface="Times New Roman" panose="02020603050405020304" pitchFamily="18" charset="0"/>
              </a:rPr>
              <a:t> có đóng góp quan trọng cho văn học dân tộc với những bài thơ đầy cảm hứng yêu nước, tình cảm gắn bó với thiên nhiên và cuộc sống của nhân dân.</a:t>
            </a:r>
          </a:p>
        </p:txBody>
      </p:sp>
    </p:spTree>
    <p:extLst>
      <p:ext uri="{BB962C8B-B14F-4D97-AF65-F5344CB8AC3E}">
        <p14:creationId xmlns:p14="http://schemas.microsoft.com/office/powerpoint/2010/main" val="408697709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m-nghi-ve-thien-truong-van-vong-900x480.jpg"/>
          <p:cNvPicPr>
            <a:picLocks noChangeAspect="1"/>
          </p:cNvPicPr>
          <p:nvPr/>
        </p:nvPicPr>
        <p:blipFill>
          <a:blip r:embed="rId2"/>
          <a:stretch>
            <a:fillRect/>
          </a:stretch>
        </p:blipFill>
        <p:spPr>
          <a:xfrm>
            <a:off x="775008" y="1336848"/>
            <a:ext cx="3267307" cy="2681868"/>
          </a:xfrm>
          <a:prstGeom prst="rect">
            <a:avLst/>
          </a:prstGeom>
        </p:spPr>
      </p:pic>
      <p:sp>
        <p:nvSpPr>
          <p:cNvPr id="3" name="Rounded Rectangle 2"/>
          <p:cNvSpPr/>
          <p:nvPr/>
        </p:nvSpPr>
        <p:spPr>
          <a:xfrm>
            <a:off x="4335780" y="1150620"/>
            <a:ext cx="7284720" cy="32842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2. Văn bản:</a:t>
            </a:r>
            <a:r>
              <a:rPr lang="en-US" sz="3200">
                <a:latin typeface="Times New Roman" panose="02020603050405020304" pitchFamily="18" charset="0"/>
                <a:cs typeface="Times New Roman" panose="02020603050405020304" pitchFamily="18" charset="0"/>
              </a:rPr>
              <a:t> “Thiên Trường vãn vọng’ được sáng tác trong bối cảnh đất nước vừa trải qua những năm tháng chiến tranh chống quân Nguyên xâm lược cuộc sống bình yên đã trở lại trên quê hương.</a:t>
            </a:r>
          </a:p>
        </p:txBody>
      </p:sp>
    </p:spTree>
    <p:extLst>
      <p:ext uri="{BB962C8B-B14F-4D97-AF65-F5344CB8AC3E}">
        <p14:creationId xmlns:p14="http://schemas.microsoft.com/office/powerpoint/2010/main" val="20716689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17847" y="783620"/>
            <a:ext cx="4443813" cy="2668881"/>
          </a:xfrm>
          <a:prstGeom prst="rect">
            <a:avLst/>
          </a:prstGeom>
        </p:spPr>
      </p:pic>
      <p:sp>
        <p:nvSpPr>
          <p:cNvPr id="3" name="TextBox 2"/>
          <p:cNvSpPr txBox="1"/>
          <p:nvPr/>
        </p:nvSpPr>
        <p:spPr>
          <a:xfrm>
            <a:off x="1367327" y="3700329"/>
            <a:ext cx="3170489" cy="1077218"/>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Mục đồng</a:t>
            </a:r>
            <a:r>
              <a:rPr lang="en-US" sz="3200">
                <a:latin typeface="Times New Roman" panose="02020603050405020304" pitchFamily="18" charset="0"/>
                <a:cs typeface="Times New Roman" panose="02020603050405020304" pitchFamily="18" charset="0"/>
              </a:rPr>
              <a:t>: trẻ chăn trâu, chăn bò</a:t>
            </a:r>
          </a:p>
        </p:txBody>
      </p:sp>
      <p:pic>
        <p:nvPicPr>
          <p:cNvPr id="4" name="Picture 3"/>
          <p:cNvPicPr>
            <a:picLocks noChangeAspect="1"/>
          </p:cNvPicPr>
          <p:nvPr/>
        </p:nvPicPr>
        <p:blipFill>
          <a:blip r:embed="rId3"/>
          <a:stretch>
            <a:fillRect/>
          </a:stretch>
        </p:blipFill>
        <p:spPr>
          <a:xfrm>
            <a:off x="6240157" y="2864110"/>
            <a:ext cx="5322303" cy="3083763"/>
          </a:xfrm>
          <a:prstGeom prst="rect">
            <a:avLst/>
          </a:prstGeom>
        </p:spPr>
      </p:pic>
      <p:sp>
        <p:nvSpPr>
          <p:cNvPr id="5" name="TextBox 4"/>
          <p:cNvSpPr txBox="1"/>
          <p:nvPr/>
        </p:nvSpPr>
        <p:spPr>
          <a:xfrm>
            <a:off x="5588950" y="538385"/>
            <a:ext cx="6281158" cy="2062103"/>
          </a:xfrm>
          <a:prstGeom prst="rect">
            <a:avLst/>
          </a:prstGeom>
          <a:noFill/>
        </p:spPr>
        <p:txBody>
          <a:bodyPr wrap="square" rtlCol="0">
            <a:spAutoFit/>
          </a:bodyPr>
          <a:lstStyle/>
          <a:p>
            <a:r>
              <a:rPr lang="en-US" sz="3200">
                <a:solidFill>
                  <a:srgbClr val="FF0000"/>
                </a:solidFill>
                <a:latin typeface="Times New Roman" panose="02020603050405020304" pitchFamily="18" charset="0"/>
                <a:cs typeface="Times New Roman" panose="02020603050405020304" pitchFamily="18" charset="0"/>
              </a:rPr>
              <a:t>Khói:</a:t>
            </a:r>
            <a:r>
              <a:rPr lang="en-US" sz="3200">
                <a:latin typeface="Times New Roman" panose="02020603050405020304" pitchFamily="18" charset="0"/>
                <a:cs typeface="Times New Roman" panose="02020603050405020304" pitchFamily="18" charset="0"/>
              </a:rPr>
              <a:t> ở làng quê đồng bằng Bắc Bộ, vào mùa thu và mùa đông, khi chiều xuống thường có lớp sương bao quanh thôn xóm giống như làn khói</a:t>
            </a:r>
          </a:p>
        </p:txBody>
      </p:sp>
    </p:spTree>
    <p:extLst>
      <p:ext uri="{BB962C8B-B14F-4D97-AF65-F5344CB8AC3E}">
        <p14:creationId xmlns:p14="http://schemas.microsoft.com/office/powerpoint/2010/main" val="15241778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style.rotation</p:attrName>
                                        </p:attrNameLst>
                                      </p:cBhvr>
                                      <p:tavLst>
                                        <p:tav tm="0">
                                          <p:val>
                                            <p:fltVal val="90"/>
                                          </p:val>
                                        </p:tav>
                                        <p:tav tm="100000">
                                          <p:val>
                                            <p:fltVal val="0"/>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623559" y="606751"/>
            <a:ext cx="8417607" cy="4084890"/>
          </a:xfrm>
          <a:prstGeom prst="cloudCallou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Nhan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đề</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Thiên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Trường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vãn</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vọng</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được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là</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gì</a:t>
            </a:r>
            <a:r>
              <a:rPr lang="en-US" sz="32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19755049"/>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580688" y="307649"/>
            <a:ext cx="6170063" cy="81185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TÌM HIỂU NHAN ĐỀ BÀI THƠ</a:t>
            </a:r>
          </a:p>
        </p:txBody>
      </p:sp>
      <p:sp>
        <p:nvSpPr>
          <p:cNvPr id="3" name="Rounded Rectangle 2"/>
          <p:cNvSpPr/>
          <p:nvPr/>
        </p:nvSpPr>
        <p:spPr>
          <a:xfrm>
            <a:off x="0" y="1350236"/>
            <a:ext cx="11784650" cy="337558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Thiên Trường : </a:t>
            </a:r>
            <a:r>
              <a:rPr lang="en-US" sz="3200">
                <a:latin typeface="Times New Roman" panose="02020603050405020304" pitchFamily="18" charset="0"/>
                <a:cs typeface="Times New Roman" panose="02020603050405020304" pitchFamily="18" charset="0"/>
              </a:rPr>
              <a:t>Là quê hương của các vua Trần (thuộc tỉnh Nam Định), nơi nhà vua cho xây dựng một hành cung (cung điện ở ngoài kinh thành) để  nghỉ lại mỗi khi về quê tế lễ tông miếu tổ tiên. </a:t>
            </a:r>
          </a:p>
          <a:p>
            <a:r>
              <a:rPr lang="en-US" sz="3200" b="1">
                <a:latin typeface="Times New Roman" panose="02020603050405020304" pitchFamily="18" charset="0"/>
                <a:cs typeface="Times New Roman" panose="02020603050405020304" pitchFamily="18" charset="0"/>
              </a:rPr>
              <a:t>Vãn: </a:t>
            </a:r>
            <a:r>
              <a:rPr lang="en-US" sz="3200">
                <a:latin typeface="Times New Roman" panose="02020603050405020304" pitchFamily="18" charset="0"/>
                <a:cs typeface="Times New Roman" panose="02020603050405020304" pitchFamily="18" charset="0"/>
              </a:rPr>
              <a:t>buổi chiều. </a:t>
            </a:r>
          </a:p>
          <a:p>
            <a:r>
              <a:rPr lang="en-US" sz="3200" b="1">
                <a:latin typeface="Times New Roman" panose="02020603050405020304" pitchFamily="18" charset="0"/>
                <a:cs typeface="Times New Roman" panose="02020603050405020304" pitchFamily="18" charset="0"/>
              </a:rPr>
              <a:t>Vọng: </a:t>
            </a:r>
            <a:r>
              <a:rPr lang="en-US" sz="3200">
                <a:latin typeface="Times New Roman" panose="02020603050405020304" pitchFamily="18" charset="0"/>
                <a:cs typeface="Times New Roman" panose="02020603050405020304" pitchFamily="18" charset="0"/>
              </a:rPr>
              <a:t>nhìn ra xa. </a:t>
            </a:r>
          </a:p>
          <a:p>
            <a:r>
              <a:rPr lang="en-US" sz="3200">
                <a:latin typeface="Times New Roman" panose="02020603050405020304" pitchFamily="18" charset="0"/>
                <a:cs typeface="Times New Roman" panose="02020603050405020304" pitchFamily="18" charset="0"/>
              </a:rPr>
              <a:t>=&gt;Ngắm cảnh Thiên Trường trong buổi chiều tà. </a:t>
            </a:r>
          </a:p>
        </p:txBody>
      </p:sp>
      <p:sp>
        <p:nvSpPr>
          <p:cNvPr id="4" name="TextBox 3"/>
          <p:cNvSpPr txBox="1"/>
          <p:nvPr/>
        </p:nvSpPr>
        <p:spPr>
          <a:xfrm>
            <a:off x="1504060" y="5153114"/>
            <a:ext cx="10687940" cy="1077218"/>
          </a:xfrm>
          <a:prstGeom prst="rect">
            <a:avLst/>
          </a:prstGeom>
          <a:solidFill>
            <a:schemeClr val="accent4"/>
          </a:solidFill>
        </p:spPr>
        <p:txBody>
          <a:bodyPr wrap="square" rtlCol="0">
            <a:spAutoFit/>
          </a:bodyPr>
          <a:lstStyle/>
          <a:p>
            <a:r>
              <a:rPr lang="en-US" sz="3200">
                <a:latin typeface="Times New Roman" panose="02020603050405020304" pitchFamily="18" charset="0"/>
                <a:cs typeface="Times New Roman" panose="02020603050405020304" pitchFamily="18" charset="0"/>
              </a:rPr>
              <a:t>Nhan đề bài thơ chứa các thông tin về </a:t>
            </a:r>
            <a:r>
              <a:rPr lang="en-US" sz="3200" b="1">
                <a:latin typeface="Times New Roman" panose="02020603050405020304" pitchFamily="18" charset="0"/>
                <a:cs typeface="Times New Roman" panose="02020603050405020304" pitchFamily="18" charset="0"/>
              </a:rPr>
              <a:t>không gian, thời gian </a:t>
            </a:r>
            <a:r>
              <a:rPr lang="en-US" sz="3200">
                <a:latin typeface="Times New Roman" panose="02020603050405020304" pitchFamily="18" charset="0"/>
                <a:cs typeface="Times New Roman" panose="02020603050405020304" pitchFamily="18" charset="0"/>
              </a:rPr>
              <a:t>và cả </a:t>
            </a:r>
            <a:r>
              <a:rPr lang="en-US" sz="3200" b="1">
                <a:latin typeface="Times New Roman" panose="02020603050405020304" pitchFamily="18" charset="0"/>
                <a:cs typeface="Times New Roman" panose="02020603050405020304" pitchFamily="18" charset="0"/>
              </a:rPr>
              <a:t>vị trí quan sát</a:t>
            </a:r>
            <a:r>
              <a:rPr lang="en-US" sz="3200">
                <a:latin typeface="Times New Roman" panose="02020603050405020304" pitchFamily="18" charset="0"/>
                <a:cs typeface="Times New Roman" panose="02020603050405020304" pitchFamily="18" charset="0"/>
              </a:rPr>
              <a:t> cùng </a:t>
            </a:r>
            <a:r>
              <a:rPr lang="en-US" sz="3200" b="1">
                <a:latin typeface="Times New Roman" panose="02020603050405020304" pitchFamily="18" charset="0"/>
                <a:cs typeface="Times New Roman" panose="02020603050405020304" pitchFamily="18" charset="0"/>
              </a:rPr>
              <a:t>góc độ quan sát </a:t>
            </a:r>
            <a:r>
              <a:rPr lang="en-US" sz="3200">
                <a:latin typeface="Times New Roman" panose="02020603050405020304" pitchFamily="18" charset="0"/>
                <a:cs typeface="Times New Roman" panose="02020603050405020304" pitchFamily="18" charset="0"/>
              </a:rPr>
              <a:t>của nhà thơ.</a:t>
            </a:r>
          </a:p>
        </p:txBody>
      </p:sp>
    </p:spTree>
    <p:extLst>
      <p:ext uri="{BB962C8B-B14F-4D97-AF65-F5344CB8AC3E}">
        <p14:creationId xmlns:p14="http://schemas.microsoft.com/office/powerpoint/2010/main" val="18689976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anim calcmode="lin" valueType="num">
                                      <p:cBhvr>
                                        <p:cTn id="13"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45" presetClass="entr" presetSubtype="0"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2000"/>
                                        <p:tgtEl>
                                          <p:spTgt spid="4"/>
                                        </p:tgtEl>
                                      </p:cBhvr>
                                    </p:animEffect>
                                    <p:anim calcmode="lin" valueType="num">
                                      <p:cBhvr>
                                        <p:cTn id="35" dur="2000" fill="hold"/>
                                        <p:tgtEl>
                                          <p:spTgt spid="4"/>
                                        </p:tgtEl>
                                        <p:attrNameLst>
                                          <p:attrName>ppt_w</p:attrName>
                                        </p:attrNameLst>
                                      </p:cBhvr>
                                      <p:tavLst>
                                        <p:tav tm="0" fmla="#ppt_w*sin(2.5*pi*$)">
                                          <p:val>
                                            <p:fltVal val="0"/>
                                          </p:val>
                                        </p:tav>
                                        <p:tav tm="100000">
                                          <p:val>
                                            <p:fltVal val="1"/>
                                          </p:val>
                                        </p:tav>
                                      </p:tavLst>
                                    </p:anim>
                                    <p:anim calcmode="lin" valueType="num">
                                      <p:cBhvr>
                                        <p:cTn id="36"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255454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I. ĐỌC – TÌM HIỂU CHUNG</a:t>
            </a:r>
            <a:endParaRPr lang="en-US" sz="3200">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II. KHÁM PHÁ VĂN BẢN</a:t>
            </a:r>
          </a:p>
          <a:p>
            <a:r>
              <a:rPr lang="en-US" sz="3200" b="1">
                <a:latin typeface="Times New Roman" panose="02020603050405020304" pitchFamily="18" charset="0"/>
                <a:cs typeface="Times New Roman" panose="02020603050405020304" pitchFamily="18" charset="0"/>
              </a:rPr>
              <a:t>1. Đặc điểm thể loại</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239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066800" y="883920"/>
            <a:ext cx="10515600" cy="3589020"/>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Times New Roman" panose="02020603050405020304" pitchFamily="18" charset="0"/>
                <a:cs typeface="Times New Roman" panose="02020603050405020304" pitchFamily="18" charset="0"/>
              </a:rPr>
              <a:t>? Hãy chỉ ra đặc điểm về bố cục, niêm, luật, bằng trắc vần &amp; nhịp của thể thơ Thất ngôn tứ tuyệt Đường luật được thể hiện trong bài thơ “Thiên Trường vãn vọng”</a:t>
            </a:r>
          </a:p>
        </p:txBody>
      </p:sp>
    </p:spTree>
    <p:extLst>
      <p:ext uri="{BB962C8B-B14F-4D97-AF65-F5344CB8AC3E}">
        <p14:creationId xmlns:p14="http://schemas.microsoft.com/office/powerpoint/2010/main" val="2751954207"/>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205740"/>
            <a:ext cx="425196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800" b="1">
                <a:latin typeface="Times New Roman" panose="02020603050405020304" pitchFamily="18" charset="0"/>
                <a:cs typeface="Times New Roman" panose="02020603050405020304" pitchFamily="18" charset="0"/>
              </a:rPr>
              <a:t>LUẬT BẰNG TRẮC</a:t>
            </a: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1386840" y="1021080"/>
            <a:ext cx="8961120" cy="107721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Bài thơ được làm theo luật trắc vì chữ thứ hai của câu đầu </a:t>
            </a:r>
            <a:r>
              <a:rPr lang="en-US" sz="3200" b="1">
                <a:latin typeface="Times New Roman" panose="02020603050405020304" pitchFamily="18" charset="0"/>
                <a:cs typeface="Times New Roman" panose="02020603050405020304" pitchFamily="18" charset="0"/>
              </a:rPr>
              <a:t>“hậu” </a:t>
            </a:r>
            <a:r>
              <a:rPr lang="en-US" sz="3200">
                <a:latin typeface="Times New Roman" panose="02020603050405020304" pitchFamily="18" charset="0"/>
                <a:cs typeface="Times New Roman" panose="02020603050405020304" pitchFamily="18" charset="0"/>
              </a:rPr>
              <a:t>mang thanh trắc </a:t>
            </a:r>
          </a:p>
        </p:txBody>
      </p:sp>
      <p:sp>
        <p:nvSpPr>
          <p:cNvPr id="7" name="TextBox 6"/>
          <p:cNvSpPr txBox="1"/>
          <p:nvPr/>
        </p:nvSpPr>
        <p:spPr>
          <a:xfrm>
            <a:off x="716280" y="5280660"/>
            <a:ext cx="10789920"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Bài thơ tuân thủ đúng quy tắc về luật bằng trắc, các chữ thứ 2-4-6 của mỗi câu đều có sự đan xen bằng- trắc.</a:t>
            </a:r>
          </a:p>
        </p:txBody>
      </p:sp>
      <p:graphicFrame>
        <p:nvGraphicFramePr>
          <p:cNvPr id="3" name="Table 2"/>
          <p:cNvGraphicFramePr>
            <a:graphicFrameLocks noGrp="1"/>
          </p:cNvGraphicFramePr>
          <p:nvPr>
            <p:extLst>
              <p:ext uri="{D42A27DB-BD31-4B8C-83A1-F6EECF244321}">
                <p14:modId xmlns:p14="http://schemas.microsoft.com/office/powerpoint/2010/main" val="1925073352"/>
              </p:ext>
            </p:extLst>
          </p:nvPr>
        </p:nvGraphicFramePr>
        <p:xfrm>
          <a:off x="1219200" y="2376646"/>
          <a:ext cx="9555479" cy="1100963"/>
        </p:xfrm>
        <a:graphic>
          <a:graphicData uri="http://schemas.openxmlformats.org/drawingml/2006/table">
            <a:tbl>
              <a:tblPr firstRow="1" firstCol="1" bandRow="1">
                <a:tableStyleId>{5C22544A-7EE6-4342-B048-85BDC9FD1C3A}</a:tableStyleId>
              </a:tblPr>
              <a:tblGrid>
                <a:gridCol w="1257300">
                  <a:extLst>
                    <a:ext uri="{9D8B030D-6E8A-4147-A177-3AD203B41FA5}">
                      <a16:colId xmlns:a16="http://schemas.microsoft.com/office/drawing/2014/main" val="1579581931"/>
                    </a:ext>
                  </a:extLst>
                </a:gridCol>
                <a:gridCol w="1103385">
                  <a:extLst>
                    <a:ext uri="{9D8B030D-6E8A-4147-A177-3AD203B41FA5}">
                      <a16:colId xmlns:a16="http://schemas.microsoft.com/office/drawing/2014/main" val="134394262"/>
                    </a:ext>
                  </a:extLst>
                </a:gridCol>
                <a:gridCol w="1631311">
                  <a:extLst>
                    <a:ext uri="{9D8B030D-6E8A-4147-A177-3AD203B41FA5}">
                      <a16:colId xmlns:a16="http://schemas.microsoft.com/office/drawing/2014/main" val="1531323050"/>
                    </a:ext>
                  </a:extLst>
                </a:gridCol>
                <a:gridCol w="1311491">
                  <a:extLst>
                    <a:ext uri="{9D8B030D-6E8A-4147-A177-3AD203B41FA5}">
                      <a16:colId xmlns:a16="http://schemas.microsoft.com/office/drawing/2014/main" val="3462431807"/>
                    </a:ext>
                  </a:extLst>
                </a:gridCol>
                <a:gridCol w="1311491">
                  <a:extLst>
                    <a:ext uri="{9D8B030D-6E8A-4147-A177-3AD203B41FA5}">
                      <a16:colId xmlns:a16="http://schemas.microsoft.com/office/drawing/2014/main" val="2262642363"/>
                    </a:ext>
                  </a:extLst>
                </a:gridCol>
                <a:gridCol w="1311491">
                  <a:extLst>
                    <a:ext uri="{9D8B030D-6E8A-4147-A177-3AD203B41FA5}">
                      <a16:colId xmlns:a16="http://schemas.microsoft.com/office/drawing/2014/main" val="2635208432"/>
                    </a:ext>
                  </a:extLst>
                </a:gridCol>
                <a:gridCol w="1629010">
                  <a:extLst>
                    <a:ext uri="{9D8B030D-6E8A-4147-A177-3AD203B41FA5}">
                      <a16:colId xmlns:a16="http://schemas.microsoft.com/office/drawing/2014/main" val="95112106"/>
                    </a:ext>
                  </a:extLst>
                </a:gridCol>
              </a:tblGrid>
              <a:tr h="57912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Thôn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hậu</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thôn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tiền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đạm</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tự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yên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819892954"/>
                  </a:ext>
                </a:extLst>
              </a:tr>
              <a:tr h="189230">
                <a:tc>
                  <a:txBody>
                    <a:bodyPr/>
                    <a:lstStyle/>
                    <a:p>
                      <a:pPr algn="ct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B</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T</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B</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T</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1216123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550144715"/>
              </p:ext>
            </p:extLst>
          </p:nvPr>
        </p:nvGraphicFramePr>
        <p:xfrm>
          <a:off x="1219200" y="3609880"/>
          <a:ext cx="9555479" cy="1100963"/>
        </p:xfrm>
        <a:graphic>
          <a:graphicData uri="http://schemas.openxmlformats.org/drawingml/2006/table">
            <a:tbl>
              <a:tblPr firstRow="1" firstCol="1" bandRow="1">
                <a:tableStyleId>{5C22544A-7EE6-4342-B048-85BDC9FD1C3A}</a:tableStyleId>
              </a:tblPr>
              <a:tblGrid>
                <a:gridCol w="1049194">
                  <a:extLst>
                    <a:ext uri="{9D8B030D-6E8A-4147-A177-3AD203B41FA5}">
                      <a16:colId xmlns:a16="http://schemas.microsoft.com/office/drawing/2014/main" val="1271271491"/>
                    </a:ext>
                  </a:extLst>
                </a:gridCol>
                <a:gridCol w="1311491">
                  <a:extLst>
                    <a:ext uri="{9D8B030D-6E8A-4147-A177-3AD203B41FA5}">
                      <a16:colId xmlns:a16="http://schemas.microsoft.com/office/drawing/2014/main" val="4018879631"/>
                    </a:ext>
                  </a:extLst>
                </a:gridCol>
                <a:gridCol w="1631311">
                  <a:extLst>
                    <a:ext uri="{9D8B030D-6E8A-4147-A177-3AD203B41FA5}">
                      <a16:colId xmlns:a16="http://schemas.microsoft.com/office/drawing/2014/main" val="1519717196"/>
                    </a:ext>
                  </a:extLst>
                </a:gridCol>
                <a:gridCol w="1311491">
                  <a:extLst>
                    <a:ext uri="{9D8B030D-6E8A-4147-A177-3AD203B41FA5}">
                      <a16:colId xmlns:a16="http://schemas.microsoft.com/office/drawing/2014/main" val="1155203799"/>
                    </a:ext>
                  </a:extLst>
                </a:gridCol>
                <a:gridCol w="1311491">
                  <a:extLst>
                    <a:ext uri="{9D8B030D-6E8A-4147-A177-3AD203B41FA5}">
                      <a16:colId xmlns:a16="http://schemas.microsoft.com/office/drawing/2014/main" val="4034751459"/>
                    </a:ext>
                  </a:extLst>
                </a:gridCol>
                <a:gridCol w="1311491">
                  <a:extLst>
                    <a:ext uri="{9D8B030D-6E8A-4147-A177-3AD203B41FA5}">
                      <a16:colId xmlns:a16="http://schemas.microsoft.com/office/drawing/2014/main" val="74452024"/>
                    </a:ext>
                  </a:extLst>
                </a:gridCol>
                <a:gridCol w="1629010">
                  <a:extLst>
                    <a:ext uri="{9D8B030D-6E8A-4147-A177-3AD203B41FA5}">
                      <a16:colId xmlns:a16="http://schemas.microsoft.com/office/drawing/2014/main" val="1225787416"/>
                    </a:ext>
                  </a:extLst>
                </a:gridCol>
              </a:tblGrid>
              <a:tr h="579120">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Bán </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vô</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bán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hữu</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tịch</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dương</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biên</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1474486841"/>
                  </a:ext>
                </a:extLst>
              </a:tr>
              <a:tr h="189230">
                <a:tc>
                  <a:txBody>
                    <a:bodyPr/>
                    <a:lstStyle/>
                    <a:p>
                      <a:pPr algn="ctr">
                        <a:lnSpc>
                          <a:spcPct val="107000"/>
                        </a:lnSpc>
                        <a:spcAft>
                          <a:spcPts val="0"/>
                        </a:spcAft>
                      </a:pPr>
                      <a:r>
                        <a:rPr lang="en-US" sz="3200" b="0">
                          <a:solidFill>
                            <a:schemeClr val="tx1"/>
                          </a:solidFill>
                          <a:effectLst/>
                          <a:latin typeface="Times New Roman" panose="02020603050405020304" pitchFamily="18" charset="0"/>
                          <a:cs typeface="Times New Roman" panose="02020603050405020304" pitchFamily="18" charset="0"/>
                        </a:rPr>
                        <a:t>T</a:t>
                      </a:r>
                      <a:endParaRPr lang="en-US" sz="3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B</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T</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T</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b="1">
                          <a:solidFill>
                            <a:srgbClr val="FF0000"/>
                          </a:solidFill>
                          <a:effectLst/>
                          <a:latin typeface="Times New Roman" panose="02020603050405020304" pitchFamily="18" charset="0"/>
                          <a:cs typeface="Times New Roman" panose="02020603050405020304" pitchFamily="18" charset="0"/>
                        </a:rPr>
                        <a:t>B</a:t>
                      </a:r>
                      <a:endParaRPr lang="en-US" sz="32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tc>
                  <a:txBody>
                    <a:bodyPr/>
                    <a:lstStyle/>
                    <a:p>
                      <a:pPr algn="ctr">
                        <a:lnSpc>
                          <a:spcPct val="107000"/>
                        </a:lnSpc>
                        <a:spcAft>
                          <a:spcPts val="0"/>
                        </a:spcAft>
                      </a:pPr>
                      <a:r>
                        <a:rPr lang="en-US" sz="3200">
                          <a:solidFill>
                            <a:schemeClr val="tx1"/>
                          </a:solidFill>
                          <a:effectLst/>
                          <a:latin typeface="Times New Roman" panose="02020603050405020304" pitchFamily="18" charset="0"/>
                          <a:cs typeface="Times New Roman" panose="02020603050405020304" pitchFamily="18" charset="0"/>
                        </a:rPr>
                        <a:t>B</a:t>
                      </a:r>
                      <a:endParaRPr lang="en-US" sz="32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4">
                        <a:lumMod val="40000"/>
                        <a:lumOff val="60000"/>
                      </a:schemeClr>
                    </a:solidFill>
                  </a:tcPr>
                </a:tc>
                <a:extLst>
                  <a:ext uri="{0D108BD9-81ED-4DB2-BD59-A6C34878D82A}">
                    <a16:rowId xmlns:a16="http://schemas.microsoft.com/office/drawing/2014/main" val="254911798"/>
                  </a:ext>
                </a:extLst>
              </a:tr>
            </a:tbl>
          </a:graphicData>
        </a:graphic>
      </p:graphicFrame>
    </p:spTree>
    <p:extLst>
      <p:ext uri="{BB962C8B-B14F-4D97-AF65-F5344CB8AC3E}">
        <p14:creationId xmlns:p14="http://schemas.microsoft.com/office/powerpoint/2010/main" val="942424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500" y="236220"/>
            <a:ext cx="2590800" cy="73152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NIÊM</a:t>
            </a:r>
          </a:p>
        </p:txBody>
      </p:sp>
      <p:sp>
        <p:nvSpPr>
          <p:cNvPr id="3" name="Rounded Rectangle 2"/>
          <p:cNvSpPr/>
          <p:nvPr/>
        </p:nvSpPr>
        <p:spPr>
          <a:xfrm>
            <a:off x="2781300" y="1706880"/>
            <a:ext cx="6903720" cy="2636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i="1">
                <a:latin typeface="Times New Roman" pitchFamily="18" charset="0"/>
                <a:cs typeface="Times New Roman" pitchFamily="18" charset="0"/>
              </a:rPr>
              <a:t>Thôn hậu, thôn tiền đạm tự yên,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Bán vô, bán hữu tịch dương biên.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Mục đồng địch lý quy ngưu tận,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Bạch lộ song song phi há điền.</a:t>
            </a:r>
            <a:endParaRPr lang="vi-VN" sz="3200" i="1" dirty="0">
              <a:latin typeface="Times New Roman" pitchFamily="18" charset="0"/>
              <a:cs typeface="Times New Roman" pitchFamily="18" charset="0"/>
            </a:endParaRPr>
          </a:p>
        </p:txBody>
      </p:sp>
      <p:sp>
        <p:nvSpPr>
          <p:cNvPr id="4" name="TextBox 3"/>
          <p:cNvSpPr txBox="1"/>
          <p:nvPr/>
        </p:nvSpPr>
        <p:spPr>
          <a:xfrm>
            <a:off x="4229100" y="586740"/>
            <a:ext cx="5562600" cy="584775"/>
          </a:xfrm>
          <a:prstGeom prst="rect">
            <a:avLst/>
          </a:prstGeom>
          <a:solidFill>
            <a:schemeClr val="accent2">
              <a:lumMod val="40000"/>
              <a:lumOff val="60000"/>
            </a:schemeClr>
          </a:solidFill>
        </p:spPr>
        <p:txBody>
          <a:bodyPr wrap="square" rtlCol="0">
            <a:spAutoFit/>
          </a:bodyPr>
          <a:lstStyle/>
          <a:p>
            <a:r>
              <a:rPr lang="en-US" sz="3200">
                <a:latin typeface="Times New Roman" panose="02020603050405020304" pitchFamily="18" charset="0"/>
                <a:cs typeface="Times New Roman" panose="02020603050405020304" pitchFamily="18" charset="0"/>
              </a:rPr>
              <a:t>THIÊN TRƯỜNG VÃN VỌNG</a:t>
            </a:r>
          </a:p>
        </p:txBody>
      </p:sp>
      <p:sp>
        <p:nvSpPr>
          <p:cNvPr id="5" name="Rounded Rectangle 4"/>
          <p:cNvSpPr/>
          <p:nvPr/>
        </p:nvSpPr>
        <p:spPr>
          <a:xfrm>
            <a:off x="457200" y="4983480"/>
            <a:ext cx="11529060" cy="13030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Các cặp câu 1-4, 2-3 niêm với nhau vì chữ thứ hai các câu ấy đều cùng một thanh.</a:t>
            </a:r>
          </a:p>
        </p:txBody>
      </p:sp>
      <p:sp>
        <p:nvSpPr>
          <p:cNvPr id="6" name="Minus 5"/>
          <p:cNvSpPr/>
          <p:nvPr/>
        </p:nvSpPr>
        <p:spPr>
          <a:xfrm>
            <a:off x="3950970" y="2382353"/>
            <a:ext cx="556260"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7" name="Minus 6"/>
          <p:cNvSpPr/>
          <p:nvPr/>
        </p:nvSpPr>
        <p:spPr>
          <a:xfrm>
            <a:off x="3672840" y="2917718"/>
            <a:ext cx="556260"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Minus 7"/>
          <p:cNvSpPr/>
          <p:nvPr/>
        </p:nvSpPr>
        <p:spPr>
          <a:xfrm>
            <a:off x="3739781" y="3362876"/>
            <a:ext cx="951859"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Minus 8"/>
          <p:cNvSpPr/>
          <p:nvPr/>
        </p:nvSpPr>
        <p:spPr>
          <a:xfrm>
            <a:off x="3879791" y="3898241"/>
            <a:ext cx="470018"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2543599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anim calcmode="lin" valueType="num">
                                      <p:cBhvr>
                                        <p:cTn id="30" dur="2000" fill="hold"/>
                                        <p:tgtEl>
                                          <p:spTgt spid="5"/>
                                        </p:tgtEl>
                                        <p:attrNameLst>
                                          <p:attrName>ppt_w</p:attrName>
                                        </p:attrNameLst>
                                      </p:cBhvr>
                                      <p:tavLst>
                                        <p:tav tm="0" fmla="#ppt_w*sin(2.5*pi*$)">
                                          <p:val>
                                            <p:fltVal val="0"/>
                                          </p:val>
                                        </p:tav>
                                        <p:tav tm="100000">
                                          <p:val>
                                            <p:fltVal val="1"/>
                                          </p:val>
                                        </p:tav>
                                      </p:tavLst>
                                    </p:anim>
                                    <p:anim calcmode="lin" valueType="num">
                                      <p:cBhvr>
                                        <p:cTn id="3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499" y="236220"/>
            <a:ext cx="3356005" cy="73152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GIEO VẦN</a:t>
            </a:r>
          </a:p>
        </p:txBody>
      </p:sp>
      <p:sp>
        <p:nvSpPr>
          <p:cNvPr id="3" name="Rounded Rectangle 2"/>
          <p:cNvSpPr/>
          <p:nvPr/>
        </p:nvSpPr>
        <p:spPr>
          <a:xfrm>
            <a:off x="2781300" y="1706880"/>
            <a:ext cx="6903720" cy="2636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i="1">
                <a:latin typeface="Times New Roman" pitchFamily="18" charset="0"/>
                <a:cs typeface="Times New Roman" pitchFamily="18" charset="0"/>
              </a:rPr>
              <a:t>Thôn hậu, thôn tiền đạm tự yên,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Bán vô, bán hữu tịch dương biên.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Mục đồng địch lý quy ngưu tận,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Bạch lộ song song phi há điền.</a:t>
            </a:r>
            <a:endParaRPr lang="vi-VN" sz="3200" i="1" dirty="0">
              <a:latin typeface="Times New Roman" pitchFamily="18" charset="0"/>
              <a:cs typeface="Times New Roman" pitchFamily="18" charset="0"/>
            </a:endParaRPr>
          </a:p>
        </p:txBody>
      </p:sp>
      <p:sp>
        <p:nvSpPr>
          <p:cNvPr id="4" name="TextBox 3"/>
          <p:cNvSpPr txBox="1"/>
          <p:nvPr/>
        </p:nvSpPr>
        <p:spPr>
          <a:xfrm>
            <a:off x="4229100" y="586740"/>
            <a:ext cx="5562600" cy="584775"/>
          </a:xfrm>
          <a:prstGeom prst="rect">
            <a:avLst/>
          </a:prstGeom>
          <a:solidFill>
            <a:schemeClr val="accent2">
              <a:lumMod val="40000"/>
              <a:lumOff val="60000"/>
            </a:schemeClr>
          </a:solidFill>
        </p:spPr>
        <p:txBody>
          <a:bodyPr wrap="square" rtlCol="0">
            <a:spAutoFit/>
          </a:bodyPr>
          <a:lstStyle/>
          <a:p>
            <a:r>
              <a:rPr lang="en-US" sz="3200">
                <a:latin typeface="Times New Roman" panose="02020603050405020304" pitchFamily="18" charset="0"/>
                <a:cs typeface="Times New Roman" panose="02020603050405020304" pitchFamily="18" charset="0"/>
              </a:rPr>
              <a:t>THIÊN TRƯỜNG VÃN VỌNG</a:t>
            </a:r>
          </a:p>
        </p:txBody>
      </p:sp>
      <p:sp>
        <p:nvSpPr>
          <p:cNvPr id="5" name="Rounded Rectangle 4"/>
          <p:cNvSpPr/>
          <p:nvPr/>
        </p:nvSpPr>
        <p:spPr>
          <a:xfrm>
            <a:off x="1563880" y="5269841"/>
            <a:ext cx="9178184" cy="8489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600">
                <a:latin typeface="Times New Roman" panose="02020603050405020304" pitchFamily="18" charset="0"/>
                <a:cs typeface="Times New Roman" panose="02020603050405020304" pitchFamily="18" charset="0"/>
              </a:rPr>
              <a:t>Gieo vần ở chữ cuối các câu 1-2-4: vần “iên”</a:t>
            </a:r>
          </a:p>
        </p:txBody>
      </p:sp>
      <p:sp>
        <p:nvSpPr>
          <p:cNvPr id="6" name="Minus 5"/>
          <p:cNvSpPr/>
          <p:nvPr/>
        </p:nvSpPr>
        <p:spPr>
          <a:xfrm>
            <a:off x="7523112" y="2416536"/>
            <a:ext cx="556260"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8" name="Minus 7"/>
          <p:cNvSpPr/>
          <p:nvPr/>
        </p:nvSpPr>
        <p:spPr>
          <a:xfrm>
            <a:off x="7127513" y="3898241"/>
            <a:ext cx="951859"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9" name="Minus 8"/>
          <p:cNvSpPr/>
          <p:nvPr/>
        </p:nvSpPr>
        <p:spPr>
          <a:xfrm>
            <a:off x="7716175" y="2872740"/>
            <a:ext cx="709977" cy="205740"/>
          </a:xfrm>
          <a:prstGeom prst="mathMin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7787026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2000"/>
                                        <p:tgtEl>
                                          <p:spTgt spid="5"/>
                                        </p:tgtEl>
                                      </p:cBhvr>
                                    </p:animEffect>
                                    <p:anim calcmode="lin" valueType="num">
                                      <p:cBhvr>
                                        <p:cTn id="25" dur="2000" fill="hold"/>
                                        <p:tgtEl>
                                          <p:spTgt spid="5"/>
                                        </p:tgtEl>
                                        <p:attrNameLst>
                                          <p:attrName>ppt_w</p:attrName>
                                        </p:attrNameLst>
                                      </p:cBhvr>
                                      <p:tavLst>
                                        <p:tav tm="0" fmla="#ppt_w*sin(2.5*pi*$)">
                                          <p:val>
                                            <p:fltVal val="0"/>
                                          </p:val>
                                        </p:tav>
                                        <p:tav tm="100000">
                                          <p:val>
                                            <p:fltVal val="1"/>
                                          </p:val>
                                        </p:tav>
                                      </p:tavLst>
                                    </p:anim>
                                    <p:anim calcmode="lin" valueType="num">
                                      <p:cBhvr>
                                        <p:cTn id="2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499" y="236220"/>
            <a:ext cx="3356005" cy="73152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NHỊP THƠ</a:t>
            </a:r>
          </a:p>
        </p:txBody>
      </p:sp>
      <p:sp>
        <p:nvSpPr>
          <p:cNvPr id="3" name="Rounded Rectangle 2"/>
          <p:cNvSpPr/>
          <p:nvPr/>
        </p:nvSpPr>
        <p:spPr>
          <a:xfrm>
            <a:off x="2781300" y="1706880"/>
            <a:ext cx="6903720" cy="2636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i="1">
                <a:latin typeface="Times New Roman" pitchFamily="18" charset="0"/>
                <a:cs typeface="Times New Roman" pitchFamily="18" charset="0"/>
              </a:rPr>
              <a:t>Thôn hậu,</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 thôn tiền </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đạm tự yên,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Bán vô, </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bán hữu</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 tịch dương biên.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Mục đồng</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địch lý</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 quy ngưu tận,</a:t>
            </a:r>
            <a:br>
              <a:rPr lang="vi-VN" sz="3200" i="1">
                <a:latin typeface="Times New Roman" pitchFamily="18" charset="0"/>
                <a:cs typeface="Times New Roman" pitchFamily="18" charset="0"/>
              </a:rPr>
            </a:br>
            <a:r>
              <a:rPr lang="vi-VN" sz="3200" i="1">
                <a:latin typeface="Times New Roman" pitchFamily="18" charset="0"/>
                <a:cs typeface="Times New Roman" pitchFamily="18" charset="0"/>
              </a:rPr>
              <a:t>Bạch lộ song song </a:t>
            </a:r>
            <a:r>
              <a:rPr lang="en-US" sz="3200" b="1">
                <a:solidFill>
                  <a:srgbClr val="FF0000"/>
                </a:solidFill>
                <a:latin typeface="Times New Roman" panose="02020603050405020304" pitchFamily="18" charset="0"/>
                <a:cs typeface="Times New Roman" panose="02020603050405020304" pitchFamily="18" charset="0"/>
              </a:rPr>
              <a:t>/ </a:t>
            </a:r>
            <a:r>
              <a:rPr lang="vi-VN" sz="3200" i="1">
                <a:latin typeface="Times New Roman" pitchFamily="18" charset="0"/>
                <a:cs typeface="Times New Roman" pitchFamily="18" charset="0"/>
              </a:rPr>
              <a:t>phi há điền.</a:t>
            </a:r>
            <a:endParaRPr lang="vi-VN" sz="3200" i="1" dirty="0">
              <a:latin typeface="Times New Roman" pitchFamily="18" charset="0"/>
              <a:cs typeface="Times New Roman" pitchFamily="18" charset="0"/>
            </a:endParaRPr>
          </a:p>
        </p:txBody>
      </p:sp>
      <p:sp>
        <p:nvSpPr>
          <p:cNvPr id="4" name="TextBox 3"/>
          <p:cNvSpPr txBox="1"/>
          <p:nvPr/>
        </p:nvSpPr>
        <p:spPr>
          <a:xfrm>
            <a:off x="4229100" y="586740"/>
            <a:ext cx="5562600" cy="584775"/>
          </a:xfrm>
          <a:prstGeom prst="rect">
            <a:avLst/>
          </a:prstGeom>
          <a:solidFill>
            <a:schemeClr val="accent2">
              <a:lumMod val="40000"/>
              <a:lumOff val="60000"/>
            </a:schemeClr>
          </a:solidFill>
        </p:spPr>
        <p:txBody>
          <a:bodyPr wrap="square" rtlCol="0">
            <a:spAutoFit/>
          </a:bodyPr>
          <a:lstStyle/>
          <a:p>
            <a:r>
              <a:rPr lang="en-US" sz="3200">
                <a:latin typeface="Times New Roman" panose="02020603050405020304" pitchFamily="18" charset="0"/>
                <a:cs typeface="Times New Roman" panose="02020603050405020304" pitchFamily="18" charset="0"/>
              </a:rPr>
              <a:t>THIÊN TRƯỜNG VÃN VỌNG</a:t>
            </a:r>
          </a:p>
        </p:txBody>
      </p:sp>
      <p:sp>
        <p:nvSpPr>
          <p:cNvPr id="5" name="Rounded Rectangle 4"/>
          <p:cNvSpPr/>
          <p:nvPr/>
        </p:nvSpPr>
        <p:spPr>
          <a:xfrm>
            <a:off x="2529554" y="4878765"/>
            <a:ext cx="8221055" cy="8489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Các câu thơ trong bài ngắt nhịp 2/2/3 và 4/3</a:t>
            </a:r>
          </a:p>
        </p:txBody>
      </p:sp>
    </p:spTree>
    <p:extLst>
      <p:ext uri="{BB962C8B-B14F-4D97-AF65-F5344CB8AC3E}">
        <p14:creationId xmlns:p14="http://schemas.microsoft.com/office/powerpoint/2010/main" val="124995707"/>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90499" y="236220"/>
            <a:ext cx="3356005" cy="73152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BỐ CỤC</a:t>
            </a:r>
          </a:p>
        </p:txBody>
      </p:sp>
      <p:sp>
        <p:nvSpPr>
          <p:cNvPr id="4" name="TextBox 3"/>
          <p:cNvSpPr txBox="1"/>
          <p:nvPr/>
        </p:nvSpPr>
        <p:spPr>
          <a:xfrm>
            <a:off x="4229100" y="586740"/>
            <a:ext cx="5562600" cy="584775"/>
          </a:xfrm>
          <a:prstGeom prst="rect">
            <a:avLst/>
          </a:prstGeom>
          <a:solidFill>
            <a:schemeClr val="accent2">
              <a:lumMod val="40000"/>
              <a:lumOff val="60000"/>
            </a:schemeClr>
          </a:solidFill>
        </p:spPr>
        <p:txBody>
          <a:bodyPr wrap="square" rtlCol="0">
            <a:spAutoFit/>
          </a:bodyPr>
          <a:lstStyle/>
          <a:p>
            <a:r>
              <a:rPr lang="en-US" sz="3200">
                <a:latin typeface="Times New Roman" panose="02020603050405020304" pitchFamily="18" charset="0"/>
                <a:cs typeface="Times New Roman" panose="02020603050405020304" pitchFamily="18" charset="0"/>
              </a:rPr>
              <a:t>THIÊN TRƯỜNG VÃN VỌNG</a:t>
            </a:r>
          </a:p>
        </p:txBody>
      </p:sp>
      <p:sp>
        <p:nvSpPr>
          <p:cNvPr id="5" name="Rounded Rectangle 4"/>
          <p:cNvSpPr/>
          <p:nvPr/>
        </p:nvSpPr>
        <p:spPr>
          <a:xfrm>
            <a:off x="190499" y="5187444"/>
            <a:ext cx="11747976" cy="117059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Bài thơ vừa tái hiện sống động </a:t>
            </a:r>
            <a:r>
              <a:rPr lang="en-US" sz="2800" b="1" u="sng">
                <a:latin typeface="Times New Roman" panose="02020603050405020304" pitchFamily="18" charset="0"/>
                <a:cs typeface="Times New Roman" panose="02020603050405020304" pitchFamily="18" charset="0"/>
              </a:rPr>
              <a:t>bức tranh thiên nhiên cuộc sống nơi làng quê </a:t>
            </a:r>
            <a:r>
              <a:rPr lang="en-US" sz="2800">
                <a:latin typeface="Times New Roman" panose="02020603050405020304" pitchFamily="18" charset="0"/>
                <a:cs typeface="Times New Roman" panose="02020603050405020304" pitchFamily="18" charset="0"/>
              </a:rPr>
              <a:t>vào buổi chiều đồng thời thể hiện </a:t>
            </a:r>
            <a:r>
              <a:rPr lang="en-US" sz="2800" b="1" u="sng">
                <a:solidFill>
                  <a:schemeClr val="tx1"/>
                </a:solidFill>
                <a:latin typeface="Times New Roman" panose="02020603050405020304" pitchFamily="18" charset="0"/>
                <a:cs typeface="Times New Roman" panose="02020603050405020304" pitchFamily="18" charset="0"/>
              </a:rPr>
              <a:t>cảm xúc, suy ngẫm </a:t>
            </a:r>
            <a:r>
              <a:rPr lang="en-US" sz="2800">
                <a:latin typeface="Times New Roman" panose="02020603050405020304" pitchFamily="18" charset="0"/>
                <a:cs typeface="Times New Roman" panose="02020603050405020304" pitchFamily="18" charset="0"/>
              </a:rPr>
              <a:t>của tác giả.</a:t>
            </a:r>
          </a:p>
        </p:txBody>
      </p:sp>
      <p:sp>
        <p:nvSpPr>
          <p:cNvPr id="6" name="Rectangle 5"/>
          <p:cNvSpPr/>
          <p:nvPr/>
        </p:nvSpPr>
        <p:spPr>
          <a:xfrm>
            <a:off x="803306" y="1572603"/>
            <a:ext cx="8306512" cy="3046988"/>
          </a:xfrm>
          <a:prstGeom prst="rect">
            <a:avLst/>
          </a:prstGeom>
        </p:spPr>
        <p:txBody>
          <a:bodyPr wrap="square">
            <a:spAutoFit/>
          </a:bodyPr>
          <a:lstStyle/>
          <a:p>
            <a:r>
              <a:rPr lang="vi-VN" sz="3200" i="1" dirty="0">
                <a:latin typeface="Times New Roman" pitchFamily="18" charset="0"/>
                <a:cs typeface="Times New Roman" pitchFamily="18" charset="0"/>
              </a:rPr>
              <a:t>Thôn hậu,thôn tiề</a:t>
            </a:r>
            <a:r>
              <a:rPr lang="en-US" sz="3200" i="1" dirty="0">
                <a:latin typeface="Times New Roman" pitchFamily="18" charset="0"/>
                <a:cs typeface="Times New Roman" pitchFamily="18" charset="0"/>
              </a:rPr>
              <a:t>n </a:t>
            </a:r>
            <a:r>
              <a:rPr lang="vi-VN" sz="3200" i="1" dirty="0">
                <a:latin typeface="Times New Roman" pitchFamily="18" charset="0"/>
                <a:cs typeface="Times New Roman" pitchFamily="18" charset="0"/>
              </a:rPr>
              <a:t>đạm tự yên,</a:t>
            </a:r>
            <a:br>
              <a:rPr lang="vi-VN" sz="3200" i="1" dirty="0">
                <a:latin typeface="Times New Roman" pitchFamily="18" charset="0"/>
                <a:cs typeface="Times New Roman" pitchFamily="18" charset="0"/>
              </a:rPr>
            </a:br>
            <a:r>
              <a:rPr lang="vi-VN" sz="3200" i="1" dirty="0">
                <a:latin typeface="Times New Roman" pitchFamily="18" charset="0"/>
                <a:cs typeface="Times New Roman" pitchFamily="18" charset="0"/>
              </a:rPr>
              <a:t>Bán vô,</a:t>
            </a:r>
            <a:r>
              <a:rPr lang="en-US" sz="3200" i="1" dirty="0">
                <a:latin typeface="Times New Roman" pitchFamily="18" charset="0"/>
                <a:cs typeface="Times New Roman" pitchFamily="18" charset="0"/>
              </a:rPr>
              <a:t> </a:t>
            </a:r>
            <a:r>
              <a:rPr lang="vi-VN" sz="3200" i="1" dirty="0">
                <a:latin typeface="Times New Roman" pitchFamily="18" charset="0"/>
                <a:cs typeface="Times New Roman" pitchFamily="18" charset="0"/>
              </a:rPr>
              <a:t>bán hữu tịch dương biên.</a:t>
            </a:r>
            <a:endParaRPr lang="en-US" sz="3200" i="1" dirty="0">
              <a:latin typeface="Times New Roman" pitchFamily="18" charset="0"/>
              <a:cs typeface="Times New Roman" pitchFamily="18" charset="0"/>
            </a:endParaRPr>
          </a:p>
          <a:p>
            <a:endParaRPr lang="en-US" sz="3200" i="1" dirty="0">
              <a:latin typeface="Times New Roman" pitchFamily="18" charset="0"/>
              <a:cs typeface="Times New Roman" pitchFamily="18" charset="0"/>
            </a:endParaRPr>
          </a:p>
          <a:p>
            <a:r>
              <a:rPr lang="vi-VN" sz="3200" i="1" dirty="0">
                <a:latin typeface="Times New Roman" pitchFamily="18" charset="0"/>
                <a:cs typeface="Times New Roman" pitchFamily="18" charset="0"/>
              </a:rPr>
              <a:t/>
            </a:r>
            <a:br>
              <a:rPr lang="vi-VN" sz="3200" i="1" dirty="0">
                <a:latin typeface="Times New Roman" pitchFamily="18" charset="0"/>
                <a:cs typeface="Times New Roman" pitchFamily="18" charset="0"/>
              </a:rPr>
            </a:br>
            <a:r>
              <a:rPr lang="vi-VN" sz="3200" i="1" dirty="0">
                <a:latin typeface="Times New Roman" pitchFamily="18" charset="0"/>
                <a:cs typeface="Times New Roman" pitchFamily="18" charset="0"/>
              </a:rPr>
              <a:t>Mục đồng</a:t>
            </a:r>
            <a:r>
              <a:rPr lang="en-US" sz="3200" b="1" dirty="0">
                <a:solidFill>
                  <a:srgbClr val="FF0000"/>
                </a:solidFill>
                <a:latin typeface="Times New Roman" panose="02020603050405020304" pitchFamily="18" charset="0"/>
                <a:cs typeface="Times New Roman" panose="02020603050405020304" pitchFamily="18" charset="0"/>
              </a:rPr>
              <a:t> </a:t>
            </a:r>
            <a:r>
              <a:rPr lang="vi-VN" sz="3200" i="1" dirty="0">
                <a:latin typeface="Times New Roman" pitchFamily="18" charset="0"/>
                <a:cs typeface="Times New Roman" pitchFamily="18" charset="0"/>
              </a:rPr>
              <a:t>địch lý</a:t>
            </a:r>
            <a:r>
              <a:rPr lang="en-US" sz="3200" b="1" dirty="0">
                <a:solidFill>
                  <a:srgbClr val="FF0000"/>
                </a:solidFill>
                <a:latin typeface="Times New Roman" panose="02020603050405020304" pitchFamily="18" charset="0"/>
                <a:cs typeface="Times New Roman" panose="02020603050405020304" pitchFamily="18" charset="0"/>
              </a:rPr>
              <a:t> </a:t>
            </a:r>
            <a:r>
              <a:rPr lang="vi-VN" sz="3200" i="1" dirty="0">
                <a:latin typeface="Times New Roman" pitchFamily="18" charset="0"/>
                <a:cs typeface="Times New Roman" pitchFamily="18" charset="0"/>
              </a:rPr>
              <a:t>quy ngưu tận,</a:t>
            </a:r>
            <a:br>
              <a:rPr lang="vi-VN" sz="3200" i="1" dirty="0">
                <a:latin typeface="Times New Roman" pitchFamily="18" charset="0"/>
                <a:cs typeface="Times New Roman" pitchFamily="18" charset="0"/>
              </a:rPr>
            </a:br>
            <a:r>
              <a:rPr lang="vi-VN" sz="3200" i="1" dirty="0">
                <a:latin typeface="Times New Roman" pitchFamily="18" charset="0"/>
                <a:cs typeface="Times New Roman" pitchFamily="18" charset="0"/>
              </a:rPr>
              <a:t>Bạch lộ song song</a:t>
            </a:r>
            <a:r>
              <a:rPr lang="en-US" sz="3200" b="1" dirty="0">
                <a:solidFill>
                  <a:srgbClr val="FF0000"/>
                </a:solidFill>
                <a:latin typeface="Times New Roman" panose="02020603050405020304" pitchFamily="18" charset="0"/>
                <a:cs typeface="Times New Roman" panose="02020603050405020304" pitchFamily="18" charset="0"/>
              </a:rPr>
              <a:t> </a:t>
            </a:r>
            <a:r>
              <a:rPr lang="vi-VN" sz="3200" i="1" dirty="0">
                <a:latin typeface="Times New Roman" pitchFamily="18" charset="0"/>
                <a:cs typeface="Times New Roman" pitchFamily="18" charset="0"/>
              </a:rPr>
              <a:t>phi há điền.</a:t>
            </a:r>
          </a:p>
        </p:txBody>
      </p:sp>
      <p:sp>
        <p:nvSpPr>
          <p:cNvPr id="7" name="Right Brace 6"/>
          <p:cNvSpPr/>
          <p:nvPr/>
        </p:nvSpPr>
        <p:spPr>
          <a:xfrm>
            <a:off x="5973510" y="1324598"/>
            <a:ext cx="1461331" cy="1589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Rounded Rectangle 7"/>
          <p:cNvSpPr/>
          <p:nvPr/>
        </p:nvSpPr>
        <p:spPr>
          <a:xfrm>
            <a:off x="7434842" y="1419520"/>
            <a:ext cx="4597638" cy="16476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1 (2 </a:t>
            </a: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đầu</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gian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quê</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chiều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buông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xuống</a:t>
            </a: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9" name="Right Brace 8"/>
          <p:cNvSpPr/>
          <p:nvPr/>
        </p:nvSpPr>
        <p:spPr>
          <a:xfrm>
            <a:off x="5768410" y="3311054"/>
            <a:ext cx="1461331" cy="158951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le 9"/>
          <p:cNvSpPr/>
          <p:nvPr/>
        </p:nvSpPr>
        <p:spPr>
          <a:xfrm>
            <a:off x="7434841" y="3252893"/>
            <a:ext cx="4597638" cy="1647679"/>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Phần</a:t>
            </a:r>
            <a:r>
              <a:rPr lang="en-US" sz="2800" b="1" dirty="0">
                <a:solidFill>
                  <a:schemeClr val="tx1"/>
                </a:solidFill>
                <a:latin typeface="Times New Roman" panose="02020603050405020304" pitchFamily="18" charset="0"/>
                <a:cs typeface="Times New Roman" panose="02020603050405020304" pitchFamily="18" charset="0"/>
              </a:rPr>
              <a:t> 2 (2 </a:t>
            </a:r>
            <a:r>
              <a:rPr lang="en-US" sz="2800" b="1" dirty="0" err="1">
                <a:solidFill>
                  <a:schemeClr val="tx1"/>
                </a:solidFill>
                <a:latin typeface="Times New Roman" panose="02020603050405020304" pitchFamily="18" charset="0"/>
                <a:cs typeface="Times New Roman" panose="02020603050405020304" pitchFamily="18" charset="0"/>
              </a:rPr>
              <a:t>câu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cuối</a:t>
            </a:r>
            <a:r>
              <a:rPr lang="en-US" sz="2800" b="1"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ảnh</a:t>
            </a:r>
            <a:r>
              <a:rPr lang="en-US" sz="2800" dirty="0">
                <a:solidFill>
                  <a:schemeClr val="tx1"/>
                </a:solidFill>
                <a:latin typeface="Times New Roman" panose="02020603050405020304" pitchFamily="18" charset="0"/>
                <a:cs typeface="Times New Roman" panose="02020603050405020304" pitchFamily="18" charset="0"/>
              </a:rPr>
              <a:t> con </a:t>
            </a:r>
            <a:r>
              <a:rPr lang="en-US" sz="2800" dirty="0" err="1">
                <a:solidFill>
                  <a:schemeClr val="tx1"/>
                </a:solidFill>
                <a:latin typeface="Times New Roman" panose="02020603050405020304" pitchFamily="18" charset="0"/>
                <a:cs typeface="Times New Roman" panose="02020603050405020304" pitchFamily="18" charset="0"/>
              </a:rPr>
              <a:t>người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nhiên</a:t>
            </a:r>
            <a:endParaRPr lang="en-US" sz="2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58028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5"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2000"/>
                                        <p:tgtEl>
                                          <p:spTgt spid="10"/>
                                        </p:tgtEl>
                                      </p:cBhvr>
                                    </p:animEffect>
                                    <p:anim calcmode="lin" valueType="num">
                                      <p:cBhvr>
                                        <p:cTn id="29" dur="2000" fill="hold"/>
                                        <p:tgtEl>
                                          <p:spTgt spid="10"/>
                                        </p:tgtEl>
                                        <p:attrNameLst>
                                          <p:attrName>ppt_w</p:attrName>
                                        </p:attrNameLst>
                                      </p:cBhvr>
                                      <p:tavLst>
                                        <p:tav tm="0" fmla="#ppt_w*sin(2.5*pi*$)">
                                          <p:val>
                                            <p:fltVal val="0"/>
                                          </p:val>
                                        </p:tav>
                                        <p:tav tm="100000">
                                          <p:val>
                                            <p:fltVal val="1"/>
                                          </p:val>
                                        </p:tav>
                                      </p:tavLst>
                                    </p:anim>
                                    <p:anim calcmode="lin" valueType="num">
                                      <p:cBhvr>
                                        <p:cTn id="30"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anim calcmode="lin" valueType="num">
                                      <p:cBhvr>
                                        <p:cTn id="36" dur="2000" fill="hold"/>
                                        <p:tgtEl>
                                          <p:spTgt spid="5"/>
                                        </p:tgtEl>
                                        <p:attrNameLst>
                                          <p:attrName>ppt_w</p:attrName>
                                        </p:attrNameLst>
                                      </p:cBhvr>
                                      <p:tavLst>
                                        <p:tav tm="0" fmla="#ppt_w*sin(2.5*pi*$)">
                                          <p:val>
                                            <p:fltVal val="0"/>
                                          </p:val>
                                        </p:tav>
                                        <p:tav tm="100000">
                                          <p:val>
                                            <p:fltVal val="1"/>
                                          </p:val>
                                        </p:tav>
                                      </p:tavLst>
                                    </p:anim>
                                    <p:anim calcmode="lin" valueType="num">
                                      <p:cBhvr>
                                        <p:cTn id="37"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Đọc – hiểu v</a:t>
            </a:r>
            <a:r>
              <a:rPr lang="vi-VN" sz="3200" b="1">
                <a:solidFill>
                  <a:schemeClr val="tx1"/>
                </a:solidFill>
                <a:latin typeface="Times New Roman" panose="02020603050405020304" pitchFamily="18" charset="0"/>
                <a:cs typeface="Times New Roman" panose="02020603050405020304" pitchFamily="18" charset="0"/>
              </a:rPr>
              <a:t>ăn bản (</a:t>
            </a:r>
            <a:r>
              <a:rPr lang="en-US" sz="3200" b="1">
                <a:solidFill>
                  <a:schemeClr val="tx1"/>
                </a:solidFill>
                <a:latin typeface="Times New Roman" panose="02020603050405020304" pitchFamily="18" charset="0"/>
                <a:cs typeface="Times New Roman" panose="02020603050405020304" pitchFamily="18" charset="0"/>
              </a:rPr>
              <a:t>2</a:t>
            </a:r>
            <a:r>
              <a:rPr lang="vi-VN" sz="3200" b="1">
                <a:solidFill>
                  <a:schemeClr val="tx1"/>
                </a:solidFill>
                <a:latin typeface="Times New Roman" panose="02020603050405020304" pitchFamily="18" charset="0"/>
                <a:cs typeface="Times New Roman" panose="02020603050405020304" pitchFamily="18" charset="0"/>
              </a:rPr>
              <a:t>)</a:t>
            </a:r>
            <a:r>
              <a:rPr lang="en-US" sz="3200" b="1">
                <a:solidFill>
                  <a:schemeClr val="tx1"/>
                </a:solidFill>
                <a:latin typeface="Times New Roman" panose="02020603050405020304" pitchFamily="18" charset="0"/>
                <a:cs typeface="Times New Roman" panose="02020603050405020304" pitchFamily="18" charset="0"/>
              </a:rPr>
              <a:t/>
            </a:r>
            <a:br>
              <a:rPr lang="en-US" sz="3200" b="1">
                <a:solidFill>
                  <a:schemeClr val="tx1"/>
                </a:solidFill>
                <a:latin typeface="Times New Roman" panose="02020603050405020304" pitchFamily="18" charset="0"/>
                <a:cs typeface="Times New Roman" panose="02020603050405020304" pitchFamily="18" charset="0"/>
              </a:rPr>
            </a:br>
            <a:r>
              <a:rPr lang="en-US" sz="3200" b="1">
                <a:solidFill>
                  <a:schemeClr val="tx1"/>
                </a:solidFill>
                <a:latin typeface="Times New Roman" panose="02020603050405020304" pitchFamily="18" charset="0"/>
                <a:cs typeface="Times New Roman" panose="02020603050405020304" pitchFamily="18" charset="0"/>
              </a:rPr>
              <a:t> THIÊN TRƯỜNG VÃN VỌNG( TRẦN NHÂN TÔNG)</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48393" y="1447800"/>
            <a:ext cx="5234247" cy="4031873"/>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I. ĐỌC – TÌM HIỂU CHUNG</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II. KHÁM PHÁ VĂN BẢN</a:t>
            </a:r>
          </a:p>
          <a:p>
            <a:r>
              <a:rPr lang="en-US" sz="3200" b="1" dirty="0">
                <a:latin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thể</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loại</a:t>
            </a:r>
            <a:endParaRPr lang="en-US" sz="3200" dirty="0">
              <a:latin typeface="Times New Roman" panose="02020603050405020304" pitchFamily="18" charset="0"/>
              <a:cs typeface="Times New Roman" panose="02020603050405020304" pitchFamily="18" charset="0"/>
            </a:endParaRPr>
          </a:p>
          <a:p>
            <a:r>
              <a:rPr lang="en-US" sz="3200" b="1" dirty="0">
                <a:latin typeface="Times New Roman" panose="02020603050405020304" pitchFamily="18" charset="0"/>
                <a:cs typeface="Times New Roman" panose="02020603050405020304" pitchFamily="18" charset="0"/>
              </a:rPr>
              <a:t>2. </a:t>
            </a:r>
            <a:r>
              <a:rPr lang="en-US" sz="3200" b="1" dirty="0" err="1">
                <a:latin typeface="Times New Roman" panose="02020603050405020304" pitchFamily="18" charset="0"/>
                <a:cs typeface="Times New Roman" panose="02020603050405020304" pitchFamily="18" charset="0"/>
              </a:rPr>
              <a:t>Đặc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điểm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nội</a:t>
            </a:r>
            <a:r>
              <a:rPr lang="en-US" sz="3200" b="1" dirty="0">
                <a:latin typeface="Times New Roman" panose="02020603050405020304" pitchFamily="18" charset="0"/>
                <a:cs typeface="Times New Roman" panose="02020603050405020304" pitchFamily="18" charset="0"/>
              </a:rPr>
              <a:t> dung </a:t>
            </a:r>
          </a:p>
          <a:p>
            <a:r>
              <a:rPr lang="en-US" sz="3200" dirty="0">
                <a:latin typeface="Times New Roman" panose="02020603050405020304" pitchFamily="18" charset="0"/>
                <a:cs typeface="Times New Roman" panose="02020603050405020304" pitchFamily="18" charset="0"/>
              </a:rPr>
              <a:t>a) </a:t>
            </a:r>
            <a:r>
              <a:rPr lang="en-US" sz="3200" dirty="0" err="1">
                <a:latin typeface="Times New Roman" panose="02020603050405020304" pitchFamily="18" charset="0"/>
                <a:cs typeface="Times New Roman" panose="02020603050405020304" pitchFamily="18" charset="0"/>
              </a:rPr>
              <a:t>Không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bóng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buông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xuống</a:t>
            </a:r>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302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20040" y="327660"/>
            <a:ext cx="11582400" cy="62179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 name="TextBox 2"/>
          <p:cNvSpPr txBox="1"/>
          <p:nvPr/>
        </p:nvSpPr>
        <p:spPr>
          <a:xfrm>
            <a:off x="2468880" y="990600"/>
            <a:ext cx="7955280" cy="1569660"/>
          </a:xfrm>
          <a:prstGeom prst="rect">
            <a:avLst/>
          </a:prstGeom>
          <a:solidFill>
            <a:schemeClr val="accent4">
              <a:lumMod val="40000"/>
              <a:lumOff val="60000"/>
            </a:schemeClr>
          </a:solidFill>
        </p:spPr>
        <p:txBody>
          <a:bodyPr wrap="square" rtlCol="0">
            <a:spAutoFit/>
          </a:bodyPr>
          <a:lstStyle/>
          <a:p>
            <a:r>
              <a:rPr lang="en-US" sz="3200">
                <a:latin typeface="Times New Roman" panose="02020603050405020304" pitchFamily="18" charset="0"/>
                <a:cs typeface="Times New Roman" panose="02020603050405020304" pitchFamily="18" charset="0"/>
              </a:rPr>
              <a:t>Em có thích ngắm cảnh hoàng hôn không?</a:t>
            </a:r>
          </a:p>
          <a:p>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Vì .......................................</a:t>
            </a:r>
          </a:p>
        </p:txBody>
      </p:sp>
      <p:sp>
        <p:nvSpPr>
          <p:cNvPr id="4" name="Rounded Rectangle 3"/>
          <p:cNvSpPr/>
          <p:nvPr/>
        </p:nvSpPr>
        <p:spPr>
          <a:xfrm>
            <a:off x="1005840" y="3108960"/>
            <a:ext cx="4853940"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Địa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ngắm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từng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nghiệm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ở</a:t>
            </a:r>
          </a:p>
          <a:p>
            <a:r>
              <a:rPr lang="en-US" sz="3200" dirty="0">
                <a:latin typeface="Times New Roman" panose="02020603050405020304" pitchFamily="18" charset="0"/>
                <a:cs typeface="Times New Roman" panose="02020603050405020304" pitchFamily="18" charset="0"/>
              </a:rPr>
              <a:t>....................................................................................</a:t>
            </a:r>
          </a:p>
        </p:txBody>
      </p:sp>
      <p:sp>
        <p:nvSpPr>
          <p:cNvPr id="5" name="Rounded Rectangle 4"/>
          <p:cNvSpPr/>
          <p:nvPr/>
        </p:nvSpPr>
        <p:spPr>
          <a:xfrm>
            <a:off x="6282690" y="3108960"/>
            <a:ext cx="5196840" cy="30175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Những câu thơ về cảnh hoàng hôn mà em yêu thích</a:t>
            </a:r>
          </a:p>
          <a:p>
            <a:r>
              <a:rPr lang="en-US" sz="320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4381" y="828942"/>
            <a:ext cx="11391544" cy="57427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dirty="0">
                <a:latin typeface="Times New Roman" panose="02020603050405020304" pitchFamily="18" charset="0"/>
                <a:cs typeface="Times New Roman" panose="02020603050405020304" pitchFamily="18" charset="0"/>
              </a:rPr>
              <a:t>PHIẾU HỌC TẬP SỐ 4:</a:t>
            </a:r>
            <a:r>
              <a:rPr lang="vi-VN" sz="3200" dirty="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endParaRPr lang="en-US" sz="3200" dirty="0">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1+2: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Em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vị</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trí</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sát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tự</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khung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con </a:t>
            </a:r>
            <a:r>
              <a:rPr lang="en-US" sz="3200" dirty="0" err="1">
                <a:solidFill>
                  <a:srgbClr val="FF0000"/>
                </a:solidFill>
                <a:latin typeface="Times New Roman" panose="02020603050405020304" pitchFamily="18" charset="0"/>
                <a:cs typeface="Times New Roman" panose="02020603050405020304" pitchFamily="18" charset="0"/>
              </a:rPr>
              <a:t>người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a:t>
            </a:r>
          </a:p>
          <a:p>
            <a:r>
              <a:rPr lang="en-US" sz="3200" b="1" dirty="0" err="1">
                <a:solidFill>
                  <a:srgbClr val="FF0000"/>
                </a:solidFill>
                <a:latin typeface="Times New Roman" panose="02020603050405020304" pitchFamily="18" charset="0"/>
                <a:cs typeface="Times New Roman" panose="02020603050405020304" pitchFamily="18" charset="0"/>
              </a:rPr>
              <a:t>Nhóm</a:t>
            </a:r>
            <a:r>
              <a:rPr lang="en-US" sz="3200" b="1" dirty="0">
                <a:solidFill>
                  <a:srgbClr val="FF0000"/>
                </a:solidFill>
                <a:latin typeface="Times New Roman" panose="02020603050405020304" pitchFamily="18" charset="0"/>
                <a:cs typeface="Times New Roman" panose="02020603050405020304" pitchFamily="18" charset="0"/>
              </a:rPr>
              <a:t> 1+2:</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hai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đầu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tái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trong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khoảng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như</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thế</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chỉ</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hệ</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giữa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thời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gian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với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được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miêu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tả</a:t>
            </a:r>
            <a:r>
              <a:rPr lang="en-US" sz="3200"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002060"/>
                </a:solidFill>
                <a:latin typeface="Times New Roman" panose="02020603050405020304" pitchFamily="18" charset="0"/>
                <a:cs typeface="Times New Roman" panose="02020603050405020304" pitchFamily="18" charset="0"/>
              </a:rPr>
              <a:t>Nhóm</a:t>
            </a:r>
            <a:r>
              <a:rPr lang="en-US" sz="3200" b="1" dirty="0">
                <a:solidFill>
                  <a:srgbClr val="002060"/>
                </a:solidFill>
                <a:latin typeface="Times New Roman" panose="02020603050405020304" pitchFamily="18" charset="0"/>
                <a:cs typeface="Times New Roman" panose="02020603050405020304" pitchFamily="18" charset="0"/>
              </a:rPr>
              <a:t> 3+4:</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Trong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hai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câu</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thơ</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cuối</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nhiên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và</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cuộc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sống</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được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khắc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họa</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như</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thế</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nào</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Em</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có</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nhận</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xét</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gì</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về</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bức</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tranh</a:t>
            </a:r>
            <a:r>
              <a:rPr lang="en-US" sz="3200" dirty="0">
                <a:solidFill>
                  <a:srgbClr val="002060"/>
                </a:solidFill>
                <a:latin typeface="Times New Roman" panose="02020603050405020304" pitchFamily="18" charset="0"/>
                <a:cs typeface="Times New Roman" panose="02020603050405020304" pitchFamily="18" charset="0"/>
              </a:rPr>
              <a:t> </a:t>
            </a:r>
            <a:r>
              <a:rPr lang="en-US" sz="3200" dirty="0" err="1">
                <a:solidFill>
                  <a:srgbClr val="002060"/>
                </a:solidFill>
                <a:latin typeface="Times New Roman" panose="02020603050405020304" pitchFamily="18" charset="0"/>
                <a:cs typeface="Times New Roman" panose="02020603050405020304" pitchFamily="18" charset="0"/>
              </a:rPr>
              <a:t>này</a:t>
            </a:r>
            <a:r>
              <a:rPr lang="en-US" sz="32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35868965"/>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74520" y="816815"/>
            <a:ext cx="2031325" cy="461665"/>
          </a:xfrm>
          <a:prstGeom prst="rect">
            <a:avLst/>
          </a:prstGeom>
        </p:spPr>
        <p:txBody>
          <a:bodyPr wrap="none">
            <a:spAutoFit/>
          </a:bodyPr>
          <a:lstStyle/>
          <a:p>
            <a:r>
              <a:rPr lang="en-US" sz="2400" b="1" dirty="0">
                <a:solidFill>
                  <a:srgbClr val="FF3399"/>
                </a:solidFill>
                <a:latin typeface="Times New Roman" panose="02020603050405020304" pitchFamily="18" charset="0"/>
                <a:cs typeface="Times New Roman" panose="02020603050405020304" pitchFamily="18" charset="0"/>
              </a:rPr>
              <a:t> Hai </a:t>
            </a:r>
            <a:r>
              <a:rPr lang="en-US" sz="2400" b="1" dirty="0" err="1">
                <a:solidFill>
                  <a:srgbClr val="FF3399"/>
                </a:solidFill>
                <a:latin typeface="Times New Roman" panose="02020603050405020304" pitchFamily="18" charset="0"/>
                <a:cs typeface="Times New Roman" panose="02020603050405020304" pitchFamily="18" charset="0"/>
              </a:rPr>
              <a:t>câu</a:t>
            </a:r>
            <a:r>
              <a:rPr lang="en-US" sz="2400" b="1" dirty="0">
                <a:solidFill>
                  <a:srgbClr val="FF3399"/>
                </a:solidFill>
                <a:latin typeface="Times New Roman" panose="02020603050405020304" pitchFamily="18" charset="0"/>
                <a:cs typeface="Times New Roman" panose="02020603050405020304" pitchFamily="18" charset="0"/>
              </a:rPr>
              <a:t> </a:t>
            </a:r>
            <a:r>
              <a:rPr lang="en-US" sz="2400" b="1" dirty="0" err="1">
                <a:solidFill>
                  <a:srgbClr val="FF3399"/>
                </a:solidFill>
                <a:latin typeface="Times New Roman" panose="02020603050405020304" pitchFamily="18" charset="0"/>
                <a:cs typeface="Times New Roman" panose="02020603050405020304" pitchFamily="18" charset="0"/>
              </a:rPr>
              <a:t>đầu</a:t>
            </a:r>
            <a:r>
              <a:rPr lang="en-US" sz="2400" b="1" dirty="0">
                <a:solidFill>
                  <a:srgbClr val="FF3399"/>
                </a:solidFill>
                <a:latin typeface="Times New Roman" panose="02020603050405020304" pitchFamily="18" charset="0"/>
                <a:cs typeface="Times New Roman" panose="02020603050405020304" pitchFamily="18" charset="0"/>
              </a:rPr>
              <a:t> :</a:t>
            </a:r>
          </a:p>
        </p:txBody>
      </p:sp>
      <p:sp>
        <p:nvSpPr>
          <p:cNvPr id="11" name="Rectangle 10"/>
          <p:cNvSpPr/>
          <p:nvPr/>
        </p:nvSpPr>
        <p:spPr>
          <a:xfrm>
            <a:off x="2343904" y="785337"/>
            <a:ext cx="4660250" cy="830997"/>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bóng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xuống</a:t>
            </a:r>
            <a:endParaRPr lang="en-US" sz="2400" dirty="0">
              <a:latin typeface="Times New Roman" panose="02020603050405020304" pitchFamily="18" charset="0"/>
              <a:cs typeface="Times New Roman" panose="02020603050405020304" pitchFamily="18" charset="0"/>
            </a:endParaRPr>
          </a:p>
        </p:txBody>
      </p:sp>
      <p:sp>
        <p:nvSpPr>
          <p:cNvPr id="12" name="Rectangle 11"/>
          <p:cNvSpPr/>
          <p:nvPr/>
        </p:nvSpPr>
        <p:spPr>
          <a:xfrm>
            <a:off x="-32659" y="2240117"/>
            <a:ext cx="4441371" cy="1446550"/>
          </a:xfrm>
          <a:prstGeom prst="rect">
            <a:avLst/>
          </a:prstGeom>
        </p:spPr>
        <p:txBody>
          <a:bodyPr wrap="square">
            <a:spAutoFit/>
          </a:bodyPr>
          <a:lstStyle/>
          <a:p>
            <a:r>
              <a:rPr lang="en-US" sz="2400" b="1" i="1" dirty="0" err="1">
                <a:latin typeface="Times New Roman" panose="02020603050405020304" pitchFamily="18" charset="0"/>
                <a:cs typeface="Times New Roman" panose="02020603050405020304" pitchFamily="18" charset="0"/>
              </a:rPr>
              <a:t>Thôn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hậu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thôn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tiền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đạm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tự</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yên</a:t>
            </a:r>
            <a:r>
              <a:rPr lang="en-US" sz="2400" b="1" i="1" dirty="0">
                <a:latin typeface="Times New Roman" panose="02020603050405020304" pitchFamily="18" charset="0"/>
                <a:cs typeface="Times New Roman" panose="02020603050405020304" pitchFamily="18" charset="0"/>
              </a:rPr>
              <a:t>,</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Bán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vô</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bán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hữu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tịch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dương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biên</a:t>
            </a:r>
            <a:r>
              <a:rPr lang="en-US" sz="2400" b="1" i="1"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Trước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xóm</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sau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thôn</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tựa</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khói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lồng</a:t>
            </a:r>
            <a:r>
              <a:rPr lang="en-US" sz="2000" i="1" dirty="0">
                <a:latin typeface="Times New Roman" panose="02020603050405020304" pitchFamily="18" charset="0"/>
                <a:cs typeface="Times New Roman" panose="02020603050405020304" pitchFamily="18" charset="0"/>
              </a:rPr>
              <a:t>,</a:t>
            </a:r>
          </a:p>
          <a:p>
            <a:r>
              <a:rPr lang="en-US" sz="2000" i="1" dirty="0" err="1">
                <a:latin typeface="Times New Roman" panose="02020603050405020304" pitchFamily="18" charset="0"/>
                <a:cs typeface="Times New Roman" panose="02020603050405020304" pitchFamily="18" charset="0"/>
              </a:rPr>
              <a:t>Bóng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chiều</a:t>
            </a:r>
            <a:r>
              <a:rPr lang="en-US" sz="2000" i="1" dirty="0">
                <a:latin typeface="Times New Roman" panose="02020603050405020304" pitchFamily="18" charset="0"/>
                <a:cs typeface="Times New Roman" panose="02020603050405020304" pitchFamily="18" charset="0"/>
              </a:rPr>
              <a:t> man </a:t>
            </a:r>
            <a:r>
              <a:rPr lang="en-US" sz="2000" i="1" dirty="0" err="1">
                <a:latin typeface="Times New Roman" panose="02020603050405020304" pitchFamily="18" charset="0"/>
                <a:cs typeface="Times New Roman" panose="02020603050405020304" pitchFamily="18" charset="0"/>
              </a:rPr>
              <a:t>mác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có</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dường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không</a:t>
            </a:r>
            <a:r>
              <a:rPr lang="en-US" sz="2000" dirty="0">
                <a:latin typeface="Times New Roman" panose="02020603050405020304" pitchFamily="18" charset="0"/>
                <a:cs typeface="Times New Roman" panose="02020603050405020304" pitchFamily="18" charset="0"/>
              </a:rPr>
              <a:t>.)</a:t>
            </a:r>
          </a:p>
        </p:txBody>
      </p:sp>
      <p:sp>
        <p:nvSpPr>
          <p:cNvPr id="13" name="Rectangle 12"/>
          <p:cNvSpPr/>
          <p:nvPr/>
        </p:nvSpPr>
        <p:spPr>
          <a:xfrm>
            <a:off x="4173509" y="2230287"/>
            <a:ext cx="3222357"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=&gt;</a:t>
            </a:r>
            <a:r>
              <a:rPr lang="en-US" sz="2400" dirty="0" err="1">
                <a:latin typeface="Times New Roman" panose="02020603050405020304" pitchFamily="18" charset="0"/>
                <a:cs typeface="Times New Roman" panose="02020603050405020304" pitchFamily="18" charset="0"/>
              </a:rPr>
              <a:t>Không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thôn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xóm</a:t>
            </a:r>
            <a:endParaRPr lang="en-US" sz="2400" dirty="0">
              <a:latin typeface="Times New Roman" panose="02020603050405020304" pitchFamily="18" charset="0"/>
              <a:cs typeface="Times New Roman" panose="02020603050405020304" pitchFamily="18" charset="0"/>
            </a:endParaRPr>
          </a:p>
        </p:txBody>
      </p:sp>
      <p:sp>
        <p:nvSpPr>
          <p:cNvPr id="14" name="Rectangle 13"/>
          <p:cNvSpPr/>
          <p:nvPr/>
        </p:nvSpPr>
        <p:spPr>
          <a:xfrm>
            <a:off x="4238430" y="2632469"/>
            <a:ext cx="3092513" cy="461665"/>
          </a:xfrm>
          <a:prstGeom prst="rect">
            <a:avLst/>
          </a:prstGeom>
        </p:spPr>
        <p:txBody>
          <a:bodyPr wrap="none">
            <a:spAutoFit/>
          </a:bodyPr>
          <a:lstStyle/>
          <a:p>
            <a:r>
              <a:rPr lang="en-US" sz="2400" dirty="0">
                <a:latin typeface="Times New Roman" panose="02020603050405020304" pitchFamily="18" charset="0"/>
                <a:cs typeface="Times New Roman" panose="02020603050405020304" pitchFamily="18" charset="0"/>
              </a:rPr>
              <a:t>=&gt;</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p:txBody>
      </p:sp>
      <p:sp>
        <p:nvSpPr>
          <p:cNvPr id="15" name="Rectangle 14"/>
          <p:cNvSpPr/>
          <p:nvPr/>
        </p:nvSpPr>
        <p:spPr>
          <a:xfrm>
            <a:off x="62805" y="5165856"/>
            <a:ext cx="10666125" cy="1200329"/>
          </a:xfrm>
          <a:prstGeom prst="rect">
            <a:avLst/>
          </a:prstGeom>
        </p:spPr>
        <p:txBody>
          <a:bodyPr wrap="square">
            <a:spAutoFit/>
          </a:bodyPr>
          <a:lstStyle/>
          <a:p>
            <a:r>
              <a:rPr lang="vi-VN" sz="2400" dirty="0">
                <a:solidFill>
                  <a:srgbClr val="000000"/>
                </a:solidFill>
                <a:latin typeface="Open Sans" panose="020B0606030504020204" pitchFamily="34" charset="0"/>
              </a:rPr>
              <a:t> </a:t>
            </a:r>
            <a:r>
              <a:rPr lang="en-US" sz="2400" b="1" dirty="0">
                <a:solidFill>
                  <a:srgbClr val="000000"/>
                </a:solidFill>
                <a:latin typeface="Times New Roman" panose="02020603050405020304" pitchFamily="18" charset="0"/>
                <a:cs typeface="Times New Roman" panose="02020603050405020304" pitchFamily="18" charset="0"/>
              </a:rPr>
              <a:t>=&gt;</a:t>
            </a:r>
            <a:r>
              <a:rPr lang="en-US" sz="2400" dirty="0">
                <a:solidFill>
                  <a:srgbClr val="000000"/>
                </a:solidFill>
                <a:latin typeface="Open Sans" panose="020B0606030504020204" pitchFamily="34" charset="0"/>
              </a:rPr>
              <a:t>P</a:t>
            </a:r>
            <a:r>
              <a:rPr lang="vi-VN" sz="2400" dirty="0">
                <a:solidFill>
                  <a:srgbClr val="000000"/>
                </a:solidFill>
                <a:latin typeface="+mj-lt"/>
              </a:rPr>
              <a:t>hong cảnh mờ ảo, nửa có nửa không, nửa thực nửa ảo. Quang cảnh gợi lên : làng xóm đang chìm, mờ trong sương khói. Cái thực, ảo tạo sự mơ màng, nên thơ.</a:t>
            </a:r>
            <a:endParaRPr lang="en-US" sz="2400" dirty="0">
              <a:solidFill>
                <a:srgbClr val="000000"/>
              </a:solidFill>
              <a:latin typeface="+mj-lt"/>
            </a:endParaRPr>
          </a:p>
          <a:p>
            <a:r>
              <a:rPr lang="en-US" sz="2400" dirty="0" err="1">
                <a:solidFill>
                  <a:srgbClr val="000000"/>
                </a:solidFill>
                <a:latin typeface="Times New Roman" panose="02020603050405020304" pitchFamily="18" charset="0"/>
                <a:cs typeface="Times New Roman" panose="02020603050405020304" pitchFamily="18" charset="0"/>
              </a:rPr>
              <a:t>Tâm</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trạng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thư</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thái</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tinh</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tế</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gắn</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bó</a:t>
            </a:r>
            <a:r>
              <a:rPr lang="en-US" sz="2400" dirty="0">
                <a:solidFill>
                  <a:srgbClr val="000000"/>
                </a:solidFill>
                <a:latin typeface="Times New Roman" panose="02020603050405020304" pitchFamily="18" charset="0"/>
                <a:cs typeface="Times New Roman" panose="02020603050405020304" pitchFamily="18" charset="0"/>
              </a:rPr>
              <a:t>. =&gt;</a:t>
            </a:r>
            <a:r>
              <a:rPr lang="en-US" altLang="zh-CN" sz="2200" b="1" i="1" dirty="0" err="1">
                <a:solidFill>
                  <a:srgbClr val="FF0000"/>
                </a:solidFill>
                <a:latin typeface="Times New Roman" panose="02020603050405020304" pitchFamily="18" charset="0"/>
                <a:cs typeface="Times New Roman" panose="02020603050405020304" pitchFamily="18" charset="0"/>
              </a:rPr>
              <a:t>Cảnh</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đẹp</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mơ</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màng</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yên</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tĩnh</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đậm</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sắc</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thái</a:t>
            </a:r>
            <a:r>
              <a:rPr lang="en-US" altLang="zh-CN" sz="2200" b="1" i="1" dirty="0">
                <a:solidFill>
                  <a:srgbClr val="FF0000"/>
                </a:solidFill>
                <a:latin typeface="Times New Roman" panose="02020603050405020304" pitchFamily="18" charset="0"/>
                <a:cs typeface="Times New Roman" panose="02020603050405020304" pitchFamily="18" charset="0"/>
              </a:rPr>
              <a:t> </a:t>
            </a:r>
            <a:r>
              <a:rPr lang="en-US" altLang="zh-CN" sz="2200" b="1" i="1" dirty="0" err="1">
                <a:solidFill>
                  <a:srgbClr val="FF0000"/>
                </a:solidFill>
                <a:latin typeface="Times New Roman" panose="02020603050405020304" pitchFamily="18" charset="0"/>
                <a:cs typeface="Times New Roman" panose="02020603050405020304" pitchFamily="18" charset="0"/>
              </a:rPr>
              <a:t>thiền</a:t>
            </a:r>
            <a:r>
              <a:rPr lang="en-US" altLang="zh-CN" sz="2200" b="1" i="1" dirty="0">
                <a:solidFill>
                  <a:srgbClr val="FF0000"/>
                </a:solidFill>
                <a:latin typeface="Times New Roman" panose="02020603050405020304" pitchFamily="18" charset="0"/>
                <a:cs typeface="Times New Roman" panose="02020603050405020304" pitchFamily="18" charset="0"/>
              </a:rPr>
              <a:t> </a:t>
            </a:r>
            <a:endParaRPr lang="en-US" sz="2200" i="1" dirty="0">
              <a:latin typeface="Times New Roman" panose="02020603050405020304" pitchFamily="18" charset="0"/>
              <a:cs typeface="Times New Roman" panose="02020603050405020304" pitchFamily="18" charset="0"/>
            </a:endParaRPr>
          </a:p>
        </p:txBody>
      </p:sp>
      <p:sp>
        <p:nvSpPr>
          <p:cNvPr id="17" name="Rectangle 16"/>
          <p:cNvSpPr/>
          <p:nvPr/>
        </p:nvSpPr>
        <p:spPr>
          <a:xfrm>
            <a:off x="-98560" y="4001866"/>
            <a:ext cx="1734001" cy="646331"/>
          </a:xfrm>
          <a:prstGeom prst="rect">
            <a:avLst/>
          </a:prstGeom>
        </p:spPr>
        <p:txBody>
          <a:bodyPr wrap="none">
            <a:spAutoFit/>
          </a:bodyPr>
          <a:lstStyle/>
          <a:p>
            <a:pPr>
              <a:lnSpc>
                <a:spcPct val="150000"/>
              </a:lnSpc>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17"/>
          <p:cNvSpPr/>
          <p:nvPr/>
        </p:nvSpPr>
        <p:spPr>
          <a:xfrm>
            <a:off x="9708" y="3666108"/>
            <a:ext cx="1877437" cy="461665"/>
          </a:xfrm>
          <a:prstGeom prst="rect">
            <a:avLst/>
          </a:prstGeom>
        </p:spPr>
        <p:txBody>
          <a:bodyPr wrap="none">
            <a:spAutoFit/>
          </a:bodyPr>
          <a:lstStyle/>
          <a:p>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vi-VN" altLang="zh-CN" sz="2400" b="1" dirty="0">
                <a:latin typeface="Times New Roman" panose="02020603050405020304" pitchFamily="18" charset="0"/>
                <a:ea typeface="微软雅黑" panose="020B0503020204020204" pitchFamily="34" charset="-122"/>
                <a:cs typeface="Times New Roman" panose="02020603050405020304" pitchFamily="18" charset="0"/>
              </a:rPr>
              <a:t>Không gian</a:t>
            </a:r>
            <a:r>
              <a:rPr lang="vi-VN" altLang="zh-CN" sz="2000" b="1" dirty="0">
                <a:latin typeface="Times New Roman" panose="02020603050405020304" pitchFamily="18" charset="0"/>
                <a:ea typeface="微软雅黑" panose="020B0503020204020204" pitchFamily="34" charset="-122"/>
                <a:cs typeface="Times New Roman" panose="02020603050405020304" pitchFamily="18" charset="0"/>
              </a:rPr>
              <a:t>:</a:t>
            </a:r>
            <a:endParaRPr lang="en-US" sz="2400" dirty="0"/>
          </a:p>
        </p:txBody>
      </p:sp>
      <p:sp>
        <p:nvSpPr>
          <p:cNvPr id="19" name="Rectangle 18"/>
          <p:cNvSpPr/>
          <p:nvPr/>
        </p:nvSpPr>
        <p:spPr>
          <a:xfrm>
            <a:off x="0" y="4455598"/>
            <a:ext cx="3944983" cy="646331"/>
          </a:xfrm>
          <a:prstGeom prst="rect">
            <a:avLst/>
          </a:prstGeom>
        </p:spPr>
        <p:txBody>
          <a:bodyPr wrap="square">
            <a:spAutoFit/>
          </a:bodyPr>
          <a:lstStyle/>
          <a:p>
            <a:pPr>
              <a:lnSpc>
                <a:spcPct val="150000"/>
              </a:lnSpc>
            </a:pPr>
            <a:r>
              <a:rPr lang="en-US" altLang="zh-CN" b="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Cảnh</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bán</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vô</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bán</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hữu</a:t>
            </a: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4" name="Picture 23" descr="A picture containing text&#10;&#10;Description automatically generated">
            <a:extLst>
              <a:ext uri="{FF2B5EF4-FFF2-40B4-BE49-F238E27FC236}">
                <a16:creationId xmlns:a16="http://schemas.microsoft.com/office/drawing/2014/main" id="{36C86B94-1766-4048-82D0-C3EF94416C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5864" y="56308"/>
            <a:ext cx="4670790" cy="4472149"/>
          </a:xfrm>
          <a:prstGeom prst="rect">
            <a:avLst/>
          </a:prstGeom>
        </p:spPr>
      </p:pic>
      <p:sp>
        <p:nvSpPr>
          <p:cNvPr id="25" name="Rectangle 24"/>
          <p:cNvSpPr/>
          <p:nvPr/>
        </p:nvSpPr>
        <p:spPr>
          <a:xfrm>
            <a:off x="1734808" y="3685794"/>
            <a:ext cx="5564344" cy="461665"/>
          </a:xfrm>
          <a:prstGeom prst="rect">
            <a:avLst/>
          </a:prstGeom>
        </p:spPr>
        <p:txBody>
          <a:bodyPr wrap="none">
            <a:spAutoFit/>
          </a:bodyPr>
          <a:lstStyle/>
          <a:p>
            <a:r>
              <a:rPr lang="vi-VN" altLang="zh-CN" sz="2400" dirty="0">
                <a:latin typeface="Times New Roman" panose="02020603050405020304" pitchFamily="18" charset="0"/>
                <a:ea typeface="微软雅黑" panose="020B0503020204020204" pitchFamily="34" charset="-122"/>
                <a:cs typeface="Times New Roman" panose="02020603050405020304" pitchFamily="18" charset="0"/>
              </a:rPr>
              <a:t>Thôn xóm; sương khói hòa quyện, bao phủ </a:t>
            </a:r>
            <a:endParaRPr lang="en-US" sz="2400" dirty="0"/>
          </a:p>
        </p:txBody>
      </p:sp>
      <p:sp>
        <p:nvSpPr>
          <p:cNvPr id="26" name="Rectangle 25"/>
          <p:cNvSpPr/>
          <p:nvPr/>
        </p:nvSpPr>
        <p:spPr>
          <a:xfrm>
            <a:off x="1619918" y="4001866"/>
            <a:ext cx="3161443" cy="646331"/>
          </a:xfrm>
          <a:prstGeom prst="rect">
            <a:avLst/>
          </a:prstGeom>
        </p:spPr>
        <p:txBody>
          <a:bodyPr wrap="none">
            <a:spAutoFit/>
          </a:bodyPr>
          <a:lstStyle/>
          <a:p>
            <a:pPr>
              <a:lnSpc>
                <a:spcPct val="150000"/>
              </a:lnSpc>
            </a:pP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a:t>
            </a:r>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7" name="Rectangle 26"/>
          <p:cNvSpPr/>
          <p:nvPr/>
        </p:nvSpPr>
        <p:spPr>
          <a:xfrm>
            <a:off x="3883922" y="4533086"/>
            <a:ext cx="6458819" cy="461665"/>
          </a:xfrm>
          <a:prstGeom prst="rect">
            <a:avLst/>
          </a:prstGeom>
        </p:spPr>
        <p:txBody>
          <a:bodyPr wrap="none">
            <a:spAutoFit/>
          </a:bodyPr>
          <a:lstStyle/>
          <a:p>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Cảnh</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vật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hiện</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ra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không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rõ</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nét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nửa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hư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nửa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thực</a:t>
            </a:r>
            <a:endParaRPr lang="en-US" sz="2400" dirty="0"/>
          </a:p>
        </p:txBody>
      </p:sp>
    </p:spTree>
    <p:extLst>
      <p:ext uri="{BB962C8B-B14F-4D97-AF65-F5344CB8AC3E}">
        <p14:creationId xmlns:p14="http://schemas.microsoft.com/office/powerpoint/2010/main" val="3984147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randombar(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randombar(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randombar(horizontal)">
                                      <p:cBhvr>
                                        <p:cTn id="37" dur="5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randombar(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randombar(horizontal)">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randombar(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randombar(horizont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randombar(horizontal)">
                                      <p:cBhvr>
                                        <p:cTn id="6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7" grpId="0"/>
      <p:bldP spid="18" grpId="0"/>
      <p:bldP spid="19" grpId="0"/>
      <p:bldP spid="25" grpId="0"/>
      <p:bldP spid="26"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691" y="1403876"/>
            <a:ext cx="4730013" cy="579967"/>
          </a:xfrm>
          <a:prstGeom prst="rect">
            <a:avLst/>
          </a:prstGeom>
        </p:spPr>
        <p:txBody>
          <a:bodyPr wrap="none">
            <a:spAutoFit/>
          </a:bodyPr>
          <a:lstStyle/>
          <a:p>
            <a:pPr>
              <a:lnSpc>
                <a:spcPct val="150000"/>
              </a:lnSpc>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gian</a:t>
            </a:r>
            <a:r>
              <a:rPr lang="en-US" sz="2400" b="1"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buổi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chiều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sắp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về</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tối</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5" name="矩形 15">
            <a:extLst>
              <a:ext uri="{FF2B5EF4-FFF2-40B4-BE49-F238E27FC236}">
                <a16:creationId xmlns:a16="http://schemas.microsoft.com/office/drawing/2014/main" id="{96DAD85A-9BBD-439C-A969-35DE8A9C5B1B}"/>
              </a:ext>
            </a:extLst>
          </p:cNvPr>
          <p:cNvSpPr/>
          <p:nvPr/>
        </p:nvSpPr>
        <p:spPr>
          <a:xfrm>
            <a:off x="0" y="2074592"/>
            <a:ext cx="8065932" cy="579967"/>
          </a:xfrm>
          <a:prstGeom prst="rect">
            <a:avLst/>
          </a:prstGeom>
        </p:spPr>
        <p:txBody>
          <a:bodyPr vert="horz" wrap="square">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342900" indent="-342900">
              <a:lnSpc>
                <a:spcPct val="150000"/>
              </a:lnSpc>
              <a:buFontTx/>
              <a:buChar char="-"/>
            </a:pPr>
            <a:r>
              <a:rPr lang="vi-VN" altLang="zh-CN" sz="2400" b="1" dirty="0">
                <a:latin typeface="Times New Roman" panose="02020603050405020304" pitchFamily="18" charset="0"/>
                <a:ea typeface="微软雅黑" panose="020B0503020204020204" pitchFamily="34" charset="-122"/>
                <a:cs typeface="Times New Roman" panose="02020603050405020304" pitchFamily="18" charset="0"/>
              </a:rPr>
              <a:t>Không gian: </a:t>
            </a:r>
            <a:r>
              <a:rPr lang="vi-VN" altLang="zh-CN" sz="2400" dirty="0">
                <a:latin typeface="Times New Roman" panose="02020603050405020304" pitchFamily="18" charset="0"/>
                <a:ea typeface="微软雅黑" panose="020B0503020204020204" pitchFamily="34" charset="-122"/>
                <a:cs typeface="Times New Roman" panose="02020603050405020304" pitchFamily="18" charset="0"/>
              </a:rPr>
              <a:t>Thôn xóm; sương khói hòa quyện, bao phủ </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Rectangle 5"/>
          <p:cNvSpPr/>
          <p:nvPr/>
        </p:nvSpPr>
        <p:spPr>
          <a:xfrm>
            <a:off x="137892" y="2654559"/>
            <a:ext cx="7167231" cy="1200329"/>
          </a:xfrm>
          <a:prstGeom prst="rect">
            <a:avLst/>
          </a:prstGeom>
        </p:spPr>
        <p:txBody>
          <a:bodyPr wrap="square">
            <a:spAutoFit/>
          </a:bodyPr>
          <a:lstStyle/>
          <a:p>
            <a:pPr marL="342900" indent="-342900">
              <a:lnSpc>
                <a:spcPct val="150000"/>
              </a:lnSpc>
              <a:buFontTx/>
              <a:buChar char="-"/>
            </a:pP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Cảnh</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dirty="0" err="1">
                <a:latin typeface="Times New Roman" panose="02020603050405020304" pitchFamily="18" charset="0"/>
                <a:ea typeface="微软雅黑" panose="020B0503020204020204" pitchFamily="34" charset="-122"/>
                <a:cs typeface="Times New Roman" panose="02020603050405020304" pitchFamily="18" charset="0"/>
              </a:rPr>
              <a:t>vật</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bán</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vô</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bán</a:t>
            </a:r>
            <a:r>
              <a:rPr lang="en-US" altLang="zh-CN" sz="2400" b="1" i="1" dirty="0">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b="1" i="1" dirty="0" err="1">
                <a:solidFill>
                  <a:srgbClr val="0070C0"/>
                </a:solidFill>
                <a:latin typeface="Times New Roman" panose="02020603050405020304" pitchFamily="18" charset="0"/>
                <a:ea typeface="微软雅黑" panose="020B0503020204020204" pitchFamily="34" charset="-122"/>
                <a:cs typeface="Times New Roman" panose="02020603050405020304" pitchFamily="18" charset="0"/>
              </a:rPr>
              <a:t>hữu</a:t>
            </a: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rPr>
              <a:t>” </a:t>
            </a:r>
          </a:p>
          <a:p>
            <a:pPr>
              <a:lnSpc>
                <a:spcPct val="150000"/>
              </a:lnSpc>
            </a:pPr>
            <a:r>
              <a:rPr lang="en-US" altLang="zh-CN" sz="2400" b="1" i="1"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Cảnh</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vật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hiện</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ra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không</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rõ</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nét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nửa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hư</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nửa</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 </a:t>
            </a:r>
            <a:r>
              <a:rPr lang="en-US" altLang="zh-CN" sz="2400" dirty="0" err="1">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thực</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sym typeface="Symbol" panose="05050102010706020507" pitchFamily="18" charset="2"/>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7" name="Rectangle 6"/>
          <p:cNvSpPr/>
          <p:nvPr/>
        </p:nvSpPr>
        <p:spPr>
          <a:xfrm>
            <a:off x="716192" y="3945637"/>
            <a:ext cx="6633547" cy="461665"/>
          </a:xfrm>
          <a:prstGeom prst="rect">
            <a:avLst/>
          </a:prstGeom>
        </p:spPr>
        <p:txBody>
          <a:bodyPr wrap="none">
            <a:spAutoFit/>
          </a:bodyPr>
          <a:lstStyle/>
          <a:p>
            <a:r>
              <a:rPr lang="en-US" altLang="zh-CN" sz="2400" b="1" i="1" dirty="0" err="1">
                <a:solidFill>
                  <a:srgbClr val="FF0000"/>
                </a:solidFill>
                <a:latin typeface="Times New Roman" panose="02020603050405020304" pitchFamily="18" charset="0"/>
                <a:cs typeface="Times New Roman" panose="02020603050405020304" pitchFamily="18" charset="0"/>
              </a:rPr>
              <a:t>Cảnh</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đẹp</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mơ</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màng</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yên</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tĩnh</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đậm</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sắc</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thái</a:t>
            </a:r>
            <a:r>
              <a:rPr lang="en-US" altLang="zh-CN" sz="2400" b="1" i="1" dirty="0">
                <a:solidFill>
                  <a:srgbClr val="FF0000"/>
                </a:solidFill>
                <a:latin typeface="Times New Roman" panose="02020603050405020304" pitchFamily="18" charset="0"/>
                <a:cs typeface="Times New Roman" panose="02020603050405020304" pitchFamily="18" charset="0"/>
              </a:rPr>
              <a:t> </a:t>
            </a:r>
            <a:r>
              <a:rPr lang="en-US" altLang="zh-CN" sz="2400" b="1" i="1" dirty="0" err="1">
                <a:solidFill>
                  <a:srgbClr val="FF0000"/>
                </a:solidFill>
                <a:latin typeface="Times New Roman" panose="02020603050405020304" pitchFamily="18" charset="0"/>
                <a:cs typeface="Times New Roman" panose="02020603050405020304" pitchFamily="18" charset="0"/>
              </a:rPr>
              <a:t>thiền</a:t>
            </a:r>
            <a:r>
              <a:rPr lang="en-US" altLang="zh-CN" sz="2400" b="1" i="1" dirty="0">
                <a:solidFill>
                  <a:srgbClr val="FF0000"/>
                </a:solidFill>
                <a:latin typeface="Times New Roman" panose="02020603050405020304" pitchFamily="18" charset="0"/>
                <a:cs typeface="Times New Roman" panose="02020603050405020304" pitchFamily="18" charset="0"/>
              </a:rPr>
              <a:t> </a:t>
            </a:r>
            <a:endParaRPr lang="en-US" sz="2400" i="1" dirty="0"/>
          </a:p>
        </p:txBody>
      </p:sp>
      <p:sp>
        <p:nvSpPr>
          <p:cNvPr id="8" name="Arrow: Right 1">
            <a:extLst>
              <a:ext uri="{FF2B5EF4-FFF2-40B4-BE49-F238E27FC236}">
                <a16:creationId xmlns:a16="http://schemas.microsoft.com/office/drawing/2014/main" id="{797AD8E9-ECA7-4851-9DB6-508051F99BA9}"/>
              </a:ext>
            </a:extLst>
          </p:cNvPr>
          <p:cNvSpPr/>
          <p:nvPr/>
        </p:nvSpPr>
        <p:spPr>
          <a:xfrm>
            <a:off x="269701" y="4166625"/>
            <a:ext cx="412018" cy="2406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D92AB8D3-DD82-4410-AFB2-CC7ECD4FAD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5123" y="175523"/>
            <a:ext cx="4793253" cy="5728888"/>
          </a:xfrm>
          <a:prstGeom prst="ellipse">
            <a:avLst/>
          </a:prstGeom>
          <a:ln>
            <a:noFill/>
          </a:ln>
          <a:effectLst>
            <a:softEdge rad="112500"/>
          </a:effectLst>
        </p:spPr>
      </p:pic>
    </p:spTree>
    <p:extLst>
      <p:ext uri="{BB962C8B-B14F-4D97-AF65-F5344CB8AC3E}">
        <p14:creationId xmlns:p14="http://schemas.microsoft.com/office/powerpoint/2010/main" val="2847126404"/>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8178"/>
            <a:ext cx="1826141" cy="461665"/>
          </a:xfrm>
          <a:prstGeom prst="rect">
            <a:avLst/>
          </a:prstGeom>
        </p:spPr>
        <p:txBody>
          <a:bodyPr wrap="none">
            <a:spAutoFit/>
          </a:bodyPr>
          <a:lstStyle/>
          <a:p>
            <a:r>
              <a:rPr lang="en-US" sz="2400" b="1" dirty="0">
                <a:solidFill>
                  <a:srgbClr val="FF3399"/>
                </a:solidFill>
                <a:latin typeface="Times New Roman" panose="02020603050405020304" pitchFamily="18" charset="0"/>
                <a:cs typeface="Times New Roman" panose="02020603050405020304" pitchFamily="18" charset="0"/>
              </a:rPr>
              <a:t>Hai </a:t>
            </a:r>
            <a:r>
              <a:rPr lang="en-US" sz="2400" b="1" dirty="0" err="1">
                <a:solidFill>
                  <a:srgbClr val="FF3399"/>
                </a:solidFill>
                <a:latin typeface="Times New Roman" panose="02020603050405020304" pitchFamily="18" charset="0"/>
                <a:cs typeface="Times New Roman" panose="02020603050405020304" pitchFamily="18" charset="0"/>
              </a:rPr>
              <a:t>câu</a:t>
            </a:r>
            <a:r>
              <a:rPr lang="en-US" sz="2400" b="1" dirty="0">
                <a:solidFill>
                  <a:srgbClr val="FF3399"/>
                </a:solidFill>
                <a:latin typeface="Times New Roman" panose="02020603050405020304" pitchFamily="18" charset="0"/>
                <a:cs typeface="Times New Roman" panose="02020603050405020304" pitchFamily="18" charset="0"/>
              </a:rPr>
              <a:t> </a:t>
            </a:r>
            <a:r>
              <a:rPr lang="en-US" sz="2400" b="1" dirty="0" err="1">
                <a:solidFill>
                  <a:srgbClr val="FF3399"/>
                </a:solidFill>
                <a:latin typeface="Times New Roman" panose="02020603050405020304" pitchFamily="18" charset="0"/>
                <a:cs typeface="Times New Roman" panose="02020603050405020304" pitchFamily="18" charset="0"/>
              </a:rPr>
              <a:t>sau</a:t>
            </a:r>
            <a:r>
              <a:rPr lang="en-US" sz="2400" b="1" dirty="0">
                <a:solidFill>
                  <a:srgbClr val="FF3399"/>
                </a:solidFill>
                <a:latin typeface="Times New Roman" panose="02020603050405020304" pitchFamily="18" charset="0"/>
                <a:cs typeface="Times New Roman" panose="02020603050405020304" pitchFamily="18" charset="0"/>
              </a:rPr>
              <a:t>:</a:t>
            </a:r>
          </a:p>
        </p:txBody>
      </p:sp>
      <p:sp>
        <p:nvSpPr>
          <p:cNvPr id="9" name="Rectangle 8"/>
          <p:cNvSpPr/>
          <p:nvPr/>
        </p:nvSpPr>
        <p:spPr>
          <a:xfrm>
            <a:off x="87399" y="798725"/>
            <a:ext cx="4612753" cy="1446550"/>
          </a:xfrm>
          <a:prstGeom prst="rect">
            <a:avLst/>
          </a:prstGeom>
          <a:solidFill>
            <a:schemeClr val="accent6">
              <a:lumMod val="20000"/>
              <a:lumOff val="80000"/>
            </a:schemeClr>
          </a:solidFill>
        </p:spPr>
        <p:txBody>
          <a:bodyPr wrap="square">
            <a:spAutoFit/>
          </a:bodyPr>
          <a:lstStyle/>
          <a:p>
            <a:r>
              <a:rPr lang="en-US" sz="2400" b="1" i="1" dirty="0" err="1">
                <a:latin typeface="Times New Roman" panose="02020603050405020304" pitchFamily="18" charset="0"/>
                <a:cs typeface="Times New Roman" panose="02020603050405020304" pitchFamily="18" charset="0"/>
              </a:rPr>
              <a:t>Mục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địch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lý</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quy</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ngưu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tận</a:t>
            </a:r>
            <a:r>
              <a:rPr lang="en-US" sz="2400" b="1" i="1" dirty="0">
                <a:latin typeface="Times New Roman" panose="02020603050405020304" pitchFamily="18" charset="0"/>
                <a:cs typeface="Times New Roman" panose="02020603050405020304" pitchFamily="18" charset="0"/>
              </a:rPr>
              <a:t>,</a:t>
            </a:r>
            <a:br>
              <a:rPr lang="en-US" sz="2400" b="1" i="1" dirty="0">
                <a:latin typeface="Times New Roman" panose="02020603050405020304" pitchFamily="18" charset="0"/>
                <a:cs typeface="Times New Roman" panose="02020603050405020304" pitchFamily="18" charset="0"/>
              </a:rPr>
            </a:br>
            <a:r>
              <a:rPr lang="en-US" sz="2400" b="1" i="1" dirty="0" err="1">
                <a:latin typeface="Times New Roman" panose="02020603050405020304" pitchFamily="18" charset="0"/>
                <a:cs typeface="Times New Roman" panose="02020603050405020304" pitchFamily="18" charset="0"/>
              </a:rPr>
              <a:t>Bạch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lộ</a:t>
            </a:r>
            <a:r>
              <a:rPr lang="en-US" sz="2400" b="1" i="1" dirty="0">
                <a:latin typeface="Times New Roman" panose="02020603050405020304" pitchFamily="18" charset="0"/>
                <a:cs typeface="Times New Roman" panose="02020603050405020304" pitchFamily="18" charset="0"/>
              </a:rPr>
              <a:t> song </a:t>
            </a:r>
            <a:r>
              <a:rPr lang="en-US" sz="2400" b="1" i="1" dirty="0" err="1">
                <a:latin typeface="Times New Roman" panose="02020603050405020304" pitchFamily="18" charset="0"/>
                <a:cs typeface="Times New Roman" panose="02020603050405020304" pitchFamily="18" charset="0"/>
              </a:rPr>
              <a:t>song</a:t>
            </a:r>
            <a:r>
              <a:rPr lang="en-US" sz="2400" b="1" i="1" dirty="0">
                <a:latin typeface="Times New Roman" panose="02020603050405020304" pitchFamily="18" charset="0"/>
                <a:cs typeface="Times New Roman" panose="02020603050405020304" pitchFamily="18" charset="0"/>
              </a:rPr>
              <a:t> phi </a:t>
            </a:r>
            <a:r>
              <a:rPr lang="en-US" sz="2400" b="1" i="1" dirty="0" err="1">
                <a:latin typeface="Times New Roman" panose="02020603050405020304" pitchFamily="18" charset="0"/>
                <a:cs typeface="Times New Roman" panose="02020603050405020304" pitchFamily="18" charset="0"/>
              </a:rPr>
              <a:t>há</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điền</a:t>
            </a:r>
            <a:r>
              <a:rPr lang="en-US" sz="2400" b="1" dirty="0">
                <a:latin typeface="Times New Roman" panose="02020603050405020304" pitchFamily="18" charset="0"/>
                <a:cs typeface="Times New Roman" panose="02020603050405020304" pitchFamily="18" charset="0"/>
              </a:rPr>
              <a:t>.  =&gt;</a:t>
            </a:r>
          </a:p>
          <a:p>
            <a:r>
              <a:rPr lang="en-US" i="1" dirty="0">
                <a:latin typeface="Times New Roman" panose="02020603050405020304" pitchFamily="18" charset="0"/>
                <a:cs typeface="Times New Roman" panose="02020603050405020304" pitchFamily="18" charset="0"/>
              </a:rPr>
              <a:t>(</a:t>
            </a:r>
            <a:r>
              <a:rPr lang="en-US" sz="2000" i="1" dirty="0" err="1">
                <a:latin typeface="Times New Roman" panose="02020603050405020304" pitchFamily="18" charset="0"/>
                <a:cs typeface="Times New Roman" panose="02020603050405020304" pitchFamily="18" charset="0"/>
              </a:rPr>
              <a:t>Mục</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sáo</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vẳng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trâu</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về</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hết</a:t>
            </a:r>
            <a:r>
              <a:rPr lang="en-US" sz="2000" i="1" dirty="0">
                <a:latin typeface="Times New Roman" panose="02020603050405020304" pitchFamily="18" charset="0"/>
                <a:cs typeface="Times New Roman" panose="02020603050405020304" pitchFamily="18" charset="0"/>
              </a:rPr>
              <a:t>,</a:t>
            </a:r>
          </a:p>
          <a:p>
            <a:r>
              <a:rPr lang="en-US" sz="2000" i="1" dirty="0" err="1">
                <a:latin typeface="Times New Roman" panose="02020603050405020304" pitchFamily="18" charset="0"/>
                <a:cs typeface="Times New Roman" panose="02020603050405020304" pitchFamily="18" charset="0"/>
              </a:rPr>
              <a:t>Cò</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trắng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từng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đôi</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liệng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xuống</a:t>
            </a:r>
            <a:r>
              <a:rPr lang="en-US" sz="2000" i="1" dirty="0">
                <a:latin typeface="Times New Roman" panose="02020603050405020304" pitchFamily="18" charset="0"/>
                <a:cs typeface="Times New Roman" panose="02020603050405020304" pitchFamily="18" charset="0"/>
              </a:rPr>
              <a:t> </a:t>
            </a:r>
            <a:r>
              <a:rPr lang="en-US" sz="2000" i="1" dirty="0" err="1">
                <a:latin typeface="Times New Roman" panose="02020603050405020304" pitchFamily="18" charset="0"/>
                <a:cs typeface="Times New Roman" panose="02020603050405020304" pitchFamily="18" charset="0"/>
              </a:rPr>
              <a:t>đồng</a:t>
            </a:r>
            <a:r>
              <a:rPr lang="en-US" i="1" dirty="0">
                <a:latin typeface="Times New Roman" panose="02020603050405020304" pitchFamily="18" charset="0"/>
                <a:cs typeface="Times New Roman" panose="02020603050405020304" pitchFamily="18" charset="0"/>
              </a:rPr>
              <a:t>).</a:t>
            </a:r>
            <a:endParaRPr lang="zh-CN" altLang="en-US" i="1" dirty="0">
              <a:solidFill>
                <a:srgbClr val="B18D6E"/>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Rectangle 10"/>
          <p:cNvSpPr/>
          <p:nvPr/>
        </p:nvSpPr>
        <p:spPr>
          <a:xfrm>
            <a:off x="4700151" y="940199"/>
            <a:ext cx="1471707" cy="1200329"/>
          </a:xfrm>
          <a:prstGeom prst="rect">
            <a:avLst/>
          </a:prstGeom>
          <a:solidFill>
            <a:schemeClr val="accent4">
              <a:lumMod val="40000"/>
              <a:lumOff val="60000"/>
            </a:schemeClr>
          </a:solidFill>
        </p:spPr>
        <p:txBody>
          <a:bodyPr wrap="square">
            <a:spAutoFit/>
          </a:bodyPr>
          <a:lstStyle/>
          <a:p>
            <a:r>
              <a:rPr lang="en-US" sz="2400" b="1" dirty="0" err="1">
                <a:solidFill>
                  <a:srgbClr val="0070C0"/>
                </a:solidFill>
                <a:latin typeface="Times New Roman" panose="02020603050405020304" pitchFamily="18" charset="0"/>
                <a:cs typeface="Times New Roman" panose="02020603050405020304" pitchFamily="18" charset="0"/>
              </a:rPr>
              <a:t>Hình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ảnh</a:t>
            </a:r>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màu</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sắc</a:t>
            </a:r>
            <a:endParaRPr lang="en-US" sz="2400" b="1" dirty="0">
              <a:solidFill>
                <a:srgbClr val="0070C0"/>
              </a:solidFill>
              <a:latin typeface="Times New Roman" panose="02020603050405020304" pitchFamily="18" charset="0"/>
              <a:cs typeface="Times New Roman" panose="02020603050405020304" pitchFamily="18" charset="0"/>
            </a:endParaRPr>
          </a:p>
          <a:p>
            <a:r>
              <a:rPr lang="en-US" sz="2400" b="1" dirty="0" err="1">
                <a:solidFill>
                  <a:srgbClr val="0070C0"/>
                </a:solidFill>
                <a:latin typeface="Times New Roman" panose="02020603050405020304" pitchFamily="18" charset="0"/>
                <a:cs typeface="Times New Roman" panose="02020603050405020304" pitchFamily="18" charset="0"/>
              </a:rPr>
              <a:t>âm</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thanh</a:t>
            </a:r>
            <a:r>
              <a:rPr lang="en-US" sz="2400" b="1" dirty="0">
                <a:solidFill>
                  <a:srgbClr val="0070C0"/>
                </a:solidFill>
                <a:latin typeface="Times New Roman" panose="02020603050405020304" pitchFamily="18" charset="0"/>
                <a:cs typeface="Times New Roman" panose="02020603050405020304" pitchFamily="18" charset="0"/>
              </a:rPr>
              <a:t> </a:t>
            </a:r>
          </a:p>
        </p:txBody>
      </p:sp>
      <p:sp>
        <p:nvSpPr>
          <p:cNvPr id="12" name="Rectangle 11"/>
          <p:cNvSpPr/>
          <p:nvPr/>
        </p:nvSpPr>
        <p:spPr>
          <a:xfrm>
            <a:off x="6471766" y="118178"/>
            <a:ext cx="1266693" cy="400110"/>
          </a:xfrm>
          <a:prstGeom prst="rect">
            <a:avLst/>
          </a:prstGeom>
        </p:spPr>
        <p:txBody>
          <a:bodyPr wrap="none">
            <a:spAutoFit/>
          </a:bodyPr>
          <a:lstStyle/>
          <a:p>
            <a:r>
              <a:rPr lang="en-US" sz="2000" dirty="0" err="1">
                <a:latin typeface="Times New Roman" panose="02020603050405020304" pitchFamily="18" charset="0"/>
                <a:cs typeface="Times New Roman" panose="02020603050405020304" pitchFamily="18" charset="0"/>
              </a:rPr>
              <a:t>mục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đồng</a:t>
            </a:r>
            <a:r>
              <a:rPr lang="en-US" sz="2000" dirty="0">
                <a:latin typeface="Times New Roman" panose="02020603050405020304" pitchFamily="18" charset="0"/>
                <a:cs typeface="Times New Roman" panose="02020603050405020304" pitchFamily="18" charset="0"/>
              </a:rPr>
              <a:t> </a:t>
            </a:r>
          </a:p>
        </p:txBody>
      </p:sp>
      <p:sp>
        <p:nvSpPr>
          <p:cNvPr id="13" name="Rectangle 12"/>
          <p:cNvSpPr/>
          <p:nvPr/>
        </p:nvSpPr>
        <p:spPr>
          <a:xfrm>
            <a:off x="6612830" y="682537"/>
            <a:ext cx="952505" cy="400110"/>
          </a:xfrm>
          <a:prstGeom prst="rect">
            <a:avLst/>
          </a:prstGeom>
        </p:spPr>
        <p:txBody>
          <a:bodyPr wrap="none">
            <a:spAutoFit/>
          </a:bodyPr>
          <a:lstStyle/>
          <a:p>
            <a:r>
              <a:rPr lang="en-US" sz="2000" dirty="0" err="1">
                <a:latin typeface="Times New Roman" panose="02020603050405020304" pitchFamily="18" charset="0"/>
                <a:cs typeface="Times New Roman" panose="02020603050405020304" pitchFamily="18" charset="0"/>
              </a:rPr>
              <a:t>trâu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về</a:t>
            </a:r>
            <a:r>
              <a:rPr lang="en-US" sz="2000" dirty="0">
                <a:latin typeface="Times New Roman" panose="02020603050405020304" pitchFamily="18" charset="0"/>
                <a:cs typeface="Times New Roman" panose="02020603050405020304" pitchFamily="18" charset="0"/>
              </a:rPr>
              <a:t> </a:t>
            </a:r>
          </a:p>
        </p:txBody>
      </p:sp>
      <p:sp>
        <p:nvSpPr>
          <p:cNvPr id="14" name="Rectangle 13"/>
          <p:cNvSpPr/>
          <p:nvPr/>
        </p:nvSpPr>
        <p:spPr>
          <a:xfrm>
            <a:off x="6488851" y="1236535"/>
            <a:ext cx="1635327" cy="707886"/>
          </a:xfrm>
          <a:prstGeom prst="rect">
            <a:avLst/>
          </a:prstGeom>
        </p:spPr>
        <p:txBody>
          <a:bodyPr wrap="square">
            <a:spAutoFit/>
          </a:bodyPr>
          <a:lstStyle/>
          <a:p>
            <a:r>
              <a:rPr lang="en-US" sz="2000" dirty="0" err="1">
                <a:latin typeface="Times New Roman" panose="02020603050405020304" pitchFamily="18" charset="0"/>
                <a:cs typeface="Times New Roman" panose="02020603050405020304" pitchFamily="18" charset="0"/>
              </a:rPr>
              <a:t>cánh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cò</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trắng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chao</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liệng</a:t>
            </a:r>
            <a:r>
              <a:rPr lang="en-US" sz="2000" dirty="0">
                <a:latin typeface="Times New Roman" panose="02020603050405020304" pitchFamily="18" charset="0"/>
                <a:cs typeface="Times New Roman" panose="02020603050405020304" pitchFamily="18" charset="0"/>
              </a:rPr>
              <a:t> </a:t>
            </a:r>
          </a:p>
        </p:txBody>
      </p:sp>
      <p:cxnSp>
        <p:nvCxnSpPr>
          <p:cNvPr id="16" name="Straight Arrow Connector 15"/>
          <p:cNvCxnSpPr>
            <a:stCxn id="11" idx="3"/>
            <a:endCxn id="12" idx="1"/>
          </p:cNvCxnSpPr>
          <p:nvPr/>
        </p:nvCxnSpPr>
        <p:spPr>
          <a:xfrm flipV="1">
            <a:off x="6171858" y="318233"/>
            <a:ext cx="299908" cy="1222131"/>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11" idx="3"/>
          </p:cNvCxnSpPr>
          <p:nvPr/>
        </p:nvCxnSpPr>
        <p:spPr>
          <a:xfrm>
            <a:off x="6171858" y="1540364"/>
            <a:ext cx="440972"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0" name="Straight Arrow Connector 19"/>
          <p:cNvCxnSpPr>
            <a:stCxn id="11" idx="3"/>
            <a:endCxn id="13" idx="1"/>
          </p:cNvCxnSpPr>
          <p:nvPr/>
        </p:nvCxnSpPr>
        <p:spPr>
          <a:xfrm flipV="1">
            <a:off x="6171858" y="882592"/>
            <a:ext cx="440972" cy="65777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2" name="Rectangle 21"/>
          <p:cNvSpPr/>
          <p:nvPr/>
        </p:nvSpPr>
        <p:spPr>
          <a:xfrm>
            <a:off x="6612830" y="2252198"/>
            <a:ext cx="1362874"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tiếng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sáo</a:t>
            </a:r>
            <a:r>
              <a:rPr lang="en-US" sz="2400" dirty="0">
                <a:latin typeface="Times New Roman" panose="02020603050405020304" pitchFamily="18" charset="0"/>
                <a:cs typeface="Times New Roman" panose="02020603050405020304" pitchFamily="18" charset="0"/>
              </a:rPr>
              <a:t> </a:t>
            </a:r>
          </a:p>
        </p:txBody>
      </p:sp>
      <p:cxnSp>
        <p:nvCxnSpPr>
          <p:cNvPr id="34" name="Straight Arrow Connector 33"/>
          <p:cNvCxnSpPr>
            <a:stCxn id="11" idx="3"/>
            <a:endCxn id="22" idx="1"/>
          </p:cNvCxnSpPr>
          <p:nvPr/>
        </p:nvCxnSpPr>
        <p:spPr>
          <a:xfrm>
            <a:off x="6171858" y="1540364"/>
            <a:ext cx="440972" cy="94266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63" name="Rectangle 62"/>
          <p:cNvSpPr/>
          <p:nvPr/>
        </p:nvSpPr>
        <p:spPr>
          <a:xfrm>
            <a:off x="169475" y="4204035"/>
            <a:ext cx="7738459"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=&gt;</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sắc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âm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thuộc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nơi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endParaRPr lang="en-US" sz="2400" i="1" dirty="0"/>
          </a:p>
        </p:txBody>
      </p:sp>
      <p:pic>
        <p:nvPicPr>
          <p:cNvPr id="66" name="Picture 65">
            <a:extLst>
              <a:ext uri="{FF2B5EF4-FFF2-40B4-BE49-F238E27FC236}">
                <a16:creationId xmlns:a16="http://schemas.microsoft.com/office/drawing/2014/main" id="{25849C16-E236-476E-8EA7-76D50F891F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960558" y="443"/>
            <a:ext cx="4235694" cy="3672822"/>
          </a:xfrm>
          <a:prstGeom prst="rect">
            <a:avLst/>
          </a:prstGeom>
        </p:spPr>
      </p:pic>
      <p:sp>
        <p:nvSpPr>
          <p:cNvPr id="77" name="Rectangle 76"/>
          <p:cNvSpPr/>
          <p:nvPr/>
        </p:nvSpPr>
        <p:spPr>
          <a:xfrm>
            <a:off x="1646350" y="135992"/>
            <a:ext cx="4459875" cy="461665"/>
          </a:xfrm>
          <a:prstGeom prst="rect">
            <a:avLst/>
          </a:prstGeom>
        </p:spPr>
        <p:txBody>
          <a:bodyPr wrap="none">
            <a:spAutoFit/>
          </a:bodyPr>
          <a:lstStyle/>
          <a:p>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ảnh</a:t>
            </a:r>
            <a:r>
              <a:rPr lang="en-US" sz="2400" dirty="0">
                <a:latin typeface="Times New Roman" panose="02020603050405020304" pitchFamily="18" charset="0"/>
                <a:cs typeface="Times New Roman" panose="02020603050405020304" pitchFamily="18" charset="0"/>
              </a:rPr>
              <a:t> con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nhiên</a:t>
            </a:r>
            <a:endParaRPr lang="zh-CN" altLang="en-US" sz="2400" b="1" dirty="0">
              <a:solidFill>
                <a:srgbClr val="0070C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78" name="文本框 11">
            <a:extLst>
              <a:ext uri="{FF2B5EF4-FFF2-40B4-BE49-F238E27FC236}">
                <a16:creationId xmlns:a16="http://schemas.microsoft.com/office/drawing/2014/main" id="{D3E03320-3A3F-4604-A92C-34212F8C59A2}"/>
              </a:ext>
            </a:extLst>
          </p:cNvPr>
          <p:cNvSpPr txBox="1"/>
          <p:nvPr/>
        </p:nvSpPr>
        <p:spPr>
          <a:xfrm>
            <a:off x="0" y="2698396"/>
            <a:ext cx="6217607" cy="156966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=&gt;</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Hình</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ảnh</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tiêu</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biểu</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đặc</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trưng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của</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quê</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p>
          <a:p>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Mục</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thổi</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sáo</a:t>
            </a:r>
            <a:endPar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a:p>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Đàn</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trâu</a:t>
            </a:r>
            <a:endPar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a:p>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Cò</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trắng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từng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đôi</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liệng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xuống</a:t>
            </a:r>
            <a:r>
              <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đồng</a:t>
            </a:r>
            <a:endParaRPr lang="en-US" altLang="zh-CN" sz="2400" b="1" i="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83" name="Rectangle 82"/>
          <p:cNvSpPr/>
          <p:nvPr/>
        </p:nvSpPr>
        <p:spPr>
          <a:xfrm>
            <a:off x="0" y="2280903"/>
            <a:ext cx="5910592" cy="461665"/>
          </a:xfrm>
          <a:prstGeom prst="rect">
            <a:avLst/>
          </a:prstGeom>
        </p:spPr>
        <p:txBody>
          <a:bodyPr wrap="none">
            <a:spAutoFit/>
          </a:bodyPr>
          <a:lstStyle/>
          <a:p>
            <a:pPr marL="342900" indent="-342900">
              <a:buFont typeface="Wingdings" panose="05000000000000000000" pitchFamily="2" charset="2"/>
              <a:buChar char="Ø"/>
            </a:pP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Không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gian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thoáng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đãng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cao</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rộng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ả</a:t>
            </a:r>
            <a:endParaRPr lang="zh-CN" altLang="en-US"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pic>
        <p:nvPicPr>
          <p:cNvPr id="84" name="Picture 83">
            <a:extLst>
              <a:ext uri="{FF2B5EF4-FFF2-40B4-BE49-F238E27FC236}">
                <a16:creationId xmlns:a16="http://schemas.microsoft.com/office/drawing/2014/main" id="{D92AB8D3-DD82-4410-AFB2-CC7ECD4FAD3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07934" y="3582937"/>
            <a:ext cx="4423477" cy="31384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5" name="Rectangle 84"/>
          <p:cNvSpPr/>
          <p:nvPr/>
        </p:nvSpPr>
        <p:spPr>
          <a:xfrm>
            <a:off x="-86325" y="5014764"/>
            <a:ext cx="7907934" cy="461665"/>
          </a:xfrm>
          <a:prstGeom prst="rect">
            <a:avLst/>
          </a:prstGeom>
        </p:spPr>
        <p:txBody>
          <a:bodyPr wrap="none">
            <a:spAutoFit/>
          </a:bodyPr>
          <a:lstStyle/>
          <a:p>
            <a:pPr marL="342900" indent="-342900">
              <a:buFont typeface="Wingdings" panose="05000000000000000000" pitchFamily="2" charset="2"/>
              <a:buChar char="Ø"/>
            </a:pP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Cuộc</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sống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bình</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con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người</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hòa</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nhập</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với</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thiên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nhiên</a:t>
            </a:r>
            <a:endParaRPr lang="zh-CN" altLang="en-US"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Tree>
    <p:extLst>
      <p:ext uri="{BB962C8B-B14F-4D97-AF65-F5344CB8AC3E}">
        <p14:creationId xmlns:p14="http://schemas.microsoft.com/office/powerpoint/2010/main" val="421636672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randombar(horizont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randombar(horizont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83"/>
                                        </p:tgtEl>
                                        <p:attrNameLst>
                                          <p:attrName>style.visibility</p:attrName>
                                        </p:attrNameLst>
                                      </p:cBhvr>
                                      <p:to>
                                        <p:strVal val="visible"/>
                                      </p:to>
                                    </p:set>
                                    <p:animEffect transition="in" filter="randombar(horizontal)">
                                      <p:cBhvr>
                                        <p:cTn id="52" dur="500"/>
                                        <p:tgtEl>
                                          <p:spTgt spid="83"/>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78"/>
                                        </p:tgtEl>
                                        <p:attrNameLst>
                                          <p:attrName>style.visibility</p:attrName>
                                        </p:attrNameLst>
                                      </p:cBhvr>
                                      <p:to>
                                        <p:strVal val="visible"/>
                                      </p:to>
                                    </p:set>
                                    <p:animEffect transition="in" filter="randombar(horizontal)">
                                      <p:cBhvr>
                                        <p:cTn id="57" dur="500"/>
                                        <p:tgtEl>
                                          <p:spTgt spid="7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randombar(horizontal)">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randombar(horizontal)">
                                      <p:cBhvr>
                                        <p:cTn id="6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22" grpId="0"/>
      <p:bldP spid="63" grpId="0"/>
      <p:bldP spid="78" grpId="0"/>
      <p:bldP spid="83" grpId="0"/>
      <p:bldP spid="8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2986" y="1540804"/>
            <a:ext cx="6522719" cy="1938992"/>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   -C</a:t>
            </a:r>
            <a:r>
              <a:rPr lang="vi-VN" sz="2400" dirty="0">
                <a:solidFill>
                  <a:srgbClr val="000000"/>
                </a:solidFill>
                <a:latin typeface="Times New Roman" panose="02020603050405020304" pitchFamily="18" charset="0"/>
                <a:cs typeface="Times New Roman" panose="02020603050405020304" pitchFamily="18" charset="0"/>
              </a:rPr>
              <a:t>ảnh tượng: thanh bình và thơ mộng - xóm làng, thôn quê vừa ảo vừa thực, tiếng sáo vọng, cánh cò trắng, buổi chiều muộn.</a:t>
            </a:r>
          </a:p>
          <a:p>
            <a:pPr algn="just"/>
            <a:r>
              <a:rPr lang="vi-VN" sz="2400" dirty="0">
                <a:solidFill>
                  <a:srgbClr val="000000"/>
                </a:solidFill>
                <a:latin typeface="Times New Roman" panose="02020603050405020304" pitchFamily="18" charset="0"/>
                <a:cs typeface="Times New Roman" panose="02020603050405020304" pitchFamily="18" charset="0"/>
              </a:rPr>
              <a:t>   - Tâm trạng tác giả : chìm đắm vào cảnh, ngắm nhìn, thưởng thức thiên nhiên.</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sp>
        <p:nvSpPr>
          <p:cNvPr id="5" name="Rectangle 4"/>
          <p:cNvSpPr/>
          <p:nvPr/>
        </p:nvSpPr>
        <p:spPr>
          <a:xfrm>
            <a:off x="48964" y="3479796"/>
            <a:ext cx="6670764" cy="2677656"/>
          </a:xfrm>
          <a:prstGeom prst="rect">
            <a:avLst/>
          </a:prstGeom>
        </p:spPr>
        <p:txBody>
          <a:bodyPr wrap="square">
            <a:spAutoFit/>
          </a:bodyPr>
          <a:lstStyle/>
          <a:p>
            <a:pPr algn="just"/>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Mọi cảnh vật miêu tả chân thực, chất phác. Một vị vua có tâm hồn thi sĩ, gần dân, thương dân, gắn bó với cuộc sống bình dị thôn dã.</a:t>
            </a:r>
          </a:p>
          <a:p>
            <a:pPr algn="just"/>
            <a:r>
              <a:rPr lang="en-US" sz="2400" dirty="0">
                <a:solidFill>
                  <a:srgbClr val="000000"/>
                </a:solidFill>
                <a:latin typeface="Times New Roman" panose="02020603050405020304" pitchFamily="18" charset="0"/>
                <a:cs typeface="Times New Roman" panose="02020603050405020304" pitchFamily="18" charset="0"/>
              </a:rPr>
              <a:t>-</a:t>
            </a:r>
            <a:r>
              <a:rPr lang="vi-VN" sz="2400" dirty="0">
                <a:solidFill>
                  <a:srgbClr val="000000"/>
                </a:solidFill>
                <a:latin typeface="Times New Roman" panose="02020603050405020304" pitchFamily="18" charset="0"/>
                <a:cs typeface="Times New Roman" panose="02020603050405020304" pitchFamily="18" charset="0"/>
              </a:rPr>
              <a:t>Thời nhà Trần trong lịch sử nước ta là một thời đại thịnh trị, oai hùng với chiến thắng ba lần chống đội quân lớn mạnh thời bấy giờ - quân Nguyên-Mông, và được nhân dân yêu mến và ủng hộ.</a:t>
            </a:r>
            <a:endParaRPr lang="vi-VN" sz="2400" b="0" i="0" dirty="0">
              <a:solidFill>
                <a:srgbClr val="000000"/>
              </a:solidFill>
              <a:effectLst/>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D92C7A76-1AAA-4DE5-AE0F-86A5A3A62C1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916735" y="0"/>
            <a:ext cx="5008846" cy="3204754"/>
          </a:xfrm>
          <a:prstGeom prst="rect">
            <a:avLst/>
          </a:prstGeom>
        </p:spPr>
      </p:pic>
      <p:pic>
        <p:nvPicPr>
          <p:cNvPr id="7" name="Picture 6">
            <a:extLst>
              <a:ext uri="{FF2B5EF4-FFF2-40B4-BE49-F238E27FC236}">
                <a16:creationId xmlns:a16="http://schemas.microsoft.com/office/drawing/2014/main" id="{30A32041-DFDA-4A13-9BCA-8D39E70B4E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16736" y="3204754"/>
            <a:ext cx="5008846" cy="3653246"/>
          </a:xfrm>
          <a:prstGeom prst="rect">
            <a:avLst/>
          </a:prstGeom>
        </p:spPr>
      </p:pic>
      <p:sp>
        <p:nvSpPr>
          <p:cNvPr id="8" name="Rectangle 7"/>
          <p:cNvSpPr/>
          <p:nvPr/>
        </p:nvSpPr>
        <p:spPr>
          <a:xfrm>
            <a:off x="48964" y="32717"/>
            <a:ext cx="6764685" cy="1569660"/>
          </a:xfrm>
          <a:prstGeom prst="rect">
            <a:avLst/>
          </a:prstGeom>
        </p:spPr>
        <p:txBody>
          <a:bodyPr wrap="square">
            <a:spAutoFit/>
          </a:bodyPr>
          <a:lstStyle/>
          <a:p>
            <a:r>
              <a:rPr lang="en-US" sz="2400" dirty="0">
                <a:solidFill>
                  <a:srgbClr val="000000"/>
                </a:solidFill>
                <a:latin typeface="Times New Roman" panose="02020603050405020304" pitchFamily="18" charset="0"/>
                <a:cs typeface="Times New Roman" panose="02020603050405020304" pitchFamily="18" charset="0"/>
              </a:rPr>
              <a:t>=&gt;</a:t>
            </a:r>
            <a:r>
              <a:rPr lang="vi-VN" sz="2400" dirty="0">
                <a:solidFill>
                  <a:srgbClr val="000000"/>
                </a:solidFill>
                <a:latin typeface="Times New Roman" panose="02020603050405020304" pitchFamily="18" charset="0"/>
                <a:cs typeface="Times New Roman" panose="02020603050405020304" pitchFamily="18" charset="0"/>
              </a:rPr>
              <a:t>Cảnh vật miêu tả lúc hoàng hôn, ánh mặt trời đã tắt nhưng vẫn trông được, có tiếng sáo, thấy cánh cò trắng</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chao</a:t>
            </a:r>
            <a:r>
              <a:rPr lang="en-US" sz="2400" dirty="0">
                <a:solidFill>
                  <a:srgbClr val="000000"/>
                </a:solidFill>
                <a:latin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cs typeface="Times New Roman" panose="02020603050405020304" pitchFamily="18" charset="0"/>
              </a:rPr>
              <a:t>liệng</a:t>
            </a:r>
            <a:r>
              <a:rPr lang="vi-VN" sz="2400" dirty="0">
                <a:solidFill>
                  <a:srgbClr val="000000"/>
                </a:solidFill>
                <a:latin typeface="Times New Roman" panose="02020603050405020304" pitchFamily="18" charset="0"/>
                <a:cs typeface="Times New Roman" panose="02020603050405020304" pitchFamily="18" charset="0"/>
              </a:rPr>
              <a:t>. Thôn xóm đã mờ ảo trong sương khói.</a:t>
            </a:r>
            <a:endParaRPr lang="en-US" sz="2400" dirty="0">
              <a:latin typeface="Times New Roman" panose="02020603050405020304" pitchFamily="18" charset="0"/>
              <a:cs typeface="Times New Roman" panose="02020603050405020304" pitchFamily="18" charset="0"/>
            </a:endParaRPr>
          </a:p>
        </p:txBody>
      </p:sp>
      <p:sp>
        <p:nvSpPr>
          <p:cNvPr id="9" name="Rectangle 8"/>
          <p:cNvSpPr/>
          <p:nvPr/>
        </p:nvSpPr>
        <p:spPr>
          <a:xfrm>
            <a:off x="0" y="6027003"/>
            <a:ext cx="6583680" cy="830997"/>
          </a:xfrm>
          <a:prstGeom prst="rect">
            <a:avLst/>
          </a:prstGeom>
        </p:spPr>
        <p:txBody>
          <a:bodyPr wrap="square">
            <a:spAutoFit/>
          </a:bodyPr>
          <a:lstStyle/>
          <a:p>
            <a:pPr algn="ctr"/>
            <a:r>
              <a:rPr lang="en-US" altLang="zh-CN"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Bức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âm</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màu</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sắc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gợi</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lên</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cảnh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quê</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bình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đầy</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sức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sống</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p>
        </p:txBody>
      </p:sp>
    </p:spTree>
    <p:extLst>
      <p:ext uri="{BB962C8B-B14F-4D97-AF65-F5344CB8AC3E}">
        <p14:creationId xmlns:p14="http://schemas.microsoft.com/office/powerpoint/2010/main" val="991578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41" y="676839"/>
            <a:ext cx="2159566" cy="461665"/>
          </a:xfrm>
          <a:prstGeom prst="rect">
            <a:avLst/>
          </a:prstGeom>
        </p:spPr>
        <p:txBody>
          <a:bodyPr wrap="none">
            <a:spAutoFit/>
          </a:bodyPr>
          <a:lstStyle/>
          <a:p>
            <a:r>
              <a:rPr lang="en-US" sz="2400" b="1" dirty="0">
                <a:solidFill>
                  <a:srgbClr val="FF3399"/>
                </a:solidFill>
                <a:latin typeface="Times New Roman" panose="02020603050405020304" pitchFamily="18" charset="0"/>
                <a:cs typeface="Times New Roman" panose="02020603050405020304" pitchFamily="18" charset="0"/>
              </a:rPr>
              <a:t>2- Hai </a:t>
            </a:r>
            <a:r>
              <a:rPr lang="en-US" sz="2400" b="1" dirty="0" err="1">
                <a:solidFill>
                  <a:srgbClr val="FF3399"/>
                </a:solidFill>
                <a:latin typeface="Times New Roman" panose="02020603050405020304" pitchFamily="18" charset="0"/>
                <a:cs typeface="Times New Roman" panose="02020603050405020304" pitchFamily="18" charset="0"/>
              </a:rPr>
              <a:t>câu</a:t>
            </a:r>
            <a:r>
              <a:rPr lang="en-US" sz="2400" b="1" dirty="0">
                <a:solidFill>
                  <a:srgbClr val="FF3399"/>
                </a:solidFill>
                <a:latin typeface="Times New Roman" panose="02020603050405020304" pitchFamily="18" charset="0"/>
                <a:cs typeface="Times New Roman" panose="02020603050405020304" pitchFamily="18" charset="0"/>
              </a:rPr>
              <a:t> </a:t>
            </a:r>
            <a:r>
              <a:rPr lang="en-US" sz="2400" b="1" dirty="0" err="1">
                <a:solidFill>
                  <a:srgbClr val="FF3399"/>
                </a:solidFill>
                <a:latin typeface="Times New Roman" panose="02020603050405020304" pitchFamily="18" charset="0"/>
                <a:cs typeface="Times New Roman" panose="02020603050405020304" pitchFamily="18" charset="0"/>
              </a:rPr>
              <a:t>sau</a:t>
            </a:r>
            <a:r>
              <a:rPr lang="en-US" sz="2400" b="1" dirty="0">
                <a:solidFill>
                  <a:srgbClr val="FF3399"/>
                </a:solidFill>
                <a:latin typeface="Times New Roman" panose="02020603050405020304" pitchFamily="18" charset="0"/>
                <a:cs typeface="Times New Roman" panose="02020603050405020304" pitchFamily="18" charset="0"/>
              </a:rPr>
              <a:t>:</a:t>
            </a:r>
          </a:p>
        </p:txBody>
      </p:sp>
      <p:sp>
        <p:nvSpPr>
          <p:cNvPr id="5" name="Rectangle 4"/>
          <p:cNvSpPr/>
          <p:nvPr/>
        </p:nvSpPr>
        <p:spPr>
          <a:xfrm>
            <a:off x="2095164" y="688281"/>
            <a:ext cx="3597460" cy="461665"/>
          </a:xfrm>
          <a:prstGeom prst="rect">
            <a:avLst/>
          </a:prstGeom>
        </p:spPr>
        <p:txBody>
          <a:bodyPr wrap="none">
            <a:spAutoFit/>
          </a:bodyPr>
          <a:lstStyle/>
          <a:p>
            <a:r>
              <a:rPr lang="vi-VN" altLang="zh-CN" sz="2400" b="1" dirty="0">
                <a:solidFill>
                  <a:srgbClr val="0070C0"/>
                </a:solidFill>
                <a:latin typeface="Times New Roman" panose="02020603050405020304" pitchFamily="18" charset="0"/>
                <a:ea typeface="印品黑体" panose="00000500000000000000" pitchFamily="2" charset="-122"/>
                <a:cs typeface="Times New Roman" panose="02020603050405020304" pitchFamily="18" charset="0"/>
              </a:rPr>
              <a:t>Cảnh chiều tà nơi thôn dã</a:t>
            </a:r>
            <a:endParaRPr lang="zh-CN" altLang="en-US" sz="2400" b="1" dirty="0">
              <a:solidFill>
                <a:srgbClr val="0070C0"/>
              </a:solidFill>
              <a:latin typeface="Times New Roman" panose="02020603050405020304" pitchFamily="18" charset="0"/>
              <a:ea typeface="微软雅黑" panose="020B0503020204020204" charset="-122"/>
              <a:cs typeface="Times New Roman" panose="02020603050405020304" pitchFamily="18" charset="0"/>
            </a:endParaRPr>
          </a:p>
        </p:txBody>
      </p:sp>
      <p:sp>
        <p:nvSpPr>
          <p:cNvPr id="6" name="Rectangle 5"/>
          <p:cNvSpPr/>
          <p:nvPr/>
        </p:nvSpPr>
        <p:spPr>
          <a:xfrm>
            <a:off x="-22244" y="1479758"/>
            <a:ext cx="5910592" cy="461665"/>
          </a:xfrm>
          <a:prstGeom prst="rect">
            <a:avLst/>
          </a:prstGeom>
        </p:spPr>
        <p:txBody>
          <a:bodyPr wrap="none">
            <a:spAutoFit/>
          </a:bodyPr>
          <a:lstStyle/>
          <a:p>
            <a:pPr marL="342900" indent="-342900">
              <a:buFont typeface="Wingdings" panose="05000000000000000000" pitchFamily="2" charset="2"/>
              <a:buChar char="Ø"/>
            </a:pP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Không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gian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thoáng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đãng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cao</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rộng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ả</a:t>
            </a:r>
            <a:endParaRPr lang="zh-CN" altLang="en-US"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7" name="Rectangle 6"/>
          <p:cNvSpPr/>
          <p:nvPr/>
        </p:nvSpPr>
        <p:spPr>
          <a:xfrm>
            <a:off x="28182" y="2005817"/>
            <a:ext cx="5860166" cy="830997"/>
          </a:xfrm>
          <a:prstGeom prst="rect">
            <a:avLst/>
          </a:prstGeom>
        </p:spPr>
        <p:txBody>
          <a:bodyPr wrap="square">
            <a:spAutoFit/>
          </a:bodyPr>
          <a:lstStyle/>
          <a:p>
            <a:r>
              <a:rPr lang="en-US" sz="2400" b="1" i="1" dirty="0">
                <a:latin typeface="Times New Roman" panose="02020603050405020304" pitchFamily="18" charset="0"/>
                <a:cs typeface="Times New Roman" panose="02020603050405020304" pitchFamily="18" charset="0"/>
              </a:rPr>
              <a:t>=&gt;</a:t>
            </a:r>
            <a:r>
              <a:rPr lang="en-US" sz="2400" b="1" i="1" dirty="0" err="1">
                <a:latin typeface="Times New Roman" panose="02020603050405020304" pitchFamily="18" charset="0"/>
                <a:cs typeface="Times New Roman" panose="02020603050405020304" pitchFamily="18" charset="0"/>
              </a:rPr>
              <a:t>Hình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ảnh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màu</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sắc</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âm</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thanh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thân</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thuộc</a:t>
            </a:r>
            <a:r>
              <a:rPr lang="en-US" sz="2400" b="1" i="1" dirty="0">
                <a:latin typeface="Times New Roman" panose="02020603050405020304" pitchFamily="18" charset="0"/>
                <a:cs typeface="Times New Roman" panose="02020603050405020304" pitchFamily="18" charset="0"/>
              </a:rPr>
              <a:t> </a:t>
            </a:r>
          </a:p>
          <a:p>
            <a:r>
              <a:rPr lang="en-US" sz="2400" b="1" i="1" dirty="0" err="1">
                <a:latin typeface="Times New Roman" panose="02020603050405020304" pitchFamily="18" charset="0"/>
                <a:cs typeface="Times New Roman" panose="02020603050405020304" pitchFamily="18" charset="0"/>
              </a:rPr>
              <a:t>nơi</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làng</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quê</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cánh</a:t>
            </a:r>
            <a:r>
              <a:rPr lang="en-US" sz="2400" b="1" i="1" dirty="0">
                <a:latin typeface="Times New Roman" panose="02020603050405020304" pitchFamily="18" charset="0"/>
                <a:cs typeface="Times New Roman" panose="02020603050405020304" pitchFamily="18" charset="0"/>
              </a:rPr>
              <a:t> </a:t>
            </a:r>
            <a:r>
              <a:rPr lang="en-US" sz="2400" b="1" i="1" dirty="0" err="1">
                <a:latin typeface="Times New Roman" panose="02020603050405020304" pitchFamily="18" charset="0"/>
                <a:cs typeface="Times New Roman" panose="02020603050405020304" pitchFamily="18" charset="0"/>
              </a:rPr>
              <a:t>đồng</a:t>
            </a:r>
            <a:r>
              <a:rPr lang="en-US" sz="2400" b="1" i="1" dirty="0">
                <a:latin typeface="Times New Roman" panose="02020603050405020304" pitchFamily="18" charset="0"/>
                <a:cs typeface="Times New Roman" panose="02020603050405020304" pitchFamily="18" charset="0"/>
              </a:rPr>
              <a:t>.</a:t>
            </a:r>
            <a:endParaRPr lang="en-US" sz="2400" i="1" dirty="0"/>
          </a:p>
        </p:txBody>
      </p:sp>
      <p:sp>
        <p:nvSpPr>
          <p:cNvPr id="8" name="Rectangle 7"/>
          <p:cNvSpPr/>
          <p:nvPr/>
        </p:nvSpPr>
        <p:spPr>
          <a:xfrm>
            <a:off x="75341" y="2965602"/>
            <a:ext cx="4641014" cy="830997"/>
          </a:xfrm>
          <a:prstGeom prst="rect">
            <a:avLst/>
          </a:prstGeom>
        </p:spPr>
        <p:txBody>
          <a:bodyPr wrap="none">
            <a:spAutoFit/>
          </a:bodyPr>
          <a:lstStyle/>
          <a:p>
            <a:pPr marL="342900" indent="-342900">
              <a:buFont typeface="Wingdings" panose="05000000000000000000" pitchFamily="2" charset="2"/>
              <a:buChar char="Ø"/>
            </a:pP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Cuộc</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sống</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yên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bình</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con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người</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p>
          <a:p>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hòa</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nhập</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với</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thiên</a:t>
            </a:r>
            <a:r>
              <a:rPr lang="en-US" altLang="zh-CN"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dirty="0" err="1">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nhiên</a:t>
            </a:r>
            <a:endParaRPr lang="zh-CN" altLang="en-US" sz="2400" b="1" dirty="0">
              <a:solidFill>
                <a:schemeClr val="tx1">
                  <a:lumMod val="95000"/>
                  <a:lumOff val="5000"/>
                </a:scheme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9" name="Rectangle 8"/>
          <p:cNvSpPr/>
          <p:nvPr/>
        </p:nvSpPr>
        <p:spPr>
          <a:xfrm>
            <a:off x="0" y="4075163"/>
            <a:ext cx="5399314" cy="1200329"/>
          </a:xfrm>
          <a:prstGeom prst="rect">
            <a:avLst/>
          </a:prstGeom>
        </p:spPr>
        <p:txBody>
          <a:bodyPr wrap="square">
            <a:spAutoFit/>
          </a:bodyPr>
          <a:lstStyle/>
          <a:p>
            <a:pPr algn="ct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=&gt;</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Bức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tranh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có</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âm</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màu</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sắc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a:t>
            </a:r>
          </a:p>
          <a:p>
            <a:pPr algn="ct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gợi</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lên</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cảnh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quê</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thanh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bình</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đầy</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sức</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r>
              <a:rPr lang="en-US" altLang="zh-CN" sz="2400" b="1" i="1" dirty="0" err="1">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sống</a:t>
            </a:r>
            <a:r>
              <a:rPr lang="en-US" altLang="zh-CN" sz="2400" b="1" i="1" dirty="0">
                <a:solidFill>
                  <a:srgbClr val="FF3399"/>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rPr>
              <a:t>. </a:t>
            </a:r>
          </a:p>
        </p:txBody>
      </p:sp>
      <p:pic>
        <p:nvPicPr>
          <p:cNvPr id="10" name="Picture 2" descr="Top 10 Bài văn phân tích bài &quot;Buổi chiều đứng ở phủ Thiên Trường trông ra&quot;  của Trần Nhân Tông - Toplist.vn">
            <a:extLst>
              <a:ext uri="{FF2B5EF4-FFF2-40B4-BE49-F238E27FC236}">
                <a16:creationId xmlns:a16="http://schemas.microsoft.com/office/drawing/2014/main" id="{E264020B-F8F1-4F46-BEB7-1314AB7A5A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5933" y="117956"/>
            <a:ext cx="6206067" cy="67400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85710" y="90644"/>
            <a:ext cx="1454244" cy="369332"/>
          </a:xfrm>
          <a:prstGeom prst="rect">
            <a:avLst/>
          </a:prstGeom>
        </p:spPr>
        <p:txBody>
          <a:bodyPr wrap="none">
            <a:spAutoFit/>
          </a:bodyPr>
          <a:lstStyle/>
          <a:p>
            <a:r>
              <a:rPr lang="en-US" b="1" dirty="0" err="1">
                <a:latin typeface="Times New Roman" panose="02020603050405020304" pitchFamily="18" charset="0"/>
                <a:cs typeface="Times New Roman" panose="02020603050405020304" pitchFamily="18" charset="0"/>
              </a:rPr>
              <a:t>Nội</a:t>
            </a:r>
            <a:r>
              <a:rPr lang="en-US" b="1" dirty="0">
                <a:latin typeface="Times New Roman" panose="02020603050405020304" pitchFamily="18" charset="0"/>
                <a:cs typeface="Times New Roman" panose="02020603050405020304" pitchFamily="18" charset="0"/>
              </a:rPr>
              <a:t> dung </a:t>
            </a:r>
            <a:r>
              <a:rPr lang="en-US" b="1" dirty="0" err="1">
                <a:latin typeface="Times New Roman" panose="02020603050405020304" pitchFamily="18" charset="0"/>
                <a:cs typeface="Times New Roman" panose="02020603050405020304" pitchFamily="18" charset="0"/>
              </a:rPr>
              <a:t>ghi</a:t>
            </a:r>
            <a:endParaRPr lang="en-US" dirty="0"/>
          </a:p>
        </p:txBody>
      </p:sp>
    </p:spTree>
    <p:extLst>
      <p:ext uri="{BB962C8B-B14F-4D97-AF65-F5344CB8AC3E}">
        <p14:creationId xmlns:p14="http://schemas.microsoft.com/office/powerpoint/2010/main" val="332234594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44381" y="828943"/>
            <a:ext cx="11391544" cy="416180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b="1" dirty="0">
                <a:latin typeface="Times New Roman" panose="02020603050405020304" pitchFamily="18" charset="0"/>
                <a:cs typeface="Times New Roman" panose="02020603050405020304" pitchFamily="18" charset="0"/>
              </a:rPr>
              <a:t>PHIẾU HỌC TẬP SỐ 4:</a:t>
            </a:r>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Em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xét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về</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chân</a:t>
            </a:r>
            <a:r>
              <a:rPr lang="en-US" sz="3200" dirty="0">
                <a:solidFill>
                  <a:srgbClr val="FF0000"/>
                </a:solidFill>
                <a:latin typeface="Times New Roman" panose="02020603050405020304" pitchFamily="18" charset="0"/>
                <a:cs typeface="Times New Roman" panose="02020603050405020304" pitchFamily="18" charset="0"/>
              </a:rPr>
              <a:t> dung </a:t>
            </a:r>
            <a:r>
              <a:rPr lang="en-US" sz="3200" dirty="0" err="1">
                <a:solidFill>
                  <a:srgbClr val="FF0000"/>
                </a:solidFill>
                <a:latin typeface="Times New Roman" panose="02020603050405020304" pitchFamily="18" charset="0"/>
                <a:cs typeface="Times New Roman" panose="02020603050405020304" pitchFamily="18" charset="0"/>
              </a:rPr>
              <a:t>tác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Nhân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Tông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thể</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hiện</a:t>
            </a:r>
            <a:r>
              <a:rPr lang="en-US" sz="3200" dirty="0">
                <a:solidFill>
                  <a:srgbClr val="FF0000"/>
                </a:solidFill>
                <a:latin typeface="Times New Roman" panose="02020603050405020304" pitchFamily="18" charset="0"/>
                <a:cs typeface="Times New Roman" panose="02020603050405020304" pitchFamily="18" charset="0"/>
              </a:rPr>
              <a:t> qua </a:t>
            </a:r>
            <a:r>
              <a:rPr lang="en-US" sz="3200" dirty="0" err="1">
                <a:solidFill>
                  <a:srgbClr val="FF0000"/>
                </a:solidFill>
                <a:latin typeface="Times New Roman" panose="02020603050405020304" pitchFamily="18" charset="0"/>
                <a:cs typeface="Times New Roman" panose="02020603050405020304" pitchFamily="18" charset="0"/>
              </a:rPr>
              <a:t>bài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Thiên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vọng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320945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72" y="2043589"/>
            <a:ext cx="1695647" cy="3135162"/>
          </a:xfrm>
          <a:prstGeom prst="rect">
            <a:avLst/>
          </a:prstGeom>
        </p:spPr>
      </p:pic>
      <p:sp>
        <p:nvSpPr>
          <p:cNvPr id="3" name="Rectangle 2"/>
          <p:cNvSpPr/>
          <p:nvPr/>
        </p:nvSpPr>
        <p:spPr>
          <a:xfrm>
            <a:off x="4529271" y="410198"/>
            <a:ext cx="4725824" cy="8033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CHÂN DUNG TÁC GIẢ</a:t>
            </a:r>
          </a:p>
        </p:txBody>
      </p:sp>
      <p:sp>
        <p:nvSpPr>
          <p:cNvPr id="4" name="Rounded Rectangle 3"/>
          <p:cNvSpPr/>
          <p:nvPr/>
        </p:nvSpPr>
        <p:spPr>
          <a:xfrm>
            <a:off x="2367185" y="2273181"/>
            <a:ext cx="9451649" cy="31704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dirty="0" err="1">
                <a:latin typeface="Times New Roman" panose="02020603050405020304" pitchFamily="18" charset="0"/>
                <a:cs typeface="Times New Roman" panose="02020603050405020304" pitchFamily="18" charset="0"/>
              </a:rPr>
              <a:t>Bằng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tinh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tế</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tâm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hồn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nhạy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độ</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nâng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niu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trọng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một</a:t>
            </a:r>
            <a:r>
              <a:rPr lang="en-US" sz="3200" dirty="0">
                <a:latin typeface="Times New Roman" panose="02020603050405020304" pitchFamily="18" charset="0"/>
                <a:cs typeface="Times New Roman" panose="02020603050405020304" pitchFamily="18" charset="0"/>
              </a:rPr>
              <a:t> </a:t>
            </a:r>
            <a:r>
              <a:rPr lang="en-US" sz="3200" dirty="0">
                <a:solidFill>
                  <a:srgbClr val="FF0000"/>
                </a:solidFill>
                <a:latin typeface="Times New Roman" panose="02020603050405020304" pitchFamily="18" charset="0"/>
                <a:cs typeface="Times New Roman" panose="02020603050405020304" pitchFamily="18" charset="0"/>
              </a:rPr>
              <a:t>THI NHÂN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phát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hiện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ghi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lại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khung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cảnh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đẹp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đẽ</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mộng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rất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đỗi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thân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thuộc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quê</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88499590"/>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72" y="2043589"/>
            <a:ext cx="1695647" cy="3135162"/>
          </a:xfrm>
          <a:prstGeom prst="rect">
            <a:avLst/>
          </a:prstGeom>
        </p:spPr>
      </p:pic>
      <p:sp>
        <p:nvSpPr>
          <p:cNvPr id="3" name="Rectangle 2"/>
          <p:cNvSpPr/>
          <p:nvPr/>
        </p:nvSpPr>
        <p:spPr>
          <a:xfrm>
            <a:off x="4529271" y="410198"/>
            <a:ext cx="4725824" cy="8033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CHÂN DUNG TÁC GIẢ</a:t>
            </a:r>
          </a:p>
        </p:txBody>
      </p:sp>
      <p:sp>
        <p:nvSpPr>
          <p:cNvPr id="4" name="Rounded Rectangle 3"/>
          <p:cNvSpPr/>
          <p:nvPr/>
        </p:nvSpPr>
        <p:spPr>
          <a:xfrm>
            <a:off x="2008263" y="1281870"/>
            <a:ext cx="9810572" cy="5460762"/>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HOÀNG ĐẾ</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“lo </a:t>
            </a:r>
            <a:r>
              <a:rPr lang="en-US" sz="2800" b="1" dirty="0" err="1">
                <a:latin typeface="Times New Roman" panose="02020603050405020304" pitchFamily="18" charset="0"/>
                <a:cs typeface="Times New Roman" panose="02020603050405020304" pitchFamily="18" charset="0"/>
              </a:rPr>
              <a:t>trước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nỗi</a:t>
            </a:r>
            <a:r>
              <a:rPr lang="en-US" sz="2800" b="1" dirty="0">
                <a:latin typeface="Times New Roman" panose="02020603050405020304" pitchFamily="18" charset="0"/>
                <a:cs typeface="Times New Roman" panose="02020603050405020304" pitchFamily="18" charset="0"/>
              </a:rPr>
              <a:t> lo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sau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niềm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hạ</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khủng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tiêu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lầm</a:t>
            </a:r>
            <a:r>
              <a:rPr lang="en-US" sz="2800" dirty="0">
                <a:latin typeface="Times New Roman" panose="02020603050405020304" pitchFamily="18" charset="0"/>
                <a:cs typeface="Times New Roman" panose="02020603050405020304" pitchFamily="18" charset="0"/>
              </a:rPr>
              <a:t> than.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nay,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trân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khoảnh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yên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quê</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vui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mừng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thấy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hồi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trở</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lại</a:t>
            </a:r>
            <a:r>
              <a:rPr lang="en-US" sz="2800" b="1"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cảm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réo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xóm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áp</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88780277"/>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972" y="2043589"/>
            <a:ext cx="1695647" cy="3135162"/>
          </a:xfrm>
          <a:prstGeom prst="rect">
            <a:avLst/>
          </a:prstGeom>
        </p:spPr>
      </p:pic>
      <p:sp>
        <p:nvSpPr>
          <p:cNvPr id="3" name="Rectangle 2"/>
          <p:cNvSpPr/>
          <p:nvPr/>
        </p:nvSpPr>
        <p:spPr>
          <a:xfrm>
            <a:off x="4529271" y="410198"/>
            <a:ext cx="4725824" cy="80330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CHÂN DUNG TÁC GIẢ</a:t>
            </a:r>
          </a:p>
        </p:txBody>
      </p:sp>
      <p:sp>
        <p:nvSpPr>
          <p:cNvPr id="4" name="Rounded Rectangle 3"/>
          <p:cNvSpPr/>
          <p:nvPr/>
        </p:nvSpPr>
        <p:spPr>
          <a:xfrm>
            <a:off x="1986897" y="1743342"/>
            <a:ext cx="9810572" cy="408489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Với trí tuệ uyên bác cùng cảm quan triết lý thâm trầm của một </a:t>
            </a:r>
            <a:r>
              <a:rPr lang="en-US" sz="3200" b="1">
                <a:solidFill>
                  <a:srgbClr val="FF0000"/>
                </a:solidFill>
                <a:latin typeface="Times New Roman" panose="02020603050405020304" pitchFamily="18" charset="0"/>
                <a:cs typeface="Times New Roman" panose="02020603050405020304" pitchFamily="18" charset="0"/>
              </a:rPr>
              <a:t>THIỀN SƯ ĐẮC ĐẠO</a:t>
            </a:r>
            <a:r>
              <a:rPr lang="en-US" sz="3200">
                <a:latin typeface="Times New Roman" panose="02020603050405020304" pitchFamily="18" charset="0"/>
                <a:cs typeface="Times New Roman" panose="02020603050405020304" pitchFamily="18" charset="0"/>
              </a:rPr>
              <a:t>, tác giả khơi gợi những </a:t>
            </a:r>
            <a:r>
              <a:rPr lang="en-US" sz="3200" b="1">
                <a:latin typeface="Times New Roman" panose="02020603050405020304" pitchFamily="18" charset="0"/>
                <a:cs typeface="Times New Roman" panose="02020603050405020304" pitchFamily="18" charset="0"/>
              </a:rPr>
              <a:t>suy ngẫm sâu sa về bản chất của thực tại, về quy luật của cuộc đời</a:t>
            </a:r>
            <a:r>
              <a:rPr lang="en-US" sz="3200">
                <a:latin typeface="Times New Roman" panose="02020603050405020304" pitchFamily="18" charset="0"/>
                <a:cs typeface="Times New Roman" panose="02020603050405020304" pitchFamily="18" charset="0"/>
              </a:rPr>
              <a:t> với những tương quan, chuyển hóa không ngừng giữa vô-hữu, diệt- sinh, loạn-trị để hướng về </a:t>
            </a:r>
            <a:r>
              <a:rPr lang="en-US" sz="3200" b="1">
                <a:latin typeface="Times New Roman" panose="02020603050405020304" pitchFamily="18" charset="0"/>
                <a:cs typeface="Times New Roman" panose="02020603050405020304" pitchFamily="18" charset="0"/>
              </a:rPr>
              <a:t>lối sống thiền thanh thản, tự tại giữa cuộc đời mà không vướng chấp vào những tục lụy cuộc đời.</a:t>
            </a:r>
          </a:p>
        </p:txBody>
      </p:sp>
    </p:spTree>
    <p:extLst>
      <p:ext uri="{BB962C8B-B14F-4D97-AF65-F5344CB8AC3E}">
        <p14:creationId xmlns:p14="http://schemas.microsoft.com/office/powerpoint/2010/main" val="3809196667"/>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36919"/>
            <a:ext cx="11185467" cy="104740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THIÊN TRƯỜNG VÃN VỌNG</a:t>
            </a:r>
          </a:p>
          <a:p>
            <a:pPr algn="ct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Trần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Nhân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Tông</a:t>
            </a:r>
            <a:r>
              <a:rPr lang="en-US" sz="2400" b="1" dirty="0">
                <a:solidFill>
                  <a:schemeClr val="tx1"/>
                </a:solidFill>
                <a:latin typeface="Times New Roman" panose="02020603050405020304" pitchFamily="18" charset="0"/>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90259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22192" y="1321031"/>
            <a:ext cx="3631962" cy="1986049"/>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Khung cảnh thiên nhiên và cuộc sống làng quê. </a:t>
            </a:r>
          </a:p>
        </p:txBody>
      </p:sp>
      <p:sp>
        <p:nvSpPr>
          <p:cNvPr id="3" name="Rounded Rectangle 2"/>
          <p:cNvSpPr/>
          <p:nvPr/>
        </p:nvSpPr>
        <p:spPr>
          <a:xfrm>
            <a:off x="4247260" y="1394461"/>
            <a:ext cx="7714755" cy="32971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Bức tranh khung cảnh thiên nhiên và cuộc sống bình dị mà ấm áp nơi làng quê sau những năm chiến tranh. Đồng thời bài thơ còn cho thấy tình yêu thiên nhiên, tấm lòng thương dân, yêu nước của vị hoàng đế- thi nhân Trần Nhân Tông.  </a:t>
            </a:r>
          </a:p>
        </p:txBody>
      </p:sp>
      <p:sp>
        <p:nvSpPr>
          <p:cNvPr id="4" name="Oval 3"/>
          <p:cNvSpPr/>
          <p:nvPr/>
        </p:nvSpPr>
        <p:spPr>
          <a:xfrm>
            <a:off x="793082" y="539634"/>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cs typeface="Times New Roman" panose="02020603050405020304" pitchFamily="18" charset="0"/>
              </a:rPr>
              <a:t>Đề</a:t>
            </a:r>
            <a:r>
              <a:rPr lang="en-US" sz="3200" b="1" dirty="0">
                <a:solidFill>
                  <a:schemeClr val="tx1"/>
                </a:solidFill>
                <a:latin typeface="Times New Roman" panose="02020603050405020304" pitchFamily="18" charset="0"/>
                <a:cs typeface="Times New Roman" panose="02020603050405020304" pitchFamily="18" charset="0"/>
              </a:rPr>
              <a:t> </a:t>
            </a:r>
            <a:r>
              <a:rPr lang="en-US" sz="3200" b="1" dirty="0" err="1">
                <a:solidFill>
                  <a:schemeClr val="tx1"/>
                </a:solidFill>
                <a:latin typeface="Times New Roman" panose="02020603050405020304" pitchFamily="18" charset="0"/>
                <a:cs typeface="Times New Roman" panose="02020603050405020304" pitchFamily="18" charset="0"/>
              </a:rPr>
              <a:t>tài</a:t>
            </a:r>
            <a:r>
              <a:rPr lang="en-US" sz="3200" b="1" dirty="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189256" y="61306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smtClean="0">
                <a:solidFill>
                  <a:schemeClr val="tx1"/>
                </a:solidFill>
                <a:latin typeface="Times New Roman" panose="02020603050405020304" pitchFamily="18" charset="0"/>
                <a:cs typeface="Times New Roman" panose="02020603050405020304" pitchFamily="18" charset="0"/>
              </a:rPr>
              <a:t>Ý </a:t>
            </a:r>
            <a:r>
              <a:rPr lang="en-US" sz="3200" b="1" dirty="0" err="1" smtClean="0">
                <a:solidFill>
                  <a:schemeClr val="tx1"/>
                </a:solidFill>
                <a:latin typeface="Times New Roman" panose="02020603050405020304" pitchFamily="18" charset="0"/>
                <a:cs typeface="Times New Roman" panose="02020603050405020304" pitchFamily="18" charset="0"/>
              </a:rPr>
              <a:t>nghĩa</a:t>
            </a:r>
            <a:r>
              <a:rPr lang="en-US" sz="3200" b="1" dirty="0" smtClean="0">
                <a:solidFill>
                  <a:schemeClr val="tx1"/>
                </a:solidFill>
                <a:latin typeface="Times New Roman" panose="02020603050405020304" pitchFamily="18" charset="0"/>
                <a:cs typeface="Times New Roman" panose="02020603050405020304" pitchFamily="18" charset="0"/>
              </a:rPr>
              <a:t>:</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6" name="Rounded Rectangle 5"/>
          <p:cNvSpPr/>
          <p:nvPr/>
        </p:nvSpPr>
        <p:spPr>
          <a:xfrm>
            <a:off x="2369820" y="4828374"/>
            <a:ext cx="9502140" cy="130572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Ngôn ngữ thơ hàm súc, hình ảnh thơ bình dị mà chọn lọc nên giàu sức gợi.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Oval 6"/>
          <p:cNvSpPr/>
          <p:nvPr/>
        </p:nvSpPr>
        <p:spPr>
          <a:xfrm>
            <a:off x="312419" y="4828374"/>
            <a:ext cx="2057400" cy="118872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Nghệ thuật:</a:t>
            </a:r>
            <a:endParaRPr lang="en-US" sz="3200"/>
          </a:p>
        </p:txBody>
      </p:sp>
    </p:spTree>
    <p:extLst>
      <p:ext uri="{BB962C8B-B14F-4D97-AF65-F5344CB8AC3E}">
        <p14:creationId xmlns:p14="http://schemas.microsoft.com/office/powerpoint/2010/main" val="19277919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90"/>
                                          </p:val>
                                        </p:tav>
                                        <p:tav tm="100000">
                                          <p:val>
                                            <p:fltVal val="0"/>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cstate="print">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5810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381000" y="365760"/>
            <a:ext cx="11056620" cy="6057900"/>
          </a:xfrm>
          <a:prstGeom prst="irregularSeal2">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Bài tập:</a:t>
            </a:r>
            <a:r>
              <a:rPr lang="en-US" sz="3200">
                <a:solidFill>
                  <a:schemeClr val="tx1"/>
                </a:solidFill>
                <a:latin typeface="Times New Roman" panose="02020603050405020304" pitchFamily="18" charset="0"/>
                <a:cs typeface="Times New Roman" panose="02020603050405020304" pitchFamily="18" charset="0"/>
              </a:rPr>
              <a:t> Viết đoạn văn (khoảng 7-9 câu) trình bày cảm nhận của em về nhan đề hoặc một hình ảnh đặc sắc trong bài thơ “Thiên Trường vãn vọng”</a:t>
            </a:r>
          </a:p>
        </p:txBody>
      </p:sp>
    </p:spTree>
    <p:extLst>
      <p:ext uri="{BB962C8B-B14F-4D97-AF65-F5344CB8AC3E}">
        <p14:creationId xmlns:p14="http://schemas.microsoft.com/office/powerpoint/2010/main" val="1930226688"/>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2960" y="1668780"/>
            <a:ext cx="10599420" cy="29489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endParaRPr lang="en-US" sz="3200" b="1">
              <a:latin typeface="Times New Roman" panose="02020603050405020304" pitchFamily="18" charset="0"/>
              <a:cs typeface="Times New Roman" panose="02020603050405020304" pitchFamily="18" charset="0"/>
            </a:endParaRPr>
          </a:p>
          <a:p>
            <a:r>
              <a:rPr lang="en-US" sz="3200" b="1">
                <a:latin typeface="Times New Roman" panose="02020603050405020304" pitchFamily="18" charset="0"/>
                <a:cs typeface="Times New Roman" panose="02020603050405020304" pitchFamily="18" charset="0"/>
              </a:rPr>
              <a:t>Kiểu bài:</a:t>
            </a:r>
            <a:r>
              <a:rPr lang="en-US" sz="3200">
                <a:latin typeface="Times New Roman" panose="02020603050405020304" pitchFamily="18" charset="0"/>
                <a:cs typeface="Times New Roman" panose="02020603050405020304" pitchFamily="18" charset="0"/>
              </a:rPr>
              <a:t> Nghị luận văn học- phân tích một yếu tố của tác phẩm văn học. </a:t>
            </a:r>
          </a:p>
          <a:p>
            <a:r>
              <a:rPr lang="vi-VN" sz="3200" b="1">
                <a:latin typeface="Times New Roman" panose="02020603050405020304" pitchFamily="18" charset="0"/>
                <a:cs typeface="Times New Roman" panose="02020603050405020304" pitchFamily="18" charset="0"/>
              </a:rPr>
              <a:t>Chủ đề đoạn văn:</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cảm nhận của em về nhan đề hoặc một hình ảnh đặc sắc trong bài thơ “Thiên Trường vãn vọng”</a:t>
            </a:r>
          </a:p>
          <a:p>
            <a:r>
              <a:rPr lang="vi-VN" sz="3200" b="1">
                <a:latin typeface="Times New Roman" panose="02020603050405020304" pitchFamily="18" charset="0"/>
                <a:cs typeface="Times New Roman" panose="02020603050405020304" pitchFamily="18" charset="0"/>
              </a:rPr>
              <a:t>Dung lượng: </a:t>
            </a:r>
            <a:r>
              <a:rPr lang="vi-VN" sz="3200">
                <a:latin typeface="Times New Roman" panose="02020603050405020304" pitchFamily="18" charset="0"/>
                <a:cs typeface="Times New Roman" panose="02020603050405020304" pitchFamily="18" charset="0"/>
              </a:rPr>
              <a:t>7-9 câu</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4" name="Oval 3"/>
          <p:cNvSpPr/>
          <p:nvPr/>
        </p:nvSpPr>
        <p:spPr>
          <a:xfrm>
            <a:off x="3954780" y="1005840"/>
            <a:ext cx="3063240" cy="7924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Gợi ý:</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5115891"/>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22960" y="1668779"/>
            <a:ext cx="11055694" cy="468074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Đề bài mở nên em có thể lựa chọn nhan đề hoặc hình ảnh thơ để cảm nhận.</a:t>
            </a:r>
          </a:p>
          <a:p>
            <a:r>
              <a:rPr lang="en-US" sz="3200">
                <a:latin typeface="Times New Roman" panose="02020603050405020304" pitchFamily="18" charset="0"/>
                <a:cs typeface="Times New Roman" panose="02020603050405020304" pitchFamily="18" charset="0"/>
              </a:rPr>
              <a:t>- Chọn cảm nhận nhan đề bài thơ: </a:t>
            </a:r>
          </a:p>
          <a:p>
            <a:r>
              <a:rPr lang="en-US" sz="3200">
                <a:latin typeface="Times New Roman" panose="02020603050405020304" pitchFamily="18" charset="0"/>
                <a:cs typeface="Times New Roman" panose="02020603050405020304" pitchFamily="18" charset="0"/>
              </a:rPr>
              <a:t>+ Chú ý giải thích địa danh Thiên Trường. </a:t>
            </a:r>
          </a:p>
          <a:p>
            <a:r>
              <a:rPr lang="en-US" sz="3200">
                <a:latin typeface="Times New Roman" panose="02020603050405020304" pitchFamily="18" charset="0"/>
                <a:cs typeface="Times New Roman" panose="02020603050405020304" pitchFamily="18" charset="0"/>
              </a:rPr>
              <a:t>+ Phân tích điểm nhìn từ xa và yếu tố thời gian, không gian được gợi lên qua nhan đề. </a:t>
            </a:r>
          </a:p>
          <a:p>
            <a:r>
              <a:rPr lang="en-US" sz="3200">
                <a:latin typeface="Times New Roman" panose="02020603050405020304" pitchFamily="18" charset="0"/>
                <a:cs typeface="Times New Roman" panose="02020603050405020304" pitchFamily="18" charset="0"/>
              </a:rPr>
              <a:t>+ Ý nghĩa của nhan đề bài thơ trong việc khắc họa bức tranh thiên nhiên và cuộc sống trong bài thơ</a:t>
            </a:r>
          </a:p>
        </p:txBody>
      </p:sp>
      <p:sp>
        <p:nvSpPr>
          <p:cNvPr id="4" name="Oval 3"/>
          <p:cNvSpPr/>
          <p:nvPr/>
        </p:nvSpPr>
        <p:spPr>
          <a:xfrm>
            <a:off x="3954780" y="1005840"/>
            <a:ext cx="3063240" cy="792480"/>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Gợi ý:</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7708997"/>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4731" y="2162085"/>
            <a:ext cx="11693923" cy="433271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lvl="0" defTabSz="914400" eaLnBrk="0" fontAlgn="base" hangingPunct="0">
              <a:spcBef>
                <a:spcPct val="0"/>
              </a:spcBef>
              <a:spcAft>
                <a:spcPct val="0"/>
              </a:spcAft>
            </a:pPr>
            <a:endPar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liệng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đậu</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khắc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họa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altLang="en-US" sz="320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gian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trải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dài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thấp</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altLang="en-US" sz="3200"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trắng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mãi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miết</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vội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vã</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bay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thong dong,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nhẹ</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nhõm</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đậu</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xuống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gợi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lên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bức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tranh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quê</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Bắc</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thanh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yên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ả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rất</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đỗi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gần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gũi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dị</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ảnh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cánh</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cò</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cô</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đơn</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ráng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chiều</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Vương</a:t>
            </a: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alt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Bột</a:t>
            </a:r>
            <a:endParaRPr lang="en-US" altLang="en-US" sz="3200"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r>
              <a:rPr lang="en-US" alt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altLang="en-US" sz="3200" dirty="0">
              <a:solidFill>
                <a:schemeClr val="tx1"/>
              </a:solidFill>
              <a:latin typeface="Times New Roman" panose="02020603050405020304" pitchFamily="18" charset="0"/>
              <a:cs typeface="Times New Roman" panose="02020603050405020304" pitchFamily="18" charset="0"/>
            </a:endParaRPr>
          </a:p>
          <a:p>
            <a:pPr lvl="0" defTabSz="914400" eaLnBrk="0" fontAlgn="base" hangingPunct="0">
              <a:spcBef>
                <a:spcPct val="0"/>
              </a:spcBef>
              <a:spcAft>
                <a:spcPct val="0"/>
              </a:spcAft>
            </a:pPr>
            <a:endParaRPr lang="en-US" altLang="en-US" sz="4400" dirty="0">
              <a:solidFill>
                <a:schemeClr val="tx1"/>
              </a:solidFill>
              <a:latin typeface="Arial" panose="020B0604020202020204" pitchFamily="34" charset="0"/>
            </a:endParaRPr>
          </a:p>
        </p:txBody>
      </p:sp>
      <p:sp>
        <p:nvSpPr>
          <p:cNvPr id="5" name="Rectangle 4" descr="blob:file:///6f462eba-cbe7-44f1-9469-6753e847e1ec"/>
          <p:cNvSpPr>
            <a:spLocks noChangeAspect="1" noChangeArrowheads="1"/>
          </p:cNvSpPr>
          <p:nvPr/>
        </p:nvSpPr>
        <p:spPr bwMode="auto">
          <a:xfrm>
            <a:off x="0" y="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US"/>
          </a:p>
        </p:txBody>
      </p:sp>
      <p:sp>
        <p:nvSpPr>
          <p:cNvPr id="6" name="Rectangle 3"/>
          <p:cNvSpPr>
            <a:spLocks noChangeArrowheads="1"/>
          </p:cNvSpPr>
          <p:nvPr/>
        </p:nvSpPr>
        <p:spPr bwMode="auto">
          <a:xfrm>
            <a:off x="0" y="7620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p:cNvSpPr txBox="1"/>
          <p:nvPr/>
        </p:nvSpPr>
        <p:spPr>
          <a:xfrm>
            <a:off x="3230309" y="762000"/>
            <a:ext cx="7383567" cy="1077218"/>
          </a:xfrm>
          <a:prstGeom prst="rect">
            <a:avLst/>
          </a:prstGeom>
          <a:noFill/>
        </p:spPr>
        <p:txBody>
          <a:bodyPr wrap="square" rtlCol="0">
            <a:spAutoFit/>
          </a:bodyPr>
          <a:lstStyle/>
          <a:p>
            <a:pPr lvl="0"/>
            <a:r>
              <a:rPr lang="en-US" altLang="en-US" sz="3200">
                <a:latin typeface="Times New Roman" panose="02020603050405020304" pitchFamily="18" charset="0"/>
                <a:ea typeface="Times New Roman" panose="02020603050405020304" pitchFamily="18" charset="0"/>
                <a:cs typeface="Times New Roman" panose="02020603050405020304" pitchFamily="18" charset="0"/>
              </a:rPr>
              <a:t>Chọn cảm nhận một hình ảnh đặc sắc: </a:t>
            </a:r>
          </a:p>
          <a:p>
            <a:pPr lvl="0"/>
            <a:r>
              <a:rPr lang="en-US" altLang="en-US" sz="32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Bạch lộ song song phi hạ điền. </a:t>
            </a:r>
            <a:endParaRPr lang="en-US" altLang="en-US"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516741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72540" y="2788920"/>
            <a:ext cx="7101840" cy="25755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Nhật chiếu Hương Lô sinh tử yên,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Dao khan bộc bố quải tiền xuyên.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Phi lưu trực há tam thiên xích,</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Nghi thị Ngân Hà lạc cửu thiên.</a:t>
            </a:r>
            <a:endParaRPr lang="vi-VN" sz="3200" dirty="0">
              <a:solidFill>
                <a:schemeClr val="tx1"/>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3467100" y="815340"/>
            <a:ext cx="62026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6" name="TextBox 5"/>
          <p:cNvSpPr txBox="1"/>
          <p:nvPr/>
        </p:nvSpPr>
        <p:spPr>
          <a:xfrm>
            <a:off x="3733800" y="5425440"/>
            <a:ext cx="599694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 LÍ Bạch)</a:t>
            </a:r>
            <a:endParaRPr lang="vi-VN" sz="3200">
              <a:latin typeface="Times New Roman" panose="02020603050405020304" pitchFamily="18" charset="0"/>
              <a:cs typeface="Times New Roman" panose="02020603050405020304" pitchFamily="18" charset="0"/>
            </a:endParaRPr>
          </a:p>
          <a:p>
            <a:endParaRPr lang="en-US" sz="3200"/>
          </a:p>
        </p:txBody>
      </p:sp>
      <p:sp>
        <p:nvSpPr>
          <p:cNvPr id="7" name="TextBox 6"/>
          <p:cNvSpPr txBox="1"/>
          <p:nvPr/>
        </p:nvSpPr>
        <p:spPr>
          <a:xfrm>
            <a:off x="2358390" y="2034540"/>
            <a:ext cx="493014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VỌNG LƯ SƠN BỘC BỐ</a:t>
            </a:r>
          </a:p>
        </p:txBody>
      </p:sp>
    </p:spTree>
    <p:extLst>
      <p:ext uri="{BB962C8B-B14F-4D97-AF65-F5344CB8AC3E}">
        <p14:creationId xmlns:p14="http://schemas.microsoft.com/office/powerpoint/2010/main" val="415482122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3" name="Rounded Rectangle 2"/>
          <p:cNvSpPr/>
          <p:nvPr/>
        </p:nvSpPr>
        <p:spPr>
          <a:xfrm>
            <a:off x="1432560" y="2781300"/>
            <a:ext cx="7505700" cy="257556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Đoạt sáo Chương Dương độ,</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Cầm Hồ Hàm Tử quan.</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Thái bình tu nỗ lực,</a:t>
            </a:r>
            <a:br>
              <a:rPr lang="vi-VN" sz="3200">
                <a:solidFill>
                  <a:schemeClr val="tx1"/>
                </a:solidFill>
                <a:latin typeface="Times New Roman" panose="02020603050405020304" pitchFamily="18" charset="0"/>
                <a:cs typeface="Times New Roman" panose="02020603050405020304" pitchFamily="18" charset="0"/>
              </a:rPr>
            </a:br>
            <a:r>
              <a:rPr lang="vi-VN" sz="3200">
                <a:solidFill>
                  <a:schemeClr val="tx1"/>
                </a:solidFill>
                <a:latin typeface="Times New Roman" panose="02020603050405020304" pitchFamily="18" charset="0"/>
                <a:cs typeface="Times New Roman" panose="02020603050405020304" pitchFamily="18" charset="0"/>
              </a:rPr>
              <a:t>Vạn cổ thử gian san.</a:t>
            </a:r>
          </a:p>
        </p:txBody>
      </p:sp>
      <p:sp>
        <p:nvSpPr>
          <p:cNvPr id="4" name="TextBox 3"/>
          <p:cNvSpPr txBox="1"/>
          <p:nvPr/>
        </p:nvSpPr>
        <p:spPr>
          <a:xfrm>
            <a:off x="4267200" y="5356860"/>
            <a:ext cx="5273040"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 Trần Quang Khải)</a:t>
            </a:r>
            <a:endParaRPr lang="vi-VN"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
        <p:nvSpPr>
          <p:cNvPr id="5" name="TextBox 4"/>
          <p:cNvSpPr txBox="1"/>
          <p:nvPr/>
        </p:nvSpPr>
        <p:spPr>
          <a:xfrm>
            <a:off x="2392680" y="1973580"/>
            <a:ext cx="5585460"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TỤNG GIÁ HOÀN KINH SƯ</a:t>
            </a:r>
          </a:p>
        </p:txBody>
      </p:sp>
    </p:spTree>
    <p:extLst>
      <p:ext uri="{BB962C8B-B14F-4D97-AF65-F5344CB8AC3E}">
        <p14:creationId xmlns:p14="http://schemas.microsoft.com/office/powerpoint/2010/main" val="40992898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3" name="Oval 2"/>
          <p:cNvSpPr/>
          <p:nvPr/>
        </p:nvSpPr>
        <p:spPr>
          <a:xfrm>
            <a:off x="4770120" y="1653540"/>
            <a:ext cx="3048000" cy="838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1143000" y="2491740"/>
            <a:ext cx="9707880" cy="2438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3200" dirty="0">
                <a:latin typeface="Times New Roman" panose="02020603050405020304" pitchFamily="18" charset="0"/>
                <a:cs typeface="Times New Roman" panose="02020603050405020304" pitchFamily="18" charset="0"/>
              </a:rPr>
              <a:t>Về bố cục, bài thơ tứ tuyệt thường triển khai theo hướng </a:t>
            </a:r>
            <a:r>
              <a:rPr lang="vi-VN" sz="3200" b="1" dirty="0">
                <a:solidFill>
                  <a:srgbClr val="FF0000"/>
                </a:solidFill>
                <a:latin typeface="Times New Roman" panose="02020603050405020304" pitchFamily="18" charset="0"/>
                <a:cs typeface="Times New Roman" panose="02020603050405020304" pitchFamily="18" charset="0"/>
              </a:rPr>
              <a:t>k</a:t>
            </a:r>
            <a:r>
              <a:rPr lang="en-US" sz="3200" b="1" dirty="0" err="1">
                <a:solidFill>
                  <a:srgbClr val="FF0000"/>
                </a:solidFill>
                <a:latin typeface="Times New Roman" panose="02020603050405020304" pitchFamily="18" charset="0"/>
                <a:cs typeface="Times New Roman" panose="02020603050405020304" pitchFamily="18" charset="0"/>
              </a:rPr>
              <a:t>hai</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mở </a:t>
            </a:r>
            <a:r>
              <a:rPr lang="en-US" sz="3200" dirty="0">
                <a:latin typeface="Times New Roman" panose="02020603050405020304" pitchFamily="18" charset="0"/>
                <a:cs typeface="Times New Roman" panose="02020603050405020304" pitchFamily="18" charset="0"/>
              </a:rPr>
              <a:t>ý</a:t>
            </a:r>
            <a:r>
              <a:rPr lang="vi-VN" sz="3200" dirty="0">
                <a:latin typeface="Times New Roman" panose="02020603050405020304" pitchFamily="18" charset="0"/>
                <a:cs typeface="Times New Roman" panose="02020603050405020304" pitchFamily="18" charset="0"/>
              </a:rPr>
              <a:t> cho bài thơ</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thừa</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tiếp nối phát triển </a:t>
            </a:r>
            <a:r>
              <a:rPr lang="en-US" sz="3200" dirty="0">
                <a:latin typeface="Times New Roman" panose="02020603050405020304" pitchFamily="18" charset="0"/>
                <a:cs typeface="Times New Roman" panose="02020603050405020304" pitchFamily="18" charset="0"/>
              </a:rPr>
              <a:t>ý</a:t>
            </a:r>
            <a:r>
              <a:rPr lang="vi-VN" sz="3200" dirty="0">
                <a:latin typeface="Times New Roman" panose="02020603050405020304" pitchFamily="18" charset="0"/>
                <a:cs typeface="Times New Roman" panose="02020603050405020304" pitchFamily="18" charset="0"/>
              </a:rPr>
              <a:t> thơ</a:t>
            </a:r>
            <a:r>
              <a:rPr lang="en-US" sz="3200" dirty="0">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chuyển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chuyển hướng </a:t>
            </a:r>
            <a:r>
              <a:rPr lang="en-US" sz="3200" dirty="0">
                <a:latin typeface="Times New Roman" panose="02020603050405020304" pitchFamily="18" charset="0"/>
                <a:cs typeface="Times New Roman" panose="02020603050405020304" pitchFamily="18" charset="0"/>
              </a:rPr>
              <a:t>ý</a:t>
            </a:r>
            <a:r>
              <a:rPr lang="vi-VN" sz="3200" dirty="0">
                <a:latin typeface="Times New Roman" panose="02020603050405020304" pitchFamily="18" charset="0"/>
                <a:cs typeface="Times New Roman" panose="02020603050405020304" pitchFamily="18" charset="0"/>
              </a:rPr>
              <a:t> thơ</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 </a:t>
            </a:r>
            <a:r>
              <a:rPr lang="vi-VN" sz="3200" b="1" dirty="0">
                <a:solidFill>
                  <a:srgbClr val="FF0000"/>
                </a:solidFill>
                <a:latin typeface="Times New Roman" panose="02020603050405020304" pitchFamily="18" charset="0"/>
                <a:cs typeface="Times New Roman" panose="02020603050405020304" pitchFamily="18" charset="0"/>
              </a:rPr>
              <a:t>hợp</a:t>
            </a:r>
            <a:r>
              <a:rPr lang="en-US" sz="3200" b="1"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th</a:t>
            </a:r>
            <a:r>
              <a:rPr lang="en-US" sz="3200" dirty="0" err="1">
                <a:latin typeface="Times New Roman" panose="02020603050405020304" pitchFamily="18" charset="0"/>
                <a:cs typeface="Times New Roman" panose="02020603050405020304" pitchFamily="18" charset="0"/>
              </a:rPr>
              <a:t>âu</a:t>
            </a:r>
            <a:r>
              <a:rPr lang="vi-VN" sz="3200" dirty="0">
                <a:latin typeface="Times New Roman" panose="02020603050405020304" pitchFamily="18" charset="0"/>
                <a:cs typeface="Times New Roman" panose="02020603050405020304" pitchFamily="18" charset="0"/>
              </a:rPr>
              <a:t> tóm </a:t>
            </a:r>
            <a:r>
              <a:rPr lang="en-US" sz="3200" dirty="0">
                <a:latin typeface="Times New Roman" panose="02020603050405020304" pitchFamily="18" charset="0"/>
                <a:cs typeface="Times New Roman" panose="02020603050405020304" pitchFamily="18" charset="0"/>
              </a:rPr>
              <a:t>ý</a:t>
            </a:r>
            <a:r>
              <a:rPr lang="vi-VN" sz="3200" dirty="0">
                <a:latin typeface="Times New Roman" panose="02020603050405020304" pitchFamily="18" charset="0"/>
                <a:cs typeface="Times New Roman" panose="02020603050405020304" pitchFamily="18" charset="0"/>
              </a:rPr>
              <a:t> tứ của toàn bài</a:t>
            </a:r>
            <a:r>
              <a:rPr lang="en-US" sz="32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14577526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3" name="Oval 2"/>
          <p:cNvSpPr/>
          <p:nvPr/>
        </p:nvSpPr>
        <p:spPr>
          <a:xfrm>
            <a:off x="4770120" y="1653540"/>
            <a:ext cx="3048000" cy="838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NIÊM</a:t>
            </a:r>
          </a:p>
        </p:txBody>
      </p:sp>
      <p:sp>
        <p:nvSpPr>
          <p:cNvPr id="4" name="Rounded Rectangle 3"/>
          <p:cNvSpPr/>
          <p:nvPr/>
        </p:nvSpPr>
        <p:spPr>
          <a:xfrm>
            <a:off x="1143000" y="2491740"/>
            <a:ext cx="9707880" cy="2438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3200" dirty="0" err="1">
                <a:latin typeface="Times New Roman" panose="02020603050405020304" pitchFamily="18" charset="0"/>
                <a:cs typeface="Times New Roman" panose="02020603050405020304" pitchFamily="18" charset="0"/>
              </a:rPr>
              <a:t>Trong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bài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thơ</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tứ</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tuyệt</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câu</a:t>
            </a:r>
            <a:r>
              <a:rPr lang="fr-FR" sz="3200" dirty="0">
                <a:latin typeface="Times New Roman" panose="02020603050405020304" pitchFamily="18" charset="0"/>
                <a:cs typeface="Times New Roman" panose="02020603050405020304" pitchFamily="18" charset="0"/>
              </a:rPr>
              <a:t> 1-4, 2-3 </a:t>
            </a:r>
            <a:r>
              <a:rPr lang="fr-FR" sz="3200" dirty="0" err="1">
                <a:latin typeface="Times New Roman" panose="02020603050405020304" pitchFamily="18" charset="0"/>
                <a:cs typeface="Times New Roman" panose="02020603050405020304" pitchFamily="18" charset="0"/>
              </a:rPr>
              <a:t>niêm</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với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nhau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chữ</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thứ</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hai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của</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các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cặp</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câu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này</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phải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cùng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niêm</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với</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nhau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tức</a:t>
            </a:r>
            <a:r>
              <a:rPr lang="fr-FR" sz="3200" dirty="0">
                <a:latin typeface="Times New Roman" panose="02020603050405020304" pitchFamily="18" charset="0"/>
                <a:cs typeface="Times New Roman" panose="02020603050405020304" pitchFamily="18" charset="0"/>
              </a:rPr>
              <a:t> là </a:t>
            </a:r>
            <a:r>
              <a:rPr lang="fr-FR" sz="3200" dirty="0" err="1">
                <a:latin typeface="Times New Roman" panose="02020603050405020304" pitchFamily="18" charset="0"/>
                <a:cs typeface="Times New Roman" panose="02020603050405020304" pitchFamily="18" charset="0"/>
              </a:rPr>
              <a:t>cùng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thanh</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điệu</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cùng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bằng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hoặc</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cùng</a:t>
            </a:r>
            <a:r>
              <a:rPr lang="fr-FR" sz="3200" dirty="0">
                <a:latin typeface="Times New Roman" panose="02020603050405020304" pitchFamily="18" charset="0"/>
                <a:cs typeface="Times New Roman" panose="02020603050405020304" pitchFamily="18" charset="0"/>
              </a:rPr>
              <a:t> </a:t>
            </a:r>
            <a:r>
              <a:rPr lang="fr-FR" sz="3200" dirty="0" err="1">
                <a:latin typeface="Times New Roman" panose="02020603050405020304" pitchFamily="18" charset="0"/>
                <a:cs typeface="Times New Roman" panose="02020603050405020304" pitchFamily="18" charset="0"/>
              </a:rPr>
              <a:t>trắc</a:t>
            </a:r>
            <a:r>
              <a:rPr lang="fr-FR" sz="3200" dirty="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375163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956560" y="585758"/>
            <a:ext cx="6050280" cy="6477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Thơ tứ tuyệt Đường luật</a:t>
            </a:r>
          </a:p>
        </p:txBody>
      </p:sp>
      <p:sp>
        <p:nvSpPr>
          <p:cNvPr id="3" name="Oval 2"/>
          <p:cNvSpPr/>
          <p:nvPr/>
        </p:nvSpPr>
        <p:spPr>
          <a:xfrm>
            <a:off x="4770120" y="1653540"/>
            <a:ext cx="3048000" cy="838200"/>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tx1"/>
                </a:solidFill>
                <a:latin typeface="Times New Roman" panose="02020603050405020304" pitchFamily="18" charset="0"/>
                <a:cs typeface="Times New Roman" panose="02020603050405020304" pitchFamily="18" charset="0"/>
              </a:rPr>
              <a:t>LUẬT</a:t>
            </a:r>
          </a:p>
        </p:txBody>
      </p:sp>
      <p:sp>
        <p:nvSpPr>
          <p:cNvPr id="4" name="Rounded Rectangle 3"/>
          <p:cNvSpPr/>
          <p:nvPr/>
        </p:nvSpPr>
        <p:spPr>
          <a:xfrm>
            <a:off x="1143000" y="2491740"/>
            <a:ext cx="9707880" cy="301752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thơ tứ tuyệt vẫn tuân thủ luật bằng trắc như với thơ thất ngôn bát cú, chữ thứ hai của câu thơ thứ nhất thuộc thanh bằng thì bài thơ thuộc luật bằng và ngược lại, nếu thuộc thanh trắc thì bài thơ thuộc luật trắc. Các chữ thứ 2,4,6 phải đan xen thanh điệu với nhau.</a:t>
            </a:r>
          </a:p>
        </p:txBody>
      </p:sp>
    </p:spTree>
    <p:extLst>
      <p:ext uri="{BB962C8B-B14F-4D97-AF65-F5344CB8AC3E}">
        <p14:creationId xmlns:p14="http://schemas.microsoft.com/office/powerpoint/2010/main" val="500262344"/>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2446</TotalTime>
  <Words>2568</Words>
  <Application>Microsoft Office PowerPoint</Application>
  <PresentationFormat>Widescreen</PresentationFormat>
  <Paragraphs>276</Paragraphs>
  <Slides>45</Slides>
  <Notes>9</Notes>
  <HiddenSlides>0</HiddenSlides>
  <MMClips>1</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45</vt:i4>
      </vt:variant>
    </vt:vector>
  </HeadingPairs>
  <TitlesOfParts>
    <vt:vector size="64" baseType="lpstr">
      <vt:lpstr>微软雅黑</vt:lpstr>
      <vt:lpstr>Arial</vt:lpstr>
      <vt:lpstr>Arial Unicode MS</vt:lpstr>
      <vt:lpstr>Calibri</vt:lpstr>
      <vt:lpstr>Calibri Light</vt:lpstr>
      <vt:lpstr>等线</vt:lpstr>
      <vt:lpstr>等线 Light</vt:lpstr>
      <vt:lpstr>DFKai-SB</vt:lpstr>
      <vt:lpstr>Open Sans</vt:lpstr>
      <vt:lpstr>Roboto Slab</vt:lpstr>
      <vt:lpstr>Symbol</vt:lpstr>
      <vt:lpstr>Times New Roman</vt:lpstr>
      <vt:lpstr>Wingdings</vt:lpstr>
      <vt:lpstr>博洋柳体</vt:lpstr>
      <vt:lpstr>印品黑体</vt:lpstr>
      <vt:lpstr>字魂59号-创粗黑</vt:lpstr>
      <vt:lpstr>Office Theme</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246</cp:revision>
  <dcterms:created xsi:type="dcterms:W3CDTF">2022-06-02T15:23:58Z</dcterms:created>
  <dcterms:modified xsi:type="dcterms:W3CDTF">2024-10-17T10:06:49Z</dcterms:modified>
</cp:coreProperties>
</file>