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8" r:id="rId4"/>
    <p:sldId id="374" r:id="rId5"/>
    <p:sldId id="375" r:id="rId6"/>
    <p:sldId id="380" r:id="rId7"/>
    <p:sldId id="376" r:id="rId8"/>
    <p:sldId id="259" r:id="rId9"/>
    <p:sldId id="360" r:id="rId10"/>
    <p:sldId id="361" r:id="rId11"/>
    <p:sldId id="362" r:id="rId12"/>
    <p:sldId id="363" r:id="rId13"/>
    <p:sldId id="260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39A69-BB72-4A63-A89E-392431FED147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6CF01-69AA-4CE1-B9DD-AFEF5CB602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B0D0-225C-4F9C-8C9F-6D30F4C4C070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F97C-BCB0-451E-B3C4-8779F4DA48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B0D0-225C-4F9C-8C9F-6D30F4C4C070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F97C-BCB0-451E-B3C4-8779F4DA48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B0D0-225C-4F9C-8C9F-6D30F4C4C070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F97C-BCB0-451E-B3C4-8779F4DA48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B0D0-225C-4F9C-8C9F-6D30F4C4C070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F97C-BCB0-451E-B3C4-8779F4DA48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B0D0-225C-4F9C-8C9F-6D30F4C4C070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F97C-BCB0-451E-B3C4-8779F4DA48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B0D0-225C-4F9C-8C9F-6D30F4C4C070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F97C-BCB0-451E-B3C4-8779F4DA48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B0D0-225C-4F9C-8C9F-6D30F4C4C070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F97C-BCB0-451E-B3C4-8779F4DA48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B0D0-225C-4F9C-8C9F-6D30F4C4C070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F97C-BCB0-451E-B3C4-8779F4DA48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B0D0-225C-4F9C-8C9F-6D30F4C4C070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F97C-BCB0-451E-B3C4-8779F4DA48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B0D0-225C-4F9C-8C9F-6D30F4C4C070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F97C-BCB0-451E-B3C4-8779F4DA48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B0D0-225C-4F9C-8C9F-6D30F4C4C070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F97C-BCB0-451E-B3C4-8779F4DA48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B0D0-225C-4F9C-8C9F-6D30F4C4C070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F97C-BCB0-451E-B3C4-8779F4DA48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B0D0-225C-4F9C-8C9F-6D30F4C4C070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F97C-BCB0-451E-B3C4-8779F4DA48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B0D0-225C-4F9C-8C9F-6D30F4C4C070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F97C-BCB0-451E-B3C4-8779F4DA48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B0D0-225C-4F9C-8C9F-6D30F4C4C070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F97C-BCB0-451E-B3C4-8779F4DA48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lIns="34247" tIns="17120" rIns="34247" bIns="171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814705"/>
            <a:fld id="{7FE5A9CD-1CA5-4BB6-ABF6-C3DB2F9C09D1}" type="datetimeFigureOut">
              <a:rPr lang="en-US" sz="1600" smtClean="0">
                <a:solidFill>
                  <a:prstClr val="black"/>
                </a:solidFill>
              </a:rPr>
              <a:t>10/17/2024</a:t>
            </a:fld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814705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814705"/>
            <a:fld id="{E9E3A461-C528-4C33-83FA-271D1850C3B5}" type="slidenum">
              <a:rPr lang="en-US" sz="1600" smtClean="0">
                <a:solidFill>
                  <a:prstClr val="black"/>
                </a:solidFill>
              </a:rPr>
              <a:t>‹#›</a:t>
            </a:fld>
            <a:endParaRPr lang="en-US" sz="160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B0D0-225C-4F9C-8C9F-6D30F4C4C070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F97C-BCB0-451E-B3C4-8779F4DA48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B0D0-225C-4F9C-8C9F-6D30F4C4C070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F97C-BCB0-451E-B3C4-8779F4DA48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B0D0-225C-4F9C-8C9F-6D30F4C4C070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F97C-BCB0-451E-B3C4-8779F4DA48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B0D0-225C-4F9C-8C9F-6D30F4C4C070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F97C-BCB0-451E-B3C4-8779F4DA48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B0D0-225C-4F9C-8C9F-6D30F4C4C070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F97C-BCB0-451E-B3C4-8779F4DA48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B0D0-225C-4F9C-8C9F-6D30F4C4C070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F97C-BCB0-451E-B3C4-8779F4DA48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B0D0-225C-4F9C-8C9F-6D30F4C4C070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AF97C-BCB0-451E-B3C4-8779F4DA48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8B0D0-225C-4F9C-8C9F-6D30F4C4C070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AF97C-BCB0-451E-B3C4-8779F4DA48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8B0D0-225C-4F9C-8C9F-6D30F4C4C070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AF97C-BCB0-451E-B3C4-8779F4DA48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746" y="428368"/>
            <a:ext cx="11277600" cy="5903159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err="1" smtClean="0">
                <a:ln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 smtClean="0">
                <a:ln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 smtClean="0">
                <a:ln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7-</a:t>
            </a:r>
            <a:r>
              <a:rPr lang="en-US" sz="3600" b="1" dirty="0" err="1" smtClean="0">
                <a:ln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ln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en-US" sz="4400" b="1" dirty="0" smtClean="0">
                <a:ln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4400" b="1" dirty="0" err="1" smtClean="0">
                <a:ln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4400" b="1" dirty="0" smtClean="0">
                <a:ln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n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4400" b="1" dirty="0" err="1">
                <a:ln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ln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sz="4400" b="1" dirty="0">
              <a:ln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(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123" y="1815176"/>
            <a:ext cx="8078470" cy="38500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49546" y="6137564"/>
            <a:ext cx="4088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          </a:t>
            </a:r>
            <a:r>
              <a:rPr lang="en-US" sz="2800" b="1" dirty="0" err="1" smtClean="0"/>
              <a:t>GV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Trần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Văn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Ngân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746" y="428368"/>
            <a:ext cx="7562335" cy="594771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chòm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chòm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đuốc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soi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4" name="Rectangle 3"/>
          <p:cNvSpPr/>
          <p:nvPr/>
        </p:nvSpPr>
        <p:spPr>
          <a:xfrm>
            <a:off x="8122507" y="140043"/>
            <a:ext cx="2924432" cy="671795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Ngân </a:t>
            </a:r>
            <a:r>
              <a:rPr lang="en-US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nao nao</a:t>
            </a:r>
            <a:br>
              <a:rPr lang="vi-VN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 giữa trời lồng lộng</a:t>
            </a:r>
            <a:br>
              <a:rPr lang="vi-VN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Thần Nông toả rộng</a:t>
            </a:r>
            <a:br>
              <a:rPr lang="vi-VN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chiếc vó bằng vàng</a:t>
            </a:r>
            <a:br>
              <a:rPr lang="vi-VN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 những sao dọc ngang</a:t>
            </a:r>
            <a:br>
              <a:rPr lang="vi-VN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tôm cua bơi lội</a:t>
            </a:r>
            <a:r>
              <a:rPr lang="en-US" altLang="vi-VN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 đông nam rời rợi</a:t>
            </a:r>
            <a:br>
              <a:rPr lang="vi-VN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đặt một chiếc nơm</a:t>
            </a:r>
            <a:br>
              <a:rPr lang="vi-VN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 rỡ ngôi sao Hôm</a:t>
            </a:r>
            <a:br>
              <a:rPr lang="vi-VN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đuốc đèn soi cá</a:t>
            </a:r>
            <a:r>
              <a:rPr lang="en-US" altLang="vi-VN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trời đang rộn rã</a:t>
            </a:r>
            <a:br>
              <a:rPr lang="vi-VN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nhóm Đại Hùng tinh</a:t>
            </a:r>
            <a:br>
              <a:rPr lang="vi-VN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Buông gàu bên sông Ngân</a:t>
            </a:r>
            <a:br>
              <a:rPr lang="vi-VN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 đêm lo tát nước...</a:t>
            </a:r>
            <a:endParaRPr lang="en-US" sz="20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0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 sao vui làm việc</a:t>
            </a:r>
            <a:br>
              <a:rPr lang="vi-VN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 đến lúc hừng đông</a:t>
            </a:r>
            <a:br>
              <a:rPr lang="vi-VN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 phẩy chiếc quạt hồng</a:t>
            </a:r>
            <a:br>
              <a:rPr lang="vi-VN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 ngày lên về nghỉ</a:t>
            </a:r>
            <a:r>
              <a:rPr lang="en-US" altLang="vi-VN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4270" y="2084173"/>
            <a:ext cx="3402228" cy="3954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Hà</a:t>
            </a:r>
          </a:p>
        </p:txBody>
      </p:sp>
      <p:sp>
        <p:nvSpPr>
          <p:cNvPr id="5" name="Rectangle 4"/>
          <p:cNvSpPr/>
          <p:nvPr/>
        </p:nvSpPr>
        <p:spPr>
          <a:xfrm>
            <a:off x="502508" y="2607275"/>
            <a:ext cx="3402228" cy="3954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Chòm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4270" y="3146852"/>
            <a:ext cx="3402228" cy="3954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4270" y="3719385"/>
            <a:ext cx="3402228" cy="3954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0746" y="4293972"/>
            <a:ext cx="3402228" cy="3954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Chòm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94886" y="2051218"/>
            <a:ext cx="3402228" cy="3954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94886" y="2631988"/>
            <a:ext cx="3402228" cy="3954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đuốc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soi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94886" y="3146852"/>
            <a:ext cx="3402228" cy="3954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94886" y="3719385"/>
            <a:ext cx="3402228" cy="3954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94886" y="4221892"/>
            <a:ext cx="3402228" cy="3954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>
            <a:stCxn id="2" idx="3"/>
            <a:endCxn id="13" idx="1"/>
          </p:cNvCxnSpPr>
          <p:nvPr/>
        </p:nvCxnSpPr>
        <p:spPr>
          <a:xfrm>
            <a:off x="3896498" y="2281881"/>
            <a:ext cx="498388" cy="213771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3"/>
            <a:endCxn id="12" idx="1"/>
          </p:cNvCxnSpPr>
          <p:nvPr/>
        </p:nvCxnSpPr>
        <p:spPr>
          <a:xfrm>
            <a:off x="3904736" y="2804983"/>
            <a:ext cx="490150" cy="111211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3"/>
            <a:endCxn id="11" idx="1"/>
          </p:cNvCxnSpPr>
          <p:nvPr/>
        </p:nvCxnSpPr>
        <p:spPr>
          <a:xfrm>
            <a:off x="3896498" y="3344560"/>
            <a:ext cx="4983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3"/>
            <a:endCxn id="10" idx="1"/>
          </p:cNvCxnSpPr>
          <p:nvPr/>
        </p:nvCxnSpPr>
        <p:spPr>
          <a:xfrm flipV="1">
            <a:off x="3896498" y="2829696"/>
            <a:ext cx="498388" cy="108739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3"/>
            <a:endCxn id="9" idx="1"/>
          </p:cNvCxnSpPr>
          <p:nvPr/>
        </p:nvCxnSpPr>
        <p:spPr>
          <a:xfrm flipV="1">
            <a:off x="3912974" y="2248926"/>
            <a:ext cx="481912" cy="22427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6750" y="1351520"/>
            <a:ext cx="1165250" cy="3467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271" y="525162"/>
            <a:ext cx="3731740" cy="594771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>
              <a:defRPr/>
            </a:pPr>
            <a:r>
              <a:rPr lang="vi-VN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trời đang rộn rã</a:t>
            </a:r>
            <a:br>
              <a:rPr lang="vi-VN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nhóm Đại Hùng tinh</a:t>
            </a:r>
            <a:br>
              <a:rPr lang="vi-VN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Buông gàu </a:t>
            </a:r>
            <a:r>
              <a:rPr lang="vi-VN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sông Ngân</a:t>
            </a:r>
            <a:br>
              <a:rPr lang="vi-VN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 đêm </a:t>
            </a:r>
            <a:r>
              <a:rPr lang="vi-VN" sz="26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 tát nước</a:t>
            </a:r>
            <a:r>
              <a:rPr lang="vi-VN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2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endParaRPr lang="en-US" sz="2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vi-VN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 sao </a:t>
            </a:r>
            <a:r>
              <a:rPr lang="vi-VN" sz="26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làm việc</a:t>
            </a:r>
            <a:r>
              <a:rPr lang="vi-VN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 đến lúc hừng đông</a:t>
            </a:r>
            <a:br>
              <a:rPr lang="vi-VN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 phẩy chiếc quạt hồng</a:t>
            </a:r>
            <a:br>
              <a:rPr lang="vi-VN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 ngày lên </a:t>
            </a:r>
            <a:r>
              <a:rPr lang="vi-VN" sz="26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nghỉ</a:t>
            </a:r>
            <a:r>
              <a:rPr lang="en-US" altLang="vi-VN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79243" y="140043"/>
            <a:ext cx="2949146" cy="6717957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Ngân 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nao nao</a:t>
            </a:r>
            <a:b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 giữa trời lồng lộng</a:t>
            </a:r>
            <a:b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Thần Nông toả rộng</a:t>
            </a:r>
            <a:b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chiếc vó bằng vàng</a:t>
            </a:r>
            <a:b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 những sao dọc ngang</a:t>
            </a:r>
            <a:b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tôm cua bơi lội</a:t>
            </a:r>
            <a:r>
              <a:rPr lang="en-US" alt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 đông nam rời rợi</a:t>
            </a:r>
            <a:b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đặt một chiếc nơm</a:t>
            </a:r>
            <a:b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 rỡ ngôi sao Hôm</a:t>
            </a:r>
            <a:b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đuốc đèn soi cá</a:t>
            </a:r>
            <a:r>
              <a:rPr lang="en-US" alt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trời đang rộn rã</a:t>
            </a:r>
            <a:b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nhóm Đại Hùng tinh</a:t>
            </a:r>
            <a:b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Buông gàu bên sông Ngân</a:t>
            </a:r>
            <a:b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 đêm lo tát nước...</a:t>
            </a:r>
            <a:endParaRPr 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 sao vui làm việc</a:t>
            </a:r>
            <a:b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 đến lúc hừng đông</a:t>
            </a:r>
            <a:b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 phẩy chiếc quạt hồng</a:t>
            </a:r>
            <a:b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 ngày lên về nghỉ</a:t>
            </a:r>
            <a:r>
              <a:rPr lang="en-US" alt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8346" y="1061135"/>
            <a:ext cx="4621427" cy="4735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3" y="315098"/>
            <a:ext cx="5556422" cy="6110416"/>
          </a:xfrm>
        </p:spPr>
        <p:txBody>
          <a:bodyPr>
            <a:noAutofit/>
          </a:bodyPr>
          <a:lstStyle/>
          <a:p>
            <a:pPr algn="just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8872151" y="140043"/>
            <a:ext cx="3130378" cy="6717957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Ngân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nao nao</a:t>
            </a:r>
            <a:br>
              <a:rPr lang="vi-VN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 giữa trời lồng lộng</a:t>
            </a:r>
            <a:br>
              <a:rPr lang="vi-VN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Thần Nông toả rộng</a:t>
            </a:r>
            <a:br>
              <a:rPr lang="vi-VN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chiếc vó bằng vàng</a:t>
            </a:r>
            <a:br>
              <a:rPr lang="vi-VN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 những sao dọc ngang</a:t>
            </a:r>
            <a:br>
              <a:rPr lang="vi-VN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tôm cua bơi lội</a:t>
            </a:r>
            <a:r>
              <a:rPr lang="en-US" altLang="vi-VN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 đông nam rời rợi</a:t>
            </a:r>
            <a:br>
              <a:rPr lang="vi-VN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đặt một chiếc nơm</a:t>
            </a:r>
            <a:br>
              <a:rPr lang="vi-VN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 rỡ ngôi sao Hôm</a:t>
            </a:r>
            <a:br>
              <a:rPr lang="vi-VN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đuốc đèn soi cá</a:t>
            </a:r>
            <a:r>
              <a:rPr lang="en-US" altLang="vi-VN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trời đang rộn rã</a:t>
            </a:r>
            <a:br>
              <a:rPr lang="vi-VN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nhóm Đại Hùng tinh</a:t>
            </a:r>
            <a:br>
              <a:rPr lang="vi-VN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Buông gàu bên sông Ngân</a:t>
            </a:r>
            <a:br>
              <a:rPr lang="vi-VN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 đêm lo tát nước...</a:t>
            </a:r>
            <a:endParaRPr lang="en-US" sz="2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 sao vui làm việc</a:t>
            </a:r>
            <a:br>
              <a:rPr lang="vi-VN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 đến lúc hừng đông</a:t>
            </a:r>
            <a:br>
              <a:rPr lang="vi-VN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 phẩy chiếc quạt hồng</a:t>
            </a:r>
            <a:br>
              <a:rPr lang="vi-VN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 ngày lên về nghỉ</a:t>
            </a:r>
            <a:r>
              <a:rPr lang="en-US" altLang="vi-VN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324" y="1058974"/>
            <a:ext cx="2487828" cy="4740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746" y="428368"/>
            <a:ext cx="11277600" cy="5947718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1.Nội dung: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la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bay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2.Nghệ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" y="428625"/>
            <a:ext cx="3592830" cy="5947410"/>
          </a:xfrm>
        </p:spPr>
        <p:txBody>
          <a:bodyPr>
            <a:normAutofit/>
          </a:bodyPr>
          <a:lstStyle/>
          <a:p>
            <a:pPr algn="ctr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-&gt;Sao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53WpIkbEsT6gm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5015" y="428625"/>
            <a:ext cx="7560310" cy="5887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9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" y="428625"/>
            <a:ext cx="5676265" cy="5947410"/>
          </a:xfrm>
        </p:spPr>
        <p:txBody>
          <a:bodyPr>
            <a:norm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ĐỌC - HIỂU CHUNG</a:t>
            </a:r>
          </a:p>
          <a:p>
            <a:pPr algn="just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Đọc</a:t>
            </a:r>
          </a:p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Giọng truyền cảm, vui tươi, hồn nhiên, đáng yêu.</a:t>
            </a:r>
          </a:p>
          <a:p>
            <a:pPr algn="just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9045" y="1945005"/>
            <a:ext cx="2847975" cy="482663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697230" y="2272665"/>
            <a:ext cx="4228465" cy="467042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vi-VN" sz="2000" i="1" dirty="0">
                <a:solidFill>
                  <a:schemeClr val="bg1"/>
                </a:solidFill>
                <a:latin typeface="+mj-lt"/>
                <a:sym typeface="+mn-ea"/>
              </a:rPr>
              <a:t>Bóng chiều toả ra nhanh</a:t>
            </a:r>
            <a:br>
              <a:rPr lang="vi-VN" sz="2000" i="1" dirty="0">
                <a:solidFill>
                  <a:schemeClr val="bg1"/>
                </a:solidFill>
                <a:latin typeface="+mj-lt"/>
                <a:sym typeface="+mn-ea"/>
              </a:rPr>
            </a:br>
            <a:r>
              <a:rPr lang="vi-VN" sz="2000" i="1" dirty="0">
                <a:solidFill>
                  <a:schemeClr val="bg1"/>
                </a:solidFill>
                <a:latin typeface="+mj-lt"/>
                <a:sym typeface="+mn-ea"/>
              </a:rPr>
              <a:t>Trên các bờ bụi rậm</a:t>
            </a:r>
            <a:br>
              <a:rPr lang="vi-VN" sz="2000" i="1" dirty="0">
                <a:solidFill>
                  <a:schemeClr val="bg1"/>
                </a:solidFill>
                <a:latin typeface="+mj-lt"/>
                <a:sym typeface="+mn-ea"/>
              </a:rPr>
            </a:br>
            <a:r>
              <a:rPr lang="vi-VN" sz="2000" i="1" dirty="0">
                <a:solidFill>
                  <a:schemeClr val="bg1"/>
                </a:solidFill>
                <a:latin typeface="+mj-lt"/>
                <a:sym typeface="+mn-ea"/>
              </a:rPr>
              <a:t>Đồng quê đang xanh thẫm</a:t>
            </a:r>
            <a:br>
              <a:rPr lang="vi-VN" sz="2000" i="1" dirty="0">
                <a:solidFill>
                  <a:schemeClr val="bg1"/>
                </a:solidFill>
                <a:latin typeface="+mj-lt"/>
                <a:sym typeface="+mn-ea"/>
              </a:rPr>
            </a:br>
            <a:r>
              <a:rPr lang="vi-VN" sz="2000" i="1" dirty="0">
                <a:solidFill>
                  <a:schemeClr val="bg1"/>
                </a:solidFill>
                <a:latin typeface="+mj-lt"/>
                <a:sym typeface="+mn-ea"/>
              </a:rPr>
              <a:t>Bỗng chốc trở tối mò</a:t>
            </a:r>
            <a:br>
              <a:rPr lang="vi-VN" sz="2000" i="1" dirty="0">
                <a:solidFill>
                  <a:schemeClr val="bg1"/>
                </a:solidFill>
                <a:latin typeface="+mj-lt"/>
                <a:sym typeface="+mn-ea"/>
              </a:rPr>
            </a:br>
            <a:r>
              <a:rPr lang="vi-VN" sz="2000" i="1" dirty="0">
                <a:solidFill>
                  <a:schemeClr val="bg1"/>
                </a:solidFill>
                <a:latin typeface="+mj-lt"/>
                <a:sym typeface="+mn-ea"/>
              </a:rPr>
              <a:t/>
            </a:r>
            <a:br>
              <a:rPr lang="vi-VN" sz="2000" i="1" dirty="0">
                <a:solidFill>
                  <a:schemeClr val="bg1"/>
                </a:solidFill>
                <a:latin typeface="+mj-lt"/>
                <a:sym typeface="+mn-ea"/>
              </a:rPr>
            </a:br>
            <a:r>
              <a:rPr lang="vi-VN" sz="2000" i="1" dirty="0">
                <a:solidFill>
                  <a:schemeClr val="bg1"/>
                </a:solidFill>
                <a:latin typeface="+mj-lt"/>
                <a:sym typeface="+mn-ea"/>
              </a:rPr>
              <a:t>Trâu tôi đã ăn no</a:t>
            </a:r>
            <a:br>
              <a:rPr lang="vi-VN" sz="2000" i="1" dirty="0">
                <a:solidFill>
                  <a:schemeClr val="bg1"/>
                </a:solidFill>
                <a:latin typeface="+mj-lt"/>
                <a:sym typeface="+mn-ea"/>
              </a:rPr>
            </a:br>
            <a:r>
              <a:rPr lang="vi-VN" sz="2000" i="1" dirty="0">
                <a:solidFill>
                  <a:schemeClr val="bg1"/>
                </a:solidFill>
                <a:latin typeface="+mj-lt"/>
                <a:sym typeface="+mn-ea"/>
              </a:rPr>
              <a:t>Bước giữa trời yên tĩnh</a:t>
            </a:r>
            <a:br>
              <a:rPr lang="vi-VN" sz="2000" i="1" dirty="0">
                <a:solidFill>
                  <a:schemeClr val="bg1"/>
                </a:solidFill>
                <a:latin typeface="+mj-lt"/>
                <a:sym typeface="+mn-ea"/>
              </a:rPr>
            </a:br>
            <a:r>
              <a:rPr lang="vi-VN" sz="2000" i="1" dirty="0">
                <a:solidFill>
                  <a:schemeClr val="bg1"/>
                </a:solidFill>
                <a:latin typeface="+mj-lt"/>
                <a:sym typeface="+mn-ea"/>
              </a:rPr>
              <a:t>Trâu tôi đi đ</a:t>
            </a:r>
            <a:r>
              <a:rPr lang="en-US" sz="2000" i="1" dirty="0">
                <a:solidFill>
                  <a:schemeClr val="bg1"/>
                </a:solidFill>
                <a:latin typeface="+mj-lt"/>
                <a:sym typeface="+mn-ea"/>
              </a:rPr>
              <a:t>ủ</a:t>
            </a:r>
            <a:r>
              <a:rPr lang="vi-VN" sz="2000" i="1" dirty="0">
                <a:solidFill>
                  <a:schemeClr val="bg1"/>
                </a:solidFill>
                <a:latin typeface="+mj-lt"/>
                <a:sym typeface="+mn-ea"/>
              </a:rPr>
              <a:t>ng đỉnh</a:t>
            </a:r>
            <a:br>
              <a:rPr lang="vi-VN" sz="2000" i="1" dirty="0">
                <a:solidFill>
                  <a:schemeClr val="bg1"/>
                </a:solidFill>
                <a:latin typeface="+mj-lt"/>
                <a:sym typeface="+mn-ea"/>
              </a:rPr>
            </a:br>
            <a:r>
              <a:rPr lang="vi-VN" sz="2000" i="1" dirty="0">
                <a:solidFill>
                  <a:schemeClr val="bg1"/>
                </a:solidFill>
                <a:latin typeface="+mj-lt"/>
                <a:sym typeface="+mn-ea"/>
              </a:rPr>
              <a:t>Như bước giữa ngàn sao</a:t>
            </a:r>
            <a:endParaRPr lang="en-US" sz="2000" i="1" dirty="0">
              <a:solidFill>
                <a:srgbClr val="7030A0"/>
              </a:solidFill>
            </a:endParaRPr>
          </a:p>
          <a:p>
            <a:pPr algn="l"/>
            <a:endParaRPr lang="en-US" sz="2000" i="1" dirty="0">
              <a:solidFill>
                <a:srgbClr val="7030A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828280" y="85725"/>
            <a:ext cx="4228465" cy="68573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Sông Ngân </a:t>
            </a:r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</a:t>
            </a:r>
            <a:r>
              <a:rPr 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à nao nao</a:t>
            </a:r>
            <a:br>
              <a:rPr 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Chảy giữa trời lồng lộng</a:t>
            </a:r>
            <a:br>
              <a:rPr 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Sao Thần Nông toả rộng</a:t>
            </a:r>
            <a:br>
              <a:rPr 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Một chiếc vó bằng vàng</a:t>
            </a:r>
            <a:br>
              <a:rPr 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Đón những sao dọc ngang</a:t>
            </a:r>
            <a:br>
              <a:rPr 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Như tôm cua bơi lội</a:t>
            </a:r>
            <a:r>
              <a:rPr lang="en-US" alt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vi-VN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Phía đông nam rời rợi</a:t>
            </a:r>
            <a:br>
              <a:rPr 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Ai đặt một chiếc nơm</a:t>
            </a:r>
            <a:br>
              <a:rPr 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Rờ rỡ ngôi sao Hôm</a:t>
            </a:r>
            <a:br>
              <a:rPr 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Như đuốc đèn soi cá</a:t>
            </a:r>
            <a:r>
              <a:rPr lang="en-US" alt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endParaRPr lang="en-US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Bên trời đang rộn rã</a:t>
            </a:r>
            <a:br>
              <a:rPr 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Cả nhóm Đại Hùng tinh</a:t>
            </a:r>
            <a:br>
              <a:rPr 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Buông gàu bên sông Ngân</a:t>
            </a:r>
            <a:br>
              <a:rPr 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Suốt đêm lo tát nước...</a:t>
            </a:r>
            <a:endParaRPr lang="en-US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endParaRPr lang="en-US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Ngàn sao vui làm việc</a:t>
            </a:r>
            <a:br>
              <a:rPr 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Mải đến lúc hừng đông</a:t>
            </a:r>
            <a:br>
              <a:rPr 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Phe phẩy chiếc quạt hồng</a:t>
            </a:r>
            <a:br>
              <a:rPr 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Báo ngày lên về nghỉ</a:t>
            </a:r>
            <a:r>
              <a:rPr lang="en-US" alt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vi-VN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045210" y="2364105"/>
            <a:ext cx="3643630" cy="574675"/>
          </a:xfrm>
          <a:prstGeom prst="snip2DiagRect">
            <a:avLst/>
          </a:prstGeom>
        </p:spPr>
        <p:style>
          <a:lnRef idx="2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NGÀN SAO LÀM VIỆC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" y="428625"/>
            <a:ext cx="5981065" cy="5947410"/>
          </a:xfrm>
        </p:spPr>
        <p:txBody>
          <a:bodyPr>
            <a:norm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2.Tìm hiểu chung</a:t>
            </a:r>
          </a:p>
          <a:p>
            <a:pPr algn="just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a.Tác giả:</a:t>
            </a:r>
          </a:p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-Võ Quảng (1920 - 2007) quê Quảng Nam.</a:t>
            </a:r>
          </a:p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-Thơ viết cho thiếu nhi của Võ Quảng giản dị, trong sáng, gợi nhiều liên tưởng bất ngờ, độc đáo; ngôn ngữ, hình ảnh giàu chất tạo hình; giọng điệu hồn nhiên, ngộ nghĩnh, tươi vui.</a:t>
            </a:r>
          </a:p>
          <a:p>
            <a:pPr algn="just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0" y="556260"/>
            <a:ext cx="4800600" cy="544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9" y="0"/>
            <a:ext cx="1217665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746" y="428368"/>
            <a:ext cx="11277600" cy="5947718"/>
          </a:xfrm>
        </p:spPr>
        <p:txBody>
          <a:bodyPr>
            <a:normAutofit/>
          </a:bodyPr>
          <a:lstStyle/>
          <a:p>
            <a:pPr algn="just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2.Tác phẩm</a:t>
            </a:r>
          </a:p>
          <a:p>
            <a:pPr algn="just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-Thể loại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Thơ năm chữ.</a:t>
            </a:r>
          </a:p>
          <a:p>
            <a:pPr algn="just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-Đề tài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Nông thôn (làng quê).</a:t>
            </a:r>
          </a:p>
          <a:p>
            <a:pPr algn="just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-Bố cục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 Phần 1: </a:t>
            </a:r>
            <a:r>
              <a:rPr lang="vi-V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Hai khổ thơ đầu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 Khung cảnh làng quê lúc trời chuyển </a:t>
            </a: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tối</a:t>
            </a:r>
            <a:r>
              <a:rPr lang="en-US" alt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  <a:p>
            <a:pPr algn="just"/>
            <a:r>
              <a:rPr lang="en-US" alt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Phần 2: </a:t>
            </a:r>
            <a:r>
              <a:rPr lang="vi-V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Bốn khổ thơ cuối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Khung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cảnh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bầu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trời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đêm.</a:t>
            </a:r>
            <a:endParaRPr lang="en-US" altLang="vi-VN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746" y="428368"/>
            <a:ext cx="7562335" cy="594771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a.Cảnh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1,2. 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95503" y="2804986"/>
            <a:ext cx="3723502" cy="36040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i="1" dirty="0">
                <a:solidFill>
                  <a:srgbClr val="7030A0"/>
                </a:solidFill>
                <a:latin typeface="+mj-lt"/>
              </a:rPr>
              <a:t>Bóng chiều </a:t>
            </a:r>
            <a:r>
              <a:rPr lang="vi-VN" sz="2400" i="1" dirty="0">
                <a:latin typeface="+mj-lt"/>
              </a:rPr>
              <a:t>toả ra nhanh</a:t>
            </a:r>
            <a:br>
              <a:rPr lang="vi-VN" sz="2400" i="1" dirty="0">
                <a:latin typeface="+mj-lt"/>
              </a:rPr>
            </a:br>
            <a:r>
              <a:rPr lang="vi-VN" sz="2400" i="1" dirty="0">
                <a:latin typeface="+mj-lt"/>
              </a:rPr>
              <a:t>Trên các bờ bụi rậm</a:t>
            </a:r>
            <a:br>
              <a:rPr lang="vi-VN" sz="2400" i="1" dirty="0">
                <a:latin typeface="+mj-lt"/>
              </a:rPr>
            </a:br>
            <a:r>
              <a:rPr lang="vi-VN" sz="2400" i="1" dirty="0">
                <a:solidFill>
                  <a:srgbClr val="7030A0"/>
                </a:solidFill>
                <a:latin typeface="+mj-lt"/>
              </a:rPr>
              <a:t>Đồng quê đang xanh thẫm</a:t>
            </a:r>
            <a:r>
              <a:rPr lang="vi-VN" sz="2400" i="1" dirty="0">
                <a:latin typeface="+mj-lt"/>
              </a:rPr>
              <a:t/>
            </a:r>
            <a:br>
              <a:rPr lang="vi-VN" sz="2400" i="1" dirty="0">
                <a:latin typeface="+mj-lt"/>
              </a:rPr>
            </a:br>
            <a:r>
              <a:rPr lang="vi-VN" sz="2400" i="1" dirty="0">
                <a:latin typeface="+mj-lt"/>
              </a:rPr>
              <a:t>Bỗng chốc trở </a:t>
            </a:r>
            <a:r>
              <a:rPr lang="vi-VN" sz="2400" i="1" dirty="0">
                <a:solidFill>
                  <a:srgbClr val="7030A0"/>
                </a:solidFill>
                <a:latin typeface="+mj-lt"/>
              </a:rPr>
              <a:t>tối mò</a:t>
            </a:r>
            <a:r>
              <a:rPr lang="vi-VN" sz="2400" i="1" dirty="0">
                <a:latin typeface="+mj-lt"/>
              </a:rPr>
              <a:t/>
            </a:r>
            <a:br>
              <a:rPr lang="vi-VN" sz="2400" i="1" dirty="0">
                <a:latin typeface="+mj-lt"/>
              </a:rPr>
            </a:br>
            <a:r>
              <a:rPr lang="vi-VN" sz="2400" i="1" dirty="0">
                <a:latin typeface="+mj-lt"/>
              </a:rPr>
              <a:t/>
            </a:r>
            <a:br>
              <a:rPr lang="vi-VN" sz="2400" i="1" dirty="0">
                <a:latin typeface="+mj-lt"/>
              </a:rPr>
            </a:br>
            <a:r>
              <a:rPr lang="vi-VN" sz="2400" i="1" dirty="0">
                <a:latin typeface="+mj-lt"/>
              </a:rPr>
              <a:t>Trâu tôi đã ăn no</a:t>
            </a:r>
            <a:br>
              <a:rPr lang="vi-VN" sz="2400" i="1" dirty="0">
                <a:latin typeface="+mj-lt"/>
              </a:rPr>
            </a:br>
            <a:r>
              <a:rPr lang="vi-VN" sz="2400" i="1" dirty="0">
                <a:latin typeface="+mj-lt"/>
              </a:rPr>
              <a:t>Bước giữa </a:t>
            </a:r>
            <a:r>
              <a:rPr lang="vi-VN" sz="2400" i="1" dirty="0">
                <a:solidFill>
                  <a:srgbClr val="7030A0"/>
                </a:solidFill>
                <a:latin typeface="+mj-lt"/>
              </a:rPr>
              <a:t>trời yên tĩnh</a:t>
            </a:r>
            <a:r>
              <a:rPr lang="vi-VN" sz="2400" i="1" dirty="0">
                <a:latin typeface="+mj-lt"/>
              </a:rPr>
              <a:t/>
            </a:r>
            <a:br>
              <a:rPr lang="vi-VN" sz="2400" i="1" dirty="0">
                <a:latin typeface="+mj-lt"/>
              </a:rPr>
            </a:br>
            <a:r>
              <a:rPr lang="vi-VN" sz="2400" i="1" dirty="0">
                <a:latin typeface="+mj-lt"/>
              </a:rPr>
              <a:t>Trâu tôi đi đ</a:t>
            </a:r>
            <a:r>
              <a:rPr lang="en-US" sz="2400" i="1" dirty="0">
                <a:latin typeface="+mj-lt"/>
              </a:rPr>
              <a:t>ủ</a:t>
            </a:r>
            <a:r>
              <a:rPr lang="vi-VN" sz="2400" i="1" dirty="0">
                <a:latin typeface="+mj-lt"/>
              </a:rPr>
              <a:t>ng đỉnh</a:t>
            </a:r>
            <a:br>
              <a:rPr lang="vi-VN" sz="2400" i="1" dirty="0">
                <a:latin typeface="+mj-lt"/>
              </a:rPr>
            </a:br>
            <a:r>
              <a:rPr lang="vi-VN" sz="2400" i="1" dirty="0">
                <a:latin typeface="+mj-lt"/>
              </a:rPr>
              <a:t>Như bước giữa </a:t>
            </a:r>
            <a:r>
              <a:rPr lang="vi-VN" sz="2400" i="1" dirty="0">
                <a:solidFill>
                  <a:srgbClr val="7030A0"/>
                </a:solidFill>
                <a:latin typeface="+mj-lt"/>
              </a:rPr>
              <a:t>ngàn sao</a:t>
            </a:r>
            <a:endParaRPr lang="en-US" sz="2400" i="1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503" y="337752"/>
            <a:ext cx="3542270" cy="2467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746" y="428368"/>
            <a:ext cx="7562335" cy="5947718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8295503" y="2804986"/>
            <a:ext cx="3723502" cy="3604052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i="1" dirty="0">
                <a:solidFill>
                  <a:srgbClr val="7030A0"/>
                </a:solidFill>
                <a:latin typeface="+mj-lt"/>
              </a:rPr>
              <a:t>Bóng chiều </a:t>
            </a:r>
            <a:r>
              <a:rPr lang="vi-VN" sz="2400" i="1" dirty="0">
                <a:latin typeface="+mj-lt"/>
              </a:rPr>
              <a:t>toả ra nhanh</a:t>
            </a:r>
            <a:br>
              <a:rPr lang="vi-VN" sz="2400" i="1" dirty="0">
                <a:latin typeface="+mj-lt"/>
              </a:rPr>
            </a:br>
            <a:r>
              <a:rPr lang="vi-VN" sz="2400" i="1" dirty="0">
                <a:latin typeface="+mj-lt"/>
              </a:rPr>
              <a:t>Trên các bờ bụi rậm</a:t>
            </a:r>
            <a:br>
              <a:rPr lang="vi-VN" sz="2400" i="1" dirty="0">
                <a:latin typeface="+mj-lt"/>
              </a:rPr>
            </a:br>
            <a:r>
              <a:rPr lang="vi-VN" sz="2400" i="1" dirty="0">
                <a:solidFill>
                  <a:srgbClr val="7030A0"/>
                </a:solidFill>
                <a:latin typeface="+mj-lt"/>
              </a:rPr>
              <a:t>Đồng quê đang xanh thẫm</a:t>
            </a:r>
            <a:r>
              <a:rPr lang="vi-VN" sz="2400" i="1" dirty="0">
                <a:latin typeface="+mj-lt"/>
              </a:rPr>
              <a:t/>
            </a:r>
            <a:br>
              <a:rPr lang="vi-VN" sz="2400" i="1" dirty="0">
                <a:latin typeface="+mj-lt"/>
              </a:rPr>
            </a:br>
            <a:r>
              <a:rPr lang="vi-VN" sz="2400" i="1" dirty="0">
                <a:latin typeface="+mj-lt"/>
              </a:rPr>
              <a:t>Bỗng chốc trở </a:t>
            </a:r>
            <a:r>
              <a:rPr lang="vi-VN" sz="2400" i="1" dirty="0">
                <a:solidFill>
                  <a:srgbClr val="7030A0"/>
                </a:solidFill>
                <a:latin typeface="+mj-lt"/>
              </a:rPr>
              <a:t>tối mò</a:t>
            </a:r>
            <a:r>
              <a:rPr lang="vi-VN" sz="2400" i="1" dirty="0">
                <a:latin typeface="+mj-lt"/>
              </a:rPr>
              <a:t/>
            </a:r>
            <a:br>
              <a:rPr lang="vi-VN" sz="2400" i="1" dirty="0">
                <a:latin typeface="+mj-lt"/>
              </a:rPr>
            </a:br>
            <a:r>
              <a:rPr lang="vi-VN" sz="2400" i="1" dirty="0">
                <a:latin typeface="+mj-lt"/>
              </a:rPr>
              <a:t/>
            </a:r>
            <a:br>
              <a:rPr lang="vi-VN" sz="2400" i="1" dirty="0">
                <a:latin typeface="+mj-lt"/>
              </a:rPr>
            </a:br>
            <a:r>
              <a:rPr lang="vi-VN" sz="2400" i="1" dirty="0">
                <a:latin typeface="+mj-lt"/>
              </a:rPr>
              <a:t>Trâu tôi đã ăn no</a:t>
            </a:r>
            <a:br>
              <a:rPr lang="vi-VN" sz="2400" i="1" dirty="0">
                <a:latin typeface="+mj-lt"/>
              </a:rPr>
            </a:br>
            <a:r>
              <a:rPr lang="vi-VN" sz="2400" i="1" dirty="0">
                <a:latin typeface="+mj-lt"/>
              </a:rPr>
              <a:t>Bước giữa </a:t>
            </a:r>
            <a:r>
              <a:rPr lang="vi-VN" sz="2400" i="1" dirty="0">
                <a:solidFill>
                  <a:srgbClr val="7030A0"/>
                </a:solidFill>
                <a:latin typeface="+mj-lt"/>
              </a:rPr>
              <a:t>trời yên tĩnh</a:t>
            </a:r>
            <a:r>
              <a:rPr lang="vi-VN" sz="2400" i="1" dirty="0">
                <a:latin typeface="+mj-lt"/>
              </a:rPr>
              <a:t/>
            </a:r>
            <a:br>
              <a:rPr lang="vi-VN" sz="2400" i="1" dirty="0">
                <a:latin typeface="+mj-lt"/>
              </a:rPr>
            </a:br>
            <a:r>
              <a:rPr lang="vi-VN" sz="2400" i="1" dirty="0">
                <a:latin typeface="+mj-lt"/>
              </a:rPr>
              <a:t>Trâu tôi đi đ</a:t>
            </a:r>
            <a:r>
              <a:rPr lang="en-US" sz="2400" i="1" dirty="0">
                <a:latin typeface="+mj-lt"/>
              </a:rPr>
              <a:t>ủ</a:t>
            </a:r>
            <a:r>
              <a:rPr lang="vi-VN" sz="2400" i="1" dirty="0">
                <a:latin typeface="+mj-lt"/>
              </a:rPr>
              <a:t>ng đỉnh</a:t>
            </a:r>
            <a:br>
              <a:rPr lang="vi-VN" sz="2400" i="1" dirty="0">
                <a:latin typeface="+mj-lt"/>
              </a:rPr>
            </a:br>
            <a:r>
              <a:rPr lang="vi-VN" sz="2400" i="1" dirty="0">
                <a:latin typeface="+mj-lt"/>
              </a:rPr>
              <a:t>Như bước giữa </a:t>
            </a:r>
            <a:r>
              <a:rPr lang="vi-VN" sz="2400" i="1" dirty="0">
                <a:solidFill>
                  <a:srgbClr val="7030A0"/>
                </a:solidFill>
                <a:latin typeface="+mj-lt"/>
              </a:rPr>
              <a:t>ngàn sao</a:t>
            </a:r>
            <a:endParaRPr lang="en-US" sz="2400" i="1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503" y="337752"/>
            <a:ext cx="3542270" cy="24672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380" y="2804795"/>
            <a:ext cx="6776720" cy="4053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7178" y="140043"/>
            <a:ext cx="6384325" cy="6598508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2.Khung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chòm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miết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mẫn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lộng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đuốc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soi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buông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gàu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tát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lung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hừng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9003957" y="140043"/>
            <a:ext cx="2982097" cy="6717957"/>
          </a:xfrm>
          <a:prstGeom prst="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Ngân 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nao nao</a:t>
            </a:r>
            <a:b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 giữa trời lồng lộng</a:t>
            </a:r>
            <a:b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Thần Nông toả rộng</a:t>
            </a:r>
            <a:b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chiếc vó bằng vàng</a:t>
            </a:r>
            <a:b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 những sao dọc ngang</a:t>
            </a:r>
            <a:b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tôm cua bơi lội</a:t>
            </a:r>
            <a:r>
              <a:rPr lang="en-US" alt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 đông nam rời rợi</a:t>
            </a:r>
            <a:b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đặt một chiếc nơm</a:t>
            </a:r>
            <a:b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 rỡ ngôi sao Hôm</a:t>
            </a:r>
            <a:b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đuốc đèn soi cá</a:t>
            </a:r>
            <a:r>
              <a:rPr lang="en-US" alt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trời đang rộn rã</a:t>
            </a:r>
            <a:b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nhóm Đại Hùng tinh</a:t>
            </a:r>
            <a:b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Buông gàu bên sông Ngân</a:t>
            </a:r>
            <a:b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 đêm lo tát nước...</a:t>
            </a:r>
            <a:endParaRPr 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 sao vui làm việc</a:t>
            </a:r>
            <a:b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 đến lúc hừng đông</a:t>
            </a:r>
            <a:b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 phẩy chiếc quạt hồng</a:t>
            </a:r>
            <a:b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 ngày lên về nghỉ</a:t>
            </a:r>
            <a:r>
              <a:rPr lang="en-US" alt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950" y="630607"/>
            <a:ext cx="1927007" cy="4740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912</Words>
  <Application>Microsoft Office PowerPoint</Application>
  <PresentationFormat>Widescreen</PresentationFormat>
  <Paragraphs>118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27</cp:revision>
  <dcterms:created xsi:type="dcterms:W3CDTF">2024-09-13T14:35:00Z</dcterms:created>
  <dcterms:modified xsi:type="dcterms:W3CDTF">2024-10-17T11:10:07Z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870F0548DDCE480E83AB3C19C8932DC5_12</vt:lpwstr>
  </property>
  <property fmtid="{D5CDD505-2E9C-101B-9397-08002B2CF9AE}" pid="3" name="KSOProductBuildVer">
    <vt:lpwstr>1033-12.2.0.18165</vt:lpwstr>
  </property>
</Properties>
</file>