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4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09624-4DB2-4CEB-8F9B-636368695A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6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700A8-74EC-417E-B686-EC5B842A57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0D835-0DEC-446A-9816-05BAC67EFB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9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E8704-1296-4592-A624-20A111EAAE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0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71EAE-575E-42CA-9AC2-45B370F9C9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0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4915F-1743-432F-8794-887D95820A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6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2CF5A-DC9F-4AA5-A30B-8A244D5A9C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5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B7858-2797-4439-B02C-AF58250650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4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3BAEE-7916-4DAB-BE68-E29B2EC922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4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31450-4A97-4184-97DC-101E65E31E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3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CD132-B7DA-495E-855C-2488954B7D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2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9EA50B-4DF8-4635-9989-2CF44FD9FAD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VAI </a:t>
            </a:r>
            <a:r>
              <a:rPr lang="en-US" smtClean="0">
                <a:solidFill>
                  <a:srgbClr val="FF0000"/>
                </a:solidFill>
              </a:rPr>
              <a:t>TRÒ CỦA THỰC VẬT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PHAN TẤN LUẬN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Câu hỏi ôn tập phần 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/>
              <a:t>Câu 1. Cơ thể của phần lớn nguyên sinh vật có cấu tạo từ: </a:t>
            </a:r>
            <a:endParaRPr lang="en-US"/>
          </a:p>
          <a:p>
            <a:pPr marL="514350" indent="-514350">
              <a:buAutoNum type="alphaUcPeriod"/>
            </a:pPr>
            <a:r>
              <a:rPr lang="vi-VN" smtClean="0"/>
              <a:t>1 </a:t>
            </a:r>
            <a:r>
              <a:rPr lang="vi-VN"/>
              <a:t>tế bào		</a:t>
            </a:r>
            <a:endParaRPr lang="en-US" smtClean="0"/>
          </a:p>
          <a:p>
            <a:pPr marL="0" indent="0">
              <a:buNone/>
            </a:pPr>
            <a:r>
              <a:rPr lang="vi-VN" smtClean="0"/>
              <a:t>B</a:t>
            </a:r>
            <a:r>
              <a:rPr lang="vi-VN"/>
              <a:t>. nhiều tế bào			</a:t>
            </a:r>
            <a:endParaRPr lang="en-US" smtClean="0"/>
          </a:p>
          <a:p>
            <a:pPr marL="0" indent="0">
              <a:buNone/>
            </a:pPr>
            <a:r>
              <a:rPr lang="vi-VN" smtClean="0"/>
              <a:t>C</a:t>
            </a:r>
            <a:r>
              <a:rPr lang="vi-VN"/>
              <a:t>. từ 2 đến 4 tế bào 	</a:t>
            </a:r>
            <a:endParaRPr lang="en-US" smtClean="0"/>
          </a:p>
          <a:p>
            <a:pPr marL="0" indent="0">
              <a:buNone/>
            </a:pPr>
            <a:r>
              <a:rPr lang="vi-VN" smtClean="0"/>
              <a:t>D</a:t>
            </a:r>
            <a:r>
              <a:rPr lang="vi-VN"/>
              <a:t>. khoảng 8 tế bào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72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/>
              <a:t>Câu 2. Nguyên sinh vật nào dưới đây có hình cầu ? </a:t>
            </a:r>
            <a:endParaRPr lang="en-US"/>
          </a:p>
          <a:p>
            <a:pPr marL="514350" indent="-514350">
              <a:buAutoNum type="alphaUcPeriod"/>
            </a:pPr>
            <a:r>
              <a:rPr lang="vi-VN" smtClean="0"/>
              <a:t>Trùng </a:t>
            </a:r>
            <a:r>
              <a:rPr lang="vi-VN"/>
              <a:t>giày		</a:t>
            </a:r>
            <a:endParaRPr lang="en-US" smtClean="0"/>
          </a:p>
          <a:p>
            <a:pPr marL="0" indent="0">
              <a:buNone/>
            </a:pPr>
            <a:r>
              <a:rPr lang="vi-VN" smtClean="0"/>
              <a:t>B</a:t>
            </a:r>
            <a:r>
              <a:rPr lang="vi-VN"/>
              <a:t>. Tảo lục			</a:t>
            </a:r>
            <a:endParaRPr lang="en-US" smtClean="0"/>
          </a:p>
          <a:p>
            <a:pPr marL="0" indent="0">
              <a:buNone/>
            </a:pPr>
            <a:r>
              <a:rPr lang="vi-VN" smtClean="0"/>
              <a:t>C</a:t>
            </a:r>
            <a:r>
              <a:rPr lang="vi-VN"/>
              <a:t>. Trùng roi		</a:t>
            </a:r>
            <a:endParaRPr lang="en-US" smtClean="0"/>
          </a:p>
          <a:p>
            <a:pPr marL="0" indent="0">
              <a:buNone/>
            </a:pPr>
            <a:r>
              <a:rPr lang="vi-VN" smtClean="0"/>
              <a:t>D</a:t>
            </a:r>
            <a:r>
              <a:rPr lang="vi-VN"/>
              <a:t>. Nấm nhày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99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/>
              <a:t>Câu 3. Dựa vào đặc điểm cấu tạo tế bào người ta chia Nấm ra làm mấy nhóm ?</a:t>
            </a:r>
            <a:endParaRPr lang="en-US"/>
          </a:p>
          <a:p>
            <a:pPr marL="514350" indent="-514350">
              <a:buAutoNum type="alphaUcPeriod"/>
            </a:pPr>
            <a:r>
              <a:rPr lang="pt-BR" smtClean="0"/>
              <a:t>1 </a:t>
            </a:r>
            <a:r>
              <a:rPr lang="pt-BR"/>
              <a:t>nhóm	 	</a:t>
            </a:r>
            <a:endParaRPr lang="pt-BR" smtClean="0"/>
          </a:p>
          <a:p>
            <a:pPr marL="0" indent="0">
              <a:buNone/>
            </a:pPr>
            <a:r>
              <a:rPr lang="pt-BR" smtClean="0"/>
              <a:t>B</a:t>
            </a:r>
            <a:r>
              <a:rPr lang="pt-BR"/>
              <a:t>. 3 nhóm			</a:t>
            </a:r>
            <a:endParaRPr lang="pt-BR" smtClean="0"/>
          </a:p>
          <a:p>
            <a:pPr marL="0" indent="0">
              <a:buNone/>
            </a:pPr>
            <a:r>
              <a:rPr lang="pt-BR" smtClean="0"/>
              <a:t>C</a:t>
            </a:r>
            <a:r>
              <a:rPr lang="pt-BR"/>
              <a:t>. 2 nhóm		</a:t>
            </a:r>
            <a:endParaRPr lang="pt-BR" smtClean="0"/>
          </a:p>
          <a:p>
            <a:pPr marL="0" indent="0">
              <a:buNone/>
            </a:pPr>
            <a:r>
              <a:rPr lang="pt-BR" smtClean="0"/>
              <a:t>D</a:t>
            </a:r>
            <a:r>
              <a:rPr lang="pt-BR"/>
              <a:t>. 4 nhóm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4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/>
              <a:t>Câu 4. Dựa vào đặc điểm tiến hoá cơ thể người ta chia Thực vật ra làm mấy nhóm ?</a:t>
            </a:r>
            <a:endParaRPr lang="en-US"/>
          </a:p>
          <a:p>
            <a:pPr marL="514350" indent="-514350">
              <a:buAutoNum type="alphaUcPeriod"/>
            </a:pPr>
            <a:r>
              <a:rPr lang="pt-BR" smtClean="0"/>
              <a:t>4 </a:t>
            </a:r>
            <a:r>
              <a:rPr lang="pt-BR"/>
              <a:t>nhóm	 	</a:t>
            </a:r>
            <a:endParaRPr lang="pt-BR" smtClean="0"/>
          </a:p>
          <a:p>
            <a:pPr marL="0" indent="0">
              <a:buNone/>
            </a:pPr>
            <a:r>
              <a:rPr lang="pt-BR" smtClean="0"/>
              <a:t>B</a:t>
            </a:r>
            <a:r>
              <a:rPr lang="pt-BR"/>
              <a:t>. 3 nhóm			</a:t>
            </a:r>
            <a:endParaRPr lang="pt-BR" smtClean="0"/>
          </a:p>
          <a:p>
            <a:pPr marL="0" indent="0">
              <a:buNone/>
            </a:pPr>
            <a:r>
              <a:rPr lang="pt-BR" smtClean="0"/>
              <a:t>C</a:t>
            </a:r>
            <a:r>
              <a:rPr lang="pt-BR"/>
              <a:t>. 2 nhóm		</a:t>
            </a:r>
            <a:endParaRPr lang="pt-BR" smtClean="0"/>
          </a:p>
          <a:p>
            <a:pPr marL="0" indent="0">
              <a:buNone/>
            </a:pPr>
            <a:r>
              <a:rPr lang="pt-BR" smtClean="0"/>
              <a:t>D</a:t>
            </a:r>
            <a:r>
              <a:rPr lang="pt-BR"/>
              <a:t>. 5 nhóm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77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/>
              <a:t>Câu 5. Dịch Covid -19 là do virus nào gây ra ?</a:t>
            </a:r>
            <a:endParaRPr lang="en-US"/>
          </a:p>
          <a:p>
            <a:pPr marL="514350" indent="-514350">
              <a:buAutoNum type="alphaUcPeriod"/>
            </a:pPr>
            <a:r>
              <a:rPr lang="pt-BR" smtClean="0"/>
              <a:t>Virus </a:t>
            </a:r>
            <a:r>
              <a:rPr lang="pt-BR"/>
              <a:t>Dengue	</a:t>
            </a:r>
            <a:endParaRPr lang="pt-BR" smtClean="0"/>
          </a:p>
          <a:p>
            <a:pPr marL="0" indent="0">
              <a:buNone/>
            </a:pPr>
            <a:r>
              <a:rPr lang="pt-BR" smtClean="0"/>
              <a:t>B</a:t>
            </a:r>
            <a:r>
              <a:rPr lang="pt-BR"/>
              <a:t>. Virus cúm gà		</a:t>
            </a:r>
            <a:endParaRPr lang="pt-BR" smtClean="0"/>
          </a:p>
          <a:p>
            <a:pPr marL="0" indent="0">
              <a:buNone/>
            </a:pPr>
            <a:r>
              <a:rPr lang="pt-BR" smtClean="0"/>
              <a:t>C</a:t>
            </a:r>
            <a:r>
              <a:rPr lang="pt-BR"/>
              <a:t>. Virus dại		</a:t>
            </a:r>
            <a:endParaRPr lang="pt-BR" smtClean="0"/>
          </a:p>
          <a:p>
            <a:pPr marL="0" indent="0">
              <a:buNone/>
            </a:pPr>
            <a:r>
              <a:rPr lang="pt-BR" smtClean="0"/>
              <a:t>D</a:t>
            </a:r>
            <a:r>
              <a:rPr lang="pt-BR"/>
              <a:t>. Virus Corona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04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Câu 6. Bệnh nào sau đây ở người do nguyên sinh vật gây ra ?</a:t>
            </a:r>
          </a:p>
          <a:p>
            <a:pPr marL="514350" indent="-514350">
              <a:buAutoNum type="alphaUcPeriod"/>
            </a:pPr>
            <a:r>
              <a:rPr lang="en-US" smtClean="0"/>
              <a:t>Bệnh </a:t>
            </a:r>
            <a:r>
              <a:rPr lang="en-US"/>
              <a:t>dại		</a:t>
            </a:r>
            <a:endParaRPr lang="en-US" smtClean="0"/>
          </a:p>
          <a:p>
            <a:pPr marL="0" indent="0">
              <a:buNone/>
            </a:pPr>
            <a:r>
              <a:rPr lang="en-US" smtClean="0"/>
              <a:t>B</a:t>
            </a:r>
            <a:r>
              <a:rPr lang="en-US"/>
              <a:t>. Sốt xuất huyết		</a:t>
            </a:r>
            <a:endParaRPr lang="en-US" smtClean="0"/>
          </a:p>
          <a:p>
            <a:pPr marL="0" indent="0">
              <a:buNone/>
            </a:pPr>
            <a:r>
              <a:rPr lang="en-US" smtClean="0"/>
              <a:t>C</a:t>
            </a:r>
            <a:r>
              <a:rPr lang="en-US"/>
              <a:t>. Kiết lị		</a:t>
            </a:r>
            <a:endParaRPr lang="en-US" smtClean="0"/>
          </a:p>
          <a:p>
            <a:pPr marL="0" indent="0">
              <a:buNone/>
            </a:pPr>
            <a:r>
              <a:rPr lang="en-US" smtClean="0"/>
              <a:t>D</a:t>
            </a:r>
            <a:r>
              <a:rPr lang="en-US"/>
              <a:t>. Lang beng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36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/>
              <a:t>Câu </a:t>
            </a:r>
            <a:r>
              <a:rPr lang="en-US"/>
              <a:t>7</a:t>
            </a:r>
            <a:r>
              <a:rPr lang="vi-VN"/>
              <a:t>. Cơ quan sinh sản của nấm túi là: </a:t>
            </a:r>
            <a:endParaRPr lang="en-US"/>
          </a:p>
          <a:p>
            <a:pPr marL="514350" indent="-514350">
              <a:buAutoNum type="alphaUcPeriod"/>
            </a:pPr>
            <a:r>
              <a:rPr lang="vi-VN" smtClean="0"/>
              <a:t>túi </a:t>
            </a:r>
            <a:r>
              <a:rPr lang="vi-VN"/>
              <a:t>bào tử	</a:t>
            </a:r>
            <a:endParaRPr lang="en-US"/>
          </a:p>
          <a:p>
            <a:pPr marL="0" indent="0">
              <a:buNone/>
            </a:pPr>
            <a:r>
              <a:rPr lang="vi-VN" smtClean="0"/>
              <a:t>B</a:t>
            </a:r>
            <a:r>
              <a:rPr lang="vi-VN"/>
              <a:t>. đảm bào tử			</a:t>
            </a:r>
            <a:endParaRPr lang="en-US" smtClean="0"/>
          </a:p>
          <a:p>
            <a:pPr marL="0" indent="0">
              <a:buNone/>
            </a:pPr>
            <a:r>
              <a:rPr lang="vi-VN" smtClean="0"/>
              <a:t>C</a:t>
            </a:r>
            <a:r>
              <a:rPr lang="vi-VN"/>
              <a:t>. bào tử		</a:t>
            </a:r>
            <a:endParaRPr lang="en-US" smtClean="0"/>
          </a:p>
          <a:p>
            <a:pPr marL="0" indent="0">
              <a:buNone/>
            </a:pPr>
            <a:r>
              <a:rPr lang="vi-VN" smtClean="0"/>
              <a:t>D</a:t>
            </a:r>
            <a:r>
              <a:rPr lang="vi-VN"/>
              <a:t>. sợi nấm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79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/>
              <a:t>Câu 8. Nhóm thực vật tiến hoá nhất là:</a:t>
            </a:r>
            <a:endParaRPr lang="en-US"/>
          </a:p>
          <a:p>
            <a:pPr marL="514350" indent="-514350">
              <a:buAutoNum type="alphaUcPeriod"/>
            </a:pPr>
            <a:r>
              <a:rPr lang="vi-VN" smtClean="0"/>
              <a:t>Rêu</a:t>
            </a:r>
            <a:r>
              <a:rPr lang="vi-VN"/>
              <a:t>		 	</a:t>
            </a:r>
            <a:endParaRPr lang="en-US" smtClean="0"/>
          </a:p>
          <a:p>
            <a:pPr marL="0" indent="0">
              <a:buNone/>
            </a:pPr>
            <a:r>
              <a:rPr lang="vi-VN" smtClean="0"/>
              <a:t>B</a:t>
            </a:r>
            <a:r>
              <a:rPr lang="vi-VN"/>
              <a:t>. Dương xỉ			</a:t>
            </a:r>
            <a:endParaRPr lang="en-US" smtClean="0"/>
          </a:p>
          <a:p>
            <a:pPr marL="0" indent="0">
              <a:buNone/>
            </a:pPr>
            <a:r>
              <a:rPr lang="vi-VN" smtClean="0"/>
              <a:t>C</a:t>
            </a:r>
            <a:r>
              <a:rPr lang="vi-VN"/>
              <a:t>. Hạt trần		</a:t>
            </a:r>
            <a:endParaRPr lang="en-US" smtClean="0"/>
          </a:p>
          <a:p>
            <a:pPr marL="0" indent="0">
              <a:buNone/>
            </a:pPr>
            <a:r>
              <a:rPr lang="vi-VN" smtClean="0"/>
              <a:t>D</a:t>
            </a:r>
            <a:r>
              <a:rPr lang="vi-VN"/>
              <a:t>. Hạt kín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59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/>
              <a:t>Câu 9. Một trong các khuyến cáo của Bộ Y tế mà học sinh thực hiện thường xuyên là:</a:t>
            </a:r>
            <a:endParaRPr lang="en-US"/>
          </a:p>
          <a:p>
            <a:pPr marL="514350" indent="-514350">
              <a:buAutoNum type="alphaUcPeriod"/>
            </a:pPr>
            <a:r>
              <a:rPr lang="vi-VN" smtClean="0"/>
              <a:t>đeo </a:t>
            </a:r>
            <a:r>
              <a:rPr lang="vi-VN"/>
              <a:t>khẩu trang	</a:t>
            </a:r>
            <a:endParaRPr lang="en-US" smtClean="0"/>
          </a:p>
          <a:p>
            <a:pPr marL="0" indent="0">
              <a:buNone/>
            </a:pPr>
            <a:r>
              <a:rPr lang="vi-VN" smtClean="0"/>
              <a:t>B</a:t>
            </a:r>
            <a:r>
              <a:rPr lang="vi-VN"/>
              <a:t>. đeo găng tay			</a:t>
            </a:r>
            <a:endParaRPr lang="en-US" smtClean="0"/>
          </a:p>
          <a:p>
            <a:pPr marL="0" indent="0">
              <a:buNone/>
            </a:pPr>
            <a:r>
              <a:rPr lang="vi-VN" smtClean="0"/>
              <a:t>C</a:t>
            </a:r>
            <a:r>
              <a:rPr lang="vi-VN"/>
              <a:t>. tắm rửa		</a:t>
            </a:r>
            <a:endParaRPr lang="en-US" smtClean="0"/>
          </a:p>
          <a:p>
            <a:pPr marL="0" indent="0">
              <a:buNone/>
            </a:pPr>
            <a:r>
              <a:rPr lang="vi-VN" smtClean="0"/>
              <a:t>D</a:t>
            </a:r>
            <a:r>
              <a:rPr lang="vi-VN"/>
              <a:t>. khai báo nhân khẩu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73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/>
              <a:t>Câu 10. Thực vật đã hấp thu vào khí nào để đảm bảo cân bằng các khí trong không khí ? </a:t>
            </a:r>
            <a:endParaRPr lang="en-US"/>
          </a:p>
          <a:p>
            <a:pPr marL="514350" indent="-514350">
              <a:buAutoNum type="alphaUcPeriod"/>
            </a:pPr>
            <a:r>
              <a:rPr lang="en-US" smtClean="0"/>
              <a:t>Nitrogen</a:t>
            </a:r>
            <a:r>
              <a:rPr lang="en-US"/>
              <a:t>		</a:t>
            </a:r>
            <a:endParaRPr lang="en-US" smtClean="0"/>
          </a:p>
          <a:p>
            <a:pPr marL="0" indent="0">
              <a:buNone/>
            </a:pPr>
            <a:r>
              <a:rPr lang="en-US" smtClean="0"/>
              <a:t>B</a:t>
            </a:r>
            <a:r>
              <a:rPr lang="en-US"/>
              <a:t>. Oxygen			</a:t>
            </a:r>
            <a:endParaRPr lang="en-US" smtClean="0"/>
          </a:p>
          <a:p>
            <a:pPr marL="0" indent="0">
              <a:buNone/>
            </a:pPr>
            <a:r>
              <a:rPr lang="en-US" smtClean="0"/>
              <a:t>C</a:t>
            </a:r>
            <a:r>
              <a:rPr lang="en-US"/>
              <a:t>. Argon 		</a:t>
            </a:r>
            <a:endParaRPr lang="en-US" smtClean="0"/>
          </a:p>
          <a:p>
            <a:pPr marL="0" indent="0">
              <a:buNone/>
            </a:pPr>
            <a:r>
              <a:rPr lang="en-US" smtClean="0"/>
              <a:t>D</a:t>
            </a:r>
            <a:r>
              <a:rPr lang="en-US"/>
              <a:t>. Carbon dioxide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0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Thực vật có vai trò như thế nào trong tự nhiên và trong đời sống 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44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Đáp án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Câu 1. </a:t>
            </a:r>
            <a:r>
              <a:rPr lang="vi-VN"/>
              <a:t>A. 1 tế bào	 </a:t>
            </a:r>
            <a:r>
              <a:rPr lang="en-US" smtClean="0"/>
              <a:t>Câu 2.</a:t>
            </a:r>
            <a:r>
              <a:rPr lang="vi-VN"/>
              <a:t> B. Tảo lục	</a:t>
            </a:r>
            <a:endParaRPr lang="en-US" smtClean="0"/>
          </a:p>
          <a:p>
            <a:pPr marL="0" indent="0">
              <a:buNone/>
            </a:pPr>
            <a:r>
              <a:rPr lang="en-US"/>
              <a:t>Câu </a:t>
            </a:r>
            <a:r>
              <a:rPr lang="en-US" smtClean="0"/>
              <a:t>3.</a:t>
            </a:r>
            <a:r>
              <a:rPr lang="pt-BR"/>
              <a:t> C. 2 nhóm </a:t>
            </a:r>
            <a:r>
              <a:rPr lang="en-US" smtClean="0"/>
              <a:t>	Câu 4.</a:t>
            </a:r>
            <a:r>
              <a:rPr lang="pt-BR"/>
              <a:t> A. 4 nhóm</a:t>
            </a:r>
            <a:endParaRPr lang="en-US"/>
          </a:p>
          <a:p>
            <a:pPr marL="0" indent="0">
              <a:buNone/>
            </a:pPr>
            <a:r>
              <a:rPr lang="en-US"/>
              <a:t>Câu </a:t>
            </a:r>
            <a:r>
              <a:rPr lang="en-US" smtClean="0"/>
              <a:t>5.</a:t>
            </a:r>
            <a:r>
              <a:rPr lang="pt-BR"/>
              <a:t> D. Virus Corona </a:t>
            </a:r>
            <a:r>
              <a:rPr lang="en-US" smtClean="0"/>
              <a:t>	Câu 6.</a:t>
            </a:r>
            <a:r>
              <a:rPr lang="en-US"/>
              <a:t> C. Kiết lị</a:t>
            </a:r>
          </a:p>
          <a:p>
            <a:pPr marL="0" indent="0">
              <a:buNone/>
            </a:pPr>
            <a:r>
              <a:rPr lang="en-US"/>
              <a:t>Câu </a:t>
            </a:r>
            <a:r>
              <a:rPr lang="en-US" smtClean="0"/>
              <a:t>7. </a:t>
            </a:r>
            <a:r>
              <a:rPr lang="vi-VN"/>
              <a:t>A. túi bào tử </a:t>
            </a:r>
            <a:r>
              <a:rPr lang="en-US" smtClean="0"/>
              <a:t>		Câu 8.</a:t>
            </a:r>
            <a:r>
              <a:rPr lang="vi-VN"/>
              <a:t> </a:t>
            </a:r>
            <a:r>
              <a:rPr lang="vi-VN" smtClean="0"/>
              <a:t>D</a:t>
            </a:r>
            <a:r>
              <a:rPr lang="vi-VN"/>
              <a:t>. Hạt kín</a:t>
            </a:r>
            <a:endParaRPr lang="en-US" smtClean="0"/>
          </a:p>
          <a:p>
            <a:pPr marL="0" indent="0">
              <a:buNone/>
            </a:pPr>
            <a:r>
              <a:rPr lang="en-US"/>
              <a:t>Câu </a:t>
            </a:r>
            <a:r>
              <a:rPr lang="en-US" smtClean="0"/>
              <a:t>9.</a:t>
            </a:r>
            <a:r>
              <a:rPr lang="vi-VN"/>
              <a:t> C. 5K	 </a:t>
            </a:r>
            <a:r>
              <a:rPr lang="en-US" smtClean="0"/>
              <a:t>	Câu 10.</a:t>
            </a:r>
            <a:r>
              <a:rPr lang="en-US"/>
              <a:t> B. Oxygen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1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pt-BR" sz="3000" smtClean="0"/>
              <a:t>Vai trò của thực vật trong tự nhiên</a:t>
            </a:r>
          </a:p>
          <a:p>
            <a:pPr marL="0" indent="0">
              <a:buNone/>
            </a:pPr>
            <a:r>
              <a:rPr lang="pt-BR" sz="3000" smtClean="0"/>
              <a:t>- Cung </a:t>
            </a:r>
            <a:r>
              <a:rPr lang="pt-BR" sz="3000"/>
              <a:t>cấp thức ăn, chỗ ở, nơi sinh sản cho các sinh vật khác; giữ cân bằng sinh thái.</a:t>
            </a:r>
            <a:endParaRPr lang="en-US" sz="3000"/>
          </a:p>
          <a:p>
            <a:pPr marL="0" indent="0">
              <a:buNone/>
            </a:pPr>
            <a:r>
              <a:rPr lang="pt-BR" sz="3000"/>
              <a:t>- </a:t>
            </a:r>
            <a:r>
              <a:rPr lang="pt-BR" sz="3000" smtClean="0"/>
              <a:t>Góp </a:t>
            </a:r>
            <a:r>
              <a:rPr lang="pt-BR" sz="3000"/>
              <a:t>phần bảo vệ môi trường: </a:t>
            </a:r>
            <a:endParaRPr lang="en-US" sz="3000"/>
          </a:p>
          <a:p>
            <a:pPr marL="0" indent="0">
              <a:buNone/>
            </a:pPr>
            <a:r>
              <a:rPr lang="pt-BR" sz="3000"/>
              <a:t>+ Điều hoà hàm lượng các khí oxygen và carbon dioxide trong không khí.</a:t>
            </a:r>
            <a:endParaRPr lang="en-US" sz="3000"/>
          </a:p>
          <a:p>
            <a:pPr marL="0" indent="0">
              <a:buNone/>
            </a:pPr>
            <a:r>
              <a:rPr lang="pt-BR" sz="3000"/>
              <a:t>+ Điều hoà khí hậu, làm tăng lượng mưa trong khu vực;</a:t>
            </a:r>
            <a:endParaRPr lang="en-US" sz="3000"/>
          </a:p>
          <a:p>
            <a:pPr marL="0" indent="0">
              <a:buNone/>
            </a:pPr>
            <a:r>
              <a:rPr lang="pt-BR" sz="3000"/>
              <a:t>+ </a:t>
            </a:r>
            <a:r>
              <a:rPr lang="pt-BR" sz="3000" smtClean="0"/>
              <a:t>Bảo </a:t>
            </a:r>
            <a:r>
              <a:rPr lang="pt-BR" sz="3000"/>
              <a:t>vệ đất, chống xói mòn, sạt lỡ; hạn chế lũ lụt, hạn hán; cho bóng mát; chắn gió.</a:t>
            </a:r>
            <a:endParaRPr lang="en-US" sz="3000"/>
          </a:p>
          <a:p>
            <a:pPr marL="0" indent="0">
              <a:buNone/>
            </a:pP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45443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smtClean="0"/>
              <a:t> </a:t>
            </a:r>
            <a:r>
              <a:rPr lang="pt-BR"/>
              <a:t>Vai trò của TV trong đời sống: </a:t>
            </a:r>
            <a:endParaRPr lang="en-US"/>
          </a:p>
          <a:p>
            <a:pPr marL="0" indent="0">
              <a:buNone/>
            </a:pPr>
            <a:r>
              <a:rPr lang="pt-BR"/>
              <a:t>+ Cung cấp lương thực, thực phẩm: lúa, hạt, rau củ quả;</a:t>
            </a:r>
            <a:endParaRPr lang="en-US"/>
          </a:p>
          <a:p>
            <a:pPr marL="0" indent="0">
              <a:buNone/>
            </a:pPr>
            <a:r>
              <a:rPr lang="pt-BR"/>
              <a:t>+ Làm thuốc: sâm, đinh lăng</a:t>
            </a:r>
            <a:r>
              <a:rPr lang="pt-BR" smtClean="0"/>
              <a:t>...</a:t>
            </a:r>
            <a:endParaRPr lang="en-US"/>
          </a:p>
          <a:p>
            <a:pPr marL="0" indent="0">
              <a:buNone/>
            </a:pPr>
            <a:r>
              <a:rPr lang="pt-BR" smtClean="0"/>
              <a:t>+ </a:t>
            </a:r>
            <a:r>
              <a:rPr lang="pt-BR"/>
              <a:t>Cung cấp gỗ: cây thông</a:t>
            </a:r>
            <a:endParaRPr lang="en-US"/>
          </a:p>
          <a:p>
            <a:pPr marL="0" indent="0">
              <a:buNone/>
            </a:pPr>
            <a:r>
              <a:rPr lang="pt-BR"/>
              <a:t>+ Cung cấp nguyên liệu cho công nghiệp: mủ cao su</a:t>
            </a:r>
            <a:endParaRPr lang="en-US"/>
          </a:p>
          <a:p>
            <a:pPr marL="0" indent="0">
              <a:buNone/>
            </a:pPr>
            <a:r>
              <a:rPr lang="fr-FR"/>
              <a:t>+ Làm cảnh, trang trí: cây mai..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27" y="5589240"/>
            <a:ext cx="8229600" cy="608931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smtClean="0"/>
              <a:t>Quan sát cho biết vai trò của thực vật trong tự nhiên</a:t>
            </a:r>
            <a:endParaRPr lang="en-US" sz="240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3" y="515840"/>
            <a:ext cx="435994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540" y="620688"/>
            <a:ext cx="3879923" cy="454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3815" y="3933056"/>
            <a:ext cx="441727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smtClean="0"/>
              <a:t>Sơ đồ chuỗi thức ăn trong tự nhiên</a:t>
            </a:r>
            <a:endParaRPr lang="en-US" sz="3200"/>
          </a:p>
        </p:txBody>
      </p:sp>
      <p:sp>
        <p:nvSpPr>
          <p:cNvPr id="7" name="TextBox 6"/>
          <p:cNvSpPr txBox="1"/>
          <p:nvPr/>
        </p:nvSpPr>
        <p:spPr>
          <a:xfrm>
            <a:off x="5004048" y="3851658"/>
            <a:ext cx="3744416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smtClean="0"/>
              <a:t>Thực vật là nơi sống của sinh vật khác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2521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229200"/>
            <a:ext cx="8229600" cy="752947"/>
          </a:xfrm>
        </p:spPr>
        <p:txBody>
          <a:bodyPr/>
          <a:lstStyle/>
          <a:p>
            <a:pPr marL="0" indent="0">
              <a:buNone/>
            </a:pPr>
            <a:r>
              <a:rPr lang="en-US" sz="3600" smtClean="0"/>
              <a:t>Quan sát hình cho biết thực vật cói vai trò gì ?</a:t>
            </a:r>
            <a:endParaRPr lang="en-US" sz="360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539552" y="0"/>
            <a:ext cx="8604448" cy="5085183"/>
            <a:chOff x="683568" y="2138686"/>
            <a:chExt cx="6552728" cy="4702462"/>
          </a:xfrm>
        </p:grpSpPr>
        <p:pic>
          <p:nvPicPr>
            <p:cNvPr id="5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29"/>
            <a:stretch/>
          </p:blipFill>
          <p:spPr bwMode="auto">
            <a:xfrm>
              <a:off x="683568" y="2675561"/>
              <a:ext cx="6430272" cy="416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156612" y="2138686"/>
              <a:ext cx="1079684" cy="1723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9552" y="4572417"/>
            <a:ext cx="806489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Sự trao đổi các khí trong khong khí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8993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148425"/>
            <a:ext cx="8229600" cy="1184394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FF0000"/>
                </a:solidFill>
              </a:rPr>
              <a:t>Điều gì xảy ra khi bị mất rừng ? Từ đó nêu vai trò của thực vật liên quan hình quan sát.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92003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4509120"/>
            <a:ext cx="792003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Hậu quả của việc mất rừng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6487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013176"/>
            <a:ext cx="8229600" cy="1152128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Quan sát, nêu vai trò của thực vật trong đời sống ?</a:t>
            </a:r>
            <a:endParaRPr lang="en-US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664450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50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54" y="5157192"/>
            <a:ext cx="8229600" cy="122413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Quan </a:t>
            </a:r>
            <a:r>
              <a:rPr lang="en-US" smtClean="0"/>
              <a:t>sát </a:t>
            </a:r>
            <a:r>
              <a:rPr lang="en-US"/>
              <a:t>nêu vai trò của thực vật trong đời sống </a:t>
            </a:r>
            <a:r>
              <a:rPr lang="en-US" smtClean="0"/>
              <a:t>?</a:t>
            </a:r>
            <a:endParaRPr lang="en-US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67544" y="332656"/>
            <a:ext cx="8066088" cy="4968552"/>
            <a:chOff x="1187624" y="2170668"/>
            <a:chExt cx="6048673" cy="4525793"/>
          </a:xfrm>
        </p:grpSpPr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170668"/>
              <a:ext cx="5917406" cy="4473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219676" y="6380073"/>
              <a:ext cx="2016621" cy="316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5411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31</TotalTime>
  <Words>490</Words>
  <Application>Microsoft Office PowerPoint</Application>
  <PresentationFormat>On-screen Show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</vt:lpstr>
      <vt:lpstr>VAI TRÒ CỦA THỰC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 ôn tập phần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Đáp án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VAI TRÒ CỦA THỰC VẬT</dc:title>
  <dc:creator>Admin</dc:creator>
  <cp:lastModifiedBy>Admin</cp:lastModifiedBy>
  <cp:revision>16</cp:revision>
  <dcterms:created xsi:type="dcterms:W3CDTF">2022-03-15T07:07:13Z</dcterms:created>
  <dcterms:modified xsi:type="dcterms:W3CDTF">2024-10-03T22:18:04Z</dcterms:modified>
</cp:coreProperties>
</file>