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57" r:id="rId5"/>
    <p:sldId id="264" r:id="rId6"/>
    <p:sldId id="262" r:id="rId7"/>
    <p:sldId id="265" r:id="rId8"/>
    <p:sldId id="266" r:id="rId9"/>
    <p:sldId id="268" r:id="rId10"/>
    <p:sldId id="267" r:id="rId11"/>
    <p:sldId id="273" r:id="rId12"/>
    <p:sldId id="275" r:id="rId13"/>
    <p:sldId id="274" r:id="rId14"/>
    <p:sldId id="269" r:id="rId15"/>
    <p:sldId id="271" r:id="rId16"/>
    <p:sldId id="2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5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5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3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7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7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17CD-76F6-413A-BC8E-E3ADDE235468}" type="datetimeFigureOut">
              <a:rPr lang="en-US" smtClean="0"/>
              <a:t>05-Jul-21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BA111-1E1F-4A7A-8FFA-F13731883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9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ạy bảng hoạt động về bản đồ La Mã cổ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4095482"/>
            <a:ext cx="3167495" cy="25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7583" y="296214"/>
            <a:ext cx="10441910" cy="708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BÀI 12. LA MÃ CỔ ĐẠI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245" y="1262130"/>
            <a:ext cx="11616744" cy="2575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2400" b="1" u="sng" dirty="0" err="1" smtClean="0">
                <a:solidFill>
                  <a:srgbClr val="C00000"/>
                </a:solidFill>
              </a:rPr>
              <a:t>Mục</a:t>
            </a:r>
            <a:r>
              <a:rPr lang="en-US" sz="2400" b="1" u="sng" dirty="0" smtClean="0">
                <a:solidFill>
                  <a:srgbClr val="C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tiêu</a:t>
            </a:r>
            <a:r>
              <a:rPr lang="en-US" sz="2400" b="1" u="sng" dirty="0" smtClean="0">
                <a:solidFill>
                  <a:srgbClr val="C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bài</a:t>
            </a:r>
            <a:r>
              <a:rPr lang="en-US" sz="2400" b="1" u="sng" dirty="0" smtClean="0">
                <a:solidFill>
                  <a:srgbClr val="C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học</a:t>
            </a:r>
            <a:endParaRPr lang="en-US" sz="2400" b="1" u="sng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kiện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tự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La </a:t>
            </a:r>
            <a:r>
              <a:rPr lang="en-US" sz="2400" dirty="0" err="1" smtClean="0">
                <a:solidFill>
                  <a:srgbClr val="002060"/>
                </a:solidFill>
              </a:rPr>
              <a:t>Mã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cổ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đại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nó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tổ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chức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nước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đế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chế</a:t>
            </a:r>
            <a:r>
              <a:rPr lang="en-US" sz="2400" dirty="0" smtClean="0">
                <a:solidFill>
                  <a:srgbClr val="002060"/>
                </a:solidFill>
              </a:rPr>
              <a:t> ở La </a:t>
            </a:r>
            <a:r>
              <a:rPr lang="en-US" sz="2400" dirty="0" err="1" smtClean="0">
                <a:solidFill>
                  <a:srgbClr val="002060"/>
                </a:solidFill>
              </a:rPr>
              <a:t>Mã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</a:rPr>
              <a:t>Nêu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số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tựu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văn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hóa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tiêu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La </a:t>
            </a:r>
            <a:r>
              <a:rPr lang="en-US" sz="2400" dirty="0" err="1" smtClean="0">
                <a:solidFill>
                  <a:srgbClr val="002060"/>
                </a:solidFill>
              </a:rPr>
              <a:t>Mã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cổ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đại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88" y="4095482"/>
            <a:ext cx="4398726" cy="25496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Politicians Really Need the Powerful Wisdom of Roman Emperor Augustus | by  Charles Stephen | History of Yester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43" y="4065382"/>
            <a:ext cx="2013607" cy="25066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tựu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hóa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tiêu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biểu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đại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35961"/>
              </p:ext>
            </p:extLst>
          </p:nvPr>
        </p:nvGraphicFramePr>
        <p:xfrm>
          <a:off x="579253" y="1345441"/>
          <a:ext cx="10970240" cy="5201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848">
                  <a:extLst>
                    <a:ext uri="{9D8B030D-6E8A-4147-A177-3AD203B41FA5}">
                      <a16:colId xmlns:a16="http://schemas.microsoft.com/office/drawing/2014/main" xmlns="" val="814771167"/>
                    </a:ext>
                  </a:extLst>
                </a:gridCol>
                <a:gridCol w="4269861">
                  <a:extLst>
                    <a:ext uri="{9D8B030D-6E8A-4147-A177-3AD203B41FA5}">
                      <a16:colId xmlns:a16="http://schemas.microsoft.com/office/drawing/2014/main" xmlns="" val="3514816407"/>
                    </a:ext>
                  </a:extLst>
                </a:gridCol>
                <a:gridCol w="4955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55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AU" sz="2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Lĩnh</a:t>
                      </a:r>
                      <a:r>
                        <a:rPr lang="en-AU" sz="2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AU" sz="2400" b="1" baseline="0" dirty="0" err="1" smtClean="0">
                          <a:solidFill>
                            <a:srgbClr val="002060"/>
                          </a:solidFill>
                          <a:effectLst/>
                        </a:rPr>
                        <a:t>vực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AU" sz="2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Thành</a:t>
                      </a:r>
                      <a:r>
                        <a:rPr lang="en-AU" sz="2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AU" sz="2400" b="1" baseline="0" dirty="0" err="1" smtClean="0">
                          <a:solidFill>
                            <a:srgbClr val="002060"/>
                          </a:solidFill>
                          <a:effectLst/>
                        </a:rPr>
                        <a:t>tựu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3530287"/>
                  </a:ext>
                </a:extLst>
              </a:tr>
              <a:tr h="841579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2400" dirty="0" err="1">
                          <a:solidFill>
                            <a:schemeClr val="tx1"/>
                          </a:solidFill>
                          <a:effectLst/>
                        </a:rPr>
                        <a:t>Chữ</a:t>
                      </a:r>
                      <a:r>
                        <a:rPr lang="en-AU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AU" sz="2400" dirty="0" err="1">
                          <a:solidFill>
                            <a:schemeClr val="tx1"/>
                          </a:solidFill>
                          <a:effectLst/>
                        </a:rPr>
                        <a:t>viết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7146315"/>
                  </a:ext>
                </a:extLst>
              </a:tr>
              <a:tr h="841579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1579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1579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0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73" y="2301857"/>
            <a:ext cx="5363727" cy="4163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743" y="1409305"/>
            <a:ext cx="100841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solidFill>
                  <a:srgbClr val="002060"/>
                </a:solidFill>
              </a:rPr>
              <a:t>Hãy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dựa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vào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bảng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chữ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số</a:t>
            </a:r>
            <a:r>
              <a:rPr lang="en-US" sz="2600" b="1" i="1" dirty="0" smtClean="0">
                <a:solidFill>
                  <a:srgbClr val="002060"/>
                </a:solidFill>
              </a:rPr>
              <a:t> La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Mã</a:t>
            </a:r>
            <a:r>
              <a:rPr lang="en-US" sz="2600" b="1" i="1" dirty="0" smtClean="0">
                <a:solidFill>
                  <a:srgbClr val="002060"/>
                </a:solidFill>
              </a:rPr>
              <a:t>,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hãy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tính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tổng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của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các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phép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toán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sau</a:t>
            </a:r>
            <a:r>
              <a:rPr lang="en-US" sz="2600" b="1" i="1" dirty="0" smtClean="0">
                <a:solidFill>
                  <a:srgbClr val="002060"/>
                </a:solidFill>
              </a:rPr>
              <a:t>:</a:t>
            </a:r>
          </a:p>
          <a:p>
            <a:endParaRPr lang="en-US" sz="2600" b="1" i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2133"/>
          <a:stretch/>
        </p:blipFill>
        <p:spPr>
          <a:xfrm>
            <a:off x="568992" y="1855581"/>
            <a:ext cx="5583126" cy="49118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Toán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4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372" y="4333302"/>
            <a:ext cx="4020457" cy="2272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743" y="281700"/>
            <a:ext cx="10794750" cy="7488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Thần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thoại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785091"/>
              </p:ext>
            </p:extLst>
          </p:nvPr>
        </p:nvGraphicFramePr>
        <p:xfrm>
          <a:off x="362857" y="1190170"/>
          <a:ext cx="7416799" cy="5517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95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9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</a:rPr>
                        <a:t>Tên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200025" marT="30480" marB="304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</a:rPr>
                        <a:t>chú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200025" marT="30480" marB="304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dirty="0">
                          <a:solidFill>
                            <a:srgbClr val="002060"/>
                          </a:solidFill>
                          <a:effectLst/>
                        </a:rPr>
                        <a:t>Apollo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Thần ánh sáng và bảo trợ cho nghệ thuật, y học và tiên tri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Cupid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yêu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Jupiter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bầu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trời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sấm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sét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bão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tố</a:t>
                      </a:r>
                      <a:r>
                        <a:rPr lang="en-US" sz="2000" dirty="0">
                          <a:effectLst/>
                        </a:rPr>
                        <a:t>. </a:t>
                      </a:r>
                      <a:r>
                        <a:rPr lang="en-US" sz="2000" dirty="0" err="1">
                          <a:effectLst/>
                        </a:rPr>
                        <a:t>Vua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đỉnh</a:t>
                      </a:r>
                      <a:r>
                        <a:rPr lang="en-US" sz="2000" dirty="0">
                          <a:effectLst/>
                        </a:rPr>
                        <a:t> Olympus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Luna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Nữ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mặt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</a:rPr>
                        <a:t>trăng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Mars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chiến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tranh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Mercury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đưa</a:t>
                      </a:r>
                      <a:r>
                        <a:rPr lang="en-US" sz="2000" dirty="0">
                          <a:effectLst/>
                        </a:rPr>
                        <a:t> tin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hộ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những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người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lữ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hành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en-US" sz="2000" dirty="0" err="1">
                          <a:effectLst/>
                        </a:rPr>
                        <a:t>sứ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vị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7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Neptunus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biển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7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Roma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Nữ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hộ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thành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phố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</a:rPr>
                        <a:t>Roma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đại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sự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vĩ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đại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Đế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</a:rPr>
                        <a:t>quốc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La </a:t>
                      </a:r>
                      <a:r>
                        <a:rPr lang="en-US" sz="2000" u="none" strike="noStrike" baseline="0" dirty="0" err="1" smtClean="0">
                          <a:effectLst/>
                        </a:rPr>
                        <a:t>Mã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Saturn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nghiệp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Venus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Nữ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yêu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sắc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đẹp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Vệ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Nữ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9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Diana</a:t>
                      </a:r>
                      <a:endParaRPr lang="en-US" sz="2000" u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</a:rPr>
                        <a:t>Nữ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bắn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mặt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trăng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302" y="1521443"/>
            <a:ext cx="3715527" cy="21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6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công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trình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trúc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tiêu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biểu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đại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943" y="1331621"/>
            <a:ext cx="3769683" cy="2037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22" y="4060717"/>
            <a:ext cx="2152650" cy="2217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1" y="4006423"/>
            <a:ext cx="3515290" cy="2312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473" y="4006423"/>
            <a:ext cx="3727357" cy="2271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06" y="1384068"/>
            <a:ext cx="2715259" cy="1985220"/>
          </a:xfrm>
          <a:prstGeom prst="rect">
            <a:avLst/>
          </a:prstGeom>
        </p:spPr>
      </p:pic>
      <p:sp>
        <p:nvSpPr>
          <p:cNvPr id="11" name="AutoShape 2" descr="Cùng khám phá địa điểm Nhà tắm Caracalla- The Baths of Caracalla tại  Vatican City - GODY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657" y="1380716"/>
            <a:ext cx="2651429" cy="1988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823" y="3464417"/>
            <a:ext cx="30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Khải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môn</a:t>
            </a:r>
            <a:r>
              <a:rPr lang="en-US" dirty="0" smtClean="0"/>
              <a:t> </a:t>
            </a:r>
            <a:r>
              <a:rPr lang="en-US" dirty="0" err="1" smtClean="0"/>
              <a:t>Constantin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7225" y="3447738"/>
            <a:ext cx="30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tắm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cộng</a:t>
            </a:r>
            <a:r>
              <a:rPr lang="en-US" dirty="0" smtClean="0"/>
              <a:t> ở La </a:t>
            </a:r>
            <a:r>
              <a:rPr lang="en-US" dirty="0" err="1" smtClean="0"/>
              <a:t>Mã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71830" y="3447738"/>
            <a:ext cx="30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Đền</a:t>
            </a:r>
            <a:r>
              <a:rPr lang="en-US" dirty="0" smtClean="0"/>
              <a:t> Pan-</a:t>
            </a:r>
            <a:r>
              <a:rPr lang="en-US" dirty="0" err="1" smtClean="0"/>
              <a:t>tê</a:t>
            </a:r>
            <a:r>
              <a:rPr lang="en-US" dirty="0" smtClean="0"/>
              <a:t>-</a:t>
            </a:r>
            <a:r>
              <a:rPr lang="en-US" dirty="0" err="1" smtClean="0"/>
              <a:t>nông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7334" y="6318703"/>
            <a:ext cx="30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Đấu</a:t>
            </a:r>
            <a:r>
              <a:rPr lang="en-US" dirty="0" smtClean="0"/>
              <a:t> </a:t>
            </a:r>
            <a:r>
              <a:rPr lang="en-US" dirty="0" err="1" smtClean="0"/>
              <a:t>tường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-li-</a:t>
            </a:r>
            <a:r>
              <a:rPr lang="en-US" dirty="0" err="1" smtClean="0"/>
              <a:t>dê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60361" y="6343000"/>
            <a:ext cx="30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Quảng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Rô</a:t>
            </a:r>
            <a:r>
              <a:rPr lang="en-US" dirty="0" smtClean="0"/>
              <a:t>-ma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384" y="6353240"/>
            <a:ext cx="389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Appia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Rô</a:t>
            </a:r>
            <a:r>
              <a:rPr lang="en-US" dirty="0" smtClean="0"/>
              <a:t>-ma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8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LUYỆN TẬP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86" y="1375230"/>
            <a:ext cx="6807197" cy="5105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426" y="1785258"/>
            <a:ext cx="5050973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2 </a:t>
            </a:r>
            <a:r>
              <a:rPr lang="en-US" sz="2800" b="1" dirty="0" err="1" smtClean="0">
                <a:solidFill>
                  <a:srgbClr val="C00000"/>
                </a:solidFill>
              </a:rPr>
              <a:t>ngôi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sao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</a:rPr>
              <a:t> 1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ước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vở</a:t>
            </a:r>
            <a:r>
              <a:rPr lang="en-US" sz="2600" dirty="0" smtClean="0">
                <a:solidFill>
                  <a:srgbClr val="002060"/>
                </a:solidFill>
              </a:rPr>
              <a:t> 2 </a:t>
            </a:r>
            <a:r>
              <a:rPr lang="en-US" sz="2600" dirty="0" err="1" smtClean="0">
                <a:solidFill>
                  <a:srgbClr val="002060"/>
                </a:solidFill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em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thích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nhất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buổi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ngày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hôm</a:t>
            </a:r>
            <a:r>
              <a:rPr lang="en-US" sz="2600" dirty="0" smtClean="0">
                <a:solidFill>
                  <a:srgbClr val="002060"/>
                </a:solidFill>
              </a:rPr>
              <a:t> nay (2 </a:t>
            </a:r>
            <a:r>
              <a:rPr lang="en-US" sz="2600" dirty="0" err="1" smtClean="0">
                <a:solidFill>
                  <a:srgbClr val="002060"/>
                </a:solidFill>
              </a:rPr>
              <a:t>ngôi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sao</a:t>
            </a:r>
            <a:r>
              <a:rPr lang="en-US" sz="2600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1 </a:t>
            </a:r>
            <a:r>
              <a:rPr lang="en-US" sz="2600" dirty="0" err="1" smtClean="0">
                <a:solidFill>
                  <a:srgbClr val="002060"/>
                </a:solidFill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em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muốn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thay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đổi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giờ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trở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nên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thú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vị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hơn</a:t>
            </a:r>
            <a:r>
              <a:rPr lang="en-US" sz="2600" dirty="0" smtClean="0">
                <a:solidFill>
                  <a:srgbClr val="002060"/>
                </a:solidFill>
              </a:rPr>
              <a:t> (1 </a:t>
            </a:r>
            <a:r>
              <a:rPr lang="en-US" sz="2600" dirty="0" err="1" smtClean="0">
                <a:solidFill>
                  <a:srgbClr val="002060"/>
                </a:solidFill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ước</a:t>
            </a:r>
            <a:r>
              <a:rPr lang="en-US" sz="2600" dirty="0" smtClean="0">
                <a:solidFill>
                  <a:srgbClr val="002060"/>
                </a:solidFill>
              </a:rPr>
              <a:t>)</a:t>
            </a: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8017986" y="1375714"/>
            <a:ext cx="2902857" cy="1834752"/>
          </a:xfrm>
          <a:prstGeom prst="cloudCallout">
            <a:avLst>
              <a:gd name="adj1" fmla="val 52209"/>
              <a:gd name="adj2" fmla="val 5665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</a:rPr>
              <a:t>Bạn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có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đạt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mục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tiêu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bài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học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93" y="1490014"/>
            <a:ext cx="7017656" cy="4970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u="sng" dirty="0" err="1" smtClean="0">
                <a:solidFill>
                  <a:srgbClr val="C00000"/>
                </a:solidFill>
              </a:rPr>
              <a:t>Mục</a:t>
            </a:r>
            <a:r>
              <a:rPr lang="en-US" sz="2600" b="1" u="sng" dirty="0" smtClean="0">
                <a:solidFill>
                  <a:srgbClr val="C00000"/>
                </a:solidFill>
              </a:rPr>
              <a:t> </a:t>
            </a:r>
            <a:r>
              <a:rPr lang="en-US" sz="2600" b="1" u="sng" dirty="0" err="1">
                <a:solidFill>
                  <a:srgbClr val="C00000"/>
                </a:solidFill>
              </a:rPr>
              <a:t>tiêu</a:t>
            </a:r>
            <a:r>
              <a:rPr lang="en-US" sz="2600" b="1" u="sng" dirty="0">
                <a:solidFill>
                  <a:srgbClr val="C00000"/>
                </a:solidFill>
              </a:rPr>
              <a:t> </a:t>
            </a:r>
            <a:r>
              <a:rPr lang="en-US" sz="2600" b="1" u="sng" dirty="0" err="1">
                <a:solidFill>
                  <a:srgbClr val="C00000"/>
                </a:solidFill>
              </a:rPr>
              <a:t>bài</a:t>
            </a:r>
            <a:r>
              <a:rPr lang="en-US" sz="2600" b="1" u="sng" dirty="0">
                <a:solidFill>
                  <a:srgbClr val="C00000"/>
                </a:solidFill>
              </a:rPr>
              <a:t> </a:t>
            </a:r>
            <a:r>
              <a:rPr lang="en-US" sz="2600" b="1" u="sng" dirty="0" err="1">
                <a:solidFill>
                  <a:srgbClr val="C00000"/>
                </a:solidFill>
              </a:rPr>
              <a:t>học</a:t>
            </a:r>
            <a:endParaRPr lang="en-US" sz="2600" b="1" u="sng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Trình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bày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được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những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đặc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điểm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điều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kiện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tự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nhiên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của</a:t>
            </a:r>
            <a:r>
              <a:rPr lang="en-US" sz="2600" i="1" dirty="0">
                <a:solidFill>
                  <a:srgbClr val="002060"/>
                </a:solidFill>
              </a:rPr>
              <a:t> La </a:t>
            </a:r>
            <a:r>
              <a:rPr lang="en-US" sz="2600" i="1" dirty="0" err="1">
                <a:solidFill>
                  <a:srgbClr val="002060"/>
                </a:solidFill>
              </a:rPr>
              <a:t>Mã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cổ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đại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những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tác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động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của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nó</a:t>
            </a:r>
            <a:r>
              <a:rPr lang="en-US" sz="2600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Trình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bày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được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tổ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chức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nhà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nước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đế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chế</a:t>
            </a:r>
            <a:r>
              <a:rPr lang="en-US" sz="2600" i="1" dirty="0">
                <a:solidFill>
                  <a:srgbClr val="002060"/>
                </a:solidFill>
              </a:rPr>
              <a:t> ở La </a:t>
            </a:r>
            <a:r>
              <a:rPr lang="en-US" sz="2600" i="1" dirty="0" err="1">
                <a:solidFill>
                  <a:srgbClr val="002060"/>
                </a:solidFill>
              </a:rPr>
              <a:t>Mã</a:t>
            </a:r>
            <a:endParaRPr lang="en-US" sz="2600" i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Nêu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được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một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số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thành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tựu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văn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hóa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tiêu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biểu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của</a:t>
            </a:r>
            <a:r>
              <a:rPr lang="en-US" sz="2600" i="1" dirty="0">
                <a:solidFill>
                  <a:srgbClr val="002060"/>
                </a:solidFill>
              </a:rPr>
              <a:t> La </a:t>
            </a:r>
            <a:r>
              <a:rPr lang="en-US" sz="2600" i="1" dirty="0" err="1">
                <a:solidFill>
                  <a:srgbClr val="002060"/>
                </a:solidFill>
              </a:rPr>
              <a:t>Mã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cổ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đại</a:t>
            </a:r>
            <a:r>
              <a:rPr lang="en-US" sz="2600" i="1" dirty="0" smtClean="0">
                <a:solidFill>
                  <a:srgbClr val="002060"/>
                </a:solidFill>
              </a:rPr>
              <a:t>.</a:t>
            </a:r>
            <a:endParaRPr lang="en-US" sz="2600" i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LUYỆN TẬP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Raised hand student clipart. Free download transparent .PNG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3621707"/>
            <a:ext cx="3143250" cy="32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VẬN DỤNG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4" y="1233717"/>
            <a:ext cx="4022726" cy="5681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085" y="1219203"/>
            <a:ext cx="7344229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u="sng" dirty="0" err="1" smtClean="0">
                <a:solidFill>
                  <a:srgbClr val="C00000"/>
                </a:solidFill>
              </a:rPr>
              <a:t>Nhiệm</a:t>
            </a:r>
            <a:r>
              <a:rPr lang="en-US" sz="2600" b="1" u="sng" dirty="0" smtClean="0">
                <a:solidFill>
                  <a:srgbClr val="C00000"/>
                </a:solidFill>
              </a:rPr>
              <a:t> </a:t>
            </a:r>
            <a:r>
              <a:rPr lang="en-US" sz="2600" b="1" u="sng" dirty="0" err="1" smtClean="0">
                <a:solidFill>
                  <a:srgbClr val="C00000"/>
                </a:solidFill>
              </a:rPr>
              <a:t>vụ</a:t>
            </a:r>
            <a:r>
              <a:rPr lang="en-US" sz="2600" b="1" u="sng" dirty="0" smtClean="0">
                <a:solidFill>
                  <a:srgbClr val="C0000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chọn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chủ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đề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về</a:t>
            </a:r>
            <a:r>
              <a:rPr lang="en-US" sz="2600" dirty="0" smtClean="0">
                <a:solidFill>
                  <a:srgbClr val="002060"/>
                </a:solidFill>
              </a:rPr>
              <a:t> La </a:t>
            </a:r>
            <a:r>
              <a:rPr lang="en-US" sz="2600" dirty="0" err="1" smtClean="0">
                <a:solidFill>
                  <a:srgbClr val="002060"/>
                </a:solidFill>
              </a:rPr>
              <a:t>Mã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cổ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đại</a:t>
            </a:r>
            <a:r>
              <a:rPr lang="en-US" sz="2600" dirty="0" smtClean="0">
                <a:solidFill>
                  <a:srgbClr val="002060"/>
                </a:solidFill>
              </a:rPr>
              <a:t> (</a:t>
            </a:r>
            <a:r>
              <a:rPr lang="en-US" sz="2600" dirty="0" err="1" smtClean="0">
                <a:solidFill>
                  <a:srgbClr val="002060"/>
                </a:solidFill>
              </a:rPr>
              <a:t>quá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trình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mở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rộng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đế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điều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kiện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tự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nhiên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tổ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chức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nước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văn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hóa</a:t>
            </a:r>
            <a:r>
              <a:rPr lang="en-US" sz="2600" dirty="0" smtClean="0">
                <a:solidFill>
                  <a:srgbClr val="002060"/>
                </a:solidFill>
              </a:rPr>
              <a:t>,…), </a:t>
            </a: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bài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báo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đưa</a:t>
            </a:r>
            <a:r>
              <a:rPr lang="en-US" sz="2600" dirty="0" smtClean="0">
                <a:solidFill>
                  <a:srgbClr val="002060"/>
                </a:solidFill>
              </a:rPr>
              <a:t> tin </a:t>
            </a:r>
            <a:r>
              <a:rPr lang="en-US" sz="2600" dirty="0" err="1" smtClean="0">
                <a:solidFill>
                  <a:srgbClr val="002060"/>
                </a:solidFill>
              </a:rPr>
              <a:t>về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chủ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đề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đó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300" b="1" i="1" u="sng" dirty="0" err="1" smtClean="0">
                <a:solidFill>
                  <a:srgbClr val="002060"/>
                </a:solidFill>
              </a:rPr>
              <a:t>Yêu</a:t>
            </a:r>
            <a:r>
              <a:rPr lang="en-US" sz="2300" b="1" i="1" u="sng" dirty="0" smtClean="0">
                <a:solidFill>
                  <a:srgbClr val="002060"/>
                </a:solidFill>
              </a:rPr>
              <a:t> </a:t>
            </a:r>
            <a:r>
              <a:rPr lang="en-US" sz="2300" b="1" i="1" u="sng" dirty="0" err="1" smtClean="0">
                <a:solidFill>
                  <a:srgbClr val="002060"/>
                </a:solidFill>
              </a:rPr>
              <a:t>cầu</a:t>
            </a:r>
            <a:r>
              <a:rPr lang="en-US" sz="2300" b="1" i="1" u="sng" dirty="0" smtClean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Sử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dụng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</a:rPr>
              <a:t> ở </a:t>
            </a:r>
            <a:r>
              <a:rPr lang="en-US" sz="2300" dirty="0" err="1" smtClean="0">
                <a:solidFill>
                  <a:srgbClr val="002060"/>
                </a:solidFill>
              </a:rPr>
              <a:t>trang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bên</a:t>
            </a:r>
            <a:endParaRPr lang="en-US" sz="23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Có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tên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tờ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báo</a:t>
            </a:r>
            <a:r>
              <a:rPr lang="en-US" sz="2300" dirty="0" smtClean="0">
                <a:solidFill>
                  <a:srgbClr val="002060"/>
                </a:solidFill>
              </a:rPr>
              <a:t> (</a:t>
            </a:r>
            <a:r>
              <a:rPr lang="en-US" sz="2300" dirty="0" err="1" smtClean="0">
                <a:solidFill>
                  <a:srgbClr val="002060"/>
                </a:solidFill>
              </a:rPr>
              <a:t>Thông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tấn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xã</a:t>
            </a:r>
            <a:r>
              <a:rPr lang="en-US" sz="2300" dirty="0" smtClean="0">
                <a:solidFill>
                  <a:srgbClr val="002060"/>
                </a:solidFill>
              </a:rPr>
              <a:t>,… </a:t>
            </a:r>
            <a:r>
              <a:rPr lang="en-US" sz="2300" dirty="0" err="1" smtClean="0">
                <a:solidFill>
                  <a:srgbClr val="002060"/>
                </a:solidFill>
              </a:rPr>
              <a:t>Dân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trí</a:t>
            </a:r>
            <a:r>
              <a:rPr lang="en-US" sz="2300" dirty="0" smtClean="0">
                <a:solidFill>
                  <a:srgbClr val="002060"/>
                </a:solidFill>
              </a:rPr>
              <a:t>,…)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Có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tiêu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đề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bài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báo</a:t>
            </a:r>
            <a:r>
              <a:rPr lang="en-US" sz="2300" dirty="0" smtClean="0">
                <a:solidFill>
                  <a:srgbClr val="002060"/>
                </a:solidFill>
              </a:rPr>
              <a:t> (</a:t>
            </a:r>
            <a:r>
              <a:rPr lang="en-US" sz="2300" dirty="0" err="1" smtClean="0">
                <a:solidFill>
                  <a:srgbClr val="002060"/>
                </a:solidFill>
              </a:rPr>
              <a:t>được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phép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sáng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tạo</a:t>
            </a:r>
            <a:r>
              <a:rPr lang="en-US" sz="2300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Có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ảnh</a:t>
            </a:r>
            <a:r>
              <a:rPr lang="en-US" sz="2300" dirty="0" smtClean="0">
                <a:solidFill>
                  <a:srgbClr val="002060"/>
                </a:solidFill>
              </a:rPr>
              <a:t> minh </a:t>
            </a:r>
            <a:r>
              <a:rPr lang="en-US" sz="2300" dirty="0" err="1" smtClean="0">
                <a:solidFill>
                  <a:srgbClr val="002060"/>
                </a:solidFill>
              </a:rPr>
              <a:t>họa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và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chú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thích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ảnh</a:t>
            </a:r>
            <a:endParaRPr lang="en-US" sz="23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Có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nội</a:t>
            </a:r>
            <a:r>
              <a:rPr lang="en-US" sz="2300" dirty="0" smtClean="0">
                <a:solidFill>
                  <a:srgbClr val="002060"/>
                </a:solidFill>
              </a:rPr>
              <a:t> dung </a:t>
            </a:r>
            <a:r>
              <a:rPr lang="en-US" sz="2300" dirty="0" err="1" smtClean="0">
                <a:solidFill>
                  <a:srgbClr val="002060"/>
                </a:solidFill>
              </a:rPr>
              <a:t>đưa</a:t>
            </a:r>
            <a:r>
              <a:rPr lang="en-US" sz="2300" dirty="0" smtClean="0">
                <a:solidFill>
                  <a:srgbClr val="002060"/>
                </a:solidFill>
              </a:rPr>
              <a:t> tin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Có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tên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tác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giả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bài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báo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và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ngày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viết</a:t>
            </a:r>
            <a:endParaRPr lang="en-US" sz="23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 smtClean="0">
                <a:solidFill>
                  <a:srgbClr val="002060"/>
                </a:solidFill>
              </a:rPr>
              <a:t>Trang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trí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bằng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bút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</a:rPr>
              <a:t>màu</a:t>
            </a:r>
            <a:endParaRPr lang="en-US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24" y="164250"/>
            <a:ext cx="8889852" cy="6456550"/>
          </a:xfrm>
        </p:spPr>
      </p:pic>
    </p:spTree>
    <p:extLst>
      <p:ext uri="{BB962C8B-B14F-4D97-AF65-F5344CB8AC3E}">
        <p14:creationId xmlns:p14="http://schemas.microsoft.com/office/powerpoint/2010/main" val="225229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60" y="1542291"/>
            <a:ext cx="5910329" cy="435133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i="1" u="sng" dirty="0" err="1" smtClean="0">
                <a:solidFill>
                  <a:srgbClr val="C00000"/>
                </a:solidFill>
              </a:rPr>
              <a:t>Tìm</a:t>
            </a:r>
            <a:r>
              <a:rPr lang="en-US" sz="2600" b="1" i="1" u="sng" dirty="0" smtClean="0">
                <a:solidFill>
                  <a:srgbClr val="C00000"/>
                </a:solidFill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</a:rPr>
              <a:t>từ</a:t>
            </a:r>
            <a:r>
              <a:rPr lang="en-US" sz="2600" b="1" i="1" u="sng" dirty="0" smtClean="0">
                <a:solidFill>
                  <a:srgbClr val="C00000"/>
                </a:solidFill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</a:rPr>
              <a:t>khóa</a:t>
            </a:r>
            <a:endParaRPr lang="en-US" sz="2600" b="1" i="1" u="sng" dirty="0" smtClean="0">
              <a:solidFill>
                <a:srgbClr val="C0000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làm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việc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cá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nhân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hoặc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theo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cặp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đôi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Tìm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các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từ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khóa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có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bài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theo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hàng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ngang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hàng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dọc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hàng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chéo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Dùng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bút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đánh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dấu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các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từ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đã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tìm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được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Sau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thời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gian</a:t>
            </a:r>
            <a:r>
              <a:rPr lang="en-US" sz="2600" dirty="0" smtClean="0">
                <a:solidFill>
                  <a:srgbClr val="002060"/>
                </a:solidFill>
              </a:rPr>
              <a:t> 4 </a:t>
            </a:r>
            <a:r>
              <a:rPr lang="en-US" sz="2600" dirty="0" err="1" smtClean="0">
                <a:solidFill>
                  <a:srgbClr val="002060"/>
                </a:solidFill>
              </a:rPr>
              <a:t>phút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ai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tìm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được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nhiều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người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chiến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thắng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6059" y="325243"/>
            <a:ext cx="9124988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KHỞI ĐỘNG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729" y="1372864"/>
            <a:ext cx="4552861" cy="52791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77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459" y="346388"/>
            <a:ext cx="52545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CÁC TỪ KHÓA CẦN TÌM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BÁN ĐẢO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CHẤP CHÍNH QUAN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QUAN BẢO DÂN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VIỆN NGUYÊN LÃO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CỘNG HÒA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DÂN CHỦ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CHỦ NÔ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QUÝ TỘC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HI LẠP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LA MÃ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THẦN THỌAI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CHIẾN BINH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CẢNG BIỂN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THÀNH BANG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</a:rPr>
              <a:t>ĐẾ CHẾ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15059" y="25066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835" y="1230670"/>
            <a:ext cx="7389002" cy="5079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73242" y="549364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7030A0"/>
                </a:solidFill>
              </a:rPr>
              <a:t>ĐÁP ÁN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914" y="1406129"/>
            <a:ext cx="45901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u="sng" dirty="0" err="1" smtClean="0">
                <a:solidFill>
                  <a:srgbClr val="C00000"/>
                </a:solidFill>
              </a:rPr>
              <a:t>Nhiệm</a:t>
            </a:r>
            <a:r>
              <a:rPr lang="en-US" sz="2800" b="1" i="1" u="sng" dirty="0" smtClean="0">
                <a:solidFill>
                  <a:srgbClr val="C00000"/>
                </a:solidFill>
              </a:rPr>
              <a:t> </a:t>
            </a:r>
            <a:r>
              <a:rPr lang="en-US" sz="2800" b="1" i="1" u="sng" dirty="0" err="1" smtClean="0">
                <a:solidFill>
                  <a:srgbClr val="C00000"/>
                </a:solidFill>
              </a:rPr>
              <a:t>vụ</a:t>
            </a:r>
            <a:r>
              <a:rPr lang="en-US" sz="2800" b="1" i="1" u="sng" dirty="0" smtClean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</a:rPr>
              <a:t>Tô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màu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lãnh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thổ</a:t>
            </a:r>
            <a:r>
              <a:rPr lang="en-US" sz="2800" dirty="0" smtClean="0">
                <a:solidFill>
                  <a:srgbClr val="002060"/>
                </a:solidFill>
              </a:rPr>
              <a:t> Roma </a:t>
            </a:r>
            <a:r>
              <a:rPr lang="en-US" sz="2800" dirty="0" err="1" smtClean="0">
                <a:solidFill>
                  <a:srgbClr val="002060"/>
                </a:solidFill>
              </a:rPr>
              <a:t>cổ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</a:rPr>
              <a:t> Roma </a:t>
            </a:r>
            <a:r>
              <a:rPr lang="en-US" sz="2800" dirty="0" err="1" smtClean="0">
                <a:solidFill>
                  <a:srgbClr val="002060"/>
                </a:solidFill>
              </a:rPr>
              <a:t>cổ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ra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hưởng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điều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kiện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tự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tới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dân</a:t>
            </a:r>
            <a:r>
              <a:rPr lang="en-US" sz="2800" dirty="0" smtClean="0">
                <a:solidFill>
                  <a:srgbClr val="002060"/>
                </a:solidFill>
              </a:rPr>
              <a:t> Roma </a:t>
            </a:r>
            <a:r>
              <a:rPr lang="en-US" sz="2800" dirty="0" err="1" smtClean="0">
                <a:solidFill>
                  <a:srgbClr val="002060"/>
                </a:solidFill>
              </a:rPr>
              <a:t>cổ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</a:rPr>
              <a:t>Phiếu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</a:rPr>
              <a:t> 1)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7583" y="296214"/>
            <a:ext cx="1044191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nhiên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37" y="1504653"/>
            <a:ext cx="67151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4" y="1215828"/>
            <a:ext cx="5428344" cy="5558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656" y="1474468"/>
            <a:ext cx="5123544" cy="42934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Vị</a:t>
            </a:r>
            <a:r>
              <a:rPr lang="en-GB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trí</a:t>
            </a:r>
            <a:r>
              <a:rPr lang="en-GB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địa</a:t>
            </a:r>
            <a:r>
              <a:rPr lang="en-GB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lý</a:t>
            </a:r>
            <a:endParaRPr lang="en-GB" sz="2600" b="1" i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Bán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đảo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Italia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được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biển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bao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bọc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Giúp</a:t>
            </a:r>
            <a:r>
              <a:rPr lang="en-GB" sz="2600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cư</a:t>
            </a:r>
            <a:r>
              <a:rPr lang="en-GB" sz="2600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dân</a:t>
            </a:r>
            <a:r>
              <a:rPr lang="en-GB" sz="2600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phát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triển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các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tuyến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đường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thương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mại</a:t>
            </a:r>
            <a:r>
              <a:rPr lang="en-GB" sz="2600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i="1" dirty="0" smtClean="0">
                <a:solidFill>
                  <a:srgbClr val="002060"/>
                </a:solidFill>
              </a:rPr>
              <a:t>Rome </a:t>
            </a:r>
            <a:r>
              <a:rPr lang="en-GB" sz="2600" i="1" dirty="0" err="1">
                <a:solidFill>
                  <a:srgbClr val="002060"/>
                </a:solidFill>
              </a:rPr>
              <a:t>dễ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dàng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hơn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trong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việc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chinh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phục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và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giành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được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các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lãnh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thổ</a:t>
            </a:r>
            <a:r>
              <a:rPr lang="en-GB" sz="2600" i="1" dirty="0">
                <a:solidFill>
                  <a:srgbClr val="002060"/>
                </a:solidFill>
              </a:rPr>
              <a:t> </a:t>
            </a:r>
            <a:r>
              <a:rPr lang="en-GB" sz="2600" i="1" dirty="0" err="1">
                <a:solidFill>
                  <a:srgbClr val="002060"/>
                </a:solidFill>
              </a:rPr>
              <a:t>mới</a:t>
            </a:r>
            <a:r>
              <a:rPr lang="en-GB" sz="2600" i="1" dirty="0">
                <a:solidFill>
                  <a:srgbClr val="002060"/>
                </a:solidFill>
              </a:rPr>
              <a:t>.</a:t>
            </a:r>
            <a:endParaRPr lang="en-US" sz="26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7583" y="296214"/>
            <a:ext cx="1044191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nhiên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1344" y="1210427"/>
            <a:ext cx="6941913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Địa</a:t>
            </a:r>
            <a:r>
              <a:rPr lang="en-GB" alt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GB" altLang="en-US" sz="2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altLang="en-US" sz="2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Dãy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Alps 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ở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bắc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Apennines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cột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Italia. </a:t>
            </a:r>
            <a:endParaRPr lang="en-GB" altLang="en-US" sz="2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lvl="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Đồng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GB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nằm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biển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diện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tích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rộng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Thuận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lợi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trồng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trọt</a:t>
            </a:r>
            <a:r>
              <a:rPr lang="en-GB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</a:t>
            </a:r>
            <a:r>
              <a:rPr lang="vi-VN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 ngũ cốc như lúa mì và lúa </a:t>
            </a:r>
            <a:r>
              <a:rPr lang="vi-VN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đậu</a:t>
            </a:r>
            <a:r>
              <a:rPr lang="vi-VN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rau và trái cây. </a:t>
            </a:r>
            <a:r>
              <a:rPr lang="vi-VN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 </a:t>
            </a:r>
            <a:r>
              <a:rPr lang="vi-VN" altLang="en-US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đó, họ học cách trồng ô liu và </a:t>
            </a:r>
            <a:r>
              <a:rPr lang="vi-VN" alt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nho…</a:t>
            </a:r>
            <a:endParaRPr lang="vi-VN" altLang="en-US" sz="2600" dirty="0">
              <a:solidFill>
                <a:srgbClr val="002060"/>
              </a:solidFill>
            </a:endParaRPr>
          </a:p>
        </p:txBody>
      </p:sp>
      <p:pic>
        <p:nvPicPr>
          <p:cNvPr id="6157" name="Picture 13" descr="Appennin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340" y="1514318"/>
            <a:ext cx="3991428" cy="460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07583" y="296214"/>
            <a:ext cx="1044191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nhiên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316" y="1380467"/>
            <a:ext cx="7145113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GB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GB" sz="28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iền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miền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đảo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Italia,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đới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endParaRPr lang="en-GB" sz="2600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ùng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GB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miền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nho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1" y="4747563"/>
            <a:ext cx="3718106" cy="2030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1" y="1380467"/>
            <a:ext cx="3398791" cy="3104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7583" y="296214"/>
            <a:ext cx="1044191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kiện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nhiên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7583" y="296214"/>
            <a:ext cx="1044191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</a:rPr>
              <a:t>Tổ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chức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đại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6771" y="1439871"/>
            <a:ext cx="754742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rước </a:t>
            </a: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 Julius Caesar nắm quyền vào năm 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48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TCN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 chế La Mã không được cai trị bởi Hoàng đế mà bởi hai quan chấp chính được bầu bởi các công dân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Rô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-ma.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Rô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-ma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 gọi là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Cộng </a:t>
            </a: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257" y="4138296"/>
            <a:ext cx="4085769" cy="2543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714" y="1314267"/>
            <a:ext cx="1952169" cy="2650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6728" y="3589902"/>
            <a:ext cx="6879772" cy="1555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Tuy </a:t>
            </a: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nhiên, trên thực tế, quyền lực nằm trong tay các thành viên của Viện nguyên lão (là những người giàu có nhất trong giới chủ nô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vi-VN" sz="2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107" y="5431769"/>
            <a:ext cx="6879772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Cộng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nghĩa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743" y="1537182"/>
            <a:ext cx="4571998" cy="3194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743" y="1647092"/>
            <a:ext cx="5631543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 năm 27 TCN, Ốc-ta-vi-út lên làm hoàng đế mặc dùng cơ cấu nhà nước vẫn duy trì như thời cộng hòa</a:t>
            </a:r>
            <a:r>
              <a:rPr lang="vi-VN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chất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nền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quân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chủ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khoác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áo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cộng</a:t>
            </a:r>
            <a:r>
              <a:rPr lang="en-US" sz="2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endParaRPr lang="en-US" sz="26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743" y="296214"/>
            <a:ext cx="10794750" cy="821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</a:rPr>
              <a:t>Tổ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chức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</a:rPr>
              <a:t> La </a:t>
            </a:r>
            <a:r>
              <a:rPr lang="en-US" sz="2800" b="1" dirty="0" err="1" smtClean="0">
                <a:solidFill>
                  <a:srgbClr val="C00000"/>
                </a:solidFill>
              </a:rPr>
              <a:t>Mã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đại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411718" y="4731865"/>
            <a:ext cx="11480800" cy="212613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600" b="1" u="sng" dirty="0" err="1" smtClean="0">
                <a:solidFill>
                  <a:srgbClr val="C00000"/>
                </a:solidFill>
              </a:rPr>
              <a:t>Câu</a:t>
            </a:r>
            <a:r>
              <a:rPr lang="en-US" sz="2600" b="1" u="sng" dirty="0" smtClean="0">
                <a:solidFill>
                  <a:srgbClr val="C00000"/>
                </a:solidFill>
              </a:rPr>
              <a:t> </a:t>
            </a:r>
            <a:r>
              <a:rPr lang="en-US" sz="2600" b="1" u="sng" dirty="0" err="1" smtClean="0">
                <a:solidFill>
                  <a:srgbClr val="C00000"/>
                </a:solidFill>
              </a:rPr>
              <a:t>hỏi</a:t>
            </a:r>
            <a:r>
              <a:rPr lang="en-US" sz="2600" b="1" u="sng" dirty="0" smtClean="0">
                <a:solidFill>
                  <a:srgbClr val="C00000"/>
                </a:solidFill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2600" i="1" dirty="0" smtClean="0">
                <a:solidFill>
                  <a:srgbClr val="002060"/>
                </a:solidFill>
              </a:rPr>
              <a:t>Theo </a:t>
            </a:r>
            <a:r>
              <a:rPr lang="en-US" sz="2600" i="1" dirty="0" err="1" smtClean="0">
                <a:solidFill>
                  <a:srgbClr val="002060"/>
                </a:solidFill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</a:rPr>
              <a:t>tại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sao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Ốc</a:t>
            </a:r>
            <a:r>
              <a:rPr lang="en-US" sz="2600" i="1" dirty="0" smtClean="0">
                <a:solidFill>
                  <a:srgbClr val="002060"/>
                </a:solidFill>
              </a:rPr>
              <a:t>-ta-vi-</a:t>
            </a:r>
            <a:r>
              <a:rPr lang="en-US" sz="2600" i="1" dirty="0" err="1" smtClean="0">
                <a:solidFill>
                  <a:srgbClr val="002060"/>
                </a:solidFill>
              </a:rPr>
              <a:t>út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không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xóa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bỏ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các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cơ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quan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cũ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để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nắm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quyền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lực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tuyệt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đối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tối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cao</a:t>
            </a:r>
            <a:r>
              <a:rPr lang="en-US" sz="2600" i="1" dirty="0" smtClean="0">
                <a:solidFill>
                  <a:srgbClr val="002060"/>
                </a:solidFill>
              </a:rPr>
              <a:t>?</a:t>
            </a:r>
            <a:endParaRPr lang="en-US" sz="2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890</Words>
  <Application>Microsoft Office PowerPoint</Application>
  <PresentationFormat>Widescreen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2021-06-06T23:29:23Z</dcterms:created>
  <dcterms:modified xsi:type="dcterms:W3CDTF">2021-07-05T00:39:05Z</dcterms:modified>
</cp:coreProperties>
</file>