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8" r:id="rId2"/>
    <p:sldId id="257" r:id="rId3"/>
    <p:sldId id="308" r:id="rId4"/>
    <p:sldId id="270" r:id="rId5"/>
    <p:sldId id="309" r:id="rId6"/>
    <p:sldId id="310" r:id="rId7"/>
    <p:sldId id="311" r:id="rId8"/>
    <p:sldId id="312" r:id="rId9"/>
    <p:sldId id="313" r:id="rId10"/>
    <p:sldId id="314" r:id="rId11"/>
    <p:sldId id="295" r:id="rId12"/>
    <p:sldId id="316" r:id="rId13"/>
    <p:sldId id="296" r:id="rId14"/>
    <p:sldId id="297" r:id="rId15"/>
    <p:sldId id="298" r:id="rId16"/>
    <p:sldId id="328" r:id="rId17"/>
    <p:sldId id="329" r:id="rId18"/>
    <p:sldId id="330" r:id="rId19"/>
    <p:sldId id="300" r:id="rId20"/>
    <p:sldId id="331" r:id="rId21"/>
    <p:sldId id="303" r:id="rId22"/>
    <p:sldId id="304" r:id="rId23"/>
    <p:sldId id="332" r:id="rId24"/>
    <p:sldId id="333" r:id="rId25"/>
    <p:sldId id="339" r:id="rId26"/>
    <p:sldId id="335" r:id="rId27"/>
    <p:sldId id="337" r:id="rId28"/>
    <p:sldId id="340" r:id="rId29"/>
    <p:sldId id="287" r:id="rId30"/>
    <p:sldId id="323" r:id="rId31"/>
    <p:sldId id="305" r:id="rId32"/>
    <p:sldId id="324" r:id="rId33"/>
    <p:sldId id="290" r:id="rId34"/>
    <p:sldId id="32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182" autoAdjust="0"/>
  </p:normalViewPr>
  <p:slideViewPr>
    <p:cSldViewPr>
      <p:cViewPr varScale="1">
        <p:scale>
          <a:sx n="66" d="100"/>
          <a:sy n="66" d="100"/>
        </p:scale>
        <p:origin x="15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F6B85F-6FE8-434F-B26E-5D71C3E0AFB3}"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6CDED0FB-502E-4BEE-8964-87B43B1C6188}">
      <dgm:prSet phldrT="[Text]" custT="1"/>
      <dgm:spPr/>
      <dgm:t>
        <a:bodyPr/>
        <a:lstStyle/>
        <a:p>
          <a:r>
            <a:rPr lang="en-US" sz="3200" b="1" dirty="0" smtClean="0">
              <a:latin typeface="Times New Roman" panose="02020603050405020304" pitchFamily="18" charset="0"/>
              <a:cs typeface="Times New Roman" panose="02020603050405020304" pitchFamily="18" charset="0"/>
            </a:rPr>
            <a:t>NỘI DUNG</a:t>
          </a:r>
          <a:endParaRPr lang="en-US" sz="3200" dirty="0">
            <a:latin typeface="Times New Roman" panose="02020603050405020304" pitchFamily="18" charset="0"/>
            <a:cs typeface="Times New Roman" panose="02020603050405020304" pitchFamily="18" charset="0"/>
          </a:endParaRPr>
        </a:p>
      </dgm:t>
    </dgm:pt>
    <dgm:pt modelId="{F457A265-A0F8-4824-9C7B-D403706E214D}" type="parTrans" cxnId="{D3D2A2F3-7A70-4CCA-8D2E-4B634BA4928D}">
      <dgm:prSet/>
      <dgm:spPr/>
      <dgm:t>
        <a:bodyPr/>
        <a:lstStyle/>
        <a:p>
          <a:endParaRPr lang="en-US"/>
        </a:p>
      </dgm:t>
    </dgm:pt>
    <dgm:pt modelId="{01A04E7E-A881-4B47-848A-BA62CD933B51}" type="sibTrans" cxnId="{D3D2A2F3-7A70-4CCA-8D2E-4B634BA4928D}">
      <dgm:prSet/>
      <dgm:spPr/>
      <dgm:t>
        <a:bodyPr/>
        <a:lstStyle/>
        <a:p>
          <a:endParaRPr lang="en-US"/>
        </a:p>
      </dgm:t>
    </dgm:pt>
    <dgm:pt modelId="{C207598B-6164-4BA1-8750-89BD268598F4}">
      <dgm:prSet phldrT="[Text]" custT="1"/>
      <dgm:spPr/>
      <dgm:t>
        <a:bodyPr/>
        <a:lstStyle/>
        <a:p>
          <a:pPr algn="l"/>
          <a:r>
            <a:rPr lang="en-US" sz="2800" dirty="0" smtClean="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VAI TRÒ CỦA RỪNG</a:t>
          </a:r>
        </a:p>
      </dgm:t>
    </dgm:pt>
    <dgm:pt modelId="{AFE049E4-130A-45FF-9D2E-6A8DD760D2A6}" type="parTrans" cxnId="{987B2109-B82C-49AC-9400-70004E5E3343}">
      <dgm:prSet/>
      <dgm:spPr/>
      <dgm:t>
        <a:bodyPr/>
        <a:lstStyle/>
        <a:p>
          <a:endParaRPr lang="en-US"/>
        </a:p>
      </dgm:t>
    </dgm:pt>
    <dgm:pt modelId="{E2A10142-DECB-4552-9F09-2A082E5771A0}" type="sibTrans" cxnId="{987B2109-B82C-49AC-9400-70004E5E3343}">
      <dgm:prSet/>
      <dgm:spPr/>
      <dgm:t>
        <a:bodyPr/>
        <a:lstStyle/>
        <a:p>
          <a:endParaRPr lang="en-US"/>
        </a:p>
      </dgm:t>
    </dgm:pt>
    <dgm:pt modelId="{0763C09E-856B-485E-BD7E-FA14EFE3299D}">
      <dgm:prSet phldrT="[Text]" custT="1"/>
      <dgm:spPr/>
      <dgm:t>
        <a:bodyPr/>
        <a:lstStyle/>
        <a:p>
          <a:pPr algn="l"/>
          <a:r>
            <a:rPr lang="en-US" sz="2800" dirty="0" smtClean="0">
              <a:latin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cs typeface="Times New Roman" panose="02020603050405020304" pitchFamily="18" charset="0"/>
            </a:rPr>
            <a:t>. MỘT SỐ LOẠI RỪNG PHỔ BIẾN Ở VIỆT NAM</a:t>
          </a:r>
        </a:p>
      </dgm:t>
    </dgm:pt>
    <dgm:pt modelId="{2B9689E1-A0E5-4AC1-AF5F-8A3A195E4783}" type="parTrans" cxnId="{BAE93D5B-AC79-4922-B8BD-C5FC3B96D84A}">
      <dgm:prSet/>
      <dgm:spPr/>
      <dgm:t>
        <a:bodyPr/>
        <a:lstStyle/>
        <a:p>
          <a:endParaRPr lang="en-US"/>
        </a:p>
      </dgm:t>
    </dgm:pt>
    <dgm:pt modelId="{A8603243-9555-428E-A9C3-535C82B41332}" type="sibTrans" cxnId="{BAE93D5B-AC79-4922-B8BD-C5FC3B96D84A}">
      <dgm:prSet/>
      <dgm:spPr/>
      <dgm:t>
        <a:bodyPr/>
        <a:lstStyle/>
        <a:p>
          <a:endParaRPr lang="en-US"/>
        </a:p>
      </dgm:t>
    </dgm:pt>
    <dgm:pt modelId="{FAA07477-0944-475C-9E8D-FD0F65D11FFA}" type="pres">
      <dgm:prSet presAssocID="{95F6B85F-6FE8-434F-B26E-5D71C3E0AFB3}" presName="Name0" presStyleCnt="0">
        <dgm:presLayoutVars>
          <dgm:chPref val="1"/>
          <dgm:dir/>
          <dgm:animOne val="branch"/>
          <dgm:animLvl val="lvl"/>
          <dgm:resizeHandles val="exact"/>
        </dgm:presLayoutVars>
      </dgm:prSet>
      <dgm:spPr/>
      <dgm:t>
        <a:bodyPr/>
        <a:lstStyle/>
        <a:p>
          <a:endParaRPr lang="en-US"/>
        </a:p>
      </dgm:t>
    </dgm:pt>
    <dgm:pt modelId="{DA82B7BA-D258-4A2C-B793-B4497C3C2075}" type="pres">
      <dgm:prSet presAssocID="{6CDED0FB-502E-4BEE-8964-87B43B1C6188}" presName="root1" presStyleCnt="0"/>
      <dgm:spPr/>
    </dgm:pt>
    <dgm:pt modelId="{52CC3858-04E6-4AC8-9521-5CA3BFE29911}" type="pres">
      <dgm:prSet presAssocID="{6CDED0FB-502E-4BEE-8964-87B43B1C6188}" presName="LevelOneTextNode" presStyleLbl="node0" presStyleIdx="0" presStyleCnt="1" custScaleX="127801" custScaleY="104811">
        <dgm:presLayoutVars>
          <dgm:chPref val="3"/>
        </dgm:presLayoutVars>
      </dgm:prSet>
      <dgm:spPr/>
      <dgm:t>
        <a:bodyPr/>
        <a:lstStyle/>
        <a:p>
          <a:endParaRPr lang="en-US"/>
        </a:p>
      </dgm:t>
    </dgm:pt>
    <dgm:pt modelId="{FA375B6B-EC55-4898-A826-331971A25438}" type="pres">
      <dgm:prSet presAssocID="{6CDED0FB-502E-4BEE-8964-87B43B1C6188}" presName="level2hierChild" presStyleCnt="0"/>
      <dgm:spPr/>
    </dgm:pt>
    <dgm:pt modelId="{88FDB691-016A-40B0-A9DB-C295FAE27C13}" type="pres">
      <dgm:prSet presAssocID="{AFE049E4-130A-45FF-9D2E-6A8DD760D2A6}" presName="conn2-1" presStyleLbl="parChTrans1D2" presStyleIdx="0" presStyleCnt="2"/>
      <dgm:spPr/>
      <dgm:t>
        <a:bodyPr/>
        <a:lstStyle/>
        <a:p>
          <a:endParaRPr lang="en-US"/>
        </a:p>
      </dgm:t>
    </dgm:pt>
    <dgm:pt modelId="{4C657D35-8FF6-4CE4-854D-7790B4683305}" type="pres">
      <dgm:prSet presAssocID="{AFE049E4-130A-45FF-9D2E-6A8DD760D2A6}" presName="connTx" presStyleLbl="parChTrans1D2" presStyleIdx="0" presStyleCnt="2"/>
      <dgm:spPr/>
      <dgm:t>
        <a:bodyPr/>
        <a:lstStyle/>
        <a:p>
          <a:endParaRPr lang="en-US"/>
        </a:p>
      </dgm:t>
    </dgm:pt>
    <dgm:pt modelId="{18F05378-3571-48B7-8D83-A923E957A7A8}" type="pres">
      <dgm:prSet presAssocID="{C207598B-6164-4BA1-8750-89BD268598F4}" presName="root2" presStyleCnt="0"/>
      <dgm:spPr/>
    </dgm:pt>
    <dgm:pt modelId="{588D7B36-9318-452D-AA4D-4E12F5F67A05}" type="pres">
      <dgm:prSet presAssocID="{C207598B-6164-4BA1-8750-89BD268598F4}" presName="LevelTwoTextNode" presStyleLbl="node2" presStyleIdx="0" presStyleCnt="2" custScaleX="238338">
        <dgm:presLayoutVars>
          <dgm:chPref val="3"/>
        </dgm:presLayoutVars>
      </dgm:prSet>
      <dgm:spPr/>
      <dgm:t>
        <a:bodyPr/>
        <a:lstStyle/>
        <a:p>
          <a:endParaRPr lang="en-US"/>
        </a:p>
      </dgm:t>
    </dgm:pt>
    <dgm:pt modelId="{8AFB1D86-9A95-41BD-AD3C-CDEC5E301989}" type="pres">
      <dgm:prSet presAssocID="{C207598B-6164-4BA1-8750-89BD268598F4}" presName="level3hierChild" presStyleCnt="0"/>
      <dgm:spPr/>
    </dgm:pt>
    <dgm:pt modelId="{5B81714E-4C4C-40B2-98B1-B3C189056BAA}" type="pres">
      <dgm:prSet presAssocID="{2B9689E1-A0E5-4AC1-AF5F-8A3A195E4783}" presName="conn2-1" presStyleLbl="parChTrans1D2" presStyleIdx="1" presStyleCnt="2"/>
      <dgm:spPr/>
      <dgm:t>
        <a:bodyPr/>
        <a:lstStyle/>
        <a:p>
          <a:endParaRPr lang="en-US"/>
        </a:p>
      </dgm:t>
    </dgm:pt>
    <dgm:pt modelId="{0100AB55-3CB7-49EC-AF19-B1206FBFBA10}" type="pres">
      <dgm:prSet presAssocID="{2B9689E1-A0E5-4AC1-AF5F-8A3A195E4783}" presName="connTx" presStyleLbl="parChTrans1D2" presStyleIdx="1" presStyleCnt="2"/>
      <dgm:spPr/>
      <dgm:t>
        <a:bodyPr/>
        <a:lstStyle/>
        <a:p>
          <a:endParaRPr lang="en-US"/>
        </a:p>
      </dgm:t>
    </dgm:pt>
    <dgm:pt modelId="{D607D19D-7883-4D5D-83EB-95D51D0A182B}" type="pres">
      <dgm:prSet presAssocID="{0763C09E-856B-485E-BD7E-FA14EFE3299D}" presName="root2" presStyleCnt="0"/>
      <dgm:spPr/>
    </dgm:pt>
    <dgm:pt modelId="{4873DB87-FF6F-4DF1-AB10-6BBE036B1793}" type="pres">
      <dgm:prSet presAssocID="{0763C09E-856B-485E-BD7E-FA14EFE3299D}" presName="LevelTwoTextNode" presStyleLbl="node2" presStyleIdx="1" presStyleCnt="2" custScaleX="240451" custScaleY="127949">
        <dgm:presLayoutVars>
          <dgm:chPref val="3"/>
        </dgm:presLayoutVars>
      </dgm:prSet>
      <dgm:spPr/>
      <dgm:t>
        <a:bodyPr/>
        <a:lstStyle/>
        <a:p>
          <a:endParaRPr lang="en-US"/>
        </a:p>
      </dgm:t>
    </dgm:pt>
    <dgm:pt modelId="{12FA001F-335F-46F5-9C4B-4E872794CF9F}" type="pres">
      <dgm:prSet presAssocID="{0763C09E-856B-485E-BD7E-FA14EFE3299D}" presName="level3hierChild" presStyleCnt="0"/>
      <dgm:spPr/>
    </dgm:pt>
  </dgm:ptLst>
  <dgm:cxnLst>
    <dgm:cxn modelId="{F4D2A8F4-E02B-45C1-B71C-38379611BE4A}" type="presOf" srcId="{95F6B85F-6FE8-434F-B26E-5D71C3E0AFB3}" destId="{FAA07477-0944-475C-9E8D-FD0F65D11FFA}" srcOrd="0" destOrd="0" presId="urn:microsoft.com/office/officeart/2008/layout/HorizontalMultiLevelHierarchy"/>
    <dgm:cxn modelId="{AE87D2C8-EBDD-47A6-BF82-2143ED459759}" type="presOf" srcId="{0763C09E-856B-485E-BD7E-FA14EFE3299D}" destId="{4873DB87-FF6F-4DF1-AB10-6BBE036B1793}" srcOrd="0" destOrd="0" presId="urn:microsoft.com/office/officeart/2008/layout/HorizontalMultiLevelHierarchy"/>
    <dgm:cxn modelId="{BB7BC066-23E9-43E5-ACE2-3979E00186F3}" type="presOf" srcId="{AFE049E4-130A-45FF-9D2E-6A8DD760D2A6}" destId="{88FDB691-016A-40B0-A9DB-C295FAE27C13}" srcOrd="0" destOrd="0" presId="urn:microsoft.com/office/officeart/2008/layout/HorizontalMultiLevelHierarchy"/>
    <dgm:cxn modelId="{11DD8378-6AFF-4C18-8ECB-AC639F88DB10}" type="presOf" srcId="{6CDED0FB-502E-4BEE-8964-87B43B1C6188}" destId="{52CC3858-04E6-4AC8-9521-5CA3BFE29911}" srcOrd="0" destOrd="0" presId="urn:microsoft.com/office/officeart/2008/layout/HorizontalMultiLevelHierarchy"/>
    <dgm:cxn modelId="{BAE93D5B-AC79-4922-B8BD-C5FC3B96D84A}" srcId="{6CDED0FB-502E-4BEE-8964-87B43B1C6188}" destId="{0763C09E-856B-485E-BD7E-FA14EFE3299D}" srcOrd="1" destOrd="0" parTransId="{2B9689E1-A0E5-4AC1-AF5F-8A3A195E4783}" sibTransId="{A8603243-9555-428E-A9C3-535C82B41332}"/>
    <dgm:cxn modelId="{D3D2A2F3-7A70-4CCA-8D2E-4B634BA4928D}" srcId="{95F6B85F-6FE8-434F-B26E-5D71C3E0AFB3}" destId="{6CDED0FB-502E-4BEE-8964-87B43B1C6188}" srcOrd="0" destOrd="0" parTransId="{F457A265-A0F8-4824-9C7B-D403706E214D}" sibTransId="{01A04E7E-A881-4B47-848A-BA62CD933B51}"/>
    <dgm:cxn modelId="{76C43168-EC41-4EA9-96BF-A1F51061117E}" type="presOf" srcId="{C207598B-6164-4BA1-8750-89BD268598F4}" destId="{588D7B36-9318-452D-AA4D-4E12F5F67A05}" srcOrd="0" destOrd="0" presId="urn:microsoft.com/office/officeart/2008/layout/HorizontalMultiLevelHierarchy"/>
    <dgm:cxn modelId="{94EEB20C-2C65-4161-8804-7B606FE7EE91}" type="presOf" srcId="{AFE049E4-130A-45FF-9D2E-6A8DD760D2A6}" destId="{4C657D35-8FF6-4CE4-854D-7790B4683305}" srcOrd="1" destOrd="0" presId="urn:microsoft.com/office/officeart/2008/layout/HorizontalMultiLevelHierarchy"/>
    <dgm:cxn modelId="{AA04297A-D928-4B37-BC1E-535339158CD2}" type="presOf" srcId="{2B9689E1-A0E5-4AC1-AF5F-8A3A195E4783}" destId="{0100AB55-3CB7-49EC-AF19-B1206FBFBA10}" srcOrd="1" destOrd="0" presId="urn:microsoft.com/office/officeart/2008/layout/HorizontalMultiLevelHierarchy"/>
    <dgm:cxn modelId="{0D1A2642-29C2-4488-BC7F-CDC6E4E1C3F7}" type="presOf" srcId="{2B9689E1-A0E5-4AC1-AF5F-8A3A195E4783}" destId="{5B81714E-4C4C-40B2-98B1-B3C189056BAA}" srcOrd="0" destOrd="0" presId="urn:microsoft.com/office/officeart/2008/layout/HorizontalMultiLevelHierarchy"/>
    <dgm:cxn modelId="{987B2109-B82C-49AC-9400-70004E5E3343}" srcId="{6CDED0FB-502E-4BEE-8964-87B43B1C6188}" destId="{C207598B-6164-4BA1-8750-89BD268598F4}" srcOrd="0" destOrd="0" parTransId="{AFE049E4-130A-45FF-9D2E-6A8DD760D2A6}" sibTransId="{E2A10142-DECB-4552-9F09-2A082E5771A0}"/>
    <dgm:cxn modelId="{52E43774-90A3-48F3-85DC-2FE465AEBB54}" type="presParOf" srcId="{FAA07477-0944-475C-9E8D-FD0F65D11FFA}" destId="{DA82B7BA-D258-4A2C-B793-B4497C3C2075}" srcOrd="0" destOrd="0" presId="urn:microsoft.com/office/officeart/2008/layout/HorizontalMultiLevelHierarchy"/>
    <dgm:cxn modelId="{E7E24D1D-17F8-4A72-B073-96C211E48979}" type="presParOf" srcId="{DA82B7BA-D258-4A2C-B793-B4497C3C2075}" destId="{52CC3858-04E6-4AC8-9521-5CA3BFE29911}" srcOrd="0" destOrd="0" presId="urn:microsoft.com/office/officeart/2008/layout/HorizontalMultiLevelHierarchy"/>
    <dgm:cxn modelId="{28E4D002-BAE5-4B3F-B037-21AD2752DF77}" type="presParOf" srcId="{DA82B7BA-D258-4A2C-B793-B4497C3C2075}" destId="{FA375B6B-EC55-4898-A826-331971A25438}" srcOrd="1" destOrd="0" presId="urn:microsoft.com/office/officeart/2008/layout/HorizontalMultiLevelHierarchy"/>
    <dgm:cxn modelId="{7AC8A487-D84E-4F43-8EC0-4D7683392FD8}" type="presParOf" srcId="{FA375B6B-EC55-4898-A826-331971A25438}" destId="{88FDB691-016A-40B0-A9DB-C295FAE27C13}" srcOrd="0" destOrd="0" presId="urn:microsoft.com/office/officeart/2008/layout/HorizontalMultiLevelHierarchy"/>
    <dgm:cxn modelId="{ED3EA311-F1EB-4843-9ECA-C83FFC3C598C}" type="presParOf" srcId="{88FDB691-016A-40B0-A9DB-C295FAE27C13}" destId="{4C657D35-8FF6-4CE4-854D-7790B4683305}" srcOrd="0" destOrd="0" presId="urn:microsoft.com/office/officeart/2008/layout/HorizontalMultiLevelHierarchy"/>
    <dgm:cxn modelId="{75FBC657-3385-41DC-AE9E-94F06BE511D0}" type="presParOf" srcId="{FA375B6B-EC55-4898-A826-331971A25438}" destId="{18F05378-3571-48B7-8D83-A923E957A7A8}" srcOrd="1" destOrd="0" presId="urn:microsoft.com/office/officeart/2008/layout/HorizontalMultiLevelHierarchy"/>
    <dgm:cxn modelId="{6F7B9D91-F318-4D5C-9E05-106FDE866A79}" type="presParOf" srcId="{18F05378-3571-48B7-8D83-A923E957A7A8}" destId="{588D7B36-9318-452D-AA4D-4E12F5F67A05}" srcOrd="0" destOrd="0" presId="urn:microsoft.com/office/officeart/2008/layout/HorizontalMultiLevelHierarchy"/>
    <dgm:cxn modelId="{68EFC25C-E623-49E6-BD63-E4EA2B3C2C82}" type="presParOf" srcId="{18F05378-3571-48B7-8D83-A923E957A7A8}" destId="{8AFB1D86-9A95-41BD-AD3C-CDEC5E301989}" srcOrd="1" destOrd="0" presId="urn:microsoft.com/office/officeart/2008/layout/HorizontalMultiLevelHierarchy"/>
    <dgm:cxn modelId="{3DAC35E2-B12D-4C6D-949B-09048E6D4D07}" type="presParOf" srcId="{FA375B6B-EC55-4898-A826-331971A25438}" destId="{5B81714E-4C4C-40B2-98B1-B3C189056BAA}" srcOrd="2" destOrd="0" presId="urn:microsoft.com/office/officeart/2008/layout/HorizontalMultiLevelHierarchy"/>
    <dgm:cxn modelId="{9A6535F2-77C7-416A-9103-D860A80072A1}" type="presParOf" srcId="{5B81714E-4C4C-40B2-98B1-B3C189056BAA}" destId="{0100AB55-3CB7-49EC-AF19-B1206FBFBA10}" srcOrd="0" destOrd="0" presId="urn:microsoft.com/office/officeart/2008/layout/HorizontalMultiLevelHierarchy"/>
    <dgm:cxn modelId="{A8F73EDC-0304-40C6-93A1-F4C30F9C006A}" type="presParOf" srcId="{FA375B6B-EC55-4898-A826-331971A25438}" destId="{D607D19D-7883-4D5D-83EB-95D51D0A182B}" srcOrd="3" destOrd="0" presId="urn:microsoft.com/office/officeart/2008/layout/HorizontalMultiLevelHierarchy"/>
    <dgm:cxn modelId="{889077A7-EABB-4A1C-9D33-53AC65D0B461}" type="presParOf" srcId="{D607D19D-7883-4D5D-83EB-95D51D0A182B}" destId="{4873DB87-FF6F-4DF1-AB10-6BBE036B1793}" srcOrd="0" destOrd="0" presId="urn:microsoft.com/office/officeart/2008/layout/HorizontalMultiLevelHierarchy"/>
    <dgm:cxn modelId="{C95B8F4B-B279-43B1-8CAA-2FF9D2CD9875}" type="presParOf" srcId="{D607D19D-7883-4D5D-83EB-95D51D0A182B}" destId="{12FA001F-335F-46F5-9C4B-4E872794CF9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1714E-4C4C-40B2-98B1-B3C189056BAA}">
      <dsp:nvSpPr>
        <dsp:cNvPr id="0" name=""/>
        <dsp:cNvSpPr/>
      </dsp:nvSpPr>
      <dsp:spPr>
        <a:xfrm>
          <a:off x="1655868" y="1980220"/>
          <a:ext cx="470030" cy="447819"/>
        </a:xfrm>
        <a:custGeom>
          <a:avLst/>
          <a:gdLst/>
          <a:ahLst/>
          <a:cxnLst/>
          <a:rect l="0" t="0" r="0" b="0"/>
          <a:pathLst>
            <a:path>
              <a:moveTo>
                <a:pt x="0" y="0"/>
              </a:moveTo>
              <a:lnTo>
                <a:pt x="235015" y="0"/>
              </a:lnTo>
              <a:lnTo>
                <a:pt x="235015" y="447819"/>
              </a:lnTo>
              <a:lnTo>
                <a:pt x="470030" y="4478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74654" y="2187899"/>
        <a:ext cx="32460" cy="32460"/>
      </dsp:txXfrm>
    </dsp:sp>
    <dsp:sp modelId="{88FDB691-016A-40B0-A9DB-C295FAE27C13}">
      <dsp:nvSpPr>
        <dsp:cNvPr id="0" name=""/>
        <dsp:cNvSpPr/>
      </dsp:nvSpPr>
      <dsp:spPr>
        <a:xfrm>
          <a:off x="1655868" y="1432272"/>
          <a:ext cx="470030" cy="547947"/>
        </a:xfrm>
        <a:custGeom>
          <a:avLst/>
          <a:gdLst/>
          <a:ahLst/>
          <a:cxnLst/>
          <a:rect l="0" t="0" r="0" b="0"/>
          <a:pathLst>
            <a:path>
              <a:moveTo>
                <a:pt x="0" y="547947"/>
              </a:moveTo>
              <a:lnTo>
                <a:pt x="235015" y="547947"/>
              </a:lnTo>
              <a:lnTo>
                <a:pt x="235015" y="0"/>
              </a:lnTo>
              <a:lnTo>
                <a:pt x="47003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72836" y="1688197"/>
        <a:ext cx="36096" cy="36096"/>
      </dsp:txXfrm>
    </dsp:sp>
    <dsp:sp modelId="{52CC3858-04E6-4AC8-9521-5CA3BFE29911}">
      <dsp:nvSpPr>
        <dsp:cNvPr id="0" name=""/>
        <dsp:cNvSpPr/>
      </dsp:nvSpPr>
      <dsp:spPr>
        <a:xfrm rot="16200000">
          <a:off x="-778253" y="1522366"/>
          <a:ext cx="3952536" cy="9157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smtClean="0">
              <a:latin typeface="Times New Roman" panose="02020603050405020304" pitchFamily="18" charset="0"/>
              <a:cs typeface="Times New Roman" panose="02020603050405020304" pitchFamily="18" charset="0"/>
            </a:rPr>
            <a:t>NỘI DUNG</a:t>
          </a:r>
          <a:endParaRPr lang="en-US" sz="3200" kern="1200" dirty="0">
            <a:latin typeface="Times New Roman" panose="02020603050405020304" pitchFamily="18" charset="0"/>
            <a:cs typeface="Times New Roman" panose="02020603050405020304" pitchFamily="18" charset="0"/>
          </a:endParaRPr>
        </a:p>
      </dsp:txBody>
      <dsp:txXfrm>
        <a:off x="-778253" y="1522366"/>
        <a:ext cx="3952536" cy="915707"/>
      </dsp:txXfrm>
    </dsp:sp>
    <dsp:sp modelId="{588D7B36-9318-452D-AA4D-4E12F5F67A05}">
      <dsp:nvSpPr>
        <dsp:cNvPr id="0" name=""/>
        <dsp:cNvSpPr/>
      </dsp:nvSpPr>
      <dsp:spPr>
        <a:xfrm>
          <a:off x="2125899" y="1074016"/>
          <a:ext cx="5601311" cy="71651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1</a:t>
          </a:r>
          <a:r>
            <a:rPr lang="en-US" sz="2800" kern="1200" dirty="0">
              <a:latin typeface="Times New Roman" panose="02020603050405020304" pitchFamily="18" charset="0"/>
              <a:cs typeface="Times New Roman" panose="02020603050405020304" pitchFamily="18" charset="0"/>
            </a:rPr>
            <a:t>. VAI TRÒ CỦA RỪNG</a:t>
          </a:r>
        </a:p>
      </dsp:txBody>
      <dsp:txXfrm>
        <a:off x="2125899" y="1074016"/>
        <a:ext cx="5601311" cy="716510"/>
      </dsp:txXfrm>
    </dsp:sp>
    <dsp:sp modelId="{4873DB87-FF6F-4DF1-AB10-6BBE036B1793}">
      <dsp:nvSpPr>
        <dsp:cNvPr id="0" name=""/>
        <dsp:cNvSpPr/>
      </dsp:nvSpPr>
      <dsp:spPr>
        <a:xfrm>
          <a:off x="2125899" y="1969655"/>
          <a:ext cx="5650970" cy="9167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 2</a:t>
          </a:r>
          <a:r>
            <a:rPr lang="en-US" sz="2800" kern="1200" dirty="0">
              <a:latin typeface="Times New Roman" panose="02020603050405020304" pitchFamily="18" charset="0"/>
              <a:cs typeface="Times New Roman" panose="02020603050405020304" pitchFamily="18" charset="0"/>
            </a:rPr>
            <a:t>. MỘT SỐ LOẠI RỪNG PHỔ BIẾN Ở VIỆT NAM</a:t>
          </a:r>
        </a:p>
      </dsp:txBody>
      <dsp:txXfrm>
        <a:off x="2125899" y="1969655"/>
        <a:ext cx="5650970" cy="91676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3F0A-31C6-4257-BA9F-8E132D7BCA28}" type="datetimeFigureOut">
              <a:rPr lang="en-US" smtClean="0"/>
              <a:t>04/12/2025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308DE-8C44-47D4-BB74-647859585E4E}" type="slidenum">
              <a:rPr lang="en-US" smtClean="0"/>
              <a:t>‹#›</a:t>
            </a:fld>
            <a:endParaRPr lang="en-US"/>
          </a:p>
        </p:txBody>
      </p:sp>
    </p:spTree>
    <p:extLst>
      <p:ext uri="{BB962C8B-B14F-4D97-AF65-F5344CB8AC3E}">
        <p14:creationId xmlns:p14="http://schemas.microsoft.com/office/powerpoint/2010/main" val="184491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7</a:t>
            </a:fld>
            <a:endParaRPr lang="en-US"/>
          </a:p>
        </p:txBody>
      </p:sp>
    </p:spTree>
    <p:extLst>
      <p:ext uri="{BB962C8B-B14F-4D97-AF65-F5344CB8AC3E}">
        <p14:creationId xmlns:p14="http://schemas.microsoft.com/office/powerpoint/2010/main" val="300995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8</a:t>
            </a:fld>
            <a:endParaRPr lang="en-US"/>
          </a:p>
        </p:txBody>
      </p:sp>
    </p:spTree>
    <p:extLst>
      <p:ext uri="{BB962C8B-B14F-4D97-AF65-F5344CB8AC3E}">
        <p14:creationId xmlns:p14="http://schemas.microsoft.com/office/powerpoint/2010/main" val="194120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9</a:t>
            </a:fld>
            <a:endParaRPr lang="en-US"/>
          </a:p>
        </p:txBody>
      </p:sp>
    </p:spTree>
    <p:extLst>
      <p:ext uri="{BB962C8B-B14F-4D97-AF65-F5344CB8AC3E}">
        <p14:creationId xmlns:p14="http://schemas.microsoft.com/office/powerpoint/2010/main" val="325048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10</a:t>
            </a:fld>
            <a:endParaRPr lang="en-US"/>
          </a:p>
        </p:txBody>
      </p:sp>
    </p:spTree>
    <p:extLst>
      <p:ext uri="{BB962C8B-B14F-4D97-AF65-F5344CB8AC3E}">
        <p14:creationId xmlns:p14="http://schemas.microsoft.com/office/powerpoint/2010/main" val="54152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308DE-8C44-47D4-BB74-647859585E4E}" type="slidenum">
              <a:rPr lang="en-US" smtClean="0"/>
              <a:t>23</a:t>
            </a:fld>
            <a:endParaRPr lang="en-US"/>
          </a:p>
        </p:txBody>
      </p:sp>
    </p:spTree>
    <p:extLst>
      <p:ext uri="{BB962C8B-B14F-4D97-AF65-F5344CB8AC3E}">
        <p14:creationId xmlns:p14="http://schemas.microsoft.com/office/powerpoint/2010/main" val="339179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D70B60-EB16-4181-BE10-F25BFBBA4077}"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70222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386410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89324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D70B60-EB16-4181-BE10-F25BFBBA4077}"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9335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D70B60-EB16-4181-BE10-F25BFBBA4077}" type="datetimeFigureOut">
              <a:rPr lang="en-US" smtClean="0"/>
              <a:t>04/12/2025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17696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D70B60-EB16-4181-BE10-F25BFBBA4077}" type="datetimeFigureOut">
              <a:rPr lang="en-US" smtClean="0"/>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4528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D70B60-EB16-4181-BE10-F25BFBBA4077}" type="datetimeFigureOut">
              <a:rPr lang="en-US" smtClean="0"/>
              <a:t>04/12/2025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1110553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D70B60-EB16-4181-BE10-F25BFBBA4077}" type="datetimeFigureOut">
              <a:rPr lang="en-US" smtClean="0"/>
              <a:t>04/12/2025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979430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D70B60-EB16-4181-BE10-F25BFBBA4077}" type="datetimeFigureOut">
              <a:rPr lang="en-US" smtClean="0"/>
              <a:t>04/12/2025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363219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042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D70B60-EB16-4181-BE10-F25BFBBA4077}" type="datetimeFigureOut">
              <a:rPr lang="en-US" smtClean="0"/>
              <a:t>04/12/2025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090985-CE35-4CA4-87A4-6E3A6538720B}" type="slidenum">
              <a:rPr lang="en-US" smtClean="0"/>
              <a:t>‹#›</a:t>
            </a:fld>
            <a:endParaRPr lang="en-US"/>
          </a:p>
        </p:txBody>
      </p:sp>
    </p:spTree>
    <p:extLst>
      <p:ext uri="{BB962C8B-B14F-4D97-AF65-F5344CB8AC3E}">
        <p14:creationId xmlns:p14="http://schemas.microsoft.com/office/powerpoint/2010/main" val="268426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70B60-EB16-4181-BE10-F25BFBBA4077}" type="datetimeFigureOut">
              <a:rPr lang="en-US" smtClean="0"/>
              <a:t>04/12/2025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90985-CE35-4CA4-87A4-6E3A6538720B}" type="slidenum">
              <a:rPr lang="en-US" smtClean="0"/>
              <a:t>‹#›</a:t>
            </a:fld>
            <a:endParaRPr lang="en-US"/>
          </a:p>
        </p:txBody>
      </p:sp>
    </p:spTree>
    <p:extLst>
      <p:ext uri="{BB962C8B-B14F-4D97-AF65-F5344CB8AC3E}">
        <p14:creationId xmlns:p14="http://schemas.microsoft.com/office/powerpoint/2010/main" val="2027761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Rectangle 1"/>
          <p:cNvSpPr/>
          <p:nvPr/>
        </p:nvSpPr>
        <p:spPr>
          <a:xfrm>
            <a:off x="662519" y="1200329"/>
            <a:ext cx="806489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4107472697"/>
              </p:ext>
            </p:extLst>
          </p:nvPr>
        </p:nvGraphicFramePr>
        <p:xfrm>
          <a:off x="467544" y="2492896"/>
          <a:ext cx="8517031"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07504" y="0"/>
            <a:ext cx="8877071" cy="1200329"/>
          </a:xfrm>
          <a:prstGeom prst="rect">
            <a:avLst/>
          </a:prstGeom>
        </p:spPr>
        <p:txBody>
          <a:bodyPr wrap="square">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Chương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3. </a:t>
            </a:r>
          </a:p>
          <a:p>
            <a:pPr algn="ctr"/>
            <a:r>
              <a:rPr lang="en-US" sz="3600" b="1" dirty="0" err="1" smtClean="0">
                <a:solidFill>
                  <a:srgbClr val="0000FF"/>
                </a:solidFill>
                <a:latin typeface="Times New Roman" panose="02020603050405020304" pitchFamily="18" charset="0"/>
                <a:cs typeface="Times New Roman" panose="02020603050405020304" pitchFamily="18" charset="0"/>
              </a:rPr>
              <a:t>TRỒNG</a:t>
            </a:r>
            <a:r>
              <a:rPr lang="en-US" sz="3600" b="1" dirty="0">
                <a:solidFill>
                  <a:srgbClr val="0000FF"/>
                </a:solidFill>
                <a:latin typeface="Times New Roman" panose="02020603050405020304" pitchFamily="18" charset="0"/>
                <a:cs typeface="Times New Roman" panose="02020603050405020304" pitchFamily="18" charset="0"/>
              </a:rPr>
              <a:t>, CHĂM </a:t>
            </a:r>
            <a:r>
              <a:rPr lang="en-US" sz="3600" b="1" dirty="0" err="1">
                <a:solidFill>
                  <a:srgbClr val="0000FF"/>
                </a:solidFill>
                <a:latin typeface="Times New Roman" panose="02020603050405020304" pitchFamily="18" charset="0"/>
                <a:cs typeface="Times New Roman" panose="02020603050405020304" pitchFamily="18" charset="0"/>
              </a:rPr>
              <a:t>SÓC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VÀ</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a:solidFill>
                  <a:srgbClr val="0000FF"/>
                </a:solidFill>
                <a:latin typeface="Times New Roman" panose="02020603050405020304" pitchFamily="18" charset="0"/>
                <a:cs typeface="Times New Roman" panose="02020603050405020304" pitchFamily="18" charset="0"/>
              </a:rPr>
              <a:t>BẢO VỆ RỪNG</a:t>
            </a:r>
            <a:endParaRPr 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96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800954" y="15300"/>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73370" y="995536"/>
            <a:ext cx="4431341" cy="553998"/>
          </a:xfrm>
          <a:prstGeom prst="rect">
            <a:avLst/>
          </a:prstGeom>
        </p:spPr>
        <p:txBody>
          <a:bodyPr wrap="none">
            <a:spAutoFit/>
          </a:bodyPr>
          <a:lstStyle/>
          <a:p>
            <a:r>
              <a:rPr lang="de-DE" sz="3000" b="1" dirty="0">
                <a:solidFill>
                  <a:srgbClr val="0000FF"/>
                </a:solidFill>
                <a:latin typeface="Times New Roman" panose="02020603050405020304" pitchFamily="18" charset="0"/>
                <a:cs typeface="Times New Roman" panose="02020603050405020304" pitchFamily="18" charset="0"/>
              </a:rPr>
              <a:t>1. </a:t>
            </a:r>
            <a:r>
              <a:rPr lang="de-DE" sz="3000" b="1" u="sng" dirty="0">
                <a:solidFill>
                  <a:srgbClr val="0000FF"/>
                </a:solidFill>
                <a:latin typeface="Times New Roman" panose="02020603050405020304" pitchFamily="18" charset="0"/>
                <a:cs typeface="Times New Roman" panose="02020603050405020304" pitchFamily="18" charset="0"/>
              </a:rPr>
              <a:t>VAI TRÒ CỦA </a:t>
            </a:r>
            <a:r>
              <a:rPr lang="de-DE" sz="3000" b="1" u="sng" dirty="0" smtClean="0">
                <a:solidFill>
                  <a:srgbClr val="0000FF"/>
                </a:solidFill>
                <a:latin typeface="Times New Roman" panose="02020603050405020304" pitchFamily="18" charset="0"/>
                <a:cs typeface="Times New Roman" panose="02020603050405020304" pitchFamily="18" charset="0"/>
              </a:rPr>
              <a:t>RỪNG:</a:t>
            </a:r>
            <a:endParaRPr lang="en-US" sz="3000" u="sng"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FBC7C8-319D-4970-88F6-EA4FEA45D748}"/>
              </a:ext>
            </a:extLst>
          </p:cNvPr>
          <p:cNvSpPr txBox="1"/>
          <p:nvPr/>
        </p:nvSpPr>
        <p:spPr>
          <a:xfrm>
            <a:off x="184231" y="1663640"/>
            <a:ext cx="8640960" cy="1477328"/>
          </a:xfrm>
          <a:prstGeom prst="rect">
            <a:avLst/>
          </a:prstGeom>
          <a:noFill/>
        </p:spPr>
        <p:txBody>
          <a:bodyPr wrap="square">
            <a:spAutoFit/>
          </a:bodyPr>
          <a:lstStyle/>
          <a:p>
            <a:pPr algn="just"/>
            <a:r>
              <a:rPr lang="en-US" sz="3000" b="1" smtClean="0">
                <a:solidFill>
                  <a:srgbClr val="000000"/>
                </a:solidFill>
                <a:effectLst/>
                <a:latin typeface="Times New Roman" panose="02020603050405020304" pitchFamily="18" charset="0"/>
                <a:ea typeface="Times New Roman" panose="02020603050405020304" pitchFamily="18" charset="0"/>
              </a:rPr>
              <a:t>	Rừng </a:t>
            </a:r>
            <a:r>
              <a:rPr lang="en-US" sz="3000" b="1" dirty="0" err="1">
                <a:solidFill>
                  <a:srgbClr val="000000"/>
                </a:solidFill>
                <a:effectLst/>
                <a:latin typeface="Times New Roman" panose="02020603050405020304" pitchFamily="18" charset="0"/>
                <a:ea typeface="Times New Roman" panose="02020603050405020304" pitchFamily="18" charset="0"/>
              </a:rPr>
              <a:t>có</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vai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trò</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quan</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trọng</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trong</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việc</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bảo</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vệ</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và</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cải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tạo</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môi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trường</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phục</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vụ</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tích</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cực</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cho</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đời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sống</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sản</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xuất</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và</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nghiên</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cứu</a:t>
            </a:r>
            <a:r>
              <a:rPr lang="en-US" sz="3000" b="1" dirty="0">
                <a:solidFill>
                  <a:srgbClr val="000000"/>
                </a:solidFill>
                <a:effectLst/>
                <a:latin typeface="Times New Roman" panose="02020603050405020304" pitchFamily="18" charset="0"/>
                <a:ea typeface="Times New Roman" panose="02020603050405020304" pitchFamily="18" charset="0"/>
              </a:rPr>
              <a:t> khoa </a:t>
            </a:r>
            <a:r>
              <a:rPr lang="en-US" sz="3000" b="1" dirty="0" err="1">
                <a:solidFill>
                  <a:srgbClr val="000000"/>
                </a:solidFill>
                <a:effectLst/>
                <a:latin typeface="Times New Roman" panose="02020603050405020304" pitchFamily="18" charset="0"/>
                <a:ea typeface="Times New Roman" panose="02020603050405020304" pitchFamily="18" charset="0"/>
              </a:rPr>
              <a:t>học</a:t>
            </a:r>
            <a:r>
              <a:rPr lang="en-US" sz="3000" b="1" dirty="0">
                <a:solidFill>
                  <a:srgbClr val="000000"/>
                </a:solidFill>
                <a:effectLst/>
                <a:latin typeface="Times New Roman" panose="02020603050405020304" pitchFamily="18" charset="0"/>
                <a:ea typeface="Times New Roman" panose="02020603050405020304" pitchFamily="18" charset="0"/>
              </a:rPr>
              <a:t>.</a:t>
            </a:r>
            <a:endParaRPr lang="en-US" sz="3000" b="1" dirty="0">
              <a:solidFill>
                <a:srgbClr val="0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13122" y="3140968"/>
            <a:ext cx="9049618" cy="553998"/>
          </a:xfrm>
          <a:prstGeom prst="rect">
            <a:avLst/>
          </a:prstGeom>
        </p:spPr>
        <p:txBody>
          <a:bodyPr wrap="square">
            <a:spAutoFit/>
          </a:bodyPr>
          <a:lstStyle/>
          <a:p>
            <a:r>
              <a:rPr lang="de-DE" sz="3000" b="1" dirty="0">
                <a:solidFill>
                  <a:srgbClr val="0000FF"/>
                </a:solidFill>
                <a:latin typeface="Times New Roman" panose="02020603050405020304" pitchFamily="18" charset="0"/>
                <a:cs typeface="Times New Roman" panose="02020603050405020304" pitchFamily="18" charset="0"/>
              </a:rPr>
              <a:t>2</a:t>
            </a:r>
            <a:r>
              <a:rPr lang="de-DE" sz="3000" b="1" dirty="0" smtClean="0">
                <a:solidFill>
                  <a:srgbClr val="0000FF"/>
                </a:solidFill>
                <a:latin typeface="Times New Roman" panose="02020603050405020304" pitchFamily="18" charset="0"/>
                <a:cs typeface="Times New Roman" panose="02020603050405020304" pitchFamily="18" charset="0"/>
              </a:rPr>
              <a:t>. </a:t>
            </a:r>
            <a:r>
              <a:rPr lang="de-DE" sz="3000" b="1" u="sng" dirty="0" smtClean="0">
                <a:solidFill>
                  <a:srgbClr val="0000FF"/>
                </a:solidFill>
                <a:latin typeface="Times New Roman" panose="02020603050405020304" pitchFamily="18" charset="0"/>
                <a:cs typeface="Times New Roman" panose="02020603050405020304" pitchFamily="18" charset="0"/>
              </a:rPr>
              <a:t>MỘT SỐ LOẠI RỪNG PHỔ BIẾN Ở VIỆT NAM:</a:t>
            </a:r>
            <a:endParaRPr lang="en-US" sz="3000" u="sng"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280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845716"/>
            <a:ext cx="3059832" cy="266514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7" y="1796290"/>
            <a:ext cx="2923875" cy="2714571"/>
          </a:xfrm>
          <a:prstGeom prst="rect">
            <a:avLst/>
          </a:prstGeom>
          <a:ln>
            <a:noFill/>
          </a:ln>
          <a:effectLst>
            <a:softEdge rad="112500"/>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14697" b="11409"/>
          <a:stretch/>
        </p:blipFill>
        <p:spPr>
          <a:xfrm>
            <a:off x="2987824" y="1845716"/>
            <a:ext cx="2952328" cy="2665145"/>
          </a:xfrm>
          <a:prstGeom prst="rect">
            <a:avLst/>
          </a:prstGeom>
          <a:ln>
            <a:noFill/>
          </a:ln>
          <a:effectLst>
            <a:softEdge rad="112500"/>
          </a:effectLst>
        </p:spPr>
      </p:pic>
      <p:sp>
        <p:nvSpPr>
          <p:cNvPr id="11" name="Rounded Rectangle 10"/>
          <p:cNvSpPr/>
          <p:nvPr/>
        </p:nvSpPr>
        <p:spPr>
          <a:xfrm>
            <a:off x="107504" y="4438853"/>
            <a:ext cx="288032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3376317" y="4438853"/>
            <a:ext cx="2275803"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nứa</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012160" y="4366845"/>
            <a:ext cx="2555776"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284001" y="417663"/>
            <a:ext cx="8460432" cy="1077218"/>
          </a:xfrm>
          <a:prstGeom prst="rect">
            <a:avLst/>
          </a:prstGeom>
        </p:spPr>
        <p:txBody>
          <a:bodyPr wrap="square">
            <a:spAutoFit/>
          </a:bodyPr>
          <a:lstStyle/>
          <a:p>
            <a:pPr lvl="0" algn="ctr"/>
            <a:r>
              <a:rPr lang="en-US" sz="3200" b="1" dirty="0" err="1">
                <a:solidFill>
                  <a:srgbClr val="FF0000"/>
                </a:solidFill>
                <a:latin typeface="Times New Roman" panose="02020603050405020304" pitchFamily="18" charset="0"/>
                <a:cs typeface="Times New Roman" panose="02020603050405020304" pitchFamily="18" charset="0"/>
              </a:rPr>
              <a:t>Những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ở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6.2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theo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2" name="Rectangle 1"/>
          <p:cNvSpPr/>
          <p:nvPr/>
        </p:nvSpPr>
        <p:spPr>
          <a:xfrm>
            <a:off x="3556263" y="5302949"/>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6.2 </a:t>
            </a:r>
            <a:endParaRPr lang="en-US" sz="3600" dirty="0">
              <a:solidFill>
                <a:srgbClr val="0000FF"/>
              </a:solidFill>
            </a:endParaRPr>
          </a:p>
        </p:txBody>
      </p:sp>
    </p:spTree>
    <p:extLst>
      <p:ext uri="{BB962C8B-B14F-4D97-AF65-F5344CB8AC3E}">
        <p14:creationId xmlns:p14="http://schemas.microsoft.com/office/powerpoint/2010/main" val="2394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267911"/>
            <a:ext cx="3059832" cy="266514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957" y="1218485"/>
            <a:ext cx="2923875" cy="2714571"/>
          </a:xfrm>
          <a:prstGeom prst="rect">
            <a:avLst/>
          </a:prstGeom>
          <a:ln>
            <a:noFill/>
          </a:ln>
          <a:effectLst>
            <a:softEdge rad="112500"/>
          </a:effectLst>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14697" b="11409"/>
          <a:stretch/>
        </p:blipFill>
        <p:spPr>
          <a:xfrm>
            <a:off x="2987824" y="1267911"/>
            <a:ext cx="2952328" cy="2665145"/>
          </a:xfrm>
          <a:prstGeom prst="rect">
            <a:avLst/>
          </a:prstGeom>
          <a:ln>
            <a:noFill/>
          </a:ln>
          <a:effectLst>
            <a:softEdge rad="112500"/>
          </a:effectLst>
        </p:spPr>
      </p:pic>
      <p:sp>
        <p:nvSpPr>
          <p:cNvPr id="11" name="Rounded Rectangle 10"/>
          <p:cNvSpPr/>
          <p:nvPr/>
        </p:nvSpPr>
        <p:spPr>
          <a:xfrm>
            <a:off x="107504" y="3861048"/>
            <a:ext cx="2880320"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endParaRPr lang="en-US" sz="2400" b="1" dirty="0">
              <a:latin typeface="Times New Roman" panose="02020603050405020304" pitchFamily="18" charset="0"/>
              <a:cs typeface="Times New Roman" panose="02020603050405020304" pitchFamily="18" charset="0"/>
            </a:endParaRPr>
          </a:p>
        </p:txBody>
      </p:sp>
      <p:sp>
        <p:nvSpPr>
          <p:cNvPr id="12" name="Rounded Rectangle 11"/>
          <p:cNvSpPr/>
          <p:nvPr/>
        </p:nvSpPr>
        <p:spPr>
          <a:xfrm>
            <a:off x="3376317" y="3861048"/>
            <a:ext cx="2275803"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nứa</a:t>
            </a:r>
            <a:endParaRPr lang="en-US" sz="2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6012160" y="3789040"/>
            <a:ext cx="2555776" cy="5040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Rừng</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ngập</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nước</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3736211" y="6021288"/>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6.2 </a:t>
            </a:r>
            <a:endParaRPr lang="en-US" sz="3600" dirty="0">
              <a:solidFill>
                <a:srgbClr val="0000FF"/>
              </a:solidFill>
            </a:endParaRPr>
          </a:p>
        </p:txBody>
      </p:sp>
      <p:sp>
        <p:nvSpPr>
          <p:cNvPr id="15" name="Rectangle 14"/>
          <p:cNvSpPr/>
          <p:nvPr/>
        </p:nvSpPr>
        <p:spPr>
          <a:xfrm>
            <a:off x="492639" y="4653136"/>
            <a:ext cx="1936676" cy="954107"/>
          </a:xfrm>
          <a:prstGeom prst="rect">
            <a:avLst/>
          </a:prstGeom>
        </p:spPr>
        <p:txBody>
          <a:bodyPr wrap="square">
            <a:spAutoFit/>
          </a:bodyPr>
          <a:lstStyle/>
          <a:p>
            <a:r>
              <a:rPr lang="de-DE" sz="2800" b="1" dirty="0">
                <a:solidFill>
                  <a:srgbClr val="FF0000"/>
                </a:solidFill>
                <a:latin typeface="Times New Roman" panose="02020603050405020304" pitchFamily="18" charset="0"/>
                <a:cs typeface="Times New Roman" panose="02020603050405020304" pitchFamily="18" charset="0"/>
              </a:rPr>
              <a:t>Nguồn gốc hình thành</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378156" y="4751566"/>
            <a:ext cx="2217274" cy="523220"/>
          </a:xfrm>
          <a:prstGeom prst="rect">
            <a:avLst/>
          </a:prstGeom>
        </p:spPr>
        <p:txBody>
          <a:bodyPr wrap="none">
            <a:spAutoFit/>
          </a:bodyPr>
          <a:lstStyle/>
          <a:p>
            <a:r>
              <a:rPr lang="de-DE" sz="2800" b="1" dirty="0">
                <a:solidFill>
                  <a:srgbClr val="FF0000"/>
                </a:solidFill>
                <a:latin typeface="Times New Roman" panose="02020603050405020304" pitchFamily="18" charset="0"/>
                <a:cs typeface="Times New Roman" panose="02020603050405020304" pitchFamily="18" charset="0"/>
              </a:rPr>
              <a:t>Theo loài cây</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6090853" y="4686235"/>
            <a:ext cx="2441587" cy="954107"/>
          </a:xfrm>
          <a:prstGeom prst="rect">
            <a:avLst/>
          </a:prstGeom>
        </p:spPr>
        <p:txBody>
          <a:bodyPr wrap="square">
            <a:spAutoFit/>
          </a:bodyPr>
          <a:lstStyle/>
          <a:p>
            <a:pPr algn="ctr"/>
            <a:r>
              <a:rPr lang="de-DE" sz="2800" b="1" dirty="0">
                <a:solidFill>
                  <a:srgbClr val="FF0000"/>
                </a:solidFill>
                <a:latin typeface="Times New Roman" panose="02020603050405020304" pitchFamily="18" charset="0"/>
                <a:cs typeface="Times New Roman" panose="02020603050405020304" pitchFamily="18" charset="0"/>
              </a:rPr>
              <a:t>Theo điều kiện lập địa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58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08" y="1849179"/>
            <a:ext cx="6552728" cy="3024336"/>
          </a:xfrm>
          <a:prstGeom prst="rect">
            <a:avLst/>
          </a:prstGeom>
          <a:ln>
            <a:noFill/>
          </a:ln>
          <a:effectLst>
            <a:softEdge rad="112500"/>
          </a:effectLst>
        </p:spPr>
      </p:pic>
      <p:sp>
        <p:nvSpPr>
          <p:cNvPr id="3" name="Rectangle 2"/>
          <p:cNvSpPr/>
          <p:nvPr/>
        </p:nvSpPr>
        <p:spPr>
          <a:xfrm>
            <a:off x="971600" y="764704"/>
            <a:ext cx="7415813" cy="584775"/>
          </a:xfrm>
          <a:prstGeom prst="rect">
            <a:avLst/>
          </a:prstGeom>
        </p:spPr>
        <p:txBody>
          <a:bodyPr wrap="none">
            <a:spAutoFit/>
          </a:bodyPr>
          <a:lstStyle/>
          <a:p>
            <a:pPr lvl="0"/>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loại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trên</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281267" y="5013176"/>
            <a:ext cx="6505307" cy="584775"/>
          </a:xfrm>
          <a:prstGeom prst="rect">
            <a:avLst/>
          </a:prstGeom>
        </p:spPr>
        <p:txBody>
          <a:bodyPr wrap="none">
            <a:spAutoFit/>
          </a:bodyPr>
          <a:lstStyle/>
          <a:p>
            <a:r>
              <a:rPr lang="de-DE" sz="3200" b="1" dirty="0">
                <a:solidFill>
                  <a:srgbClr val="0000FF"/>
                </a:solidFill>
                <a:latin typeface="Times New Roman" panose="02020603050405020304" pitchFamily="18" charset="0"/>
                <a:cs typeface="Times New Roman" panose="02020603050405020304" pitchFamily="18" charset="0"/>
              </a:rPr>
              <a:t>Rừng cau dừa hoặc rừng ngập nước</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0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52736"/>
            <a:ext cx="8219434" cy="1077218"/>
          </a:xfrm>
          <a:prstGeom prst="rect">
            <a:avLst/>
          </a:prstGeom>
        </p:spPr>
        <p:txBody>
          <a:bodyPr wrap="square">
            <a:spAutoFit/>
          </a:bodyPr>
          <a:lstStyle/>
          <a:p>
            <a:pPr lvl="0" algn="ctr"/>
            <a:r>
              <a:rPr lang="en-US" sz="3200" b="1" dirty="0" err="1">
                <a:solidFill>
                  <a:srgbClr val="0000FF"/>
                </a:solidFill>
                <a:latin typeface="Times New Roman" panose="02020603050405020304" pitchFamily="18" charset="0"/>
                <a:cs typeface="Times New Roman" panose="02020603050405020304" pitchFamily="18" charset="0"/>
              </a:rPr>
              <a:t>Tại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phương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loại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rừng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Hãy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rừng</a:t>
            </a:r>
            <a:r>
              <a:rPr lang="en-US" sz="3200" b="1" dirty="0">
                <a:solidFill>
                  <a:srgbClr val="0000FF"/>
                </a:solidFill>
                <a:latin typeface="Times New Roman" panose="02020603050405020304" pitchFamily="18" charset="0"/>
                <a:cs typeface="Times New Roman" panose="02020603050405020304" pitchFamily="18" charset="0"/>
              </a:rPr>
              <a:t> ở </a:t>
            </a:r>
            <a:r>
              <a:rPr lang="en-US" sz="3200" b="1" dirty="0" err="1">
                <a:solidFill>
                  <a:srgbClr val="0000FF"/>
                </a:solidFill>
                <a:latin typeface="Times New Roman" panose="02020603050405020304" pitchFamily="18" charset="0"/>
                <a:cs typeface="Times New Roman" panose="02020603050405020304" pitchFamily="18" charset="0"/>
              </a:rPr>
              <a:t>Việt</a:t>
            </a:r>
            <a:r>
              <a:rPr lang="en-US" sz="3200" b="1" dirty="0">
                <a:solidFill>
                  <a:srgbClr val="0000FF"/>
                </a:solidFill>
                <a:latin typeface="Times New Roman" panose="02020603050405020304" pitchFamily="18" charset="0"/>
                <a:cs typeface="Times New Roman" panose="02020603050405020304" pitchFamily="18" charset="0"/>
              </a:rPr>
              <a:t> Nam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08057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91880" y="5229200"/>
            <a:ext cx="2216974"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đước</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895446" cy="4276700"/>
          </a:xfrm>
          <a:prstGeom prst="rect">
            <a:avLst/>
          </a:prstGeom>
        </p:spPr>
      </p:pic>
    </p:spTree>
    <p:extLst>
      <p:ext uri="{BB962C8B-B14F-4D97-AF65-F5344CB8AC3E}">
        <p14:creationId xmlns:p14="http://schemas.microsoft.com/office/powerpoint/2010/main" val="13080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1840" y="5733256"/>
            <a:ext cx="3168352" cy="58477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tre</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nứa</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descr="Làm giàu từ tre, nứa ,lồ ô tại sao kh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748883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66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91880" y="5949280"/>
            <a:ext cx="2216974"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keo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4098" name="Picture 2" descr="Cần cách nhìn đúng về giá trị cây keo – Báo Nông nghiệp Việt Nam — Viện  Khoa học Lâm nghiệp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19" y="332656"/>
            <a:ext cx="8064896" cy="5416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131840" y="6021288"/>
            <a:ext cx="3312368"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Rừng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Bạch</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đàn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ây bạch đ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0628"/>
            <a:ext cx="7920880" cy="594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5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2360" y="260648"/>
            <a:ext cx="8655579" cy="1077218"/>
          </a:xfrm>
          <a:prstGeom prst="rect">
            <a:avLst/>
          </a:prstGeom>
        </p:spPr>
        <p:txBody>
          <a:bodyPr wrap="square">
            <a:spAutoFit/>
          </a:bodyPr>
          <a:lstStyle/>
          <a:p>
            <a:pPr lvl="0" algn="ctr"/>
            <a:r>
              <a:rPr lang="de-DE" sz="3200" b="1" smtClean="0">
                <a:solidFill>
                  <a:srgbClr val="FF0000"/>
                </a:solidFill>
                <a:latin typeface="Times New Roman" panose="02020603050405020304" pitchFamily="18" charset="0"/>
                <a:cs typeface="Times New Roman" panose="02020603050405020304" pitchFamily="18" charset="0"/>
              </a:rPr>
              <a:t>Hình </a:t>
            </a:r>
            <a:r>
              <a:rPr lang="de-DE" sz="3200" b="1" dirty="0">
                <a:solidFill>
                  <a:srgbClr val="FF0000"/>
                </a:solidFill>
                <a:latin typeface="Times New Roman" panose="02020603050405020304" pitchFamily="18" charset="0"/>
                <a:cs typeface="Times New Roman" panose="02020603050405020304" pitchFamily="18" charset="0"/>
              </a:rPr>
              <a:t>6.4 cho thấy rừng giúp ích cho môi trường và cho đời sống con người thế nào?</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469425"/>
            <a:ext cx="3075343" cy="239973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181" y="2492896"/>
            <a:ext cx="2734106" cy="2361050"/>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2469426"/>
            <a:ext cx="3135341" cy="2399734"/>
          </a:xfrm>
          <a:prstGeom prst="rect">
            <a:avLst/>
          </a:prstGeom>
          <a:ln>
            <a:noFill/>
          </a:ln>
          <a:effectLst>
            <a:softEdge rad="112500"/>
          </a:effectLst>
        </p:spPr>
      </p:pic>
      <p:sp>
        <p:nvSpPr>
          <p:cNvPr id="11" name="Oval 10"/>
          <p:cNvSpPr/>
          <p:nvPr/>
        </p:nvSpPr>
        <p:spPr>
          <a:xfrm>
            <a:off x="1259632" y="4853946"/>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a</a:t>
            </a:r>
          </a:p>
        </p:txBody>
      </p:sp>
      <p:sp>
        <p:nvSpPr>
          <p:cNvPr id="12" name="Oval 11"/>
          <p:cNvSpPr/>
          <p:nvPr/>
        </p:nvSpPr>
        <p:spPr>
          <a:xfrm>
            <a:off x="4184607" y="4869160"/>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b</a:t>
            </a:r>
          </a:p>
        </p:txBody>
      </p:sp>
      <p:sp>
        <p:nvSpPr>
          <p:cNvPr id="13" name="Oval 12"/>
          <p:cNvSpPr/>
          <p:nvPr/>
        </p:nvSpPr>
        <p:spPr>
          <a:xfrm>
            <a:off x="7282801" y="4871239"/>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c</a:t>
            </a:r>
          </a:p>
        </p:txBody>
      </p:sp>
      <p:sp>
        <p:nvSpPr>
          <p:cNvPr id="14" name="Rectangle 13"/>
          <p:cNvSpPr/>
          <p:nvPr/>
        </p:nvSpPr>
        <p:spPr>
          <a:xfrm>
            <a:off x="3419423" y="5733256"/>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6.4 </a:t>
            </a:r>
            <a:endParaRPr lang="en-US" sz="3600" dirty="0">
              <a:solidFill>
                <a:srgbClr val="0000FF"/>
              </a:solidFill>
            </a:endParaRPr>
          </a:p>
        </p:txBody>
      </p:sp>
    </p:spTree>
    <p:extLst>
      <p:ext uri="{BB962C8B-B14F-4D97-AF65-F5344CB8AC3E}">
        <p14:creationId xmlns:p14="http://schemas.microsoft.com/office/powerpoint/2010/main" val="1308057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79512" y="2276872"/>
            <a:ext cx="4720523" cy="584775"/>
          </a:xfrm>
          <a:prstGeom prst="rect">
            <a:avLst/>
          </a:prstGeom>
        </p:spPr>
        <p:txBody>
          <a:bodyPr wrap="none">
            <a:spAutoFit/>
          </a:bodyPr>
          <a:lstStyle/>
          <a:p>
            <a:r>
              <a:rPr lang="de-DE" sz="3200" b="1" dirty="0">
                <a:solidFill>
                  <a:srgbClr val="0000FF"/>
                </a:solidFill>
                <a:latin typeface="Times New Roman" panose="02020603050405020304" pitchFamily="18" charset="0"/>
                <a:cs typeface="Times New Roman" panose="02020603050405020304" pitchFamily="18" charset="0"/>
              </a:rPr>
              <a:t>1. </a:t>
            </a:r>
            <a:r>
              <a:rPr lang="de-DE" sz="3200" b="1" u="sng" dirty="0">
                <a:solidFill>
                  <a:srgbClr val="0000FF"/>
                </a:solidFill>
                <a:latin typeface="Times New Roman" panose="02020603050405020304" pitchFamily="18" charset="0"/>
                <a:cs typeface="Times New Roman" panose="02020603050405020304" pitchFamily="18" charset="0"/>
              </a:rPr>
              <a:t>VAI TRÒ CỦA </a:t>
            </a:r>
            <a:r>
              <a:rPr lang="de-DE" sz="3200" b="1" u="sng" dirty="0" smtClean="0">
                <a:solidFill>
                  <a:srgbClr val="0000FF"/>
                </a:solidFill>
                <a:latin typeface="Times New Roman" panose="02020603050405020304" pitchFamily="18" charset="0"/>
                <a:cs typeface="Times New Roman" panose="02020603050405020304" pitchFamily="18" charset="0"/>
              </a:rPr>
              <a:t>RỪNG:</a:t>
            </a:r>
            <a:endParaRPr lang="en-US" sz="3200" u="sng"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3131840" y="2854677"/>
            <a:ext cx="2523771" cy="646331"/>
          </a:xfrm>
          <a:prstGeom prst="rect">
            <a:avLst/>
          </a:prstGeom>
        </p:spPr>
        <p:txBody>
          <a:bodyPr wrap="square">
            <a:spAutoFit/>
          </a:bodyPr>
          <a:lstStyle/>
          <a:p>
            <a:pPr algn="just"/>
            <a:r>
              <a:rPr lang="en-US" sz="3600" dirty="0" err="1">
                <a:solidFill>
                  <a:srgbClr val="FF0000"/>
                </a:solidFill>
                <a:latin typeface="Times New Roman" panose="02020603050405020304" pitchFamily="18" charset="0"/>
                <a:cs typeface="Times New Roman" panose="02020603050405020304" pitchFamily="18" charset="0"/>
              </a:rPr>
              <a:t>Rừng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116188" y="764704"/>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429000"/>
            <a:ext cx="7632848" cy="3312368"/>
          </a:xfrm>
          <a:prstGeom prst="rect">
            <a:avLst/>
          </a:prstGeom>
          <a:ln>
            <a:noFill/>
          </a:ln>
          <a:effectLst>
            <a:softEdge rad="112500"/>
          </a:effectLst>
        </p:spPr>
      </p:pic>
    </p:spTree>
    <p:extLst>
      <p:ext uri="{BB962C8B-B14F-4D97-AF65-F5344CB8AC3E}">
        <p14:creationId xmlns:p14="http://schemas.microsoft.com/office/powerpoint/2010/main" val="25606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00808"/>
            <a:ext cx="3075343" cy="2399735"/>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7181" y="1724279"/>
            <a:ext cx="2734106" cy="2361050"/>
          </a:xfrm>
          <a:prstGeom prst="rect">
            <a:avLst/>
          </a:prstGeom>
          <a:ln>
            <a:noFill/>
          </a:ln>
          <a:effectLst>
            <a:softEdge rad="112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1700809"/>
            <a:ext cx="3135341" cy="2399734"/>
          </a:xfrm>
          <a:prstGeom prst="rect">
            <a:avLst/>
          </a:prstGeom>
          <a:ln>
            <a:noFill/>
          </a:ln>
          <a:effectLst>
            <a:softEdge rad="112500"/>
          </a:effectLst>
        </p:spPr>
      </p:pic>
      <p:sp>
        <p:nvSpPr>
          <p:cNvPr id="11" name="Oval 10"/>
          <p:cNvSpPr/>
          <p:nvPr/>
        </p:nvSpPr>
        <p:spPr>
          <a:xfrm>
            <a:off x="1259632" y="4085329"/>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a</a:t>
            </a:r>
          </a:p>
        </p:txBody>
      </p:sp>
      <p:sp>
        <p:nvSpPr>
          <p:cNvPr id="12" name="Oval 11"/>
          <p:cNvSpPr/>
          <p:nvPr/>
        </p:nvSpPr>
        <p:spPr>
          <a:xfrm>
            <a:off x="4184607" y="4100543"/>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b</a:t>
            </a:r>
          </a:p>
        </p:txBody>
      </p:sp>
      <p:sp>
        <p:nvSpPr>
          <p:cNvPr id="13" name="Oval 12"/>
          <p:cNvSpPr/>
          <p:nvPr/>
        </p:nvSpPr>
        <p:spPr>
          <a:xfrm>
            <a:off x="7282801" y="4102622"/>
            <a:ext cx="385543" cy="37525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Times New Roman" panose="02020603050405020304" pitchFamily="18" charset="0"/>
                <a:cs typeface="Times New Roman" panose="02020603050405020304" pitchFamily="18" charset="0"/>
              </a:rPr>
              <a:t>c</a:t>
            </a:r>
          </a:p>
        </p:txBody>
      </p:sp>
      <p:sp>
        <p:nvSpPr>
          <p:cNvPr id="14" name="Rectangle 13"/>
          <p:cNvSpPr/>
          <p:nvPr/>
        </p:nvSpPr>
        <p:spPr>
          <a:xfrm>
            <a:off x="3741555" y="5853125"/>
            <a:ext cx="1915909" cy="646331"/>
          </a:xfrm>
          <a:prstGeom prst="rect">
            <a:avLst/>
          </a:prstGeom>
        </p:spPr>
        <p:txBody>
          <a:bodyPr wrap="none">
            <a:spAutoFit/>
          </a:bodyPr>
          <a:lstStyle/>
          <a:p>
            <a:r>
              <a:rPr lang="en-US" sz="3600" dirty="0" err="1" smtClean="0">
                <a:solidFill>
                  <a:srgbClr val="0000FF"/>
                </a:solidFill>
                <a:latin typeface="Times New Roman" panose="02020603050405020304" pitchFamily="18" charset="0"/>
                <a:cs typeface="Times New Roman" panose="02020603050405020304" pitchFamily="18" charset="0"/>
              </a:rPr>
              <a:t>Hình</a:t>
            </a:r>
            <a:r>
              <a:rPr lang="en-US" sz="3600" dirty="0" smtClean="0">
                <a:solidFill>
                  <a:srgbClr val="0000FF"/>
                </a:solidFill>
                <a:latin typeface="Times New Roman" panose="02020603050405020304" pitchFamily="18" charset="0"/>
                <a:cs typeface="Times New Roman" panose="02020603050405020304" pitchFamily="18" charset="0"/>
              </a:rPr>
              <a:t> 6.4 </a:t>
            </a:r>
            <a:endParaRPr lang="en-US" sz="3600" dirty="0">
              <a:solidFill>
                <a:srgbClr val="0000FF"/>
              </a:solidFill>
            </a:endParaRPr>
          </a:p>
        </p:txBody>
      </p:sp>
      <p:sp>
        <p:nvSpPr>
          <p:cNvPr id="15" name="Rectangle 14"/>
          <p:cNvSpPr/>
          <p:nvPr/>
        </p:nvSpPr>
        <p:spPr>
          <a:xfrm>
            <a:off x="188307" y="4589511"/>
            <a:ext cx="2733441" cy="584775"/>
          </a:xfrm>
          <a:prstGeom prst="rect">
            <a:avLst/>
          </a:prstGeom>
        </p:spPr>
        <p:txBody>
          <a:bodyPr wrap="none">
            <a:spAutoFit/>
          </a:bodyPr>
          <a:lstStyle/>
          <a:p>
            <a:r>
              <a:rPr lang="de-DE" sz="3200" b="1" dirty="0">
                <a:solidFill>
                  <a:srgbClr val="FF0000"/>
                </a:solidFill>
                <a:latin typeface="Times New Roman" panose="02020603050405020304" pitchFamily="18" charset="0"/>
                <a:cs typeface="Times New Roman" panose="02020603050405020304" pitchFamily="18" charset="0"/>
              </a:rPr>
              <a:t>R</a:t>
            </a:r>
            <a:r>
              <a:rPr lang="de-DE" sz="3200" b="1" smtClean="0">
                <a:solidFill>
                  <a:srgbClr val="FF0000"/>
                </a:solidFill>
                <a:latin typeface="Times New Roman" panose="02020603050405020304" pitchFamily="18" charset="0"/>
                <a:cs typeface="Times New Roman" panose="02020603050405020304" pitchFamily="18" charset="0"/>
              </a:rPr>
              <a:t>ừng </a:t>
            </a:r>
            <a:r>
              <a:rPr lang="de-DE" sz="3200" b="1" dirty="0">
                <a:solidFill>
                  <a:srgbClr val="FF0000"/>
                </a:solidFill>
                <a:latin typeface="Times New Roman" panose="02020603050405020304" pitchFamily="18" charset="0"/>
                <a:cs typeface="Times New Roman" panose="02020603050405020304" pitchFamily="18" charset="0"/>
              </a:rPr>
              <a:t>sản xuất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131840" y="4579685"/>
            <a:ext cx="2869696" cy="584775"/>
          </a:xfrm>
          <a:prstGeom prst="rect">
            <a:avLst/>
          </a:prstGeom>
        </p:spPr>
        <p:txBody>
          <a:bodyPr wrap="none">
            <a:spAutoFit/>
          </a:bodyPr>
          <a:lstStyle/>
          <a:p>
            <a:r>
              <a:rPr lang="de-DE" sz="3200" b="1" dirty="0">
                <a:solidFill>
                  <a:srgbClr val="FF0000"/>
                </a:solidFill>
                <a:latin typeface="Times New Roman" panose="02020603050405020304" pitchFamily="18" charset="0"/>
                <a:cs typeface="Times New Roman" panose="02020603050405020304" pitchFamily="18" charset="0"/>
              </a:rPr>
              <a:t>R</a:t>
            </a:r>
            <a:r>
              <a:rPr lang="de-DE" sz="3200" b="1" smtClean="0">
                <a:solidFill>
                  <a:srgbClr val="FF0000"/>
                </a:solidFill>
                <a:latin typeface="Times New Roman" panose="02020603050405020304" pitchFamily="18" charset="0"/>
                <a:cs typeface="Times New Roman" panose="02020603050405020304" pitchFamily="18" charset="0"/>
              </a:rPr>
              <a:t>ừng </a:t>
            </a:r>
            <a:r>
              <a:rPr lang="de-DE" sz="3200" b="1" dirty="0">
                <a:solidFill>
                  <a:srgbClr val="FF0000"/>
                </a:solidFill>
                <a:latin typeface="Times New Roman" panose="02020603050405020304" pitchFamily="18" charset="0"/>
                <a:cs typeface="Times New Roman" panose="02020603050405020304" pitchFamily="18" charset="0"/>
              </a:rPr>
              <a:t>đặc 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6122965" y="4579684"/>
            <a:ext cx="2892138" cy="584775"/>
          </a:xfrm>
          <a:prstGeom prst="rect">
            <a:avLst/>
          </a:prstGeom>
        </p:spPr>
        <p:txBody>
          <a:bodyPr wrap="none">
            <a:spAutoFit/>
          </a:bodyPr>
          <a:lstStyle/>
          <a:p>
            <a:r>
              <a:rPr lang="de-DE" sz="3200" b="1" dirty="0">
                <a:solidFill>
                  <a:srgbClr val="FF0000"/>
                </a:solidFill>
                <a:latin typeface="Times New Roman" panose="02020603050405020304" pitchFamily="18" charset="0"/>
                <a:cs typeface="Times New Roman" panose="02020603050405020304" pitchFamily="18" charset="0"/>
              </a:rPr>
              <a:t>R</a:t>
            </a:r>
            <a:r>
              <a:rPr lang="de-DE" sz="3200" b="1" smtClean="0">
                <a:solidFill>
                  <a:srgbClr val="FF0000"/>
                </a:solidFill>
                <a:latin typeface="Times New Roman" panose="02020603050405020304" pitchFamily="18" charset="0"/>
                <a:cs typeface="Times New Roman" panose="02020603050405020304" pitchFamily="18" charset="0"/>
              </a:rPr>
              <a:t>ừng </a:t>
            </a:r>
            <a:r>
              <a:rPr lang="de-DE" sz="3200" b="1" dirty="0">
                <a:solidFill>
                  <a:srgbClr val="FF0000"/>
                </a:solidFill>
                <a:latin typeface="Times New Roman" panose="02020603050405020304" pitchFamily="18" charset="0"/>
                <a:cs typeface="Times New Roman" panose="02020603050405020304" pitchFamily="18" charset="0"/>
              </a:rPr>
              <a:t>phòng hộ</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41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620688"/>
            <a:ext cx="8280919" cy="1077218"/>
          </a:xfrm>
          <a:prstGeom prst="rect">
            <a:avLst/>
          </a:prstGeom>
        </p:spPr>
        <p:txBody>
          <a:bodyPr wrap="square">
            <a:spAutoFit/>
          </a:bodyPr>
          <a:lstStyle/>
          <a:p>
            <a:pPr lvl="0" algn="ctr"/>
            <a:r>
              <a:rPr lang="de-DE" sz="3200" b="1" dirty="0">
                <a:solidFill>
                  <a:srgbClr val="FF0000"/>
                </a:solidFill>
                <a:latin typeface="Times New Roman" panose="02020603050405020304" pitchFamily="18" charset="0"/>
                <a:cs typeface="Times New Roman" panose="02020603050405020304" pitchFamily="18" charset="0"/>
              </a:rPr>
              <a:t>Rừng trong tự nhiên được phân loại theo những cách nào?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79512" y="1844824"/>
            <a:ext cx="8820901" cy="4031873"/>
          </a:xfrm>
          <a:prstGeom prst="rect">
            <a:avLst/>
          </a:prstGeom>
        </p:spPr>
        <p:txBody>
          <a:bodyPr wrap="square">
            <a:spAutoFit/>
          </a:bodyPr>
          <a:lstStyle/>
          <a:p>
            <a:pPr algn="just"/>
            <a:r>
              <a:rPr lang="de-DE" sz="3200" b="1" dirty="0">
                <a:solidFill>
                  <a:srgbClr val="0000FF"/>
                </a:solidFill>
                <a:latin typeface="Times New Roman" panose="02020603050405020304" pitchFamily="18" charset="0"/>
                <a:cs typeface="Times New Roman" panose="02020603050405020304" pitchFamily="18" charset="0"/>
              </a:rPr>
              <a:t>+ Phân loại theo nguồn gốc hình thành: </a:t>
            </a:r>
            <a:r>
              <a:rPr lang="de-DE" sz="3200" b="1" dirty="0">
                <a:latin typeface="Times New Roman" panose="02020603050405020304" pitchFamily="18" charset="0"/>
                <a:cs typeface="Times New Roman" panose="02020603050405020304" pitchFamily="18" charset="0"/>
              </a:rPr>
              <a:t>rừng tự nhiên, rừng trồng.</a:t>
            </a:r>
            <a:endParaRPr lang="en-US" sz="3200" b="1" dirty="0">
              <a:latin typeface="Times New Roman" panose="02020603050405020304" pitchFamily="18" charset="0"/>
              <a:cs typeface="Times New Roman" panose="02020603050405020304" pitchFamily="18" charset="0"/>
            </a:endParaRPr>
          </a:p>
          <a:p>
            <a:pPr algn="just"/>
            <a:r>
              <a:rPr lang="de-DE" sz="3200" b="1" dirty="0">
                <a:solidFill>
                  <a:srgbClr val="0000FF"/>
                </a:solidFill>
                <a:latin typeface="Times New Roman" panose="02020603050405020304" pitchFamily="18" charset="0"/>
                <a:cs typeface="Times New Roman" panose="02020603050405020304" pitchFamily="18" charset="0"/>
              </a:rPr>
              <a:t>+ Phân loại theo cây: </a:t>
            </a:r>
            <a:r>
              <a:rPr lang="de-DE" sz="3200" b="1" dirty="0">
                <a:latin typeface="Times New Roman" panose="02020603050405020304" pitchFamily="18" charset="0"/>
                <a:cs typeface="Times New Roman" panose="02020603050405020304" pitchFamily="18" charset="0"/>
              </a:rPr>
              <a:t>rừng tràm, rừng thông, rừng tre nứa...</a:t>
            </a:r>
            <a:endParaRPr lang="en-US" sz="3200" b="1" dirty="0">
              <a:latin typeface="Times New Roman" panose="02020603050405020304" pitchFamily="18" charset="0"/>
              <a:cs typeface="Times New Roman" panose="02020603050405020304" pitchFamily="18" charset="0"/>
            </a:endParaRPr>
          </a:p>
          <a:p>
            <a:pPr algn="just"/>
            <a:r>
              <a:rPr lang="de-DE" sz="3200" b="1" dirty="0">
                <a:solidFill>
                  <a:srgbClr val="0000FF"/>
                </a:solidFill>
                <a:latin typeface="Times New Roman" panose="02020603050405020304" pitchFamily="18" charset="0"/>
                <a:cs typeface="Times New Roman" panose="02020603050405020304" pitchFamily="18" charset="0"/>
              </a:rPr>
              <a:t>+ Phân loại theo trữ lượng: </a:t>
            </a:r>
            <a:r>
              <a:rPr lang="de-DE" sz="3200" b="1" dirty="0">
                <a:latin typeface="Times New Roman" panose="02020603050405020304" pitchFamily="18" charset="0"/>
                <a:cs typeface="Times New Roman" panose="02020603050405020304" pitchFamily="18" charset="0"/>
              </a:rPr>
              <a:t>rừng rất giàu, rừng giàu, rừng trung bình, rừng nghèo...</a:t>
            </a:r>
            <a:endParaRPr lang="en-US" sz="3200" b="1" dirty="0">
              <a:latin typeface="Times New Roman" panose="02020603050405020304" pitchFamily="18" charset="0"/>
              <a:cs typeface="Times New Roman" panose="02020603050405020304" pitchFamily="18" charset="0"/>
            </a:endParaRPr>
          </a:p>
          <a:p>
            <a:pPr algn="just"/>
            <a:r>
              <a:rPr lang="de-DE" sz="3200" b="1" dirty="0">
                <a:solidFill>
                  <a:srgbClr val="0000FF"/>
                </a:solidFill>
                <a:latin typeface="Times New Roman" panose="02020603050405020304" pitchFamily="18" charset="0"/>
                <a:cs typeface="Times New Roman" panose="02020603050405020304" pitchFamily="18" charset="0"/>
              </a:rPr>
              <a:t>+ Phân loại theo điều kiện lập địa: </a:t>
            </a:r>
            <a:r>
              <a:rPr lang="de-DE" sz="3200" b="1" dirty="0">
                <a:latin typeface="Times New Roman" panose="02020603050405020304" pitchFamily="18" charset="0"/>
                <a:cs typeface="Times New Roman" panose="02020603050405020304" pitchFamily="18" charset="0"/>
              </a:rPr>
              <a:t>rừng núi đất, rừng núi đá, rừng ngập nước, rừng đất cát.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1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91680" y="764704"/>
            <a:ext cx="5472608" cy="646331"/>
          </a:xfrm>
          <a:prstGeom prst="rect">
            <a:avLst/>
          </a:prstGeom>
        </p:spPr>
        <p:txBody>
          <a:bodyPr wrap="square">
            <a:spAutoFit/>
          </a:bodyPr>
          <a:lstStyle/>
          <a:p>
            <a:pPr lvl="0" algn="just"/>
            <a:r>
              <a:rPr lang="de-DE" sz="3600" b="1" dirty="0">
                <a:solidFill>
                  <a:srgbClr val="FF0000"/>
                </a:solidFill>
                <a:latin typeface="Times New Roman" panose="02020603050405020304" pitchFamily="18" charset="0"/>
                <a:cs typeface="Times New Roman" panose="02020603050405020304" pitchFamily="18" charset="0"/>
              </a:rPr>
              <a:t>Nước ta có mấy loại rừng?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323528" y="1844824"/>
            <a:ext cx="8582692" cy="2862322"/>
          </a:xfrm>
          <a:prstGeom prst="rect">
            <a:avLst/>
          </a:prstGeom>
        </p:spPr>
        <p:txBody>
          <a:bodyPr wrap="square">
            <a:spAutoFit/>
          </a:bodyPr>
          <a:lstStyle/>
          <a:p>
            <a:r>
              <a:rPr lang="de-DE" sz="3600" b="1" dirty="0">
                <a:latin typeface="Times New Roman" panose="02020603050405020304" pitchFamily="18" charset="0"/>
                <a:cs typeface="Times New Roman" panose="02020603050405020304" pitchFamily="18" charset="0"/>
              </a:rPr>
              <a:t>Ở nước ta, rừng chủ yếu phân loại theo mục đích sử dụng riêng, có 3 loại rừng:</a:t>
            </a:r>
            <a:endParaRPr lang="en-US" sz="3600" b="1" dirty="0">
              <a:latin typeface="Times New Roman" panose="02020603050405020304" pitchFamily="18" charset="0"/>
              <a:cs typeface="Times New Roman" panose="02020603050405020304" pitchFamily="18" charset="0"/>
            </a:endParaRPr>
          </a:p>
          <a:p>
            <a:r>
              <a:rPr lang="de-DE" sz="3600" b="1" dirty="0">
                <a:solidFill>
                  <a:srgbClr val="0000FF"/>
                </a:solidFill>
                <a:latin typeface="Times New Roman" panose="02020603050405020304" pitchFamily="18" charset="0"/>
                <a:cs typeface="Times New Roman" panose="02020603050405020304" pitchFamily="18" charset="0"/>
              </a:rPr>
              <a:t>+ Rừng sản xuất</a:t>
            </a:r>
            <a:endParaRPr lang="en-US" sz="3600" b="1" dirty="0">
              <a:solidFill>
                <a:srgbClr val="0000FF"/>
              </a:solidFill>
              <a:latin typeface="Times New Roman" panose="02020603050405020304" pitchFamily="18" charset="0"/>
              <a:cs typeface="Times New Roman" panose="02020603050405020304" pitchFamily="18" charset="0"/>
            </a:endParaRPr>
          </a:p>
          <a:p>
            <a:r>
              <a:rPr lang="de-DE" sz="3600" b="1" dirty="0">
                <a:solidFill>
                  <a:srgbClr val="0000FF"/>
                </a:solidFill>
                <a:latin typeface="Times New Roman" panose="02020603050405020304" pitchFamily="18" charset="0"/>
                <a:cs typeface="Times New Roman" panose="02020603050405020304" pitchFamily="18" charset="0"/>
              </a:rPr>
              <a:t>+ Rừng đặc dụng</a:t>
            </a:r>
            <a:endParaRPr lang="en-US" sz="3600" b="1" dirty="0">
              <a:solidFill>
                <a:srgbClr val="0000FF"/>
              </a:solidFill>
              <a:latin typeface="Times New Roman" panose="02020603050405020304" pitchFamily="18" charset="0"/>
              <a:cs typeface="Times New Roman" panose="02020603050405020304" pitchFamily="18" charset="0"/>
            </a:endParaRPr>
          </a:p>
          <a:p>
            <a:r>
              <a:rPr lang="de-DE" sz="3600" b="1" dirty="0">
                <a:solidFill>
                  <a:srgbClr val="0000FF"/>
                </a:solidFill>
                <a:latin typeface="Times New Roman" panose="02020603050405020304" pitchFamily="18" charset="0"/>
                <a:cs typeface="Times New Roman" panose="02020603050405020304" pitchFamily="18" charset="0"/>
              </a:rPr>
              <a:t>+ Rừng phòng hộ </a:t>
            </a: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8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1800954" y="15300"/>
            <a:ext cx="5912196" cy="646331"/>
          </a:xfrm>
          <a:prstGeom prst="rect">
            <a:avLst/>
          </a:prstGeom>
        </p:spPr>
        <p:txBody>
          <a:bodyPr wrap="non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BÀI </a:t>
            </a:r>
            <a:r>
              <a:rPr lang="en-US" sz="3600" b="1" dirty="0" smtClean="0">
                <a:solidFill>
                  <a:srgbClr val="FF0000"/>
                </a:solidFill>
                <a:latin typeface="Times New Roman" panose="02020603050405020304" pitchFamily="18" charset="0"/>
                <a:cs typeface="Times New Roman" panose="02020603050405020304" pitchFamily="18" charset="0"/>
              </a:rPr>
              <a:t>6. </a:t>
            </a:r>
            <a:r>
              <a:rPr lang="en-US" sz="3600" b="1" dirty="0">
                <a:solidFill>
                  <a:srgbClr val="FF0000"/>
                </a:solidFill>
                <a:latin typeface="Times New Roman" panose="02020603050405020304" pitchFamily="18" charset="0"/>
                <a:cs typeface="Times New Roman" panose="02020603050405020304" pitchFamily="18" charset="0"/>
              </a:rPr>
              <a:t>RỪNG Ở VIỆT NAM</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4764" y="611977"/>
            <a:ext cx="4431341" cy="553998"/>
          </a:xfrm>
          <a:prstGeom prst="rect">
            <a:avLst/>
          </a:prstGeom>
        </p:spPr>
        <p:txBody>
          <a:bodyPr wrap="none">
            <a:spAutoFit/>
          </a:bodyPr>
          <a:lstStyle/>
          <a:p>
            <a:r>
              <a:rPr lang="de-DE" sz="3000" b="1" dirty="0">
                <a:solidFill>
                  <a:srgbClr val="0000FF"/>
                </a:solidFill>
                <a:latin typeface="Times New Roman" panose="02020603050405020304" pitchFamily="18" charset="0"/>
                <a:cs typeface="Times New Roman" panose="02020603050405020304" pitchFamily="18" charset="0"/>
              </a:rPr>
              <a:t>1. </a:t>
            </a:r>
            <a:r>
              <a:rPr lang="de-DE" sz="3000" b="1" u="sng" dirty="0">
                <a:solidFill>
                  <a:srgbClr val="0000FF"/>
                </a:solidFill>
                <a:latin typeface="Times New Roman" panose="02020603050405020304" pitchFamily="18" charset="0"/>
                <a:cs typeface="Times New Roman" panose="02020603050405020304" pitchFamily="18" charset="0"/>
              </a:rPr>
              <a:t>VAI TRÒ CỦA </a:t>
            </a:r>
            <a:r>
              <a:rPr lang="de-DE" sz="3000" b="1" u="sng" dirty="0" smtClean="0">
                <a:solidFill>
                  <a:srgbClr val="0000FF"/>
                </a:solidFill>
                <a:latin typeface="Times New Roman" panose="02020603050405020304" pitchFamily="18" charset="0"/>
                <a:cs typeface="Times New Roman" panose="02020603050405020304" pitchFamily="18" charset="0"/>
              </a:rPr>
              <a:t>RỪNG:</a:t>
            </a:r>
            <a:endParaRPr lang="en-US" sz="3000" u="sng" dirty="0">
              <a:solidFill>
                <a:srgbClr val="0000FF"/>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7FBC7C8-319D-4970-88F6-EA4FEA45D748}"/>
              </a:ext>
            </a:extLst>
          </p:cNvPr>
          <p:cNvSpPr txBox="1"/>
          <p:nvPr/>
        </p:nvSpPr>
        <p:spPr>
          <a:xfrm>
            <a:off x="167818" y="1186587"/>
            <a:ext cx="8640960" cy="1477328"/>
          </a:xfrm>
          <a:prstGeom prst="rect">
            <a:avLst/>
          </a:prstGeom>
          <a:noFill/>
        </p:spPr>
        <p:txBody>
          <a:bodyPr wrap="square">
            <a:spAutoFit/>
          </a:bodyPr>
          <a:lstStyle/>
          <a:p>
            <a:pPr algn="just"/>
            <a:r>
              <a:rPr lang="en-US" sz="3000" smtClean="0">
                <a:solidFill>
                  <a:srgbClr val="000000"/>
                </a:solidFill>
                <a:effectLst/>
                <a:latin typeface="Times New Roman" panose="02020603050405020304" pitchFamily="18" charset="0"/>
                <a:ea typeface="Times New Roman" panose="02020603050405020304" pitchFamily="18" charset="0"/>
              </a:rPr>
              <a:t>	</a:t>
            </a:r>
            <a:r>
              <a:rPr lang="en-US" sz="3000" b="1" smtClean="0">
                <a:solidFill>
                  <a:srgbClr val="000000"/>
                </a:solidFill>
                <a:effectLst/>
                <a:latin typeface="Times New Roman" panose="02020603050405020304" pitchFamily="18" charset="0"/>
                <a:ea typeface="Times New Roman" panose="02020603050405020304" pitchFamily="18" charset="0"/>
              </a:rPr>
              <a:t>Rừng </a:t>
            </a:r>
            <a:r>
              <a:rPr lang="en-US" sz="3000" b="1" dirty="0" err="1">
                <a:solidFill>
                  <a:srgbClr val="000000"/>
                </a:solidFill>
                <a:effectLst/>
                <a:latin typeface="Times New Roman" panose="02020603050405020304" pitchFamily="18" charset="0"/>
                <a:ea typeface="Times New Roman" panose="02020603050405020304" pitchFamily="18" charset="0"/>
              </a:rPr>
              <a:t>có</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vai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trò</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quan</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trọng</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trong</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việc</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bảo</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vệ</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và</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cải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tạo</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môi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trường</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phục</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vụ</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tích</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cực</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cho</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đời</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sống</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sản</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xuất</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và</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nghiên</a:t>
            </a:r>
            <a:r>
              <a:rPr lang="en-US" sz="3000" b="1" dirty="0">
                <a:solidFill>
                  <a:srgbClr val="000000"/>
                </a:solidFill>
                <a:effectLst/>
                <a:latin typeface="Times New Roman" panose="02020603050405020304" pitchFamily="18" charset="0"/>
                <a:ea typeface="Times New Roman" panose="02020603050405020304" pitchFamily="18" charset="0"/>
              </a:rPr>
              <a:t> </a:t>
            </a:r>
            <a:r>
              <a:rPr lang="en-US" sz="3000" b="1" dirty="0" err="1">
                <a:solidFill>
                  <a:srgbClr val="000000"/>
                </a:solidFill>
                <a:effectLst/>
                <a:latin typeface="Times New Roman" panose="02020603050405020304" pitchFamily="18" charset="0"/>
                <a:ea typeface="Times New Roman" panose="02020603050405020304" pitchFamily="18" charset="0"/>
              </a:rPr>
              <a:t>cứu</a:t>
            </a:r>
            <a:r>
              <a:rPr lang="en-US" sz="3000" b="1" dirty="0">
                <a:solidFill>
                  <a:srgbClr val="000000"/>
                </a:solidFill>
                <a:effectLst/>
                <a:latin typeface="Times New Roman" panose="02020603050405020304" pitchFamily="18" charset="0"/>
                <a:ea typeface="Times New Roman" panose="02020603050405020304" pitchFamily="18" charset="0"/>
              </a:rPr>
              <a:t> khoa </a:t>
            </a:r>
            <a:r>
              <a:rPr lang="en-US" sz="3000" b="1" dirty="0" err="1">
                <a:solidFill>
                  <a:srgbClr val="000000"/>
                </a:solidFill>
                <a:effectLst/>
                <a:latin typeface="Times New Roman" panose="02020603050405020304" pitchFamily="18" charset="0"/>
                <a:ea typeface="Times New Roman" panose="02020603050405020304" pitchFamily="18" charset="0"/>
              </a:rPr>
              <a:t>học</a:t>
            </a:r>
            <a:r>
              <a:rPr lang="en-US" sz="3000" b="1" dirty="0">
                <a:solidFill>
                  <a:srgbClr val="000000"/>
                </a:solidFill>
                <a:effectLst/>
                <a:latin typeface="Times New Roman" panose="02020603050405020304" pitchFamily="18" charset="0"/>
                <a:ea typeface="Times New Roman" panose="02020603050405020304" pitchFamily="18" charset="0"/>
              </a:rPr>
              <a:t>.</a:t>
            </a:r>
            <a:endParaRPr lang="en-US" sz="3000" b="1" dirty="0">
              <a:solidFill>
                <a:srgbClr val="000000"/>
              </a:solidFill>
              <a:effectLst/>
              <a:latin typeface="Times New Roman" panose="02020603050405020304" pitchFamily="18" charset="0"/>
              <a:ea typeface="Calibri" panose="020F0502020204030204" pitchFamily="34" charset="0"/>
            </a:endParaRPr>
          </a:p>
        </p:txBody>
      </p:sp>
      <p:sp>
        <p:nvSpPr>
          <p:cNvPr id="11" name="Rectangle 10"/>
          <p:cNvSpPr/>
          <p:nvPr/>
        </p:nvSpPr>
        <p:spPr>
          <a:xfrm>
            <a:off x="-8567" y="2644342"/>
            <a:ext cx="9049618" cy="553998"/>
          </a:xfrm>
          <a:prstGeom prst="rect">
            <a:avLst/>
          </a:prstGeom>
        </p:spPr>
        <p:txBody>
          <a:bodyPr wrap="square">
            <a:spAutoFit/>
          </a:bodyPr>
          <a:lstStyle/>
          <a:p>
            <a:r>
              <a:rPr lang="de-DE" sz="3000" b="1" dirty="0">
                <a:solidFill>
                  <a:srgbClr val="0000FF"/>
                </a:solidFill>
                <a:latin typeface="Times New Roman" panose="02020603050405020304" pitchFamily="18" charset="0"/>
                <a:cs typeface="Times New Roman" panose="02020603050405020304" pitchFamily="18" charset="0"/>
              </a:rPr>
              <a:t>2</a:t>
            </a:r>
            <a:r>
              <a:rPr lang="de-DE" sz="3000" b="1" dirty="0" smtClean="0">
                <a:solidFill>
                  <a:srgbClr val="0000FF"/>
                </a:solidFill>
                <a:latin typeface="Times New Roman" panose="02020603050405020304" pitchFamily="18" charset="0"/>
                <a:cs typeface="Times New Roman" panose="02020603050405020304" pitchFamily="18" charset="0"/>
              </a:rPr>
              <a:t>. </a:t>
            </a:r>
            <a:r>
              <a:rPr lang="de-DE" sz="3000" b="1" u="sng" dirty="0" smtClean="0">
                <a:solidFill>
                  <a:srgbClr val="0000FF"/>
                </a:solidFill>
                <a:latin typeface="Times New Roman" panose="02020603050405020304" pitchFamily="18" charset="0"/>
                <a:cs typeface="Times New Roman" panose="02020603050405020304" pitchFamily="18" charset="0"/>
              </a:rPr>
              <a:t>MỘT SỐ LOẠI RỪNG PHỔ BIẾN Ở VIỆT NAM:</a:t>
            </a:r>
            <a:endParaRPr lang="en-US" sz="3000" u="sng"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033664" y="3284984"/>
            <a:ext cx="7446775" cy="1938992"/>
          </a:xfrm>
          <a:prstGeom prst="rect">
            <a:avLst/>
          </a:prstGeom>
        </p:spPr>
        <p:txBody>
          <a:bodyPr wrap="square">
            <a:spAutoFit/>
          </a:bodyPr>
          <a:lstStyle/>
          <a:p>
            <a:r>
              <a:rPr lang="de-DE" sz="3000" b="1" dirty="0">
                <a:latin typeface="Times New Roman" panose="02020603050405020304" pitchFamily="18" charset="0"/>
                <a:cs typeface="Times New Roman" panose="02020603050405020304" pitchFamily="18" charset="0"/>
              </a:rPr>
              <a:t>Ở nước ta, </a:t>
            </a:r>
            <a:r>
              <a:rPr lang="de-DE" sz="3000" b="1" dirty="0" smtClean="0">
                <a:latin typeface="Times New Roman" panose="02020603050405020304" pitchFamily="18" charset="0"/>
                <a:cs typeface="Times New Roman" panose="02020603050405020304" pitchFamily="18" charset="0"/>
              </a:rPr>
              <a:t>có </a:t>
            </a:r>
            <a:r>
              <a:rPr lang="de-DE" sz="3000" b="1" dirty="0">
                <a:latin typeface="Times New Roman" panose="02020603050405020304" pitchFamily="18" charset="0"/>
                <a:cs typeface="Times New Roman" panose="02020603050405020304" pitchFamily="18" charset="0"/>
              </a:rPr>
              <a:t>3 loại rừng</a:t>
            </a:r>
            <a:r>
              <a:rPr lang="de-DE" sz="3000" b="1" smtClean="0">
                <a:latin typeface="Times New Roman" panose="02020603050405020304" pitchFamily="18" charset="0"/>
                <a:cs typeface="Times New Roman" panose="02020603050405020304" pitchFamily="18" charset="0"/>
              </a:rPr>
              <a:t>: </a:t>
            </a:r>
          </a:p>
          <a:p>
            <a:r>
              <a:rPr lang="de-DE" sz="3000" b="1" smtClean="0">
                <a:latin typeface="Times New Roman" panose="02020603050405020304" pitchFamily="18" charset="0"/>
                <a:cs typeface="Times New Roman" panose="02020603050405020304" pitchFamily="18" charset="0"/>
              </a:rPr>
              <a:t>- Rừng </a:t>
            </a:r>
            <a:r>
              <a:rPr lang="de-DE" sz="3000" b="1">
                <a:latin typeface="Times New Roman" panose="02020603050405020304" pitchFamily="18" charset="0"/>
                <a:cs typeface="Times New Roman" panose="02020603050405020304" pitchFamily="18" charset="0"/>
              </a:rPr>
              <a:t>sản </a:t>
            </a:r>
            <a:r>
              <a:rPr lang="de-DE" sz="3000" b="1" smtClean="0">
                <a:latin typeface="Times New Roman" panose="02020603050405020304" pitchFamily="18" charset="0"/>
                <a:cs typeface="Times New Roman" panose="02020603050405020304" pitchFamily="18" charset="0"/>
              </a:rPr>
              <a:t>xuất</a:t>
            </a:r>
            <a:r>
              <a:rPr lang="en-US" sz="3000" b="1" smtClean="0">
                <a:latin typeface="Times New Roman" panose="02020603050405020304" pitchFamily="18" charset="0"/>
                <a:cs typeface="Times New Roman" panose="02020603050405020304" pitchFamily="18" charset="0"/>
              </a:rPr>
              <a:t> </a:t>
            </a:r>
          </a:p>
          <a:p>
            <a:r>
              <a:rPr lang="en-US" sz="3000" b="1" smtClean="0">
                <a:latin typeface="Times New Roman" panose="02020603050405020304" pitchFamily="18" charset="0"/>
                <a:cs typeface="Times New Roman" panose="02020603050405020304" pitchFamily="18" charset="0"/>
              </a:rPr>
              <a:t>- R</a:t>
            </a:r>
            <a:r>
              <a:rPr lang="de-DE" sz="3000" b="1" smtClean="0">
                <a:latin typeface="Times New Roman" panose="02020603050405020304" pitchFamily="18" charset="0"/>
                <a:cs typeface="Times New Roman" panose="02020603050405020304" pitchFamily="18" charset="0"/>
              </a:rPr>
              <a:t>ừng </a:t>
            </a:r>
            <a:r>
              <a:rPr lang="de-DE" sz="3000" b="1">
                <a:latin typeface="Times New Roman" panose="02020603050405020304" pitchFamily="18" charset="0"/>
                <a:cs typeface="Times New Roman" panose="02020603050405020304" pitchFamily="18" charset="0"/>
              </a:rPr>
              <a:t>đặc </a:t>
            </a:r>
            <a:r>
              <a:rPr lang="de-DE" sz="3000" b="1" smtClean="0">
                <a:latin typeface="Times New Roman" panose="02020603050405020304" pitchFamily="18" charset="0"/>
                <a:cs typeface="Times New Roman" panose="02020603050405020304" pitchFamily="18" charset="0"/>
              </a:rPr>
              <a:t>dụng</a:t>
            </a:r>
            <a:endParaRPr lang="en-US" sz="3000" b="1" smtClean="0">
              <a:latin typeface="Times New Roman" panose="02020603050405020304" pitchFamily="18" charset="0"/>
              <a:cs typeface="Times New Roman" panose="02020603050405020304" pitchFamily="18" charset="0"/>
            </a:endParaRPr>
          </a:p>
          <a:p>
            <a:r>
              <a:rPr lang="en-US" sz="3000" b="1" smtClean="0">
                <a:latin typeface="Times New Roman" panose="02020603050405020304" pitchFamily="18" charset="0"/>
                <a:cs typeface="Times New Roman" panose="02020603050405020304" pitchFamily="18" charset="0"/>
              </a:rPr>
              <a:t>- R</a:t>
            </a:r>
            <a:r>
              <a:rPr lang="de-DE" sz="3000" b="1" smtClean="0">
                <a:latin typeface="Times New Roman" panose="02020603050405020304" pitchFamily="18" charset="0"/>
                <a:cs typeface="Times New Roman" panose="02020603050405020304" pitchFamily="18" charset="0"/>
              </a:rPr>
              <a:t>ừng </a:t>
            </a:r>
            <a:r>
              <a:rPr lang="de-DE" sz="3000" b="1">
                <a:latin typeface="Times New Roman" panose="02020603050405020304" pitchFamily="18" charset="0"/>
                <a:cs typeface="Times New Roman" panose="02020603050405020304" pitchFamily="18" charset="0"/>
              </a:rPr>
              <a:t>phòng </a:t>
            </a:r>
            <a:r>
              <a:rPr lang="de-DE" sz="3000" b="1" smtClean="0">
                <a:latin typeface="Times New Roman" panose="02020603050405020304" pitchFamily="18" charset="0"/>
                <a:cs typeface="Times New Roman" panose="02020603050405020304" pitchFamily="18" charset="0"/>
              </a:rPr>
              <a:t>hộ</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759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0D8CE9-FED9-4280-A01E-B3759B464F51}"/>
              </a:ext>
            </a:extLst>
          </p:cNvPr>
          <p:cNvSpPr txBox="1"/>
          <p:nvPr/>
        </p:nvSpPr>
        <p:spPr>
          <a:xfrm>
            <a:off x="683568" y="332656"/>
            <a:ext cx="7836085" cy="1200329"/>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Giới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thiệu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về</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một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số</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vườn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quốc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gia</a:t>
            </a:r>
            <a:r>
              <a:rPr lang="en-US" sz="3600" b="1" dirty="0" smtClean="0">
                <a:solidFill>
                  <a:srgbClr val="FF0000"/>
                </a:solidFill>
                <a:latin typeface="Times New Roman" panose="02020603050405020304" pitchFamily="18" charset="0"/>
                <a:cs typeface="Times New Roman" panose="02020603050405020304" pitchFamily="18" charset="0"/>
              </a:rPr>
              <a:t> ở </a:t>
            </a:r>
            <a:r>
              <a:rPr lang="en-US" sz="3600" b="1" dirty="0" err="1" smtClean="0">
                <a:solidFill>
                  <a:srgbClr val="FF0000"/>
                </a:solidFill>
                <a:latin typeface="Times New Roman" panose="02020603050405020304" pitchFamily="18" charset="0"/>
                <a:cs typeface="Times New Roman" panose="02020603050405020304" pitchFamily="18" charset="0"/>
              </a:rPr>
              <a:t>Việt</a:t>
            </a:r>
            <a:r>
              <a:rPr lang="en-US" sz="3600" b="1" dirty="0" smtClean="0">
                <a:solidFill>
                  <a:srgbClr val="FF0000"/>
                </a:solidFill>
                <a:latin typeface="Times New Roman" panose="02020603050405020304" pitchFamily="18" charset="0"/>
                <a:cs typeface="Times New Roman" panose="02020603050405020304" pitchFamily="18" charset="0"/>
              </a:rPr>
              <a:t> Nam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148" name="Picture 4" descr="Vườn Quốc gia Phong Nha - Kẻ Bàng - Quảng Bình Travel - Tour Quảng Bình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94698"/>
            <a:ext cx="7847509" cy="52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83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E0D8CE9-FED9-4280-A01E-B3759B464F51}"/>
              </a:ext>
            </a:extLst>
          </p:cNvPr>
          <p:cNvSpPr txBox="1"/>
          <p:nvPr/>
        </p:nvSpPr>
        <p:spPr>
          <a:xfrm>
            <a:off x="725965" y="188640"/>
            <a:ext cx="7836085" cy="646331"/>
          </a:xfrm>
          <a:prstGeom prst="rect">
            <a:avLst/>
          </a:prstGeom>
          <a:noFill/>
        </p:spPr>
        <p:txBody>
          <a:bodyPr wrap="square" rtlCol="0">
            <a:spAutoFit/>
          </a:bodyP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Vườn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quốc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Phong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Nha</a:t>
            </a:r>
            <a:r>
              <a:rPr lang="en-US" sz="3600" b="1" dirty="0" smtClean="0">
                <a:solidFill>
                  <a:srgbClr val="FF0000"/>
                </a:solidFill>
                <a:latin typeface="Times New Roman" panose="02020603050405020304" pitchFamily="18" charset="0"/>
                <a:cs typeface="Times New Roman" panose="02020603050405020304" pitchFamily="18" charset="0"/>
              </a:rPr>
              <a:t> – </a:t>
            </a:r>
            <a:r>
              <a:rPr lang="en-US" sz="3600" b="1" dirty="0" err="1" smtClean="0">
                <a:solidFill>
                  <a:srgbClr val="FF0000"/>
                </a:solidFill>
                <a:latin typeface="Times New Roman" panose="02020603050405020304" pitchFamily="18" charset="0"/>
                <a:cs typeface="Times New Roman" panose="02020603050405020304" pitchFamily="18" charset="0"/>
              </a:rPr>
              <a:t>Kẻ</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Bàng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5535" y="764704"/>
            <a:ext cx="8496944" cy="5893921"/>
          </a:xfrm>
          <a:prstGeom prst="rect">
            <a:avLst/>
          </a:prstGeom>
        </p:spPr>
        <p:txBody>
          <a:bodyPr wrap="square">
            <a:spAutoFit/>
          </a:bodyPr>
          <a:lstStyle/>
          <a:p>
            <a:pPr algn="just" fontAlgn="base"/>
            <a:r>
              <a:rPr lang="en-US" sz="2600" b="1" smtClean="0">
                <a:solidFill>
                  <a:srgbClr val="121110"/>
                </a:solidFill>
                <a:latin typeface="+mj-lt"/>
              </a:rPr>
              <a:t>	</a:t>
            </a:r>
            <a:r>
              <a:rPr lang="vi-VN" sz="2900" b="1" smtClean="0">
                <a:solidFill>
                  <a:srgbClr val="121110"/>
                </a:solidFill>
                <a:latin typeface="+mj-lt"/>
              </a:rPr>
              <a:t>Vườn </a:t>
            </a:r>
            <a:r>
              <a:rPr lang="vi-VN" sz="2900" b="1" dirty="0">
                <a:solidFill>
                  <a:srgbClr val="121110"/>
                </a:solidFill>
                <a:latin typeface="+mj-lt"/>
              </a:rPr>
              <a:t>Quốc Gia Phong Nha – Kẻ Bàng là một thắng cảnh thiên nhiên mà tạo hoá đã ban tặng cho mảnh đất Quảng Bình. Một mảnh đất gắn liền với những chiến tích anh hùng lịch sử. Nơi đây, sự giao hoà của rừng nguyên sinh và sông Son, cùng với động khô và động nước tạo nên một bức tranh thuỷ mặc làm say lòng người</a:t>
            </a:r>
            <a:r>
              <a:rPr lang="vi-VN" sz="2900" b="1">
                <a:solidFill>
                  <a:srgbClr val="121110"/>
                </a:solidFill>
                <a:latin typeface="+mj-lt"/>
              </a:rPr>
              <a:t>. </a:t>
            </a:r>
            <a:endParaRPr lang="en-US" sz="2900" b="1" smtClean="0">
              <a:solidFill>
                <a:srgbClr val="121110"/>
              </a:solidFill>
              <a:latin typeface="+mj-lt"/>
            </a:endParaRPr>
          </a:p>
          <a:p>
            <a:pPr algn="just" fontAlgn="base"/>
            <a:r>
              <a:rPr lang="en-US" sz="2900" b="1">
                <a:solidFill>
                  <a:srgbClr val="121110"/>
                </a:solidFill>
                <a:latin typeface="+mj-lt"/>
              </a:rPr>
              <a:t>	</a:t>
            </a:r>
            <a:r>
              <a:rPr lang="vi-VN" sz="2900" b="1" smtClean="0">
                <a:solidFill>
                  <a:srgbClr val="0000FF"/>
                </a:solidFill>
                <a:latin typeface="+mj-lt"/>
              </a:rPr>
              <a:t>Phong </a:t>
            </a:r>
            <a:r>
              <a:rPr lang="vi-VN" sz="2900" b="1" dirty="0">
                <a:solidFill>
                  <a:srgbClr val="0000FF"/>
                </a:solidFill>
                <a:latin typeface="+mj-lt"/>
              </a:rPr>
              <a:t>Nha – Kẻ Bàng đã được tổ chức văn hoá thế giới UNESCO 2 lần công nhận là di sản thiên nhiên thế giới ngày 5/7/2003 và 2015.</a:t>
            </a:r>
          </a:p>
          <a:p>
            <a:pPr algn="just" fontAlgn="base"/>
            <a:r>
              <a:rPr lang="en-US" sz="2900" b="1" smtClean="0">
                <a:solidFill>
                  <a:srgbClr val="121110"/>
                </a:solidFill>
                <a:latin typeface="+mj-lt"/>
              </a:rPr>
              <a:t>	</a:t>
            </a:r>
            <a:r>
              <a:rPr lang="vi-VN" sz="2900" b="1" smtClean="0">
                <a:solidFill>
                  <a:srgbClr val="121110"/>
                </a:solidFill>
                <a:latin typeface="+mj-lt"/>
              </a:rPr>
              <a:t>Đây </a:t>
            </a:r>
            <a:r>
              <a:rPr lang="vi-VN" sz="2900" b="1" dirty="0">
                <a:solidFill>
                  <a:srgbClr val="121110"/>
                </a:solidFill>
                <a:latin typeface="+mj-lt"/>
              </a:rPr>
              <a:t>cũng là nơi có hang Sơn Đoòng hang động lớn nhất thế giới, cùng hàng trăm hang động lớn nhỏ nổi tiếng như Động Phong Nha, Động Thiên Đường.</a:t>
            </a:r>
            <a:endParaRPr lang="vi-VN" sz="2900" b="1" i="0" dirty="0">
              <a:solidFill>
                <a:srgbClr val="121110"/>
              </a:solidFill>
              <a:effectLst/>
              <a:latin typeface="+mj-lt"/>
            </a:endParaRPr>
          </a:p>
        </p:txBody>
      </p:sp>
    </p:spTree>
    <p:extLst>
      <p:ext uri="{BB962C8B-B14F-4D97-AF65-F5344CB8AC3E}">
        <p14:creationId xmlns:p14="http://schemas.microsoft.com/office/powerpoint/2010/main" val="4220769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ườn Quốc gia Phong Nha - Kẻ Bàng: Điểm đến du lịch đẳng cấp quốc t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352928" cy="540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0D8CE9-FED9-4280-A01E-B3759B464F51}"/>
              </a:ext>
            </a:extLst>
          </p:cNvPr>
          <p:cNvSpPr txBox="1"/>
          <p:nvPr/>
        </p:nvSpPr>
        <p:spPr>
          <a:xfrm>
            <a:off x="611560" y="116632"/>
            <a:ext cx="7836085"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RỪNG QUỐC GIA CÁT TIÊN</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Đến Vườn Quốc gia Cát Tiên khám phá thiên nhiên kỳ thú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34" y="762963"/>
            <a:ext cx="8574535" cy="51125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359" y="6165304"/>
            <a:ext cx="9114641" cy="461665"/>
          </a:xfrm>
          <a:prstGeom prst="rect">
            <a:avLst/>
          </a:prstGeom>
        </p:spPr>
        <p:txBody>
          <a:bodyPr wrap="square">
            <a:spAutoFit/>
          </a:bodyPr>
          <a:lstStyle/>
          <a:p>
            <a:r>
              <a:rPr lang="vi-VN" sz="2400" b="1">
                <a:solidFill>
                  <a:srgbClr val="070B11"/>
                </a:solidFill>
                <a:latin typeface="+mj-lt"/>
              </a:rPr>
              <a:t>Một cánh rừng nhiều màu sắc tuyệt đẹp tại Vườn Quốc gia Cát </a:t>
            </a:r>
            <a:r>
              <a:rPr lang="vi-VN" sz="2400" b="1" smtClean="0">
                <a:solidFill>
                  <a:srgbClr val="070B11"/>
                </a:solidFill>
                <a:latin typeface="+mj-lt"/>
              </a:rPr>
              <a:t>Tiên</a:t>
            </a:r>
            <a:endParaRPr lang="en-US" sz="2800">
              <a:latin typeface="+mj-lt"/>
            </a:endParaRPr>
          </a:p>
        </p:txBody>
      </p:sp>
    </p:spTree>
    <p:extLst>
      <p:ext uri="{BB962C8B-B14F-4D97-AF65-F5344CB8AC3E}">
        <p14:creationId xmlns:p14="http://schemas.microsoft.com/office/powerpoint/2010/main" val="1960656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136339"/>
            <a:ext cx="4572000" cy="2585323"/>
          </a:xfrm>
          <a:prstGeom prst="rect">
            <a:avLst/>
          </a:prstGeom>
        </p:spPr>
        <p:txBody>
          <a:bodyPr>
            <a:spAutoFit/>
          </a:bodyPr>
          <a:lstStyle/>
          <a:p>
            <a:r>
              <a:rPr lang="en-US"/>
              <a:t>https://www.google.com/search?q=video+r%E1%BB%ABng+qu%E1%BB%91c+ga+C%C3%A1t+Ti%C3%AAn&amp;rlz=1C1GCEU_viVN1183VN1183&amp;oq=video+r%E1%BB%ABng+qu%E1%BB%91c+ga+C%C3%A1t+Ti%C3%AAn&amp;gs_lcrp=EgZjaHJvbWUyBggAEEUYOdIBCTEwNzk3ajBqN6gCALACAA&amp;sourceid=chrome&amp;ie=UTF-8#fpstate=ive&amp;vld=cid:e45c27f1,vid:A0xWJWWwHhY,st:0</a:t>
            </a:r>
          </a:p>
        </p:txBody>
      </p:sp>
      <p:sp>
        <p:nvSpPr>
          <p:cNvPr id="5" name="TextBox 4">
            <a:extLst>
              <a:ext uri="{FF2B5EF4-FFF2-40B4-BE49-F238E27FC236}">
                <a16:creationId xmlns:a16="http://schemas.microsoft.com/office/drawing/2014/main" id="{2E0D8CE9-FED9-4280-A01E-B3759B464F51}"/>
              </a:ext>
            </a:extLst>
          </p:cNvPr>
          <p:cNvSpPr txBox="1"/>
          <p:nvPr/>
        </p:nvSpPr>
        <p:spPr>
          <a:xfrm>
            <a:off x="653957" y="548680"/>
            <a:ext cx="7836085" cy="646331"/>
          </a:xfrm>
          <a:prstGeom prst="rect">
            <a:avLst/>
          </a:prstGeom>
          <a:noFill/>
        </p:spPr>
        <p:txBody>
          <a:bodyPr wrap="square" rtlCol="0">
            <a:sp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RỪNG QUỐC GIA CÁT TIÊN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464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168588"/>
          </a:xfrm>
          <a:prstGeom prst="rect">
            <a:avLst/>
          </a:prstGeom>
        </p:spPr>
      </p:pic>
      <p:sp>
        <p:nvSpPr>
          <p:cNvPr id="5" name="Rectangle 4"/>
          <p:cNvSpPr/>
          <p:nvPr/>
        </p:nvSpPr>
        <p:spPr>
          <a:xfrm>
            <a:off x="2232128" y="275481"/>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1520" y="1203144"/>
            <a:ext cx="8640960" cy="1569660"/>
          </a:xfrm>
          <a:prstGeom prst="rect">
            <a:avLst/>
          </a:prstGeom>
        </p:spPr>
        <p:txBody>
          <a:bodyPr wrap="square">
            <a:spAutoFit/>
          </a:bodyPr>
          <a:lstStyle/>
          <a:p>
            <a:pPr>
              <a:lnSpc>
                <a:spcPct val="150000"/>
              </a:lnSpc>
            </a:pPr>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Quan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6.5 SGK </a:t>
            </a:r>
            <a:r>
              <a:rPr lang="en-US" sz="3200" b="1" dirty="0" err="1">
                <a:solidFill>
                  <a:srgbClr val="002060"/>
                </a:solidFill>
                <a:latin typeface="Times New Roman" panose="02020603050405020304" pitchFamily="18" charset="0"/>
                <a:cs typeface="Times New Roman" panose="02020603050405020304" pitchFamily="18" charset="0"/>
              </a:rPr>
              <a:t>và</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kể</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những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sản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phẩm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được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rùng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phục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vụ</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đời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sống</a:t>
            </a:r>
            <a:r>
              <a:rPr lang="en-US" sz="3200" b="1" dirty="0">
                <a:solidFill>
                  <a:srgbClr val="002060"/>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616632"/>
            <a:ext cx="3312368" cy="19006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2748161"/>
            <a:ext cx="3828733" cy="1948207"/>
          </a:xfrm>
          <a:prstGeom prst="rect">
            <a:avLst/>
          </a:prstGeom>
          <a:ln>
            <a:noFill/>
          </a:ln>
          <a:effectLst>
            <a:softEdge rad="112500"/>
          </a:effectLst>
        </p:spPr>
      </p:pic>
      <p:sp>
        <p:nvSpPr>
          <p:cNvPr id="7" name="Oval 6"/>
          <p:cNvSpPr/>
          <p:nvPr/>
        </p:nvSpPr>
        <p:spPr>
          <a:xfrm>
            <a:off x="1907704" y="3910651"/>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a</a:t>
            </a:r>
          </a:p>
        </p:txBody>
      </p:sp>
      <p:sp>
        <p:nvSpPr>
          <p:cNvPr id="8" name="Oval 7"/>
          <p:cNvSpPr/>
          <p:nvPr/>
        </p:nvSpPr>
        <p:spPr>
          <a:xfrm>
            <a:off x="4716016" y="4146546"/>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b</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1" y="4498009"/>
            <a:ext cx="4007813" cy="2092646"/>
          </a:xfrm>
          <a:prstGeom prst="rect">
            <a:avLst/>
          </a:prstGeom>
          <a:ln>
            <a:noFill/>
          </a:ln>
          <a:effectLst>
            <a:softEdge rad="112500"/>
          </a:effectLst>
        </p:spPr>
      </p:pic>
      <p:sp>
        <p:nvSpPr>
          <p:cNvPr id="10" name="Oval 9"/>
          <p:cNvSpPr/>
          <p:nvPr/>
        </p:nvSpPr>
        <p:spPr>
          <a:xfrm>
            <a:off x="107504" y="6156073"/>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c</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008" y="4696577"/>
            <a:ext cx="3960440" cy="2044791"/>
          </a:xfrm>
          <a:prstGeom prst="rect">
            <a:avLst/>
          </a:prstGeom>
          <a:ln>
            <a:noFill/>
          </a:ln>
          <a:effectLst>
            <a:softEdge rad="112500"/>
          </a:effectLst>
        </p:spPr>
      </p:pic>
      <p:sp>
        <p:nvSpPr>
          <p:cNvPr id="12" name="Oval 11"/>
          <p:cNvSpPr/>
          <p:nvPr/>
        </p:nvSpPr>
        <p:spPr>
          <a:xfrm>
            <a:off x="4707276" y="6234778"/>
            <a:ext cx="720080" cy="43458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2812311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3789040"/>
            <a:ext cx="8784976" cy="2862322"/>
          </a:xfrm>
          <a:prstGeom prst="rect">
            <a:avLst/>
          </a:prstGeom>
        </p:spPr>
        <p:txBody>
          <a:bodyPr wrap="square">
            <a:spAutoFit/>
          </a:bodyPr>
          <a:lstStyle/>
          <a:p>
            <a:pPr algn="ctr"/>
            <a:r>
              <a:rPr lang="vi-VN" sz="3600" b="1" dirty="0">
                <a:solidFill>
                  <a:srgbClr val="0000FF"/>
                </a:solidFill>
                <a:latin typeface="Times New Roman" panose="02020603050405020304" pitchFamily="18" charset="0"/>
                <a:cs typeface="Times New Roman" panose="02020603050405020304" pitchFamily="18" charset="0"/>
              </a:rPr>
              <a:t>Rừng là một hệ sinh thái bao gồm các loài thực vật rừng, động vật rừng, nấm, vi sinh vật, đất rừng và các yếu tố môi trường </a:t>
            </a:r>
            <a:r>
              <a:rPr lang="vi-VN" sz="3600" b="1" dirty="0" smtClean="0">
                <a:solidFill>
                  <a:srgbClr val="0000FF"/>
                </a:solidFill>
                <a:latin typeface="Times New Roman" panose="02020603050405020304" pitchFamily="18" charset="0"/>
                <a:cs typeface="Times New Roman" panose="02020603050405020304" pitchFamily="18" charset="0"/>
              </a:rPr>
              <a:t>khác</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yếu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rừng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mối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quan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hệ</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nhau</a:t>
            </a:r>
            <a:r>
              <a:rPr lang="en-US" sz="3600" b="1" dirty="0">
                <a:solidFill>
                  <a:srgbClr val="0000FF"/>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2656"/>
            <a:ext cx="7632848" cy="3312368"/>
          </a:xfrm>
          <a:prstGeom prst="rect">
            <a:avLst/>
          </a:prstGeom>
          <a:ln>
            <a:noFill/>
          </a:ln>
          <a:effectLst>
            <a:softEdge rad="112500"/>
          </a:effectLst>
        </p:spPr>
      </p:pic>
    </p:spTree>
    <p:extLst>
      <p:ext uri="{BB962C8B-B14F-4D97-AF65-F5344CB8AC3E}">
        <p14:creationId xmlns:p14="http://schemas.microsoft.com/office/powerpoint/2010/main" val="35118855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1268760"/>
            <a:ext cx="8424936" cy="4401205"/>
          </a:xfrm>
          <a:prstGeom prst="rect">
            <a:avLst/>
          </a:prstGeom>
        </p:spPr>
        <p:txBody>
          <a:bodyPr wrap="square">
            <a:spAutoFit/>
          </a:bodyPr>
          <a:lstStyle/>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6.5a. </a:t>
            </a:r>
            <a:r>
              <a:rPr lang="en-US" sz="4000" dirty="0" err="1" smtClean="0">
                <a:solidFill>
                  <a:srgbClr val="0000FF"/>
                </a:solidFill>
                <a:latin typeface="Times New Roman" panose="02020603050405020304" pitchFamily="18" charset="0"/>
                <a:cs typeface="Times New Roman" panose="02020603050405020304" pitchFamily="18" charset="0"/>
              </a:rPr>
              <a:t>Đồ</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gỗ</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bàn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gỗ</a:t>
            </a:r>
            <a:r>
              <a:rPr lang="en-US" sz="4000" dirty="0" smtClean="0">
                <a:solidFill>
                  <a:srgbClr val="0000FF"/>
                </a:solidFill>
                <a:latin typeface="Times New Roman" panose="02020603050405020304" pitchFamily="18" charset="0"/>
                <a:cs typeface="Times New Roman" panose="02020603050405020304" pitchFamily="18" charset="0"/>
              </a:rPr>
              <a:t>).</a:t>
            </a: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6.5b. </a:t>
            </a:r>
            <a:r>
              <a:rPr lang="en-US" sz="4000" dirty="0" err="1" smtClean="0">
                <a:solidFill>
                  <a:srgbClr val="0000FF"/>
                </a:solidFill>
                <a:latin typeface="Times New Roman" panose="02020603050405020304" pitchFamily="18" charset="0"/>
                <a:cs typeface="Times New Roman" panose="02020603050405020304" pitchFamily="18" charset="0"/>
              </a:rPr>
              <a:t>Các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sản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từ</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mây</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tre</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đan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giỏ</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mây</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tre</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đan</a:t>
            </a:r>
            <a:r>
              <a:rPr lang="en-US" sz="4000" dirty="0" smtClean="0">
                <a:solidFill>
                  <a:srgbClr val="0000FF"/>
                </a:solidFill>
                <a:latin typeface="Times New Roman" panose="02020603050405020304" pitchFamily="18" charset="0"/>
                <a:cs typeface="Times New Roman" panose="02020603050405020304" pitchFamily="18" charset="0"/>
              </a:rPr>
              <a:t>).</a:t>
            </a: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6.5c. </a:t>
            </a:r>
            <a:r>
              <a:rPr lang="en-US" sz="4000" dirty="0" err="1" smtClean="0">
                <a:solidFill>
                  <a:srgbClr val="0000FF"/>
                </a:solidFill>
                <a:latin typeface="Times New Roman" panose="02020603050405020304" pitchFamily="18" charset="0"/>
                <a:cs typeface="Times New Roman" panose="02020603050405020304" pitchFamily="18" charset="0"/>
              </a:rPr>
              <a:t>Các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loại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tinh</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dầu</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chiết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suất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từ</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bộ</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phận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của</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cây</a:t>
            </a:r>
            <a:r>
              <a:rPr lang="en-US" sz="4000" dirty="0" smtClean="0">
                <a:solidFill>
                  <a:srgbClr val="0000FF"/>
                </a:solidFill>
                <a:latin typeface="Times New Roman" panose="02020603050405020304" pitchFamily="18" charset="0"/>
                <a:cs typeface="Times New Roman" panose="02020603050405020304" pitchFamily="18" charset="0"/>
              </a:rPr>
              <a:t>.</a:t>
            </a:r>
          </a:p>
          <a:p>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Hình</a:t>
            </a:r>
            <a:r>
              <a:rPr lang="en-US" sz="4000" dirty="0" smtClean="0">
                <a:solidFill>
                  <a:srgbClr val="0000FF"/>
                </a:solidFill>
                <a:latin typeface="Times New Roman" panose="02020603050405020304" pitchFamily="18" charset="0"/>
                <a:cs typeface="Times New Roman" panose="02020603050405020304" pitchFamily="18" charset="0"/>
              </a:rPr>
              <a:t> 6.5d. </a:t>
            </a:r>
            <a:r>
              <a:rPr lang="en-US" sz="4000" dirty="0" err="1" smtClean="0">
                <a:solidFill>
                  <a:srgbClr val="0000FF"/>
                </a:solidFill>
                <a:latin typeface="Times New Roman" panose="02020603050405020304" pitchFamily="18" charset="0"/>
                <a:cs typeface="Times New Roman" panose="02020603050405020304" pitchFamily="18" charset="0"/>
              </a:rPr>
              <a:t>Sản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cho</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thực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phẩm</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có</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nguồn</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gốc</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động</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vật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mật</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ong</a:t>
            </a:r>
            <a:r>
              <a:rPr lang="en-US" sz="4000" dirty="0" smtClean="0">
                <a:solidFill>
                  <a:srgbClr val="0000FF"/>
                </a:solidFill>
                <a:latin typeface="Times New Roman" panose="02020603050405020304" pitchFamily="18" charset="0"/>
                <a:cs typeface="Times New Roman" panose="02020603050405020304" pitchFamily="18" charset="0"/>
              </a:rPr>
              <a:t>).</a:t>
            </a:r>
            <a:endParaRPr lang="en-US" sz="40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992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2" name="Rectangle 1"/>
          <p:cNvSpPr/>
          <p:nvPr/>
        </p:nvSpPr>
        <p:spPr>
          <a:xfrm>
            <a:off x="251520" y="1484784"/>
            <a:ext cx="8784976" cy="1200329"/>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2. </a:t>
            </a:r>
            <a:r>
              <a:rPr lang="en-US" sz="3600" b="1" dirty="0" err="1">
                <a:solidFill>
                  <a:srgbClr val="0000FF"/>
                </a:solidFill>
                <a:latin typeface="Times New Roman" panose="02020603050405020304" pitchFamily="18" charset="0"/>
                <a:cs typeface="Times New Roman" panose="02020603050405020304" pitchFamily="18" charset="0"/>
              </a:rPr>
              <a:t>Hãy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biết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mục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đích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sử</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dụng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loại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rừng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thể</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ở H.6.6, H</a:t>
            </a:r>
            <a:r>
              <a:rPr lang="en-US" sz="3600" b="1" dirty="0" smtClean="0">
                <a:solidFill>
                  <a:srgbClr val="0000FF"/>
                </a:solidFill>
                <a:latin typeface="Times New Roman" panose="02020603050405020304" pitchFamily="18" charset="0"/>
                <a:cs typeface="Times New Roman" panose="02020603050405020304" pitchFamily="18" charset="0"/>
              </a:rPr>
              <a:t>. 6.7</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smtClean="0">
                <a:solidFill>
                  <a:srgbClr val="0000FF"/>
                </a:solidFill>
                <a:latin typeface="Times New Roman" panose="02020603050405020304" pitchFamily="18" charset="0"/>
                <a:cs typeface="Times New Roman" panose="02020603050405020304" pitchFamily="18" charset="0"/>
              </a:rPr>
              <a:t>H.6.8?</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924944"/>
            <a:ext cx="2592288" cy="2736304"/>
          </a:xfrm>
          <a:prstGeom prst="rect">
            <a:avLst/>
          </a:prstGeom>
          <a:ln>
            <a:noFill/>
          </a:ln>
          <a:effectLst>
            <a:softEdge rad="112500"/>
          </a:effec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7843"/>
          <a:stretch/>
        </p:blipFill>
        <p:spPr>
          <a:xfrm>
            <a:off x="5868144" y="3040076"/>
            <a:ext cx="3165794" cy="2621171"/>
          </a:xfrm>
          <a:prstGeom prst="rect">
            <a:avLst/>
          </a:prstGeom>
          <a:ln>
            <a:noFill/>
          </a:ln>
          <a:effectLst>
            <a:softEdge rad="112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816" y="2924944"/>
            <a:ext cx="2988444" cy="2758796"/>
          </a:xfrm>
          <a:prstGeom prst="rect">
            <a:avLst/>
          </a:prstGeom>
          <a:ln>
            <a:noFill/>
          </a:ln>
          <a:effectLst>
            <a:softEdge rad="112500"/>
          </a:effectLst>
        </p:spPr>
      </p:pic>
      <p:sp>
        <p:nvSpPr>
          <p:cNvPr id="16" name="Rectangle 15"/>
          <p:cNvSpPr/>
          <p:nvPr/>
        </p:nvSpPr>
        <p:spPr>
          <a:xfrm>
            <a:off x="1" y="5699965"/>
            <a:ext cx="2555776" cy="830997"/>
          </a:xfrm>
          <a:prstGeom prst="rect">
            <a:avLst/>
          </a:prstGeom>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6.6</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Cúc Phương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2843808" y="5683740"/>
            <a:ext cx="2610346" cy="830997"/>
          </a:xfrm>
          <a:prstGeom prst="rect">
            <a:avLst/>
          </a:prstGeom>
        </p:spPr>
        <p:txBody>
          <a:bodyPr wrap="square">
            <a:spAutoFit/>
          </a:bodyPr>
          <a:lstStyle/>
          <a:p>
            <a:pPr algn="ctr"/>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6.7</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keo trồng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5859671" y="5699965"/>
            <a:ext cx="3174267" cy="461665"/>
          </a:xfrm>
          <a:prstGeom prst="rect">
            <a:avLst/>
          </a:prstGeom>
        </p:spPr>
        <p:txBody>
          <a:bodyPr wrap="none">
            <a:spAutoFit/>
          </a:bodyPr>
          <a:lstStyle/>
          <a:p>
            <a:r>
              <a:rPr lang="vi-VN" sz="2400" b="1" dirty="0">
                <a:solidFill>
                  <a:srgbClr val="FF0000"/>
                </a:solidFill>
                <a:latin typeface="Times New Roman" panose="02020603050405020304" pitchFamily="18" charset="0"/>
                <a:cs typeface="Times New Roman" panose="02020603050405020304" pitchFamily="18" charset="0"/>
              </a:rPr>
              <a:t>Hình </a:t>
            </a:r>
            <a:r>
              <a:rPr lang="vi-VN" sz="2400" b="1" dirty="0" smtClean="0">
                <a:solidFill>
                  <a:srgbClr val="FF0000"/>
                </a:solidFill>
                <a:latin typeface="Times New Roman" panose="02020603050405020304" pitchFamily="18" charset="0"/>
                <a:cs typeface="Times New Roman" panose="02020603050405020304" pitchFamily="18" charset="0"/>
              </a:rPr>
              <a:t>6.8</a:t>
            </a:r>
            <a:r>
              <a:rPr lang="en-US" sz="2400" b="1" dirty="0" smtClean="0">
                <a:solidFill>
                  <a:srgbClr val="FF0000"/>
                </a:solidFill>
                <a:latin typeface="Times New Roman" panose="02020603050405020304" pitchFamily="18" charset="0"/>
                <a:cs typeface="Times New Roman" panose="02020603050405020304" pitchFamily="18" charset="0"/>
              </a:rPr>
              <a:t>.</a:t>
            </a:r>
            <a:r>
              <a:rPr lang="vi-VN" sz="2400" b="1" dirty="0"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Rừng phi lao</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195736" y="361132"/>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LUYỆN TẬP</a:t>
            </a: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2896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060848"/>
            <a:ext cx="8856984" cy="3170099"/>
          </a:xfrm>
          <a:prstGeom prst="rect">
            <a:avLst/>
          </a:prstGeom>
        </p:spPr>
        <p:txBody>
          <a:bodyPr wrap="square">
            <a:spAutoFit/>
          </a:bodyPr>
          <a:lstStyle/>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6.6</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Cúc Phương: rừng đặc </a:t>
            </a:r>
            <a:r>
              <a:rPr lang="vi-VN" sz="4000" dirty="0" smtClean="0">
                <a:solidFill>
                  <a:srgbClr val="0000FF"/>
                </a:solidFill>
                <a:latin typeface="Times New Roman" panose="02020603050405020304" pitchFamily="18" charset="0"/>
                <a:cs typeface="Times New Roman" panose="02020603050405020304" pitchFamily="18" charset="0"/>
              </a:rPr>
              <a:t>dụng</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6.7</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keo trồng: Rừng sản </a:t>
            </a:r>
            <a:r>
              <a:rPr lang="vi-VN" sz="4000" dirty="0" smtClean="0">
                <a:solidFill>
                  <a:srgbClr val="0000FF"/>
                </a:solidFill>
                <a:latin typeface="Times New Roman" panose="02020603050405020304" pitchFamily="18" charset="0"/>
                <a:cs typeface="Times New Roman" panose="02020603050405020304" pitchFamily="18" charset="0"/>
              </a:rPr>
              <a:t>xuất</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dirty="0">
              <a:solidFill>
                <a:srgbClr val="0000FF"/>
              </a:solidFill>
              <a:latin typeface="Times New Roman" panose="02020603050405020304" pitchFamily="18" charset="0"/>
              <a:cs typeface="Times New Roman" panose="02020603050405020304" pitchFamily="18" charset="0"/>
            </a:endParaRPr>
          </a:p>
          <a:p>
            <a:r>
              <a:rPr lang="vi-VN" sz="4000" dirty="0">
                <a:solidFill>
                  <a:srgbClr val="0000FF"/>
                </a:solidFill>
                <a:latin typeface="Times New Roman" panose="02020603050405020304" pitchFamily="18" charset="0"/>
                <a:cs typeface="Times New Roman" panose="02020603050405020304" pitchFamily="18" charset="0"/>
              </a:rPr>
              <a:t>+ Hình </a:t>
            </a:r>
            <a:r>
              <a:rPr lang="vi-VN" sz="4000" dirty="0" smtClean="0">
                <a:solidFill>
                  <a:srgbClr val="0000FF"/>
                </a:solidFill>
                <a:latin typeface="Times New Roman" panose="02020603050405020304" pitchFamily="18" charset="0"/>
                <a:cs typeface="Times New Roman" panose="02020603050405020304" pitchFamily="18" charset="0"/>
              </a:rPr>
              <a:t>6.8</a:t>
            </a:r>
            <a:r>
              <a:rPr lang="en-US" sz="4000" dirty="0" smtClean="0">
                <a:solidFill>
                  <a:srgbClr val="0000FF"/>
                </a:solidFill>
                <a:latin typeface="Times New Roman" panose="02020603050405020304" pitchFamily="18" charset="0"/>
                <a:cs typeface="Times New Roman" panose="02020603050405020304" pitchFamily="18" charset="0"/>
              </a:rPr>
              <a:t>.</a:t>
            </a:r>
            <a:r>
              <a:rPr lang="vi-VN" sz="4000" dirty="0" smtClean="0">
                <a:solidFill>
                  <a:srgbClr val="0000FF"/>
                </a:solidFill>
                <a:latin typeface="Times New Roman" panose="02020603050405020304" pitchFamily="18" charset="0"/>
                <a:cs typeface="Times New Roman" panose="02020603050405020304" pitchFamily="18" charset="0"/>
              </a:rPr>
              <a:t> </a:t>
            </a:r>
            <a:r>
              <a:rPr lang="vi-VN" sz="4000" dirty="0">
                <a:solidFill>
                  <a:srgbClr val="0000FF"/>
                </a:solidFill>
                <a:latin typeface="Times New Roman" panose="02020603050405020304" pitchFamily="18" charset="0"/>
                <a:cs typeface="Times New Roman" panose="02020603050405020304" pitchFamily="18" charset="0"/>
              </a:rPr>
              <a:t>Rừng phi lao: Rừng phòng </a:t>
            </a:r>
            <a:r>
              <a:rPr lang="vi-VN" sz="4000" dirty="0" smtClean="0">
                <a:solidFill>
                  <a:srgbClr val="0000FF"/>
                </a:solidFill>
                <a:latin typeface="Times New Roman" panose="02020603050405020304" pitchFamily="18" charset="0"/>
                <a:cs typeface="Times New Roman" panose="02020603050405020304" pitchFamily="18" charset="0"/>
              </a:rPr>
              <a:t>hộ</a:t>
            </a:r>
            <a:r>
              <a:rPr lang="en-US" sz="4000" dirty="0" smtClean="0">
                <a:solidFill>
                  <a:srgbClr val="0000FF"/>
                </a:solidFill>
                <a:latin typeface="Times New Roman" panose="02020603050405020304" pitchFamily="18" charset="0"/>
                <a:cs typeface="Times New Roman" panose="02020603050405020304" pitchFamily="18" charset="0"/>
              </a:rPr>
              <a:t>.</a:t>
            </a:r>
            <a:endParaRPr lang="vi-VN" sz="4000" b="0" i="0" dirty="0">
              <a:solidFill>
                <a:srgbClr val="0000FF"/>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86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677"/>
          <a:stretch/>
        </p:blipFill>
        <p:spPr>
          <a:xfrm>
            <a:off x="0" y="1"/>
            <a:ext cx="9144000" cy="1358770"/>
          </a:xfrm>
          <a:prstGeom prst="rect">
            <a:avLst/>
          </a:prstGeom>
        </p:spPr>
      </p:pic>
      <p:sp>
        <p:nvSpPr>
          <p:cNvPr id="5" name="Rectangle 4"/>
          <p:cNvSpPr/>
          <p:nvPr/>
        </p:nvSpPr>
        <p:spPr>
          <a:xfrm>
            <a:off x="2286000" y="522258"/>
            <a:ext cx="5670376" cy="646331"/>
          </a:xfrm>
          <a:prstGeom prst="rect">
            <a:avLst/>
          </a:prstGeom>
        </p:spPr>
        <p:txBody>
          <a:bodyPr wrap="square">
            <a:sp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VẬN DỤNG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539552" y="2204864"/>
            <a:ext cx="8280920" cy="1938992"/>
          </a:xfrm>
          <a:prstGeom prst="rect">
            <a:avLst/>
          </a:prstGeom>
        </p:spPr>
        <p:txBody>
          <a:bodyPr wrap="square">
            <a:spAutoFit/>
          </a:bodyPr>
          <a:lstStyle/>
          <a:p>
            <a:pPr algn="just"/>
            <a:r>
              <a:rPr lang="en-US" sz="4000" dirty="0" err="1">
                <a:solidFill>
                  <a:srgbClr val="0000FF"/>
                </a:solidFill>
                <a:latin typeface="Times New Roman" panose="02020603050405020304" pitchFamily="18" charset="0"/>
                <a:cs typeface="Times New Roman" panose="02020603050405020304" pitchFamily="18" charset="0"/>
              </a:rPr>
              <a:t>Rừng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giúp</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ích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như</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thế</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nào</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cho</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cuộc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sống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gia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đình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em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và</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người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dân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địa</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phương</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nơi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em</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sinh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sống</a:t>
            </a:r>
            <a:r>
              <a:rPr lang="en-US" sz="40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5113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80728"/>
            <a:ext cx="8280920" cy="5016758"/>
          </a:xfrm>
          <a:prstGeom prst="rect">
            <a:avLst/>
          </a:prstGeom>
        </p:spPr>
        <p:txBody>
          <a:bodyPr wrap="square">
            <a:spAutoFit/>
          </a:bodyPr>
          <a:lstStyle/>
          <a:p>
            <a:pPr algn="just"/>
            <a:r>
              <a:rPr lang="vi-VN" sz="4000" dirty="0" smtClean="0">
                <a:solidFill>
                  <a:srgbClr val="CC3399"/>
                </a:solidFill>
                <a:latin typeface="Times New Roman" panose="02020603050405020304" pitchFamily="18" charset="0"/>
                <a:cs typeface="Times New Roman" panose="02020603050405020304" pitchFamily="18" charset="0"/>
              </a:rPr>
              <a:t>Rừng đóng vai trò rất quan trọng đối với cuộc sống của con người và môi trường: cung cấp </a:t>
            </a:r>
            <a:r>
              <a:rPr lang="en-US" sz="4000" dirty="0" smtClean="0">
                <a:solidFill>
                  <a:srgbClr val="CC3399"/>
                </a:solidFill>
                <a:latin typeface="Times New Roman" panose="02020603050405020304" pitchFamily="18" charset="0"/>
                <a:cs typeface="Times New Roman" panose="02020603050405020304" pitchFamily="18" charset="0"/>
              </a:rPr>
              <a:t>oxy, </a:t>
            </a:r>
            <a:r>
              <a:rPr lang="vi-VN" sz="4000" dirty="0" smtClean="0">
                <a:solidFill>
                  <a:srgbClr val="CC3399"/>
                </a:solidFill>
                <a:latin typeface="Times New Roman" panose="02020603050405020304" pitchFamily="18" charset="0"/>
                <a:cs typeface="Times New Roman" panose="02020603050405020304" pitchFamily="18" charset="0"/>
              </a:rPr>
              <a:t>nguồn gỗ, củi</a:t>
            </a:r>
            <a:r>
              <a:rPr lang="en-US" sz="4000" dirty="0" smtClean="0">
                <a:solidFill>
                  <a:srgbClr val="CC3399"/>
                </a:solidFill>
                <a:latin typeface="Times New Roman" panose="02020603050405020304" pitchFamily="18" charset="0"/>
                <a:cs typeface="Times New Roman" panose="02020603050405020304" pitchFamily="18" charset="0"/>
              </a:rPr>
              <a:t>…;</a:t>
            </a:r>
            <a:r>
              <a:rPr lang="vi-VN" sz="4000" dirty="0" smtClean="0">
                <a:solidFill>
                  <a:srgbClr val="CC3399"/>
                </a:solidFill>
                <a:latin typeface="Times New Roman" panose="02020603050405020304" pitchFamily="18" charset="0"/>
                <a:cs typeface="Times New Roman" panose="02020603050405020304" pitchFamily="18" charset="0"/>
              </a:rPr>
              <a:t> điều hòa </a:t>
            </a:r>
            <a:r>
              <a:rPr lang="en-US" sz="4000" dirty="0" err="1" smtClean="0">
                <a:solidFill>
                  <a:srgbClr val="CC3399"/>
                </a:solidFill>
                <a:latin typeface="Times New Roman" panose="02020603050405020304" pitchFamily="18" charset="0"/>
                <a:cs typeface="Times New Roman" panose="02020603050405020304" pitchFamily="18" charset="0"/>
              </a:rPr>
              <a:t>không</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khí</a:t>
            </a:r>
            <a:r>
              <a:rPr lang="en-US" sz="4000" dirty="0" smtClean="0">
                <a:solidFill>
                  <a:srgbClr val="CC3399"/>
                </a:solidFill>
                <a:latin typeface="Times New Roman" panose="02020603050405020304" pitchFamily="18" charset="0"/>
                <a:cs typeface="Times New Roman" panose="02020603050405020304" pitchFamily="18" charset="0"/>
              </a:rPr>
              <a:t>; </a:t>
            </a:r>
            <a:r>
              <a:rPr lang="vi-VN" sz="4000" dirty="0" smtClean="0">
                <a:solidFill>
                  <a:srgbClr val="CC3399"/>
                </a:solidFill>
                <a:latin typeface="Times New Roman" panose="02020603050405020304" pitchFamily="18" charset="0"/>
                <a:cs typeface="Times New Roman" panose="02020603050405020304" pitchFamily="18" charset="0"/>
              </a:rPr>
              <a:t>là nơi cư trú động thực vật</a:t>
            </a:r>
            <a:r>
              <a:rPr lang="en-US" sz="4000" dirty="0" smtClean="0">
                <a:solidFill>
                  <a:srgbClr val="CC3399"/>
                </a:solidFill>
                <a:latin typeface="Times New Roman" panose="02020603050405020304" pitchFamily="18" charset="0"/>
                <a:cs typeface="Times New Roman" panose="02020603050405020304" pitchFamily="18" charset="0"/>
              </a:rPr>
              <a:t>…;</a:t>
            </a:r>
            <a:r>
              <a:rPr lang="vi-VN" sz="4000" dirty="0" smtClean="0">
                <a:solidFill>
                  <a:srgbClr val="CC3399"/>
                </a:solidFill>
                <a:latin typeface="Times New Roman" panose="02020603050405020304" pitchFamily="18" charset="0"/>
                <a:cs typeface="Times New Roman" panose="02020603050405020304" pitchFamily="18" charset="0"/>
              </a:rPr>
              <a:t> bảo vệ và ngăn chặn gió bão, chống xói mòn</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sạt</a:t>
            </a:r>
            <a:r>
              <a:rPr lang="en-US" sz="4000" dirty="0" smtClean="0">
                <a:solidFill>
                  <a:srgbClr val="CC3399"/>
                </a:solidFill>
                <a:latin typeface="Times New Roman" panose="02020603050405020304" pitchFamily="18" charset="0"/>
                <a:cs typeface="Times New Roman" panose="02020603050405020304" pitchFamily="18" charset="0"/>
              </a:rPr>
              <a:t> </a:t>
            </a:r>
            <a:r>
              <a:rPr lang="en-US" sz="4000" dirty="0" err="1" smtClean="0">
                <a:solidFill>
                  <a:srgbClr val="CC3399"/>
                </a:solidFill>
                <a:latin typeface="Times New Roman" panose="02020603050405020304" pitchFamily="18" charset="0"/>
                <a:cs typeface="Times New Roman" panose="02020603050405020304" pitchFamily="18" charset="0"/>
              </a:rPr>
              <a:t>lỡ</a:t>
            </a:r>
            <a:r>
              <a:rPr lang="en-US" sz="4000" dirty="0" smtClean="0">
                <a:solidFill>
                  <a:srgbClr val="CC3399"/>
                </a:solidFill>
                <a:latin typeface="Times New Roman" panose="02020603050405020304" pitchFamily="18" charset="0"/>
                <a:cs typeface="Times New Roman" panose="02020603050405020304" pitchFamily="18" charset="0"/>
              </a:rPr>
              <a:t> </a:t>
            </a:r>
            <a:r>
              <a:rPr lang="vi-VN" sz="4000" dirty="0" smtClean="0">
                <a:solidFill>
                  <a:srgbClr val="CC3399"/>
                </a:solidFill>
                <a:latin typeface="Times New Roman" panose="02020603050405020304" pitchFamily="18" charset="0"/>
                <a:cs typeface="Times New Roman" panose="02020603050405020304" pitchFamily="18" charset="0"/>
              </a:rPr>
              <a:t>đất, đảm bảo cho sự sống, bảo vệ sức khỏe của con người…</a:t>
            </a:r>
            <a:endParaRPr lang="vi-VN" sz="4000" b="0" i="0" dirty="0">
              <a:solidFill>
                <a:srgbClr val="CC3399"/>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5596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005" y="2708920"/>
            <a:ext cx="3188215" cy="2041505"/>
            <a:chOff x="251520" y="1844824"/>
            <a:chExt cx="3711399" cy="2484318"/>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844824"/>
              <a:ext cx="3711399" cy="2484318"/>
            </a:xfrm>
            <a:prstGeom prst="rect">
              <a:avLst/>
            </a:prstGeom>
            <a:ln>
              <a:noFill/>
            </a:ln>
            <a:effectLst>
              <a:softEdge rad="112500"/>
            </a:effectLst>
          </p:spPr>
        </p:pic>
        <p:sp>
          <p:nvSpPr>
            <p:cNvPr id="11" name="Oval 10"/>
            <p:cNvSpPr/>
            <p:nvPr/>
          </p:nvSpPr>
          <p:spPr>
            <a:xfrm>
              <a:off x="410535" y="2103111"/>
              <a:ext cx="1773384" cy="71382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Oxygen</a:t>
              </a:r>
            </a:p>
          </p:txBody>
        </p:sp>
        <p:sp>
          <p:nvSpPr>
            <p:cNvPr id="17" name="Oval 16"/>
            <p:cNvSpPr/>
            <p:nvPr/>
          </p:nvSpPr>
          <p:spPr>
            <a:xfrm>
              <a:off x="2160265" y="2043604"/>
              <a:ext cx="1653689" cy="765116"/>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Carbon</a:t>
              </a:r>
            </a:p>
            <a:p>
              <a:pPr algn="ctr"/>
              <a:r>
                <a:rPr lang="en-US" sz="2000" dirty="0">
                  <a:latin typeface="Times New Roman" panose="02020603050405020304" pitchFamily="18" charset="0"/>
                  <a:cs typeface="Times New Roman" panose="02020603050405020304" pitchFamily="18" charset="0"/>
                </a:rPr>
                <a:t>dioxide</a:t>
              </a:r>
            </a:p>
          </p:txBody>
        </p:sp>
        <p:cxnSp>
          <p:nvCxnSpPr>
            <p:cNvPr id="19" name="Straight Arrow Connector 18"/>
            <p:cNvCxnSpPr/>
            <p:nvPr/>
          </p:nvCxnSpPr>
          <p:spPr>
            <a:xfrm flipV="1">
              <a:off x="1251377" y="2924944"/>
              <a:ext cx="0" cy="3780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p:nvPr/>
          </p:nvCxnSpPr>
          <p:spPr>
            <a:xfrm>
              <a:off x="3003201" y="2996952"/>
              <a:ext cx="0" cy="4950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5" name="Oval 24"/>
            <p:cNvSpPr/>
            <p:nvPr/>
          </p:nvSpPr>
          <p:spPr>
            <a:xfrm>
              <a:off x="323528" y="3861048"/>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rPr>
                <a:t>a</a:t>
              </a:r>
            </a:p>
          </p:txBody>
        </p:sp>
      </p:gr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97152"/>
            <a:ext cx="3132716" cy="2016224"/>
          </a:xfrm>
          <a:prstGeom prst="rect">
            <a:avLst/>
          </a:prstGeom>
          <a:ln>
            <a:noFill/>
          </a:ln>
          <a:effectLst>
            <a:softEdge rad="112500"/>
          </a:effectLst>
        </p:spPr>
      </p:pic>
      <p:sp>
        <p:nvSpPr>
          <p:cNvPr id="28" name="Oval 27"/>
          <p:cNvSpPr/>
          <p:nvPr/>
        </p:nvSpPr>
        <p:spPr>
          <a:xfrm>
            <a:off x="188604" y="6358505"/>
            <a:ext cx="4004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a:solidFill>
                  <a:srgbClr val="0000FF"/>
                </a:solidFill>
              </a:rPr>
              <a:t>d</a:t>
            </a:r>
          </a:p>
        </p:txBody>
      </p:sp>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853606"/>
            <a:ext cx="3024336" cy="1959770"/>
          </a:xfrm>
          <a:prstGeom prst="rect">
            <a:avLst/>
          </a:prstGeom>
          <a:ln>
            <a:noFill/>
          </a:ln>
          <a:effectLst>
            <a:softEdge rad="112500"/>
          </a:effectLst>
        </p:spPr>
      </p:pic>
      <p:sp>
        <p:nvSpPr>
          <p:cNvPr id="34" name="Oval 33"/>
          <p:cNvSpPr/>
          <p:nvPr/>
        </p:nvSpPr>
        <p:spPr>
          <a:xfrm>
            <a:off x="6156176" y="6309320"/>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f</a:t>
            </a: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240220" y="4797153"/>
            <a:ext cx="2843948" cy="2016223"/>
          </a:xfrm>
          <a:prstGeom prst="rect">
            <a:avLst/>
          </a:prstGeom>
          <a:ln>
            <a:noFill/>
          </a:ln>
          <a:effectLst>
            <a:softEdge rad="112500"/>
          </a:effectLst>
        </p:spPr>
      </p:pic>
      <p:sp>
        <p:nvSpPr>
          <p:cNvPr id="36" name="Oval 35"/>
          <p:cNvSpPr/>
          <p:nvPr/>
        </p:nvSpPr>
        <p:spPr>
          <a:xfrm>
            <a:off x="3275856" y="6309320"/>
            <a:ext cx="432048"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e</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1469" y="2708920"/>
            <a:ext cx="3035027" cy="2160240"/>
          </a:xfrm>
          <a:prstGeom prst="rect">
            <a:avLst/>
          </a:prstGeom>
          <a:ln>
            <a:noFill/>
          </a:ln>
          <a:effectLst>
            <a:softEdge rad="112500"/>
          </a:effectLst>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240218" y="2568314"/>
            <a:ext cx="2761249" cy="2228838"/>
          </a:xfrm>
          <a:prstGeom prst="rect">
            <a:avLst/>
          </a:prstGeom>
          <a:ln>
            <a:noFill/>
          </a:ln>
          <a:effectLst>
            <a:softEdge rad="112500"/>
          </a:effectLst>
        </p:spPr>
      </p:pic>
      <p:sp>
        <p:nvSpPr>
          <p:cNvPr id="39" name="Oval 38"/>
          <p:cNvSpPr/>
          <p:nvPr/>
        </p:nvSpPr>
        <p:spPr>
          <a:xfrm>
            <a:off x="3275856" y="4293096"/>
            <a:ext cx="432048" cy="43204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b</a:t>
            </a:r>
          </a:p>
        </p:txBody>
      </p:sp>
      <p:sp>
        <p:nvSpPr>
          <p:cNvPr id="40" name="Oval 39"/>
          <p:cNvSpPr/>
          <p:nvPr/>
        </p:nvSpPr>
        <p:spPr>
          <a:xfrm>
            <a:off x="6084168" y="4365104"/>
            <a:ext cx="360040" cy="36004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a:solidFill>
                  <a:srgbClr val="0000FF"/>
                </a:solidFill>
              </a:rPr>
              <a:t>c</a:t>
            </a:r>
          </a:p>
        </p:txBody>
      </p:sp>
      <p:sp>
        <p:nvSpPr>
          <p:cNvPr id="41" name="Rectangle 40"/>
          <p:cNvSpPr/>
          <p:nvPr/>
        </p:nvSpPr>
        <p:spPr>
          <a:xfrm>
            <a:off x="188604" y="245989"/>
            <a:ext cx="8847892" cy="1477328"/>
          </a:xfrm>
          <a:prstGeom prst="rect">
            <a:avLst/>
          </a:prstGeom>
        </p:spPr>
        <p:txBody>
          <a:bodyPr wrap="square">
            <a:spAutoFit/>
          </a:bodyPr>
          <a:lstStyle/>
          <a:p>
            <a:pPr lvl="0" algn="ctr"/>
            <a:r>
              <a:rPr lang="de-DE" sz="3000" b="1" smtClean="0">
                <a:solidFill>
                  <a:srgbClr val="FF0000"/>
                </a:solidFill>
                <a:latin typeface="Times New Roman" panose="02020603050405020304" pitchFamily="18" charset="0"/>
                <a:cs typeface="Times New Roman" panose="02020603050405020304" pitchFamily="18" charset="0"/>
              </a:rPr>
              <a:t>Em </a:t>
            </a:r>
            <a:r>
              <a:rPr lang="de-DE" sz="3000" b="1" dirty="0">
                <a:solidFill>
                  <a:srgbClr val="FF0000"/>
                </a:solidFill>
                <a:latin typeface="Times New Roman" panose="02020603050405020304" pitchFamily="18" charset="0"/>
                <a:cs typeface="Times New Roman" panose="02020603050405020304" pitchFamily="18" charset="0"/>
              </a:rPr>
              <a:t>hãy nêu vai trò của rừng đối với môi trường</a:t>
            </a:r>
            <a:r>
              <a:rPr lang="de-DE" sz="3000" b="1">
                <a:solidFill>
                  <a:srgbClr val="FF0000"/>
                </a:solidFill>
                <a:latin typeface="Times New Roman" panose="02020603050405020304" pitchFamily="18" charset="0"/>
                <a:cs typeface="Times New Roman" panose="02020603050405020304" pitchFamily="18" charset="0"/>
              </a:rPr>
              <a:t>, </a:t>
            </a:r>
            <a:endParaRPr lang="de-DE" sz="3000" b="1" smtClean="0">
              <a:solidFill>
                <a:srgbClr val="FF0000"/>
              </a:solidFill>
              <a:latin typeface="Times New Roman" panose="02020603050405020304" pitchFamily="18" charset="0"/>
              <a:cs typeface="Times New Roman" panose="02020603050405020304" pitchFamily="18" charset="0"/>
            </a:endParaRPr>
          </a:p>
          <a:p>
            <a:pPr lvl="0" algn="ctr"/>
            <a:r>
              <a:rPr lang="de-DE" sz="3000" b="1" smtClean="0">
                <a:solidFill>
                  <a:srgbClr val="FF0000"/>
                </a:solidFill>
                <a:latin typeface="Times New Roman" panose="02020603050405020304" pitchFamily="18" charset="0"/>
                <a:cs typeface="Times New Roman" panose="02020603050405020304" pitchFamily="18" charset="0"/>
              </a:rPr>
              <a:t>đời </a:t>
            </a:r>
            <a:r>
              <a:rPr lang="de-DE" sz="3000" b="1" dirty="0">
                <a:solidFill>
                  <a:srgbClr val="FF0000"/>
                </a:solidFill>
                <a:latin typeface="Times New Roman" panose="02020603050405020304" pitchFamily="18" charset="0"/>
                <a:cs typeface="Times New Roman" panose="02020603050405020304" pitchFamily="18" charset="0"/>
              </a:rPr>
              <a:t>sống và sản xuất trong mỗi trường hợp được được minh họa ở Hình </a:t>
            </a:r>
            <a:r>
              <a:rPr lang="de-DE" sz="3000" b="1" dirty="0" smtClean="0">
                <a:solidFill>
                  <a:srgbClr val="FF0000"/>
                </a:solidFill>
                <a:latin typeface="Times New Roman" panose="02020603050405020304" pitchFamily="18" charset="0"/>
                <a:cs typeface="Times New Roman" panose="02020603050405020304" pitchFamily="18" charset="0"/>
              </a:rPr>
              <a:t>6.1?</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28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in)">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ircle(in)">
                                      <p:cBhvr>
                                        <p:cTn id="32" dur="2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circle(in)">
                                      <p:cBhvr>
                                        <p:cTn id="42" dur="20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circle(in)">
                                      <p:cBhvr>
                                        <p:cTn id="47" dur="20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ircle(in)">
                                      <p:cBhvr>
                                        <p:cTn id="52" dur="20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circle(in)">
                                      <p:cBhvr>
                                        <p:cTn id="57" dur="20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circle(in)">
                                      <p:cBhvr>
                                        <p:cTn id="6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6" grpId="0" animBg="1"/>
      <p:bldP spid="39" grpId="0" animBg="1"/>
      <p:bldP spid="40"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388680B-005A-4AC3-943C-3225B04C43F8}"/>
              </a:ext>
            </a:extLst>
          </p:cNvPr>
          <p:cNvGraphicFramePr>
            <a:graphicFrameLocks noGrp="1"/>
          </p:cNvGraphicFramePr>
          <p:nvPr>
            <p:extLst>
              <p:ext uri="{D42A27DB-BD31-4B8C-83A1-F6EECF244321}">
                <p14:modId xmlns:p14="http://schemas.microsoft.com/office/powerpoint/2010/main" val="2552968414"/>
              </p:ext>
            </p:extLst>
          </p:nvPr>
        </p:nvGraphicFramePr>
        <p:xfrm>
          <a:off x="539552" y="332658"/>
          <a:ext cx="8064896" cy="5976663"/>
        </p:xfrm>
        <a:graphic>
          <a:graphicData uri="http://schemas.openxmlformats.org/drawingml/2006/table">
            <a:tbl>
              <a:tblPr firstRow="1" firstCol="1" bandRow="1">
                <a:tableStyleId>{BDBED569-4797-4DF1-A0F4-6AAB3CD982D8}</a:tableStyleId>
              </a:tblPr>
              <a:tblGrid>
                <a:gridCol w="1224136">
                  <a:extLst>
                    <a:ext uri="{9D8B030D-6E8A-4147-A177-3AD203B41FA5}">
                      <a16:colId xmlns:a16="http://schemas.microsoft.com/office/drawing/2014/main" val="2081216914"/>
                    </a:ext>
                  </a:extLst>
                </a:gridCol>
                <a:gridCol w="6840760">
                  <a:extLst>
                    <a:ext uri="{9D8B030D-6E8A-4147-A177-3AD203B41FA5}">
                      <a16:colId xmlns:a16="http://schemas.microsoft.com/office/drawing/2014/main" val="3478847760"/>
                    </a:ext>
                  </a:extLst>
                </a:gridCol>
              </a:tblGrid>
              <a:tr h="863049">
                <a:tc>
                  <a:txBody>
                    <a:bodyPr/>
                    <a:lstStyle/>
                    <a:p>
                      <a:pPr algn="ctr">
                        <a:lnSpc>
                          <a:spcPct val="107000"/>
                        </a:lnSpc>
                        <a:spcBef>
                          <a:spcPts val="600"/>
                        </a:spcBef>
                        <a:spcAft>
                          <a:spcPts val="600"/>
                        </a:spcAft>
                      </a:pPr>
                      <a:r>
                        <a:rPr lang="en-US" sz="3200" b="1" dirty="0" err="1">
                          <a:solidFill>
                            <a:srgbClr val="FF0000"/>
                          </a:solidFill>
                          <a:effectLst/>
                          <a:latin typeface="Times New Roman" panose="02020603050405020304" pitchFamily="18" charset="0"/>
                          <a:cs typeface="Times New Roman" panose="02020603050405020304" pitchFamily="18" charset="0"/>
                        </a:rPr>
                        <a:t>Hình</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spcBef>
                          <a:spcPts val="600"/>
                        </a:spcBef>
                        <a:spcAft>
                          <a:spcPts val="600"/>
                        </a:spcAft>
                      </a:pPr>
                      <a:r>
                        <a:rPr lang="en-US" sz="3200" b="1" dirty="0" err="1">
                          <a:solidFill>
                            <a:srgbClr val="FF0000"/>
                          </a:solidFill>
                          <a:effectLst/>
                          <a:latin typeface="Times New Roman" panose="02020603050405020304" pitchFamily="18" charset="0"/>
                          <a:cs typeface="Times New Roman" panose="02020603050405020304" pitchFamily="18" charset="0"/>
                        </a:rPr>
                        <a:t>Vai</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trò</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của</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rừng</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tương</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ứng</a:t>
                      </a:r>
                      <a:endPar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2702152997"/>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a</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436054476"/>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b</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895714126"/>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c</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701111135"/>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d</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3940366015"/>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e</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97265077"/>
                  </a:ext>
                </a:extLst>
              </a:tr>
              <a:tr h="852269">
                <a:tc>
                  <a:txBody>
                    <a:bodyPr/>
                    <a:lstStyle/>
                    <a:p>
                      <a:pPr algn="ctr">
                        <a:lnSpc>
                          <a:spcPct val="107000"/>
                        </a:lnSpc>
                        <a:spcBef>
                          <a:spcPts val="600"/>
                        </a:spcBef>
                        <a:spcAft>
                          <a:spcPts val="600"/>
                        </a:spcAft>
                      </a:pPr>
                      <a:r>
                        <a:rPr lang="en-US" sz="3200" b="1" dirty="0">
                          <a:solidFill>
                            <a:srgbClr val="0000FF"/>
                          </a:solidFill>
                          <a:effectLst/>
                          <a:latin typeface="Times New Roman" panose="02020603050405020304" pitchFamily="18" charset="0"/>
                          <a:cs typeface="Times New Roman" panose="02020603050405020304" pitchFamily="18" charset="0"/>
                        </a:rPr>
                        <a:t>f</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pPr>
                      <a:endParaRPr lang="en-US" sz="3200" b="1" dirty="0">
                        <a:effectLst/>
                        <a:latin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835887112"/>
                  </a:ext>
                </a:extLst>
              </a:tr>
            </a:tbl>
          </a:graphicData>
        </a:graphic>
      </p:graphicFrame>
    </p:spTree>
    <p:extLst>
      <p:ext uri="{BB962C8B-B14F-4D97-AF65-F5344CB8AC3E}">
        <p14:creationId xmlns:p14="http://schemas.microsoft.com/office/powerpoint/2010/main" val="1704587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375A5A2-E072-4D29-8A73-E867960EA33F}"/>
              </a:ext>
            </a:extLst>
          </p:cNvPr>
          <p:cNvGraphicFramePr>
            <a:graphicFrameLocks noGrp="1"/>
          </p:cNvGraphicFramePr>
          <p:nvPr>
            <p:extLst>
              <p:ext uri="{D42A27DB-BD31-4B8C-83A1-F6EECF244321}">
                <p14:modId xmlns:p14="http://schemas.microsoft.com/office/powerpoint/2010/main" val="1563275340"/>
              </p:ext>
            </p:extLst>
          </p:nvPr>
        </p:nvGraphicFramePr>
        <p:xfrm>
          <a:off x="107504" y="44624"/>
          <a:ext cx="9036495" cy="6722021"/>
        </p:xfrm>
        <a:graphic>
          <a:graphicData uri="http://schemas.openxmlformats.org/drawingml/2006/table">
            <a:tbl>
              <a:tblPr firstRow="1" firstCol="1" bandRow="1">
                <a:tableStyleId>{22838BEF-8BB2-4498-84A7-C5851F593DF1}</a:tableStyleId>
              </a:tblPr>
              <a:tblGrid>
                <a:gridCol w="1199695">
                  <a:extLst>
                    <a:ext uri="{9D8B030D-6E8A-4147-A177-3AD203B41FA5}">
                      <a16:colId xmlns:a16="http://schemas.microsoft.com/office/drawing/2014/main" val="2682759252"/>
                    </a:ext>
                  </a:extLst>
                </a:gridCol>
                <a:gridCol w="7836800">
                  <a:extLst>
                    <a:ext uri="{9D8B030D-6E8A-4147-A177-3AD203B41FA5}">
                      <a16:colId xmlns:a16="http://schemas.microsoft.com/office/drawing/2014/main" val="1699909751"/>
                    </a:ext>
                  </a:extLst>
                </a:gridCol>
              </a:tblGrid>
              <a:tr h="582616">
                <a:tc>
                  <a:txBody>
                    <a:bodyPr/>
                    <a:lstStyle/>
                    <a:p>
                      <a:pPr algn="ctr">
                        <a:lnSpc>
                          <a:spcPct val="107000"/>
                        </a:lnSpc>
                      </a:pPr>
                      <a:r>
                        <a:rPr lang="en-US" sz="3200" dirty="0" err="1">
                          <a:solidFill>
                            <a:srgbClr val="FF0000"/>
                          </a:solidFill>
                          <a:effectLst/>
                          <a:latin typeface="Times New Roman" panose="02020603050405020304" pitchFamily="18" charset="0"/>
                          <a:cs typeface="Times New Roman" panose="02020603050405020304" pitchFamily="18" charset="0"/>
                        </a:rPr>
                        <a:t>Hình</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ctr">
                        <a:lnSpc>
                          <a:spcPct val="107000"/>
                        </a:lnSpc>
                      </a:pPr>
                      <a:r>
                        <a:rPr lang="en-US" sz="3200" dirty="0" err="1">
                          <a:solidFill>
                            <a:srgbClr val="FF0000"/>
                          </a:solidFill>
                          <a:effectLst/>
                          <a:latin typeface="Times New Roman" panose="02020603050405020304" pitchFamily="18" charset="0"/>
                          <a:cs typeface="Times New Roman" panose="02020603050405020304" pitchFamily="18" charset="0"/>
                        </a:rPr>
                        <a:t>Vai</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trò</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của</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rừng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tương</a:t>
                      </a:r>
                      <a:r>
                        <a:rPr lang="en-US" sz="3200" dirty="0">
                          <a:solidFill>
                            <a:srgbClr val="FF0000"/>
                          </a:solidFill>
                          <a:effectLst/>
                          <a:latin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cs typeface="Times New Roman" panose="02020603050405020304" pitchFamily="18" charset="0"/>
                        </a:rPr>
                        <a:t>ứng</a:t>
                      </a:r>
                      <a:endPar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358273138"/>
                  </a:ext>
                </a:extLst>
              </a:tr>
              <a:tr h="1501367">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a</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488083400"/>
                  </a:ext>
                </a:extLst>
              </a:tr>
              <a:tr h="1009913">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b</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670259067"/>
                  </a:ext>
                </a:extLst>
              </a:tr>
              <a:tr h="515649">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c</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729135777"/>
                  </a:ext>
                </a:extLst>
              </a:tr>
              <a:tr h="2001823">
                <a:tc>
                  <a:txBody>
                    <a:bodyPr/>
                    <a:lstStyle/>
                    <a:p>
                      <a:pPr algn="ctr">
                        <a:lnSpc>
                          <a:spcPct val="107000"/>
                        </a:lnSpc>
                      </a:pPr>
                      <a:r>
                        <a:rPr lang="en-US" sz="3200" dirty="0">
                          <a:solidFill>
                            <a:srgbClr val="0000FF"/>
                          </a:solidFill>
                          <a:effectLst/>
                          <a:latin typeface="Times New Roman" panose="02020603050405020304" pitchFamily="18" charset="0"/>
                          <a:cs typeface="Times New Roman" panose="02020603050405020304" pitchFamily="18" charset="0"/>
                        </a:rPr>
                        <a:t>d</a:t>
                      </a:r>
                      <a:endParaRPr lang="en-US" sz="3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3116292257"/>
                  </a:ext>
                </a:extLst>
              </a:tr>
              <a:tr h="502760">
                <a:tc>
                  <a:txBody>
                    <a:bodyPr/>
                    <a:lstStyle/>
                    <a:p>
                      <a:pPr algn="ctr">
                        <a:lnSpc>
                          <a:spcPct val="107000"/>
                        </a:lnSpc>
                      </a:pPr>
                      <a:r>
                        <a:rPr lang="en-US" sz="3200" b="1" dirty="0">
                          <a:solidFill>
                            <a:srgbClr val="0000FF"/>
                          </a:solidFill>
                          <a:effectLst/>
                          <a:latin typeface="Times New Roman" panose="02020603050405020304" pitchFamily="18" charset="0"/>
                          <a:cs typeface="Times New Roman" panose="02020603050405020304" pitchFamily="18" charset="0"/>
                        </a:rPr>
                        <a:t>e</a:t>
                      </a:r>
                      <a:endParaRPr lang="en-US" sz="3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708251127"/>
                  </a:ext>
                </a:extLst>
              </a:tr>
              <a:tr h="582616">
                <a:tc>
                  <a:txBody>
                    <a:bodyPr/>
                    <a:lstStyle/>
                    <a:p>
                      <a:pPr algn="ctr">
                        <a:lnSpc>
                          <a:spcPct val="107000"/>
                        </a:lnSpc>
                      </a:pPr>
                      <a:r>
                        <a:rPr lang="en-US" sz="2400" b="1" dirty="0">
                          <a:solidFill>
                            <a:srgbClr val="0000FF"/>
                          </a:solidFill>
                          <a:effectLst/>
                          <a:latin typeface="Times New Roman" panose="02020603050405020304" pitchFamily="18" charset="0"/>
                          <a:cs typeface="Times New Roman" panose="02020603050405020304" pitchFamily="18" charset="0"/>
                        </a:rPr>
                        <a:t>f</a:t>
                      </a:r>
                      <a:endParaRPr lang="en-US" sz="24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nchor="ctr"/>
                </a:tc>
                <a:tc>
                  <a:txBody>
                    <a:bodyPr/>
                    <a:lstStyle/>
                    <a:p>
                      <a:pPr algn="l">
                        <a:lnSpc>
                          <a:spcPct val="107000"/>
                        </a:lnSpc>
                      </a:pPr>
                      <a:endParaRPr lang="en-US" sz="3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4230035013"/>
                  </a:ext>
                </a:extLst>
              </a:tr>
            </a:tbl>
          </a:graphicData>
        </a:graphic>
      </p:graphicFrame>
      <p:sp>
        <p:nvSpPr>
          <p:cNvPr id="3" name="Rectangle 2"/>
          <p:cNvSpPr/>
          <p:nvPr/>
        </p:nvSpPr>
        <p:spPr>
          <a:xfrm>
            <a:off x="1331640" y="620688"/>
            <a:ext cx="7704855" cy="1574277"/>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Oxygen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Carbon dioxide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góp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hậu</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331639" y="2094015"/>
            <a:ext cx="7704855" cy="1046953"/>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Chắn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cát</a:t>
            </a:r>
            <a:r>
              <a:rPr lang="en-US" sz="3000" dirty="0">
                <a:latin typeface="Times New Roman" panose="02020603050405020304" pitchFamily="18" charset="0"/>
                <a:cs typeface="Times New Roman" panose="02020603050405020304" pitchFamily="18" charset="0"/>
              </a:rPr>
              <a:t> di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che</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phía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liền</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331641" y="3092052"/>
            <a:ext cx="7704855" cy="552972"/>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Cung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gỗ</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331641" y="3645024"/>
            <a:ext cx="7704855" cy="2034916"/>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Rừng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dòng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chảy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giúp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vệ</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phì</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chế</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xói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lụt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331639" y="5644229"/>
            <a:ext cx="7704855" cy="552972"/>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Phục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304436" y="6188396"/>
            <a:ext cx="7839563" cy="586314"/>
          </a:xfrm>
          <a:prstGeom prst="rect">
            <a:avLst/>
          </a:prstGeom>
        </p:spPr>
        <p:txBody>
          <a:bodyPr wrap="square">
            <a:spAutoFit/>
          </a:bodyPr>
          <a:lstStyle/>
          <a:p>
            <a:pPr>
              <a:lnSpc>
                <a:spcPct val="107000"/>
              </a:lnSpc>
            </a:pPr>
            <a:r>
              <a:rPr lang="en-US" sz="3000" dirty="0" err="1">
                <a:latin typeface="Times New Roman" panose="02020603050405020304" pitchFamily="18" charset="0"/>
                <a:cs typeface="Times New Roman" panose="02020603050405020304" pitchFamily="18" charset="0"/>
              </a:rPr>
              <a:t>Môi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trường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sinh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loài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a:t>
            </a:r>
            <a:endParaRPr lang="en-US" sz="3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45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79512" y="476672"/>
            <a:ext cx="8847892" cy="1200329"/>
          </a:xfrm>
          <a:prstGeom prst="rect">
            <a:avLst/>
          </a:prstGeom>
        </p:spPr>
        <p:txBody>
          <a:bodyPr wrap="square">
            <a:spAutoFit/>
          </a:bodyPr>
          <a:lstStyle/>
          <a:p>
            <a:pPr lvl="0" algn="ctr"/>
            <a:r>
              <a:rPr lang="de-DE" sz="3600" b="1" dirty="0">
                <a:solidFill>
                  <a:srgbClr val="FF0000"/>
                </a:solidFill>
                <a:latin typeface="Times New Roman" panose="02020603050405020304" pitchFamily="18" charset="0"/>
                <a:cs typeface="Times New Roman" panose="02020603050405020304" pitchFamily="18" charset="0"/>
              </a:rPr>
              <a:t>Hãy kể những ngành sản xuất sử dụng nguyên liệu từ </a:t>
            </a:r>
            <a:r>
              <a:rPr lang="de-DE" sz="3600" b="1" dirty="0" smtClean="0">
                <a:solidFill>
                  <a:srgbClr val="FF0000"/>
                </a:solidFill>
                <a:latin typeface="Times New Roman" panose="02020603050405020304" pitchFamily="18" charset="0"/>
                <a:cs typeface="Times New Roman" panose="02020603050405020304" pitchFamily="18" charset="0"/>
              </a:rPr>
              <a:t>rừng?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2" name="Rectangle 21"/>
          <p:cNvSpPr/>
          <p:nvPr/>
        </p:nvSpPr>
        <p:spPr>
          <a:xfrm>
            <a:off x="179512" y="1861659"/>
            <a:ext cx="8640960"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gỗ</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phẩm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gỗ</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hoa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cành</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thân</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cấp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liệu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thuốc</a:t>
            </a:r>
            <a:r>
              <a:rPr lang="en-US" sz="3200" b="1"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nhựa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keo</a:t>
            </a:r>
            <a:r>
              <a:rPr lang="en-US" sz="3200" b="1" dirty="0">
                <a:latin typeface="Times New Roman" panose="02020603050405020304" pitchFamily="18" charset="0"/>
                <a:cs typeface="Times New Roman" panose="02020603050405020304" pitchFamily="18" charset="0"/>
              </a:rPr>
              <a:t>..</a:t>
            </a:r>
          </a:p>
        </p:txBody>
      </p:sp>
      <p:pic>
        <p:nvPicPr>
          <p:cNvPr id="29" name="Picture 28">
            <a:extLst>
              <a:ext uri="{FF2B5EF4-FFF2-40B4-BE49-F238E27FC236}">
                <a16:creationId xmlns:a16="http://schemas.microsoft.com/office/drawing/2014/main" id="{74181367-AE63-431E-A981-A42A7A46BC9C}"/>
              </a:ext>
            </a:extLst>
          </p:cNvPr>
          <p:cNvPicPr>
            <a:picLocks noChangeAspect="1"/>
          </p:cNvPicPr>
          <p:nvPr/>
        </p:nvPicPr>
        <p:blipFill>
          <a:blip r:embed="rId3"/>
          <a:stretch>
            <a:fillRect/>
          </a:stretch>
        </p:blipFill>
        <p:spPr>
          <a:xfrm>
            <a:off x="3131840" y="4639297"/>
            <a:ext cx="2736304" cy="2160240"/>
          </a:xfrm>
          <a:prstGeom prst="rect">
            <a:avLst/>
          </a:prstGeom>
        </p:spPr>
      </p:pic>
    </p:spTree>
    <p:extLst>
      <p:ext uri="{BB962C8B-B14F-4D97-AF65-F5344CB8AC3E}">
        <p14:creationId xmlns:p14="http://schemas.microsoft.com/office/powerpoint/2010/main" val="198036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56066" y="836712"/>
            <a:ext cx="8708422" cy="5256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3600" b="1" smtClean="0">
                <a:latin typeface="Times New Roman" panose="02020603050405020304" pitchFamily="18" charset="0"/>
                <a:cs typeface="Times New Roman" panose="02020603050405020304" pitchFamily="18" charset="0"/>
              </a:rPr>
              <a:t>	Kể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2013, </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kiện</a:t>
            </a:r>
            <a:r>
              <a:rPr lang="en-US" sz="3600" b="1" dirty="0">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a:t>
            </a:r>
            <a:r>
              <a:rPr lang="en-US" sz="3600" b="1" dirty="0" err="1" smtClean="0">
                <a:solidFill>
                  <a:srgbClr val="FF0000"/>
                </a:solidFill>
                <a:latin typeface="Times New Roman" panose="02020603050405020304" pitchFamily="18" charset="0"/>
                <a:cs typeface="Times New Roman" panose="02020603050405020304" pitchFamily="18" charset="0"/>
              </a:rPr>
              <a:t>Ngày</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quốc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tổ</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ngày</a:t>
            </a:r>
            <a:r>
              <a:rPr lang="en-US" sz="3600" b="1" dirty="0">
                <a:latin typeface="Times New Roman" panose="02020603050405020304" pitchFamily="18" charset="0"/>
                <a:cs typeface="Times New Roman" panose="02020603050405020304" pitchFamily="18" charset="0"/>
              </a:rPr>
              <a:t> 21 </a:t>
            </a:r>
            <a:r>
              <a:rPr lang="en-US" sz="3600" b="1" dirty="0" err="1">
                <a:latin typeface="Times New Roman" panose="02020603050405020304" pitchFamily="18" charset="0"/>
                <a:cs typeface="Times New Roman" panose="02020603050405020304" pitchFamily="18" charset="0"/>
              </a:rPr>
              <a:t>tháng</a:t>
            </a:r>
            <a:r>
              <a:rPr lang="en-US" sz="3600" b="1" dirty="0">
                <a:latin typeface="Times New Roman" panose="02020603050405020304" pitchFamily="18" charset="0"/>
                <a:cs typeface="Times New Roman" panose="02020603050405020304" pitchFamily="18" charset="0"/>
              </a:rPr>
              <a:t> 3 </a:t>
            </a:r>
            <a:r>
              <a:rPr lang="en-US" sz="3600" b="1" dirty="0" err="1">
                <a:latin typeface="Times New Roman" panose="02020603050405020304" pitchFamily="18" charset="0"/>
                <a:cs typeface="Times New Roman" panose="02020603050405020304" pitchFamily="18" charset="0"/>
              </a:rPr>
              <a:t>hằng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nâng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nhận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tầm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quan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trọng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rừng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thúc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đẩy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bảo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vệ</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triển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rừng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góp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giảm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thải</a:t>
            </a:r>
            <a:r>
              <a:rPr lang="en-US" sz="3600" b="1" dirty="0">
                <a:latin typeface="Times New Roman" panose="02020603050405020304" pitchFamily="18" charset="0"/>
                <a:cs typeface="Times New Roman" panose="02020603050405020304" pitchFamily="18" charset="0"/>
              </a:rPr>
              <a:t> carbon dioxide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chế</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tượng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của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Đất</a:t>
            </a:r>
            <a:r>
              <a:rPr lang="en-US" sz="3600" b="1" dirty="0">
                <a:latin typeface="Times New Roman" panose="02020603050405020304" pitchFamily="18" charset="0"/>
                <a:cs typeface="Times New Roman" panose="02020603050405020304" pitchFamily="18" charset="0"/>
              </a:rPr>
              <a:t> do </a:t>
            </a:r>
            <a:r>
              <a:rPr lang="en-US" sz="3600" b="1" dirty="0" err="1">
                <a:latin typeface="Times New Roman" panose="02020603050405020304" pitchFamily="18" charset="0"/>
                <a:cs typeface="Times New Roman" panose="02020603050405020304" pitchFamily="18" charset="0"/>
              </a:rPr>
              <a:t>hiệu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ứng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kính</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965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88604" y="1052736"/>
            <a:ext cx="8847892" cy="1077218"/>
          </a:xfrm>
          <a:prstGeom prst="rect">
            <a:avLst/>
          </a:prstGeom>
        </p:spPr>
        <p:txBody>
          <a:bodyPr wrap="square">
            <a:spAutoFit/>
          </a:bodyPr>
          <a:lstStyle/>
          <a:p>
            <a:pPr lvl="0"/>
            <a:endParaRPr lang="de-DE" sz="3200" dirty="0" smtClean="0">
              <a:solidFill>
                <a:srgbClr val="FF0000"/>
              </a:solidFill>
              <a:latin typeface="Times New Roman" panose="02020603050405020304" pitchFamily="18" charset="0"/>
              <a:cs typeface="Times New Roman" panose="02020603050405020304" pitchFamily="18" charset="0"/>
            </a:endParaRPr>
          </a:p>
          <a:p>
            <a:pPr lvl="0"/>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429072" y="929625"/>
            <a:ext cx="8055804" cy="1200329"/>
          </a:xfrm>
          <a:prstGeom prst="rect">
            <a:avLst/>
          </a:prstGeom>
        </p:spPr>
        <p:txBody>
          <a:bodyPr wrap="square">
            <a:spAutoFit/>
          </a:bodyPr>
          <a:lstStyle/>
          <a:p>
            <a:pPr algn="ctr"/>
            <a:r>
              <a:rPr lang="de-DE" sz="3600" b="1" dirty="0">
                <a:solidFill>
                  <a:srgbClr val="FF0000"/>
                </a:solidFill>
                <a:latin typeface="Times New Roman" panose="02020603050405020304" pitchFamily="18" charset="0"/>
                <a:cs typeface="Times New Roman" panose="02020603050405020304" pitchFamily="18" charset="0"/>
              </a:rPr>
              <a:t>Hãy cho biết vai trò của rừng đối với môi trường, đời sống và sản </a:t>
            </a:r>
            <a:r>
              <a:rPr lang="de-DE" sz="3600" b="1" dirty="0" smtClean="0">
                <a:solidFill>
                  <a:srgbClr val="FF0000"/>
                </a:solidFill>
                <a:latin typeface="Times New Roman" panose="02020603050405020304" pitchFamily="18" charset="0"/>
                <a:cs typeface="Times New Roman" panose="02020603050405020304" pitchFamily="18" charset="0"/>
              </a:rPr>
              <a:t>xuất?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17204" y="2492896"/>
            <a:ext cx="8267672" cy="3046988"/>
          </a:xfrm>
          <a:prstGeom prst="rect">
            <a:avLst/>
          </a:prstGeom>
        </p:spPr>
        <p:txBody>
          <a:bodyPr wrap="square">
            <a:spAutoFit/>
          </a:bodyPr>
          <a:lstStyle/>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  Bảo </a:t>
            </a:r>
            <a:r>
              <a:rPr lang="de-DE" sz="3200" b="1" dirty="0" smtClean="0">
                <a:solidFill>
                  <a:srgbClr val="0000FF"/>
                </a:solidFill>
                <a:latin typeface="Times New Roman" panose="02020603050405020304" pitchFamily="18" charset="0"/>
                <a:cs typeface="Times New Roman" panose="02020603050405020304" pitchFamily="18" charset="0"/>
              </a:rPr>
              <a:t>vệ, </a:t>
            </a:r>
            <a:r>
              <a:rPr lang="de-DE" sz="3200" b="1" dirty="0">
                <a:solidFill>
                  <a:srgbClr val="0000FF"/>
                </a:solidFill>
                <a:latin typeface="Times New Roman" panose="02020603050405020304" pitchFamily="18" charset="0"/>
                <a:cs typeface="Times New Roman" panose="02020603050405020304" pitchFamily="18" charset="0"/>
              </a:rPr>
              <a:t>cải tạo môi trường.</a:t>
            </a:r>
            <a:endParaRPr lang="en-US" sz="32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 </a:t>
            </a:r>
            <a:r>
              <a:rPr lang="de-DE" sz="3200" b="1" dirty="0" smtClean="0">
                <a:solidFill>
                  <a:srgbClr val="0000FF"/>
                </a:solidFill>
                <a:latin typeface="Times New Roman" panose="02020603050405020304" pitchFamily="18" charset="0"/>
                <a:cs typeface="Times New Roman" panose="02020603050405020304" pitchFamily="18" charset="0"/>
              </a:rPr>
              <a:t> Phục </a:t>
            </a:r>
            <a:r>
              <a:rPr lang="de-DE" sz="3200" b="1" dirty="0">
                <a:solidFill>
                  <a:srgbClr val="0000FF"/>
                </a:solidFill>
                <a:latin typeface="Times New Roman" panose="02020603050405020304" pitchFamily="18" charset="0"/>
                <a:cs typeface="Times New Roman" panose="02020603050405020304" pitchFamily="18" charset="0"/>
              </a:rPr>
              <a:t>vụ tích cực cho đời sống, sản xuất con người.</a:t>
            </a:r>
            <a:endParaRPr lang="en-US" sz="3200" b="1"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de-DE" sz="3200" b="1" dirty="0">
                <a:solidFill>
                  <a:srgbClr val="0000FF"/>
                </a:solidFill>
                <a:latin typeface="Times New Roman" panose="02020603050405020304" pitchFamily="18" charset="0"/>
                <a:cs typeface="Times New Roman" panose="02020603050405020304" pitchFamily="18" charset="0"/>
              </a:rPr>
              <a:t>- Phục vụ nghiên cứu khoa học.</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9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1010</Words>
  <Application>Microsoft Office PowerPoint</Application>
  <PresentationFormat>On-screen Show (4:3)</PresentationFormat>
  <Paragraphs>141</Paragraphs>
  <Slides>34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Du An-Mien Phi-STEM</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dc:description>Du An-Mien Phi-STEM</dc:description>
  <cp:lastModifiedBy>Admin</cp:lastModifiedBy>
  <cp:revision>110</cp:revision>
  <dcterms:created xsi:type="dcterms:W3CDTF">2022-07-31T13:34:17Z</dcterms:created>
  <dcterms:modified xsi:type="dcterms:W3CDTF">2025-12-04T01:27:40Z</dcterms:modified>
  <cp:category>Du An-Mien Phi-STEM</cp:category>
</cp:coreProperties>
</file>