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57" r:id="rId2"/>
    <p:sldId id="256" r:id="rId3"/>
    <p:sldId id="276" r:id="rId4"/>
    <p:sldId id="352" r:id="rId5"/>
    <p:sldId id="298" r:id="rId6"/>
    <p:sldId id="364" r:id="rId7"/>
    <p:sldId id="351" r:id="rId8"/>
    <p:sldId id="327" r:id="rId9"/>
    <p:sldId id="359" r:id="rId10"/>
    <p:sldId id="314" r:id="rId11"/>
    <p:sldId id="354" r:id="rId12"/>
    <p:sldId id="35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6F3"/>
    <a:srgbClr val="7192A9"/>
    <a:srgbClr val="EF4B66"/>
    <a:srgbClr val="FBD2D2"/>
    <a:srgbClr val="D36113"/>
    <a:srgbClr val="AD4F0F"/>
    <a:srgbClr val="3B87CD"/>
    <a:srgbClr val="E0702A"/>
    <a:srgbClr val="5DD2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2" d="100"/>
          <a:sy n="82" d="100"/>
        </p:scale>
        <p:origin x="91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50798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2417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Kết quả hình ảnh cho wel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35114"/>
            <a:ext cx="11785600" cy="515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2"/>
          <p:cNvSpPr txBox="1">
            <a:spLocks noChangeArrowheads="1"/>
          </p:cNvSpPr>
          <p:nvPr/>
        </p:nvSpPr>
        <p:spPr bwMode="auto">
          <a:xfrm>
            <a:off x="1828800" y="457201"/>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6pPr>
            <a:lvl7pPr marL="29718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7pPr>
            <a:lvl8pPr marL="34290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8pPr>
            <a:lvl9pPr marL="3886200" indent="-228600" eaLnBrk="0" fontAlgn="base" hangingPunct="0">
              <a:spcBef>
                <a:spcPct val="0"/>
              </a:spcBef>
              <a:spcAft>
                <a:spcPct val="0"/>
              </a:spcAft>
              <a:buFont typeface="Arial" charset="0"/>
              <a:defRPr>
                <a:solidFill>
                  <a:schemeClr val="tx1"/>
                </a:solidFill>
                <a:latin typeface="Times New Roman" pitchFamily="18" charset="0"/>
                <a:cs typeface="Arial" charset="0"/>
              </a:defRPr>
            </a:lvl9pPr>
          </a:lstStyle>
          <a:p>
            <a:pPr algn="ctr" eaLnBrk="1" hangingPunct="1"/>
            <a:r>
              <a:rPr lang="en-US" sz="3200">
                <a:cs typeface="Times New Roman" pitchFamily="18" charset="0"/>
              </a:rPr>
              <a:t>UNIT 2</a:t>
            </a:r>
            <a:r>
              <a:rPr lang="en-US" sz="3200" smtClean="0">
                <a:cs typeface="Times New Roman" pitchFamily="18" charset="0"/>
              </a:rPr>
              <a:t> </a:t>
            </a:r>
            <a:r>
              <a:rPr lang="en-US" sz="3200">
                <a:cs typeface="Times New Roman" pitchFamily="18" charset="0"/>
              </a:rPr>
              <a:t>: </a:t>
            </a:r>
            <a:r>
              <a:rPr lang="en-US" sz="3200" smtClean="0">
                <a:cs typeface="Times New Roman" pitchFamily="18" charset="0"/>
              </a:rPr>
              <a:t>LIFE IN THE COUNTRYSIDE</a:t>
            </a:r>
            <a:endParaRPr lang="en-US" sz="3200">
              <a:cs typeface="Times New Roman" pitchFamily="18" charset="0"/>
            </a:endParaRPr>
          </a:p>
          <a:p>
            <a:pPr algn="ctr" eaLnBrk="1" hangingPunct="1"/>
            <a:r>
              <a:rPr lang="en-US" sz="3200">
                <a:cs typeface="Times New Roman" pitchFamily="18" charset="0"/>
              </a:rPr>
              <a:t>Lesson 6</a:t>
            </a:r>
            <a:r>
              <a:rPr lang="en-US" sz="3200" smtClean="0">
                <a:cs typeface="Times New Roman" pitchFamily="18" charset="0"/>
              </a:rPr>
              <a:t>: Skills 2</a:t>
            </a:r>
            <a:endParaRPr lang="en-US" sz="3200">
              <a:cs typeface="Times New Roman" pitchFamily="18" charset="0"/>
            </a:endParaRPr>
          </a:p>
        </p:txBody>
      </p:sp>
    </p:spTree>
    <p:extLst>
      <p:ext uri="{BB962C8B-B14F-4D97-AF65-F5344CB8AC3E}">
        <p14:creationId xmlns:p14="http://schemas.microsoft.com/office/powerpoint/2010/main" val="646657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3489" y="1319212"/>
            <a:ext cx="1725911"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Wrap-up</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272921"/>
            <a:ext cx="10345348"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smtClean="0"/>
              <a:t>Listen </a:t>
            </a:r>
            <a:r>
              <a:rPr lang="en-US" sz="2800" dirty="0"/>
              <a:t>to someone’s opinion about life in </a:t>
            </a:r>
            <a:r>
              <a:rPr lang="en-US" sz="2800"/>
              <a:t>the </a:t>
            </a:r>
            <a:r>
              <a:rPr lang="en-US" sz="2800" smtClean="0"/>
              <a:t>countryside</a:t>
            </a:r>
            <a:endParaRPr lang="en-US" sz="2800" dirty="0"/>
          </a:p>
          <a:p>
            <a:pPr marL="457200" indent="-457200">
              <a:lnSpc>
                <a:spcPct val="150000"/>
              </a:lnSpc>
              <a:buFont typeface="Wingdings" panose="05000000000000000000" pitchFamily="2" charset="2"/>
              <a:buChar char="ü"/>
            </a:pPr>
            <a:r>
              <a:rPr lang="en-US" sz="2800" smtClean="0"/>
              <a:t>Write </a:t>
            </a:r>
            <a:r>
              <a:rPr lang="en-US" sz="2800" dirty="0"/>
              <a:t>a paragraph about what someone likes or dislikes about life in the countryside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4043" y="1331913"/>
            <a:ext cx="2068257" cy="461665"/>
          </a:xfrm>
          <a:prstGeom prst="rect">
            <a:avLst/>
          </a:prstGeom>
          <a:noFill/>
          <a:effectLst/>
        </p:spPr>
        <p:txBody>
          <a:bodyPr wrap="square" rtlCol="0">
            <a:spAutoFit/>
          </a:bodyPr>
          <a:lstStyle/>
          <a:p>
            <a:r>
              <a:rPr lang="en-US" sz="2400" b="1">
                <a:effectLst>
                  <a:glow rad="88900">
                    <a:schemeClr val="bg1"/>
                  </a:glow>
                </a:effectLst>
                <a:cs typeface="Arial" panose="020B0604020202020204" pitchFamily="34" charset="0"/>
              </a:rPr>
              <a:t>Homework</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2" name="TextBox 21"/>
          <p:cNvSpPr txBox="1"/>
          <p:nvPr/>
        </p:nvSpPr>
        <p:spPr>
          <a:xfrm>
            <a:off x="1149944" y="2038651"/>
            <a:ext cx="8149852" cy="671851"/>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2800"/>
              <a:t>Do exercises in the workbook.</a:t>
            </a: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640" y="2430333"/>
            <a:ext cx="3549868" cy="3549868"/>
          </a:xfrm>
          <a:prstGeom prst="rect">
            <a:avLst/>
          </a:prstGeom>
        </p:spPr>
      </p:pic>
    </p:spTree>
    <p:extLst>
      <p:ext uri="{BB962C8B-B14F-4D97-AF65-F5344CB8AC3E}">
        <p14:creationId xmlns:p14="http://schemas.microsoft.com/office/powerpoint/2010/main" val="389387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1011411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11148"/>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BFB1AF79-88AF-29E9-2DC8-55A06807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700" y="2819400"/>
            <a:ext cx="4038600" cy="4038600"/>
          </a:xfrm>
          <a:prstGeom prst="rect">
            <a:avLst/>
          </a:prstGeom>
        </p:spPr>
      </p:pic>
      <p:sp>
        <p:nvSpPr>
          <p:cNvPr id="16" name="Rounded Rectangle 15"/>
          <p:cNvSpPr/>
          <p:nvPr/>
        </p:nvSpPr>
        <p:spPr>
          <a:xfrm>
            <a:off x="3927147" y="1726624"/>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8" name="TextBox 17"/>
          <p:cNvSpPr txBox="1"/>
          <p:nvPr/>
        </p:nvSpPr>
        <p:spPr>
          <a:xfrm>
            <a:off x="4279234" y="1839293"/>
            <a:ext cx="2280187" cy="400110"/>
          </a:xfrm>
          <a:prstGeom prst="rect">
            <a:avLst/>
          </a:prstGeom>
          <a:noFill/>
        </p:spPr>
        <p:txBody>
          <a:bodyPr wrap="square" rtlCol="0">
            <a:spAutoFit/>
          </a:bodyPr>
          <a:lstStyle/>
          <a:p>
            <a:r>
              <a:rPr lang="en-US" sz="2000" b="1">
                <a:solidFill>
                  <a:schemeClr val="bg1"/>
                </a:solidFill>
              </a:rPr>
              <a:t>LESSON 6</a:t>
            </a:r>
            <a:r>
              <a:rPr lang="en-US" sz="2000" b="1" smtClean="0">
                <a:solidFill>
                  <a:schemeClr val="bg1"/>
                </a:solidFill>
              </a:rPr>
              <a:t>: SKILLS 2</a:t>
            </a:r>
            <a:endParaRPr lang="en-US" sz="20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Group 16"/>
          <p:cNvGrpSpPr/>
          <p:nvPr/>
        </p:nvGrpSpPr>
        <p:grpSpPr>
          <a:xfrm>
            <a:off x="-3531" y="3531"/>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24609" y="1224737"/>
            <a:ext cx="657980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following question.</a:t>
            </a:r>
          </a:p>
        </p:txBody>
      </p:sp>
      <p:sp>
        <p:nvSpPr>
          <p:cNvPr id="16" name="Rounded Rectangle 15"/>
          <p:cNvSpPr/>
          <p:nvPr/>
        </p:nvSpPr>
        <p:spPr>
          <a:xfrm>
            <a:off x="288549" y="1187985"/>
            <a:ext cx="502606" cy="502606"/>
          </a:xfrm>
          <a:prstGeom prst="round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8" name="TextBox 7"/>
          <p:cNvSpPr txBox="1"/>
          <p:nvPr/>
        </p:nvSpPr>
        <p:spPr>
          <a:xfrm>
            <a:off x="487066" y="199630"/>
            <a:ext cx="5255811"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LISTENING</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6">
            <a:extLst>
              <a:ext uri="{FF2B5EF4-FFF2-40B4-BE49-F238E27FC236}">
                <a16:creationId xmlns:a16="http://schemas.microsoft.com/office/drawing/2014/main" id="{1B113A39-FD56-C6BE-1AD3-D3643C2D06C9}"/>
              </a:ext>
            </a:extLst>
          </p:cNvPr>
          <p:cNvSpPr txBox="1"/>
          <p:nvPr/>
        </p:nvSpPr>
        <p:spPr>
          <a:xfrm>
            <a:off x="288549" y="111228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308336" y="118798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52940" y="1101136"/>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Hình ảnh 5">
            <a:extLst>
              <a:ext uri="{FF2B5EF4-FFF2-40B4-BE49-F238E27FC236}">
                <a16:creationId xmlns:a16="http://schemas.microsoft.com/office/drawing/2014/main" id="{E18E9B71-EB1F-8026-C697-395A758B0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3755" y="2049965"/>
            <a:ext cx="4417741" cy="4417741"/>
          </a:xfrm>
          <a:prstGeom prst="rect">
            <a:avLst/>
          </a:prstGeom>
        </p:spPr>
      </p:pic>
      <p:sp>
        <p:nvSpPr>
          <p:cNvPr id="7" name="Hộp Văn bản 6">
            <a:extLst>
              <a:ext uri="{FF2B5EF4-FFF2-40B4-BE49-F238E27FC236}">
                <a16:creationId xmlns:a16="http://schemas.microsoft.com/office/drawing/2014/main" id="{166BDE68-FC17-87DA-5739-5361D13C502D}"/>
              </a:ext>
            </a:extLst>
          </p:cNvPr>
          <p:cNvSpPr txBox="1"/>
          <p:nvPr/>
        </p:nvSpPr>
        <p:spPr>
          <a:xfrm>
            <a:off x="454545" y="2462213"/>
            <a:ext cx="5845894" cy="2308324"/>
          </a:xfrm>
          <a:prstGeom prst="rect">
            <a:avLst/>
          </a:prstGeom>
          <a:noFill/>
        </p:spPr>
        <p:txBody>
          <a:bodyPr wrap="square">
            <a:spAutoFit/>
          </a:bodyPr>
          <a:lstStyle/>
          <a:p>
            <a:r>
              <a:rPr lang="en-US" sz="4800" b="1" i="1" dirty="0">
                <a:solidFill>
                  <a:schemeClr val="accent6">
                    <a:lumMod val="75000"/>
                  </a:schemeClr>
                </a:solidFill>
                <a:latin typeface="Times New Roman" panose="02020603050405020304" pitchFamily="18" charset="0"/>
                <a:ea typeface="Times New Roman" panose="02020603050405020304" pitchFamily="18" charset="0"/>
              </a:rPr>
              <a:t>What do you like or dislike about life</a:t>
            </a:r>
          </a:p>
          <a:p>
            <a:r>
              <a:rPr lang="en-US" sz="4800" b="1" i="1" dirty="0">
                <a:solidFill>
                  <a:schemeClr val="accent6">
                    <a:lumMod val="75000"/>
                  </a:schemeClr>
                </a:solidFill>
                <a:latin typeface="Times New Roman" panose="02020603050405020304" pitchFamily="18" charset="0"/>
                <a:ea typeface="Times New Roman" panose="02020603050405020304" pitchFamily="18" charset="0"/>
              </a:rPr>
              <a:t>in the countryside?</a:t>
            </a:r>
            <a:endParaRPr lang="vi-VN" sz="4800" b="1" dirty="0">
              <a:solidFill>
                <a:schemeClr val="accent6">
                  <a:lumMod val="75000"/>
                </a:schemeClr>
              </a:solidFill>
            </a:endParaRP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369899" y="2633001"/>
            <a:ext cx="9810750" cy="3038475"/>
          </a:xfrm>
          <a:prstGeom prst="rect">
            <a:avLst/>
          </a:prstGeom>
        </p:spPr>
      </p:pic>
      <p:grpSp>
        <p:nvGrpSpPr>
          <p:cNvPr id="17" name="Group 16"/>
          <p:cNvGrpSpPr/>
          <p:nvPr/>
        </p:nvGrpSpPr>
        <p:grpSpPr>
          <a:xfrm>
            <a:off x="-3531" y="3531"/>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892292" y="1350541"/>
            <a:ext cx="110925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life in the countryside. Choose the </a:t>
            </a:r>
            <a:r>
              <a:rPr lang="en-US" sz="2400" b="1">
                <a:effectLst>
                  <a:glow rad="88900">
                    <a:schemeClr val="bg1"/>
                  </a:glow>
                </a:effectLst>
                <a:cs typeface="Arial" panose="020B0604020202020204" pitchFamily="34" charset="0"/>
              </a:rPr>
              <a:t>opinion </a:t>
            </a:r>
            <a:r>
              <a:rPr lang="en-US" sz="2400" b="1" smtClean="0">
                <a:effectLst>
                  <a:glow rad="88900">
                    <a:schemeClr val="bg1"/>
                  </a:glow>
                </a:effectLst>
                <a:cs typeface="Arial" panose="020B0604020202020204" pitchFamily="34" charset="0"/>
              </a:rPr>
              <a:t>(A </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C) </a:t>
            </a:r>
            <a:r>
              <a:rPr lang="en-US" sz="2400" b="1" dirty="0">
                <a:effectLst>
                  <a:glow rad="88900">
                    <a:schemeClr val="bg1"/>
                  </a:glow>
                </a:effectLst>
                <a:cs typeface="Arial" panose="020B0604020202020204" pitchFamily="34" charset="0"/>
              </a:rPr>
              <a:t>that each speaker (1 - 3</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expresses. </a:t>
            </a:r>
            <a:endParaRPr lang="en-US" sz="2400" b="1" dirty="0">
              <a:effectLst>
                <a:glow rad="88900">
                  <a:schemeClr val="bg1"/>
                </a:glow>
              </a:effectLst>
              <a:cs typeface="Arial" panose="020B0604020202020204" pitchFamily="34" charset="0"/>
            </a:endParaRPr>
          </a:p>
        </p:txBody>
      </p:sp>
      <p:sp>
        <p:nvSpPr>
          <p:cNvPr id="8" name="TextBox 7"/>
          <p:cNvSpPr txBox="1"/>
          <p:nvPr/>
        </p:nvSpPr>
        <p:spPr>
          <a:xfrm>
            <a:off x="487066" y="199630"/>
            <a:ext cx="525581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3" name="Rounded Rectangle 15">
            <a:extLst>
              <a:ext uri="{FF2B5EF4-FFF2-40B4-BE49-F238E27FC236}">
                <a16:creationId xmlns:a16="http://schemas.microsoft.com/office/drawing/2014/main" id="{FF937253-10E2-8269-58D3-E349800667DF}"/>
              </a:ext>
            </a:extLst>
          </p:cNvPr>
          <p:cNvSpPr/>
          <p:nvPr/>
        </p:nvSpPr>
        <p:spPr>
          <a:xfrm>
            <a:off x="392396" y="145194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434031" y="133863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Hộp Văn bản 6">
            <a:extLst>
              <a:ext uri="{FF2B5EF4-FFF2-40B4-BE49-F238E27FC236}">
                <a16:creationId xmlns:a16="http://schemas.microsoft.com/office/drawing/2014/main" id="{E2C37818-0955-DA5D-4BAF-68C5C830219E}"/>
              </a:ext>
            </a:extLst>
          </p:cNvPr>
          <p:cNvSpPr txBox="1"/>
          <p:nvPr/>
        </p:nvSpPr>
        <p:spPr>
          <a:xfrm>
            <a:off x="7162958" y="2802167"/>
            <a:ext cx="542535" cy="707886"/>
          </a:xfrm>
          <a:prstGeom prst="rect">
            <a:avLst/>
          </a:prstGeom>
          <a:noFill/>
        </p:spPr>
        <p:txBody>
          <a:bodyPr wrap="square">
            <a:spAutoFit/>
          </a:bodyPr>
          <a:lstStyle/>
          <a:p>
            <a:r>
              <a:rPr lang="en-US" sz="4000" b="1" i="1" smtClean="0">
                <a:solidFill>
                  <a:srgbClr val="D36113"/>
                </a:solidFill>
                <a:latin typeface="Times New Roman" panose="02020603050405020304" pitchFamily="18" charset="0"/>
                <a:ea typeface="Times New Roman" panose="02020603050405020304" pitchFamily="18" charset="0"/>
              </a:rPr>
              <a:t>B</a:t>
            </a:r>
            <a:endParaRPr lang="en-US" sz="4000" b="1" i="1" dirty="0">
              <a:solidFill>
                <a:srgbClr val="D36113"/>
              </a:solidFill>
              <a:latin typeface="Times New Roman" panose="02020603050405020304" pitchFamily="18" charset="0"/>
              <a:ea typeface="Times New Roman" panose="02020603050405020304" pitchFamily="18" charset="0"/>
            </a:endParaRPr>
          </a:p>
        </p:txBody>
      </p:sp>
      <p:sp>
        <p:nvSpPr>
          <p:cNvPr id="21" name="Hộp Văn bản 6">
            <a:extLst>
              <a:ext uri="{FF2B5EF4-FFF2-40B4-BE49-F238E27FC236}">
                <a16:creationId xmlns:a16="http://schemas.microsoft.com/office/drawing/2014/main" id="{E2C37818-0955-DA5D-4BAF-68C5C830219E}"/>
              </a:ext>
            </a:extLst>
          </p:cNvPr>
          <p:cNvSpPr txBox="1"/>
          <p:nvPr/>
        </p:nvSpPr>
        <p:spPr>
          <a:xfrm>
            <a:off x="7162957" y="3798295"/>
            <a:ext cx="542535" cy="707886"/>
          </a:xfrm>
          <a:prstGeom prst="rect">
            <a:avLst/>
          </a:prstGeom>
          <a:noFill/>
        </p:spPr>
        <p:txBody>
          <a:bodyPr wrap="square">
            <a:spAutoFit/>
          </a:bodyPr>
          <a:lstStyle/>
          <a:p>
            <a:r>
              <a:rPr lang="en-US" sz="4000" b="1" i="1">
                <a:solidFill>
                  <a:srgbClr val="D36113"/>
                </a:solidFill>
                <a:latin typeface="Times New Roman" panose="02020603050405020304" pitchFamily="18" charset="0"/>
                <a:ea typeface="Times New Roman" panose="02020603050405020304" pitchFamily="18" charset="0"/>
              </a:rPr>
              <a:t>A</a:t>
            </a:r>
            <a:endParaRPr lang="en-US" sz="4000" b="1" i="1" dirty="0">
              <a:solidFill>
                <a:srgbClr val="D36113"/>
              </a:solidFill>
              <a:latin typeface="Times New Roman" panose="02020603050405020304" pitchFamily="18" charset="0"/>
              <a:ea typeface="Times New Roman" panose="02020603050405020304" pitchFamily="18" charset="0"/>
            </a:endParaRPr>
          </a:p>
        </p:txBody>
      </p:sp>
      <p:sp>
        <p:nvSpPr>
          <p:cNvPr id="22" name="Hộp Văn bản 6">
            <a:extLst>
              <a:ext uri="{FF2B5EF4-FFF2-40B4-BE49-F238E27FC236}">
                <a16:creationId xmlns:a16="http://schemas.microsoft.com/office/drawing/2014/main" id="{E2C37818-0955-DA5D-4BAF-68C5C830219E}"/>
              </a:ext>
            </a:extLst>
          </p:cNvPr>
          <p:cNvSpPr txBox="1"/>
          <p:nvPr/>
        </p:nvSpPr>
        <p:spPr>
          <a:xfrm>
            <a:off x="7162956" y="4801303"/>
            <a:ext cx="542535" cy="707886"/>
          </a:xfrm>
          <a:prstGeom prst="rect">
            <a:avLst/>
          </a:prstGeom>
          <a:noFill/>
        </p:spPr>
        <p:txBody>
          <a:bodyPr wrap="square">
            <a:spAutoFit/>
          </a:bodyPr>
          <a:lstStyle/>
          <a:p>
            <a:r>
              <a:rPr lang="en-US" sz="4000" b="1" i="1" smtClean="0">
                <a:solidFill>
                  <a:srgbClr val="D36113"/>
                </a:solidFill>
                <a:latin typeface="Times New Roman" panose="02020603050405020304" pitchFamily="18" charset="0"/>
                <a:ea typeface="Times New Roman" panose="02020603050405020304" pitchFamily="18" charset="0"/>
              </a:rPr>
              <a:t>C</a:t>
            </a:r>
            <a:endParaRPr lang="en-US" sz="4000" b="1" i="1" dirty="0">
              <a:solidFill>
                <a:srgbClr val="D36113"/>
              </a:solidFill>
              <a:latin typeface="Times New Roman" panose="02020603050405020304" pitchFamily="18" charset="0"/>
              <a:ea typeface="Times New Roman" panose="02020603050405020304" pitchFamily="18" charset="0"/>
            </a:endParaRPr>
          </a:p>
        </p:txBody>
      </p:sp>
      <p:pic>
        <p:nvPicPr>
          <p:cNvPr id="2" name="Track 11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941698" y="186085"/>
            <a:ext cx="609600" cy="609600"/>
          </a:xfrm>
          <a:prstGeom prst="rect">
            <a:avLst/>
          </a:prstGeom>
        </p:spPr>
      </p:pic>
    </p:spTree>
    <p:extLst>
      <p:ext uri="{BB962C8B-B14F-4D97-AF65-F5344CB8AC3E}">
        <p14:creationId xmlns:p14="http://schemas.microsoft.com/office/powerpoint/2010/main" val="23154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83587"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7"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257F610-F40B-F000-102E-D5E5BA46C05B}"/>
              </a:ext>
            </a:extLst>
          </p:cNvPr>
          <p:cNvSpPr txBox="1"/>
          <p:nvPr/>
        </p:nvSpPr>
        <p:spPr>
          <a:xfrm>
            <a:off x="652444" y="1595827"/>
            <a:ext cx="10702250" cy="5170646"/>
          </a:xfrm>
          <a:prstGeom prst="rect">
            <a:avLst/>
          </a:prstGeom>
          <a:noFill/>
        </p:spPr>
        <p:txBody>
          <a:bodyPr wrap="square">
            <a:spAutoFit/>
          </a:bodyPr>
          <a:lstStyle/>
          <a:p>
            <a:pPr>
              <a:lnSpc>
                <a:spcPct val="150000"/>
              </a:lnSpc>
            </a:pPr>
            <a:r>
              <a:rPr lang="en-US" sz="2200" b="1" i="0" smtClean="0">
                <a:solidFill>
                  <a:srgbClr val="F26548"/>
                </a:solidFill>
                <a:effectLst/>
              </a:rPr>
              <a:t>1. </a:t>
            </a:r>
            <a:r>
              <a:rPr lang="en-US" sz="2200" b="0" i="0" smtClean="0">
                <a:solidFill>
                  <a:srgbClr val="242021"/>
                </a:solidFill>
                <a:effectLst/>
              </a:rPr>
              <a:t>According </a:t>
            </a:r>
            <a:r>
              <a:rPr lang="en-US" sz="2200" b="0" i="0" dirty="0">
                <a:solidFill>
                  <a:srgbClr val="242021"/>
                </a:solidFill>
                <a:effectLst/>
              </a:rPr>
              <a:t>to speaker 1, there is a great sense of </a:t>
            </a:r>
            <a:r>
              <a:rPr lang="en-US" sz="2200" b="0" i="0" dirty="0">
                <a:solidFill>
                  <a:srgbClr val="949599"/>
                </a:solidFill>
                <a:effectLst/>
              </a:rPr>
              <a:t>______ </a:t>
            </a:r>
            <a:r>
              <a:rPr lang="en-US" sz="2200" b="0" i="0" dirty="0">
                <a:solidFill>
                  <a:srgbClr val="242021"/>
                </a:solidFill>
                <a:effectLst/>
              </a:rPr>
              <a:t>in his village.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security 		</a:t>
            </a:r>
            <a:r>
              <a:rPr lang="en-US" sz="2200" b="0" i="0">
                <a:solidFill>
                  <a:srgbClr val="242021"/>
                </a:solidFill>
                <a:effectLst/>
              </a:rPr>
              <a:t>	</a:t>
            </a:r>
            <a:r>
              <a:rPr lang="en-US" sz="2200" b="0" i="0" smtClean="0">
                <a:solidFill>
                  <a:srgbClr val="1FB0E6"/>
                </a:solidFill>
                <a:effectLst/>
              </a:rPr>
              <a:t>B</a:t>
            </a:r>
            <a:r>
              <a:rPr lang="en-US" sz="2200" b="0" i="0" dirty="0">
                <a:solidFill>
                  <a:srgbClr val="1FB0E6"/>
                </a:solidFill>
                <a:effectLst/>
              </a:rPr>
              <a:t>. </a:t>
            </a:r>
            <a:r>
              <a:rPr lang="en-US" sz="2200" b="0" i="0" dirty="0">
                <a:solidFill>
                  <a:srgbClr val="242021"/>
                </a:solidFill>
                <a:effectLst/>
              </a:rPr>
              <a:t>duty			</a:t>
            </a:r>
            <a:r>
              <a:rPr lang="en-US" sz="2200" b="0" i="0" dirty="0">
                <a:solidFill>
                  <a:srgbClr val="1FB0E6"/>
                </a:solidFill>
                <a:effectLst/>
              </a:rPr>
              <a:t>C</a:t>
            </a:r>
            <a:r>
              <a:rPr lang="en-US" sz="2200" b="0" i="0">
                <a:solidFill>
                  <a:srgbClr val="1FB0E6"/>
                </a:solidFill>
                <a:effectLst/>
              </a:rPr>
              <a:t>. </a:t>
            </a:r>
            <a:r>
              <a:rPr lang="en-US" sz="2200" b="0" i="0" smtClean="0">
                <a:solidFill>
                  <a:srgbClr val="242021"/>
                </a:solidFill>
                <a:effectLst/>
              </a:rPr>
              <a:t>community</a:t>
            </a:r>
            <a:r>
              <a:rPr lang="en-US" sz="2200" b="0" i="0" dirty="0">
                <a:solidFill>
                  <a:srgbClr val="242021"/>
                </a:solidFill>
                <a:effectLst/>
              </a:rPr>
              <a:t/>
            </a:r>
            <a:br>
              <a:rPr lang="en-US" sz="2200" b="0" i="0" dirty="0">
                <a:solidFill>
                  <a:srgbClr val="242021"/>
                </a:solidFill>
                <a:effectLst/>
              </a:rPr>
            </a:br>
            <a:r>
              <a:rPr lang="en-US" sz="2200" b="1" i="0" dirty="0">
                <a:solidFill>
                  <a:srgbClr val="F26548"/>
                </a:solidFill>
                <a:effectLst/>
              </a:rPr>
              <a:t>2. </a:t>
            </a:r>
            <a:r>
              <a:rPr lang="en-US" sz="2200" b="0" i="0" dirty="0">
                <a:solidFill>
                  <a:srgbClr val="242021"/>
                </a:solidFill>
                <a:effectLst/>
              </a:rPr>
              <a:t>Speaker 1 says that people in his village</a:t>
            </a:r>
            <a:r>
              <a:rPr lang="en-US" sz="2200" dirty="0">
                <a:solidFill>
                  <a:srgbClr val="242021"/>
                </a:solidFill>
              </a:rPr>
              <a:t> </a:t>
            </a:r>
            <a:r>
              <a:rPr lang="en-US" sz="2200" b="0" i="0" dirty="0">
                <a:solidFill>
                  <a:srgbClr val="242021"/>
                </a:solidFill>
                <a:effectLst/>
              </a:rPr>
              <a:t>are very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supportive 			</a:t>
            </a:r>
            <a:r>
              <a:rPr lang="en-US" sz="2200" b="0" i="0" dirty="0">
                <a:solidFill>
                  <a:srgbClr val="1FB0E6"/>
                </a:solidFill>
                <a:effectLst/>
              </a:rPr>
              <a:t>B. </a:t>
            </a:r>
            <a:r>
              <a:rPr lang="en-US" sz="2200" b="0" i="0" dirty="0">
                <a:solidFill>
                  <a:srgbClr val="242021"/>
                </a:solidFill>
                <a:effectLst/>
              </a:rPr>
              <a:t>unsociable		</a:t>
            </a:r>
            <a:r>
              <a:rPr lang="en-US" sz="2200" b="0" i="0" dirty="0">
                <a:solidFill>
                  <a:srgbClr val="1FB0E6"/>
                </a:solidFill>
                <a:effectLst/>
              </a:rPr>
              <a:t>C. </a:t>
            </a:r>
            <a:r>
              <a:rPr lang="en-US" sz="2200" b="0" i="0" dirty="0">
                <a:solidFill>
                  <a:srgbClr val="242021"/>
                </a:solidFill>
                <a:effectLst/>
              </a:rPr>
              <a:t>well-trained</a:t>
            </a:r>
            <a:r>
              <a:rPr lang="en-US" sz="2200" dirty="0"/>
              <a:t> </a:t>
            </a:r>
            <a:br>
              <a:rPr lang="en-US" sz="2200" dirty="0"/>
            </a:br>
            <a:r>
              <a:rPr lang="en-US" sz="2200" b="1" i="0" dirty="0">
                <a:solidFill>
                  <a:srgbClr val="F26548"/>
                </a:solidFill>
                <a:effectLst/>
              </a:rPr>
              <a:t>3. </a:t>
            </a:r>
            <a:r>
              <a:rPr lang="en-US" sz="2200" b="0" i="0" dirty="0">
                <a:solidFill>
                  <a:srgbClr val="242021"/>
                </a:solidFill>
                <a:effectLst/>
              </a:rPr>
              <a:t>In speaker 2’s opinion, </a:t>
            </a:r>
            <a:r>
              <a:rPr lang="en-US" sz="2200" b="0" i="0" dirty="0">
                <a:solidFill>
                  <a:srgbClr val="949599"/>
                </a:solidFill>
                <a:effectLst/>
              </a:rPr>
              <a:t>______ </a:t>
            </a:r>
            <a:r>
              <a:rPr lang="en-US" sz="2200" b="0" i="0" dirty="0">
                <a:solidFill>
                  <a:srgbClr val="242021"/>
                </a:solidFill>
                <a:effectLst/>
              </a:rPr>
              <a:t>is a big problem 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the cost of living 		</a:t>
            </a:r>
            <a:r>
              <a:rPr lang="en-US" sz="2200" b="0" i="0" dirty="0">
                <a:solidFill>
                  <a:srgbClr val="1FB0E6"/>
                </a:solidFill>
                <a:effectLst/>
              </a:rPr>
              <a:t>B. </a:t>
            </a:r>
            <a:r>
              <a:rPr lang="en-US" sz="2200" b="0" i="0" dirty="0">
                <a:solidFill>
                  <a:srgbClr val="242021"/>
                </a:solidFill>
                <a:effectLst/>
              </a:rPr>
              <a:t>safety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transportation</a:t>
            </a:r>
            <a:br>
              <a:rPr lang="en-US" sz="2200" b="0" i="0" dirty="0">
                <a:solidFill>
                  <a:srgbClr val="242021"/>
                </a:solidFill>
                <a:effectLst/>
              </a:rPr>
            </a:br>
            <a:r>
              <a:rPr lang="en-US" sz="2200" b="1" i="0" dirty="0">
                <a:solidFill>
                  <a:srgbClr val="F26548"/>
                </a:solidFill>
                <a:effectLst/>
              </a:rPr>
              <a:t>4. </a:t>
            </a:r>
            <a:r>
              <a:rPr lang="en-US" sz="2200" b="0" i="0" dirty="0">
                <a:solidFill>
                  <a:srgbClr val="242021"/>
                </a:solidFill>
                <a:effectLst/>
              </a:rPr>
              <a:t>Speaker 2 says that they should </a:t>
            </a:r>
            <a:r>
              <a:rPr lang="en-US" sz="2200" b="0" i="0" dirty="0">
                <a:solidFill>
                  <a:srgbClr val="949599"/>
                </a:solidFill>
                <a:effectLst/>
              </a:rPr>
              <a:t>______ </a:t>
            </a:r>
            <a:r>
              <a:rPr lang="en-US" sz="2200" b="0" i="0" dirty="0">
                <a:solidFill>
                  <a:srgbClr val="242021"/>
                </a:solidFill>
                <a:effectLst/>
              </a:rPr>
              <a:t>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improve the lives of people	</a:t>
            </a:r>
            <a:r>
              <a:rPr lang="en-US" sz="2200" b="0" i="0" dirty="0">
                <a:solidFill>
                  <a:srgbClr val="1FB0E6"/>
                </a:solidFill>
                <a:effectLst/>
              </a:rPr>
              <a:t>B. </a:t>
            </a:r>
            <a:r>
              <a:rPr lang="en-US" sz="2200" b="0" i="0" dirty="0">
                <a:solidFill>
                  <a:srgbClr val="242021"/>
                </a:solidFill>
                <a:effectLst/>
              </a:rPr>
              <a:t>prevent crime</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protect nature</a:t>
            </a:r>
            <a:br>
              <a:rPr lang="en-US" sz="2200" b="0" i="0" dirty="0">
                <a:solidFill>
                  <a:srgbClr val="242021"/>
                </a:solidFill>
                <a:effectLst/>
              </a:rPr>
            </a:br>
            <a:r>
              <a:rPr lang="en-US" sz="2200" b="1" i="0" dirty="0">
                <a:solidFill>
                  <a:srgbClr val="F26548"/>
                </a:solidFill>
                <a:effectLst/>
              </a:rPr>
              <a:t>5</a:t>
            </a:r>
            <a:r>
              <a:rPr lang="en-US" sz="2200" b="1" i="0">
                <a:solidFill>
                  <a:srgbClr val="F26548"/>
                </a:solidFill>
                <a:effectLst/>
              </a:rPr>
              <a:t>. </a:t>
            </a:r>
            <a:r>
              <a:rPr lang="en-US" sz="2200" dirty="0">
                <a:solidFill>
                  <a:srgbClr val="242021"/>
                </a:solidFill>
              </a:rPr>
              <a:t>A</a:t>
            </a:r>
            <a:r>
              <a:rPr lang="en-US" sz="2200" b="0" i="0" smtClean="0">
                <a:solidFill>
                  <a:srgbClr val="242021"/>
                </a:solidFill>
                <a:effectLst/>
              </a:rPr>
              <a:t>ccording </a:t>
            </a:r>
            <a:r>
              <a:rPr lang="en-US" sz="2200" b="0" i="0" dirty="0">
                <a:solidFill>
                  <a:srgbClr val="242021"/>
                </a:solidFill>
                <a:effectLst/>
              </a:rPr>
              <a:t>to speaker 3, life in the countryside is peaceful and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slow 				</a:t>
            </a:r>
            <a:r>
              <a:rPr lang="en-US" sz="2200" b="0" i="0" dirty="0">
                <a:solidFill>
                  <a:srgbClr val="1FB0E6"/>
                </a:solidFill>
                <a:effectLst/>
              </a:rPr>
              <a:t>B. </a:t>
            </a:r>
            <a:r>
              <a:rPr lang="en-US" sz="2200" b="0" i="0" dirty="0">
                <a:solidFill>
                  <a:srgbClr val="242021"/>
                </a:solidFill>
                <a:effectLst/>
              </a:rPr>
              <a:t>simple 	</a:t>
            </a:r>
            <a:r>
              <a:rPr lang="en-US" sz="2200" b="0" i="0">
                <a:solidFill>
                  <a:srgbClr val="242021"/>
                </a:solidFill>
                <a:effectLst/>
              </a:rPr>
              <a:t>	</a:t>
            </a:r>
            <a:r>
              <a:rPr lang="en-US" sz="2200" b="0" i="0" smtClean="0">
                <a:solidFill>
                  <a:srgbClr val="1FB0E6"/>
                </a:solidFill>
                <a:effectLst/>
              </a:rPr>
              <a:t>C</a:t>
            </a:r>
            <a:r>
              <a:rPr lang="en-US" sz="2200" b="0" i="0" dirty="0">
                <a:solidFill>
                  <a:srgbClr val="1FB0E6"/>
                </a:solidFill>
                <a:effectLst/>
              </a:rPr>
              <a:t>. </a:t>
            </a:r>
            <a:r>
              <a:rPr lang="en-US" sz="2200" b="0" i="0" dirty="0">
                <a:solidFill>
                  <a:srgbClr val="242021"/>
                </a:solidFill>
                <a:effectLst/>
              </a:rPr>
              <a:t>safe</a:t>
            </a:r>
            <a:r>
              <a:rPr lang="en-US" sz="2200" dirty="0"/>
              <a:t> </a:t>
            </a:r>
            <a:endParaRPr lang="vi-VN" sz="2200" dirty="0"/>
          </a:p>
        </p:txBody>
      </p:sp>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09519" y="114170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47797" y="1159768"/>
            <a:ext cx="69361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 </a:t>
            </a:r>
          </a:p>
        </p:txBody>
      </p:sp>
      <p:sp>
        <p:nvSpPr>
          <p:cNvPr id="17" name="TextBox 16"/>
          <p:cNvSpPr txBox="1"/>
          <p:nvPr/>
        </p:nvSpPr>
        <p:spPr>
          <a:xfrm>
            <a:off x="442972" y="103665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6" y="207665"/>
            <a:ext cx="5233509"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 name="Oval 1"/>
          <p:cNvSpPr/>
          <p:nvPr/>
        </p:nvSpPr>
        <p:spPr>
          <a:xfrm>
            <a:off x="6998165" y="2235200"/>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587632" y="3218110"/>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6998164" y="42357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Oval 24"/>
          <p:cNvSpPr/>
          <p:nvPr/>
        </p:nvSpPr>
        <p:spPr>
          <a:xfrm>
            <a:off x="587631" y="52458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6" name="Oval 25"/>
          <p:cNvSpPr/>
          <p:nvPr/>
        </p:nvSpPr>
        <p:spPr>
          <a:xfrm>
            <a:off x="4245231" y="6236461"/>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pic>
        <p:nvPicPr>
          <p:cNvPr id="4" name="Track 12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49894" y="155931"/>
            <a:ext cx="609600" cy="6096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87719" fill="hold"/>
                                        <p:tgtEl>
                                          <p:spTgt spid="4"/>
                                        </p:tgtEl>
                                      </p:cBhvr>
                                    </p:cmd>
                                  </p:childTnLst>
                                </p:cTn>
                              </p:par>
                            </p:childTnLst>
                          </p:cTn>
                        </p:par>
                      </p:childTnLst>
                    </p:cTn>
                  </p:par>
                </p:childTnLst>
              </p:cTn>
              <p:nextCondLst>
                <p:cond evt="onClick" delay="0">
                  <p:tgtEl>
                    <p:spTgt spid="4"/>
                  </p:tgtEl>
                </p:cond>
              </p:nextCondLst>
            </p:seq>
            <p:audio>
              <p:cMediaNode vol="80000">
                <p:cTn id="33" fill="hold" display="0">
                  <p:stCondLst>
                    <p:cond delay="indefinite"/>
                  </p:stCondLst>
                  <p:endCondLst>
                    <p:cond evt="onStopAudio" delay="0">
                      <p:tgtEl>
                        <p:sldTgt/>
                      </p:tgtEl>
                    </p:cond>
                  </p:endCondLst>
                </p:cTn>
                <p:tgtEl>
                  <p:spTgt spid="4"/>
                </p:tgtEl>
              </p:cMediaNode>
            </p:audio>
          </p:childTnLst>
        </p:cTn>
      </p:par>
    </p:tnLst>
    <p:bldLst>
      <p:bldP spid="2" grpId="0" animBg="1"/>
      <p:bldP spid="23"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885" y="360718"/>
            <a:ext cx="10515600" cy="6319999"/>
          </a:xfrm>
        </p:spPr>
        <p:txBody>
          <a:bodyPr>
            <a:noAutofit/>
          </a:bodyPr>
          <a:lstStyle/>
          <a:p>
            <a:pPr algn="just"/>
            <a:r>
              <a:rPr lang="en-US" dirty="0">
                <a:solidFill>
                  <a:srgbClr val="FF0000"/>
                </a:solidFill>
                <a:latin typeface="Times New Roman" panose="02020603050405020304" pitchFamily="18" charset="0"/>
                <a:cs typeface="Times New Roman" panose="02020603050405020304" pitchFamily="18" charset="0"/>
              </a:rPr>
              <a:t>Speaker 1: </a:t>
            </a:r>
            <a:r>
              <a:rPr lang="en-US" dirty="0">
                <a:latin typeface="Times New Roman" panose="02020603050405020304" pitchFamily="18" charset="0"/>
                <a:cs typeface="Times New Roman" panose="02020603050405020304" pitchFamily="18" charset="0"/>
              </a:rPr>
              <a:t>I chose to live in a village because the relationships between people here are very good. There is a great sense of community here. The people welcome </a:t>
            </a:r>
            <a:r>
              <a:rPr lang="en-US" dirty="0" err="1">
                <a:latin typeface="Times New Roman" panose="02020603050405020304" pitchFamily="18" charset="0"/>
                <a:cs typeface="Times New Roman" panose="02020603050405020304" pitchFamily="18" charset="0"/>
              </a:rPr>
              <a:t>neighbours</a:t>
            </a:r>
            <a:r>
              <a:rPr lang="en-US" dirty="0">
                <a:latin typeface="Times New Roman" panose="02020603050405020304" pitchFamily="18" charset="0"/>
                <a:cs typeface="Times New Roman" panose="02020603050405020304" pitchFamily="18" charset="0"/>
              </a:rPr>
              <a:t> to their homes. They are always willing to help each other. They share almost everything with one another</a:t>
            </a:r>
            <a:r>
              <a:rPr lang="en-US" dirty="0" smtClean="0">
                <a:latin typeface="Times New Roman" panose="02020603050405020304" pitchFamily="18" charset="0"/>
                <a:cs typeface="Times New Roman" panose="02020603050405020304" pitchFamily="18" charset="0"/>
              </a:rPr>
              <a:t>.</a:t>
            </a:r>
          </a:p>
          <a:p>
            <a:pPr algn="just"/>
            <a:r>
              <a:rPr lang="en-US" dirty="0" smtClean="0">
                <a:solidFill>
                  <a:srgbClr val="FF0000"/>
                </a:solidFill>
                <a:latin typeface="Times New Roman" panose="02020603050405020304" pitchFamily="18" charset="0"/>
                <a:cs typeface="Times New Roman" panose="02020603050405020304" pitchFamily="18" charset="0"/>
              </a:rPr>
              <a:t>Speaker </a:t>
            </a:r>
            <a:r>
              <a:rPr lang="en-US" dirty="0">
                <a:solidFill>
                  <a:srgbClr val="FF0000"/>
                </a:solidFill>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There are many things I don't like about life in the countryside. There aren't many good schools or colleges. It's boring here because there aren't many places for entertainment like theatres, cinemas, etc. Transportation is another big problem. There are few means of public transport. And in general, there are many things that we should do to improve the life of villagers</a:t>
            </a:r>
            <a:r>
              <a:rPr lang="en-US" dirty="0" smtClean="0">
                <a:latin typeface="Times New Roman" panose="02020603050405020304" pitchFamily="18" charset="0"/>
                <a:cs typeface="Times New Roman" panose="02020603050405020304" pitchFamily="18" charset="0"/>
              </a:rPr>
              <a:t>.</a:t>
            </a:r>
          </a:p>
          <a:p>
            <a:pPr algn="just"/>
            <a:r>
              <a:rPr lang="en-US" dirty="0" smtClean="0">
                <a:solidFill>
                  <a:srgbClr val="FF0000"/>
                </a:solidFill>
                <a:latin typeface="Times New Roman" panose="02020603050405020304" pitchFamily="18" charset="0"/>
                <a:cs typeface="Times New Roman" panose="02020603050405020304" pitchFamily="18" charset="0"/>
              </a:rPr>
              <a:t>Speaker </a:t>
            </a:r>
            <a:r>
              <a:rPr lang="en-US" dirty="0">
                <a:solidFill>
                  <a:srgbClr val="FF0000"/>
                </a:solidFill>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I love to live in the countryside. It is spacious. We can do many, many things that are hard to do in the city. We can go swimming, play football, fly kites and do other interesting things. Life is also peaceful and simple here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4" name="Track 12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13787" y="127939"/>
            <a:ext cx="609600" cy="609600"/>
          </a:xfrm>
          <a:prstGeom prst="rect">
            <a:avLst/>
          </a:prstGeom>
        </p:spPr>
      </p:pic>
    </p:spTree>
    <p:extLst>
      <p:ext uri="{BB962C8B-B14F-4D97-AF65-F5344CB8AC3E}">
        <p14:creationId xmlns:p14="http://schemas.microsoft.com/office/powerpoint/2010/main" val="3114163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71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345756" y="129057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848362" y="1313733"/>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Discuss </a:t>
            </a:r>
            <a:r>
              <a:rPr lang="en-US" sz="2400" b="1" dirty="0">
                <a:effectLst>
                  <a:glow rad="88900">
                    <a:schemeClr val="bg1"/>
                  </a:glow>
                </a:effectLst>
                <a:cs typeface="Arial" panose="020B0604020202020204" pitchFamily="34" charset="0"/>
              </a:rPr>
              <a:t>and write what you like or dislike about life in the countryside.</a:t>
            </a:r>
          </a:p>
        </p:txBody>
      </p:sp>
      <p:sp>
        <p:nvSpPr>
          <p:cNvPr id="17" name="TextBox 16"/>
          <p:cNvSpPr txBox="1"/>
          <p:nvPr/>
        </p:nvSpPr>
        <p:spPr>
          <a:xfrm>
            <a:off x="393498" y="118955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3" name="Hình ảnh 2">
            <a:extLst>
              <a:ext uri="{FF2B5EF4-FFF2-40B4-BE49-F238E27FC236}">
                <a16:creationId xmlns:a16="http://schemas.microsoft.com/office/drawing/2014/main" id="{A3CF6DED-CD8B-C594-E23E-AC1A121279F6}"/>
              </a:ext>
            </a:extLst>
          </p:cNvPr>
          <p:cNvPicPr>
            <a:picLocks noChangeAspect="1"/>
          </p:cNvPicPr>
          <p:nvPr/>
        </p:nvPicPr>
        <p:blipFill rotWithShape="1">
          <a:blip r:embed="rId3">
            <a:extLst>
              <a:ext uri="{28A0092B-C50C-407E-A947-70E740481C1C}">
                <a14:useLocalDpi xmlns:a14="http://schemas.microsoft.com/office/drawing/2010/main" val="0"/>
              </a:ext>
            </a:extLst>
          </a:blip>
          <a:srcRect l="4464" t="6330" r="4203" b="7805"/>
          <a:stretch/>
        </p:blipFill>
        <p:spPr>
          <a:xfrm>
            <a:off x="131467" y="2525482"/>
            <a:ext cx="5456533" cy="3352800"/>
          </a:xfrm>
          <a:prstGeom prst="rect">
            <a:avLst/>
          </a:prstGeom>
        </p:spPr>
      </p:pic>
      <p:graphicFrame>
        <p:nvGraphicFramePr>
          <p:cNvPr id="4" name="Bảng 3">
            <a:extLst>
              <a:ext uri="{FF2B5EF4-FFF2-40B4-BE49-F238E27FC236}">
                <a16:creationId xmlns:a16="http://schemas.microsoft.com/office/drawing/2014/main" id="{725C4B58-C836-5C2B-A714-CC9A20F61973}"/>
              </a:ext>
            </a:extLst>
          </p:cNvPr>
          <p:cNvGraphicFramePr>
            <a:graphicFrameLocks noGrp="1"/>
          </p:cNvGraphicFramePr>
          <p:nvPr>
            <p:extLst>
              <p:ext uri="{D42A27DB-BD31-4B8C-83A1-F6EECF244321}">
                <p14:modId xmlns:p14="http://schemas.microsoft.com/office/powerpoint/2010/main" val="2848143049"/>
              </p:ext>
            </p:extLst>
          </p:nvPr>
        </p:nvGraphicFramePr>
        <p:xfrm>
          <a:off x="5588000" y="2002291"/>
          <a:ext cx="6422669" cy="4019085"/>
        </p:xfrm>
        <a:graphic>
          <a:graphicData uri="http://schemas.openxmlformats.org/drawingml/2006/table">
            <a:tbl>
              <a:tblPr/>
              <a:tblGrid>
                <a:gridCol w="3352800">
                  <a:extLst>
                    <a:ext uri="{9D8B030D-6E8A-4147-A177-3AD203B41FA5}">
                      <a16:colId xmlns:a16="http://schemas.microsoft.com/office/drawing/2014/main" val="809260382"/>
                    </a:ext>
                  </a:extLst>
                </a:gridCol>
                <a:gridCol w="3069869">
                  <a:extLst>
                    <a:ext uri="{9D8B030D-6E8A-4147-A177-3AD203B41FA5}">
                      <a16:colId xmlns:a16="http://schemas.microsoft.com/office/drawing/2014/main" val="3195512827"/>
                    </a:ext>
                  </a:extLst>
                </a:gridCol>
              </a:tblGrid>
              <a:tr h="549931">
                <a:tc>
                  <a:txBody>
                    <a:bodyPr/>
                    <a:lstStyle/>
                    <a:p>
                      <a:pPr algn="ctr"/>
                      <a:r>
                        <a:rPr lang="vi-VN" sz="2600" b="1" i="0" dirty="0">
                          <a:solidFill>
                            <a:schemeClr val="bg1"/>
                          </a:solidFill>
                          <a:effectLst/>
                          <a:latin typeface="ChronicaPro-Medium"/>
                        </a:rPr>
                        <a:t>LIKE </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4B66"/>
                    </a:solidFill>
                  </a:tcPr>
                </a:tc>
                <a:tc>
                  <a:txBody>
                    <a:bodyPr/>
                    <a:lstStyle/>
                    <a:p>
                      <a:pPr algn="ctr"/>
                      <a:r>
                        <a:rPr lang="vi-VN" sz="2600" b="1" i="0">
                          <a:solidFill>
                            <a:schemeClr val="bg1"/>
                          </a:solidFill>
                          <a:effectLst/>
                          <a:latin typeface="ChronicaPro-Medium"/>
                        </a:rPr>
                        <a:t>DISLIKE</a:t>
                      </a:r>
                      <a:endParaRPr lang="vi-VN" sz="2600" b="1">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4B66"/>
                    </a:solidFill>
                  </a:tcPr>
                </a:tc>
                <a:extLst>
                  <a:ext uri="{0D108BD9-81ED-4DB2-BD59-A6C34878D82A}">
                    <a16:rowId xmlns:a16="http://schemas.microsoft.com/office/drawing/2014/main" val="1202720813"/>
                  </a:ext>
                </a:extLst>
              </a:tr>
              <a:tr h="3469154">
                <a:tc>
                  <a:txBody>
                    <a:bodyPr/>
                    <a:lstStyle/>
                    <a:p>
                      <a:r>
                        <a:rPr lang="en-US" sz="2600" b="0" i="0" smtClean="0">
                          <a:solidFill>
                            <a:srgbClr val="242021"/>
                          </a:solidFill>
                          <a:effectLst/>
                          <a:latin typeface="ChronicaPro-Book"/>
                        </a:rPr>
                        <a:t>– low cost</a:t>
                      </a:r>
                      <a:r>
                        <a:rPr lang="en-US" sz="2600" b="0" i="0" baseline="0" smtClean="0">
                          <a:solidFill>
                            <a:srgbClr val="242021"/>
                          </a:solidFill>
                          <a:effectLst/>
                          <a:latin typeface="ChronicaPro-Book"/>
                        </a:rPr>
                        <a:t> of living</a:t>
                      </a:r>
                    </a:p>
                    <a:p>
                      <a:r>
                        <a:rPr lang="en-US" sz="2600" b="0" i="0" smtClean="0">
                          <a:solidFill>
                            <a:srgbClr val="242021"/>
                          </a:solidFill>
                          <a:effectLst/>
                          <a:latin typeface="ChronicaPro-Book"/>
                        </a:rPr>
                        <a:t>– many cheap things</a:t>
                      </a:r>
                      <a:endParaRPr lang="en-US" sz="2600" b="0" i="0" baseline="0" smtClean="0">
                        <a:solidFill>
                          <a:srgbClr val="242021"/>
                        </a:solidFill>
                        <a:effectLst/>
                        <a:latin typeface="ChronicaPro-Book"/>
                      </a:endParaRPr>
                    </a:p>
                    <a:p>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tc>
                  <a:txBody>
                    <a:bodyPr/>
                    <a:lstStyle/>
                    <a:p>
                      <a:r>
                        <a:rPr lang="en-US" sz="2600" b="0" i="0">
                          <a:solidFill>
                            <a:srgbClr val="242021"/>
                          </a:solidFill>
                          <a:effectLst/>
                          <a:latin typeface="ChronicaPro-Book"/>
                        </a:rPr>
                        <a:t>– </a:t>
                      </a:r>
                      <a:r>
                        <a:rPr lang="en-US" sz="2600" b="0" i="0" smtClean="0">
                          <a:solidFill>
                            <a:srgbClr val="242021"/>
                          </a:solidFill>
                          <a:effectLst/>
                          <a:latin typeface="ChronicaPro-Book"/>
                        </a:rPr>
                        <a:t>not many entertainment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places, such as</a:t>
                      </a:r>
                      <a:br>
                        <a:rPr lang="en-US" sz="2600" b="0" i="0" dirty="0">
                          <a:solidFill>
                            <a:srgbClr val="242021"/>
                          </a:solidFill>
                          <a:effectLst/>
                          <a:latin typeface="ChronicaPro-Book"/>
                        </a:rPr>
                      </a:br>
                      <a:r>
                        <a:rPr lang="en-US" sz="2600" b="0" i="0" dirty="0">
                          <a:solidFill>
                            <a:srgbClr val="242021"/>
                          </a:solidFill>
                          <a:effectLst/>
                          <a:latin typeface="ChronicaPro-Book"/>
                        </a:rPr>
                        <a:t>theatres, cinemas,</a:t>
                      </a:r>
                      <a:br>
                        <a:rPr lang="en-US" sz="2600" b="0" i="0" dirty="0">
                          <a:solidFill>
                            <a:srgbClr val="242021"/>
                          </a:solidFill>
                          <a:effectLst/>
                          <a:latin typeface="ChronicaPro-Book"/>
                        </a:rPr>
                      </a:br>
                      <a:r>
                        <a:rPr lang="en-US" sz="2600" b="0" i="0">
                          <a:solidFill>
                            <a:srgbClr val="242021"/>
                          </a:solidFill>
                          <a:effectLst/>
                          <a:latin typeface="ChronicaPro-Book"/>
                        </a:rPr>
                        <a:t>etc</a:t>
                      </a:r>
                      <a:r>
                        <a:rPr lang="en-US" sz="2600" b="0" i="0" smtClean="0">
                          <a:solidFill>
                            <a:srgbClr val="242021"/>
                          </a:solidFill>
                          <a:effectLst/>
                          <a:latin typeface="ChronicaPro-Book"/>
                        </a:rPr>
                        <a:t>.</a:t>
                      </a:r>
                    </a:p>
                    <a:p>
                      <a:r>
                        <a:rPr lang="en-US" sz="2600" b="0" i="0" smtClean="0">
                          <a:solidFill>
                            <a:srgbClr val="242021"/>
                          </a:solidFill>
                          <a:effectLst/>
                          <a:latin typeface="ChronicaPro-Book"/>
                        </a:rPr>
                        <a:t>– poor</a:t>
                      </a:r>
                      <a:r>
                        <a:rPr lang="en-US" sz="2600" b="0" i="0" baseline="0" smtClean="0">
                          <a:solidFill>
                            <a:srgbClr val="242021"/>
                          </a:solidFill>
                          <a:effectLst/>
                          <a:latin typeface="ChronicaPro-Book"/>
                        </a:rPr>
                        <a:t> means of transport</a:t>
                      </a:r>
                      <a:r>
                        <a:rPr lang="en-US" sz="2600" b="0" i="0" dirty="0">
                          <a:solidFill>
                            <a:srgbClr val="242021"/>
                          </a:solidFill>
                          <a:effectLst/>
                          <a:latin typeface="ChronicaPro-Book"/>
                        </a:rPr>
                        <a:t/>
                      </a:r>
                      <a:br>
                        <a:rPr lang="en-US" sz="2600" b="0" i="0" dirty="0">
                          <a:solidFill>
                            <a:srgbClr val="242021"/>
                          </a:solidFill>
                          <a:effectLst/>
                          <a:latin typeface="ChronicaPro-Book"/>
                        </a:rPr>
                      </a:br>
                      <a:r>
                        <a:rPr lang="en-US" sz="2600" b="0" i="0" dirty="0">
                          <a:solidFill>
                            <a:srgbClr val="242021"/>
                          </a:solidFill>
                          <a:effectLst/>
                          <a:latin typeface="ChronicaPro-Book"/>
                        </a:rPr>
                        <a:t>...</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extLst>
                  <a:ext uri="{0D108BD9-81ED-4DB2-BD59-A6C34878D82A}">
                    <a16:rowId xmlns:a16="http://schemas.microsoft.com/office/drawing/2014/main" val="2937724665"/>
                  </a:ext>
                </a:extLst>
              </a:tr>
            </a:tbl>
          </a:graphicData>
        </a:graphic>
      </p:graphicFrame>
      <p:sp>
        <p:nvSpPr>
          <p:cNvPr id="5" name="Rectangle 1">
            <a:extLst>
              <a:ext uri="{FF2B5EF4-FFF2-40B4-BE49-F238E27FC236}">
                <a16:creationId xmlns:a16="http://schemas.microsoft.com/office/drawing/2014/main" id="{C860755A-6A2F-E2E8-6FCC-329F38BAC131}"/>
              </a:ext>
            </a:extLst>
          </p:cNvPr>
          <p:cNvSpPr>
            <a:spLocks noChangeArrowheads="1"/>
          </p:cNvSpPr>
          <p:nvPr/>
        </p:nvSpPr>
        <p:spPr bwMode="auto">
          <a:xfrm>
            <a:off x="4679950" y="332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1589" y="1098342"/>
            <a:ext cx="10450811" cy="830997"/>
          </a:xfrm>
          <a:prstGeom prst="rect">
            <a:avLst/>
          </a:prstGeom>
          <a:noFill/>
          <a:effectLst/>
        </p:spPr>
        <p:txBody>
          <a:bodyPr wrap="square" rtlCol="0">
            <a:spAutoFit/>
          </a:bodyPr>
          <a:lstStyle/>
          <a:p>
            <a:r>
              <a:rPr lang="en-US" sz="2400" b="1" dirty="0">
                <a:solidFill>
                  <a:srgbClr val="FF0000"/>
                </a:solidFill>
                <a:effectLst>
                  <a:glow rad="88900">
                    <a:schemeClr val="bg1"/>
                  </a:glow>
                </a:effectLst>
                <a:cs typeface="Arial" panose="020B0604020202020204" pitchFamily="34" charset="0"/>
              </a:rPr>
              <a:t>Write a paragraph (80 - 100 words) about what you like or dislike about life in the </a:t>
            </a:r>
            <a:r>
              <a:rPr lang="en-US" sz="2400" b="1" dirty="0" smtClean="0">
                <a:solidFill>
                  <a:srgbClr val="FF0000"/>
                </a:solidFill>
                <a:effectLst>
                  <a:glow rad="88900">
                    <a:schemeClr val="bg1"/>
                  </a:glow>
                </a:effectLst>
                <a:cs typeface="Arial" panose="020B0604020202020204" pitchFamily="34" charset="0"/>
              </a:rPr>
              <a:t>countryside.</a:t>
            </a:r>
            <a:endParaRPr lang="en-US" sz="2400" b="1" dirty="0">
              <a:solidFill>
                <a:srgbClr val="FF0000"/>
              </a:solidFill>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 name="TextBox 10">
            <a:extLst>
              <a:ext uri="{FF2B5EF4-FFF2-40B4-BE49-F238E27FC236}">
                <a16:creationId xmlns:a16="http://schemas.microsoft.com/office/drawing/2014/main" id="{F15A3908-58CF-5EB1-BB44-44360DEF32DD}"/>
              </a:ext>
            </a:extLst>
          </p:cNvPr>
          <p:cNvSpPr txBox="1"/>
          <p:nvPr/>
        </p:nvSpPr>
        <p:spPr>
          <a:xfrm>
            <a:off x="487067" y="207665"/>
            <a:ext cx="863463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pic>
        <p:nvPicPr>
          <p:cNvPr id="3" name="Picture 2"/>
          <p:cNvPicPr>
            <a:picLocks noChangeAspect="1"/>
          </p:cNvPicPr>
          <p:nvPr/>
        </p:nvPicPr>
        <p:blipFill>
          <a:blip r:embed="rId3"/>
          <a:stretch>
            <a:fillRect/>
          </a:stretch>
        </p:blipFill>
        <p:spPr>
          <a:xfrm>
            <a:off x="1131588" y="1896217"/>
            <a:ext cx="10541007" cy="4961783"/>
          </a:xfrm>
          <a:prstGeom prst="rect">
            <a:avLst/>
          </a:prstGeom>
        </p:spPr>
      </p:pic>
    </p:spTree>
    <p:extLst>
      <p:ext uri="{BB962C8B-B14F-4D97-AF65-F5344CB8AC3E}">
        <p14:creationId xmlns:p14="http://schemas.microsoft.com/office/powerpoint/2010/main" val="213850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5191" y="690466"/>
            <a:ext cx="11430000" cy="501675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There are some things I like about life in the countryside. Firstly</a:t>
            </a:r>
            <a:r>
              <a:rPr lang="en-US" sz="3200" dirty="0" smtClean="0">
                <a:latin typeface="Times New Roman" panose="02020603050405020304" pitchFamily="18" charset="0"/>
                <a:cs typeface="Times New Roman" panose="02020603050405020304" pitchFamily="18" charset="0"/>
              </a:rPr>
              <a:t>, it is a peaceful place with fresh air. </a:t>
            </a:r>
            <a:r>
              <a:rPr lang="en-US" sz="3200" dirty="0" smtClean="0">
                <a:solidFill>
                  <a:srgbClr val="1596F3"/>
                </a:solidFill>
                <a:latin typeface="Times New Roman" panose="02020603050405020304" pitchFamily="18" charset="0"/>
                <a:cs typeface="Times New Roman" panose="02020603050405020304" pitchFamily="18" charset="0"/>
              </a:rPr>
              <a:t>We also don't worry much about air pollution.</a:t>
            </a:r>
            <a:r>
              <a:rPr lang="en-US" sz="3200" dirty="0" smtClean="0">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Secondly,</a:t>
            </a:r>
            <a:r>
              <a:rPr lang="en-US" sz="3200" dirty="0" smtClean="0">
                <a:latin typeface="Times New Roman" panose="02020603050405020304" pitchFamily="18" charset="0"/>
                <a:cs typeface="Times New Roman" panose="02020603050405020304" pitchFamily="18" charset="0"/>
              </a:rPr>
              <a:t> people in the countryside are very friendly and hospitable. They are willing to help each other. </a:t>
            </a:r>
            <a:r>
              <a:rPr lang="en-US" sz="3200" dirty="0" smtClean="0">
                <a:solidFill>
                  <a:srgbClr val="1596F3"/>
                </a:solidFill>
                <a:latin typeface="Times New Roman" panose="02020603050405020304" pitchFamily="18" charset="0"/>
                <a:cs typeface="Times New Roman" panose="02020603050405020304" pitchFamily="18" charset="0"/>
              </a:rPr>
              <a:t>Another thing is the beautiful landscapes as well as peaceful hills and forests. </a:t>
            </a:r>
            <a:r>
              <a:rPr lang="en-US" sz="3200" dirty="0" smtClean="0">
                <a:latin typeface="Times New Roman" panose="02020603050405020304" pitchFamily="18" charset="0"/>
                <a:cs typeface="Times New Roman" panose="02020603050405020304" pitchFamily="18" charset="0"/>
              </a:rPr>
              <a:t>This makes me feel less stressed. I often take a lot of pictures of rural landscapes. </a:t>
            </a:r>
            <a:r>
              <a:rPr lang="en-US" sz="3200" dirty="0" smtClean="0">
                <a:solidFill>
                  <a:srgbClr val="FF0000"/>
                </a:solidFill>
                <a:latin typeface="Times New Roman" panose="02020603050405020304" pitchFamily="18" charset="0"/>
                <a:cs typeface="Times New Roman" panose="02020603050405020304" pitchFamily="18" charset="0"/>
              </a:rPr>
              <a:t>In conclusion, </a:t>
            </a:r>
            <a:r>
              <a:rPr lang="en-US" sz="3200" dirty="0" smtClean="0">
                <a:latin typeface="Times New Roman" panose="02020603050405020304" pitchFamily="18" charset="0"/>
                <a:cs typeface="Times New Roman" panose="02020603050405020304" pitchFamily="18" charset="0"/>
              </a:rPr>
              <a:t>I </a:t>
            </a:r>
            <a:r>
              <a:rPr lang="en-US" sz="3200" dirty="0">
                <a:latin typeface="Times New Roman" panose="02020603050405020304" pitchFamily="18" charset="0"/>
                <a:cs typeface="Times New Roman" panose="02020603050405020304" pitchFamily="18" charset="0"/>
              </a:rPr>
              <a:t>love to live in the countryside. It is spacious. We can do many, many things that are hard to do in the city. We can go swimming, play football, fly kites and do other interesting things. Life is also peaceful and simple here. </a:t>
            </a:r>
          </a:p>
        </p:txBody>
      </p:sp>
    </p:spTree>
    <p:extLst>
      <p:ext uri="{BB962C8B-B14F-4D97-AF65-F5344CB8AC3E}">
        <p14:creationId xmlns:p14="http://schemas.microsoft.com/office/powerpoint/2010/main" val="2040869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4177</TotalTime>
  <Words>552</Words>
  <Application>Microsoft Office PowerPoint</Application>
  <PresentationFormat>Widescreen</PresentationFormat>
  <Paragraphs>59</Paragraphs>
  <Slides>12</Slides>
  <Notes>7</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ChronicaPro-Book</vt:lpstr>
      <vt:lpstr>ChronicaPro-Medium</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cp:lastModifiedBy>
  <cp:revision>241</cp:revision>
  <dcterms:created xsi:type="dcterms:W3CDTF">2020-12-09T02:04:09Z</dcterms:created>
  <dcterms:modified xsi:type="dcterms:W3CDTF">2025-10-07T03:22:42Z</dcterms:modified>
</cp:coreProperties>
</file>