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383" r:id="rId3"/>
    <p:sldId id="348" r:id="rId4"/>
    <p:sldId id="384" r:id="rId5"/>
    <p:sldId id="386" r:id="rId6"/>
    <p:sldId id="395" r:id="rId7"/>
    <p:sldId id="396" r:id="rId8"/>
    <p:sldId id="350" r:id="rId9"/>
    <p:sldId id="387" r:id="rId10"/>
    <p:sldId id="389" r:id="rId11"/>
    <p:sldId id="390" r:id="rId12"/>
    <p:sldId id="392" r:id="rId13"/>
    <p:sldId id="391" r:id="rId14"/>
    <p:sldId id="394" r:id="rId15"/>
    <p:sldId id="393" r:id="rId16"/>
    <p:sldId id="379" r:id="rId17"/>
    <p:sldId id="371" r:id="rId18"/>
  </p:sldIdLst>
  <p:sldSz cx="10799763" cy="6480175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Patrick Hand SC" panose="020B060402020202020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Patrick Hand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Giới thiệu" id="{2694ECAD-0449-4E50-86E3-8B6F6F494B4B}">
          <p14:sldIdLst>
            <p14:sldId id="256"/>
            <p14:sldId id="383"/>
            <p14:sldId id="348"/>
            <p14:sldId id="384"/>
            <p14:sldId id="386"/>
            <p14:sldId id="395"/>
            <p14:sldId id="396"/>
            <p14:sldId id="350"/>
            <p14:sldId id="387"/>
            <p14:sldId id="389"/>
            <p14:sldId id="390"/>
            <p14:sldId id="392"/>
            <p14:sldId id="391"/>
            <p14:sldId id="394"/>
            <p14:sldId id="393"/>
            <p14:sldId id="379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BECE37"/>
    <a:srgbClr val="FF0070"/>
    <a:srgbClr val="F28CBC"/>
    <a:srgbClr val="A8D5F2"/>
    <a:srgbClr val="BB5A66"/>
    <a:srgbClr val="EFD19D"/>
    <a:srgbClr val="1C424F"/>
    <a:srgbClr val="F2BF63"/>
    <a:srgbClr val="EDB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CC070B-6319-49F3-BE82-D27F163C84C2}">
  <a:tblStyle styleId="{19CC070B-6319-49F3-BE82-D27F163C84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30" autoAdjust="0"/>
    <p:restoredTop sz="89290" autoAdjust="0"/>
  </p:normalViewPr>
  <p:slideViewPr>
    <p:cSldViewPr snapToGrid="0">
      <p:cViewPr varScale="1">
        <p:scale>
          <a:sx n="68" d="100"/>
          <a:sy n="68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e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20.wmf"/><Relationship Id="rId5" Type="http://schemas.openxmlformats.org/officeDocument/2006/relationships/image" Target="../media/image17.wmf"/><Relationship Id="rId4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wmf"/><Relationship Id="rId3" Type="http://schemas.openxmlformats.org/officeDocument/2006/relationships/image" Target="../media/image15.emf"/><Relationship Id="rId7" Type="http://schemas.openxmlformats.org/officeDocument/2006/relationships/image" Target="../media/image19.wmf"/><Relationship Id="rId12" Type="http://schemas.openxmlformats.org/officeDocument/2006/relationships/image" Target="../media/image26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21.wmf"/><Relationship Id="rId11" Type="http://schemas.openxmlformats.org/officeDocument/2006/relationships/image" Target="../media/image25.wmf"/><Relationship Id="rId5" Type="http://schemas.openxmlformats.org/officeDocument/2006/relationships/image" Target="../media/image17.wmf"/><Relationship Id="rId10" Type="http://schemas.openxmlformats.org/officeDocument/2006/relationships/image" Target="../media/image24.wmf"/><Relationship Id="rId4" Type="http://schemas.openxmlformats.org/officeDocument/2006/relationships/image" Target="../media/image16.emf"/><Relationship Id="rId9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emf"/><Relationship Id="rId1" Type="http://schemas.openxmlformats.org/officeDocument/2006/relationships/image" Target="../media/image28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89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397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247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422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91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c839c9b35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c839c9b35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56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847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8435" name="Google Shape;848;p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3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69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784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77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4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69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32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26867" y="-206938"/>
            <a:ext cx="11285468" cy="675502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3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62467" y="1270633"/>
            <a:ext cx="7874827" cy="2586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779917" y="4081685"/>
            <a:ext cx="3239929" cy="1127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317449" y="608116"/>
            <a:ext cx="6164865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156156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156156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7437592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7437592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296873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296875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156156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156156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7437592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7437592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296873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296875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183262" y="608111"/>
            <a:ext cx="8433240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88" y="1512047"/>
            <a:ext cx="4769895" cy="4276616"/>
          </a:xfrm>
        </p:spPr>
        <p:txBody>
          <a:bodyPr/>
          <a:lstStyle>
            <a:lvl1pPr>
              <a:defRPr sz="2646"/>
            </a:lvl1pPr>
            <a:lvl2pPr>
              <a:defRPr sz="2268"/>
            </a:lvl2pPr>
            <a:lvl3pPr>
              <a:defRPr sz="1890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0" y="1512047"/>
            <a:ext cx="4769895" cy="4276616"/>
          </a:xfrm>
        </p:spPr>
        <p:txBody>
          <a:bodyPr/>
          <a:lstStyle>
            <a:lvl1pPr>
              <a:defRPr sz="2646"/>
            </a:lvl1pPr>
            <a:lvl2pPr>
              <a:defRPr sz="2268"/>
            </a:lvl2pPr>
            <a:lvl3pPr>
              <a:defRPr sz="1890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D25AC-AB70-4308-AF07-48FB12446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70B68-1073-44A3-9BD4-8E53C1940D3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F780D-36DF-42BE-9C06-30650151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1FB90-E176-458A-AA2B-EEE08E48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E316-6244-4624-8B86-6921015A7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4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0375" y="560677"/>
            <a:ext cx="9099013" cy="72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0375" y="1451976"/>
            <a:ext cx="9099013" cy="430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26867" y="-206938"/>
            <a:ext cx="11285468" cy="675502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3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74" r:id="rId3"/>
    <p:sldLayoutId id="2147483676" r:id="rId4"/>
    <p:sldLayoutId id="2147483679" r:id="rId5"/>
    <p:sldLayoutId id="214748368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6.emf"/><Relationship Id="rId5" Type="http://schemas.openxmlformats.org/officeDocument/2006/relationships/image" Target="../media/image13.wmf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6.emf"/><Relationship Id="rId5" Type="http://schemas.openxmlformats.org/officeDocument/2006/relationships/image" Target="../media/image13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28.bin"/><Relationship Id="rId26" Type="http://schemas.openxmlformats.org/officeDocument/2006/relationships/oleObject" Target="../embeddings/oleObject32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23.wmf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19.wmf"/><Relationship Id="rId25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6.e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13.wmf"/><Relationship Id="rId15" Type="http://schemas.openxmlformats.org/officeDocument/2006/relationships/image" Target="../media/image21.wmf"/><Relationship Id="rId23" Type="http://schemas.openxmlformats.org/officeDocument/2006/relationships/image" Target="../media/image24.wmf"/><Relationship Id="rId28" Type="http://schemas.openxmlformats.org/officeDocument/2006/relationships/oleObject" Target="../embeddings/oleObject33.bin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22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Relationship Id="rId27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35.wmf"/><Relationship Id="rId26" Type="http://schemas.openxmlformats.org/officeDocument/2006/relationships/image" Target="../media/image39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40.bin"/><Relationship Id="rId25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37.bin"/><Relationship Id="rId24" Type="http://schemas.openxmlformats.org/officeDocument/2006/relationships/image" Target="../media/image38.wmf"/><Relationship Id="rId5" Type="http://schemas.openxmlformats.org/officeDocument/2006/relationships/image" Target="../media/image28.wmf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41.bin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33.wmf"/><Relationship Id="rId22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2232588" y="484543"/>
            <a:ext cx="5918501" cy="1152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MÔN TOÁN </a:t>
            </a:r>
            <a:r>
              <a:rPr lang="en-GB" dirty="0" smtClean="0"/>
              <a:t>7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10133707" y="3324337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299949" y="4634489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10228768" y="5246412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8668106" y="993662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1986853" y="5501662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137847" y="3555475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7657661" y="4208275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33525" y="3787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394873" y="2015348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869844" y="917462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1310120" y="1389163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614419" y="5892756"/>
            <a:ext cx="1334627" cy="217438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Google Shape;286;p35"/>
          <p:cNvSpPr txBox="1">
            <a:spLocks/>
          </p:cNvSpPr>
          <p:nvPr/>
        </p:nvSpPr>
        <p:spPr>
          <a:xfrm>
            <a:off x="1496278" y="1966224"/>
            <a:ext cx="7495308" cy="2022764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0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CHÀO MỪNG QUÝ THẦY CÔ</a:t>
            </a:r>
          </a:p>
          <a:p>
            <a:pPr algn="just"/>
            <a:r>
              <a:rPr lang="en-US" sz="40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VỀ DỰ GIỜ THĂM LỚP 7A1</a:t>
            </a:r>
            <a:endParaRPr lang="vi-VN" sz="40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346" y="44485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26793" y="451821"/>
            <a:ext cx="16162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2: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250371" y="1118849"/>
            <a:ext cx="782609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                             . Điền vào chỗ trống (...)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725501"/>
              </p:ext>
            </p:extLst>
          </p:nvPr>
        </p:nvGraphicFramePr>
        <p:xfrm>
          <a:off x="2053133" y="1162006"/>
          <a:ext cx="2021280" cy="372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9" name="Equation" r:id="rId4" imgW="965160" imgH="177480" progId="Equation.DSMT4">
                  <p:embed/>
                </p:oleObj>
              </mc:Choice>
              <mc:Fallback>
                <p:oleObj name="Equation" r:id="rId4" imgW="965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3133" y="1162006"/>
                        <a:ext cx="2021280" cy="372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76740"/>
              </p:ext>
            </p:extLst>
          </p:nvPr>
        </p:nvGraphicFramePr>
        <p:xfrm>
          <a:off x="1604523" y="1731845"/>
          <a:ext cx="1563011" cy="3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0" name="Equation" r:id="rId6" imgW="787320" imgH="177480" progId="Equation.DSMT4">
                  <p:embed/>
                </p:oleObj>
              </mc:Choice>
              <mc:Fallback>
                <p:oleObj name="Equation" r:id="rId6" imgW="787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4523" y="1731845"/>
                        <a:ext cx="1563011" cy="35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142514"/>
              </p:ext>
            </p:extLst>
          </p:nvPr>
        </p:nvGraphicFramePr>
        <p:xfrm>
          <a:off x="1595583" y="2147344"/>
          <a:ext cx="7905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1" name="Equation" r:id="rId8" imgW="790507" imgH="457359" progId="Equation.DSMT4">
                  <p:embed/>
                </p:oleObj>
              </mc:Choice>
              <mc:Fallback>
                <p:oleObj name="Equation" r:id="rId8" imgW="790507" imgH="4573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95583" y="2147344"/>
                        <a:ext cx="7905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03220"/>
              </p:ext>
            </p:extLst>
          </p:nvPr>
        </p:nvGraphicFramePr>
        <p:xfrm>
          <a:off x="1511199" y="2820288"/>
          <a:ext cx="904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2" name="Equation" r:id="rId10" imgW="904751" imgH="314236" progId="Equation.DSMT4">
                  <p:embed/>
                </p:oleObj>
              </mc:Choice>
              <mc:Fallback>
                <p:oleObj name="Equation" r:id="rId10" imgW="904751" imgH="3142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11199" y="2820288"/>
                        <a:ext cx="90487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099140"/>
              </p:ext>
            </p:extLst>
          </p:nvPr>
        </p:nvGraphicFramePr>
        <p:xfrm>
          <a:off x="4672084" y="1751082"/>
          <a:ext cx="1451625" cy="33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3" name="Equation" r:id="rId12" imgW="774360" imgH="177480" progId="Equation.DSMT4">
                  <p:embed/>
                </p:oleObj>
              </mc:Choice>
              <mc:Fallback>
                <p:oleObj name="Equation" r:id="rId12" imgW="774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72084" y="1751082"/>
                        <a:ext cx="1451625" cy="333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484975"/>
              </p:ext>
            </p:extLst>
          </p:nvPr>
        </p:nvGraphicFramePr>
        <p:xfrm>
          <a:off x="4597400" y="2247900"/>
          <a:ext cx="9175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4" name="Equation" r:id="rId14" imgW="533160" imgH="177480" progId="Equation.DSMT4">
                  <p:embed/>
                </p:oleObj>
              </mc:Choice>
              <mc:Fallback>
                <p:oleObj name="Equation" r:id="rId14" imgW="533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97400" y="2247900"/>
                        <a:ext cx="91757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360452"/>
              </p:ext>
            </p:extLst>
          </p:nvPr>
        </p:nvGraphicFramePr>
        <p:xfrm>
          <a:off x="4651462" y="2726520"/>
          <a:ext cx="694571" cy="37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5" name="Equation" r:id="rId16" imgW="419040" imgH="228600" progId="Equation.DSMT4">
                  <p:embed/>
                </p:oleObj>
              </mc:Choice>
              <mc:Fallback>
                <p:oleObj name="Equation" r:id="rId16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51462" y="2726520"/>
                        <a:ext cx="694571" cy="37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Rectangle: Rounded Corners 44">
            <a:extLst>
              <a:ext uri="{FF2B5EF4-FFF2-40B4-BE49-F238E27FC236}">
                <a16:creationId xmlns:a16="http://schemas.microsoft.com/office/drawing/2014/main" id="{D4C0BDB3-C93D-4372-B4DE-CFF8C3E26F42}"/>
              </a:ext>
            </a:extLst>
          </p:cNvPr>
          <p:cNvSpPr/>
          <p:nvPr/>
        </p:nvSpPr>
        <p:spPr>
          <a:xfrm>
            <a:off x="1906880" y="3723224"/>
            <a:ext cx="6183733" cy="1498413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endPos="0" dist="254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2123790" y="3809301"/>
            <a:ext cx="580455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thức: Hoạt động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 phút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: Làm bài tập 2 vào phiếu học tập 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637518" y="271260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705" y="528476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" name="Rounded Rectangular Callout 132"/>
          <p:cNvSpPr/>
          <p:nvPr/>
        </p:nvSpPr>
        <p:spPr>
          <a:xfrm>
            <a:off x="647619" y="2654758"/>
            <a:ext cx="8705683" cy="2529781"/>
          </a:xfrm>
          <a:prstGeom prst="wedgeRoundRectCallout">
            <a:avLst>
              <a:gd name="adj1" fmla="val -49872"/>
              <a:gd name="adj2" fmla="val -179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2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2: Cho                              . Điền vào chỗ trống (...)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ectangle: Rounded Corners 44">
            <a:extLst>
              <a:ext uri="{FF2B5EF4-FFF2-40B4-BE49-F238E27FC236}">
                <a16:creationId xmlns:a16="http://schemas.microsoft.com/office/drawing/2014/main" id="{D4C0BDB3-C93D-4372-B4DE-CFF8C3E26F42}"/>
              </a:ext>
            </a:extLst>
          </p:cNvPr>
          <p:cNvSpPr/>
          <p:nvPr/>
        </p:nvSpPr>
        <p:spPr>
          <a:xfrm>
            <a:off x="2101284" y="797885"/>
            <a:ext cx="6183733" cy="1498413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endPos="0" dist="254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2286000" y="929024"/>
            <a:ext cx="580455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thức: Hoạt động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 phút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: Làm bài tập 2 vào phiếu học tập 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7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568091"/>
              </p:ext>
            </p:extLst>
          </p:nvPr>
        </p:nvGraphicFramePr>
        <p:xfrm>
          <a:off x="3244623" y="3178373"/>
          <a:ext cx="2021280" cy="372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" name="Equation" r:id="rId4" imgW="965160" imgH="177480" progId="Equation.DSMT4">
                  <p:embed/>
                </p:oleObj>
              </mc:Choice>
              <mc:Fallback>
                <p:oleObj name="Equation" r:id="rId4" imgW="96516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44623" y="3178373"/>
                        <a:ext cx="2021280" cy="372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512491"/>
              </p:ext>
            </p:extLst>
          </p:nvPr>
        </p:nvGraphicFramePr>
        <p:xfrm>
          <a:off x="2379324" y="3617375"/>
          <a:ext cx="1563011" cy="3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1" name="Equation" r:id="rId6" imgW="787320" imgH="177480" progId="Equation.DSMT4">
                  <p:embed/>
                </p:oleObj>
              </mc:Choice>
              <mc:Fallback>
                <p:oleObj name="Equation" r:id="rId6" imgW="78732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79324" y="3617375"/>
                        <a:ext cx="1563011" cy="35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1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951211"/>
              </p:ext>
            </p:extLst>
          </p:nvPr>
        </p:nvGraphicFramePr>
        <p:xfrm>
          <a:off x="2370384" y="4032874"/>
          <a:ext cx="7905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2" name="Equation" r:id="rId8" imgW="790507" imgH="457359" progId="Equation.DSMT4">
                  <p:embed/>
                </p:oleObj>
              </mc:Choice>
              <mc:Fallback>
                <p:oleObj name="Equation" r:id="rId8" imgW="790507" imgH="457359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70384" y="4032874"/>
                        <a:ext cx="7905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Object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927713"/>
              </p:ext>
            </p:extLst>
          </p:nvPr>
        </p:nvGraphicFramePr>
        <p:xfrm>
          <a:off x="2286000" y="4705818"/>
          <a:ext cx="904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3" name="Equation" r:id="rId10" imgW="904751" imgH="314236" progId="Equation.DSMT4">
                  <p:embed/>
                </p:oleObj>
              </mc:Choice>
              <mc:Fallback>
                <p:oleObj name="Equation" r:id="rId10" imgW="904751" imgH="314236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86000" y="4705818"/>
                        <a:ext cx="90487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Object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382725"/>
              </p:ext>
            </p:extLst>
          </p:nvPr>
        </p:nvGraphicFramePr>
        <p:xfrm>
          <a:off x="5446885" y="3636612"/>
          <a:ext cx="1451625" cy="33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" name="Equation" r:id="rId12" imgW="774360" imgH="177480" progId="Equation.DSMT4">
                  <p:embed/>
                </p:oleObj>
              </mc:Choice>
              <mc:Fallback>
                <p:oleObj name="Equation" r:id="rId12" imgW="77436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46885" y="3636612"/>
                        <a:ext cx="1451625" cy="333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ct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184076"/>
              </p:ext>
            </p:extLst>
          </p:nvPr>
        </p:nvGraphicFramePr>
        <p:xfrm>
          <a:off x="5426263" y="4132835"/>
          <a:ext cx="807229" cy="3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5" name="Equation" r:id="rId14" imgW="469800" imgH="177480" progId="Equation.DSMT4">
                  <p:embed/>
                </p:oleObj>
              </mc:Choice>
              <mc:Fallback>
                <p:oleObj name="Equation" r:id="rId14" imgW="469800" imgH="177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26263" y="4132835"/>
                        <a:ext cx="807229" cy="30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022658"/>
              </p:ext>
            </p:extLst>
          </p:nvPr>
        </p:nvGraphicFramePr>
        <p:xfrm>
          <a:off x="5426263" y="4612050"/>
          <a:ext cx="694571" cy="37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6" name="Equation" r:id="rId16" imgW="419040" imgH="228600" progId="Equation.DSMT4">
                  <p:embed/>
                </p:oleObj>
              </mc:Choice>
              <mc:Fallback>
                <p:oleObj name="Equation" r:id="rId16" imgW="419040" imgH="2286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26263" y="4612050"/>
                        <a:ext cx="694571" cy="37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346" y="44485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26793" y="451821"/>
            <a:ext cx="16162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2: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250371" y="1118849"/>
            <a:ext cx="782609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                             . Điền vào chỗ trống (...)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53133" y="1162006"/>
          <a:ext cx="2021280" cy="372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3" name="Equation" r:id="rId4" imgW="965160" imgH="177480" progId="Equation.DSMT4">
                  <p:embed/>
                </p:oleObj>
              </mc:Choice>
              <mc:Fallback>
                <p:oleObj name="Equation" r:id="rId4" imgW="96516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3133" y="1162006"/>
                        <a:ext cx="2021280" cy="372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04523" y="1731845"/>
          <a:ext cx="1563011" cy="3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4" name="Equation" r:id="rId6" imgW="787320" imgH="177480" progId="Equation.DSMT4">
                  <p:embed/>
                </p:oleObj>
              </mc:Choice>
              <mc:Fallback>
                <p:oleObj name="Equation" r:id="rId6" imgW="78732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4523" y="1731845"/>
                        <a:ext cx="1563011" cy="35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95583" y="2147344"/>
          <a:ext cx="7905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5" name="Equation" r:id="rId8" imgW="790507" imgH="457359" progId="Equation.DSMT4">
                  <p:embed/>
                </p:oleObj>
              </mc:Choice>
              <mc:Fallback>
                <p:oleObj name="Equation" r:id="rId8" imgW="790507" imgH="457359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95583" y="2147344"/>
                        <a:ext cx="7905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11199" y="2820288"/>
          <a:ext cx="904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6" name="Equation" r:id="rId10" imgW="904751" imgH="314236" progId="Equation.DSMT4">
                  <p:embed/>
                </p:oleObj>
              </mc:Choice>
              <mc:Fallback>
                <p:oleObj name="Equation" r:id="rId10" imgW="904751" imgH="314236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11199" y="2820288"/>
                        <a:ext cx="90487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72084" y="1751082"/>
          <a:ext cx="1451625" cy="33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7" name="Equation" r:id="rId12" imgW="774360" imgH="177480" progId="Equation.DSMT4">
                  <p:embed/>
                </p:oleObj>
              </mc:Choice>
              <mc:Fallback>
                <p:oleObj name="Equation" r:id="rId12" imgW="77436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72084" y="1751082"/>
                        <a:ext cx="1451625" cy="333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596318"/>
              </p:ext>
            </p:extLst>
          </p:nvPr>
        </p:nvGraphicFramePr>
        <p:xfrm>
          <a:off x="4597400" y="2247900"/>
          <a:ext cx="9175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8" name="Equation" r:id="rId14" imgW="533160" imgH="177480" progId="Equation.DSMT4">
                  <p:embed/>
                </p:oleObj>
              </mc:Choice>
              <mc:Fallback>
                <p:oleObj name="Equation" r:id="rId14" imgW="533160" imgH="177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97400" y="2247900"/>
                        <a:ext cx="91757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651462" y="2726520"/>
          <a:ext cx="694571" cy="37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9" name="Equation" r:id="rId16" imgW="419040" imgH="228600" progId="Equation.DSMT4">
                  <p:embed/>
                </p:oleObj>
              </mc:Choice>
              <mc:Fallback>
                <p:oleObj name="Equation" r:id="rId16" imgW="419040" imgH="2286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51462" y="2726520"/>
                        <a:ext cx="694571" cy="37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811968"/>
              </p:ext>
            </p:extLst>
          </p:nvPr>
        </p:nvGraphicFramePr>
        <p:xfrm>
          <a:off x="2883511" y="1731845"/>
          <a:ext cx="63817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0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883511" y="1731845"/>
                        <a:ext cx="638175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71755"/>
              </p:ext>
            </p:extLst>
          </p:nvPr>
        </p:nvGraphicFramePr>
        <p:xfrm>
          <a:off x="2182717" y="2155209"/>
          <a:ext cx="360363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1" name="Equation" r:id="rId20" imgW="177480" imgH="215640" progId="Equation.DSMT4">
                  <p:embed/>
                </p:oleObj>
              </mc:Choice>
              <mc:Fallback>
                <p:oleObj name="Equation" r:id="rId20" imgW="177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82717" y="2155209"/>
                        <a:ext cx="360363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860423"/>
              </p:ext>
            </p:extLst>
          </p:nvPr>
        </p:nvGraphicFramePr>
        <p:xfrm>
          <a:off x="2111636" y="2812486"/>
          <a:ext cx="431444" cy="32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2" name="Equation" r:id="rId22" imgW="215640" imgH="164880" progId="Equation.DSMT4">
                  <p:embed/>
                </p:oleObj>
              </mc:Choice>
              <mc:Fallback>
                <p:oleObj name="Equation" r:id="rId22" imgW="2156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1636" y="2812486"/>
                        <a:ext cx="431444" cy="329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529053"/>
              </p:ext>
            </p:extLst>
          </p:nvPr>
        </p:nvGraphicFramePr>
        <p:xfrm>
          <a:off x="5843698" y="1751082"/>
          <a:ext cx="670792" cy="36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3" name="Equation" r:id="rId24" imgW="330120" imgH="177480" progId="Equation.DSMT4">
                  <p:embed/>
                </p:oleObj>
              </mc:Choice>
              <mc:Fallback>
                <p:oleObj name="Equation" r:id="rId24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843698" y="1751082"/>
                        <a:ext cx="670792" cy="361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846277"/>
              </p:ext>
            </p:extLst>
          </p:nvPr>
        </p:nvGraphicFramePr>
        <p:xfrm>
          <a:off x="5249917" y="2203769"/>
          <a:ext cx="510804" cy="376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4" name="Equation" r:id="rId26" imgW="241200" imgH="177480" progId="Equation.DSMT4">
                  <p:embed/>
                </p:oleObj>
              </mc:Choice>
              <mc:Fallback>
                <p:oleObj name="Equation" r:id="rId26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249917" y="2203769"/>
                        <a:ext cx="510804" cy="376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07083"/>
              </p:ext>
            </p:extLst>
          </p:nvPr>
        </p:nvGraphicFramePr>
        <p:xfrm>
          <a:off x="5121928" y="2686966"/>
          <a:ext cx="324640" cy="48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5" name="Equation" r:id="rId28" imgW="152280" imgH="228600" progId="Equation.DSMT4">
                  <p:embed/>
                </p:oleObj>
              </mc:Choice>
              <mc:Fallback>
                <p:oleObj name="Equation" r:id="rId28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121928" y="2686966"/>
                        <a:ext cx="324640" cy="48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48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346" y="44485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26793" y="451821"/>
            <a:ext cx="16162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3: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250371" y="1118849"/>
            <a:ext cx="782609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                              như hình vẽ 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Tính số đo góc M và độ dài cạnh GI.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311600"/>
              </p:ext>
            </p:extLst>
          </p:nvPr>
        </p:nvGraphicFramePr>
        <p:xfrm>
          <a:off x="2003129" y="1162872"/>
          <a:ext cx="210026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8" name="Equation" r:id="rId4" imgW="1002960" imgH="177480" progId="Equation.DSMT4">
                  <p:embed/>
                </p:oleObj>
              </mc:Choice>
              <mc:Fallback>
                <p:oleObj name="Equation" r:id="rId4" imgW="1002960" imgH="177480" progId="Equation.DSMT4">
                  <p:embed/>
                  <p:pic>
                    <p:nvPicPr>
                      <p:cNvPr id="137" name="Object 1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3129" y="1162872"/>
                        <a:ext cx="2100262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496" y="1972829"/>
            <a:ext cx="3714750" cy="1952625"/>
          </a:xfrm>
          <a:prstGeom prst="rect">
            <a:avLst/>
          </a:prstGeom>
        </p:spPr>
      </p:pic>
      <p:sp>
        <p:nvSpPr>
          <p:cNvPr id="136" name="Rectangle: Rounded Corners 44">
            <a:extLst>
              <a:ext uri="{FF2B5EF4-FFF2-40B4-BE49-F238E27FC236}">
                <a16:creationId xmlns:a16="http://schemas.microsoft.com/office/drawing/2014/main" id="{D4C0BDB3-C93D-4372-B4DE-CFF8C3E26F42}"/>
              </a:ext>
            </a:extLst>
          </p:cNvPr>
          <p:cNvSpPr/>
          <p:nvPr/>
        </p:nvSpPr>
        <p:spPr>
          <a:xfrm>
            <a:off x="1818413" y="4152268"/>
            <a:ext cx="6183733" cy="1498413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endPos="0" dist="254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2003129" y="4283407"/>
            <a:ext cx="580455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thức: Hoạt động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 4HS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 phút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: Làm bài tập 3 vào phiếu nhóm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5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232993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195682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346" y="155318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229334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771779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701254" y="214010"/>
            <a:ext cx="16162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3: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818194" y="593412"/>
            <a:ext cx="782609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                              như hình vẽ 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số đo góc M và độ dài cạnh GI.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346372"/>
              </p:ext>
            </p:extLst>
          </p:nvPr>
        </p:nvGraphicFramePr>
        <p:xfrm>
          <a:off x="1659486" y="650405"/>
          <a:ext cx="210026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6" name="Equation" r:id="rId4" imgW="1002960" imgH="177480" progId="Equation.DSMT4">
                  <p:embed/>
                </p:oleObj>
              </mc:Choice>
              <mc:Fallback>
                <p:oleObj name="Equation" r:id="rId4" imgW="1002960" imgH="177480" progId="Equation.DSMT4">
                  <p:embed/>
                  <p:pic>
                    <p:nvPicPr>
                      <p:cNvPr id="107" name="Object 10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9486" y="650405"/>
                        <a:ext cx="2100262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006" y="465878"/>
            <a:ext cx="3714750" cy="1952625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899889" y="2533326"/>
            <a:ext cx="9146023" cy="2308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                             nên               (hai góc tương ứng)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                 có:                               (tính chất tổng ba góc của tam giác)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                            nên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hay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=&gt;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do đó   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240964"/>
              </p:ext>
            </p:extLst>
          </p:nvPr>
        </p:nvGraphicFramePr>
        <p:xfrm>
          <a:off x="1409700" y="2572385"/>
          <a:ext cx="20955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7" name="Equation" r:id="rId7" imgW="2095430" imgH="361943" progId="Equation.DSMT4">
                  <p:embed/>
                </p:oleObj>
              </mc:Choice>
              <mc:Fallback>
                <p:oleObj name="Equation" r:id="rId7" imgW="2095430" imgH="3619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9700" y="2572385"/>
                        <a:ext cx="20955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829364"/>
              </p:ext>
            </p:extLst>
          </p:nvPr>
        </p:nvGraphicFramePr>
        <p:xfrm>
          <a:off x="1551605" y="2951196"/>
          <a:ext cx="905845" cy="34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8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51605" y="2951196"/>
                        <a:ext cx="905845" cy="343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480506"/>
              </p:ext>
            </p:extLst>
          </p:nvPr>
        </p:nvGraphicFramePr>
        <p:xfrm>
          <a:off x="3233543" y="2884422"/>
          <a:ext cx="2054658" cy="44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9" name="Equation" r:id="rId11" imgW="1054080" imgH="228600" progId="Equation.DSMT4">
                  <p:embed/>
                </p:oleObj>
              </mc:Choice>
              <mc:Fallback>
                <p:oleObj name="Equation" r:id="rId11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33543" y="2884422"/>
                        <a:ext cx="2054658" cy="44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932335"/>
              </p:ext>
            </p:extLst>
          </p:nvPr>
        </p:nvGraphicFramePr>
        <p:xfrm>
          <a:off x="1570485" y="3257646"/>
          <a:ext cx="1839579" cy="454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0" name="Equation" r:id="rId13" imgW="1028520" imgH="253800" progId="Equation.DSMT4">
                  <p:embed/>
                </p:oleObj>
              </mc:Choice>
              <mc:Fallback>
                <p:oleObj name="Equation" r:id="rId13" imgW="10285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70485" y="3257646"/>
                        <a:ext cx="1839579" cy="454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025174"/>
              </p:ext>
            </p:extLst>
          </p:nvPr>
        </p:nvGraphicFramePr>
        <p:xfrm>
          <a:off x="4052451" y="3269791"/>
          <a:ext cx="2310968" cy="41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1" name="Equation" r:id="rId15" imgW="1269720" imgH="228600" progId="Equation.DSMT4">
                  <p:embed/>
                </p:oleObj>
              </mc:Choice>
              <mc:Fallback>
                <p:oleObj name="Equation" r:id="rId15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52451" y="3269791"/>
                        <a:ext cx="2310968" cy="415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038802"/>
              </p:ext>
            </p:extLst>
          </p:nvPr>
        </p:nvGraphicFramePr>
        <p:xfrm>
          <a:off x="4116980" y="2505795"/>
          <a:ext cx="875400" cy="425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2" name="Equation" r:id="rId17" imgW="469800" imgH="228600" progId="Equation.DSMT4">
                  <p:embed/>
                </p:oleObj>
              </mc:Choice>
              <mc:Fallback>
                <p:oleObj name="Equation" r:id="rId17" imgW="46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16980" y="2505795"/>
                        <a:ext cx="875400" cy="425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15727"/>
              </p:ext>
            </p:extLst>
          </p:nvPr>
        </p:nvGraphicFramePr>
        <p:xfrm>
          <a:off x="4554680" y="3642778"/>
          <a:ext cx="1780887" cy="41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3" name="Equation" r:id="rId19" imgW="977760" imgH="228600" progId="Equation.DSMT4">
                  <p:embed/>
                </p:oleObj>
              </mc:Choice>
              <mc:Fallback>
                <p:oleObj name="Equation" r:id="rId19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54680" y="3642778"/>
                        <a:ext cx="1780887" cy="41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088368"/>
              </p:ext>
            </p:extLst>
          </p:nvPr>
        </p:nvGraphicFramePr>
        <p:xfrm>
          <a:off x="4554680" y="3981551"/>
          <a:ext cx="2425164" cy="411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4" name="Equation" r:id="rId21" imgW="1346040" imgH="228600" progId="Equation.DSMT4">
                  <p:embed/>
                </p:oleObj>
              </mc:Choice>
              <mc:Fallback>
                <p:oleObj name="Equation" r:id="rId21" imgW="1346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54680" y="3981551"/>
                        <a:ext cx="2425164" cy="411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49976"/>
              </p:ext>
            </p:extLst>
          </p:nvPr>
        </p:nvGraphicFramePr>
        <p:xfrm>
          <a:off x="3677976" y="4353551"/>
          <a:ext cx="997737" cy="408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5" name="Equation" r:id="rId23" imgW="558720" imgH="228600" progId="Equation.DSMT4">
                  <p:embed/>
                </p:oleObj>
              </mc:Choice>
              <mc:Fallback>
                <p:oleObj name="Equation" r:id="rId23" imgW="558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677976" y="4353551"/>
                        <a:ext cx="997737" cy="408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TextBox 132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091003" y="4805258"/>
            <a:ext cx="9146023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                             nên  GI = MP   (hai cạnh tương ứng)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Mà MP = 5cm nên GI = 5cm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499291"/>
              </p:ext>
            </p:extLst>
          </p:nvPr>
        </p:nvGraphicFramePr>
        <p:xfrm>
          <a:off x="1659486" y="4887784"/>
          <a:ext cx="1899696" cy="33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6" name="Equation" r:id="rId25" imgW="1002960" imgH="177480" progId="Equation.DSMT4">
                  <p:embed/>
                </p:oleObj>
              </mc:Choice>
              <mc:Fallback>
                <p:oleObj name="Equation" r:id="rId25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59486" y="4887784"/>
                        <a:ext cx="1899696" cy="33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6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346" y="44485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26793" y="451821"/>
            <a:ext cx="16162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4: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250371" y="1118849"/>
            <a:ext cx="7826092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                             , MN = 4 cm,  MP = 5 cm, EF = 6 cm. Tính chu vi mỗi tam giác.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414448"/>
              </p:ext>
            </p:extLst>
          </p:nvPr>
        </p:nvGraphicFramePr>
        <p:xfrm>
          <a:off x="1985963" y="1162050"/>
          <a:ext cx="215582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name="Equation" r:id="rId4" imgW="1028520" imgH="177480" progId="Equation.DSMT4">
                  <p:embed/>
                </p:oleObj>
              </mc:Choice>
              <mc:Fallback>
                <p:oleObj name="Equation" r:id="rId4" imgW="102852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5963" y="1162050"/>
                        <a:ext cx="2155825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87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654"/>
            <a:ext cx="10799763" cy="607486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989978" y="1485127"/>
            <a:ext cx="89098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5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16" y="1206696"/>
            <a:ext cx="1259972" cy="52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8" y="1164507"/>
            <a:ext cx="1199974" cy="5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07D02-CC48-40B3-BDF6-652D4C850210}"/>
              </a:ext>
            </a:extLst>
          </p:cNvPr>
          <p:cNvSpPr txBox="1"/>
          <p:nvPr/>
        </p:nvSpPr>
        <p:spPr>
          <a:xfrm>
            <a:off x="2027200" y="2563838"/>
            <a:ext cx="7969564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35" dirty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2. </a:t>
            </a:r>
            <a:r>
              <a:rPr lang="en-US" sz="2835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Học thuộc định nghĩa hai tam giác bằng nhau</a:t>
            </a:r>
            <a:endParaRPr lang="en-US" sz="2835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E0D1F-8A83-40C0-B461-5883060AEFB3}"/>
              </a:ext>
            </a:extLst>
          </p:cNvPr>
          <p:cNvSpPr txBox="1"/>
          <p:nvPr/>
        </p:nvSpPr>
        <p:spPr>
          <a:xfrm>
            <a:off x="2027200" y="1947401"/>
            <a:ext cx="5930155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35" dirty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1. </a:t>
            </a:r>
            <a:r>
              <a:rPr lang="en-US" sz="2835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Hoàn thành việc viết bài vào vở.</a:t>
            </a:r>
            <a:endParaRPr lang="en-US" sz="2835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1658C-63AB-4822-AEED-22BF7254E9D0}"/>
              </a:ext>
            </a:extLst>
          </p:cNvPr>
          <p:cNvSpPr txBox="1"/>
          <p:nvPr/>
        </p:nvSpPr>
        <p:spPr>
          <a:xfrm>
            <a:off x="2892539" y="1164507"/>
            <a:ext cx="5477277" cy="74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2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H</a:t>
            </a:r>
            <a:r>
              <a:rPr lang="vi-VN" sz="4252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ư</a:t>
            </a:r>
            <a:r>
              <a:rPr lang="en-US" sz="4252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ớng</a:t>
            </a:r>
            <a:r>
              <a:rPr lang="en-US" sz="4252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4252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dẫn</a:t>
            </a:r>
            <a:r>
              <a:rPr lang="en-US" sz="4252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4252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về</a:t>
            </a:r>
            <a:r>
              <a:rPr lang="en-US" sz="4252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4252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nhà</a:t>
            </a:r>
            <a:endParaRPr lang="en-US" sz="4252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07D02-CC48-40B3-BDF6-652D4C850210}"/>
              </a:ext>
            </a:extLst>
          </p:cNvPr>
          <p:cNvSpPr txBox="1"/>
          <p:nvPr/>
        </p:nvSpPr>
        <p:spPr>
          <a:xfrm>
            <a:off x="2027200" y="3936156"/>
            <a:ext cx="7969564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35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4. Chuẩn bị nội dung phần 2. Trường hợp bằng nhau thứ nhất của tam giác: cạnh – cạnh – cạnh (c.c.c)</a:t>
            </a:r>
            <a:endParaRPr lang="en-US" sz="2835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07D02-CC48-40B3-BDF6-652D4C850210}"/>
              </a:ext>
            </a:extLst>
          </p:cNvPr>
          <p:cNvSpPr txBox="1"/>
          <p:nvPr/>
        </p:nvSpPr>
        <p:spPr>
          <a:xfrm>
            <a:off x="2027200" y="3249997"/>
            <a:ext cx="7969564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35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3. </a:t>
            </a:r>
            <a:r>
              <a:rPr lang="en-US" sz="2835" dirty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Làm </a:t>
            </a:r>
            <a:r>
              <a:rPr lang="en-US" sz="2835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Luyện tập 1/65sgk, 4.4; 4.5/67sgk</a:t>
            </a:r>
            <a:endParaRPr lang="en-US" sz="2835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74"/>
          <p:cNvSpPr txBox="1">
            <a:spLocks noGrp="1"/>
          </p:cNvSpPr>
          <p:nvPr>
            <p:ph type="title"/>
          </p:nvPr>
        </p:nvSpPr>
        <p:spPr>
          <a:xfrm>
            <a:off x="1253822" y="907100"/>
            <a:ext cx="8319669" cy="8794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Chúc </a:t>
            </a:r>
            <a:r>
              <a:rPr lang="en-GB" dirty="0" smtClean="0"/>
              <a:t>quý thầy cô cùng các em nhiều sức khỏe và niểm vui</a:t>
            </a:r>
            <a:endParaRPr dirty="0"/>
          </a:p>
        </p:txBody>
      </p:sp>
      <p:grpSp>
        <p:nvGrpSpPr>
          <p:cNvPr id="2253" name="Google Shape;2253;p74"/>
          <p:cNvGrpSpPr/>
          <p:nvPr/>
        </p:nvGrpSpPr>
        <p:grpSpPr>
          <a:xfrm>
            <a:off x="1543547" y="2642808"/>
            <a:ext cx="1775552" cy="1841189"/>
            <a:chOff x="5904700" y="2250375"/>
            <a:chExt cx="2009225" cy="2083500"/>
          </a:xfrm>
        </p:grpSpPr>
        <p:sp>
          <p:nvSpPr>
            <p:cNvPr id="2254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5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6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7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8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9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0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5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6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9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0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1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2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3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5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6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7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8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9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0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rgbClr val="FF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1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rgbClr val="FF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2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3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4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5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6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87" name="Google Shape;2287;p74"/>
          <p:cNvGrpSpPr/>
          <p:nvPr/>
        </p:nvGrpSpPr>
        <p:grpSpPr>
          <a:xfrm>
            <a:off x="3462675" y="2138901"/>
            <a:ext cx="3874407" cy="2937163"/>
            <a:chOff x="4211406" y="1267963"/>
            <a:chExt cx="3874407" cy="2937163"/>
          </a:xfrm>
        </p:grpSpPr>
        <p:sp>
          <p:nvSpPr>
            <p:cNvPr id="2288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9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0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1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2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3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4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5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6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7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8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9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0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1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2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3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4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5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6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7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8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9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0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1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2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3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4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5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6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7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8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9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0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1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2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3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4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5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6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7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8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9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0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1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2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3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4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5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6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7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8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39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2340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1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2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43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44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2345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0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51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2352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54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2355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8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59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2360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65" name="Google Shape;2365;p74"/>
          <p:cNvGrpSpPr/>
          <p:nvPr/>
        </p:nvGrpSpPr>
        <p:grpSpPr>
          <a:xfrm>
            <a:off x="7706714" y="2720618"/>
            <a:ext cx="1549494" cy="1763385"/>
            <a:chOff x="5905355" y="2434425"/>
            <a:chExt cx="1753416" cy="1995456"/>
          </a:xfrm>
        </p:grpSpPr>
        <p:sp>
          <p:nvSpPr>
            <p:cNvPr id="2366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8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7" y="575939"/>
            <a:ext cx="9163013" cy="506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850;p39"/>
          <p:cNvSpPr>
            <a:spLocks noGrp="1"/>
          </p:cNvSpPr>
          <p:nvPr>
            <p:ph type="ctrTitle"/>
          </p:nvPr>
        </p:nvSpPr>
        <p:spPr>
          <a:xfrm>
            <a:off x="2829260" y="2923309"/>
            <a:ext cx="6848695" cy="2078182"/>
          </a:xfrm>
        </p:spPr>
        <p:txBody>
          <a:bodyPr spcFirstLastPara="1" wrap="square" lIns="86388" tIns="86388" rIns="86388" bIns="86388" anchor="b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altLang="en-US" sz="378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78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78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78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800" dirty="0" smtClean="0">
                <a:solidFill>
                  <a:srgbClr val="FF0000"/>
                </a:solidFill>
              </a:rPr>
              <a:t>TIẾT 15 – BÀI 13. HAI TAM GIÁC BẰNG NHAU. TRƯỜNG HỢP BẰNG NHAU THỨ NHẤT CỦA TAM GIÁC </a:t>
            </a:r>
            <a:endParaRPr lang="en-GB" sz="3800" dirty="0">
              <a:solidFill>
                <a:srgbClr val="FF0000"/>
              </a:solidFill>
            </a:endParaRPr>
          </a:p>
        </p:txBody>
      </p:sp>
      <p:grpSp>
        <p:nvGrpSpPr>
          <p:cNvPr id="4" name="Google Shape;154;p33"/>
          <p:cNvGrpSpPr/>
          <p:nvPr/>
        </p:nvGrpSpPr>
        <p:grpSpPr>
          <a:xfrm>
            <a:off x="9481005" y="314789"/>
            <a:ext cx="741250" cy="792000"/>
            <a:chOff x="-3118700" y="2365900"/>
            <a:chExt cx="741250" cy="792000"/>
          </a:xfrm>
        </p:grpSpPr>
        <p:sp>
          <p:nvSpPr>
            <p:cNvPr id="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" name="Google Shape;165;p33"/>
          <p:cNvGrpSpPr/>
          <p:nvPr/>
        </p:nvGrpSpPr>
        <p:grpSpPr>
          <a:xfrm>
            <a:off x="539212" y="5420771"/>
            <a:ext cx="956750" cy="553975"/>
            <a:chOff x="-1199475" y="2658325"/>
            <a:chExt cx="956750" cy="553975"/>
          </a:xfrm>
        </p:grpSpPr>
        <p:sp>
          <p:nvSpPr>
            <p:cNvPr id="1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" name="Google Shape;269;p33"/>
          <p:cNvGrpSpPr/>
          <p:nvPr/>
        </p:nvGrpSpPr>
        <p:grpSpPr>
          <a:xfrm>
            <a:off x="4891019" y="5685083"/>
            <a:ext cx="1334627" cy="217438"/>
            <a:chOff x="806663" y="3241275"/>
            <a:chExt cx="643950" cy="195675"/>
          </a:xfrm>
        </p:grpSpPr>
        <p:sp>
          <p:nvSpPr>
            <p:cNvPr id="29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" name="Google Shape;361;p37"/>
          <p:cNvGrpSpPr/>
          <p:nvPr/>
        </p:nvGrpSpPr>
        <p:grpSpPr>
          <a:xfrm flipH="1">
            <a:off x="9722154" y="5525896"/>
            <a:ext cx="1167416" cy="883886"/>
            <a:chOff x="-2314175" y="910675"/>
            <a:chExt cx="2012875" cy="1733025"/>
          </a:xfrm>
        </p:grpSpPr>
        <p:sp>
          <p:nvSpPr>
            <p:cNvPr id="3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" name="Google Shape;398;p38">
            <a:extLst>
              <a:ext uri="{FF2B5EF4-FFF2-40B4-BE49-F238E27FC236}">
                <a16:creationId xmlns:a16="http://schemas.microsoft.com/office/drawing/2014/main" id="{D0E84450-C741-4305-92C0-406DBAA34B3B}"/>
              </a:ext>
            </a:extLst>
          </p:cNvPr>
          <p:cNvGrpSpPr/>
          <p:nvPr/>
        </p:nvGrpSpPr>
        <p:grpSpPr>
          <a:xfrm flipH="1">
            <a:off x="292815" y="169831"/>
            <a:ext cx="1343100" cy="1045816"/>
            <a:chOff x="6876425" y="1268933"/>
            <a:chExt cx="1653550" cy="1152165"/>
          </a:xfrm>
        </p:grpSpPr>
        <p:grpSp>
          <p:nvGrpSpPr>
            <p:cNvPr id="56" name="Google Shape;399;p38">
              <a:extLst>
                <a:ext uri="{FF2B5EF4-FFF2-40B4-BE49-F238E27FC236}">
                  <a16:creationId xmlns:a16="http://schemas.microsoft.com/office/drawing/2014/main" id="{569572DF-F16C-40C9-8E80-C54B122A7284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6" name="Google Shape;400;p38">
                <a:extLst>
                  <a:ext uri="{FF2B5EF4-FFF2-40B4-BE49-F238E27FC236}">
                    <a16:creationId xmlns:a16="http://schemas.microsoft.com/office/drawing/2014/main" id="{AE252A1B-31E0-4F6C-A597-FFD6173A316E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401;p38">
                <a:extLst>
                  <a:ext uri="{FF2B5EF4-FFF2-40B4-BE49-F238E27FC236}">
                    <a16:creationId xmlns:a16="http://schemas.microsoft.com/office/drawing/2014/main" id="{7E71C878-4E60-4387-ABDC-739CB7678E3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402;p38">
                <a:extLst>
                  <a:ext uri="{FF2B5EF4-FFF2-40B4-BE49-F238E27FC236}">
                    <a16:creationId xmlns:a16="http://schemas.microsoft.com/office/drawing/2014/main" id="{839B1F51-4ED3-4BC5-B7A0-0F45686FF275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403;p38">
                <a:extLst>
                  <a:ext uri="{FF2B5EF4-FFF2-40B4-BE49-F238E27FC236}">
                    <a16:creationId xmlns:a16="http://schemas.microsoft.com/office/drawing/2014/main" id="{69309A10-CE12-41EA-8783-28CC7072A72D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404;p38">
                <a:extLst>
                  <a:ext uri="{FF2B5EF4-FFF2-40B4-BE49-F238E27FC236}">
                    <a16:creationId xmlns:a16="http://schemas.microsoft.com/office/drawing/2014/main" id="{13CB01C0-D6A5-432C-A73B-6A9AC22A27D2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405;p38">
                <a:extLst>
                  <a:ext uri="{FF2B5EF4-FFF2-40B4-BE49-F238E27FC236}">
                    <a16:creationId xmlns:a16="http://schemas.microsoft.com/office/drawing/2014/main" id="{08864C36-D624-4260-977A-F8C3CA4B31CD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" name="Google Shape;406;p38">
              <a:extLst>
                <a:ext uri="{FF2B5EF4-FFF2-40B4-BE49-F238E27FC236}">
                  <a16:creationId xmlns:a16="http://schemas.microsoft.com/office/drawing/2014/main" id="{69E87FC6-5903-4E46-B275-E3CF6EBD9E42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9" name="Google Shape;407;p38">
                <a:extLst>
                  <a:ext uri="{FF2B5EF4-FFF2-40B4-BE49-F238E27FC236}">
                    <a16:creationId xmlns:a16="http://schemas.microsoft.com/office/drawing/2014/main" id="{AC9C33F1-C69A-46C1-A261-176245BFB228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408;p38">
                <a:extLst>
                  <a:ext uri="{FF2B5EF4-FFF2-40B4-BE49-F238E27FC236}">
                    <a16:creationId xmlns:a16="http://schemas.microsoft.com/office/drawing/2014/main" id="{24454730-AECF-42B2-95F9-FECA795645F4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409;p38">
                <a:extLst>
                  <a:ext uri="{FF2B5EF4-FFF2-40B4-BE49-F238E27FC236}">
                    <a16:creationId xmlns:a16="http://schemas.microsoft.com/office/drawing/2014/main" id="{B8261CE5-CB2E-4C37-9021-701019B71F1E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410;p38">
                <a:extLst>
                  <a:ext uri="{FF2B5EF4-FFF2-40B4-BE49-F238E27FC236}">
                    <a16:creationId xmlns:a16="http://schemas.microsoft.com/office/drawing/2014/main" id="{0200BCD1-9D1D-43BE-A5A9-90E856C465BD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411;p38">
                <a:extLst>
                  <a:ext uri="{FF2B5EF4-FFF2-40B4-BE49-F238E27FC236}">
                    <a16:creationId xmlns:a16="http://schemas.microsoft.com/office/drawing/2014/main" id="{7C71330F-B6EA-494A-B5BC-437BFBF0C3D1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412;p38">
                <a:extLst>
                  <a:ext uri="{FF2B5EF4-FFF2-40B4-BE49-F238E27FC236}">
                    <a16:creationId xmlns:a16="http://schemas.microsoft.com/office/drawing/2014/main" id="{87A29F43-48E5-473C-9E13-067E2254A6D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413;p38">
                <a:extLst>
                  <a:ext uri="{FF2B5EF4-FFF2-40B4-BE49-F238E27FC236}">
                    <a16:creationId xmlns:a16="http://schemas.microsoft.com/office/drawing/2014/main" id="{880373E5-2EED-4A08-AA22-1FD3D355C2FF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" name="Google Shape;414;p38">
              <a:extLst>
                <a:ext uri="{FF2B5EF4-FFF2-40B4-BE49-F238E27FC236}">
                  <a16:creationId xmlns:a16="http://schemas.microsoft.com/office/drawing/2014/main" id="{2EBA8ED4-DF87-488E-AC57-5B9316BDC0B7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" name="Đám mây"/>
          <p:cNvGrpSpPr/>
          <p:nvPr/>
        </p:nvGrpSpPr>
        <p:grpSpPr>
          <a:xfrm>
            <a:off x="8476623" y="370887"/>
            <a:ext cx="626705" cy="229744"/>
            <a:chOff x="370000" y="161225"/>
            <a:chExt cx="608900" cy="407500"/>
          </a:xfrm>
        </p:grpSpPr>
        <p:sp>
          <p:nvSpPr>
            <p:cNvPr id="73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677955" y="1278940"/>
            <a:ext cx="608900" cy="407500"/>
            <a:chOff x="370000" y="161225"/>
            <a:chExt cx="608900" cy="407500"/>
          </a:xfrm>
        </p:grpSpPr>
        <p:sp>
          <p:nvSpPr>
            <p:cNvPr id="76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91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ECC2E70-B157-439F-8B35-36D02AAB9593}"/>
              </a:ext>
            </a:extLst>
          </p:cNvPr>
          <p:cNvSpPr/>
          <p:nvPr/>
        </p:nvSpPr>
        <p:spPr>
          <a:xfrm>
            <a:off x="886682" y="1439420"/>
            <a:ext cx="1958373" cy="33406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BD561D-AD4E-4D1B-BF7A-996A5F1E4F55}"/>
              </a:ext>
            </a:extLst>
          </p:cNvPr>
          <p:cNvSpPr/>
          <p:nvPr/>
        </p:nvSpPr>
        <p:spPr>
          <a:xfrm>
            <a:off x="3432736" y="1346956"/>
            <a:ext cx="5558863" cy="96675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HAI TAM GIÁC BẰNG NHAU</a:t>
            </a:r>
            <a:endParaRPr lang="en-US" sz="2268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D4EEA8-55FA-4ADF-8836-57394D7E1DB6}"/>
              </a:ext>
            </a:extLst>
          </p:cNvPr>
          <p:cNvSpPr/>
          <p:nvPr/>
        </p:nvSpPr>
        <p:spPr>
          <a:xfrm>
            <a:off x="3432736" y="3053894"/>
            <a:ext cx="5558863" cy="1882608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TRƯỜNG HỢP BẰNG NHAU THỨ NHẤT CỦA TAM GIÁC: CẠNH – CẠNH – CẠNH (C.C.C)</a:t>
            </a:r>
            <a:endParaRPr lang="en-US" sz="2268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0AAC92-67A1-4A4F-98BA-45F99A357C0D}"/>
              </a:ext>
            </a:extLst>
          </p:cNvPr>
          <p:cNvCxnSpPr>
            <a:cxnSpLocks/>
            <a:stCxn id="2" idx="6"/>
            <a:endCxn id="3" idx="1"/>
          </p:cNvCxnSpPr>
          <p:nvPr/>
        </p:nvCxnSpPr>
        <p:spPr>
          <a:xfrm flipV="1">
            <a:off x="2845055" y="1830333"/>
            <a:ext cx="587681" cy="1279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00732-3ADD-45CB-A501-5C63A212EB06}"/>
              </a:ext>
            </a:extLst>
          </p:cNvPr>
          <p:cNvCxnSpPr>
            <a:cxnSpLocks/>
            <a:stCxn id="2" idx="6"/>
            <a:endCxn id="4" idx="1"/>
          </p:cNvCxnSpPr>
          <p:nvPr/>
        </p:nvCxnSpPr>
        <p:spPr>
          <a:xfrm>
            <a:off x="2845055" y="3109744"/>
            <a:ext cx="587681" cy="8854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oogle Shape;154;p33"/>
          <p:cNvGrpSpPr/>
          <p:nvPr/>
        </p:nvGrpSpPr>
        <p:grpSpPr>
          <a:xfrm>
            <a:off x="9568458" y="447094"/>
            <a:ext cx="741250" cy="792000"/>
            <a:chOff x="-3118700" y="2365900"/>
            <a:chExt cx="741250" cy="792000"/>
          </a:xfrm>
        </p:grpSpPr>
        <p:sp>
          <p:nvSpPr>
            <p:cNvPr id="8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" name="Google Shape;361;p37"/>
          <p:cNvGrpSpPr/>
          <p:nvPr/>
        </p:nvGrpSpPr>
        <p:grpSpPr>
          <a:xfrm flipH="1">
            <a:off x="9449804" y="5359642"/>
            <a:ext cx="1167416" cy="883886"/>
            <a:chOff x="-2314175" y="910675"/>
            <a:chExt cx="2012875" cy="1733025"/>
          </a:xfrm>
        </p:grpSpPr>
        <p:sp>
          <p:nvSpPr>
            <p:cNvPr id="21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Đám mây"/>
          <p:cNvGrpSpPr/>
          <p:nvPr/>
        </p:nvGrpSpPr>
        <p:grpSpPr>
          <a:xfrm>
            <a:off x="8578346" y="370124"/>
            <a:ext cx="626705" cy="398169"/>
            <a:chOff x="370000" y="161225"/>
            <a:chExt cx="608900" cy="407500"/>
          </a:xfrm>
        </p:grpSpPr>
        <p:sp>
          <p:nvSpPr>
            <p:cNvPr id="4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7" name="Đám mây"/>
          <p:cNvGrpSpPr/>
          <p:nvPr/>
        </p:nvGrpSpPr>
        <p:grpSpPr>
          <a:xfrm>
            <a:off x="404164" y="248009"/>
            <a:ext cx="626705" cy="398169"/>
            <a:chOff x="370000" y="161225"/>
            <a:chExt cx="608900" cy="407500"/>
          </a:xfrm>
        </p:grpSpPr>
        <p:sp>
          <p:nvSpPr>
            <p:cNvPr id="48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Google Shape;227;p33"/>
          <p:cNvGrpSpPr/>
          <p:nvPr/>
        </p:nvGrpSpPr>
        <p:grpSpPr>
          <a:xfrm>
            <a:off x="299001" y="4780068"/>
            <a:ext cx="1141872" cy="1129151"/>
            <a:chOff x="6368425" y="3177488"/>
            <a:chExt cx="2372800" cy="1808625"/>
          </a:xfrm>
        </p:grpSpPr>
        <p:sp>
          <p:nvSpPr>
            <p:cNvPr id="51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4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5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59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60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1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62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3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4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5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6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7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8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9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0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1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2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3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4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5" name="Google Shape;249;p33"/>
                    <p:cNvSpPr/>
                    <p:nvPr/>
                  </p:nvSpPr>
                  <p:spPr>
                    <a:xfrm>
                      <a:off x="-1733525" y="3787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76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7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8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9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0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1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2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3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4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56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8928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Con bướm"/>
          <p:cNvGrpSpPr/>
          <p:nvPr/>
        </p:nvGrpSpPr>
        <p:grpSpPr>
          <a:xfrm>
            <a:off x="10450596" y="6070101"/>
            <a:ext cx="279342" cy="439898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709346" y="102772"/>
            <a:ext cx="741250" cy="455165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60346" y="-96408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494754" y="789709"/>
            <a:ext cx="408976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B1: Dùng kéo cắt tờ giấy thành hình tam giác ABC (h.1)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" y="1900117"/>
            <a:ext cx="3902562" cy="407547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4834065" y="493577"/>
            <a:ext cx="534710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B2: Đặt tam giác ABC lên tờ giấy thứ hai. Vẽ và cắt theo các cạnh của tam giác ABC thành tam giác A’B’C’. (h.2)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84514" y="789709"/>
            <a:ext cx="14159" cy="5115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1900117"/>
            <a:ext cx="5142841" cy="415077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2012909" y="5849871"/>
            <a:ext cx="8181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7673400" y="5944572"/>
            <a:ext cx="8181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h.2</a:t>
            </a:r>
          </a:p>
        </p:txBody>
      </p:sp>
      <p:pic>
        <p:nvPicPr>
          <p:cNvPr id="2" name="2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2175" y="112900"/>
            <a:ext cx="594339" cy="3343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377079" y="268931"/>
            <a:ext cx="408976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1: Cắt giấy</a:t>
            </a:r>
          </a:p>
        </p:txBody>
      </p:sp>
    </p:spTree>
    <p:extLst>
      <p:ext uri="{BB962C8B-B14F-4D97-AF65-F5344CB8AC3E}">
        <p14:creationId xmlns:p14="http://schemas.microsoft.com/office/powerpoint/2010/main" val="3687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3" grpId="0"/>
      <p:bldP spid="103" grpId="0"/>
      <p:bldP spid="105" grpId="0"/>
      <p:bldP spid="10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781077" y="146904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7" name="Con bướm"/>
          <p:cNvGrpSpPr/>
          <p:nvPr/>
        </p:nvGrpSpPr>
        <p:grpSpPr>
          <a:xfrm>
            <a:off x="9802605" y="5605782"/>
            <a:ext cx="736933" cy="545217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569830" y="19211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705" y="528476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" name="Google Shape;178;p33"/>
          <p:cNvGrpSpPr/>
          <p:nvPr/>
        </p:nvGrpSpPr>
        <p:grpSpPr>
          <a:xfrm>
            <a:off x="137847" y="4416257"/>
            <a:ext cx="1174559" cy="1612417"/>
            <a:chOff x="347000" y="2571750"/>
            <a:chExt cx="1767550" cy="2473200"/>
          </a:xfrm>
        </p:grpSpPr>
        <p:sp>
          <p:nvSpPr>
            <p:cNvPr id="53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" name="Google Shape;398;p38">
            <a:extLst>
              <a:ext uri="{FF2B5EF4-FFF2-40B4-BE49-F238E27FC236}">
                <a16:creationId xmlns:a16="http://schemas.microsoft.com/office/drawing/2014/main" id="{D0E84450-C741-4305-92C0-406DBAA34B3B}"/>
              </a:ext>
            </a:extLst>
          </p:cNvPr>
          <p:cNvGrpSpPr/>
          <p:nvPr/>
        </p:nvGrpSpPr>
        <p:grpSpPr>
          <a:xfrm flipH="1">
            <a:off x="137847" y="-231197"/>
            <a:ext cx="1185836" cy="934908"/>
            <a:chOff x="6876425" y="1268933"/>
            <a:chExt cx="1653550" cy="1152165"/>
          </a:xfrm>
        </p:grpSpPr>
        <p:grpSp>
          <p:nvGrpSpPr>
            <p:cNvPr id="102" name="Google Shape;399;p38">
              <a:extLst>
                <a:ext uri="{FF2B5EF4-FFF2-40B4-BE49-F238E27FC236}">
                  <a16:creationId xmlns:a16="http://schemas.microsoft.com/office/drawing/2014/main" id="{569572DF-F16C-40C9-8E80-C54B122A7284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113" name="Google Shape;400;p38">
                <a:extLst>
                  <a:ext uri="{FF2B5EF4-FFF2-40B4-BE49-F238E27FC236}">
                    <a16:creationId xmlns:a16="http://schemas.microsoft.com/office/drawing/2014/main" id="{AE252A1B-31E0-4F6C-A597-FFD6173A316E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401;p38">
                <a:extLst>
                  <a:ext uri="{FF2B5EF4-FFF2-40B4-BE49-F238E27FC236}">
                    <a16:creationId xmlns:a16="http://schemas.microsoft.com/office/drawing/2014/main" id="{7E71C878-4E60-4387-ABDC-739CB7678E3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402;p38">
                <a:extLst>
                  <a:ext uri="{FF2B5EF4-FFF2-40B4-BE49-F238E27FC236}">
                    <a16:creationId xmlns:a16="http://schemas.microsoft.com/office/drawing/2014/main" id="{839B1F51-4ED3-4BC5-B7A0-0F45686FF275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403;p38">
                <a:extLst>
                  <a:ext uri="{FF2B5EF4-FFF2-40B4-BE49-F238E27FC236}">
                    <a16:creationId xmlns:a16="http://schemas.microsoft.com/office/drawing/2014/main" id="{69309A10-CE12-41EA-8783-28CC7072A72D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404;p38">
                <a:extLst>
                  <a:ext uri="{FF2B5EF4-FFF2-40B4-BE49-F238E27FC236}">
                    <a16:creationId xmlns:a16="http://schemas.microsoft.com/office/drawing/2014/main" id="{13CB01C0-D6A5-432C-A73B-6A9AC22A27D2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405;p38">
                <a:extLst>
                  <a:ext uri="{FF2B5EF4-FFF2-40B4-BE49-F238E27FC236}">
                    <a16:creationId xmlns:a16="http://schemas.microsoft.com/office/drawing/2014/main" id="{08864C36-D624-4260-977A-F8C3CA4B31CD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3" name="Google Shape;406;p38">
              <a:extLst>
                <a:ext uri="{FF2B5EF4-FFF2-40B4-BE49-F238E27FC236}">
                  <a16:creationId xmlns:a16="http://schemas.microsoft.com/office/drawing/2014/main" id="{69E87FC6-5903-4E46-B275-E3CF6EBD9E42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06" name="Google Shape;407;p38">
                <a:extLst>
                  <a:ext uri="{FF2B5EF4-FFF2-40B4-BE49-F238E27FC236}">
                    <a16:creationId xmlns:a16="http://schemas.microsoft.com/office/drawing/2014/main" id="{AC9C33F1-C69A-46C1-A261-176245BFB228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408;p38">
                <a:extLst>
                  <a:ext uri="{FF2B5EF4-FFF2-40B4-BE49-F238E27FC236}">
                    <a16:creationId xmlns:a16="http://schemas.microsoft.com/office/drawing/2014/main" id="{24454730-AECF-42B2-95F9-FECA795645F4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409;p38">
                <a:extLst>
                  <a:ext uri="{FF2B5EF4-FFF2-40B4-BE49-F238E27FC236}">
                    <a16:creationId xmlns:a16="http://schemas.microsoft.com/office/drawing/2014/main" id="{B8261CE5-CB2E-4C37-9021-701019B71F1E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410;p38">
                <a:extLst>
                  <a:ext uri="{FF2B5EF4-FFF2-40B4-BE49-F238E27FC236}">
                    <a16:creationId xmlns:a16="http://schemas.microsoft.com/office/drawing/2014/main" id="{0200BCD1-9D1D-43BE-A5A9-90E856C465BD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411;p38">
                <a:extLst>
                  <a:ext uri="{FF2B5EF4-FFF2-40B4-BE49-F238E27FC236}">
                    <a16:creationId xmlns:a16="http://schemas.microsoft.com/office/drawing/2014/main" id="{7C71330F-B6EA-494A-B5BC-437BFBF0C3D1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412;p38">
                <a:extLst>
                  <a:ext uri="{FF2B5EF4-FFF2-40B4-BE49-F238E27FC236}">
                    <a16:creationId xmlns:a16="http://schemas.microsoft.com/office/drawing/2014/main" id="{87A29F43-48E5-473C-9E13-067E2254A6D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413;p38">
                <a:extLst>
                  <a:ext uri="{FF2B5EF4-FFF2-40B4-BE49-F238E27FC236}">
                    <a16:creationId xmlns:a16="http://schemas.microsoft.com/office/drawing/2014/main" id="{880373E5-2EED-4A08-AA22-1FD3D355C2FF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4" name="Google Shape;414;p38">
              <a:extLst>
                <a:ext uri="{FF2B5EF4-FFF2-40B4-BE49-F238E27FC236}">
                  <a16:creationId xmlns:a16="http://schemas.microsoft.com/office/drawing/2014/main" id="{2EBA8ED4-DF87-488E-AC57-5B9316BDC0B7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0" name="Rounded Rectangular Callout 119"/>
          <p:cNvSpPr/>
          <p:nvPr/>
        </p:nvSpPr>
        <p:spPr>
          <a:xfrm>
            <a:off x="411899" y="1725212"/>
            <a:ext cx="6493241" cy="2684031"/>
          </a:xfrm>
          <a:prstGeom prst="wedgeRoundRectCallout">
            <a:avLst>
              <a:gd name="adj1" fmla="val -49872"/>
              <a:gd name="adj2" fmla="val -179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Điền vào chỗ trống (...)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... ; AC = ... ; ... = B’C’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045081"/>
              </p:ext>
            </p:extLst>
          </p:nvPr>
        </p:nvGraphicFramePr>
        <p:xfrm>
          <a:off x="1752000" y="3458707"/>
          <a:ext cx="1093788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3" name="Equation" r:id="rId4" imgW="393480" imgH="228600" progId="Equation.DSMT4">
                  <p:embed/>
                </p:oleObj>
              </mc:Choice>
              <mc:Fallback>
                <p:oleObj name="Equation" r:id="rId4" imgW="393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000" y="3458707"/>
                        <a:ext cx="1093788" cy="63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734034"/>
              </p:ext>
            </p:extLst>
          </p:nvPr>
        </p:nvGraphicFramePr>
        <p:xfrm>
          <a:off x="2962916" y="3482072"/>
          <a:ext cx="1323017" cy="67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4" name="Equation" r:id="rId6" imgW="495000" imgH="253800" progId="Equation.DSMT4">
                  <p:embed/>
                </p:oleObj>
              </mc:Choice>
              <mc:Fallback>
                <p:oleObj name="Equation" r:id="rId6" imgW="4950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62916" y="3482072"/>
                        <a:ext cx="1323017" cy="679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895718"/>
              </p:ext>
            </p:extLst>
          </p:nvPr>
        </p:nvGraphicFramePr>
        <p:xfrm>
          <a:off x="4285933" y="3482072"/>
          <a:ext cx="1179062" cy="65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5" name="Equation" r:id="rId8" imgW="457200" imgH="253800" progId="Equation.DSMT4">
                  <p:embed/>
                </p:oleObj>
              </mc:Choice>
              <mc:Fallback>
                <p:oleObj name="Equation" r:id="rId8" imgW="457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5933" y="3482072"/>
                        <a:ext cx="1179062" cy="655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Rectangle: Rounded Corners 44">
            <a:extLst>
              <a:ext uri="{FF2B5EF4-FFF2-40B4-BE49-F238E27FC236}">
                <a16:creationId xmlns:a16="http://schemas.microsoft.com/office/drawing/2014/main" id="{D4C0BDB3-C93D-4372-B4DE-CFF8C3E26F42}"/>
              </a:ext>
            </a:extLst>
          </p:cNvPr>
          <p:cNvSpPr/>
          <p:nvPr/>
        </p:nvSpPr>
        <p:spPr>
          <a:xfrm>
            <a:off x="5072731" y="4534722"/>
            <a:ext cx="4776812" cy="1185516"/>
          </a:xfrm>
          <a:prstGeom prst="roundRect">
            <a:avLst>
              <a:gd name="adj" fmla="val 4627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endPos="0" dist="254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5413029" y="4663095"/>
            <a:ext cx="4118243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thức: Hoạt động cặp đôi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gian: 1 phút 30 giây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819288" y="655455"/>
            <a:ext cx="833234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2: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sát hai tam giác ABC và A’B’C’ vừa cắt được ở trên. Nhận xét và điền vào chỗ trống trong phiếu học tập 1</a:t>
            </a:r>
          </a:p>
        </p:txBody>
      </p:sp>
    </p:spTree>
    <p:extLst>
      <p:ext uri="{BB962C8B-B14F-4D97-AF65-F5344CB8AC3E}">
        <p14:creationId xmlns:p14="http://schemas.microsoft.com/office/powerpoint/2010/main" val="3110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3" grpId="0"/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419900" y="258193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7" name="Con bướm"/>
          <p:cNvGrpSpPr/>
          <p:nvPr/>
        </p:nvGrpSpPr>
        <p:grpSpPr>
          <a:xfrm>
            <a:off x="10044545" y="5860550"/>
            <a:ext cx="494993" cy="290449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" name="Google Shape;178;p33"/>
          <p:cNvGrpSpPr/>
          <p:nvPr/>
        </p:nvGrpSpPr>
        <p:grpSpPr>
          <a:xfrm>
            <a:off x="137847" y="4416257"/>
            <a:ext cx="1174559" cy="1612417"/>
            <a:chOff x="347000" y="2571750"/>
            <a:chExt cx="1767550" cy="2473200"/>
          </a:xfrm>
        </p:grpSpPr>
        <p:sp>
          <p:nvSpPr>
            <p:cNvPr id="53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" name="Cloud Callout 118"/>
          <p:cNvSpPr/>
          <p:nvPr/>
        </p:nvSpPr>
        <p:spPr>
          <a:xfrm>
            <a:off x="3512602" y="1676400"/>
            <a:ext cx="5211748" cy="2082243"/>
          </a:xfrm>
          <a:prstGeom prst="cloudCallout">
            <a:avLst>
              <a:gd name="adj1" fmla="val -68246"/>
              <a:gd name="adj2" fmla="val 73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hai tam giác bằng nhau?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419900" y="258193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7" name="Con bướm"/>
          <p:cNvGrpSpPr/>
          <p:nvPr/>
        </p:nvGrpSpPr>
        <p:grpSpPr>
          <a:xfrm>
            <a:off x="9584867" y="5384786"/>
            <a:ext cx="954671" cy="766214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168513" y="287743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705" y="528476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" name="Google Shape;178;p33"/>
          <p:cNvGrpSpPr/>
          <p:nvPr/>
        </p:nvGrpSpPr>
        <p:grpSpPr>
          <a:xfrm>
            <a:off x="137847" y="4416257"/>
            <a:ext cx="1174559" cy="1612417"/>
            <a:chOff x="347000" y="2571750"/>
            <a:chExt cx="1767550" cy="2473200"/>
          </a:xfrm>
        </p:grpSpPr>
        <p:sp>
          <p:nvSpPr>
            <p:cNvPr id="53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" name="Google Shape;398;p38">
            <a:extLst>
              <a:ext uri="{FF2B5EF4-FFF2-40B4-BE49-F238E27FC236}">
                <a16:creationId xmlns:a16="http://schemas.microsoft.com/office/drawing/2014/main" id="{D0E84450-C741-4305-92C0-406DBAA34B3B}"/>
              </a:ext>
            </a:extLst>
          </p:cNvPr>
          <p:cNvGrpSpPr/>
          <p:nvPr/>
        </p:nvGrpSpPr>
        <p:grpSpPr>
          <a:xfrm flipH="1">
            <a:off x="321562" y="20623"/>
            <a:ext cx="1653550" cy="1152165"/>
            <a:chOff x="6876425" y="1268933"/>
            <a:chExt cx="1653550" cy="1152165"/>
          </a:xfrm>
        </p:grpSpPr>
        <p:grpSp>
          <p:nvGrpSpPr>
            <p:cNvPr id="102" name="Google Shape;399;p38">
              <a:extLst>
                <a:ext uri="{FF2B5EF4-FFF2-40B4-BE49-F238E27FC236}">
                  <a16:creationId xmlns:a16="http://schemas.microsoft.com/office/drawing/2014/main" id="{569572DF-F16C-40C9-8E80-C54B122A7284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113" name="Google Shape;400;p38">
                <a:extLst>
                  <a:ext uri="{FF2B5EF4-FFF2-40B4-BE49-F238E27FC236}">
                    <a16:creationId xmlns:a16="http://schemas.microsoft.com/office/drawing/2014/main" id="{AE252A1B-31E0-4F6C-A597-FFD6173A316E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401;p38">
                <a:extLst>
                  <a:ext uri="{FF2B5EF4-FFF2-40B4-BE49-F238E27FC236}">
                    <a16:creationId xmlns:a16="http://schemas.microsoft.com/office/drawing/2014/main" id="{7E71C878-4E60-4387-ABDC-739CB7678E3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402;p38">
                <a:extLst>
                  <a:ext uri="{FF2B5EF4-FFF2-40B4-BE49-F238E27FC236}">
                    <a16:creationId xmlns:a16="http://schemas.microsoft.com/office/drawing/2014/main" id="{839B1F51-4ED3-4BC5-B7A0-0F45686FF275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403;p38">
                <a:extLst>
                  <a:ext uri="{FF2B5EF4-FFF2-40B4-BE49-F238E27FC236}">
                    <a16:creationId xmlns:a16="http://schemas.microsoft.com/office/drawing/2014/main" id="{69309A10-CE12-41EA-8783-28CC7072A72D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404;p38">
                <a:extLst>
                  <a:ext uri="{FF2B5EF4-FFF2-40B4-BE49-F238E27FC236}">
                    <a16:creationId xmlns:a16="http://schemas.microsoft.com/office/drawing/2014/main" id="{13CB01C0-D6A5-432C-A73B-6A9AC22A27D2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405;p38">
                <a:extLst>
                  <a:ext uri="{FF2B5EF4-FFF2-40B4-BE49-F238E27FC236}">
                    <a16:creationId xmlns:a16="http://schemas.microsoft.com/office/drawing/2014/main" id="{08864C36-D624-4260-977A-F8C3CA4B31CD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3" name="Google Shape;406;p38">
              <a:extLst>
                <a:ext uri="{FF2B5EF4-FFF2-40B4-BE49-F238E27FC236}">
                  <a16:creationId xmlns:a16="http://schemas.microsoft.com/office/drawing/2014/main" id="{69E87FC6-5903-4E46-B275-E3CF6EBD9E42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06" name="Google Shape;407;p38">
                <a:extLst>
                  <a:ext uri="{FF2B5EF4-FFF2-40B4-BE49-F238E27FC236}">
                    <a16:creationId xmlns:a16="http://schemas.microsoft.com/office/drawing/2014/main" id="{AC9C33F1-C69A-46C1-A261-176245BFB228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408;p38">
                <a:extLst>
                  <a:ext uri="{FF2B5EF4-FFF2-40B4-BE49-F238E27FC236}">
                    <a16:creationId xmlns:a16="http://schemas.microsoft.com/office/drawing/2014/main" id="{24454730-AECF-42B2-95F9-FECA795645F4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409;p38">
                <a:extLst>
                  <a:ext uri="{FF2B5EF4-FFF2-40B4-BE49-F238E27FC236}">
                    <a16:creationId xmlns:a16="http://schemas.microsoft.com/office/drawing/2014/main" id="{B8261CE5-CB2E-4C37-9021-701019B71F1E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410;p38">
                <a:extLst>
                  <a:ext uri="{FF2B5EF4-FFF2-40B4-BE49-F238E27FC236}">
                    <a16:creationId xmlns:a16="http://schemas.microsoft.com/office/drawing/2014/main" id="{0200BCD1-9D1D-43BE-A5A9-90E856C465BD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411;p38">
                <a:extLst>
                  <a:ext uri="{FF2B5EF4-FFF2-40B4-BE49-F238E27FC236}">
                    <a16:creationId xmlns:a16="http://schemas.microsoft.com/office/drawing/2014/main" id="{7C71330F-B6EA-494A-B5BC-437BFBF0C3D1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412;p38">
                <a:extLst>
                  <a:ext uri="{FF2B5EF4-FFF2-40B4-BE49-F238E27FC236}">
                    <a16:creationId xmlns:a16="http://schemas.microsoft.com/office/drawing/2014/main" id="{87A29F43-48E5-473C-9E13-067E2254A6D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413;p38">
                <a:extLst>
                  <a:ext uri="{FF2B5EF4-FFF2-40B4-BE49-F238E27FC236}">
                    <a16:creationId xmlns:a16="http://schemas.microsoft.com/office/drawing/2014/main" id="{880373E5-2EED-4A08-AA22-1FD3D355C2FF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4" name="Google Shape;414;p38">
              <a:extLst>
                <a:ext uri="{FF2B5EF4-FFF2-40B4-BE49-F238E27FC236}">
                  <a16:creationId xmlns:a16="http://schemas.microsoft.com/office/drawing/2014/main" id="{2EBA8ED4-DF87-488E-AC57-5B9316BDC0B7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Flowchart: Alternate Process 104"/>
          <p:cNvSpPr/>
          <p:nvPr/>
        </p:nvSpPr>
        <p:spPr>
          <a:xfrm>
            <a:off x="1278505" y="851606"/>
            <a:ext cx="8293845" cy="1675412"/>
          </a:xfrm>
          <a:prstGeom prst="flowChartAlternateProcess">
            <a:avLst/>
          </a:prstGeom>
          <a:gradFill flip="none" rotWithShape="1">
            <a:gsLst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57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 nghĩa</a:t>
            </a:r>
            <a:r>
              <a:rPr lang="en-US" sz="2457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57" dirty="0" smtClean="0">
                <a:latin typeface="Times New Roman" pitchFamily="18" charset="0"/>
                <a:cs typeface="Times New Roman" pitchFamily="18" charset="0"/>
              </a:rPr>
              <a:t>Hai tam giác bằng nhau là hai tam giác có các cạnh tương ứng bằng nhau, các góc tương ứng bằng nhau.</a:t>
            </a:r>
            <a:endParaRPr lang="en-US" sz="2457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0" name="Object 119"/>
          <p:cNvGraphicFramePr>
            <a:graphicFrameLocks noChangeAspect="1"/>
          </p:cNvGraphicFramePr>
          <p:nvPr>
            <p:extLst/>
          </p:nvPr>
        </p:nvGraphicFramePr>
        <p:xfrm>
          <a:off x="3712369" y="3899425"/>
          <a:ext cx="2563740" cy="40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Equation" r:id="rId4" imgW="1143000" imgH="177480" progId="Equation.DSMT4">
                  <p:embed/>
                </p:oleObj>
              </mc:Choice>
              <mc:Fallback>
                <p:oleObj name="Equation" r:id="rId4" imgW="1143000" imgH="177480" progId="Equation.DSMT4">
                  <p:embed/>
                  <p:pic>
                    <p:nvPicPr>
                      <p:cNvPr id="120" name="Object 1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2369" y="3899425"/>
                        <a:ext cx="2563740" cy="400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TextBox 121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342421" y="3404774"/>
            <a:ext cx="782609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 tam giác ABC và A’B’C’ bằng nhau được kí hiệu là: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312406" y="2905364"/>
            <a:ext cx="12922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Kí hiệu: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342413" y="4399512"/>
            <a:ext cx="7826092" cy="8485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Khi dùng kí hiệu hai tam giác bằng nhau phải theo quy ước các đỉnh tương ứng được viết theo cùng thứ tự.</a:t>
            </a:r>
          </a:p>
        </p:txBody>
      </p:sp>
    </p:spTree>
    <p:extLst>
      <p:ext uri="{BB962C8B-B14F-4D97-AF65-F5344CB8AC3E}">
        <p14:creationId xmlns:p14="http://schemas.microsoft.com/office/powerpoint/2010/main" val="30221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22" grpId="0"/>
      <p:bldP spid="124" grpId="0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Con bướm"/>
          <p:cNvGrpSpPr/>
          <p:nvPr/>
        </p:nvGrpSpPr>
        <p:grpSpPr>
          <a:xfrm>
            <a:off x="9584867" y="5384786"/>
            <a:ext cx="954671" cy="766214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777288" y="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" name="Google Shape;178;p33"/>
          <p:cNvGrpSpPr/>
          <p:nvPr/>
        </p:nvGrpSpPr>
        <p:grpSpPr>
          <a:xfrm>
            <a:off x="137847" y="4416257"/>
            <a:ext cx="1174559" cy="1612417"/>
            <a:chOff x="347000" y="2571750"/>
            <a:chExt cx="1767550" cy="2473200"/>
          </a:xfrm>
        </p:grpSpPr>
        <p:sp>
          <p:nvSpPr>
            <p:cNvPr id="53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Flowchart: Alternate Process 104"/>
          <p:cNvSpPr/>
          <p:nvPr/>
        </p:nvSpPr>
        <p:spPr>
          <a:xfrm>
            <a:off x="1013458" y="299188"/>
            <a:ext cx="8293845" cy="1175478"/>
          </a:xfrm>
          <a:prstGeom prst="flowChartAlternateProcess">
            <a:avLst/>
          </a:prstGeom>
          <a:gradFill flip="none" rotWithShape="1">
            <a:gsLst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57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 nghĩa</a:t>
            </a:r>
            <a:r>
              <a:rPr lang="en-US" sz="2457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57" dirty="0" smtClean="0">
                <a:latin typeface="Times New Roman" pitchFamily="18" charset="0"/>
                <a:cs typeface="Times New Roman" pitchFamily="18" charset="0"/>
              </a:rPr>
              <a:t>Hai tam giác bằng nhau là hai tam giác có các cạnh tương ứng bằng nhau, các góc tương ứng bằng nhau.</a:t>
            </a:r>
            <a:endParaRPr lang="en-US" sz="2457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0" name="Objec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065498"/>
              </p:ext>
            </p:extLst>
          </p:nvPr>
        </p:nvGraphicFramePr>
        <p:xfrm>
          <a:off x="3255168" y="2506432"/>
          <a:ext cx="2397487" cy="37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name="Equation" r:id="rId4" imgW="1143000" imgH="177480" progId="Equation.DSMT4">
                  <p:embed/>
                </p:oleObj>
              </mc:Choice>
              <mc:Fallback>
                <p:oleObj name="Equation" r:id="rId4" imgW="1143000" imgH="177480" progId="Equation.DSMT4">
                  <p:embed/>
                  <p:pic>
                    <p:nvPicPr>
                      <p:cNvPr id="121" name="Object 1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5168" y="2506432"/>
                        <a:ext cx="2397487" cy="374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TextBox 121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96779" y="2047744"/>
            <a:ext cx="782609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 tam giác ABC và A’B’C’ bằng nhau được kí hiệu là: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104189" y="1586079"/>
            <a:ext cx="12922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Kí hiệu: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932139" y="3005660"/>
            <a:ext cx="7826092" cy="8485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Khi dùng kí hiệu hai tam giác bằng nhau phải theo quy ước các đỉnh tương ứng được viết theo cùng thứ tự.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354221"/>
              </p:ext>
            </p:extLst>
          </p:nvPr>
        </p:nvGraphicFramePr>
        <p:xfrm>
          <a:off x="1622039" y="4218152"/>
          <a:ext cx="2243702" cy="40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Equation" r:id="rId6" imgW="2381358" imgH="361943" progId="Equation.DSMT4">
                  <p:embed/>
                </p:oleObj>
              </mc:Choice>
              <mc:Fallback>
                <p:oleObj name="Equation" r:id="rId6" imgW="2381358" imgH="3619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2039" y="4218152"/>
                        <a:ext cx="2243702" cy="405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3884700" y="4189175"/>
            <a:ext cx="7704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4928015" y="3941122"/>
            <a:ext cx="465685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 = A’B’, AC = A’C’, BC = B’C’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023933"/>
              </p:ext>
            </p:extLst>
          </p:nvPr>
        </p:nvGraphicFramePr>
        <p:xfrm>
          <a:off x="4928015" y="4536838"/>
          <a:ext cx="2661267" cy="497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name="Equation" r:id="rId8" imgW="1358640" imgH="253800" progId="Equation.DSMT4">
                  <p:embed/>
                </p:oleObj>
              </mc:Choice>
              <mc:Fallback>
                <p:oleObj name="Equation" r:id="rId8" imgW="1358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28015" y="4536838"/>
                        <a:ext cx="2661267" cy="497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Brace 3"/>
          <p:cNvSpPr/>
          <p:nvPr/>
        </p:nvSpPr>
        <p:spPr>
          <a:xfrm>
            <a:off x="4637862" y="4118110"/>
            <a:ext cx="271963" cy="7787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601593" y="122160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36598" y="63572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" name="Google Shape;361;p37"/>
          <p:cNvGrpSpPr/>
          <p:nvPr/>
        </p:nvGrpSpPr>
        <p:grpSpPr>
          <a:xfrm flipH="1">
            <a:off x="9157854" y="5118501"/>
            <a:ext cx="1394669" cy="1077159"/>
            <a:chOff x="-2314175" y="910675"/>
            <a:chExt cx="2012875" cy="1733025"/>
          </a:xfrm>
        </p:grpSpPr>
        <p:sp>
          <p:nvSpPr>
            <p:cNvPr id="67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178;p33"/>
          <p:cNvGrpSpPr/>
          <p:nvPr/>
        </p:nvGrpSpPr>
        <p:grpSpPr>
          <a:xfrm>
            <a:off x="30474" y="4660946"/>
            <a:ext cx="1147040" cy="1457004"/>
            <a:chOff x="347000" y="2571750"/>
            <a:chExt cx="1767550" cy="2473200"/>
          </a:xfrm>
        </p:grpSpPr>
        <p:sp>
          <p:nvSpPr>
            <p:cNvPr id="57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6307" y="797885"/>
            <a:ext cx="3349203" cy="2511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8144" y="797885"/>
            <a:ext cx="3354594" cy="2515946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353154" y="3543038"/>
            <a:ext cx="782609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Hai tam giác ABC và DEF có bằng nhau không ? Nếu có, hãy viết kí hiệu về sự bằng nhau của hai tam giác đó.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894396" y="327104"/>
            <a:ext cx="151629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Bài tập 1:</a:t>
            </a:r>
            <a:endParaRPr lang="en-US" sz="24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01A95F7-4EE6-4743-B845-D0C64AEEF92E}"/>
              </a:ext>
            </a:extLst>
          </p:cNvPr>
          <p:cNvSpPr txBox="1"/>
          <p:nvPr/>
        </p:nvSpPr>
        <p:spPr>
          <a:xfrm>
            <a:off x="1360065" y="4443582"/>
            <a:ext cx="7826092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b) Hãy tìm: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Đỉnh tương ứng với đỉnh A, góc tương ứng với góc F, cạnh tương ứng với cạnh AC.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688</Words>
  <Application>Microsoft Office PowerPoint</Application>
  <PresentationFormat>Custom</PresentationFormat>
  <Paragraphs>73</Paragraphs>
  <Slides>17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Comic Sans MS</vt:lpstr>
      <vt:lpstr>Patrick Hand SC</vt:lpstr>
      <vt:lpstr>Cambria Math</vt:lpstr>
      <vt:lpstr>Arial</vt:lpstr>
      <vt:lpstr>Patrick Hand</vt:lpstr>
      <vt:lpstr>Times New Roman</vt:lpstr>
      <vt:lpstr>English Language Grammar Rules by Slidesgo</vt:lpstr>
      <vt:lpstr>Equation</vt:lpstr>
      <vt:lpstr>MÔN TOÁN 7</vt:lpstr>
      <vt:lpstr>  TIẾT 15 – BÀI 13. HAI TAM GIÁC BẰNG NHAU. TRƯỜNG HỢP BẰNG NHAU THỨ NHẤT CỦA TAM GIÁC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quý thầy cô cùng các em nhiều sức khỏe và niểm vui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HP</dc:creator>
  <cp:lastModifiedBy>Nguyen Phu Thao</cp:lastModifiedBy>
  <cp:revision>167</cp:revision>
  <dcterms:modified xsi:type="dcterms:W3CDTF">2025-11-28T15:17:29Z</dcterms:modified>
</cp:coreProperties>
</file>