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glb" ContentType="model/gltf.binary"/>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35"/>
  </p:notesMasterIdLst>
  <p:sldIdLst>
    <p:sldId id="3262" r:id="rId4"/>
    <p:sldId id="1082" r:id="rId5"/>
    <p:sldId id="3258" r:id="rId6"/>
    <p:sldId id="3272" r:id="rId7"/>
    <p:sldId id="3277" r:id="rId8"/>
    <p:sldId id="3304" r:id="rId9"/>
    <p:sldId id="3276" r:id="rId10"/>
    <p:sldId id="3324" r:id="rId11"/>
    <p:sldId id="3278" r:id="rId12"/>
    <p:sldId id="3305" r:id="rId13"/>
    <p:sldId id="3327" r:id="rId14"/>
    <p:sldId id="3328" r:id="rId15"/>
    <p:sldId id="3329" r:id="rId16"/>
    <p:sldId id="3303" r:id="rId17"/>
    <p:sldId id="3282" r:id="rId18"/>
    <p:sldId id="3314" r:id="rId19"/>
    <p:sldId id="3311" r:id="rId20"/>
    <p:sldId id="3312" r:id="rId21"/>
    <p:sldId id="3313" r:id="rId22"/>
    <p:sldId id="3310" r:id="rId23"/>
    <p:sldId id="3287" r:id="rId24"/>
    <p:sldId id="3316" r:id="rId25"/>
    <p:sldId id="3317" r:id="rId26"/>
    <p:sldId id="3318" r:id="rId27"/>
    <p:sldId id="3319" r:id="rId28"/>
    <p:sldId id="3320" r:id="rId29"/>
    <p:sldId id="3321" r:id="rId30"/>
    <p:sldId id="3322" r:id="rId31"/>
    <p:sldId id="3323" r:id="rId32"/>
    <p:sldId id="3298" r:id="rId33"/>
    <p:sldId id="3268" r:id="rId34"/>
  </p:sldIdLst>
  <p:sldSz cx="9144000" cy="5143500" type="screen16x9"/>
  <p:notesSz cx="6858000" cy="9144000"/>
  <p:embeddedFontLst>
    <p:embeddedFont>
      <p:font typeface="Tahoma" pitchFamily="34" charset="0"/>
      <p:regular r:id="rId36"/>
      <p:bold r:id="rId37"/>
    </p:embeddedFont>
    <p:embeddedFont>
      <p:font typeface="Calibri" pitchFamily="34" charset="0"/>
      <p:regular r:id="rId38"/>
      <p:bold r:id="rId39"/>
      <p:italic r:id="rId40"/>
      <p:boldItalic r:id="rId41"/>
    </p:embeddedFont>
    <p:embeddedFont>
      <p:font typeface="Cambria" pitchFamily="18" charset="0"/>
      <p:regular r:id="rId42"/>
      <p:bold r:id="rId43"/>
      <p:italic r:id="rId44"/>
      <p:boldItalic r:id="rId45"/>
    </p:embeddedFont>
    <p:embeddedFont>
      <p:font typeface="#9Slide03 HelveBold" pitchFamily="18" charset="0"/>
      <p:bold r:id="rId46"/>
    </p:embeddedFont>
    <p:embeddedFont>
      <p:font typeface="Microsoft YaHei" pitchFamily="34" charset="-122"/>
      <p:regular r:id="rId47"/>
      <p:bold r:id="rId48"/>
    </p:embeddedFont>
    <p:embeddedFont>
      <p:font typeface="SimSun" pitchFamily="2" charset="-122"/>
      <p:regular r:id="rId49"/>
    </p:embeddedFont>
    <p:embeddedFont>
      <p:font typeface="Calibri Light" charset="0"/>
      <p:regular r:id="rId50"/>
      <p:italic r:id="rId51"/>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tion 1" id="{5FBFF653-342B-4E77-A5A1-062F21AA8891}">
          <p14:sldIdLst>
            <p14:sldId id="260"/>
            <p14:sldId id="282"/>
            <p14:sldId id="3261"/>
            <p14:sldId id="1082"/>
            <p14:sldId id="1081"/>
            <p14:sldId id="3245"/>
            <p14:sldId id="3246"/>
            <p14:sldId id="3247"/>
            <p14:sldId id="3248"/>
            <p14:sldId id="3249"/>
            <p14:sldId id="3250"/>
            <p14:sldId id="3251"/>
            <p14:sldId id="3252"/>
            <p14:sldId id="3253"/>
            <p14:sldId id="3254"/>
            <p14:sldId id="3255"/>
            <p14:sldId id="3256"/>
            <p14:sldId id="3259"/>
            <p14:sldId id="3257"/>
            <p14:sldId id="3258"/>
            <p14:sldId id="369"/>
            <p14:sldId id="3260"/>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FF00"/>
    <a:srgbClr val="004D86"/>
    <a:srgbClr val="007A37"/>
    <a:srgbClr val="FFE89F"/>
    <a:srgbClr val="EAE3D9"/>
    <a:srgbClr val="E3DFD6"/>
    <a:srgbClr val="99FF99"/>
    <a:srgbClr val="CC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651" autoAdjust="0"/>
    <p:restoredTop sz="85804" autoAdjust="0"/>
  </p:normalViewPr>
  <p:slideViewPr>
    <p:cSldViewPr snapToGrid="0">
      <p:cViewPr>
        <p:scale>
          <a:sx n="80" d="100"/>
          <a:sy n="80" d="100"/>
        </p:scale>
        <p:origin x="-678" y="-138"/>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30/10/2022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p14="http://schemas.microsoft.com/office/powerpoint/2010/main" xmlns=""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22</a:t>
            </a:fld>
            <a:endParaRPr lang="en-US"/>
          </a:p>
        </p:txBody>
      </p:sp>
    </p:spTree>
    <p:extLst>
      <p:ext uri="{BB962C8B-B14F-4D97-AF65-F5344CB8AC3E}">
        <p14:creationId xmlns:p14="http://schemas.microsoft.com/office/powerpoint/2010/main" xmlns="" val="222511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23</a:t>
            </a:fld>
            <a:endParaRPr lang="en-US"/>
          </a:p>
        </p:txBody>
      </p:sp>
    </p:spTree>
    <p:extLst>
      <p:ext uri="{BB962C8B-B14F-4D97-AF65-F5344CB8AC3E}">
        <p14:creationId xmlns:p14="http://schemas.microsoft.com/office/powerpoint/2010/main" xmlns="" val="74142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24</a:t>
            </a:fld>
            <a:endParaRPr lang="en-US"/>
          </a:p>
        </p:txBody>
      </p:sp>
    </p:spTree>
    <p:extLst>
      <p:ext uri="{BB962C8B-B14F-4D97-AF65-F5344CB8AC3E}">
        <p14:creationId xmlns:p14="http://schemas.microsoft.com/office/powerpoint/2010/main" xmlns="" val="20705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25</a:t>
            </a:fld>
            <a:endParaRPr lang="en-US"/>
          </a:p>
        </p:txBody>
      </p:sp>
    </p:spTree>
    <p:extLst>
      <p:ext uri="{BB962C8B-B14F-4D97-AF65-F5344CB8AC3E}">
        <p14:creationId xmlns:p14="http://schemas.microsoft.com/office/powerpoint/2010/main" xmlns="" val="49901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26</a:t>
            </a:fld>
            <a:endParaRPr lang="en-US"/>
          </a:p>
        </p:txBody>
      </p:sp>
    </p:spTree>
    <p:extLst>
      <p:ext uri="{BB962C8B-B14F-4D97-AF65-F5344CB8AC3E}">
        <p14:creationId xmlns:p14="http://schemas.microsoft.com/office/powerpoint/2010/main" xmlns="" val="319966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27</a:t>
            </a:fld>
            <a:endParaRPr lang="en-US"/>
          </a:p>
        </p:txBody>
      </p:sp>
    </p:spTree>
    <p:extLst>
      <p:ext uri="{BB962C8B-B14F-4D97-AF65-F5344CB8AC3E}">
        <p14:creationId xmlns:p14="http://schemas.microsoft.com/office/powerpoint/2010/main" xmlns="" val="117010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28</a:t>
            </a:fld>
            <a:endParaRPr lang="en-US"/>
          </a:p>
        </p:txBody>
      </p:sp>
    </p:spTree>
    <p:extLst>
      <p:ext uri="{BB962C8B-B14F-4D97-AF65-F5344CB8AC3E}">
        <p14:creationId xmlns:p14="http://schemas.microsoft.com/office/powerpoint/2010/main" xmlns="" val="184498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29</a:t>
            </a:fld>
            <a:endParaRPr lang="en-US"/>
          </a:p>
        </p:txBody>
      </p:sp>
    </p:spTree>
    <p:extLst>
      <p:ext uri="{BB962C8B-B14F-4D97-AF65-F5344CB8AC3E}">
        <p14:creationId xmlns:p14="http://schemas.microsoft.com/office/powerpoint/2010/main" xmlns="" val="361246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58CF67C-A66B-42C4-ABDC-84E04B64BF27}"/>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648E54-0092-481A-A3D1-BC8A1C5C2B34}"/>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4C7F28-DC48-4AA7-A790-921D07EE713A}"/>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5FF142-95AA-4866-A5E0-4A0BA3C3E656}"/>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30/10/2022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9D3B4B-3311-45E6-B4D4-61F241FBD978}"/>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2597E9-C3A3-4332-B07A-EE42DDB129DC}"/>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6" name="Footer Placeholder 5">
            <a:extLst>
              <a:ext uri="{FF2B5EF4-FFF2-40B4-BE49-F238E27FC236}">
                <a16:creationId xmlns:a16="http://schemas.microsoft.com/office/drawing/2014/main" xmlns=""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CC1A5F-46EC-4309-8069-3BF178F6CAD8}"/>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8" name="Footer Placeholder 7">
            <a:extLst>
              <a:ext uri="{FF2B5EF4-FFF2-40B4-BE49-F238E27FC236}">
                <a16:creationId xmlns:a16="http://schemas.microsoft.com/office/drawing/2014/main" xmlns=""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8937F0A-B2DF-4458-8898-2E94D823211D}"/>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4" name="Footer Placeholder 3">
            <a:extLst>
              <a:ext uri="{FF2B5EF4-FFF2-40B4-BE49-F238E27FC236}">
                <a16:creationId xmlns:a16="http://schemas.microsoft.com/office/drawing/2014/main" xmlns=""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812B69-B764-4AD4-8EB0-3A7305DF9148}"/>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3" name="Footer Placeholder 2">
            <a:extLst>
              <a:ext uri="{FF2B5EF4-FFF2-40B4-BE49-F238E27FC236}">
                <a16:creationId xmlns:a16="http://schemas.microsoft.com/office/drawing/2014/main" xmlns=""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CC23C80B-AB35-4550-8C0D-DBFA238C679F}"/>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6" name="Footer Placeholder 5">
            <a:extLst>
              <a:ext uri="{FF2B5EF4-FFF2-40B4-BE49-F238E27FC236}">
                <a16:creationId xmlns:a16="http://schemas.microsoft.com/office/drawing/2014/main" xmlns=""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3747F896-94F9-401B-B3EB-641EC2AD1CDE}"/>
              </a:ext>
            </a:extLst>
          </p:cNvPr>
          <p:cNvSpPr>
            <a:spLocks noGrp="1"/>
          </p:cNvSpPr>
          <p:nvPr>
            <p:ph type="dt" sz="half" idx="10"/>
          </p:nvPr>
        </p:nvSpPr>
        <p:spPr/>
        <p:txBody>
          <a:bodyPr/>
          <a:lstStyle/>
          <a:p>
            <a:fld id="{4383EF60-56E6-47A8-BC04-F5C09F869E17}" type="datetimeFigureOut">
              <a:rPr lang="en-US" smtClean="0"/>
              <a:pPr/>
              <a:t>30/10/2022</a:t>
            </a:fld>
            <a:endParaRPr lang="en-US"/>
          </a:p>
        </p:txBody>
      </p:sp>
      <p:sp>
        <p:nvSpPr>
          <p:cNvPr id="6" name="Footer Placeholder 5">
            <a:extLst>
              <a:ext uri="{FF2B5EF4-FFF2-40B4-BE49-F238E27FC236}">
                <a16:creationId xmlns:a16="http://schemas.microsoft.com/office/drawing/2014/main" xmlns=""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30/10/2022</a:t>
            </a:fld>
            <a:endParaRPr lang="en-US"/>
          </a:p>
        </p:txBody>
      </p:sp>
      <p:sp>
        <p:nvSpPr>
          <p:cNvPr id="5" name="Footer Placeholder 4">
            <a:extLst>
              <a:ext uri="{FF2B5EF4-FFF2-40B4-BE49-F238E27FC236}">
                <a16:creationId xmlns:a16="http://schemas.microsoft.com/office/drawing/2014/main" xmlns=""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p14="http://schemas.microsoft.com/office/powerpoint/2010/main" xmlns=""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30/10/2022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p14="http://schemas.microsoft.com/office/powerpoint/2010/main" xmlns=""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30/10/2022</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p14="http://schemas.microsoft.com/office/powerpoint/2010/main" xmlns=""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3" Type="http://schemas.openxmlformats.org/officeDocument/2006/relationships/image" Target="../media/image15.jpeg"/><Relationship Id="rId12"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11" Type="http://schemas.openxmlformats.org/officeDocument/2006/relationships/image" Target="../media/image13.jpeg"/><Relationship Id="rId15" Type="http://schemas.openxmlformats.org/officeDocument/2006/relationships/image" Target="../media/image17.jpeg"/><Relationship Id="rId10" Type="http://schemas.openxmlformats.org/officeDocument/2006/relationships/image" Target="../media/image12.jpeg"/><Relationship Id="rId9" Type="http://schemas.openxmlformats.org/officeDocument/2006/relationships/image" Target="../media/image48.svg"/><Relationship Id="rId1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xmlns=""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smtClean="0">
                <a:solidFill>
                  <a:schemeClr val="tx1"/>
                </a:solidFill>
                <a:latin typeface="Tahoma" pitchFamily="34" charset="0"/>
                <a:cs typeface="Tahoma" pitchFamily="34" charset="0"/>
              </a:rPr>
              <a:t>Suy nghĩ</a:t>
            </a:r>
            <a:r>
              <a:rPr lang="en-US" sz="2000" b="1" smtClean="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ghi</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err="1">
                <a:solidFill>
                  <a:schemeClr val="tx1"/>
                </a:solidFill>
                <a:latin typeface="Tahoma" pitchFamily="34" charset="0"/>
                <a:cs typeface="Tahoma" pitchFamily="34" charset="0"/>
                <a:sym typeface="Wingdings" panose="05000000000000000000" pitchFamily="2" charset="2"/>
              </a:rPr>
              <a:t>vào</a:t>
            </a:r>
            <a:r>
              <a:rPr lang="en-US" sz="2000" b="1">
                <a:solidFill>
                  <a:schemeClr val="tx1"/>
                </a:solidFill>
                <a:latin typeface="Tahoma" pitchFamily="34" charset="0"/>
                <a:cs typeface="Tahoma" pitchFamily="34" charset="0"/>
                <a:sym typeface="Wingdings" panose="05000000000000000000" pitchFamily="2" charset="2"/>
              </a:rPr>
              <a:t> </a:t>
            </a:r>
            <a:r>
              <a:rPr lang="en-US" sz="2000" b="1" smtClean="0">
                <a:solidFill>
                  <a:schemeClr val="tx1"/>
                </a:solidFill>
                <a:latin typeface="Tahoma" pitchFamily="34" charset="0"/>
                <a:cs typeface="Tahoma" pitchFamily="34" charset="0"/>
                <a:sym typeface="Wingdings" panose="05000000000000000000" pitchFamily="2" charset="2"/>
              </a:rPr>
              <a:t>giấy/bảng </a:t>
            </a:r>
            <a:r>
              <a:rPr lang="en-US" sz="2000" b="1" dirty="0" err="1">
                <a:solidFill>
                  <a:schemeClr val="tx1"/>
                </a:solidFill>
                <a:latin typeface="Tahoma" pitchFamily="34" charset="0"/>
                <a:cs typeface="Tahoma" pitchFamily="34" charset="0"/>
                <a:sym typeface="Wingdings" panose="05000000000000000000" pitchFamily="2" charset="2"/>
              </a:rPr>
              <a:t>nhóm</a:t>
            </a:r>
            <a:endParaRPr lang="en-US" sz="2000" b="1" dirty="0">
              <a:solidFill>
                <a:schemeClr val="tx1"/>
              </a:solidFill>
              <a:latin typeface="Tahoma" pitchFamily="34" charset="0"/>
              <a:cs typeface="Tahoma" pitchFamily="34" charset="0"/>
            </a:endParaRPr>
          </a:p>
        </p:txBody>
      </p:sp>
      <p:sp>
        <p:nvSpPr>
          <p:cNvPr id="7" name="Rectangle: Rounded Corners 7">
            <a:extLst>
              <a:ext uri="{FF2B5EF4-FFF2-40B4-BE49-F238E27FC236}">
                <a16:creationId xmlns:a16="http://schemas.microsoft.com/office/drawing/2014/main" xmlns=""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err="1">
                <a:solidFill>
                  <a:srgbClr val="002060"/>
                </a:solidFill>
                <a:latin typeface="Tahoma" pitchFamily="34" charset="0"/>
                <a:cs typeface="Tahoma" pitchFamily="34" charset="0"/>
              </a:rPr>
              <a:t>Thời</a:t>
            </a:r>
            <a:r>
              <a:rPr lang="en-US" sz="2000" b="1">
                <a:solidFill>
                  <a:srgbClr val="002060"/>
                </a:solidFill>
                <a:latin typeface="Tahoma" pitchFamily="34" charset="0"/>
                <a:cs typeface="Tahoma" pitchFamily="34" charset="0"/>
              </a:rPr>
              <a:t> </a:t>
            </a:r>
            <a:r>
              <a:rPr lang="en-US" sz="2000" b="1" smtClean="0">
                <a:solidFill>
                  <a:srgbClr val="002060"/>
                </a:solidFill>
                <a:latin typeface="Tahoma" pitchFamily="34" charset="0"/>
                <a:cs typeface="Tahoma" pitchFamily="34" charset="0"/>
              </a:rPr>
              <a:t>gian:</a:t>
            </a:r>
          </a:p>
          <a:p>
            <a:pPr algn="ctr">
              <a:lnSpc>
                <a:spcPct val="130000"/>
              </a:lnSpc>
            </a:pPr>
            <a:r>
              <a:rPr lang="en-US" sz="2000" b="1" smtClean="0">
                <a:solidFill>
                  <a:srgbClr val="002060"/>
                </a:solidFill>
                <a:latin typeface="Tahoma" pitchFamily="34" charset="0"/>
                <a:cs typeface="Tahoma" pitchFamily="34" charset="0"/>
              </a:rPr>
              <a:t>5 phút</a:t>
            </a:r>
            <a:endParaRPr lang="en-US" sz="2000" b="1" dirty="0">
              <a:solidFill>
                <a:srgbClr val="002060"/>
              </a:solidFill>
              <a:latin typeface="Tahoma" pitchFamily="34" charset="0"/>
              <a:cs typeface="Tahoma" pitchFamily="34" charset="0"/>
            </a:endParaRPr>
          </a:p>
        </p:txBody>
      </p:sp>
      <p:sp>
        <p:nvSpPr>
          <p:cNvPr id="8" name="Rectangle: Rounded Corners 7">
            <a:extLst>
              <a:ext uri="{FF2B5EF4-FFF2-40B4-BE49-F238E27FC236}">
                <a16:creationId xmlns:a16="http://schemas.microsoft.com/office/drawing/2014/main" xmlns=""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smtClean="0">
                <a:solidFill>
                  <a:schemeClr val="tx1"/>
                </a:solidFill>
                <a:latin typeface="Tahoma" pitchFamily="34" charset="0"/>
                <a:cs typeface="Tahoma" pitchFamily="34" charset="0"/>
              </a:rPr>
              <a:t>Ai </a:t>
            </a:r>
            <a:r>
              <a:rPr lang="en-US" sz="2000" b="1" dirty="0" err="1">
                <a:solidFill>
                  <a:schemeClr val="tx1"/>
                </a:solidFill>
                <a:latin typeface="Tahoma" pitchFamily="34" charset="0"/>
                <a:cs typeface="Tahoma" pitchFamily="34" charset="0"/>
              </a:rPr>
              <a:t>đúng</a:t>
            </a:r>
            <a:r>
              <a:rPr lang="en-US" sz="2000" b="1" dirty="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nhiều</a:t>
            </a:r>
            <a:r>
              <a:rPr lang="en-US" sz="2000" b="1" dirty="0" smtClean="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nhất</a:t>
            </a:r>
            <a:r>
              <a:rPr lang="en-US" sz="2000" b="1" dirty="0" smtClean="0">
                <a:solidFill>
                  <a:schemeClr val="tx1"/>
                </a:solidFill>
                <a:latin typeface="Tahoma" pitchFamily="34" charset="0"/>
                <a:cs typeface="Tahoma" pitchFamily="34" charset="0"/>
              </a:rPr>
              <a:t> </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chiến</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thắng</a:t>
            </a:r>
            <a:endParaRPr lang="en-US" sz="2000" b="1" dirty="0">
              <a:solidFill>
                <a:schemeClr val="tx1"/>
              </a:solidFill>
              <a:latin typeface="Tahoma" pitchFamily="34" charset="0"/>
              <a:cs typeface="Tahoma" pitchFamily="34" charset="0"/>
            </a:endParaRPr>
          </a:p>
        </p:txBody>
      </p:sp>
      <p:pic>
        <p:nvPicPr>
          <p:cNvPr id="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7859" y="3758588"/>
            <a:ext cx="1195196" cy="119519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A502EEEF-18B8-4A77-9404-58674D215B1E}"/>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xmlns="" val="0"/>
              </a:ext>
            </a:extLst>
          </a:blip>
          <a:srcRect l="23333" t="12560" r="15604" b="27674"/>
          <a:stretch/>
        </p:blipFill>
        <p:spPr bwMode="auto">
          <a:xfrm>
            <a:off x="4584180" y="3937220"/>
            <a:ext cx="1074286" cy="105146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xmlns="" id="{542EEBD3-7673-4409-AA6F-977744C80222}"/>
              </a:ext>
            </a:extLst>
          </p:cNvPr>
          <p:cNvPicPr>
            <a:picLocks noChangeAspect="1" noChangeArrowheads="1"/>
          </p:cNvPicPr>
          <p:nvPr/>
        </p:nvPicPr>
        <p:blipFill>
          <a:blip r:embed="rId4" cstate="print">
            <a:extLst>
              <a:ext uri="{BEBA8EAE-BF5A-486C-A8C5-ECC9F3942E4B}">
                <a14:imgProps xmlns:a14="http://schemas.microsoft.com/office/drawing/2010/main" xmlns="">
                  <a14:imgLayer r:embed="">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14223" y="3811490"/>
            <a:ext cx="1003484" cy="10837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7458958" y="0"/>
            <a:ext cx="1518787" cy="1107197"/>
            <a:chOff x="6857346" y="857587"/>
            <a:chExt cx="4331139" cy="2454312"/>
          </a:xfrm>
        </p:grpSpPr>
        <p:pic>
          <p:nvPicPr>
            <p:cNvPr id="13" name="Picture 12"/>
            <p:cNvPicPr>
              <a:picLocks noChangeAspect="1"/>
            </p:cNvPicPr>
            <p:nvPr/>
          </p:nvPicPr>
          <p:blipFill>
            <a:blip r:embed="rId5"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6081" name="Rectangle 1"/>
          <p:cNvSpPr>
            <a:spLocks noChangeArrowheads="1"/>
          </p:cNvSpPr>
          <p:nvPr/>
        </p:nvSpPr>
        <p:spPr bwMode="auto">
          <a:xfrm>
            <a:off x="1389405" y="213786"/>
            <a:ext cx="5153899"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smtClean="0">
                <a:ln>
                  <a:noFill/>
                </a:ln>
                <a:solidFill>
                  <a:srgbClr val="58267E"/>
                </a:solidFill>
                <a:effectLst/>
                <a:ea typeface="Calibri" pitchFamily="34" charset="0"/>
                <a:cs typeface="Arial" pitchFamily="34" charset="0"/>
              </a:rPr>
              <a:t>Hãy kể tên:</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smtClean="0">
                <a:ln>
                  <a:noFill/>
                </a:ln>
                <a:solidFill>
                  <a:srgbClr val="58267E"/>
                </a:solidFill>
                <a:effectLst/>
                <a:ea typeface="Calibri" pitchFamily="34" charset="0"/>
                <a:cs typeface="Arial" pitchFamily="34" charset="0"/>
              </a:rPr>
              <a:t>- 5 đất nước.</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smtClean="0">
                <a:ln>
                  <a:noFill/>
                </a:ln>
                <a:solidFill>
                  <a:srgbClr val="58267E"/>
                </a:solidFill>
                <a:effectLst/>
                <a:ea typeface="Calibri" pitchFamily="34" charset="0"/>
                <a:cs typeface="Arial" pitchFamily="34" charset="0"/>
              </a:rPr>
              <a:t>- 5 dãy núi.</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smtClean="0">
                <a:ln>
                  <a:noFill/>
                </a:ln>
                <a:solidFill>
                  <a:srgbClr val="58267E"/>
                </a:solidFill>
                <a:effectLst/>
                <a:ea typeface="Calibri" pitchFamily="34" charset="0"/>
                <a:cs typeface="Arial" pitchFamily="34" charset="0"/>
              </a:rPr>
              <a:t>- 5 dòng sông ở châu Á.</a:t>
            </a:r>
            <a:endParaRPr kumimoji="0" lang="en-US" sz="3000" b="0" i="1" u="none" strike="noStrike" cap="none" normalizeH="0" baseline="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smtClean="0">
                <a:solidFill>
                  <a:srgbClr val="FF0000"/>
                </a:solidFill>
                <a:latin typeface="Times New Roman" pitchFamily="18" charset="0"/>
                <a:cs typeface="Times New Roman" pitchFamily="18" charset="0"/>
              </a:rPr>
              <a:t>Yêu cầu</a:t>
            </a:r>
            <a:r>
              <a:rPr lang="en-US" sz="2200" b="1" u="sng" smtClean="0">
                <a:solidFill>
                  <a:srgbClr val="FF0000"/>
                </a:solidFill>
                <a:latin typeface="Times New Roman" pitchFamily="18" charset="0"/>
                <a:cs typeface="Times New Roman" pitchFamily="18" charset="0"/>
              </a:rPr>
              <a:t>:</a:t>
            </a:r>
            <a:r>
              <a:rPr lang="en-US" sz="2200" b="1" smtClean="0">
                <a:solidFill>
                  <a:srgbClr val="FF0000"/>
                </a:solidFill>
                <a:latin typeface="Times New Roman" pitchFamily="18" charset="0"/>
                <a:cs typeface="Times New Roman" pitchFamily="18" charset="0"/>
              </a:rPr>
              <a:t> </a:t>
            </a:r>
            <a:r>
              <a:rPr lang="vi-VN" sz="2200" b="1" dirty="0" smtClean="0">
                <a:solidFill>
                  <a:srgbClr val="0000FF"/>
                </a:solidFill>
                <a:latin typeface="Calibri" pitchFamily="34" charset="0"/>
                <a:cs typeface="Calibri" pitchFamily="34" charset="0"/>
              </a:rPr>
              <a:t>Khai thác thông tin </a:t>
            </a:r>
            <a:r>
              <a:rPr lang="vi-VN" sz="2200" b="1" smtClean="0">
                <a:solidFill>
                  <a:srgbClr val="0000FF"/>
                </a:solidFill>
                <a:latin typeface="Calibri" pitchFamily="34" charset="0"/>
                <a:cs typeface="Calibri" pitchFamily="34" charset="0"/>
              </a:rPr>
              <a:t>mục </a:t>
            </a:r>
            <a:r>
              <a:rPr lang="en-US" sz="2200" b="1" smtClean="0">
                <a:solidFill>
                  <a:srgbClr val="0000FF"/>
                </a:solidFill>
                <a:latin typeface="Calibri" pitchFamily="34" charset="0"/>
                <a:cs typeface="Calibri" pitchFamily="34" charset="0"/>
              </a:rPr>
              <a:t>2a,</a:t>
            </a:r>
            <a:r>
              <a:rPr lang="vi-VN" sz="2200" b="1" smtClean="0">
                <a:solidFill>
                  <a:srgbClr val="0000FF"/>
                </a:solidFill>
                <a:latin typeface="Calibri" pitchFamily="34" charset="0"/>
                <a:cs typeface="Calibri" pitchFamily="34" charset="0"/>
              </a:rPr>
              <a:t> </a:t>
            </a:r>
            <a:r>
              <a:rPr lang="vi-VN" sz="2200" b="1" dirty="0" smtClean="0">
                <a:solidFill>
                  <a:srgbClr val="0000FF"/>
                </a:solidFill>
                <a:latin typeface="Calibri" pitchFamily="34" charset="0"/>
                <a:cs typeface="Calibri" pitchFamily="34" charset="0"/>
              </a:rPr>
              <a:t>quan </a:t>
            </a:r>
            <a:r>
              <a:rPr lang="vi-VN" sz="2200" b="1" smtClean="0">
                <a:solidFill>
                  <a:srgbClr val="0000FF"/>
                </a:solidFill>
                <a:latin typeface="Calibri" pitchFamily="34" charset="0"/>
                <a:cs typeface="Calibri" pitchFamily="34" charset="0"/>
              </a:rPr>
              <a:t>sát H.</a:t>
            </a:r>
            <a:r>
              <a:rPr lang="en-US" sz="2200" b="1" smtClean="0">
                <a:solidFill>
                  <a:srgbClr val="0000FF"/>
                </a:solidFill>
                <a:latin typeface="Calibri" pitchFamily="34" charset="0"/>
                <a:cs typeface="Calibri" pitchFamily="34" charset="0"/>
              </a:rPr>
              <a:t>5.1</a:t>
            </a:r>
            <a:r>
              <a:rPr lang="vi-VN" sz="2200" b="1" smtClean="0">
                <a:solidFill>
                  <a:srgbClr val="0000FF"/>
                </a:solidFill>
                <a:latin typeface="Calibri" pitchFamily="34" charset="0"/>
                <a:cs typeface="Calibri" pitchFamily="34" charset="0"/>
              </a:rPr>
              <a:t> SGK</a:t>
            </a:r>
            <a:r>
              <a:rPr lang="en-US" sz="2200" b="1" smtClean="0">
                <a:solidFill>
                  <a:srgbClr val="0000FF"/>
                </a:solidFill>
                <a:latin typeface="Calibri" pitchFamily="34" charset="0"/>
                <a:cs typeface="Calibri" pitchFamily="34" charset="0"/>
              </a:rPr>
              <a:t>: </a:t>
            </a:r>
            <a:r>
              <a:rPr lang="en-US" sz="2200" b="1" i="1" dirty="0" smtClean="0">
                <a:solidFill>
                  <a:srgbClr val="0000FF"/>
                </a:solidFill>
                <a:latin typeface="Calibri" pitchFamily="34" charset="0"/>
                <a:ea typeface="Calibri" charset="0"/>
                <a:cs typeface="Calibri" pitchFamily="34" charset="0"/>
              </a:rPr>
              <a:t>Các nhóm hoàn thành nhiệm vụ theo bảng d</a:t>
            </a:r>
            <a:r>
              <a:rPr lang="vi-VN" sz="2200" b="1" i="1" dirty="0" smtClean="0">
                <a:solidFill>
                  <a:srgbClr val="0000FF"/>
                </a:solidFill>
                <a:latin typeface="Calibri" pitchFamily="34" charset="0"/>
                <a:ea typeface="Calibri" charset="0"/>
                <a:cs typeface="Calibri" pitchFamily="34" charset="0"/>
              </a:rPr>
              <a:t>ướ</a:t>
            </a:r>
            <a:r>
              <a:rPr lang="en-US" sz="2200" b="1" i="1" dirty="0" smtClean="0">
                <a:solidFill>
                  <a:srgbClr val="0000FF"/>
                </a:solidFill>
                <a:latin typeface="Calibri" pitchFamily="34" charset="0"/>
                <a:ea typeface="Calibri" charset="0"/>
                <a:cs typeface="Calibri" pitchFamily="34" charset="0"/>
              </a:rPr>
              <a:t>i </a:t>
            </a:r>
            <a:r>
              <a:rPr lang="vi-VN" sz="2200" b="1" i="1" dirty="0" smtClean="0">
                <a:solidFill>
                  <a:srgbClr val="0000FF"/>
                </a:solidFill>
                <a:latin typeface="Calibri" pitchFamily="34" charset="0"/>
                <a:ea typeface="Calibri" charset="0"/>
                <a:cs typeface="Calibri" pitchFamily="34" charset="0"/>
              </a:rPr>
              <a:t>đâ</a:t>
            </a:r>
            <a:r>
              <a:rPr lang="en-US" sz="2200" b="1" i="1" dirty="0" smtClean="0">
                <a:solidFill>
                  <a:srgbClr val="0000FF"/>
                </a:solidFill>
                <a:latin typeface="Calibri" pitchFamily="34" charset="0"/>
                <a:ea typeface="Calibri" charset="0"/>
                <a:cs typeface="Calibri" pitchFamily="34" charset="0"/>
              </a:rPr>
              <a:t>y.</a:t>
            </a:r>
            <a:endParaRPr lang="en-US" sz="2200" b="1" dirty="0">
              <a:solidFill>
                <a:srgbClr val="0000FF"/>
              </a:solidFill>
              <a:latin typeface="Calibri" pitchFamily="34" charset="0"/>
              <a:cs typeface="Calibri" pitchFamily="34" charset="0"/>
            </a:endParaRPr>
          </a:p>
        </p:txBody>
      </p:sp>
      <p:sp>
        <p:nvSpPr>
          <p:cNvPr id="12" name="Text Box 3"/>
          <p:cNvSpPr txBox="1">
            <a:spLocks noChangeArrowheads="1"/>
          </p:cNvSpPr>
          <p:nvPr/>
        </p:nvSpPr>
        <p:spPr bwMode="auto">
          <a:xfrm>
            <a:off x="182090" y="782895"/>
            <a:ext cx="2620488" cy="205248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30000"/>
              </a:lnSpc>
            </a:pPr>
            <a:r>
              <a:rPr lang="it-IT" sz="2500" b="1" smtClean="0">
                <a:solidFill>
                  <a:srgbClr val="0000FF"/>
                </a:solidFill>
              </a:rPr>
              <a:t>Nhóm 1,3: </a:t>
            </a:r>
          </a:p>
          <a:p>
            <a:pPr algn="ctr">
              <a:lnSpc>
                <a:spcPct val="130000"/>
              </a:lnSpc>
            </a:pPr>
            <a:r>
              <a:rPr lang="it-IT" sz="2500" b="1" smtClean="0">
                <a:solidFill>
                  <a:srgbClr val="0000FF"/>
                </a:solidFill>
              </a:rPr>
              <a:t>Khu vực núi, cao nguyên </a:t>
            </a:r>
          </a:p>
          <a:p>
            <a:pPr algn="ctr">
              <a:lnSpc>
                <a:spcPct val="130000"/>
              </a:lnSpc>
            </a:pPr>
            <a:r>
              <a:rPr lang="it-IT" sz="2500" b="1" smtClean="0">
                <a:solidFill>
                  <a:srgbClr val="0000FF"/>
                </a:solidFill>
              </a:rPr>
              <a:t>và sơn nguyên.</a:t>
            </a:r>
            <a:endParaRPr lang="en-US" sz="2500" b="1">
              <a:solidFill>
                <a:srgbClr val="0000FF"/>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2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90002" y="3393464"/>
            <a:ext cx="2588826" cy="15523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30000"/>
              </a:lnSpc>
            </a:pPr>
            <a:r>
              <a:rPr lang="it-IT" sz="2500" b="1" smtClean="0">
                <a:solidFill>
                  <a:srgbClr val="7030A0"/>
                </a:solidFill>
              </a:rPr>
              <a:t>Nhóm 2,4: </a:t>
            </a:r>
          </a:p>
          <a:p>
            <a:pPr algn="ctr">
              <a:lnSpc>
                <a:spcPct val="130000"/>
              </a:lnSpc>
            </a:pPr>
            <a:r>
              <a:rPr lang="it-IT" sz="2500" b="1" smtClean="0">
                <a:solidFill>
                  <a:srgbClr val="7030A0"/>
                </a:solidFill>
              </a:rPr>
              <a:t>Khu vực đồng bằng.</a:t>
            </a:r>
            <a:endParaRPr lang="en-US" sz="2500" b="1" smtClean="0">
              <a:solidFill>
                <a:srgbClr val="7030A0"/>
              </a:solidFill>
            </a:endParaRPr>
          </a:p>
        </p:txBody>
      </p:sp>
      <p:graphicFrame>
        <p:nvGraphicFramePr>
          <p:cNvPr id="9" name="Table 8"/>
          <p:cNvGraphicFramePr>
            <a:graphicFrameLocks noGrp="1"/>
          </p:cNvGraphicFramePr>
          <p:nvPr/>
        </p:nvGraphicFramePr>
        <p:xfrm>
          <a:off x="3048000" y="1578676"/>
          <a:ext cx="5739740" cy="2973756"/>
        </p:xfrm>
        <a:graphic>
          <a:graphicData uri="http://schemas.openxmlformats.org/drawingml/2006/table">
            <a:tbl>
              <a:tblPr/>
              <a:tblGrid>
                <a:gridCol w="1557930"/>
                <a:gridCol w="2001455"/>
                <a:gridCol w="2180355"/>
              </a:tblGrid>
              <a:tr h="456602">
                <a:tc>
                  <a:txBody>
                    <a:bodyPr/>
                    <a:lstStyle/>
                    <a:p>
                      <a:pPr algn="ctr">
                        <a:lnSpc>
                          <a:spcPct val="100000"/>
                        </a:lnSpc>
                        <a:spcBef>
                          <a:spcPts val="600"/>
                        </a:spcBef>
                        <a:spcAft>
                          <a:spcPts val="0"/>
                        </a:spcAft>
                      </a:pPr>
                      <a:r>
                        <a:rPr lang="en-US" sz="2200" b="1">
                          <a:solidFill>
                            <a:srgbClr val="000000"/>
                          </a:solidFill>
                          <a:latin typeface="+mn-lt"/>
                          <a:ea typeface="Calibri"/>
                        </a:rPr>
                        <a:t>Khu vực</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en-US" sz="2200" b="1">
                          <a:solidFill>
                            <a:srgbClr val="000000"/>
                          </a:solidFill>
                          <a:latin typeface="+mn-lt"/>
                          <a:ea typeface="Calibri"/>
                        </a:rPr>
                        <a:t>Núi, cao nguyên</a:t>
                      </a:r>
                      <a:endParaRPr lang="en-US" sz="2200">
                        <a:solidFill>
                          <a:srgbClr val="000000"/>
                        </a:solidFill>
                        <a:latin typeface="+mn-lt"/>
                        <a:ea typeface="Calibri"/>
                      </a:endParaRPr>
                    </a:p>
                    <a:p>
                      <a:pPr algn="ctr">
                        <a:lnSpc>
                          <a:spcPct val="100000"/>
                        </a:lnSpc>
                        <a:spcBef>
                          <a:spcPts val="600"/>
                        </a:spcBef>
                        <a:spcAft>
                          <a:spcPts val="0"/>
                        </a:spcAft>
                      </a:pPr>
                      <a:r>
                        <a:rPr lang="en-US" sz="2200" b="1">
                          <a:solidFill>
                            <a:srgbClr val="000000"/>
                          </a:solidFill>
                          <a:latin typeface="+mn-lt"/>
                          <a:ea typeface="Calibri"/>
                        </a:rPr>
                        <a:t>và sơn nguyên</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en-US" sz="2200" b="1">
                          <a:solidFill>
                            <a:srgbClr val="000000"/>
                          </a:solidFill>
                          <a:latin typeface="+mn-lt"/>
                          <a:ea typeface="Calibri"/>
                        </a:rPr>
                        <a:t>Đồng bằng</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382956">
                <a:tc>
                  <a:txBody>
                    <a:bodyPr/>
                    <a:lstStyle/>
                    <a:p>
                      <a:pPr algn="just">
                        <a:lnSpc>
                          <a:spcPct val="100000"/>
                        </a:lnSpc>
                        <a:spcBef>
                          <a:spcPts val="600"/>
                        </a:spcBef>
                        <a:spcAft>
                          <a:spcPts val="0"/>
                        </a:spcAft>
                      </a:pPr>
                      <a:r>
                        <a:rPr lang="en-US" sz="2200" b="1">
                          <a:solidFill>
                            <a:srgbClr val="000000"/>
                          </a:solidFill>
                          <a:latin typeface="+mn-lt"/>
                          <a:ea typeface="Calibri"/>
                        </a:rPr>
                        <a:t>Vị trí, lãnh thổ</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382956">
                <a:tc>
                  <a:txBody>
                    <a:bodyPr/>
                    <a:lstStyle/>
                    <a:p>
                      <a:pPr algn="just">
                        <a:lnSpc>
                          <a:spcPct val="150000"/>
                        </a:lnSpc>
                        <a:spcBef>
                          <a:spcPts val="600"/>
                        </a:spcBef>
                        <a:spcAft>
                          <a:spcPts val="0"/>
                        </a:spcAft>
                      </a:pPr>
                      <a:r>
                        <a:rPr lang="en-US" sz="2200" b="1">
                          <a:solidFill>
                            <a:srgbClr val="000000"/>
                          </a:solidFill>
                          <a:latin typeface="+mn-lt"/>
                          <a:ea typeface="Calibri"/>
                        </a:rPr>
                        <a:t>Đặc điểm</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382956">
                <a:tc>
                  <a:txBody>
                    <a:bodyPr/>
                    <a:lstStyle/>
                    <a:p>
                      <a:pPr algn="just">
                        <a:lnSpc>
                          <a:spcPct val="100000"/>
                        </a:lnSpc>
                        <a:spcBef>
                          <a:spcPts val="600"/>
                        </a:spcBef>
                        <a:spcAft>
                          <a:spcPts val="0"/>
                        </a:spcAft>
                      </a:pPr>
                      <a:r>
                        <a:rPr lang="en-US" sz="2200" b="1">
                          <a:solidFill>
                            <a:srgbClr val="000000"/>
                          </a:solidFill>
                          <a:latin typeface="+mn-lt"/>
                          <a:ea typeface="Calibri"/>
                        </a:rPr>
                        <a:t>Ví dụ điển hình</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382956">
                <a:tc>
                  <a:txBody>
                    <a:bodyPr/>
                    <a:lstStyle/>
                    <a:p>
                      <a:pPr algn="just">
                        <a:lnSpc>
                          <a:spcPct val="100000"/>
                        </a:lnSpc>
                        <a:spcBef>
                          <a:spcPts val="600"/>
                        </a:spcBef>
                        <a:spcAft>
                          <a:spcPts val="0"/>
                        </a:spcAft>
                      </a:pPr>
                      <a:r>
                        <a:rPr lang="en-US" sz="2200" b="1">
                          <a:solidFill>
                            <a:srgbClr val="000000"/>
                          </a:solidFill>
                          <a:latin typeface="+mn-lt"/>
                          <a:ea typeface="Calibri"/>
                        </a:rPr>
                        <a:t>Giá trị </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smtClean="0">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smtClean="0">
                <a:solidFill>
                  <a:srgbClr val="002060"/>
                </a:solidFill>
                <a:cs typeface="Arial" pitchFamily="34" charset="0"/>
              </a:rPr>
              <a:t>a. Địa hình và khoáng sản</a:t>
            </a:r>
          </a:p>
        </p:txBody>
      </p:sp>
      <p:sp>
        <p:nvSpPr>
          <p:cNvPr id="11" name="TextBox 10"/>
          <p:cNvSpPr txBox="1"/>
          <p:nvPr/>
        </p:nvSpPr>
        <p:spPr>
          <a:xfrm>
            <a:off x="213756" y="1531917"/>
            <a:ext cx="3348841" cy="523220"/>
          </a:xfrm>
          <a:prstGeom prst="rect">
            <a:avLst/>
          </a:prstGeom>
          <a:noFill/>
        </p:spPr>
        <p:txBody>
          <a:bodyPr wrap="square" rtlCol="0">
            <a:spAutoFit/>
          </a:bodyPr>
          <a:lstStyle/>
          <a:p>
            <a:r>
              <a:rPr lang="en-US" sz="2800" b="1" i="1" smtClean="0">
                <a:solidFill>
                  <a:srgbClr val="002060"/>
                </a:solidFill>
              </a:rPr>
              <a:t>* Địa hình</a:t>
            </a:r>
            <a:endParaRPr lang="en-US" sz="2800" b="1" i="1">
              <a:solidFill>
                <a:srgbClr val="002060"/>
              </a:solidFill>
            </a:endParaRPr>
          </a:p>
        </p:txBody>
      </p:sp>
      <p:graphicFrame>
        <p:nvGraphicFramePr>
          <p:cNvPr id="14" name="Table 13"/>
          <p:cNvGraphicFramePr>
            <a:graphicFrameLocks noGrp="1"/>
          </p:cNvGraphicFramePr>
          <p:nvPr/>
        </p:nvGraphicFramePr>
        <p:xfrm>
          <a:off x="229590" y="2119168"/>
          <a:ext cx="8581901" cy="2039112"/>
        </p:xfrm>
        <a:graphic>
          <a:graphicData uri="http://schemas.openxmlformats.org/drawingml/2006/table">
            <a:tbl>
              <a:tblPr/>
              <a:tblGrid>
                <a:gridCol w="1389451"/>
                <a:gridCol w="3522975"/>
                <a:gridCol w="3669475"/>
              </a:tblGrid>
              <a:tr h="0">
                <a:tc>
                  <a:txBody>
                    <a:bodyPr/>
                    <a:lstStyle/>
                    <a:p>
                      <a:pPr algn="ctr">
                        <a:spcBef>
                          <a:spcPts val="600"/>
                        </a:spcBef>
                        <a:spcAft>
                          <a:spcPts val="0"/>
                        </a:spcAft>
                      </a:pPr>
                      <a:r>
                        <a:rPr lang="en-US" sz="28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800" b="1">
                          <a:solidFill>
                            <a:srgbClr val="002060"/>
                          </a:solidFill>
                          <a:latin typeface="+mn-lt"/>
                          <a:ea typeface="Calibri"/>
                        </a:rPr>
                        <a:t>Núi, cao nguyên </a:t>
                      </a:r>
                    </a:p>
                    <a:p>
                      <a:pPr algn="ctr">
                        <a:spcBef>
                          <a:spcPts val="600"/>
                        </a:spcBef>
                        <a:spcAft>
                          <a:spcPts val="0"/>
                        </a:spcAft>
                      </a:pPr>
                      <a:r>
                        <a:rPr lang="en-US" sz="28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8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just">
                        <a:lnSpc>
                          <a:spcPct val="130000"/>
                        </a:lnSpc>
                        <a:spcBef>
                          <a:spcPts val="600"/>
                        </a:spcBef>
                        <a:spcAft>
                          <a:spcPts val="0"/>
                        </a:spcAft>
                      </a:pPr>
                      <a:r>
                        <a:rPr lang="en-US" sz="2800" b="1">
                          <a:solidFill>
                            <a:srgbClr val="002060"/>
                          </a:solidFill>
                          <a:latin typeface="+mn-lt"/>
                          <a:ea typeface="Calibri"/>
                        </a:rPr>
                        <a:t>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Chiếm ¾ diện tích 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Chiếm ¼ diện tích 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smtClean="0">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smtClean="0">
                <a:solidFill>
                  <a:srgbClr val="002060"/>
                </a:solidFill>
                <a:cs typeface="Arial" pitchFamily="34" charset="0"/>
              </a:rPr>
              <a:t>a. Địa hình và khoáng sản</a:t>
            </a:r>
          </a:p>
        </p:txBody>
      </p:sp>
      <p:sp>
        <p:nvSpPr>
          <p:cNvPr id="11" name="TextBox 10"/>
          <p:cNvSpPr txBox="1"/>
          <p:nvPr/>
        </p:nvSpPr>
        <p:spPr>
          <a:xfrm>
            <a:off x="71256" y="1401292"/>
            <a:ext cx="3348841" cy="523220"/>
          </a:xfrm>
          <a:prstGeom prst="rect">
            <a:avLst/>
          </a:prstGeom>
          <a:noFill/>
        </p:spPr>
        <p:txBody>
          <a:bodyPr wrap="square" rtlCol="0">
            <a:spAutoFit/>
          </a:bodyPr>
          <a:lstStyle/>
          <a:p>
            <a:r>
              <a:rPr lang="en-US" sz="2800" b="1" i="1" smtClean="0">
                <a:solidFill>
                  <a:srgbClr val="002060"/>
                </a:solidFill>
              </a:rPr>
              <a:t>* Địa hình</a:t>
            </a:r>
            <a:endParaRPr lang="en-US" sz="2800" b="1" i="1">
              <a:solidFill>
                <a:srgbClr val="002060"/>
              </a:solidFill>
            </a:endParaRPr>
          </a:p>
        </p:txBody>
      </p:sp>
      <p:graphicFrame>
        <p:nvGraphicFramePr>
          <p:cNvPr id="7" name="Table 6"/>
          <p:cNvGraphicFramePr>
            <a:graphicFrameLocks noGrp="1"/>
          </p:cNvGraphicFramePr>
          <p:nvPr/>
        </p:nvGraphicFramePr>
        <p:xfrm>
          <a:off x="71250" y="64750"/>
          <a:ext cx="8953994" cy="4922886"/>
        </p:xfrm>
        <a:graphic>
          <a:graphicData uri="http://schemas.openxmlformats.org/drawingml/2006/table">
            <a:tbl>
              <a:tblPr/>
              <a:tblGrid>
                <a:gridCol w="1042660"/>
                <a:gridCol w="4359282"/>
                <a:gridCol w="3552052"/>
              </a:tblGrid>
              <a:tr h="932654">
                <a:tc>
                  <a:txBody>
                    <a:bodyPr/>
                    <a:lstStyle/>
                    <a:p>
                      <a:pPr algn="ctr">
                        <a:spcBef>
                          <a:spcPts val="600"/>
                        </a:spcBef>
                        <a:spcAft>
                          <a:spcPts val="0"/>
                        </a:spcAft>
                      </a:pPr>
                      <a:r>
                        <a:rPr lang="en-US" sz="26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600" b="1">
                          <a:solidFill>
                            <a:srgbClr val="002060"/>
                          </a:solidFill>
                          <a:latin typeface="+mn-lt"/>
                          <a:ea typeface="Calibri"/>
                        </a:rPr>
                        <a:t>Núi, cao nguyên </a:t>
                      </a:r>
                    </a:p>
                    <a:p>
                      <a:pPr algn="ctr">
                        <a:spcBef>
                          <a:spcPts val="600"/>
                        </a:spcBef>
                        <a:spcAft>
                          <a:spcPts val="0"/>
                        </a:spcAft>
                      </a:pPr>
                      <a:r>
                        <a:rPr lang="en-US" sz="26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6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3990232">
                <a:tc>
                  <a:txBody>
                    <a:bodyPr/>
                    <a:lstStyle/>
                    <a:p>
                      <a:pPr algn="just">
                        <a:lnSpc>
                          <a:spcPct val="130000"/>
                        </a:lnSpc>
                        <a:spcBef>
                          <a:spcPts val="600"/>
                        </a:spcBef>
                        <a:spcAft>
                          <a:spcPts val="0"/>
                        </a:spcAft>
                      </a:pPr>
                      <a:r>
                        <a:rPr lang="en-US" sz="2600" b="1">
                          <a:solidFill>
                            <a:srgbClr val="002060"/>
                          </a:solidFill>
                          <a:latin typeface="+mn-lt"/>
                          <a:ea typeface="Calibri"/>
                        </a:rPr>
                        <a:t>Đặc điểm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 Càng đi về phía biển, địa hình càng thấp dần.</a:t>
                      </a:r>
                    </a:p>
                    <a:p>
                      <a:pPr algn="just">
                        <a:lnSpc>
                          <a:spcPct val="130000"/>
                        </a:lnSpc>
                        <a:spcBef>
                          <a:spcPts val="600"/>
                        </a:spcBef>
                        <a:spcAft>
                          <a:spcPts val="0"/>
                        </a:spcAft>
                      </a:pPr>
                      <a:r>
                        <a:rPr lang="en-US" sz="2600" b="1">
                          <a:solidFill>
                            <a:srgbClr val="002060"/>
                          </a:solidFill>
                          <a:latin typeface="+mn-lt"/>
                          <a:ea typeface="Calibri"/>
                        </a:rPr>
                        <a:t>- Hướng đông tây hoặc gần đông tây, bắc nam hoặc gần bắc nam.</a:t>
                      </a:r>
                    </a:p>
                    <a:p>
                      <a:pPr algn="just">
                        <a:lnSpc>
                          <a:spcPct val="130000"/>
                        </a:lnSpc>
                        <a:spcBef>
                          <a:spcPts val="600"/>
                        </a:spcBef>
                        <a:spcAft>
                          <a:spcPts val="0"/>
                        </a:spcAft>
                      </a:pPr>
                      <a:r>
                        <a:rPr lang="en-US" sz="2600" b="1">
                          <a:solidFill>
                            <a:srgbClr val="002060"/>
                          </a:solidFill>
                          <a:latin typeface="+mn-lt"/>
                          <a:ea typeface="Calibri"/>
                        </a:rPr>
                        <a:t>- Sơn nguyên Tây Tạng đồ sộ nhất thế giới.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 Địa hình bằng phẳng, màu mỡ.</a:t>
                      </a:r>
                    </a:p>
                    <a:p>
                      <a:pPr algn="just">
                        <a:lnSpc>
                          <a:spcPct val="130000"/>
                        </a:lnSpc>
                        <a:spcBef>
                          <a:spcPts val="600"/>
                        </a:spcBef>
                        <a:spcAft>
                          <a:spcPts val="0"/>
                        </a:spcAft>
                      </a:pPr>
                      <a:r>
                        <a:rPr lang="en-US" sz="2600" b="1">
                          <a:solidFill>
                            <a:srgbClr val="002060"/>
                          </a:solidFill>
                          <a:latin typeface="+mn-lt"/>
                          <a:ea typeface="Calibri"/>
                        </a:rPr>
                        <a:t>- Có nhiều đồng bằng rộng lớn nhất thế giới.</a:t>
                      </a:r>
                    </a:p>
                    <a:p>
                      <a:pPr algn="just">
                        <a:lnSpc>
                          <a:spcPct val="130000"/>
                        </a:lnSpc>
                        <a:spcBef>
                          <a:spcPts val="600"/>
                        </a:spcBef>
                        <a:spcAft>
                          <a:spcPts val="0"/>
                        </a:spcAft>
                      </a:pPr>
                      <a:r>
                        <a:rPr lang="en-US" sz="2600" b="1">
                          <a:solidFill>
                            <a:srgbClr val="002060"/>
                          </a:solidFill>
                          <a:latin typeface="+mn-lt"/>
                          <a:ea typeface="Calibri"/>
                        </a:rPr>
                        <a:t>- Phân bố chủ yếu ở ven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smtClean="0">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smtClean="0">
                <a:solidFill>
                  <a:srgbClr val="002060"/>
                </a:solidFill>
                <a:cs typeface="Arial" pitchFamily="34" charset="0"/>
              </a:rPr>
              <a:t>a. Địa hình và khoáng sản</a:t>
            </a:r>
          </a:p>
        </p:txBody>
      </p:sp>
      <p:sp>
        <p:nvSpPr>
          <p:cNvPr id="11" name="TextBox 10"/>
          <p:cNvSpPr txBox="1"/>
          <p:nvPr/>
        </p:nvSpPr>
        <p:spPr>
          <a:xfrm>
            <a:off x="213756" y="1389417"/>
            <a:ext cx="3348841" cy="523220"/>
          </a:xfrm>
          <a:prstGeom prst="rect">
            <a:avLst/>
          </a:prstGeom>
          <a:noFill/>
        </p:spPr>
        <p:txBody>
          <a:bodyPr wrap="square" rtlCol="0">
            <a:spAutoFit/>
          </a:bodyPr>
          <a:lstStyle/>
          <a:p>
            <a:r>
              <a:rPr lang="en-US" sz="2800" b="1" i="1" smtClean="0">
                <a:solidFill>
                  <a:srgbClr val="002060"/>
                </a:solidFill>
              </a:rPr>
              <a:t>* Địa hình</a:t>
            </a:r>
            <a:endParaRPr lang="en-US" sz="2800" b="1" i="1">
              <a:solidFill>
                <a:srgbClr val="002060"/>
              </a:solidFill>
            </a:endParaRPr>
          </a:p>
        </p:txBody>
      </p:sp>
      <p:graphicFrame>
        <p:nvGraphicFramePr>
          <p:cNvPr id="7" name="Table 6"/>
          <p:cNvGraphicFramePr>
            <a:graphicFrameLocks noGrp="1"/>
          </p:cNvGraphicFramePr>
          <p:nvPr/>
        </p:nvGraphicFramePr>
        <p:xfrm>
          <a:off x="95000" y="1971314"/>
          <a:ext cx="8882743" cy="2115312"/>
        </p:xfrm>
        <a:graphic>
          <a:graphicData uri="http://schemas.openxmlformats.org/drawingml/2006/table">
            <a:tbl>
              <a:tblPr/>
              <a:tblGrid>
                <a:gridCol w="1425041"/>
                <a:gridCol w="3562597"/>
                <a:gridCol w="3895105"/>
              </a:tblGrid>
              <a:tr h="0">
                <a:tc>
                  <a:txBody>
                    <a:bodyPr/>
                    <a:lstStyle/>
                    <a:p>
                      <a:pPr algn="ctr">
                        <a:spcBef>
                          <a:spcPts val="600"/>
                        </a:spcBef>
                        <a:spcAft>
                          <a:spcPts val="0"/>
                        </a:spcAft>
                      </a:pPr>
                      <a:r>
                        <a:rPr lang="en-US" sz="28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800" b="1">
                          <a:solidFill>
                            <a:srgbClr val="002060"/>
                          </a:solidFill>
                          <a:latin typeface="+mn-lt"/>
                          <a:ea typeface="Calibri"/>
                        </a:rPr>
                        <a:t>Núi, cao nguyên </a:t>
                      </a:r>
                    </a:p>
                    <a:p>
                      <a:pPr algn="ctr">
                        <a:spcBef>
                          <a:spcPts val="600"/>
                        </a:spcBef>
                        <a:spcAft>
                          <a:spcPts val="0"/>
                        </a:spcAft>
                      </a:pPr>
                      <a:r>
                        <a:rPr lang="en-US" sz="28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spcBef>
                          <a:spcPts val="600"/>
                        </a:spcBef>
                        <a:spcAft>
                          <a:spcPts val="0"/>
                        </a:spcAft>
                      </a:pPr>
                      <a:r>
                        <a:rPr lang="en-US" sz="28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ctr">
                        <a:lnSpc>
                          <a:spcPct val="130000"/>
                        </a:lnSpc>
                        <a:spcBef>
                          <a:spcPts val="600"/>
                        </a:spcBef>
                        <a:spcAft>
                          <a:spcPts val="0"/>
                        </a:spcAft>
                      </a:pPr>
                      <a:r>
                        <a:rPr lang="en-US" sz="2800" b="1">
                          <a:solidFill>
                            <a:srgbClr val="002060"/>
                          </a:solidFill>
                          <a:latin typeface="+mn-lt"/>
                          <a:ea typeface="Calibri"/>
                        </a:rPr>
                        <a:t>Thuận lợi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800" b="1">
                          <a:solidFill>
                            <a:srgbClr val="002060"/>
                          </a:solidFill>
                          <a:latin typeface="+mn-lt"/>
                          <a:ea typeface="Calibri"/>
                        </a:rPr>
                        <a:t>Chăn nuôi du mục, trồng cây đặc sản.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30000"/>
                        </a:lnSpc>
                        <a:spcBef>
                          <a:spcPts val="600"/>
                        </a:spcBef>
                        <a:spcAft>
                          <a:spcPts val="0"/>
                        </a:spcAft>
                      </a:pPr>
                      <a:r>
                        <a:rPr lang="en-US" sz="2800" b="1">
                          <a:solidFill>
                            <a:srgbClr val="002060"/>
                          </a:solidFill>
                          <a:latin typeface="+mn-lt"/>
                          <a:ea typeface="Calibri"/>
                        </a:rPr>
                        <a:t>- Sản xuất và định cư.</a:t>
                      </a:r>
                    </a:p>
                    <a:p>
                      <a:pPr algn="just">
                        <a:lnSpc>
                          <a:spcPct val="130000"/>
                        </a:lnSpc>
                        <a:spcBef>
                          <a:spcPts val="600"/>
                        </a:spcBef>
                        <a:spcAft>
                          <a:spcPts val="0"/>
                        </a:spcAft>
                      </a:pPr>
                      <a:r>
                        <a:rPr lang="en-US" sz="2800" b="1">
                          <a:solidFill>
                            <a:srgbClr val="002060"/>
                          </a:solidFill>
                          <a:latin typeface="+mn-lt"/>
                          <a:ea typeface="Calibri"/>
                        </a:rPr>
                        <a:t>- Dân cư đông đúc.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 xmlns:a16="http://schemas.microsoft.com/office/drawing/2014/main"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smtClean="0">
                <a:solidFill>
                  <a:srgbClr val="FFFF00"/>
                </a:solidFill>
                <a:latin typeface="Arial" panose="020B0604020202020204" pitchFamily="34" charset="0"/>
                <a:cs typeface="Arial" panose="020B0604020202020204" pitchFamily="34" charset="0"/>
              </a:rPr>
              <a:t>Châu Á kì vĩ và hùng vĩ</a:t>
            </a:r>
            <a:endParaRPr lang="en-US" b="1" kern="1200" dirty="0">
              <a:solidFill>
                <a:srgbClr val="FFFF00"/>
              </a:solidFill>
              <a:latin typeface="Arial" panose="020B0604020202020204" pitchFamily="34" charset="0"/>
              <a:cs typeface="Arial" panose="020B0604020202020204" pitchFamily="34" charset="0"/>
            </a:endParaRPr>
          </a:p>
        </p:txBody>
      </p:sp>
      <p:cxnSp>
        <p:nvCxnSpPr>
          <p:cNvPr id="89" name="Straight Connector 88">
            <a:extLst>
              <a:ext uri="{FF2B5EF4-FFF2-40B4-BE49-F238E27FC236}">
                <a16:creationId xmlns="" xmlns:a16="http://schemas.microsoft.com/office/drawing/2014/main"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Graphic 4" descr="Mountain scene">
            <a:extLst>
              <a:ext uri="{FF2B5EF4-FFF2-40B4-BE49-F238E27FC236}">
                <a16:creationId xmlns="" xmlns:a16="http://schemas.microsoft.com/office/drawing/2014/main" id="{0170150D-035E-4C01-B4C5-9666B75A049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tretch>
            <a:fillRect/>
          </a:stretch>
        </p:blipFill>
        <p:spPr>
          <a:xfrm>
            <a:off x="7720064" y="3670459"/>
            <a:ext cx="1065051" cy="1065051"/>
          </a:xfrm>
          <a:prstGeom prst="rect">
            <a:avLst/>
          </a:prstGeom>
        </p:spPr>
      </p:pic>
      <p:pic>
        <p:nvPicPr>
          <p:cNvPr id="24577" name="Picture 1" descr="C:\Users\PTS\Desktop\GADT ĐL7 (KNTTCS, kì 1)\download (2).jpg"/>
          <p:cNvPicPr>
            <a:picLocks noChangeAspect="1" noChangeArrowheads="1"/>
          </p:cNvPicPr>
          <p:nvPr/>
        </p:nvPicPr>
        <p:blipFill>
          <a:blip r:embed="rId10"/>
          <a:srcRect/>
          <a:stretch>
            <a:fillRect/>
          </a:stretch>
        </p:blipFill>
        <p:spPr bwMode="auto">
          <a:xfrm>
            <a:off x="25" y="1628960"/>
            <a:ext cx="2695674" cy="1743075"/>
          </a:xfrm>
          <a:prstGeom prst="rect">
            <a:avLst/>
          </a:prstGeom>
          <a:noFill/>
        </p:spPr>
      </p:pic>
      <p:pic>
        <p:nvPicPr>
          <p:cNvPr id="24578" name="Picture 2" descr="C:\Users\PTS\Desktop\GADT ĐL7 (KNTTCS, kì 1)\download (1).jpg"/>
          <p:cNvPicPr>
            <a:picLocks noChangeAspect="1" noChangeArrowheads="1"/>
          </p:cNvPicPr>
          <p:nvPr/>
        </p:nvPicPr>
        <p:blipFill>
          <a:blip r:embed="rId11"/>
          <a:srcRect/>
          <a:stretch>
            <a:fillRect/>
          </a:stretch>
        </p:blipFill>
        <p:spPr bwMode="auto">
          <a:xfrm>
            <a:off x="6151419" y="1657660"/>
            <a:ext cx="2992582" cy="1590675"/>
          </a:xfrm>
          <a:prstGeom prst="rect">
            <a:avLst/>
          </a:prstGeom>
          <a:noFill/>
        </p:spPr>
      </p:pic>
      <p:pic>
        <p:nvPicPr>
          <p:cNvPr id="24579" name="Picture 3" descr="C:\Users\PTS\Desktop\GADT ĐL7 (KNTTCS, kì 1)\download.jpg"/>
          <p:cNvPicPr>
            <a:picLocks noChangeAspect="1" noChangeArrowheads="1"/>
          </p:cNvPicPr>
          <p:nvPr/>
        </p:nvPicPr>
        <p:blipFill>
          <a:blip r:embed="rId12"/>
          <a:srcRect/>
          <a:stretch>
            <a:fillRect/>
          </a:stretch>
        </p:blipFill>
        <p:spPr bwMode="auto">
          <a:xfrm>
            <a:off x="0" y="47500"/>
            <a:ext cx="2707574" cy="1743075"/>
          </a:xfrm>
          <a:prstGeom prst="rect">
            <a:avLst/>
          </a:prstGeom>
          <a:noFill/>
        </p:spPr>
      </p:pic>
      <p:pic>
        <p:nvPicPr>
          <p:cNvPr id="24580" name="Picture 4" descr="C:\Users\PTS\Desktop\GADT ĐL7 (KNTTCS, kì 1)\images.jpg"/>
          <p:cNvPicPr>
            <a:picLocks noChangeAspect="1" noChangeArrowheads="1"/>
          </p:cNvPicPr>
          <p:nvPr/>
        </p:nvPicPr>
        <p:blipFill>
          <a:blip r:embed="rId13"/>
          <a:srcRect/>
          <a:stretch>
            <a:fillRect/>
          </a:stretch>
        </p:blipFill>
        <p:spPr bwMode="auto">
          <a:xfrm>
            <a:off x="6151419" y="47500"/>
            <a:ext cx="2968831" cy="1590675"/>
          </a:xfrm>
          <a:prstGeom prst="rect">
            <a:avLst/>
          </a:prstGeom>
          <a:noFill/>
        </p:spPr>
      </p:pic>
      <p:pic>
        <p:nvPicPr>
          <p:cNvPr id="24581" name="Picture 5" descr="C:\Users\PTS\Desktop\GADT ĐL7 (KNTTCS, kì 1)\vinh-ha-long-1.jpg"/>
          <p:cNvPicPr>
            <a:picLocks noChangeAspect="1" noChangeArrowheads="1"/>
          </p:cNvPicPr>
          <p:nvPr/>
        </p:nvPicPr>
        <p:blipFill>
          <a:blip r:embed="rId14"/>
          <a:srcRect/>
          <a:stretch>
            <a:fillRect/>
          </a:stretch>
        </p:blipFill>
        <p:spPr bwMode="auto">
          <a:xfrm>
            <a:off x="-1" y="3443844"/>
            <a:ext cx="3040083" cy="1652155"/>
          </a:xfrm>
          <a:prstGeom prst="rect">
            <a:avLst/>
          </a:prstGeom>
          <a:noFill/>
        </p:spPr>
      </p:pic>
      <p:pic>
        <p:nvPicPr>
          <p:cNvPr id="24582" name="Picture 6" descr="C:\Users\PTS\Desktop\GADT ĐL7 (KNTTCS, kì 1)\142408_chia-se-loi-ich-song-me-kong.jpg"/>
          <p:cNvPicPr>
            <a:picLocks noChangeAspect="1" noChangeArrowheads="1"/>
          </p:cNvPicPr>
          <p:nvPr/>
        </p:nvPicPr>
        <p:blipFill>
          <a:blip r:embed="rId15"/>
          <a:srcRect/>
          <a:stretch>
            <a:fillRect/>
          </a:stretch>
        </p:blipFill>
        <p:spPr bwMode="auto">
          <a:xfrm>
            <a:off x="2766956" y="61125"/>
            <a:ext cx="3348842" cy="3216465"/>
          </a:xfrm>
          <a:prstGeom prst="rect">
            <a:avLst/>
          </a:prstGeom>
          <a:noFill/>
        </p:spPr>
      </p:pic>
    </p:spTree>
    <p:extLst>
      <p:ext uri="{BB962C8B-B14F-4D97-AF65-F5344CB8AC3E}">
        <p14:creationId xmlns="" xmlns:p14="http://schemas.microsoft.com/office/powerpoint/2010/main"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p:cTn id="17" dur="1000" fill="hold"/>
                                        <p:tgtEl>
                                          <p:spTgt spid="89"/>
                                        </p:tgtEl>
                                        <p:attrNameLst>
                                          <p:attrName>ppt_x</p:attrName>
                                        </p:attrNameLst>
                                      </p:cBhvr>
                                      <p:tavLst>
                                        <p:tav tm="0">
                                          <p:val>
                                            <p:strVal val="#ppt_x-.2"/>
                                          </p:val>
                                        </p:tav>
                                        <p:tav tm="100000">
                                          <p:val>
                                            <p:strVal val="#ppt_x"/>
                                          </p:val>
                                        </p:tav>
                                      </p:tavLst>
                                    </p:anim>
                                    <p:anim calcmode="lin" valueType="num">
                                      <p:cBhvr>
                                        <p:cTn id="18"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9"/>
                                        </p:tgtEl>
                                      </p:cBhvr>
                                    </p:animEffect>
                                  </p:childTnLst>
                                </p:cTn>
                              </p:par>
                              <p:par>
                                <p:cTn id="20" presetID="2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par>
                                <p:cTn id="25" presetID="5" presetClass="entr" presetSubtype="5" fill="hold" nodeType="withEffect">
                                  <p:stCondLst>
                                    <p:cond delay="0"/>
                                  </p:stCondLst>
                                  <p:childTnLst>
                                    <p:set>
                                      <p:cBhvr>
                                        <p:cTn id="26" dur="1" fill="hold">
                                          <p:stCondLst>
                                            <p:cond delay="0"/>
                                          </p:stCondLst>
                                        </p:cTn>
                                        <p:tgtEl>
                                          <p:spTgt spid="24579"/>
                                        </p:tgtEl>
                                        <p:attrNameLst>
                                          <p:attrName>style.visibility</p:attrName>
                                        </p:attrNameLst>
                                      </p:cBhvr>
                                      <p:to>
                                        <p:strVal val="visible"/>
                                      </p:to>
                                    </p:set>
                                    <p:animEffect transition="in" filter="checkerboard(down)">
                                      <p:cBhvr>
                                        <p:cTn id="27" dur="1000"/>
                                        <p:tgtEl>
                                          <p:spTgt spid="24579"/>
                                        </p:tgtEl>
                                      </p:cBhvr>
                                    </p:animEffect>
                                  </p:childTnLst>
                                </p:cTn>
                              </p:par>
                              <p:par>
                                <p:cTn id="28" presetID="5" presetClass="entr" presetSubtype="5" fill="hold" nodeType="withEffect">
                                  <p:stCondLst>
                                    <p:cond delay="0"/>
                                  </p:stCondLst>
                                  <p:childTnLst>
                                    <p:set>
                                      <p:cBhvr>
                                        <p:cTn id="29" dur="1" fill="hold">
                                          <p:stCondLst>
                                            <p:cond delay="0"/>
                                          </p:stCondLst>
                                        </p:cTn>
                                        <p:tgtEl>
                                          <p:spTgt spid="24577"/>
                                        </p:tgtEl>
                                        <p:attrNameLst>
                                          <p:attrName>style.visibility</p:attrName>
                                        </p:attrNameLst>
                                      </p:cBhvr>
                                      <p:to>
                                        <p:strVal val="visible"/>
                                      </p:to>
                                    </p:set>
                                    <p:animEffect transition="in" filter="checkerboard(down)">
                                      <p:cBhvr>
                                        <p:cTn id="30" dur="1000"/>
                                        <p:tgtEl>
                                          <p:spTgt spid="24577"/>
                                        </p:tgtEl>
                                      </p:cBhvr>
                                    </p:animEffect>
                                  </p:childTnLst>
                                </p:cTn>
                              </p:par>
                              <p:par>
                                <p:cTn id="31" presetID="5" presetClass="entr" presetSubtype="5" fill="hold" nodeType="with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checkerboard(down)">
                                      <p:cBhvr>
                                        <p:cTn id="33" dur="1000"/>
                                        <p:tgtEl>
                                          <p:spTgt spid="24581"/>
                                        </p:tgtEl>
                                      </p:cBhvr>
                                    </p:animEffect>
                                  </p:childTnLst>
                                </p:cTn>
                              </p:par>
                              <p:par>
                                <p:cTn id="34" presetID="5" presetClass="entr" presetSubtype="5" fill="hold" nodeType="withEffect">
                                  <p:stCondLst>
                                    <p:cond delay="0"/>
                                  </p:stCondLst>
                                  <p:childTnLst>
                                    <p:set>
                                      <p:cBhvr>
                                        <p:cTn id="35" dur="1" fill="hold">
                                          <p:stCondLst>
                                            <p:cond delay="0"/>
                                          </p:stCondLst>
                                        </p:cTn>
                                        <p:tgtEl>
                                          <p:spTgt spid="24582"/>
                                        </p:tgtEl>
                                        <p:attrNameLst>
                                          <p:attrName>style.visibility</p:attrName>
                                        </p:attrNameLst>
                                      </p:cBhvr>
                                      <p:to>
                                        <p:strVal val="visible"/>
                                      </p:to>
                                    </p:set>
                                    <p:animEffect transition="in" filter="checkerboard(down)">
                                      <p:cBhvr>
                                        <p:cTn id="36" dur="1000"/>
                                        <p:tgtEl>
                                          <p:spTgt spid="24582"/>
                                        </p:tgtEl>
                                      </p:cBhvr>
                                    </p:animEffect>
                                  </p:childTnLst>
                                </p:cTn>
                              </p:par>
                              <p:par>
                                <p:cTn id="37" presetID="5" presetClass="entr" presetSubtype="5" fill="hold" nodeType="withEffect">
                                  <p:stCondLst>
                                    <p:cond delay="0"/>
                                  </p:stCondLst>
                                  <p:childTnLst>
                                    <p:set>
                                      <p:cBhvr>
                                        <p:cTn id="38" dur="1" fill="hold">
                                          <p:stCondLst>
                                            <p:cond delay="0"/>
                                          </p:stCondLst>
                                        </p:cTn>
                                        <p:tgtEl>
                                          <p:spTgt spid="24580"/>
                                        </p:tgtEl>
                                        <p:attrNameLst>
                                          <p:attrName>style.visibility</p:attrName>
                                        </p:attrNameLst>
                                      </p:cBhvr>
                                      <p:to>
                                        <p:strVal val="visible"/>
                                      </p:to>
                                    </p:set>
                                    <p:animEffect transition="in" filter="checkerboard(down)">
                                      <p:cBhvr>
                                        <p:cTn id="39" dur="1000"/>
                                        <p:tgtEl>
                                          <p:spTgt spid="24580"/>
                                        </p:tgtEl>
                                      </p:cBhvr>
                                    </p:animEffect>
                                  </p:childTnLst>
                                </p:cTn>
                              </p:par>
                              <p:par>
                                <p:cTn id="40" presetID="5" presetClass="entr" presetSubtype="5" fill="hold" nodeType="withEffect">
                                  <p:stCondLst>
                                    <p:cond delay="0"/>
                                  </p:stCondLst>
                                  <p:childTnLst>
                                    <p:set>
                                      <p:cBhvr>
                                        <p:cTn id="41" dur="1" fill="hold">
                                          <p:stCondLst>
                                            <p:cond delay="0"/>
                                          </p:stCondLst>
                                        </p:cTn>
                                        <p:tgtEl>
                                          <p:spTgt spid="24578"/>
                                        </p:tgtEl>
                                        <p:attrNameLst>
                                          <p:attrName>style.visibility</p:attrName>
                                        </p:attrNameLst>
                                      </p:cBhvr>
                                      <p:to>
                                        <p:strVal val="visible"/>
                                      </p:to>
                                    </p:set>
                                    <p:animEffect transition="in" filter="checkerboard(down)">
                                      <p:cBhvr>
                                        <p:cTn id="42"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xmlns="" id="{83943E22-6FC5-4857-96F1-DB4BDF369685}"/>
              </a:ext>
            </a:extLst>
          </p:cNvPr>
          <p:cNvSpPr/>
          <p:nvPr/>
        </p:nvSpPr>
        <p:spPr>
          <a:xfrm>
            <a:off x="307767" y="1731324"/>
            <a:ext cx="5095505" cy="168877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một số dãy núi, đồng bằng, cao nguyên ở Việt Nam mà em biết.</a:t>
            </a:r>
          </a:p>
        </p:txBody>
      </p:sp>
      <p:pic>
        <p:nvPicPr>
          <p:cNvPr id="12" name="Picture 2" descr="Để con học tốt Toán- cha mẹ cần làm gì">
            <a:extLst>
              <a:ext uri="{FF2B5EF4-FFF2-40B4-BE49-F238E27FC236}">
                <a16:creationId xmlns:a16="http://schemas.microsoft.com/office/drawing/2014/main" xmlns=""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138" r="64164" b="8611"/>
          <a:stretch/>
        </p:blipFill>
        <p:spPr bwMode="auto">
          <a:xfrm>
            <a:off x="285008" y="1306286"/>
            <a:ext cx="696040" cy="87356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scan0022">
            <a:extLst>
              <a:ext uri="{FF2B5EF4-FFF2-40B4-BE49-F238E27FC236}">
                <a16:creationId xmlns="" xmlns:a16="http://schemas.microsoft.com/office/drawing/2014/main" id="{E624A00F-E00B-4F29-BF1D-77F6F63B6174}"/>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649" t="1921" r="5493" b="11326"/>
          <a:stretch/>
        </p:blipFill>
        <p:spPr bwMode="auto">
          <a:xfrm>
            <a:off x="5676404" y="619029"/>
            <a:ext cx="3348845" cy="4166727"/>
          </a:xfrm>
          <a:prstGeom prst="rect">
            <a:avLst/>
          </a:prstGeom>
          <a:solidFill>
            <a:srgbClr val="66FF33"/>
          </a:solidFill>
          <a:ln w="9525">
            <a:solidFill>
              <a:srgbClr val="0000FF"/>
            </a:solidFill>
            <a:miter lim="800000"/>
            <a:headEnd/>
            <a:tailEnd/>
          </a:ln>
        </p:spPr>
      </p:pic>
      <p:sp>
        <p:nvSpPr>
          <p:cNvPr id="37" name="TextBox 36">
            <a:extLst>
              <a:ext uri="{FF2B5EF4-FFF2-40B4-BE49-F238E27FC236}">
                <a16:creationId xmlns="" xmlns:a16="http://schemas.microsoft.com/office/drawing/2014/main" id="{7CF9C1B9-5B07-4E06-84E0-8DA3DF16C35A}"/>
              </a:ext>
            </a:extLst>
          </p:cNvPr>
          <p:cNvSpPr txBox="1"/>
          <p:nvPr/>
        </p:nvSpPr>
        <p:spPr>
          <a:xfrm>
            <a:off x="5814974" y="6389607"/>
            <a:ext cx="3185770" cy="307777"/>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Hình 28.1. L</a:t>
            </a:r>
            <a:r>
              <a:rPr lang="vi-VN" dirty="0">
                <a:solidFill>
                  <a:srgbClr val="0070C0"/>
                </a:solidFill>
                <a:latin typeface="Arial" panose="020B0604020202020204" pitchFamily="34" charset="0"/>
                <a:cs typeface="Arial" panose="020B0604020202020204" pitchFamily="34" charset="0"/>
              </a:rPr>
              <a:t>ư</a:t>
            </a:r>
            <a:r>
              <a:rPr lang="en-US" dirty="0">
                <a:solidFill>
                  <a:srgbClr val="0070C0"/>
                </a:solidFill>
                <a:latin typeface="Arial" panose="020B0604020202020204" pitchFamily="34" charset="0"/>
                <a:cs typeface="Arial" panose="020B0604020202020204" pitchFamily="34" charset="0"/>
              </a:rPr>
              <a:t>ợc đồ địa hình Việt Nam</a:t>
            </a:r>
          </a:p>
        </p:txBody>
      </p:sp>
      <p:sp>
        <p:nvSpPr>
          <p:cNvPr id="38" name="TextBox 37">
            <a:extLst>
              <a:ext uri="{FF2B5EF4-FFF2-40B4-BE49-F238E27FC236}">
                <a16:creationId xmlns="" xmlns:a16="http://schemas.microsoft.com/office/drawing/2014/main" id="{7CF9C1B9-5B07-4E06-84E0-8DA3DF16C35A}"/>
              </a:ext>
            </a:extLst>
          </p:cNvPr>
          <p:cNvSpPr txBox="1"/>
          <p:nvPr/>
        </p:nvSpPr>
        <p:spPr>
          <a:xfrm>
            <a:off x="5664530" y="4776348"/>
            <a:ext cx="3384466" cy="369332"/>
          </a:xfrm>
          <a:prstGeom prst="rect">
            <a:avLst/>
          </a:prstGeom>
          <a:solidFill>
            <a:schemeClr val="bg1"/>
          </a:solidFill>
          <a:ln>
            <a:solidFill>
              <a:srgbClr val="0000FF"/>
            </a:solidFill>
          </a:ln>
        </p:spPr>
        <p:txBody>
          <a:bodyPr wrap="square" rtlCol="0">
            <a:spAutoFit/>
          </a:bodyPr>
          <a:lstStyle/>
          <a:p>
            <a:pPr algn="ctr"/>
            <a:r>
              <a:rPr lang="en-US" sz="1800" b="1" smtClean="0">
                <a:solidFill>
                  <a:srgbClr val="0000FF"/>
                </a:solidFill>
                <a:cs typeface="Arial" panose="020B0604020202020204" pitchFamily="34" charset="0"/>
              </a:rPr>
              <a:t>L</a:t>
            </a:r>
            <a:r>
              <a:rPr lang="vi-VN" sz="1800" b="1" smtClean="0">
                <a:solidFill>
                  <a:srgbClr val="0000FF"/>
                </a:solidFill>
                <a:cs typeface="Arial" panose="020B0604020202020204" pitchFamily="34" charset="0"/>
              </a:rPr>
              <a:t>ư</a:t>
            </a:r>
            <a:r>
              <a:rPr lang="en-US" sz="1800" b="1" smtClean="0">
                <a:solidFill>
                  <a:srgbClr val="0000FF"/>
                </a:solidFill>
                <a:cs typeface="Arial" panose="020B0604020202020204" pitchFamily="34" charset="0"/>
              </a:rPr>
              <a:t>ợc </a:t>
            </a:r>
            <a:r>
              <a:rPr lang="en-US" sz="1800" b="1" dirty="0">
                <a:solidFill>
                  <a:srgbClr val="0000FF"/>
                </a:solidFill>
                <a:cs typeface="Arial" panose="020B0604020202020204" pitchFamily="34" charset="0"/>
              </a:rPr>
              <a:t>đồ địa hình Việt Nam</a:t>
            </a:r>
          </a:p>
        </p:txBody>
      </p:sp>
      <p:sp>
        <p:nvSpPr>
          <p:cNvPr id="41" name="TextBox 40"/>
          <p:cNvSpPr txBox="1"/>
          <p:nvPr/>
        </p:nvSpPr>
        <p:spPr>
          <a:xfrm>
            <a:off x="136571" y="962893"/>
            <a:ext cx="3722814" cy="469359"/>
          </a:xfrm>
          <a:prstGeom prst="rect">
            <a:avLst/>
          </a:prstGeom>
        </p:spPr>
        <p:txBody>
          <a:bodyPr wrap="none" lIns="68580" tIns="34290" rIns="68580" bIns="34290">
            <a:spAutoFit/>
          </a:bodyPr>
          <a:lstStyle/>
          <a:p>
            <a:r>
              <a:rPr lang="en-US" sz="2600" b="1" i="1" u="sng" smtClean="0">
                <a:solidFill>
                  <a:srgbClr val="002060"/>
                </a:solidFill>
                <a:cs typeface="Arial" pitchFamily="34" charset="0"/>
              </a:rPr>
              <a:t>a. Địa hình và khoáng sản</a:t>
            </a: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4" name="Rectangle 13"/>
          <p:cNvSpPr/>
          <p:nvPr/>
        </p:nvSpPr>
        <p:spPr>
          <a:xfrm>
            <a:off x="132446" y="604453"/>
            <a:ext cx="4062651" cy="469359"/>
          </a:xfrm>
          <a:prstGeom prst="rect">
            <a:avLst/>
          </a:prstGeom>
        </p:spPr>
        <p:txBody>
          <a:bodyPr wrap="none" lIns="68580" tIns="34290" rIns="68580" bIns="34290">
            <a:spAutoFit/>
          </a:bodyPr>
          <a:lstStyle/>
          <a:p>
            <a:r>
              <a:rPr lang="en-US" sz="2600" b="1" u="sng" smtClean="0">
                <a:solidFill>
                  <a:srgbClr val="002060"/>
                </a:solidFill>
                <a:cs typeface="Arial" pitchFamily="34" charset="0"/>
              </a:rPr>
              <a:t>2. Đặc điểm tự nhiên châu Á</a:t>
            </a:r>
            <a:endParaRPr lang="en-US" sz="2600" u="sng"/>
          </a:p>
        </p:txBody>
      </p:sp>
      <p:cxnSp>
        <p:nvCxnSpPr>
          <p:cNvPr id="15" name="Straight Connector 14">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ppt_x</p:attrName>
                                        </p:attrNameLst>
                                      </p:cBhvr>
                                      <p:tavLst>
                                        <p:tav tm="0">
                                          <p:val>
                                            <p:strVal val="#ppt_x-.2"/>
                                          </p:val>
                                        </p:tav>
                                        <p:tav tm="100000">
                                          <p:val>
                                            <p:strVal val="#ppt_x"/>
                                          </p:val>
                                        </p:tav>
                                      </p:tavLst>
                                    </p:anim>
                                    <p:anim calcmode="lin" valueType="num">
                                      <p:cBhvr>
                                        <p:cTn id="23"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xmlns="" id="{83943E22-6FC5-4857-96F1-DB4BDF369685}"/>
              </a:ext>
            </a:extLst>
          </p:cNvPr>
          <p:cNvSpPr/>
          <p:nvPr/>
        </p:nvSpPr>
        <p:spPr>
          <a:xfrm>
            <a:off x="166254" y="1725876"/>
            <a:ext cx="4513613" cy="260861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a:t>
            </a:r>
            <a:r>
              <a:rPr lang="vi-VN" sz="2800" b="1" i="1" smtClean="0">
                <a:solidFill>
                  <a:srgbClr val="0000FF"/>
                </a:solidFill>
                <a:latin typeface="Calibri" pitchFamily="34" charset="0"/>
                <a:cs typeface="Calibri" pitchFamily="34" charset="0"/>
              </a:rPr>
              <a:t>Khai thác thông tin mục </a:t>
            </a:r>
            <a:r>
              <a:rPr lang="en-US" sz="2800" b="1" i="1" smtClean="0">
                <a:solidFill>
                  <a:srgbClr val="0000FF"/>
                </a:solidFill>
                <a:latin typeface="Calibri" pitchFamily="34" charset="0"/>
                <a:cs typeface="Calibri" pitchFamily="34" charset="0"/>
              </a:rPr>
              <a:t>2.a, </a:t>
            </a:r>
            <a:r>
              <a:rPr lang="vi-VN" sz="2800" b="1" i="1" smtClean="0">
                <a:solidFill>
                  <a:srgbClr val="0000FF"/>
                </a:solidFill>
                <a:latin typeface="Calibri" pitchFamily="34" charset="0"/>
                <a:cs typeface="Calibri" pitchFamily="34" charset="0"/>
              </a:rPr>
              <a:t>H.</a:t>
            </a:r>
            <a:r>
              <a:rPr lang="en-US" sz="2800" b="1" i="1" smtClean="0">
                <a:solidFill>
                  <a:srgbClr val="0000FF"/>
                </a:solidFill>
                <a:latin typeface="Calibri" pitchFamily="34" charset="0"/>
                <a:cs typeface="Calibri" pitchFamily="34" charset="0"/>
              </a:rPr>
              <a:t>5.</a:t>
            </a:r>
            <a:r>
              <a:rPr lang="vi-VN" sz="2800" b="1" i="1" smtClean="0">
                <a:solidFill>
                  <a:srgbClr val="0000FF"/>
                </a:solidFill>
                <a:latin typeface="Calibri" pitchFamily="34" charset="0"/>
                <a:cs typeface="Calibri" pitchFamily="34" charset="0"/>
              </a:rPr>
              <a:t>1 SGK,</a:t>
            </a:r>
            <a:r>
              <a:rPr lang="vi-VN" sz="2800" b="1" i="1" smtClean="0">
                <a:solidFill>
                  <a:srgbClr val="0000FF"/>
                </a:solidFill>
                <a:cs typeface="Arial" pitchFamily="34" charset="0"/>
              </a:rPr>
              <a:t> </a:t>
            </a:r>
            <a:r>
              <a:rPr lang="en-US" sz="2800" b="1" i="1" smtClean="0">
                <a:solidFill>
                  <a:srgbClr val="0000FF"/>
                </a:solidFill>
                <a:cs typeface="Arial" pitchFamily="34" charset="0"/>
              </a:rPr>
              <a:t>kể tên và xác định sự phân bố một số khoáng sản ở châu Á.</a:t>
            </a: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16185"/>
            <a:ext cx="642954" cy="698258"/>
          </a:xfrm>
          <a:prstGeom prst="rect">
            <a:avLst/>
          </a:prstGeom>
        </p:spPr>
      </p:pic>
      <p:sp>
        <p:nvSpPr>
          <p:cNvPr id="10" name="TextBox 9"/>
          <p:cNvSpPr txBox="1"/>
          <p:nvPr/>
        </p:nvSpPr>
        <p:spPr>
          <a:xfrm>
            <a:off x="136571" y="962893"/>
            <a:ext cx="3722814" cy="469359"/>
          </a:xfrm>
          <a:prstGeom prst="rect">
            <a:avLst/>
          </a:prstGeom>
        </p:spPr>
        <p:txBody>
          <a:bodyPr wrap="none" lIns="68580" tIns="34290" rIns="68580" bIns="34290">
            <a:spAutoFit/>
          </a:bodyPr>
          <a:lstStyle/>
          <a:p>
            <a:r>
              <a:rPr lang="en-US" sz="2600" b="1" i="1" u="sng" smtClean="0">
                <a:solidFill>
                  <a:srgbClr val="002060"/>
                </a:solidFill>
                <a:cs typeface="Arial" pitchFamily="34" charset="0"/>
              </a:rPr>
              <a:t>a. Địa hình và khoáng sản</a:t>
            </a:r>
          </a:p>
        </p:txBody>
      </p:sp>
      <p:sp>
        <p:nvSpPr>
          <p:cNvPr id="19" name="Rectangle: Rounded Corners 7">
            <a:extLst>
              <a:ext uri="{FF2B5EF4-FFF2-40B4-BE49-F238E27FC236}">
                <a16:creationId xmlns:a16="http://schemas.microsoft.com/office/drawing/2014/main" xmlns="" id="{83943E22-6FC5-4857-96F1-DB4BDF369685}"/>
              </a:ext>
            </a:extLst>
          </p:cNvPr>
          <p:cNvSpPr/>
          <p:nvPr/>
        </p:nvSpPr>
        <p:spPr>
          <a:xfrm>
            <a:off x="129643" y="1731324"/>
            <a:ext cx="4632362" cy="145126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Trình bày đặc điểm tài nguyên khoáng sản châu Á.</a:t>
            </a:r>
          </a:p>
        </p:txBody>
      </p:sp>
      <p:pic>
        <p:nvPicPr>
          <p:cNvPr id="20" name="Picture 2" descr="Để con học tốt Toán- cha mẹ cần làm gì">
            <a:extLst>
              <a:ext uri="{FF2B5EF4-FFF2-40B4-BE49-F238E27FC236}">
                <a16:creationId xmlns:a16="http://schemas.microsoft.com/office/drawing/2014/main" xmlns="" id="{30E339FD-B5B7-4C8C-874E-5CF7938C21D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138" r="64164" b="8611"/>
          <a:stretch/>
        </p:blipFill>
        <p:spPr bwMode="auto">
          <a:xfrm>
            <a:off x="106883" y="1306286"/>
            <a:ext cx="696040" cy="87356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6" name="Rectangle 15"/>
          <p:cNvSpPr/>
          <p:nvPr/>
        </p:nvSpPr>
        <p:spPr>
          <a:xfrm>
            <a:off x="132446" y="568828"/>
            <a:ext cx="4062651" cy="469359"/>
          </a:xfrm>
          <a:prstGeom prst="rect">
            <a:avLst/>
          </a:prstGeom>
        </p:spPr>
        <p:txBody>
          <a:bodyPr wrap="none" lIns="68580" tIns="34290" rIns="68580" bIns="34290">
            <a:spAutoFit/>
          </a:bodyPr>
          <a:lstStyle/>
          <a:p>
            <a:r>
              <a:rPr lang="en-US" sz="2600" b="1" u="sng" smtClean="0">
                <a:solidFill>
                  <a:srgbClr val="002060"/>
                </a:solidFill>
                <a:cs typeface="Arial" pitchFamily="34" charset="0"/>
              </a:rPr>
              <a:t>2. Đặc điểm tự nhiên châu Á</a:t>
            </a:r>
            <a:endParaRPr lang="en-US" sz="2600" b="1" u="sng"/>
          </a:p>
        </p:txBody>
      </p:sp>
      <p:cxnSp>
        <p:nvCxnSpPr>
          <p:cNvPr id="21" name="Straight Connector 20">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C:\Users\PTS\Desktop\Ảnh\ae7b6c9b939d5cc3058c.jpg"/>
          <p:cNvPicPr>
            <a:picLocks noChangeAspect="1" noChangeArrowheads="1"/>
          </p:cNvPicPr>
          <p:nvPr/>
        </p:nvPicPr>
        <p:blipFill>
          <a:blip r:embed="rId5"/>
          <a:srcRect/>
          <a:stretch>
            <a:fillRect/>
          </a:stretch>
        </p:blipFill>
        <p:spPr bwMode="auto">
          <a:xfrm>
            <a:off x="4880757" y="605385"/>
            <a:ext cx="4073237" cy="4348115"/>
          </a:xfrm>
          <a:prstGeom prst="rect">
            <a:avLst/>
          </a:prstGeom>
          <a:noFill/>
          <a:ln>
            <a:solidFill>
              <a:srgbClr val="0000FF"/>
            </a:solidFill>
          </a:ln>
        </p:spPr>
      </p:pic>
      <p:sp>
        <p:nvSpPr>
          <p:cNvPr id="23" name="Rectangle 22"/>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
        <p:nvSpPr>
          <p:cNvPr id="13" name="Rectangle 1"/>
          <p:cNvSpPr>
            <a:spLocks noChangeArrowheads="1"/>
          </p:cNvSpPr>
          <p:nvPr/>
        </p:nvSpPr>
        <p:spPr bwMode="auto">
          <a:xfrm>
            <a:off x="178136" y="1268053"/>
            <a:ext cx="4619500" cy="23329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30000"/>
              </a:lnSpc>
            </a:pPr>
            <a:r>
              <a:rPr kumimoji="0" lang="pt-BR" sz="2800" b="1" i="1" u="none" strike="noStrike" cap="none" normalizeH="0" baseline="0" smtClean="0">
                <a:ln>
                  <a:noFill/>
                </a:ln>
                <a:solidFill>
                  <a:srgbClr val="002060"/>
                </a:solidFill>
                <a:effectLst/>
                <a:ea typeface="Calibri" pitchFamily="34" charset="0"/>
                <a:cs typeface="Times New Roman" pitchFamily="18" charset="0"/>
              </a:rPr>
              <a:t>* Khoáng</a:t>
            </a:r>
            <a:r>
              <a:rPr kumimoji="0" lang="pt-BR" sz="2800" b="1" i="1" u="none" strike="noStrike" cap="none" normalizeH="0" smtClean="0">
                <a:ln>
                  <a:noFill/>
                </a:ln>
                <a:solidFill>
                  <a:srgbClr val="002060"/>
                </a:solidFill>
                <a:effectLst/>
                <a:ea typeface="Calibri" pitchFamily="34" charset="0"/>
                <a:cs typeface="Times New Roman" pitchFamily="18" charset="0"/>
              </a:rPr>
              <a:t> sản</a:t>
            </a:r>
          </a:p>
          <a:p>
            <a:pPr algn="just">
              <a:lnSpc>
                <a:spcPct val="130000"/>
              </a:lnSpc>
            </a:pPr>
            <a:r>
              <a:rPr kumimoji="0" lang="pt-BR" sz="2800" b="1" i="0" u="none" strike="noStrike" cap="none" normalizeH="0" baseline="0" smtClean="0">
                <a:ln>
                  <a:noFill/>
                </a:ln>
                <a:solidFill>
                  <a:srgbClr val="002060"/>
                </a:solidFill>
                <a:effectLst/>
                <a:ea typeface="Calibri" pitchFamily="34" charset="0"/>
                <a:cs typeface="Times New Roman" pitchFamily="18" charset="0"/>
              </a:rPr>
              <a:t>-</a:t>
            </a:r>
            <a:r>
              <a:rPr lang="pt-BR" sz="2800" b="1" smtClean="0">
                <a:solidFill>
                  <a:srgbClr val="002060"/>
                </a:solidFill>
              </a:rPr>
              <a:t> Khoáng sản phong phú, trữ lượng lớn: dầu mỏ, khí đốt, than, sắt, man-gan, đồng,...</a:t>
            </a:r>
            <a:endParaRPr lang="en-US" sz="2800" b="1" smtClean="0">
              <a:solidFill>
                <a:srgbClr val="002060"/>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ppt_x-.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20"/>
                                        </p:tgtEl>
                                        <p:attrNameLst>
                                          <p:attrName>ppt_x</p:attrName>
                                        </p:attrNameLst>
                                      </p:cBhvr>
                                      <p:tavLst>
                                        <p:tav tm="0">
                                          <p:val>
                                            <p:strVal val="ppt_x"/>
                                          </p:val>
                                        </p:tav>
                                        <p:tav tm="100000">
                                          <p:val>
                                            <p:strVal val="ppt_x-.2"/>
                                          </p:val>
                                        </p:tav>
                                      </p:tavLst>
                                    </p:anim>
                                    <p:anim calcmode="lin" valueType="num">
                                      <p:cBhvr>
                                        <p:cTn id="43" dur="1000"/>
                                        <p:tgtEl>
                                          <p:spTgt spid="20"/>
                                        </p:tgtEl>
                                        <p:attrNameLst>
                                          <p:attrName>ppt_y</p:attrName>
                                        </p:attrNameLst>
                                      </p:cBhvr>
                                      <p:tavLst>
                                        <p:tav tm="0">
                                          <p:val>
                                            <p:strVal val="ppt_y"/>
                                          </p:val>
                                        </p:tav>
                                        <p:tav tm="100000">
                                          <p:val>
                                            <p:strVal val="ppt_y"/>
                                          </p:val>
                                        </p:tav>
                                      </p:tavLst>
                                    </p:anim>
                                    <p:animEffect transition="out" filter="fade">
                                      <p:cBhvr>
                                        <p:cTn id="44" dur="1000"/>
                                        <p:tgtEl>
                                          <p:spTgt spid="20"/>
                                        </p:tgtEl>
                                      </p:cBhvr>
                                    </p:animEffect>
                                    <p:set>
                                      <p:cBhvr>
                                        <p:cTn id="45" dur="1" fill="hold">
                                          <p:stCondLst>
                                            <p:cond delay="999"/>
                                          </p:stCondLst>
                                        </p:cTn>
                                        <p:tgtEl>
                                          <p:spTgt spid="20"/>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9"/>
                                        </p:tgtEl>
                                        <p:attrNameLst>
                                          <p:attrName>ppt_x</p:attrName>
                                        </p:attrNameLst>
                                      </p:cBhvr>
                                      <p:tavLst>
                                        <p:tav tm="0">
                                          <p:val>
                                            <p:strVal val="ppt_x"/>
                                          </p:val>
                                        </p:tav>
                                        <p:tav tm="100000">
                                          <p:val>
                                            <p:strVal val="ppt_x-.2"/>
                                          </p:val>
                                        </p:tav>
                                      </p:tavLst>
                                    </p:anim>
                                    <p:anim calcmode="lin" valueType="num">
                                      <p:cBhvr>
                                        <p:cTn id="48" dur="1000"/>
                                        <p:tgtEl>
                                          <p:spTgt spid="19"/>
                                        </p:tgtEl>
                                        <p:attrNameLst>
                                          <p:attrName>ppt_y</p:attrName>
                                        </p:attrNameLst>
                                      </p:cBhvr>
                                      <p:tavLst>
                                        <p:tav tm="0">
                                          <p:val>
                                            <p:strVal val="ppt_y"/>
                                          </p:val>
                                        </p:tav>
                                        <p:tav tm="100000">
                                          <p:val>
                                            <p:strVal val="ppt_y"/>
                                          </p:val>
                                        </p:tav>
                                      </p:tavLst>
                                    </p:anim>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 calcmode="lin" valueType="num">
                                      <p:cBhvr>
                                        <p:cTn id="55"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56"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 calcmode="lin" valueType="num">
                                      <p:cBhvr>
                                        <p:cTn id="62"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63"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xmlns="" id="{83943E22-6FC5-4857-96F1-DB4BDF369685}"/>
              </a:ext>
            </a:extLst>
          </p:cNvPr>
          <p:cNvSpPr/>
          <p:nvPr/>
        </p:nvSpPr>
        <p:spPr>
          <a:xfrm>
            <a:off x="212765" y="1719454"/>
            <a:ext cx="5095505" cy="102374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một số khoáng sản ở Việt Nam mà em biết.</a:t>
            </a:r>
          </a:p>
        </p:txBody>
      </p:sp>
      <p:pic>
        <p:nvPicPr>
          <p:cNvPr id="12" name="Picture 2" descr="Để con học tốt Toán- cha mẹ cần làm gì">
            <a:extLst>
              <a:ext uri="{FF2B5EF4-FFF2-40B4-BE49-F238E27FC236}">
                <a16:creationId xmlns:a16="http://schemas.microsoft.com/office/drawing/2014/main" xmlns=""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138" r="64164" b="8611"/>
          <a:stretch/>
        </p:blipFill>
        <p:spPr bwMode="auto">
          <a:xfrm>
            <a:off x="201881" y="1389416"/>
            <a:ext cx="696040" cy="873560"/>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a:extLst>
              <a:ext uri="{FF2B5EF4-FFF2-40B4-BE49-F238E27FC236}">
                <a16:creationId xmlns="" xmlns:a16="http://schemas.microsoft.com/office/drawing/2014/main" id="{7CF9C1B9-5B07-4E06-84E0-8DA3DF16C35A}"/>
              </a:ext>
            </a:extLst>
          </p:cNvPr>
          <p:cNvSpPr txBox="1"/>
          <p:nvPr/>
        </p:nvSpPr>
        <p:spPr>
          <a:xfrm>
            <a:off x="5415148" y="4776348"/>
            <a:ext cx="3728852" cy="369332"/>
          </a:xfrm>
          <a:prstGeom prst="rect">
            <a:avLst/>
          </a:prstGeom>
          <a:noFill/>
          <a:ln>
            <a:solidFill>
              <a:srgbClr val="0000FF"/>
            </a:solidFill>
          </a:ln>
        </p:spPr>
        <p:txBody>
          <a:bodyPr wrap="square" rtlCol="0">
            <a:spAutoFit/>
          </a:bodyPr>
          <a:lstStyle/>
          <a:p>
            <a:pPr algn="ctr"/>
            <a:r>
              <a:rPr lang="en-US" sz="1800" smtClean="0">
                <a:solidFill>
                  <a:srgbClr val="0000FF"/>
                </a:solidFill>
                <a:latin typeface="Arial" panose="020B0604020202020204" pitchFamily="34" charset="0"/>
                <a:cs typeface="Arial" panose="020B0604020202020204" pitchFamily="34" charset="0"/>
              </a:rPr>
              <a:t>L</a:t>
            </a:r>
            <a:r>
              <a:rPr lang="vi-VN" sz="1800" smtClean="0">
                <a:solidFill>
                  <a:srgbClr val="0000FF"/>
                </a:solidFill>
                <a:latin typeface="Arial" panose="020B0604020202020204" pitchFamily="34" charset="0"/>
                <a:cs typeface="Arial" panose="020B0604020202020204" pitchFamily="34" charset="0"/>
              </a:rPr>
              <a:t>ư</a:t>
            </a:r>
            <a:r>
              <a:rPr lang="en-US" sz="1800" smtClean="0">
                <a:solidFill>
                  <a:srgbClr val="0000FF"/>
                </a:solidFill>
                <a:latin typeface="Arial" panose="020B0604020202020204" pitchFamily="34" charset="0"/>
                <a:cs typeface="Arial" panose="020B0604020202020204" pitchFamily="34" charset="0"/>
              </a:rPr>
              <a:t>ợc đồ khoáng sản Việt </a:t>
            </a:r>
            <a:r>
              <a:rPr lang="en-US" sz="1800" dirty="0">
                <a:solidFill>
                  <a:srgbClr val="0000FF"/>
                </a:solidFill>
                <a:latin typeface="Arial" panose="020B0604020202020204" pitchFamily="34" charset="0"/>
                <a:cs typeface="Arial" panose="020B0604020202020204" pitchFamily="34" charset="0"/>
              </a:rPr>
              <a:t>Nam</a:t>
            </a:r>
          </a:p>
        </p:txBody>
      </p:sp>
      <p:pic>
        <p:nvPicPr>
          <p:cNvPr id="8" name="Picture 7">
            <a:extLst>
              <a:ext uri="{FF2B5EF4-FFF2-40B4-BE49-F238E27FC236}">
                <a16:creationId xmlns:a16="http://schemas.microsoft.com/office/drawing/2014/main" xmlns="" id="{A0CCD4A6-9A16-46C6-BB0D-E10C18B1EFCA}"/>
              </a:ext>
            </a:extLst>
          </p:cNvPr>
          <p:cNvPicPr>
            <a:picLocks noChangeAspect="1"/>
          </p:cNvPicPr>
          <p:nvPr/>
        </p:nvPicPr>
        <p:blipFill rotWithShape="1">
          <a:blip r:embed="rId4"/>
          <a:srcRect l="39643" t="22119" r="40833" b="28877"/>
          <a:stretch/>
        </p:blipFill>
        <p:spPr>
          <a:xfrm>
            <a:off x="5415148" y="700644"/>
            <a:ext cx="3706932" cy="4085112"/>
          </a:xfrm>
          <a:prstGeom prst="rect">
            <a:avLst/>
          </a:prstGeom>
          <a:ln>
            <a:solidFill>
              <a:srgbClr val="0000FF"/>
            </a:solidFill>
          </a:ln>
        </p:spPr>
      </p:pic>
      <p:sp>
        <p:nvSpPr>
          <p:cNvPr id="14" name="TextBox 13"/>
          <p:cNvSpPr txBox="1"/>
          <p:nvPr/>
        </p:nvSpPr>
        <p:spPr>
          <a:xfrm>
            <a:off x="136571" y="962893"/>
            <a:ext cx="3722814" cy="469359"/>
          </a:xfrm>
          <a:prstGeom prst="rect">
            <a:avLst/>
          </a:prstGeom>
        </p:spPr>
        <p:txBody>
          <a:bodyPr wrap="none" lIns="68580" tIns="34290" rIns="68580" bIns="34290">
            <a:spAutoFit/>
          </a:bodyPr>
          <a:lstStyle/>
          <a:p>
            <a:pPr algn="just"/>
            <a:r>
              <a:rPr lang="en-US" sz="2600" b="1" i="1" u="sng" smtClean="0">
                <a:solidFill>
                  <a:srgbClr val="002060"/>
                </a:solidFill>
                <a:cs typeface="Arial" pitchFamily="34" charset="0"/>
              </a:rPr>
              <a:t>a. Địa hình và khoáng sản</a:t>
            </a:r>
          </a:p>
        </p:txBody>
      </p:sp>
      <p:sp>
        <p:nvSpPr>
          <p:cNvPr id="10" name="TextBox 9"/>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062651" cy="469359"/>
          </a:xfrm>
          <a:prstGeom prst="rect">
            <a:avLst/>
          </a:prstGeom>
        </p:spPr>
        <p:txBody>
          <a:bodyPr wrap="none" lIns="68580" tIns="34290" rIns="68580" bIns="34290">
            <a:spAutoFit/>
          </a:bodyPr>
          <a:lstStyle/>
          <a:p>
            <a:pPr algn="just"/>
            <a:r>
              <a:rPr lang="en-US" sz="2600" b="1" u="sng" smtClean="0">
                <a:solidFill>
                  <a:srgbClr val="002060"/>
                </a:solidFill>
                <a:cs typeface="Arial" pitchFamily="34" charset="0"/>
              </a:rPr>
              <a:t>2. Đặc điểm tự nhiên châu Á</a:t>
            </a:r>
            <a:endParaRPr lang="en-US" sz="2600" u="sng"/>
          </a:p>
        </p:txBody>
      </p:sp>
      <p:cxnSp>
        <p:nvCxnSpPr>
          <p:cNvPr id="16" name="Straight Connector 15">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1000"/>
                                        <p:tgtEl>
                                          <p:spTgt spid="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amond(in)">
                                      <p:cBhvr>
                                        <p:cTn id="2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S\Desktop\Ảnh\z3521498681114_45977c2fab64eeb6696c14d21167a9d6.jpg"/>
          <p:cNvPicPr/>
          <p:nvPr/>
        </p:nvPicPr>
        <p:blipFill>
          <a:blip r:embed="rId2"/>
          <a:srcRect/>
          <a:stretch>
            <a:fillRect/>
          </a:stretch>
        </p:blipFill>
        <p:spPr bwMode="auto">
          <a:xfrm>
            <a:off x="1876301" y="225303"/>
            <a:ext cx="7109518" cy="4750457"/>
          </a:xfrm>
          <a:prstGeom prst="rect">
            <a:avLst/>
          </a:prstGeom>
          <a:noFill/>
          <a:ln w="9525">
            <a:solidFill>
              <a:srgbClr val="0000FF"/>
            </a:solidFill>
            <a:miter lim="800000"/>
            <a:headEnd/>
            <a:tailEnd/>
          </a:ln>
        </p:spPr>
      </p:pic>
      <p:sp>
        <p:nvSpPr>
          <p:cNvPr id="100353" name="Rectangle 1"/>
          <p:cNvSpPr>
            <a:spLocks noChangeArrowheads="1"/>
          </p:cNvSpPr>
          <p:nvPr/>
        </p:nvSpPr>
        <p:spPr bwMode="auto">
          <a:xfrm>
            <a:off x="142505" y="142500"/>
            <a:ext cx="1615045" cy="2845715"/>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30000"/>
              </a:lnSpc>
              <a:spcBef>
                <a:spcPct val="0"/>
              </a:spcBef>
              <a:spcAft>
                <a:spcPct val="0"/>
              </a:spcAft>
              <a:buClrTx/>
              <a:buSzTx/>
              <a:buFontTx/>
              <a:buNone/>
              <a:tabLst/>
            </a:pPr>
            <a:r>
              <a:rPr kumimoji="0" lang="vi-VN" sz="2000" b="1" u="none" strike="noStrike" cap="none" normalizeH="0" baseline="0" smtClean="0">
                <a:ln>
                  <a:noFill/>
                </a:ln>
                <a:solidFill>
                  <a:srgbClr val="FF0000"/>
                </a:solidFill>
                <a:effectLst/>
                <a:latin typeface="Tahoma" pitchFamily="34" charset="0"/>
                <a:ea typeface="Calibri" pitchFamily="34" charset="0"/>
                <a:cs typeface="Tahoma" pitchFamily="34" charset="0"/>
              </a:rPr>
              <a:t>*</a:t>
            </a:r>
            <a:r>
              <a:rPr kumimoji="0" lang="en-US" sz="2000" b="1" u="none" strike="noStrike" cap="none" normalizeH="0" baseline="0" smtClean="0">
                <a:ln>
                  <a:noFill/>
                </a:ln>
                <a:solidFill>
                  <a:srgbClr val="FF0000"/>
                </a:solidFill>
                <a:effectLst/>
                <a:latin typeface="Tahoma" pitchFamily="34" charset="0"/>
                <a:ea typeface="Calibri" pitchFamily="34" charset="0"/>
                <a:cs typeface="Tahoma" pitchFamily="34" charset="0"/>
              </a:rPr>
              <a:t>Bài tập nhỏ: </a:t>
            </a:r>
            <a:r>
              <a:rPr kumimoji="0" lang="vi-VN" sz="2000" b="1" u="none" strike="noStrike" cap="none" normalizeH="0" baseline="0" smtClean="0">
                <a:ln>
                  <a:noFill/>
                </a:ln>
                <a:solidFill>
                  <a:srgbClr val="FF0000"/>
                </a:solidFill>
                <a:effectLst/>
                <a:latin typeface="Tahoma" pitchFamily="34" charset="0"/>
                <a:ea typeface="Calibri" pitchFamily="34" charset="0"/>
                <a:cs typeface="Tahoma" pitchFamily="34" charset="0"/>
              </a:rPr>
              <a:t>Ghép các ô bên trái với các ô bên phải sao cho phù hợp:</a:t>
            </a:r>
            <a:endParaRPr kumimoji="0" lang="vi-VN" sz="2000" b="1" u="none" strike="noStrike" cap="none" normalizeH="0" baseline="0" smtClean="0">
              <a:ln>
                <a:noFill/>
              </a:ln>
              <a:solidFill>
                <a:srgbClr val="FF0000"/>
              </a:solidFill>
              <a:effectLst/>
              <a:latin typeface="Tahoma" pitchFamily="34" charset="0"/>
              <a:cs typeface="Tahoma" pitchFamily="34" charset="0"/>
            </a:endParaRPr>
          </a:p>
        </p:txBody>
      </p:sp>
      <p:cxnSp>
        <p:nvCxnSpPr>
          <p:cNvPr id="6" name="Straight Connector 5"/>
          <p:cNvCxnSpPr/>
          <p:nvPr/>
        </p:nvCxnSpPr>
        <p:spPr>
          <a:xfrm rot="16200000" flipH="1">
            <a:off x="2867891" y="1478477"/>
            <a:ext cx="1781299" cy="8193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2456212" y="2753095"/>
            <a:ext cx="2650178" cy="84512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3281547" y="2818408"/>
            <a:ext cx="963885" cy="78575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861954" y="2311729"/>
            <a:ext cx="1741713" cy="79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995054" y="2274124"/>
            <a:ext cx="3497282" cy="87283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184324" y="3391034"/>
          <a:ext cx="1549472" cy="914400"/>
        </p:xfrm>
        <a:graphic>
          <a:graphicData uri="http://schemas.openxmlformats.org/drawingml/2006/table">
            <a:tbl>
              <a:tblPr/>
              <a:tblGrid>
                <a:gridCol w="294813"/>
                <a:gridCol w="285866"/>
                <a:gridCol w="322931"/>
                <a:gridCol w="322931"/>
                <a:gridCol w="322931"/>
              </a:tblGrid>
              <a:tr h="0">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1c</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2e</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3d</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4b</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5a</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diamond(out)">
                                      <p:cBhvr>
                                        <p:cTn id="7" dur="1000"/>
                                        <p:tgtEl>
                                          <p:spTgt spid="100353"/>
                                        </p:tgtEl>
                                      </p:cBhvr>
                                    </p:animEffect>
                                  </p:childTnLst>
                                </p:cTn>
                              </p:par>
                              <p:par>
                                <p:cTn id="8" presetID="8"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ou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nodeType="clickEffect">
                                  <p:stCondLst>
                                    <p:cond delay="0"/>
                                  </p:stCondLst>
                                  <p:childTnLst>
                                    <p:animEffect transition="out" filter="diamond(out)">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xit" presetSubtype="32" fill="hold" nodeType="clickEffect">
                                  <p:stCondLst>
                                    <p:cond delay="0"/>
                                  </p:stCondLst>
                                  <p:childTnLst>
                                    <p:animEffect transition="out" filter="diamond(out)">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amond(in)">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xit" presetSubtype="16" fill="hold" nodeType="clickEffect">
                                  <p:stCondLst>
                                    <p:cond delay="0"/>
                                  </p:stCondLst>
                                  <p:childTnLst>
                                    <p:animEffect transition="out" filter="diamond(in)">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8" presetClass="entr" presetSubtype="3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amond(ou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xit" presetSubtype="16" fill="hold" nodeType="clickEffect">
                                  <p:stCondLst>
                                    <p:cond delay="0"/>
                                  </p:stCondLst>
                                  <p:childTnLst>
                                    <p:animEffect transition="out" filter="diamond(i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diamond(in)">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nodeType="clickEffect">
                                  <p:stCondLst>
                                    <p:cond delay="0"/>
                                  </p:stCondLst>
                                  <p:childTnLst>
                                    <p:animEffect transition="out" filter="diamond(in)">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ppt_x</p:attrName>
                                        </p:attrNameLst>
                                      </p:cBhvr>
                                      <p:tavLst>
                                        <p:tav tm="0">
                                          <p:val>
                                            <p:strVal val="#ppt_x-.2"/>
                                          </p:val>
                                        </p:tav>
                                        <p:tav tm="100000">
                                          <p:val>
                                            <p:strVal val="#ppt_x"/>
                                          </p:val>
                                        </p:tav>
                                      </p:tavLst>
                                    </p:anim>
                                    <p:anim calcmode="lin" valueType="num">
                                      <p:cBhvr>
                                        <p:cTn id="6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xmlns="" id="{A9512F2F-F94C-43C7-B659-139037FB220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2504" y="57150"/>
            <a:ext cx="4429496"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5" name="Picture 6" descr="clip_image001%25255B4%25255D">
            <a:extLst>
              <a:ext uri="{FF2B5EF4-FFF2-40B4-BE49-F238E27FC236}">
                <a16:creationId xmlns:a16="http://schemas.microsoft.com/office/drawing/2014/main" xmlns="" id="{D4157619-C1B0-426E-9896-252E65D7250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61899" y="2686050"/>
            <a:ext cx="4339597"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6" name="Picture 7" descr="images366037_mo_da_suoi_vien">
            <a:extLst>
              <a:ext uri="{FF2B5EF4-FFF2-40B4-BE49-F238E27FC236}">
                <a16:creationId xmlns:a16="http://schemas.microsoft.com/office/drawing/2014/main" xmlns="" id="{AEF92F75-CB6A-43E6-99F4-70046013E08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2504" y="2686050"/>
            <a:ext cx="4429496"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7" name="Picture 5" descr="images899841_images858461_vang_danh_1">
            <a:extLst>
              <a:ext uri="{FF2B5EF4-FFF2-40B4-BE49-F238E27FC236}">
                <a16:creationId xmlns:a16="http://schemas.microsoft.com/office/drawing/2014/main" xmlns="" id="{C624A304-4C4F-433C-A9B6-F5B89A21233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61899" y="57150"/>
            <a:ext cx="4339597"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5"/>
              <a:stretch>
                <a:fillRect/>
              </a:stretch>
            </p:blipFill>
            <p:spPr>
              <a:xfrm>
                <a:off x="145915" y="3448414"/>
                <a:ext cx="1553816" cy="155381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smtClean="0">
                <a:solidFill>
                  <a:schemeClr val="bg1"/>
                </a:solidFill>
              </a:rPr>
              <a:t>CHƯƠNG 2. CHÂU Á</a:t>
            </a:r>
            <a:endParaRPr lang="en-US" sz="3800" b="1">
              <a:solidFill>
                <a:schemeClr val="bg1"/>
              </a:solidFill>
            </a:endParaRPr>
          </a:p>
        </p:txBody>
      </p:sp>
      <p:sp>
        <p:nvSpPr>
          <p:cNvPr id="8" name="TextBox 7"/>
          <p:cNvSpPr txBox="1"/>
          <p:nvPr/>
        </p:nvSpPr>
        <p:spPr>
          <a:xfrm>
            <a:off x="906778" y="1368930"/>
            <a:ext cx="7280910" cy="1762021"/>
          </a:xfrm>
          <a:prstGeom prst="rect">
            <a:avLst/>
          </a:prstGeom>
          <a:noFill/>
        </p:spPr>
        <p:txBody>
          <a:bodyPr wrap="square" lIns="68580" tIns="34290" rIns="68580" bIns="34290" rtlCol="0">
            <a:spAutoFit/>
          </a:bodyPr>
          <a:lstStyle/>
          <a:p>
            <a:pPr algn="ctr"/>
            <a:r>
              <a:rPr lang="en-US" sz="5500" b="1" smtClean="0">
                <a:solidFill>
                  <a:srgbClr val="FFFF00"/>
                </a:solidFill>
                <a:effectLst>
                  <a:outerShdw blurRad="38100" dist="38100" dir="2700000" algn="tl">
                    <a:srgbClr val="000000">
                      <a:alpha val="43137"/>
                    </a:srgbClr>
                  </a:outerShdw>
                </a:effectLst>
              </a:rPr>
              <a:t>Bài 5. </a:t>
            </a:r>
          </a:p>
          <a:p>
            <a:pPr algn="ctr"/>
            <a:r>
              <a:rPr lang="en-US" sz="5500" b="1" smtClean="0">
                <a:solidFill>
                  <a:srgbClr val="FFFF00"/>
                </a:solidFill>
                <a:effectLst>
                  <a:outerShdw blurRad="38100" dist="38100" dir="2700000" algn="tl">
                    <a:srgbClr val="000000">
                      <a:alpha val="43137"/>
                    </a:srgbClr>
                  </a:outerShdw>
                </a:effectLst>
              </a:rPr>
              <a:t>THIÊN NHIÊN CHÂU Á</a:t>
            </a:r>
            <a:endParaRPr lang="en-US" sz="5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84912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6571" y="962893"/>
            <a:ext cx="3722814" cy="469359"/>
          </a:xfrm>
          <a:prstGeom prst="rect">
            <a:avLst/>
          </a:prstGeom>
        </p:spPr>
        <p:txBody>
          <a:bodyPr wrap="none" lIns="68580" tIns="34290" rIns="68580" bIns="34290">
            <a:spAutoFit/>
          </a:bodyPr>
          <a:lstStyle/>
          <a:p>
            <a:r>
              <a:rPr lang="en-US" sz="2600" b="1" i="1" u="sng" smtClean="0">
                <a:solidFill>
                  <a:srgbClr val="002060"/>
                </a:solidFill>
                <a:cs typeface="Arial" pitchFamily="34" charset="0"/>
              </a:rPr>
              <a:t>a. Địa hình và khoáng sản</a:t>
            </a:r>
          </a:p>
        </p:txBody>
      </p:sp>
      <p:sp>
        <p:nvSpPr>
          <p:cNvPr id="14" name="Rectangle: Rounded Corners 7">
            <a:extLst>
              <a:ext uri="{FF2B5EF4-FFF2-40B4-BE49-F238E27FC236}">
                <a16:creationId xmlns:a16="http://schemas.microsoft.com/office/drawing/2014/main" xmlns="" id="{83943E22-6FC5-4857-96F1-DB4BDF369685}"/>
              </a:ext>
            </a:extLst>
          </p:cNvPr>
          <p:cNvSpPr/>
          <p:nvPr/>
        </p:nvSpPr>
        <p:spPr>
          <a:xfrm>
            <a:off x="127664" y="1591792"/>
            <a:ext cx="4539339" cy="144829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i="1" smtClean="0">
                <a:solidFill>
                  <a:srgbClr val="0000FF"/>
                </a:solidFill>
                <a:cs typeface="Arial" pitchFamily="34" charset="0"/>
              </a:rPr>
              <a:t> 	Tài nguyên khoáng sản có ý nghĩa như thế nào đối với các nước châu Á?</a:t>
            </a:r>
          </a:p>
        </p:txBody>
      </p:sp>
      <p:pic>
        <p:nvPicPr>
          <p:cNvPr id="16" name="Picture 15">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4546" y="1337961"/>
            <a:ext cx="642954" cy="698258"/>
          </a:xfrm>
          <a:prstGeom prst="rect">
            <a:avLst/>
          </a:prstGeom>
        </p:spPr>
      </p:pic>
      <p:sp>
        <p:nvSpPr>
          <p:cNvPr id="19" name="Rectangle 18"/>
          <p:cNvSpPr/>
          <p:nvPr/>
        </p:nvSpPr>
        <p:spPr>
          <a:xfrm>
            <a:off x="130636" y="1359330"/>
            <a:ext cx="4536368" cy="2031325"/>
          </a:xfrm>
          <a:prstGeom prst="rect">
            <a:avLst/>
          </a:prstGeom>
        </p:spPr>
        <p:txBody>
          <a:bodyPr wrap="square">
            <a:spAutoFit/>
          </a:bodyPr>
          <a:lstStyle/>
          <a:p>
            <a:pPr algn="just">
              <a:lnSpc>
                <a:spcPct val="150000"/>
              </a:lnSpc>
            </a:pPr>
            <a:r>
              <a:rPr lang="pt-BR" sz="2800" b="1" smtClean="0">
                <a:solidFill>
                  <a:srgbClr val="002060"/>
                </a:solidFill>
              </a:rPr>
              <a:t>- Khoáng sản có vai trò quan trọng đối với sự phát triển kinh tế nhiều nước.</a:t>
            </a:r>
            <a:endParaRPr lang="en-US" sz="2800" b="1">
              <a:solidFill>
                <a:srgbClr val="002060"/>
              </a:solidFill>
            </a:endParaRPr>
          </a:p>
        </p:txBody>
      </p:sp>
      <p:sp>
        <p:nvSpPr>
          <p:cNvPr id="17" name="TextBox 16"/>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8" name="Rectangle 17"/>
          <p:cNvSpPr/>
          <p:nvPr/>
        </p:nvSpPr>
        <p:spPr>
          <a:xfrm>
            <a:off x="132446" y="604453"/>
            <a:ext cx="4062651" cy="469359"/>
          </a:xfrm>
          <a:prstGeom prst="rect">
            <a:avLst/>
          </a:prstGeom>
        </p:spPr>
        <p:txBody>
          <a:bodyPr wrap="none" lIns="68580" tIns="34290" rIns="68580" bIns="34290">
            <a:spAutoFit/>
          </a:bodyPr>
          <a:lstStyle/>
          <a:p>
            <a:r>
              <a:rPr lang="en-US" sz="2600" b="1" u="sng" smtClean="0">
                <a:solidFill>
                  <a:srgbClr val="002060"/>
                </a:solidFill>
                <a:cs typeface="Arial" pitchFamily="34" charset="0"/>
              </a:rPr>
              <a:t>2. Đặc điểm tự nhiên châu Á</a:t>
            </a:r>
            <a:endParaRPr lang="en-US" sz="2600" u="sng"/>
          </a:p>
        </p:txBody>
      </p:sp>
      <p:cxnSp>
        <p:nvCxnSpPr>
          <p:cNvPr id="20" name="Straight Connector 19">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2" name="Rectangle 21"/>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6"/>
                                        </p:tgtEl>
                                        <p:attrNameLst>
                                          <p:attrName>ppt_x</p:attrName>
                                        </p:attrNameLst>
                                      </p:cBhvr>
                                      <p:tavLst>
                                        <p:tav tm="0">
                                          <p:val>
                                            <p:strVal val="ppt_x"/>
                                          </p:val>
                                        </p:tav>
                                        <p:tav tm="100000">
                                          <p:val>
                                            <p:strVal val="ppt_x-.2"/>
                                          </p:val>
                                        </p:tav>
                                      </p:tavLst>
                                    </p:anim>
                                    <p:anim calcmode="lin" valueType="num">
                                      <p:cBhvr>
                                        <p:cTn id="19" dur="1000"/>
                                        <p:tgtEl>
                                          <p:spTgt spid="16"/>
                                        </p:tgtEl>
                                        <p:attrNameLst>
                                          <p:attrName>ppt_y</p:attrName>
                                        </p:attrNameLst>
                                      </p:cBhvr>
                                      <p:tavLst>
                                        <p:tav tm="0">
                                          <p:val>
                                            <p:strVal val="ppt_y"/>
                                          </p:val>
                                        </p:tav>
                                        <p:tav tm="100000">
                                          <p:val>
                                            <p:strVal val="ppt_y"/>
                                          </p:val>
                                        </p:tav>
                                      </p:tavLst>
                                    </p:anim>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5417" t="23775" r="29166" b="21182"/>
          <a:stretch>
            <a:fillRect/>
          </a:stretch>
        </p:blipFill>
        <p:spPr bwMode="auto">
          <a:xfrm>
            <a:off x="403623" y="190500"/>
            <a:ext cx="8740378" cy="5020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44FE511D-2CB7-4F71-A19D-CB7F358E0D54}"/>
              </a:ext>
            </a:extLst>
          </p:cNvPr>
          <p:cNvSpPr txBox="1">
            <a:spLocks noChangeArrowheads="1"/>
          </p:cNvSpPr>
          <p:nvPr/>
        </p:nvSpPr>
        <p:spPr bwMode="auto">
          <a:xfrm>
            <a:off x="2410678" y="708800"/>
            <a:ext cx="4512624" cy="684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lIns="68309" tIns="34154" rIns="68309" bIns="34154">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450"/>
              </a:spcBef>
              <a:buNone/>
            </a:pPr>
            <a:r>
              <a:rPr lang="en-US" altLang="en-US" sz="4000" b="1" smtClean="0">
                <a:solidFill>
                  <a:srgbClr val="0000FF"/>
                </a:solidFill>
                <a:latin typeface="Arial" panose="020B0604020202020204" pitchFamily="34" charset="0"/>
                <a:ea typeface="Kids"/>
                <a:cs typeface="Arial" panose="020B0604020202020204" pitchFamily="34" charset="0"/>
              </a:rPr>
              <a:t>AI NHANH HƠN</a:t>
            </a:r>
            <a:endParaRPr lang="en-US" altLang="en-US" sz="4000" b="1">
              <a:solidFill>
                <a:srgbClr val="0000FF"/>
              </a:solidFill>
              <a:latin typeface="Arial" panose="020B0604020202020204" pitchFamily="34" charset="0"/>
              <a:ea typeface="Kids"/>
              <a:cs typeface="Arial" panose="020B0604020202020204"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114" fill="hold">
                                          <p:stCondLst>
                                            <p:cond delay="0"/>
                                          </p:stCondLst>
                                        </p:cTn>
                                        <p:tgtEl>
                                          <p:spTgt spid="6"/>
                                        </p:tgtEl>
                                        <p:attrNameLst>
                                          <p:attrName>style.rotation</p:attrName>
                                        </p:attrNameLst>
                                      </p:cBhvr>
                                      <p:to>
                                        <p:strVal val="-45.0"/>
                                      </p:to>
                                    </p:set>
                                    <p:anim calcmode="lin" valueType="num">
                                      <p:cBhvr>
                                        <p:cTn id="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5754284"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Châu </a:t>
            </a:r>
            <a:r>
              <a:rPr lang="en-US" sz="2700" b="1">
                <a:solidFill>
                  <a:srgbClr val="002060"/>
                </a:solidFill>
                <a:latin typeface="Arial" panose="020B0604020202020204" pitchFamily="34" charset="0"/>
                <a:cs typeface="Arial" panose="020B0604020202020204" pitchFamily="34" charset="0"/>
              </a:rPr>
              <a:t>Âu và Châu Phi</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30821" y="4965991"/>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871757" y="4942082"/>
            <a:ext cx="304800" cy="304800"/>
          </a:xfrm>
          <a:prstGeom prst="rect">
            <a:avLst/>
          </a:prstGeom>
        </p:spPr>
      </p:pic>
    </p:spTree>
    <p:extLst>
      <p:ext uri="{BB962C8B-B14F-4D97-AF65-F5344CB8AC3E}">
        <p14:creationId xmlns:p14="http://schemas.microsoft.com/office/powerpoint/2010/main" xmlns=""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Hi-ma-lay-a</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Dãy núi cao nhất châu Á có tên là gì?</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9E891226-E122-46A1-8181-B5EB4188FDEF}"/>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7165457" y="4920761"/>
            <a:ext cx="304800" cy="304800"/>
          </a:xfrm>
          <a:prstGeom prst="rect">
            <a:avLst/>
          </a:prstGeom>
        </p:spPr>
      </p:pic>
    </p:spTree>
    <p:extLst>
      <p:ext uri="{BB962C8B-B14F-4D97-AF65-F5344CB8AC3E}">
        <p14:creationId xmlns:p14="http://schemas.microsoft.com/office/powerpoint/2010/main" xmlns=""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Kim cương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Khoáng sản nào gần như không có ở châu Á?</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F36DABD1-BD73-4674-AAE1-98E79A1C608A}"/>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4419600" y="2419350"/>
            <a:ext cx="304800" cy="304800"/>
          </a:xfrm>
          <a:prstGeom prst="rect">
            <a:avLst/>
          </a:prstGeom>
        </p:spPr>
      </p:pic>
    </p:spTree>
    <p:extLst>
      <p:ext uri="{BB962C8B-B14F-4D97-AF65-F5344CB8AC3E}">
        <p14:creationId xmlns:p14="http://schemas.microsoft.com/office/powerpoint/2010/main" xmlns="" val="11652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Sơn nguyên Tây Tạng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903388" y="1704582"/>
            <a:ext cx="4818832" cy="1315745"/>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Sơn nguyên cao </a:t>
            </a:r>
            <a:r>
              <a:rPr lang="en-US" sz="2700" b="1">
                <a:solidFill>
                  <a:srgbClr val="FFFF00"/>
                </a:solidFill>
                <a:latin typeface="Arial" panose="020B0604020202020204" pitchFamily="34" charset="0"/>
                <a:cs typeface="Arial" panose="020B0604020202020204" pitchFamily="34" charset="0"/>
              </a:rPr>
              <a:t>nhất </a:t>
            </a:r>
          </a:p>
          <a:p>
            <a:pPr algn="just">
              <a:lnSpc>
                <a:spcPct val="150000"/>
              </a:lnSpc>
            </a:pPr>
            <a:r>
              <a:rPr lang="en-US" sz="2700" b="1">
                <a:solidFill>
                  <a:srgbClr val="FFFF00"/>
                </a:solidFill>
                <a:latin typeface="Arial" panose="020B0604020202020204" pitchFamily="34" charset="0"/>
                <a:cs typeface="Arial" panose="020B0604020202020204" pitchFamily="34" charset="0"/>
              </a:rPr>
              <a:t>châu </a:t>
            </a:r>
            <a:r>
              <a:rPr lang="en-US" sz="2700" b="1" smtClean="0">
                <a:solidFill>
                  <a:srgbClr val="FFFF00"/>
                </a:solidFill>
                <a:latin typeface="Arial" panose="020B0604020202020204" pitchFamily="34" charset="0"/>
                <a:cs typeface="Arial" panose="020B0604020202020204" pitchFamily="34" charset="0"/>
              </a:rPr>
              <a:t>Á có tên là gì?</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xmlns=""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Bắc Băng Dương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903388" y="1704582"/>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Phía bắc châu Á tiếp giáp với đại dương nào?</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xmlns=""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903388" y="1668957"/>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Kể tên 3 loại khoáng sản tiêu biểu </a:t>
            </a:r>
            <a:r>
              <a:rPr lang="en-US" sz="2700" b="1" smtClean="0">
                <a:solidFill>
                  <a:srgbClr val="FFFF00"/>
                </a:solidFill>
                <a:latin typeface="Arial" panose="020B0604020202020204" pitchFamily="34" charset="0"/>
                <a:cs typeface="Arial" panose="020B0604020202020204" pitchFamily="34" charset="0"/>
              </a:rPr>
              <a:t>nhất châu Á.</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xmlns=""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phía bắc châu Á.</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771897" y="1633332"/>
            <a:ext cx="4950324" cy="1195455"/>
          </a:xfrm>
          <a:prstGeom prst="rect">
            <a:avLst/>
          </a:prstGeom>
          <a:noFill/>
        </p:spPr>
        <p:txBody>
          <a:bodyPr wrap="square" lIns="68580" tIns="34290" rIns="68580" bIns="34290" rtlCol="0">
            <a:spAutoFit/>
          </a:bodyPr>
          <a:lstStyle/>
          <a:p>
            <a:pPr algn="just">
              <a:lnSpc>
                <a:spcPct val="150000"/>
              </a:lnSpc>
            </a:pPr>
            <a:r>
              <a:rPr lang="en-US" sz="2600" b="1" smtClean="0">
                <a:solidFill>
                  <a:srgbClr val="FFFF00"/>
                </a:solidFill>
                <a:latin typeface="Arial" panose="020B0604020202020204" pitchFamily="34" charset="0"/>
                <a:cs typeface="Arial" panose="020B0604020202020204" pitchFamily="34" charset="0"/>
              </a:rPr>
              <a:t>Các đồng bằng và cao nguyên thấp, bằng phẳng nằm ở… </a:t>
            </a:r>
            <a:endParaRPr lang="en-US" sz="26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xmlns="" val="24132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xmlns=""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7</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427512" y="1617742"/>
            <a:ext cx="5593278"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Than đá</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498764" y="1752082"/>
            <a:ext cx="5391397" cy="1149545"/>
          </a:xfrm>
          <a:prstGeom prst="rect">
            <a:avLst/>
          </a:prstGeom>
          <a:noFill/>
        </p:spPr>
        <p:txBody>
          <a:bodyPr wrap="square" lIns="68580" tIns="34290" rIns="68580" bIns="34290" rtlCol="0">
            <a:spAutoFit/>
          </a:bodyPr>
          <a:lstStyle/>
          <a:p>
            <a:pPr algn="just">
              <a:lnSpc>
                <a:spcPct val="130000"/>
              </a:lnSpc>
            </a:pPr>
            <a:r>
              <a:rPr lang="en-US" sz="2700" b="1" smtClean="0">
                <a:solidFill>
                  <a:srgbClr val="FFFF00"/>
                </a:solidFill>
                <a:latin typeface="Arial" panose="020B0604020202020204" pitchFamily="34" charset="0"/>
                <a:cs typeface="Arial" panose="020B0604020202020204" pitchFamily="34" charset="0"/>
              </a:rPr>
              <a:t>Khoáng sản nào tập trung chủ yếu ở Quảng Ninh (Việt Nam)?</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xmlns=""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xmlns=""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21527"/>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593933" cy="746358"/>
          </a:xfrm>
          <a:prstGeom prst="rect">
            <a:avLst/>
          </a:prstGeom>
        </p:spPr>
        <p:txBody>
          <a:bodyPr wrap="square" lIns="68580" tIns="34290" rIns="68580" bIns="34290">
            <a:spAutoFit/>
          </a:bodyPr>
          <a:lstStyle/>
          <a:p>
            <a:pPr algn="just"/>
            <a:r>
              <a:rPr lang="en-US" sz="2200" b="1" u="sng" smtClean="0">
                <a:solidFill>
                  <a:srgbClr val="002060"/>
                </a:solidFill>
                <a:latin typeface="Arial" pitchFamily="34" charset="0"/>
                <a:cs typeface="Arial" pitchFamily="34" charset="0"/>
              </a:rPr>
              <a:t>1. Vị trí địa lí, hình dạng, kích thước châu Á</a:t>
            </a:r>
            <a:endParaRPr lang="en-US" sz="22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85942" y="1611075"/>
            <a:ext cx="4557309" cy="161900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800" b="1" i="1" smtClean="0">
                <a:solidFill>
                  <a:srgbClr val="0000FF"/>
                </a:solidFill>
                <a:cs typeface="Arial" pitchFamily="34" charset="0"/>
              </a:rPr>
              <a:t>    *Quan sát Hình 5.1.SGK, xác định phạm vi lãnh thổ châu Á.</a:t>
            </a:r>
            <a:endParaRPr kumimoji="0" lang="en-US" sz="28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276666"/>
            <a:ext cx="750409" cy="814956"/>
          </a:xfrm>
          <a:prstGeom prst="rect">
            <a:avLst/>
          </a:prstGeom>
        </p:spPr>
      </p:pic>
      <p:pic>
        <p:nvPicPr>
          <p:cNvPr id="1026"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11" name="Rectangle 10"/>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ppt_x</p:attrName>
                                        </p:attrNameLst>
                                      </p:cBhvr>
                                      <p:tavLst>
                                        <p:tav tm="0">
                                          <p:val>
                                            <p:strVal val="#ppt_x-.2"/>
                                          </p:val>
                                        </p:tav>
                                        <p:tav tm="100000">
                                          <p:val>
                                            <p:strVal val="#ppt_x"/>
                                          </p:val>
                                        </p:tav>
                                      </p:tavLst>
                                    </p:anim>
                                    <p:anim calcmode="lin" valueType="num">
                                      <p:cBhvr>
                                        <p:cTn id="3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7"/>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ppt_x</p:attrName>
                                        </p:attrNameLst>
                                      </p:cBhvr>
                                      <p:tavLst>
                                        <p:tav tm="0">
                                          <p:val>
                                            <p:strVal val="#ppt_x-.2"/>
                                          </p:val>
                                        </p:tav>
                                        <p:tav tm="100000">
                                          <p:val>
                                            <p:strVal val="#ppt_x"/>
                                          </p:val>
                                        </p:tav>
                                      </p:tavLst>
                                    </p:anim>
                                    <p:anim calcmode="lin" valueType="num">
                                      <p:cBhvr>
                                        <p:cTn id="3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1"/>
                                        </p:tgtEl>
                                      </p:cBhvr>
                                    </p:animEffect>
                                  </p:childTnLst>
                                </p:cTn>
                              </p:par>
                              <p:par>
                                <p:cTn id="37" presetID="29"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 calcmode="lin" valueType="num">
                                      <p:cBhvr>
                                        <p:cTn id="39" dur="1000" fill="hold"/>
                                        <p:tgtEl>
                                          <p:spTgt spid="1026"/>
                                        </p:tgtEl>
                                        <p:attrNameLst>
                                          <p:attrName>ppt_x</p:attrName>
                                        </p:attrNameLst>
                                      </p:cBhvr>
                                      <p:tavLst>
                                        <p:tav tm="0">
                                          <p:val>
                                            <p:strVal val="#ppt_x-.2"/>
                                          </p:val>
                                        </p:tav>
                                        <p:tav tm="100000">
                                          <p:val>
                                            <p:strVal val="#ppt_x"/>
                                          </p:val>
                                        </p:tav>
                                      </p:tavLst>
                                    </p:anim>
                                    <p:anim calcmode="lin" valueType="num">
                                      <p:cBhvr>
                                        <p:cTn id="40"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xmlns="" id="{83943E22-6FC5-4857-96F1-DB4BDF369685}"/>
              </a:ext>
            </a:extLst>
          </p:cNvPr>
          <p:cNvSpPr/>
          <p:nvPr/>
        </p:nvSpPr>
        <p:spPr>
          <a:xfrm>
            <a:off x="463141" y="1092545"/>
            <a:ext cx="8407725" cy="179317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smtClean="0">
                <a:solidFill>
                  <a:srgbClr val="0000FF"/>
                </a:solidFill>
                <a:cs typeface="Arial" pitchFamily="34" charset="0"/>
              </a:rPr>
              <a:t>	Về nhà sưu tầm thông tin tư liệu và sự hiểu biết bản thân hãy viết báo cáo khoảng 20 dòng, đánh giá về tự nhiên và thế mạnh của địa hình châu Á.</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241152" y="546265"/>
            <a:ext cx="1256799" cy="1141996"/>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956467" y="3593788"/>
            <a:ext cx="938151" cy="1478462"/>
          </a:xfrm>
          <a:prstGeom prst="rect">
            <a:avLst/>
          </a:prstGeom>
        </p:spPr>
      </p:pic>
      <p:sp>
        <p:nvSpPr>
          <p:cNvPr id="6" name="Rectangle 5">
            <a:extLst>
              <a:ext uri="{FF2B5EF4-FFF2-40B4-BE49-F238E27FC236}">
                <a16:creationId xmlns:a16="http://schemas.microsoft.com/office/drawing/2014/main" xmlns=""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xmlns=""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xmlns=""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xmlns=""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xmlns=""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xmlns=""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xmlns=""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a16="http://schemas.microsoft.com/office/drawing/2014/main" xmlns=""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xmlns=""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xmlns=""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xmlns=""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a16="http://schemas.microsoft.com/office/drawing/2014/main" xmlns=""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xmlns=""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xmlns=""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xmlns=""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xmlns=""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xmlns=""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xmlns=""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xmlns=""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xmlns=""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xmlns=""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xmlns=""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xmlns=""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xmlns=""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xmlns=""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xmlns=""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xmlns=""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xmlns=""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a16="http://schemas.microsoft.com/office/drawing/2014/main" xmlns=""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xmlns=""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xmlns=""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xmlns=""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xmlns=""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xmlns=""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xmlns=""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xmlns=""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xmlns=""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xmlns=""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xmlns=""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xmlns=""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xmlns=""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xmlns=""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xmlns=""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xmlns=""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xmlns=""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xmlns=""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a16="http://schemas.microsoft.com/office/drawing/2014/main" xmlns=""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xmlns="" val="0"/>
              </a:ext>
            </a:extLst>
          </a:blip>
          <a:stretch>
            <a:fillRect/>
          </a:stretch>
        </p:blipFill>
        <p:spPr>
          <a:xfrm flipH="1">
            <a:off x="381756" y="3605895"/>
            <a:ext cx="765106" cy="907379"/>
          </a:xfrm>
          <a:prstGeom prst="rect">
            <a:avLst/>
          </a:prstGeom>
        </p:spPr>
      </p:pic>
    </p:spTree>
    <p:extLst>
      <p:ext uri="{BB962C8B-B14F-4D97-AF65-F5344CB8AC3E}">
        <p14:creationId xmlns:p14="http://schemas.microsoft.com/office/powerpoint/2010/main" xmlns="" val="109930246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xmlns=""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smtClean="0">
                <a:solidFill>
                  <a:srgbClr val="002060"/>
                </a:solidFill>
                <a:cs typeface="Arial" pitchFamily="34" charset="0"/>
              </a:rPr>
              <a:t>    </a:t>
            </a:r>
            <a:r>
              <a:rPr lang="vi-VN" sz="2500" b="1" i="1" smtClean="0">
                <a:solidFill>
                  <a:srgbClr val="002060"/>
                </a:solidFill>
                <a:latin typeface="Calibri" pitchFamily="34" charset="0"/>
                <a:cs typeface="Calibri" pitchFamily="34" charset="0"/>
              </a:rPr>
              <a:t>- Hoàn thành phiếu học tập </a:t>
            </a:r>
            <a:r>
              <a:rPr lang="en-US" sz="2500" b="1" i="1" smtClean="0">
                <a:solidFill>
                  <a:srgbClr val="002060"/>
                </a:solidFill>
                <a:cs typeface="Arial" pitchFamily="34" charset="0"/>
              </a:rPr>
              <a:t>về vị trí, hình dạng và kích thước châu Á </a:t>
            </a:r>
            <a:r>
              <a:rPr lang="vi-VN" sz="2500" b="1" i="1" smtClean="0">
                <a:solidFill>
                  <a:srgbClr val="002060"/>
                </a:solidFill>
                <a:latin typeface="Calibri" pitchFamily="34" charset="0"/>
                <a:cs typeface="Calibri" pitchFamily="34" charset="0"/>
              </a:rPr>
              <a:t>theo mẫu sau:</a:t>
            </a:r>
            <a:endParaRPr kumimoji="0" lang="en-US" sz="2500" b="1" i="1" u="none" strike="noStrike" kern="1200" cap="none" spc="0" normalizeH="0" baseline="0" noProof="0" dirty="0">
              <a:ln>
                <a:noFill/>
              </a:ln>
              <a:solidFill>
                <a:srgbClr val="002060"/>
              </a:solidFill>
              <a:uLnTx/>
              <a:uFillTx/>
              <a:latin typeface="Calibri" pitchFamily="34" charset="0"/>
              <a:cs typeface="Calibri" pitchFamily="34" charset="0"/>
            </a:endParaRPr>
          </a:p>
        </p:txBody>
      </p:sp>
      <p:graphicFrame>
        <p:nvGraphicFramePr>
          <p:cNvPr id="10" name="Table 9"/>
          <p:cNvGraphicFramePr>
            <a:graphicFrameLocks noGrp="1"/>
          </p:cNvGraphicFramePr>
          <p:nvPr/>
        </p:nvGraphicFramePr>
        <p:xfrm>
          <a:off x="261258" y="1077684"/>
          <a:ext cx="8599710" cy="4000500"/>
        </p:xfrm>
        <a:graphic>
          <a:graphicData uri="http://schemas.openxmlformats.org/drawingml/2006/table">
            <a:tbl>
              <a:tblPr/>
              <a:tblGrid>
                <a:gridCol w="4093029"/>
                <a:gridCol w="4506681"/>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66131">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Tiếp giáp châu lục</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Giáp biển và đại dương</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kern="1200" smtClean="0">
                          <a:solidFill>
                            <a:srgbClr val="000000"/>
                          </a:solidFill>
                          <a:latin typeface="Arial" pitchFamily="34" charset="0"/>
                          <a:ea typeface="Calibri"/>
                          <a:cs typeface="Arial" pitchFamily="34" charset="0"/>
                        </a:rPr>
                        <a:t>Lãnh thổ </a:t>
                      </a:r>
                      <a:endParaRPr lang="en-US" sz="2300" b="0" kern="12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b="1" kern="1200">
                        <a:solidFill>
                          <a:srgbClr val="0000FF"/>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Thuộc lục địa</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Diện tích</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Ảnh hưởng </a:t>
                      </a:r>
                      <a:r>
                        <a:rPr lang="nl-NL" sz="2300" b="0" smtClean="0">
                          <a:solidFill>
                            <a:srgbClr val="000000"/>
                          </a:solidFill>
                          <a:latin typeface="Arial" pitchFamily="34" charset="0"/>
                          <a:ea typeface="Calibri"/>
                          <a:cs typeface="Arial" pitchFamily="34" charset="0"/>
                        </a:rPr>
                        <a:t>đối </a:t>
                      </a:r>
                      <a:r>
                        <a:rPr lang="nl-NL" sz="2300" b="0">
                          <a:solidFill>
                            <a:srgbClr val="000000"/>
                          </a:solidFill>
                          <a:latin typeface="Arial" pitchFamily="34" charset="0"/>
                          <a:ea typeface="Calibri"/>
                          <a:cs typeface="Arial" pitchFamily="34" charset="0"/>
                        </a:rPr>
                        <a:t>với thiên nhiên</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4397818" y="1719943"/>
            <a:ext cx="3298371" cy="477054"/>
          </a:xfrm>
          <a:prstGeom prst="rect">
            <a:avLst/>
          </a:prstGeom>
          <a:noFill/>
        </p:spPr>
        <p:txBody>
          <a:bodyPr wrap="square" rtlCol="0">
            <a:spAutoFit/>
          </a:bodyPr>
          <a:lstStyle/>
          <a:p>
            <a:r>
              <a:rPr lang="en-US" sz="2500" b="1" smtClean="0">
                <a:solidFill>
                  <a:srgbClr val="0000FF"/>
                </a:solidFill>
              </a:rPr>
              <a:t>Châu Âu và châu Phi.</a:t>
            </a:r>
            <a:endParaRPr lang="en-US" sz="2500" b="1">
              <a:solidFill>
                <a:srgbClr val="0000FF"/>
              </a:solidFill>
            </a:endParaRPr>
          </a:p>
        </p:txBody>
      </p:sp>
      <p:sp>
        <p:nvSpPr>
          <p:cNvPr id="5" name="TextBox 4"/>
          <p:cNvSpPr txBox="1"/>
          <p:nvPr/>
        </p:nvSpPr>
        <p:spPr>
          <a:xfrm>
            <a:off x="4386933" y="2285998"/>
            <a:ext cx="4602688" cy="446276"/>
          </a:xfrm>
          <a:prstGeom prst="rect">
            <a:avLst/>
          </a:prstGeom>
          <a:noFill/>
        </p:spPr>
        <p:txBody>
          <a:bodyPr wrap="square" rtlCol="0">
            <a:spAutoFit/>
          </a:bodyPr>
          <a:lstStyle/>
          <a:p>
            <a:r>
              <a:rPr lang="nl-NL" sz="2300" b="1" smtClean="0">
                <a:solidFill>
                  <a:srgbClr val="0000FF"/>
                </a:solidFill>
              </a:rPr>
              <a:t>B.B.Dương, T.B.Dương, A.Đ. Dương</a:t>
            </a:r>
            <a:endParaRPr lang="en-US" sz="2300" b="1">
              <a:solidFill>
                <a:srgbClr val="0000FF"/>
              </a:solidFill>
            </a:endParaRPr>
          </a:p>
        </p:txBody>
      </p:sp>
      <p:sp>
        <p:nvSpPr>
          <p:cNvPr id="6" name="TextBox 5"/>
          <p:cNvSpPr txBox="1"/>
          <p:nvPr/>
        </p:nvSpPr>
        <p:spPr>
          <a:xfrm>
            <a:off x="4397821" y="2884713"/>
            <a:ext cx="3298371" cy="477054"/>
          </a:xfrm>
          <a:prstGeom prst="rect">
            <a:avLst/>
          </a:prstGeom>
          <a:noFill/>
        </p:spPr>
        <p:txBody>
          <a:bodyPr wrap="square" rtlCol="0">
            <a:spAutoFit/>
          </a:bodyPr>
          <a:lstStyle/>
          <a:p>
            <a:r>
              <a:rPr lang="nl-NL" sz="2500" b="1" smtClean="0">
                <a:solidFill>
                  <a:srgbClr val="0000FF"/>
                </a:solidFill>
              </a:rPr>
              <a:t>Rộng lớn.</a:t>
            </a:r>
            <a:endParaRPr lang="en-US" sz="2500" b="1">
              <a:solidFill>
                <a:srgbClr val="0000FF"/>
              </a:solidFill>
            </a:endParaRPr>
          </a:p>
        </p:txBody>
      </p:sp>
      <p:sp>
        <p:nvSpPr>
          <p:cNvPr id="7" name="TextBox 6"/>
          <p:cNvSpPr txBox="1"/>
          <p:nvPr/>
        </p:nvSpPr>
        <p:spPr>
          <a:xfrm>
            <a:off x="4397819" y="3450770"/>
            <a:ext cx="3298371" cy="477054"/>
          </a:xfrm>
          <a:prstGeom prst="rect">
            <a:avLst/>
          </a:prstGeom>
          <a:noFill/>
        </p:spPr>
        <p:txBody>
          <a:bodyPr wrap="square" rtlCol="0">
            <a:spAutoFit/>
          </a:bodyPr>
          <a:lstStyle/>
          <a:p>
            <a:r>
              <a:rPr lang="nl-NL" sz="2500" b="1" smtClean="0">
                <a:solidFill>
                  <a:srgbClr val="0000FF"/>
                </a:solidFill>
              </a:rPr>
              <a:t>Á - Âu.</a:t>
            </a:r>
            <a:endParaRPr lang="en-US" sz="2500" b="1">
              <a:solidFill>
                <a:srgbClr val="0000FF"/>
              </a:solidFill>
            </a:endParaRPr>
          </a:p>
        </p:txBody>
      </p:sp>
      <p:sp>
        <p:nvSpPr>
          <p:cNvPr id="8" name="TextBox 7"/>
          <p:cNvSpPr txBox="1"/>
          <p:nvPr/>
        </p:nvSpPr>
        <p:spPr>
          <a:xfrm>
            <a:off x="4397819" y="3995055"/>
            <a:ext cx="3298371" cy="477054"/>
          </a:xfrm>
          <a:prstGeom prst="rect">
            <a:avLst/>
          </a:prstGeom>
          <a:noFill/>
        </p:spPr>
        <p:txBody>
          <a:bodyPr wrap="square" rtlCol="0">
            <a:spAutoFit/>
          </a:bodyPr>
          <a:lstStyle/>
          <a:p>
            <a:r>
              <a:rPr lang="nl-NL" sz="2500" b="1" smtClean="0">
                <a:solidFill>
                  <a:srgbClr val="0000FF"/>
                </a:solidFill>
              </a:rPr>
              <a:t>44,4 triệu km</a:t>
            </a:r>
            <a:r>
              <a:rPr lang="nl-NL" sz="2500" b="1" baseline="30000" smtClean="0">
                <a:solidFill>
                  <a:srgbClr val="0000FF"/>
                </a:solidFill>
              </a:rPr>
              <a:t>2</a:t>
            </a:r>
            <a:r>
              <a:rPr lang="nl-NL" sz="2500" b="1" smtClean="0">
                <a:solidFill>
                  <a:srgbClr val="0000FF"/>
                </a:solidFill>
              </a:rPr>
              <a:t>.</a:t>
            </a:r>
            <a:endParaRPr lang="en-US" sz="2500" b="1">
              <a:solidFill>
                <a:srgbClr val="0000FF"/>
              </a:solidFill>
            </a:endParaRPr>
          </a:p>
        </p:txBody>
      </p:sp>
      <p:sp>
        <p:nvSpPr>
          <p:cNvPr id="9" name="TextBox 8"/>
          <p:cNvSpPr txBox="1"/>
          <p:nvPr/>
        </p:nvSpPr>
        <p:spPr>
          <a:xfrm>
            <a:off x="4397817" y="4484911"/>
            <a:ext cx="4452269" cy="477054"/>
          </a:xfrm>
          <a:prstGeom prst="rect">
            <a:avLst/>
          </a:prstGeom>
          <a:noFill/>
        </p:spPr>
        <p:txBody>
          <a:bodyPr wrap="square" rtlCol="0">
            <a:spAutoFit/>
          </a:bodyPr>
          <a:lstStyle/>
          <a:p>
            <a:r>
              <a:rPr lang="nl-NL" sz="2500" b="1" smtClean="0">
                <a:solidFill>
                  <a:srgbClr val="0000FF"/>
                </a:solidFill>
              </a:rPr>
              <a:t>Thiên nhiên phân hóa đa dạng.</a:t>
            </a:r>
            <a:endParaRPr lang="en-US" sz="2500" b="1">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665185" cy="746358"/>
          </a:xfrm>
          <a:prstGeom prst="rect">
            <a:avLst/>
          </a:prstGeom>
        </p:spPr>
        <p:txBody>
          <a:bodyPr wrap="square" lIns="68580" tIns="34290" rIns="68580" bIns="34290">
            <a:spAutoFit/>
          </a:bodyPr>
          <a:lstStyle/>
          <a:p>
            <a:pPr algn="just"/>
            <a:r>
              <a:rPr lang="en-US" sz="2200" b="1" u="sng" smtClean="0">
                <a:solidFill>
                  <a:srgbClr val="002060"/>
                </a:solidFill>
                <a:latin typeface="Arial" pitchFamily="34" charset="0"/>
                <a:cs typeface="Arial" pitchFamily="34" charset="0"/>
              </a:rPr>
              <a:t>1. Vị trí địa lí, hình dạng, kích thước  châu Á</a:t>
            </a:r>
            <a:endParaRPr lang="en-US" sz="22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61" name="Rectangle 1"/>
          <p:cNvSpPr>
            <a:spLocks noChangeArrowheads="1"/>
          </p:cNvSpPr>
          <p:nvPr/>
        </p:nvSpPr>
        <p:spPr bwMode="auto">
          <a:xfrm>
            <a:off x="106875" y="1318152"/>
            <a:ext cx="4702629"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smtClean="0">
                <a:solidFill>
                  <a:srgbClr val="002060"/>
                </a:solidFill>
              </a:rPr>
              <a:t>- Tiếp giáp: hai châu lục và ba đại dương.</a:t>
            </a:r>
            <a:endParaRPr lang="en-US" sz="2800" b="1" smtClean="0">
              <a:solidFill>
                <a:srgbClr val="002060"/>
              </a:solidFill>
            </a:endParaRPr>
          </a:p>
          <a:p>
            <a:pPr algn="just">
              <a:lnSpc>
                <a:spcPct val="150000"/>
              </a:lnSpc>
            </a:pPr>
            <a:r>
              <a:rPr lang="pt-BR" sz="2800" b="1" smtClean="0">
                <a:solidFill>
                  <a:srgbClr val="002060"/>
                </a:solidFill>
              </a:rPr>
              <a:t>- Diện tích cả các đảo là 44,4 triệu km</a:t>
            </a:r>
            <a:r>
              <a:rPr lang="pt-BR" sz="2800" b="1" baseline="30000" smtClean="0">
                <a:solidFill>
                  <a:srgbClr val="002060"/>
                </a:solidFill>
              </a:rPr>
              <a:t>2</a:t>
            </a:r>
            <a:r>
              <a:rPr lang="pt-BR" sz="2800" b="1" smtClean="0">
                <a:solidFill>
                  <a:srgbClr val="002060"/>
                </a:solidFill>
              </a:rPr>
              <a:t>.</a:t>
            </a:r>
          </a:p>
          <a:p>
            <a:pPr algn="just">
              <a:lnSpc>
                <a:spcPct val="150000"/>
              </a:lnSpc>
            </a:pPr>
            <a:r>
              <a:rPr kumimoji="0" lang="en-US" sz="2800" b="1" i="0" u="none" strike="noStrike" cap="none" normalizeH="0" baseline="0" smtClean="0">
                <a:ln>
                  <a:noFill/>
                </a:ln>
                <a:solidFill>
                  <a:srgbClr val="002060"/>
                </a:solidFill>
                <a:effectLst/>
                <a:cs typeface="Arial" pitchFamily="34" charset="0"/>
              </a:rPr>
              <a:t>- Hình</a:t>
            </a:r>
            <a:r>
              <a:rPr kumimoji="0" lang="en-US" sz="2800" b="1" i="0" u="none" strike="noStrike" cap="none" normalizeH="0" smtClean="0">
                <a:ln>
                  <a:noFill/>
                </a:ln>
                <a:solidFill>
                  <a:srgbClr val="002060"/>
                </a:solidFill>
                <a:effectLst/>
                <a:cs typeface="Arial" pitchFamily="34" charset="0"/>
              </a:rPr>
              <a:t> dạng khối rộng lớn.</a:t>
            </a:r>
            <a:endParaRPr kumimoji="0" lang="en-US" sz="2800" b="1" i="0" u="none" strike="noStrike" cap="none" normalizeH="0" baseline="0" smtClean="0">
              <a:ln>
                <a:noFill/>
              </a:ln>
              <a:solidFill>
                <a:srgbClr val="002060"/>
              </a:solidFill>
              <a:effectLst/>
              <a:cs typeface="Arial" pitchFamily="34" charset="0"/>
            </a:endParaRPr>
          </a:p>
        </p:txBody>
      </p:sp>
      <p:pic>
        <p:nvPicPr>
          <p:cNvPr id="11"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2" name="Rectangle 11"/>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61">
                                            <p:txEl>
                                              <p:pRg st="1" end="1"/>
                                            </p:txEl>
                                          </p:spTgt>
                                        </p:tgtEl>
                                        <p:attrNameLst>
                                          <p:attrName>style.visibility</p:attrName>
                                        </p:attrNameLst>
                                      </p:cBhvr>
                                      <p:to>
                                        <p:strVal val="visible"/>
                                      </p:to>
                                    </p:set>
                                    <p:anim calcmode="lin" valueType="num">
                                      <p:cBhvr>
                                        <p:cTn id="14" dur="1000" fill="hold"/>
                                        <p:tgtEl>
                                          <p:spTgt spid="4096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6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61">
                                            <p:txEl>
                                              <p:pRg st="2" end="2"/>
                                            </p:txEl>
                                          </p:spTgt>
                                        </p:tgtEl>
                                        <p:attrNameLst>
                                          <p:attrName>style.visibility</p:attrName>
                                        </p:attrNameLst>
                                      </p:cBhvr>
                                      <p:to>
                                        <p:strVal val="visible"/>
                                      </p:to>
                                    </p:set>
                                    <p:anim calcmode="lin" valueType="num">
                                      <p:cBhvr>
                                        <p:cTn id="21" dur="1000" fill="hold"/>
                                        <p:tgtEl>
                                          <p:spTgt spid="4096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6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78126" y="1294402"/>
            <a:ext cx="4583879"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kumimoji="0" lang="pt-BR" sz="2800" b="1" i="0" u="none" strike="noStrike" cap="none" normalizeH="0" baseline="0" smtClean="0">
                <a:ln>
                  <a:noFill/>
                </a:ln>
                <a:solidFill>
                  <a:srgbClr val="002060"/>
                </a:solidFill>
                <a:effectLst/>
                <a:ea typeface="Calibri" pitchFamily="34" charset="0"/>
                <a:cs typeface="Times New Roman" pitchFamily="18" charset="0"/>
              </a:rPr>
              <a:t>- Lãnh</a:t>
            </a:r>
            <a:r>
              <a:rPr kumimoji="0" lang="pt-BR" sz="2800" b="1" i="0" u="none" strike="noStrike" cap="none" normalizeH="0" smtClean="0">
                <a:ln>
                  <a:noFill/>
                </a:ln>
                <a:solidFill>
                  <a:srgbClr val="002060"/>
                </a:solidFill>
                <a:effectLst/>
                <a:ea typeface="Calibri" pitchFamily="34" charset="0"/>
                <a:cs typeface="Times New Roman" pitchFamily="18" charset="0"/>
              </a:rPr>
              <a:t> thổ p</a:t>
            </a:r>
            <a:r>
              <a:rPr lang="pt-BR" sz="2800" b="1" smtClean="0">
                <a:solidFill>
                  <a:srgbClr val="002060"/>
                </a:solidFill>
              </a:rPr>
              <a:t>hần đất liền: từ vùng cận cực Bắc đến Xích đạo.</a:t>
            </a:r>
            <a:endParaRPr kumimoji="0" lang="en-US" sz="2800" b="1" i="0" u="none" strike="noStrike" cap="none" normalizeH="0" baseline="0" smtClean="0">
              <a:ln>
                <a:noFill/>
              </a:ln>
              <a:solidFill>
                <a:srgbClr val="002060"/>
              </a:solidFill>
              <a:effectLst/>
              <a:cs typeface="Arial" pitchFamily="34" charset="0"/>
            </a:endParaRP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2" name="Rectangle 11"/>
          <p:cNvSpPr/>
          <p:nvPr/>
        </p:nvSpPr>
        <p:spPr>
          <a:xfrm>
            <a:off x="132447" y="604453"/>
            <a:ext cx="4653310" cy="746358"/>
          </a:xfrm>
          <a:prstGeom prst="rect">
            <a:avLst/>
          </a:prstGeom>
        </p:spPr>
        <p:txBody>
          <a:bodyPr wrap="square" lIns="68580" tIns="34290" rIns="68580" bIns="34290">
            <a:spAutoFit/>
          </a:bodyPr>
          <a:lstStyle/>
          <a:p>
            <a:pPr algn="just"/>
            <a:r>
              <a:rPr lang="en-US" sz="2200" b="1" u="sng" smtClean="0">
                <a:solidFill>
                  <a:srgbClr val="002060"/>
                </a:solidFill>
                <a:latin typeface="Arial" pitchFamily="34" charset="0"/>
                <a:cs typeface="Arial" pitchFamily="34" charset="0"/>
              </a:rPr>
              <a:t>1. Vị trí địa lí, hình dạng, kích thước  châu Á </a:t>
            </a:r>
            <a:endParaRPr lang="en-US" sz="2200" u="sng"/>
          </a:p>
        </p:txBody>
      </p:sp>
      <p:cxnSp>
        <p:nvCxnSpPr>
          <p:cNvPr id="14" name="Straight Connector 13">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7" name="Rectangle 16"/>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 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xmlns="" id="{83943E22-6FC5-4857-96F1-DB4BDF369685}"/>
              </a:ext>
            </a:extLst>
          </p:cNvPr>
          <p:cNvSpPr/>
          <p:nvPr/>
        </p:nvSpPr>
        <p:spPr>
          <a:xfrm>
            <a:off x="130631" y="1570001"/>
            <a:ext cx="4631374" cy="177883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300" b="1" i="1" smtClean="0">
                <a:solidFill>
                  <a:srgbClr val="002060"/>
                </a:solidFill>
                <a:latin typeface="Arial" pitchFamily="34" charset="0"/>
                <a:cs typeface="Arial" pitchFamily="34" charset="0"/>
              </a:rPr>
              <a:t>    * </a:t>
            </a:r>
            <a:r>
              <a:rPr lang="vi-VN" sz="2300" b="1" i="1" smtClean="0">
                <a:solidFill>
                  <a:srgbClr val="002060"/>
                </a:solidFill>
                <a:latin typeface="Arial" pitchFamily="34" charset="0"/>
                <a:cs typeface="Arial" pitchFamily="34" charset="0"/>
              </a:rPr>
              <a:t>Xác định trên </a:t>
            </a:r>
            <a:r>
              <a:rPr lang="en-US" sz="2300" b="1" i="1" smtClean="0">
                <a:solidFill>
                  <a:srgbClr val="002060"/>
                </a:solidFill>
                <a:latin typeface="Arial" pitchFamily="34" charset="0"/>
                <a:cs typeface="Arial" pitchFamily="34" charset="0"/>
              </a:rPr>
              <a:t>H.5.1. SGK</a:t>
            </a:r>
            <a:r>
              <a:rPr lang="vi-VN" sz="2300" b="1" i="1" smtClean="0">
                <a:solidFill>
                  <a:srgbClr val="002060"/>
                </a:solidFill>
                <a:latin typeface="Arial" pitchFamily="34" charset="0"/>
                <a:cs typeface="Arial" pitchFamily="34" charset="0"/>
              </a:rPr>
              <a:t>:</a:t>
            </a:r>
            <a:endParaRPr lang="en-US" sz="2300" b="1" i="1" smtClean="0">
              <a:solidFill>
                <a:srgbClr val="002060"/>
              </a:solidFill>
              <a:latin typeface="Arial" pitchFamily="34" charset="0"/>
              <a:cs typeface="Arial" pitchFamily="34" charset="0"/>
            </a:endParaRPr>
          </a:p>
          <a:p>
            <a:pPr lvl="0" algn="just">
              <a:lnSpc>
                <a:spcPct val="130000"/>
              </a:lnSpc>
            </a:pPr>
            <a:r>
              <a:rPr lang="vi-VN" sz="2300" b="1" i="1" smtClean="0">
                <a:solidFill>
                  <a:srgbClr val="002060"/>
                </a:solidFill>
                <a:latin typeface="Arial" pitchFamily="34" charset="0"/>
                <a:cs typeface="Arial" pitchFamily="34" charset="0"/>
              </a:rPr>
              <a:t>+</a:t>
            </a:r>
            <a:r>
              <a:rPr lang="en-US" sz="2300" b="1" i="1" smtClean="0">
                <a:solidFill>
                  <a:srgbClr val="002060"/>
                </a:solidFill>
                <a:latin typeface="Arial" pitchFamily="34" charset="0"/>
                <a:cs typeface="Arial" pitchFamily="34" charset="0"/>
              </a:rPr>
              <a:t> </a:t>
            </a:r>
            <a:r>
              <a:rPr lang="vi-VN" sz="2300" b="1" i="1" smtClean="0">
                <a:solidFill>
                  <a:srgbClr val="002060"/>
                </a:solidFill>
                <a:latin typeface="Arial" pitchFamily="34" charset="0"/>
                <a:cs typeface="Arial" pitchFamily="34" charset="0"/>
              </a:rPr>
              <a:t>Các biển: </a:t>
            </a:r>
            <a:r>
              <a:rPr lang="nl-NL" sz="2300" b="1" i="1" smtClean="0">
                <a:solidFill>
                  <a:srgbClr val="002060"/>
                </a:solidFill>
                <a:latin typeface="Arial" pitchFamily="34" charset="0"/>
                <a:cs typeface="Arial" pitchFamily="34" charset="0"/>
              </a:rPr>
              <a:t>Bắc Băng Dương, Thái Bình Dương, Ấn Độ Dương, Địa Trung Hải</a:t>
            </a:r>
            <a:r>
              <a:rPr lang="vi-VN" sz="2300" b="1" i="1" smtClean="0">
                <a:solidFill>
                  <a:srgbClr val="002060"/>
                </a:solidFill>
                <a:latin typeface="Arial" pitchFamily="34" charset="0"/>
                <a:cs typeface="Arial" pitchFamily="34" charset="0"/>
              </a:rPr>
              <a:t>.</a:t>
            </a:r>
            <a:endParaRPr lang="en-US" sz="2300" b="1" i="1" smtClean="0">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63664"/>
            <a:ext cx="642954" cy="698258"/>
          </a:xfrm>
          <a:prstGeom prst="rect">
            <a:avLst/>
          </a:prstGeom>
        </p:spPr>
      </p:pic>
      <p:sp>
        <p:nvSpPr>
          <p:cNvPr id="12" name="Rectangle 11"/>
          <p:cNvSpPr/>
          <p:nvPr/>
        </p:nvSpPr>
        <p:spPr>
          <a:xfrm>
            <a:off x="206830" y="1937819"/>
            <a:ext cx="4555176" cy="1012585"/>
          </a:xfrm>
          <a:prstGeom prst="rect">
            <a:avLst/>
          </a:prstGeom>
        </p:spPr>
        <p:txBody>
          <a:bodyPr wrap="square">
            <a:spAutoFit/>
          </a:bodyPr>
          <a:lstStyle/>
          <a:p>
            <a:pPr lvl="0" algn="just">
              <a:lnSpc>
                <a:spcPct val="130000"/>
              </a:lnSpc>
            </a:pPr>
            <a:r>
              <a:rPr lang="vi-VN" sz="2300" b="1" i="1" smtClean="0">
                <a:solidFill>
                  <a:srgbClr val="002060"/>
                </a:solidFill>
                <a:latin typeface="Arial" pitchFamily="34" charset="0"/>
                <a:cs typeface="Arial" pitchFamily="34" charset="0"/>
              </a:rPr>
              <a:t>+ Bán đảo: </a:t>
            </a:r>
            <a:r>
              <a:rPr lang="en-US" sz="2300" b="1" i="1" smtClean="0">
                <a:solidFill>
                  <a:srgbClr val="002060"/>
                </a:solidFill>
                <a:latin typeface="Arial" pitchFamily="34" charset="0"/>
                <a:cs typeface="Arial" pitchFamily="34" charset="0"/>
              </a:rPr>
              <a:t>A-ráp, Ấn Độ; đảo Xu-ma-tra, Ca-li-man-tan</a:t>
            </a:r>
            <a:r>
              <a:rPr lang="vi-VN" sz="2300" b="1" i="1" smtClean="0">
                <a:solidFill>
                  <a:srgbClr val="002060"/>
                </a:solidFill>
                <a:latin typeface="Arial" pitchFamily="34" charset="0"/>
                <a:cs typeface="Arial" pitchFamily="34" charset="0"/>
              </a:rPr>
              <a:t>.</a:t>
            </a:r>
          </a:p>
        </p:txBody>
      </p:sp>
      <p:sp>
        <p:nvSpPr>
          <p:cNvPr id="38913"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Box 14"/>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6" name="Rectangle 15"/>
          <p:cNvSpPr/>
          <p:nvPr/>
        </p:nvSpPr>
        <p:spPr>
          <a:xfrm>
            <a:off x="132447" y="604453"/>
            <a:ext cx="4653310" cy="746358"/>
          </a:xfrm>
          <a:prstGeom prst="rect">
            <a:avLst/>
          </a:prstGeom>
        </p:spPr>
        <p:txBody>
          <a:bodyPr wrap="square" lIns="68580" tIns="34290" rIns="68580" bIns="34290">
            <a:spAutoFit/>
          </a:bodyPr>
          <a:lstStyle/>
          <a:p>
            <a:pPr algn="just"/>
            <a:r>
              <a:rPr lang="en-US" sz="2200" b="1" u="sng" smtClean="0">
                <a:solidFill>
                  <a:srgbClr val="002060"/>
                </a:solidFill>
                <a:latin typeface="Arial" pitchFamily="34" charset="0"/>
                <a:cs typeface="Arial" pitchFamily="34" charset="0"/>
              </a:rPr>
              <a:t>1. Vị trí địa lí, hình dạng, kích thước  châu Á </a:t>
            </a:r>
            <a:endParaRPr lang="en-US" sz="2200" u="sng"/>
          </a:p>
        </p:txBody>
      </p:sp>
      <p:cxnSp>
        <p:nvCxnSpPr>
          <p:cNvPr id="19" name="Straight Connector 18">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1" name="Rectangle 20"/>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78126" y="1294402"/>
            <a:ext cx="4583879" cy="13181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kumimoji="0" lang="pt-BR" sz="2800" b="1" i="0" u="none" strike="noStrike" cap="none" normalizeH="0" baseline="0" smtClean="0">
                <a:ln>
                  <a:noFill/>
                </a:ln>
                <a:solidFill>
                  <a:srgbClr val="002060"/>
                </a:solidFill>
                <a:effectLst/>
                <a:ea typeface="Calibri" pitchFamily="34" charset="0"/>
                <a:cs typeface="Times New Roman" pitchFamily="18" charset="0"/>
              </a:rPr>
              <a:t>- </a:t>
            </a:r>
            <a:r>
              <a:rPr lang="pt-BR" sz="2800" b="1" smtClean="0">
                <a:solidFill>
                  <a:srgbClr val="002060"/>
                </a:solidFill>
                <a:ea typeface="Calibri" pitchFamily="34" charset="0"/>
                <a:cs typeface="Times New Roman" pitchFamily="18" charset="0"/>
              </a:rPr>
              <a:t>Bờ biển bị chia cắt mạnh, có nhiều bán đảo, vịnh biển...</a:t>
            </a:r>
            <a:endParaRPr lang="en-US" sz="2800" b="1" smtClean="0">
              <a:solidFill>
                <a:srgbClr val="002060"/>
              </a:solidFill>
              <a:ea typeface="Calibri" pitchFamily="34" charset="0"/>
              <a:cs typeface="Times New Roman" pitchFamily="18" charset="0"/>
            </a:endParaRP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2" name="Rectangle 11"/>
          <p:cNvSpPr/>
          <p:nvPr/>
        </p:nvSpPr>
        <p:spPr>
          <a:xfrm>
            <a:off x="132447" y="604453"/>
            <a:ext cx="4653310" cy="746358"/>
          </a:xfrm>
          <a:prstGeom prst="rect">
            <a:avLst/>
          </a:prstGeom>
        </p:spPr>
        <p:txBody>
          <a:bodyPr wrap="square" lIns="68580" tIns="34290" rIns="68580" bIns="34290">
            <a:spAutoFit/>
          </a:bodyPr>
          <a:lstStyle/>
          <a:p>
            <a:pPr algn="just"/>
            <a:r>
              <a:rPr lang="en-US" sz="2200" b="1" u="sng" smtClean="0">
                <a:solidFill>
                  <a:srgbClr val="002060"/>
                </a:solidFill>
                <a:latin typeface="Arial" pitchFamily="34" charset="0"/>
                <a:cs typeface="Arial" pitchFamily="34" charset="0"/>
              </a:rPr>
              <a:t>1. Vị trí địa lí, hình dạng, kích thước  châu Á </a:t>
            </a:r>
            <a:endParaRPr lang="en-US" sz="2200" u="sng"/>
          </a:p>
        </p:txBody>
      </p:sp>
      <p:cxnSp>
        <p:nvCxnSpPr>
          <p:cNvPr id="14" name="Straight Connector 13">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7" name="Rectangle 16"/>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smtClean="0">
                <a:solidFill>
                  <a:srgbClr val="007A37"/>
                </a:solidFill>
                <a:latin typeface="Arial" pitchFamily="34" charset="0"/>
                <a:cs typeface="Arial" pitchFamily="34" charset="0"/>
              </a:rPr>
              <a:t>Bài 5. THIÊN NHIÊN CHÂU Á</a:t>
            </a:r>
            <a:endParaRPr lang="en-US" sz="2900" b="1">
              <a:solidFill>
                <a:srgbClr val="007A37"/>
              </a:solidFill>
              <a:latin typeface="Arial" pitchFamily="34" charset="0"/>
              <a:cs typeface="Arial" pitchFamily="34" charset="0"/>
            </a:endParaRP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smtClean="0">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xmlns="" id="{83943E22-6FC5-4857-96F1-DB4BDF369685}"/>
              </a:ext>
            </a:extLst>
          </p:cNvPr>
          <p:cNvSpPr/>
          <p:nvPr/>
        </p:nvSpPr>
        <p:spPr>
          <a:xfrm>
            <a:off x="141514" y="1653143"/>
            <a:ext cx="4525489" cy="118506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xác định các khu vực địa hình của châu Á.</a:t>
            </a:r>
          </a:p>
        </p:txBody>
      </p:sp>
      <p:pic>
        <p:nvPicPr>
          <p:cNvPr id="18" name="Picture 1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75560"/>
            <a:ext cx="642954" cy="698258"/>
          </a:xfrm>
          <a:prstGeom prst="rect">
            <a:avLst/>
          </a:prstGeom>
        </p:spPr>
      </p:pic>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smtClean="0">
                <a:solidFill>
                  <a:srgbClr val="002060"/>
                </a:solidFill>
                <a:cs typeface="Arial" pitchFamily="34" charset="0"/>
              </a:rPr>
              <a:t>a. Địa hình và khoáng sản</a:t>
            </a:r>
          </a:p>
        </p:txBody>
      </p:sp>
      <p:pic>
        <p:nvPicPr>
          <p:cNvPr id="19"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0" name="Rectangle 19"/>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H.5.1. Bản đồ tự nhiên châu Á</a:t>
            </a:r>
            <a:endParaRPr lang="en-US" sz="1900">
              <a:solidFill>
                <a:srgbClr val="0000FF"/>
              </a:solidFill>
            </a:endParaRPr>
          </a:p>
        </p:txBody>
      </p:sp>
      <p:sp>
        <p:nvSpPr>
          <p:cNvPr id="45057" name="Rectangle 1"/>
          <p:cNvSpPr>
            <a:spLocks noChangeArrowheads="1"/>
          </p:cNvSpPr>
          <p:nvPr/>
        </p:nvSpPr>
        <p:spPr bwMode="auto">
          <a:xfrm>
            <a:off x="83125" y="1318212"/>
            <a:ext cx="4738255"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30000"/>
              </a:lnSpc>
              <a:spcBef>
                <a:spcPct val="0"/>
              </a:spcBef>
              <a:spcAft>
                <a:spcPct val="0"/>
              </a:spcAft>
              <a:buClrTx/>
              <a:buSzTx/>
              <a:buFontTx/>
              <a:buNone/>
              <a:tabLst/>
            </a:pPr>
            <a:r>
              <a:rPr kumimoji="0" lang="pt-BR" sz="2800" b="1" i="1" u="none" strike="noStrike" cap="none" normalizeH="0" baseline="0" smtClean="0">
                <a:ln>
                  <a:noFill/>
                </a:ln>
                <a:solidFill>
                  <a:srgbClr val="002060"/>
                </a:solidFill>
                <a:effectLst/>
                <a:ea typeface="Calibri" pitchFamily="34" charset="0"/>
                <a:cs typeface="Times New Roman" pitchFamily="18" charset="0"/>
              </a:rPr>
              <a:t>*Địa hình</a:t>
            </a:r>
            <a:endParaRPr kumimoji="0" lang="en-US" sz="2800" b="1" i="0" u="none" strike="noStrike" cap="none" normalizeH="0" baseline="0" smtClean="0">
              <a:ln>
                <a:noFill/>
              </a:ln>
              <a:solidFill>
                <a:srgbClr val="002060"/>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Châu Á có nhiều núi, cao nguyên, sơn nguyên đồ sộ và nhiều đồng bằng rộng lớn.</a:t>
            </a:r>
            <a:endParaRPr kumimoji="0" lang="en-US" sz="2800" b="1" i="0" u="none" strike="noStrike" cap="none" normalizeH="0" baseline="0" smtClean="0">
              <a:ln>
                <a:noFill/>
              </a:ln>
              <a:solidFill>
                <a:srgbClr val="002060"/>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Các khu vực địa</a:t>
            </a:r>
            <a:r>
              <a:rPr kumimoji="0" lang="pt-BR" sz="2800" b="1" i="0" u="none" strike="noStrike" cap="none" normalizeH="0" smtClean="0">
                <a:ln>
                  <a:noFill/>
                </a:ln>
                <a:solidFill>
                  <a:srgbClr val="002060"/>
                </a:solidFill>
                <a:effectLst/>
                <a:ea typeface="Calibri" pitchFamily="34" charset="0"/>
                <a:cs typeface="Times New Roman" pitchFamily="18" charset="0"/>
              </a:rPr>
              <a:t> hình</a:t>
            </a:r>
            <a:r>
              <a:rPr kumimoji="0" lang="pt-BR" sz="2800" b="1" i="0" u="none" strike="noStrike" cap="none" normalizeH="0" baseline="0" smtClean="0">
                <a:ln>
                  <a:noFill/>
                </a:ln>
                <a:solidFill>
                  <a:srgbClr val="002060"/>
                </a:solidFill>
                <a:effectLst/>
                <a:ea typeface="Calibri" pitchFamily="34" charset="0"/>
                <a:cs typeface="Times New Roman" pitchFamily="18" charset="0"/>
              </a:rPr>
              <a:t>:</a:t>
            </a:r>
            <a:endParaRPr kumimoji="0" lang="pt-BR" sz="2800" b="1" i="0" u="none" strike="noStrike" cap="none" normalizeH="0" baseline="0" smtClean="0">
              <a:ln>
                <a:noFill/>
              </a:ln>
              <a:solidFill>
                <a:srgbClr val="002060"/>
              </a:solidFill>
              <a:effectLst/>
              <a:cs typeface="Arial"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5057">
                                            <p:txEl>
                                              <p:pRg st="0" end="0"/>
                                            </p:txEl>
                                          </p:spTgt>
                                        </p:tgtEl>
                                        <p:attrNameLst>
                                          <p:attrName>style.visibility</p:attrName>
                                        </p:attrNameLst>
                                      </p:cBhvr>
                                      <p:to>
                                        <p:strVal val="visible"/>
                                      </p:to>
                                    </p:set>
                                    <p:anim calcmode="lin" valueType="num">
                                      <p:cBhvr>
                                        <p:cTn id="31" dur="1000" fill="hold"/>
                                        <p:tgtEl>
                                          <p:spTgt spid="4505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4505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505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5057">
                                            <p:txEl>
                                              <p:pRg st="1" end="1"/>
                                            </p:txEl>
                                          </p:spTgt>
                                        </p:tgtEl>
                                        <p:attrNameLst>
                                          <p:attrName>style.visibility</p:attrName>
                                        </p:attrNameLst>
                                      </p:cBhvr>
                                      <p:to>
                                        <p:strVal val="visible"/>
                                      </p:to>
                                    </p:set>
                                    <p:anim calcmode="lin" valueType="num">
                                      <p:cBhvr>
                                        <p:cTn id="38" dur="1000" fill="hold"/>
                                        <p:tgtEl>
                                          <p:spTgt spid="4505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4505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505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5057">
                                            <p:txEl>
                                              <p:pRg st="2" end="2"/>
                                            </p:txEl>
                                          </p:spTgt>
                                        </p:tgtEl>
                                        <p:attrNameLst>
                                          <p:attrName>style.visibility</p:attrName>
                                        </p:attrNameLst>
                                      </p:cBhvr>
                                      <p:to>
                                        <p:strVal val="visible"/>
                                      </p:to>
                                    </p:set>
                                    <p:anim calcmode="lin" valueType="num">
                                      <p:cBhvr>
                                        <p:cTn id="45" dur="1000" fill="hold"/>
                                        <p:tgtEl>
                                          <p:spTgt spid="4505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4505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50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3066</TotalTime>
  <Words>1229</Words>
  <Application>Microsoft Office PowerPoint</Application>
  <PresentationFormat>On-screen Show (16:9)</PresentationFormat>
  <Paragraphs>244</Paragraphs>
  <Slides>31</Slides>
  <Notes>24</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vt:lpstr>
      <vt:lpstr>Tahoma</vt:lpstr>
      <vt:lpstr>Wingdings</vt:lpstr>
      <vt:lpstr>Calibri</vt:lpstr>
      <vt:lpstr>Times New Roman</vt:lpstr>
      <vt:lpstr>Cambria</vt:lpstr>
      <vt:lpstr>Kids</vt:lpstr>
      <vt:lpstr>#9Slide03 HelveBold</vt:lpstr>
      <vt:lpstr>Microsoft YaHei</vt:lpstr>
      <vt:lpstr>Impact MT Std</vt:lpstr>
      <vt:lpstr>SimSun</vt:lpstr>
      <vt:lpstr>等线</vt:lpstr>
      <vt:lpstr>Calibri Light</vt:lpstr>
      <vt:lpstr>3_Office Theme</vt:lpstr>
      <vt:lpstr>1_Office Theme</vt:lpstr>
      <vt:lpstr>1_Chủ đề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Châu Á kì vĩ và hùng vĩ</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PTS</cp:lastModifiedBy>
  <cp:revision>408</cp:revision>
  <dcterms:created xsi:type="dcterms:W3CDTF">2020-08-12T07:11:41Z</dcterms:created>
  <dcterms:modified xsi:type="dcterms:W3CDTF">2022-10-30T16:00:27Z</dcterms:modified>
</cp:coreProperties>
</file>