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9" r:id="rId12"/>
    <p:sldId id="287" r:id="rId13"/>
    <p:sldId id="291" r:id="rId14"/>
    <p:sldId id="298" r:id="rId15"/>
    <p:sldId id="299" r:id="rId16"/>
    <p:sldId id="300" r:id="rId17"/>
  </p:sldIdLst>
  <p:sldSz cx="12192000" cy="6858000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FF00"/>
    <a:srgbClr val="9DFF3B"/>
    <a:srgbClr val="CCFF99"/>
    <a:srgbClr val="FFFFFF"/>
    <a:srgbClr val="8F45C7"/>
    <a:srgbClr val="FF6600"/>
    <a:srgbClr val="FF0066"/>
    <a:srgbClr val="CC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15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253B-C5CC-4555-AD3F-A7BB18E221D9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82A2-7E27-4142-834F-0F273756D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17" Type="http://schemas.openxmlformats.org/officeDocument/2006/relationships/slide" Target="slide8.xml"/><Relationship Id="rId25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gif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microsoft.com/office/2007/relationships/media" Target="../media/media1.wma"/><Relationship Id="rId31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228599" y="1219200"/>
            <a:ext cx="4878977" cy="914400"/>
          </a:xfrm>
        </p:spPr>
        <p:txBody>
          <a:bodyPr/>
          <a:lstStyle/>
          <a:p>
            <a:r>
              <a:rPr lang="en-US" altLang="vi-VN" sz="24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 trình nội sinh và ngoại sinh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9797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10. QUÁ TRÌNH NỘI SINH VÀ NGOẠI SINH.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CÁC DẠNG ĐỊA HÌNH CHÍNH. KHOÁNG SẢN (TIẾT 1)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98951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0"/>
            <a:ext cx="855023" cy="9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9792" y="2068282"/>
          <a:ext cx="11661910" cy="4179749"/>
        </p:xfrm>
        <a:graphic>
          <a:graphicData uri="http://schemas.openxmlformats.org/drawingml/2006/table">
            <a:tbl>
              <a:tblPr/>
              <a:tblGrid>
                <a:gridCol w="3327808"/>
                <a:gridCol w="3840480"/>
                <a:gridCol w="4493622"/>
              </a:tblGrid>
              <a:tr h="7501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Tiêu chí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nội sinh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ngoại sinh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79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Nguồn gốc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xảy ra trong lòng Trái Đất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xảy ra bên ngoài, trên bề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mặt Trái Đất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79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Kết quả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di chuyển các mảng kiến tạo,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nén ép các lớp </a:t>
                      </a:r>
                      <a:r>
                        <a:rPr lang="vi-VN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đất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vi-VN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đá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phá vỡ, san bằng 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79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Tác </a:t>
                      </a:r>
                      <a:r>
                        <a:rPr lang="vi-VN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độ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 </a:t>
                      </a:r>
                      <a:r>
                        <a:rPr lang="vi-VN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đế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 </a:t>
                      </a:r>
                      <a:r>
                        <a:rPr lang="vi-VN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địa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 hình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cho 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 gồ ghề h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ơ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cho 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 bằng phẳng h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ơ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79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Hình phù hợp (trang 140)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H.1, H.2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H.3, H.4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78F3EA-A6C9-477A-AC11-2A897399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2" t="36671" r="34750" b="44031"/>
          <a:stretch/>
        </p:blipFill>
        <p:spPr>
          <a:xfrm>
            <a:off x="0" y="3397522"/>
            <a:ext cx="7262949" cy="322495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17582" y="723202"/>
            <a:ext cx="36407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1. Nếp uốn của các lớp đất đá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23277" y="4106481"/>
            <a:ext cx="175881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2. Đứt gãy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8149" y="4916379"/>
            <a:ext cx="33393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4. Nấm đá do gió thổi mòn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675" y="2460565"/>
            <a:ext cx="404469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3.Dạng địa hình do sóng mài mòn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B5F55C-44F6-49B4-ACC9-DEF2A0E33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1" t="16105" r="34963" b="62823"/>
          <a:stretch/>
        </p:blipFill>
        <p:spPr>
          <a:xfrm>
            <a:off x="4619016" y="1"/>
            <a:ext cx="7572984" cy="34094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2272936" y="2886893"/>
            <a:ext cx="195943" cy="3918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709848" y="1084216"/>
            <a:ext cx="627018" cy="2743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10489474" y="3461658"/>
            <a:ext cx="249500" cy="5342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7393569" y="4676502"/>
            <a:ext cx="664899" cy="2625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xmlns="" id="{033D8392-EFC4-4047-A451-CDFB7FBAA512}"/>
              </a:ext>
            </a:extLst>
          </p:cNvPr>
          <p:cNvSpPr/>
          <p:nvPr/>
        </p:nvSpPr>
        <p:spPr>
          <a:xfrm>
            <a:off x="1504356" y="1750423"/>
            <a:ext cx="2558193" cy="339323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nội l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xmlns="" id="{033D8392-EFC4-4047-A451-CDFB7FBAA512}"/>
              </a:ext>
            </a:extLst>
          </p:cNvPr>
          <p:cNvSpPr/>
          <p:nvPr/>
        </p:nvSpPr>
        <p:spPr>
          <a:xfrm>
            <a:off x="7495853" y="5573486"/>
            <a:ext cx="2862993" cy="339323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ngoại l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228599" y="1219200"/>
            <a:ext cx="4878977" cy="914400"/>
          </a:xfrm>
        </p:spPr>
        <p:txBody>
          <a:bodyPr/>
          <a:lstStyle/>
          <a:p>
            <a:r>
              <a:rPr lang="en-US" altLang="vi-VN" sz="24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 trình nội sinh và ngoại sinh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13646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10. QUÁ TRÌNH NỘI SINH VÀ NGOẠI SINH.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CÁC DẠNG ĐỊA HÌNH CHÍNH. KHOÁNG SẢN (TIẾT 1)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12014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1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817" y="1972491"/>
            <a:ext cx="5669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Quá trình nội sinh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các quá trình xảy ra trong lòng đất.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 chuyển các mảng kiến tạo, n</a:t>
            </a: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én ép cá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lớp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đẩy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vật chất nóng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chảy d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sâu ra ngoài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quả: </a:t>
            </a: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 </a:t>
            </a: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núi,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núi lửa, động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148148" y="4114800"/>
            <a:ext cx="5434149" cy="522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69726" y="1994261"/>
            <a:ext cx="60350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Quá trình ngoại sinh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quá trình xảy ra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 bề mặt Trái Đất.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</a:t>
            </a: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tác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của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nhiệt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gió, m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 n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chảy, b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tan...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 hướng phá vỡ, san bằng địa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"/>
            <a:ext cx="12192000" cy="109728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10. QUÁ TRÌNH NỘI SINH VÀ NGOẠI SINH.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CÁC DẠNG ĐỊA HÌNH CHÍNH. KHOÁNG SẢN (TIẾT 1)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12014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1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F71FBE3-B677-40F0-8A49-AA9B320AC003}"/>
              </a:ext>
            </a:extLst>
          </p:cNvPr>
          <p:cNvGrpSpPr/>
          <p:nvPr/>
        </p:nvGrpSpPr>
        <p:grpSpPr>
          <a:xfrm>
            <a:off x="1515660" y="3976183"/>
            <a:ext cx="6761792" cy="1040350"/>
            <a:chOff x="-4711502" y="4448053"/>
            <a:chExt cx="10724777" cy="1942833"/>
          </a:xfrm>
          <a:solidFill>
            <a:srgbClr val="FF6600"/>
          </a:solidFill>
        </p:grpSpPr>
        <p:sp>
          <p:nvSpPr>
            <p:cNvPr id="13" name="Rectangle: Rounded Corners 15">
              <a:extLst>
                <a:ext uri="{FF2B5EF4-FFF2-40B4-BE49-F238E27FC236}">
                  <a16:creationId xmlns:a16="http://schemas.microsoft.com/office/drawing/2014/main" xmlns="" id="{50324F3C-A003-430E-86A1-9A100A5B243D}"/>
                </a:ext>
              </a:extLst>
            </p:cNvPr>
            <p:cNvSpPr/>
            <p:nvPr/>
          </p:nvSpPr>
          <p:spPr>
            <a:xfrm>
              <a:off x="-4711502" y="4448053"/>
              <a:ext cx="10724777" cy="1942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DE8716A-E523-4B0B-AF47-7A57A0FDD608}"/>
                </a:ext>
              </a:extLst>
            </p:cNvPr>
            <p:cNvSpPr txBox="1"/>
            <p:nvPr/>
          </p:nvSpPr>
          <p:spPr>
            <a:xfrm>
              <a:off x="-3634706" y="4929086"/>
              <a:ext cx="9592804" cy="8621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 các quá trình xảy ra </a:t>
              </a:r>
              <a:r>
                <a:rPr lang="en-US" sz="24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24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trên bề </a:t>
              </a:r>
              <a:r>
                <a:rPr lang="en-US" sz="24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mặt Trái </a:t>
              </a:r>
              <a:r>
                <a:rPr lang="en-US" sz="24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BD7613-0771-4756-B73F-52A8194F6CE9}"/>
              </a:ext>
            </a:extLst>
          </p:cNvPr>
          <p:cNvGrpSpPr/>
          <p:nvPr/>
        </p:nvGrpSpPr>
        <p:grpSpPr>
          <a:xfrm>
            <a:off x="1608807" y="1871662"/>
            <a:ext cx="6762459" cy="1112105"/>
            <a:chOff x="1297187" y="-2083125"/>
            <a:chExt cx="10797161" cy="1942833"/>
          </a:xfrm>
          <a:solidFill>
            <a:srgbClr val="FF6600"/>
          </a:solidFill>
        </p:grpSpPr>
        <p:sp>
          <p:nvSpPr>
            <p:cNvPr id="17" name="Rectangle: Rounded Corners 14">
              <a:extLst>
                <a:ext uri="{FF2B5EF4-FFF2-40B4-BE49-F238E27FC236}">
                  <a16:creationId xmlns:a16="http://schemas.microsoft.com/office/drawing/2014/main" xmlns="" id="{5044FCF5-2069-43D0-9A40-C1110C193411}"/>
                </a:ext>
              </a:extLst>
            </p:cNvPr>
            <p:cNvSpPr/>
            <p:nvPr/>
          </p:nvSpPr>
          <p:spPr>
            <a:xfrm>
              <a:off x="1297187" y="-2083125"/>
              <a:ext cx="10797161" cy="1942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73F65AC-B87D-4256-80A9-2DBAEBEACB09}"/>
                </a:ext>
              </a:extLst>
            </p:cNvPr>
            <p:cNvSpPr txBox="1"/>
            <p:nvPr/>
          </p:nvSpPr>
          <p:spPr>
            <a:xfrm>
              <a:off x="2519534" y="-1542705"/>
              <a:ext cx="9286657" cy="8098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 các quá trình xảy ra trong lòng Trái </a:t>
              </a:r>
              <a:r>
                <a:rPr lang="en-US" sz="24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2628B37-D010-43D9-B7B0-FF0A232B911B}"/>
              </a:ext>
            </a:extLst>
          </p:cNvPr>
          <p:cNvGrpSpPr/>
          <p:nvPr/>
        </p:nvGrpSpPr>
        <p:grpSpPr>
          <a:xfrm>
            <a:off x="979713" y="1789610"/>
            <a:ext cx="1367487" cy="1347720"/>
            <a:chOff x="163827" y="1365896"/>
            <a:chExt cx="2183374" cy="2183374"/>
          </a:xfrm>
        </p:grpSpPr>
        <p:sp>
          <p:nvSpPr>
            <p:cNvPr id="20" name="Arrow: Circular 8">
              <a:extLst>
                <a:ext uri="{FF2B5EF4-FFF2-40B4-BE49-F238E27FC236}">
                  <a16:creationId xmlns:a16="http://schemas.microsoft.com/office/drawing/2014/main" xmlns="" id="{DB35F5E1-D9A0-41C5-8BB1-24B89201A4E3}"/>
                </a:ext>
              </a:extLst>
            </p:cNvPr>
            <p:cNvSpPr/>
            <p:nvPr/>
          </p:nvSpPr>
          <p:spPr>
            <a:xfrm>
              <a:off x="163827" y="136589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xmlns="" id="{FA627708-73CC-458A-86A5-54B64623659E}"/>
                </a:ext>
              </a:extLst>
            </p:cNvPr>
            <p:cNvGrpSpPr/>
            <p:nvPr/>
          </p:nvGrpSpPr>
          <p:grpSpPr>
            <a:xfrm>
              <a:off x="284097" y="1465512"/>
              <a:ext cx="1942833" cy="1942833"/>
              <a:chOff x="284097" y="1465512"/>
              <a:chExt cx="1942833" cy="1942833"/>
            </a:xfrm>
          </p:grpSpPr>
          <p:grpSp>
            <p:nvGrpSpPr>
              <p:cNvPr id="22" name="Group 5">
                <a:extLst>
                  <a:ext uri="{FF2B5EF4-FFF2-40B4-BE49-F238E27FC236}">
                    <a16:creationId xmlns:a16="http://schemas.microsoft.com/office/drawing/2014/main" xmlns="" id="{AEE2FF92-3087-48CF-9069-E61CD1B2B6EB}"/>
                  </a:ext>
                </a:extLst>
              </p:cNvPr>
              <p:cNvGrpSpPr/>
              <p:nvPr/>
            </p:nvGrpSpPr>
            <p:grpSpPr>
              <a:xfrm>
                <a:off x="284097" y="1465512"/>
                <a:ext cx="1942833" cy="1942833"/>
                <a:chOff x="620143" y="370063"/>
                <a:chExt cx="1942833" cy="1942833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EA6CEF94-3EFD-4C7B-BD5C-8BBB1C6BB234}"/>
                    </a:ext>
                  </a:extLst>
                </p:cNvPr>
                <p:cNvSpPr/>
                <p:nvPr/>
              </p:nvSpPr>
              <p:spPr>
                <a:xfrm>
                  <a:off x="620143" y="370063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Oval 4">
                  <a:extLst>
                    <a:ext uri="{FF2B5EF4-FFF2-40B4-BE49-F238E27FC236}">
                      <a16:creationId xmlns:a16="http://schemas.microsoft.com/office/drawing/2014/main" xmlns="" id="{13750045-3617-4C96-9F21-3E4BED71F244}"/>
                    </a:ext>
                  </a:extLst>
                </p:cNvPr>
                <p:cNvSpPr txBox="1"/>
                <p:nvPr/>
              </p:nvSpPr>
              <p:spPr>
                <a:xfrm>
                  <a:off x="943948" y="693869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marL="0" lvl="0" indent="0" algn="ctr" defTabSz="1822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000" kern="12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B76F36B-17AF-4C25-912F-F5707ED965C0}"/>
                  </a:ext>
                </a:extLst>
              </p:cNvPr>
              <p:cNvSpPr txBox="1"/>
              <p:nvPr/>
            </p:nvSpPr>
            <p:spPr>
              <a:xfrm>
                <a:off x="487632" y="2175317"/>
                <a:ext cx="1739298" cy="64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Nội sinh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4E4979E-51EE-4175-B4B2-CDC9E45FE2A7}"/>
              </a:ext>
            </a:extLst>
          </p:cNvPr>
          <p:cNvGrpSpPr/>
          <p:nvPr/>
        </p:nvGrpSpPr>
        <p:grpSpPr>
          <a:xfrm>
            <a:off x="907326" y="3795040"/>
            <a:ext cx="1367487" cy="1347720"/>
            <a:chOff x="91440" y="3969086"/>
            <a:chExt cx="2183374" cy="2183374"/>
          </a:xfrm>
        </p:grpSpPr>
        <p:sp>
          <p:nvSpPr>
            <p:cNvPr id="27" name="Arrow: Circular 12">
              <a:extLst>
                <a:ext uri="{FF2B5EF4-FFF2-40B4-BE49-F238E27FC236}">
                  <a16:creationId xmlns:a16="http://schemas.microsoft.com/office/drawing/2014/main" xmlns="" id="{44112196-CFC1-4BD4-BBC9-3D52887AAD18}"/>
                </a:ext>
              </a:extLst>
            </p:cNvPr>
            <p:cNvSpPr/>
            <p:nvPr/>
          </p:nvSpPr>
          <p:spPr>
            <a:xfrm>
              <a:off x="91440" y="396908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19">
              <a:extLst>
                <a:ext uri="{FF2B5EF4-FFF2-40B4-BE49-F238E27FC236}">
                  <a16:creationId xmlns:a16="http://schemas.microsoft.com/office/drawing/2014/main" xmlns="" id="{74767AC2-F35D-4545-8A3D-EEA12E20AE9C}"/>
                </a:ext>
              </a:extLst>
            </p:cNvPr>
            <p:cNvGrpSpPr/>
            <p:nvPr/>
          </p:nvGrpSpPr>
          <p:grpSpPr>
            <a:xfrm>
              <a:off x="211711" y="4089357"/>
              <a:ext cx="1942833" cy="1942833"/>
              <a:chOff x="211711" y="4089357"/>
              <a:chExt cx="1942833" cy="1942833"/>
            </a:xfrm>
          </p:grpSpPr>
          <p:grpSp>
            <p:nvGrpSpPr>
              <p:cNvPr id="29" name="Group 9">
                <a:extLst>
                  <a:ext uri="{FF2B5EF4-FFF2-40B4-BE49-F238E27FC236}">
                    <a16:creationId xmlns:a16="http://schemas.microsoft.com/office/drawing/2014/main" xmlns="" id="{10DCC82B-D00C-452E-9C74-DAA4C72DDA98}"/>
                  </a:ext>
                </a:extLst>
              </p:cNvPr>
              <p:cNvGrpSpPr/>
              <p:nvPr/>
            </p:nvGrpSpPr>
            <p:grpSpPr>
              <a:xfrm>
                <a:off x="211711" y="4089357"/>
                <a:ext cx="1942833" cy="1942833"/>
                <a:chOff x="620143" y="370063"/>
                <a:chExt cx="1942833" cy="1942833"/>
              </a:xfrm>
            </p:grpSpPr>
            <p:sp>
              <p:nvSpPr>
                <p:cNvPr id="31" name="Oval 10">
                  <a:extLst>
                    <a:ext uri="{FF2B5EF4-FFF2-40B4-BE49-F238E27FC236}">
                      <a16:creationId xmlns:a16="http://schemas.microsoft.com/office/drawing/2014/main" xmlns="" id="{671806C5-65A2-4ACA-8C91-BBD534223FD9}"/>
                    </a:ext>
                  </a:extLst>
                </p:cNvPr>
                <p:cNvSpPr/>
                <p:nvPr/>
              </p:nvSpPr>
              <p:spPr>
                <a:xfrm>
                  <a:off x="620143" y="370063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xmlns="" id="{E18CFD37-922D-4944-9BF9-E0A8C1C2714E}"/>
                    </a:ext>
                  </a:extLst>
                </p:cNvPr>
                <p:cNvSpPr txBox="1"/>
                <p:nvPr/>
              </p:nvSpPr>
              <p:spPr>
                <a:xfrm>
                  <a:off x="943948" y="693869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marL="0" lvl="0" indent="0" algn="ctr" defTabSz="1822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000" kern="12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492E531-BF53-4032-ADD0-725B542713BF}"/>
                  </a:ext>
                </a:extLst>
              </p:cNvPr>
              <p:cNvSpPr txBox="1"/>
              <p:nvPr/>
            </p:nvSpPr>
            <p:spPr>
              <a:xfrm>
                <a:off x="313479" y="4621451"/>
                <a:ext cx="1739298" cy="114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Ngoại sinh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92856A-BFF6-4142-99D4-6593937281AB}"/>
              </a:ext>
            </a:extLst>
          </p:cNvPr>
          <p:cNvSpPr txBox="1"/>
          <p:nvPr/>
        </p:nvSpPr>
        <p:spPr>
          <a:xfrm>
            <a:off x="261258" y="5612143"/>
            <a:ext cx="11696636" cy="861774"/>
          </a:xfrm>
          <a:prstGeom prst="rect">
            <a:avLst/>
          </a:prstGeom>
          <a:solidFill>
            <a:srgbClr val="8F45C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Quá trình nội sinh và ngoại sinh xảy ra đồng </a:t>
            </a:r>
            <a:r>
              <a:rPr lang="en-US" sz="25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thời, </a:t>
            </a:r>
            <a:r>
              <a:rPr lang="en-US" sz="25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 lập nhau, tạo nên địa hình bề mặt Trái Đất.</a:t>
            </a:r>
          </a:p>
        </p:txBody>
      </p:sp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033D8392-EFC4-4047-A451-CDFB7FBAA512}"/>
              </a:ext>
            </a:extLst>
          </p:cNvPr>
          <p:cNvSpPr/>
          <p:nvPr/>
        </p:nvSpPr>
        <p:spPr>
          <a:xfrm>
            <a:off x="1033683" y="1061597"/>
            <a:ext cx="10839229" cy="868135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tập: Em hãy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ghép nối các ô bên trái với các ô bên phải cho phù hợp.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4" y="2150265"/>
            <a:ext cx="7358062" cy="445750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205776" y="4078870"/>
            <a:ext cx="3381375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Quá trình ngoại sinh: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c, e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80806" y="3546577"/>
            <a:ext cx="692332" cy="65314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937761" y="2830300"/>
            <a:ext cx="779416" cy="57911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64875" y="4452271"/>
            <a:ext cx="2346961" cy="5050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383972" y="3651079"/>
            <a:ext cx="2312128" cy="627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846322" y="4380426"/>
            <a:ext cx="866501" cy="5442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206932" y="5061869"/>
            <a:ext cx="692332" cy="6531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43876" y="2588207"/>
            <a:ext cx="3381375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nội sinh: 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d, 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2777" y="26126"/>
            <a:ext cx="6854825" cy="646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76549" tIns="38274" rIns="76549" bIns="38274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700" b="1" dirty="0">
                <a:solidFill>
                  <a:srgbClr val="FF0066"/>
                </a:solidFill>
                <a:latin typeface="Arial "/>
                <a:ea typeface="Kids"/>
                <a:cs typeface="Kids"/>
              </a:rPr>
              <a:t>LUYỆN TẬP </a:t>
            </a:r>
          </a:p>
        </p:txBody>
      </p:sp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5" grpId="0" animBg="1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033D8392-EFC4-4047-A451-CDFB7FBAA512}"/>
              </a:ext>
            </a:extLst>
          </p:cNvPr>
          <p:cNvSpPr/>
          <p:nvPr/>
        </p:nvSpPr>
        <p:spPr>
          <a:xfrm>
            <a:off x="1033683" y="212501"/>
            <a:ext cx="10839229" cy="868135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tập: Em hãy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ghép nối các ô bên trái với các ô bên phải cho phù hợp.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909" y="1479999"/>
            <a:ext cx="7372352" cy="443420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580530" y="1491338"/>
            <a:ext cx="336708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  già: 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d, 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2026" y="3115350"/>
            <a:ext cx="336708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Núi trẻ: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c, 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14952" y="2171703"/>
            <a:ext cx="728664" cy="2714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17183" y="3545685"/>
            <a:ext cx="2919413" cy="733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976564" y="2757488"/>
            <a:ext cx="1381127" cy="79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457452" y="3000374"/>
            <a:ext cx="2481262" cy="73818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200400" y="4633913"/>
            <a:ext cx="862014" cy="7239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064920" y="3864771"/>
            <a:ext cx="957263" cy="65722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1852BA-64BC-4A93-987D-E6AA6DCDAE2A}"/>
              </a:ext>
            </a:extLst>
          </p:cNvPr>
          <p:cNvSpPr/>
          <p:nvPr/>
        </p:nvSpPr>
        <p:spPr>
          <a:xfrm>
            <a:off x="4673601" y="304800"/>
            <a:ext cx="2164375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092D5503-6A68-42CA-99D0-099608EF9AE3}"/>
              </a:ext>
            </a:extLst>
          </p:cNvPr>
          <p:cNvSpPr/>
          <p:nvPr/>
        </p:nvSpPr>
        <p:spPr>
          <a:xfrm>
            <a:off x="2265838" y="1612056"/>
            <a:ext cx="6470222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15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 và làm bài tập </a:t>
            </a:r>
            <a:r>
              <a:rPr lang="vi-VN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DB3F47F-35EB-42C9-84CF-6F0073265371}"/>
              </a:ext>
            </a:extLst>
          </p:cNvPr>
          <p:cNvSpPr/>
          <p:nvPr/>
        </p:nvSpPr>
        <p:spPr>
          <a:xfrm>
            <a:off x="2381342" y="3221569"/>
            <a:ext cx="63517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15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thích 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quá trình ngoại sinh và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sinh.</a:t>
            </a:r>
            <a:endParaRPr lang="en-US" sz="22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04583AF2-8326-436E-8DA3-71F792431511}"/>
              </a:ext>
            </a:extLst>
          </p:cNvPr>
          <p:cNvSpPr/>
          <p:nvPr/>
        </p:nvSpPr>
        <p:spPr>
          <a:xfrm>
            <a:off x="2515585" y="4800600"/>
            <a:ext cx="6234305" cy="11430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150000"/>
              </a:lnSpc>
              <a:spcAft>
                <a:spcPct val="35000"/>
              </a:spcAft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về các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hình chính và khoáng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7AEACDF-D747-4C3A-9A72-EB4E7B2AEA5A}"/>
              </a:ext>
            </a:extLst>
          </p:cNvPr>
          <p:cNvSpPr/>
          <p:nvPr/>
        </p:nvSpPr>
        <p:spPr>
          <a:xfrm>
            <a:off x="1885071" y="3221500"/>
            <a:ext cx="1153551" cy="1109132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4AE6F80-0560-4D65-9D9C-B045793B8BDC}"/>
              </a:ext>
            </a:extLst>
          </p:cNvPr>
          <p:cNvSpPr/>
          <p:nvPr/>
        </p:nvSpPr>
        <p:spPr>
          <a:xfrm>
            <a:off x="1842869" y="4783009"/>
            <a:ext cx="1159076" cy="11816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D944677-6880-4F53-B849-C62007EDEE04}"/>
              </a:ext>
            </a:extLst>
          </p:cNvPr>
          <p:cNvSpPr/>
          <p:nvPr/>
        </p:nvSpPr>
        <p:spPr>
          <a:xfrm>
            <a:off x="1730326" y="1589650"/>
            <a:ext cx="1130938" cy="1185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080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700088"/>
            <a:ext cx="10522857" cy="1214438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Cấu tạo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 Đất gồm có mấy lớp?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400852" y="2700338"/>
            <a:ext cx="6214510" cy="888616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Ba lớp (Vỏ, Man-ti và nhân)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77422" y="1000126"/>
            <a:ext cx="10181091" cy="1028699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tiếp giáp giữa các mảng sẽ hình thành nên...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300966" y="3557588"/>
            <a:ext cx="5371547" cy="1231516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các dãy núi, vực sâu, </a:t>
            </a:r>
            <a:r>
              <a:rPr lang="vi-V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núi lửa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34597" y="942975"/>
            <a:ext cx="10295391" cy="828675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Trên Trái Đất có tất cả mấy mảng kiến tạo chính?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515277" y="3557588"/>
            <a:ext cx="5028647" cy="1388678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7 mảng kiến tạo chính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3" y="857250"/>
            <a:ext cx="10038216" cy="78581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Mảng nào nằm hoàn toàn ở Nam bán cầu?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900915" y="3600450"/>
            <a:ext cx="5871611" cy="1031491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 Mảng Nam Cực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1371600"/>
            <a:ext cx="10338253" cy="1267278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Vật chất từ quánh dẻo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rắn, nhiệt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thể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4000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C, là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của lớp nào?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758041" y="3571875"/>
            <a:ext cx="5900186" cy="1088641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Lớp Man-ti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3" y="1385888"/>
            <a:ext cx="9838190" cy="1252990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Việt Nam nằm ở mảng nào?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429553" y="3657600"/>
            <a:ext cx="4457148" cy="1002916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Mảng Á - Âu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snow, outdoor, nature&#10;&#10;Description automatically generated">
            <a:extLst>
              <a:ext uri="{FF2B5EF4-FFF2-40B4-BE49-F238E27FC236}">
                <a16:creationId xmlns="" xmlns:a16="http://schemas.microsoft.com/office/drawing/2014/main" id="{BBE0E947-E8AE-4553-8E35-1FB42974D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1" y="2325189"/>
            <a:ext cx="7476309" cy="4532811"/>
          </a:xfrm>
          <a:prstGeom prst="rect">
            <a:avLst/>
          </a:prstGeom>
        </p:spPr>
      </p:pic>
      <p:pic>
        <p:nvPicPr>
          <p:cNvPr id="3" name="Picture 10" descr="10-1409885176_660x0">
            <a:extLst>
              <a:ext uri="{FF2B5EF4-FFF2-40B4-BE49-F238E27FC236}">
                <a16:creationId xmlns="" xmlns:a16="http://schemas.microsoft.com/office/drawing/2014/main" id="{B07BD183-8A43-4A0A-8CD1-1A88ED7A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25189"/>
            <a:ext cx="4781006" cy="45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solidFill>
            <a:srgbClr val="9DFF3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- BÀI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NỘI SINH VÀ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DẠNG ĐỊA HÌNH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KHOÁNG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(TIẾT 1)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228599" y="1219200"/>
            <a:ext cx="4878977" cy="914400"/>
          </a:xfrm>
        </p:spPr>
        <p:txBody>
          <a:bodyPr/>
          <a:lstStyle/>
          <a:p>
            <a:r>
              <a:rPr lang="en-US" altLang="vi-VN" sz="24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 trình nội sinh và ngoại sinh</a:t>
            </a:r>
            <a:endParaRPr lang="en-US" altLang="vi-VN" sz="2400" b="1" u="sng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00584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</a:t>
            </a:r>
            <a:r>
              <a:rPr lang="en-US" sz="2400" b="1" dirty="0" smtClean="0">
                <a:latin typeface="Times New Roman" pitchFamily="18" charset="0"/>
              </a:rPr>
              <a:t>10. </a:t>
            </a:r>
            <a:r>
              <a:rPr lang="en-US" sz="2400" b="1" dirty="0" smtClean="0">
                <a:latin typeface="Times New Roman" pitchFamily="18" charset="0"/>
              </a:rPr>
              <a:t>QUÁ TRÌNH NỘI SINH VÀ </a:t>
            </a:r>
            <a:r>
              <a:rPr lang="en-US" sz="2400" b="1" dirty="0" smtClean="0">
                <a:latin typeface="Times New Roman" pitchFamily="18" charset="0"/>
              </a:rPr>
              <a:t>NGOẠI </a:t>
            </a:r>
            <a:r>
              <a:rPr lang="en-US" sz="2400" b="1" dirty="0" smtClean="0">
                <a:latin typeface="Times New Roman" pitchFamily="18" charset="0"/>
              </a:rPr>
              <a:t>SINH.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CÁC DẠNG ĐỊA HÌNH </a:t>
            </a:r>
            <a:r>
              <a:rPr lang="en-US" sz="2400" b="1" dirty="0" smtClean="0">
                <a:latin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</a:rPr>
              <a:t>. KHOÁNG SẢN (</a:t>
            </a:r>
            <a:r>
              <a:rPr lang="en-US" sz="2400" b="1" dirty="0" smtClean="0">
                <a:latin typeface="Times New Roman" pitchFamily="18" charset="0"/>
              </a:rPr>
              <a:t>TIẾT 1)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0287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0"/>
            <a:ext cx="855023" cy="10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816AA0C0-5C9F-430B-8337-AE53A290CD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0" y="1923888"/>
            <a:ext cx="6756400" cy="7455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rgbClr val="0000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EAA148-BDAB-48DD-AC07-9AB6D7F2539C}"/>
              </a:ext>
            </a:extLst>
          </p:cNvPr>
          <p:cNvSpPr txBox="1"/>
          <p:nvPr/>
        </p:nvSpPr>
        <p:spPr>
          <a:xfrm>
            <a:off x="1858193" y="2821566"/>
            <a:ext cx="2926080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1,3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quá trình nội sinh</a:t>
            </a:r>
            <a:endParaRPr lang="en-US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F0A7EF-2E63-41EB-A882-B1DFA4803512}"/>
              </a:ext>
            </a:extLst>
          </p:cNvPr>
          <p:cNvSpPr txBox="1"/>
          <p:nvPr/>
        </p:nvSpPr>
        <p:spPr>
          <a:xfrm>
            <a:off x="7945118" y="2806358"/>
            <a:ext cx="2926080" cy="769441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2,4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quá trình ngoại sinh</a:t>
            </a:r>
            <a:endParaRPr lang="en-US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76158" y="4027710"/>
          <a:ext cx="8409259" cy="2103120"/>
        </p:xfrm>
        <a:graphic>
          <a:graphicData uri="http://schemas.openxmlformats.org/drawingml/2006/table">
            <a:tbl>
              <a:tblPr/>
              <a:tblGrid>
                <a:gridCol w="2504848"/>
                <a:gridCol w="2795452"/>
                <a:gridCol w="31089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Tiêu chí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nội sinh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ngoại sinh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Nguồn gốc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Kết quả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Tác </a:t>
                      </a:r>
                      <a:r>
                        <a:rPr lang="vi-VN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động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vi-VN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đế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 </a:t>
                      </a:r>
                      <a:r>
                        <a:rPr lang="vi-VN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đị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a hình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Hình phù hợp (trang 140)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811</Words>
  <Application>Microsoft Office PowerPoint</Application>
  <PresentationFormat>Custom</PresentationFormat>
  <Paragraphs>98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Wingdings</vt:lpstr>
      <vt:lpstr>Cambria</vt:lpstr>
      <vt:lpstr>Calibri</vt:lpstr>
      <vt:lpstr>Arial </vt:lpstr>
      <vt:lpstr>Kids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1. Quá trình nội sinh và ngoại sinh</vt:lpstr>
      <vt:lpstr> 1. Quá trình nội sinh và ngoại sinh</vt:lpstr>
      <vt:lpstr>Slide 11</vt:lpstr>
      <vt:lpstr> 1. Quá trình nội sinh và ngoại sinh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PTS</cp:lastModifiedBy>
  <cp:revision>331</cp:revision>
  <dcterms:created xsi:type="dcterms:W3CDTF">2018-10-29T09:59:25Z</dcterms:created>
  <dcterms:modified xsi:type="dcterms:W3CDTF">2021-08-23T04:24:00Z</dcterms:modified>
</cp:coreProperties>
</file>