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0"/>
  </p:notesMasterIdLst>
  <p:sldIdLst>
    <p:sldId id="256" r:id="rId2"/>
    <p:sldId id="257" r:id="rId3"/>
    <p:sldId id="308" r:id="rId4"/>
    <p:sldId id="259" r:id="rId5"/>
    <p:sldId id="286" r:id="rId6"/>
    <p:sldId id="287" r:id="rId7"/>
    <p:sldId id="260" r:id="rId8"/>
    <p:sldId id="261" r:id="rId9"/>
    <p:sldId id="269" r:id="rId10"/>
    <p:sldId id="303" r:id="rId11"/>
    <p:sldId id="262" r:id="rId12"/>
    <p:sldId id="300" r:id="rId13"/>
    <p:sldId id="263" r:id="rId14"/>
    <p:sldId id="264" r:id="rId15"/>
    <p:sldId id="265" r:id="rId16"/>
    <p:sldId id="293" r:id="rId17"/>
    <p:sldId id="310" r:id="rId18"/>
    <p:sldId id="266" r:id="rId19"/>
    <p:sldId id="295" r:id="rId20"/>
    <p:sldId id="296" r:id="rId21"/>
    <p:sldId id="267" r:id="rId22"/>
    <p:sldId id="291" r:id="rId23"/>
    <p:sldId id="292" r:id="rId24"/>
    <p:sldId id="301" r:id="rId25"/>
    <p:sldId id="311" r:id="rId26"/>
    <p:sldId id="271" r:id="rId27"/>
    <p:sldId id="312" r:id="rId28"/>
    <p:sldId id="297" r:id="rId29"/>
    <p:sldId id="272" r:id="rId30"/>
    <p:sldId id="273" r:id="rId31"/>
    <p:sldId id="274" r:id="rId32"/>
    <p:sldId id="298" r:id="rId33"/>
    <p:sldId id="314" r:id="rId34"/>
    <p:sldId id="275" r:id="rId35"/>
    <p:sldId id="334" r:id="rId36"/>
    <p:sldId id="276" r:id="rId37"/>
    <p:sldId id="335" r:id="rId38"/>
    <p:sldId id="277" r:id="rId39"/>
    <p:sldId id="336" r:id="rId40"/>
    <p:sldId id="278" r:id="rId41"/>
    <p:sldId id="279" r:id="rId42"/>
    <p:sldId id="313"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330" r:id="rId58"/>
    <p:sldId id="333" r:id="rId59"/>
    <p:sldId id="331" r:id="rId60"/>
    <p:sldId id="281" r:id="rId61"/>
    <p:sldId id="282" r:id="rId62"/>
    <p:sldId id="283" r:id="rId63"/>
    <p:sldId id="304" r:id="rId64"/>
    <p:sldId id="332" r:id="rId65"/>
    <p:sldId id="280" r:id="rId66"/>
    <p:sldId id="285" r:id="rId67"/>
    <p:sldId id="299" r:id="rId68"/>
    <p:sldId id="284" r:id="rId69"/>
  </p:sldIdLst>
  <p:sldSz cx="18288000" cy="10287000"/>
  <p:notesSz cx="6858000" cy="9144000"/>
  <p:embeddedFontLst>
    <p:embeddedFont>
      <p:font typeface="Francois One" panose="020B0604020202020204" charset="0"/>
      <p:regular r:id="rId71"/>
    </p:embeddedFont>
    <p:embeddedFont>
      <p:font typeface="KG Primary Penmanship" panose="020B0604020202020204" charset="0"/>
      <p:regular r:id="rId72"/>
    </p:embeddedFont>
    <p:embeddedFont>
      <p:font typeface="Maven Pro Bold" panose="020B0604020202020204" charset="0"/>
      <p:regular r:id="rId73"/>
    </p:embeddedFont>
    <p:embeddedFont>
      <p:font typeface="Open Sans" panose="020B0606030504020204" pitchFamily="34" charset="0"/>
      <p:regular r:id="rId74"/>
      <p:bold r:id="rId75"/>
      <p:italic r:id="rId76"/>
      <p:boldItalic r:id="rId77"/>
    </p:embeddedFont>
    <p:embeddedFont>
      <p:font typeface="Open Sans Bold" panose="020B0806030504020204" charset="0"/>
      <p:regular r:id="rId78"/>
      <p:bold r:id="rId79"/>
    </p:embeddedFont>
    <p:embeddedFont>
      <p:font typeface="Sensei" panose="020B0604020202020204" charset="0"/>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7FF"/>
    <a:srgbClr val="F4CE72"/>
    <a:srgbClr val="73C4D4"/>
    <a:srgbClr val="FFE4A5"/>
    <a:srgbClr val="DB7979"/>
    <a:srgbClr val="A1C7CF"/>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BC04F-4263-747D-3120-E4A9C98234AD}" v="145" dt="2024-10-31T02:49:59.225"/>
    <p1510:client id="{15C4F4F8-DB3C-2488-2131-6FFED9FBAEB9}" v="254" dt="2024-10-31T16:50:51.702"/>
    <p1510:client id="{1B20B9FD-C6D9-315E-DF0E-EDA13AFD8C4D}" v="861" dt="2024-10-31T04:16:09.995"/>
    <p1510:client id="{2EA49FBA-6FA1-6457-2CFE-70233C0B15B1}" v="8" dt="2024-10-31T16:50:12.782"/>
    <p1510:client id="{49133DB3-9886-A73F-A57C-234694C0A695}" v="62" dt="2024-10-31T04:43:31.693"/>
    <p1510:client id="{51DD2F2B-1D17-97BA-EB81-DBF8352BB46A}" v="3" dt="2024-10-31T17:26:38.636"/>
    <p1510:client id="{715D1B50-26D5-8237-6325-9CF894FB70A2}" v="45" dt="2024-11-01T14:36:14.017"/>
    <p1510:client id="{90593F72-15E2-9253-4B57-6D0F589C73D2}" v="347" dt="2024-10-31T04:43:41.780"/>
    <p1510:client id="{96544ADC-3A4E-1722-3A8A-BC271D2E5A30}" v="526" dt="2024-10-31T17:22:11.067"/>
    <p1510:client id="{AFDDB0FF-14CB-D3E4-2D10-80B74047F566}" v="26" dt="2024-10-31T02:35:47.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Kiểu Trung bình 4 - Màu chủ đề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Kiểu Trung bình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Kiểu Trung bình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Kiểu Sán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14" y="-9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6.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2B0899-AA9F-489F-8CD1-31E79D11BB89}" type="datetimeFigureOut">
              <a:rPr lang="en-GB" smtClean="0"/>
              <a:t>10/11/2025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DCACF-DE32-4A7E-AF73-37EA27EEF0AE}" type="slidenum">
              <a:rPr lang="en-GB" smtClean="0"/>
              <a:t>‹#›</a:t>
            </a:fld>
            <a:endParaRPr lang="en-GB"/>
          </a:p>
        </p:txBody>
      </p:sp>
    </p:spTree>
    <p:extLst>
      <p:ext uri="{BB962C8B-B14F-4D97-AF65-F5344CB8AC3E}">
        <p14:creationId xmlns:p14="http://schemas.microsoft.com/office/powerpoint/2010/main" val="3281452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latin typeface="Calibri"/>
                <a:ea typeface="Calibri"/>
                <a:cs typeface="Calibri"/>
              </a:rPr>
              <a:t>Hình </a:t>
            </a:r>
            <a:r>
              <a:rPr lang="en-US" err="1">
                <a:latin typeface="Calibri"/>
                <a:ea typeface="Calibri"/>
                <a:cs typeface="Calibri"/>
              </a:rPr>
              <a:t>phía</a:t>
            </a:r>
            <a:r>
              <a:rPr lang="en-US">
                <a:latin typeface="Calibri"/>
                <a:ea typeface="Calibri"/>
                <a:cs typeface="Calibri"/>
              </a:rPr>
              <a:t> </a:t>
            </a:r>
            <a:r>
              <a:rPr lang="en-US" err="1">
                <a:latin typeface="Calibri"/>
                <a:ea typeface="Calibri"/>
                <a:cs typeface="Calibri"/>
              </a:rPr>
              <a:t>dướic</a:t>
            </a:r>
            <a:r>
              <a:rPr lang="en-US">
                <a:latin typeface="Calibri"/>
                <a:ea typeface="Calibri"/>
                <a:cs typeface="Calibri"/>
              </a:rPr>
              <a:t> </a:t>
            </a:r>
            <a:r>
              <a:rPr lang="en-US" err="1">
                <a:latin typeface="Calibri"/>
                <a:ea typeface="Calibri"/>
                <a:cs typeface="Calibri"/>
              </a:rPr>
              <a:t>là</a:t>
            </a:r>
            <a:r>
              <a:rPr lang="en-US">
                <a:latin typeface="Calibri"/>
                <a:ea typeface="Calibri"/>
                <a:cs typeface="Calibri"/>
              </a:rPr>
              <a:t> </a:t>
            </a:r>
            <a:r>
              <a:rPr lang="en-US" err="1">
                <a:latin typeface="Calibri"/>
                <a:ea typeface="Calibri"/>
                <a:cs typeface="Calibri"/>
              </a:rPr>
              <a:t>hình</a:t>
            </a:r>
            <a:r>
              <a:rPr lang="en-US">
                <a:latin typeface="Calibri"/>
                <a:ea typeface="Calibri"/>
                <a:cs typeface="Calibri"/>
              </a:rPr>
              <a:t> </a:t>
            </a:r>
            <a:r>
              <a:rPr lang="en-US" err="1">
                <a:latin typeface="Calibri"/>
                <a:ea typeface="Calibri"/>
                <a:cs typeface="Calibri"/>
              </a:rPr>
              <a:t>vẽ</a:t>
            </a:r>
            <a:r>
              <a:rPr lang="en-US">
                <a:latin typeface="Calibri"/>
                <a:ea typeface="Calibri"/>
                <a:cs typeface="Calibri"/>
              </a:rPr>
              <a:t> </a:t>
            </a:r>
            <a:r>
              <a:rPr lang="en-US" err="1">
                <a:latin typeface="Calibri"/>
                <a:ea typeface="Calibri"/>
                <a:cs typeface="Calibri"/>
              </a:rPr>
              <a:t>lại</a:t>
            </a:r>
          </a:p>
        </p:txBody>
      </p:sp>
      <p:sp>
        <p:nvSpPr>
          <p:cNvPr id="4" name="Chỗ dành sẵn cho Số hiệu Bản chiếu 3"/>
          <p:cNvSpPr>
            <a:spLocks noGrp="1"/>
          </p:cNvSpPr>
          <p:nvPr>
            <p:ph type="sldNum" sz="quarter" idx="5"/>
          </p:nvPr>
        </p:nvSpPr>
        <p:spPr/>
        <p:txBody>
          <a:bodyPr/>
          <a:lstStyle/>
          <a:p>
            <a:fld id="{6DFDCACF-DE32-4A7E-AF73-37EA27EEF0AE}" type="slidenum">
              <a:rPr lang="en-GB" smtClean="0"/>
              <a:t>11</a:t>
            </a:fld>
            <a:endParaRPr lang="en-GB"/>
          </a:p>
        </p:txBody>
      </p:sp>
    </p:spTree>
    <p:extLst>
      <p:ext uri="{BB962C8B-B14F-4D97-AF65-F5344CB8AC3E}">
        <p14:creationId xmlns:p14="http://schemas.microsoft.com/office/powerpoint/2010/main" val="198108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https://www.youtube.com/watch?v=hmRbYLBqjyw&amp;t=17s</a:t>
            </a:r>
            <a:endParaRPr lang="vi-VN"/>
          </a:p>
        </p:txBody>
      </p:sp>
      <p:sp>
        <p:nvSpPr>
          <p:cNvPr id="4" name="Chỗ dành sẵn cho Số hiệu Bản chiếu 3"/>
          <p:cNvSpPr>
            <a:spLocks noGrp="1"/>
          </p:cNvSpPr>
          <p:nvPr>
            <p:ph type="sldNum" sz="quarter" idx="5"/>
          </p:nvPr>
        </p:nvSpPr>
        <p:spPr/>
        <p:txBody>
          <a:bodyPr/>
          <a:lstStyle/>
          <a:p>
            <a:fld id="{6DFDCACF-DE32-4A7E-AF73-37EA27EEF0AE}" type="slidenum">
              <a:rPr lang="en-GB" smtClean="0"/>
              <a:t>17</a:t>
            </a:fld>
            <a:endParaRPr lang="en-GB"/>
          </a:p>
        </p:txBody>
      </p:sp>
    </p:spTree>
    <p:extLst>
      <p:ext uri="{BB962C8B-B14F-4D97-AF65-F5344CB8AC3E}">
        <p14:creationId xmlns:p14="http://schemas.microsoft.com/office/powerpoint/2010/main" val="2507788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FDCACF-DE32-4A7E-AF73-37EA27EEF0AE}" type="slidenum">
              <a:rPr lang="en-GB" smtClean="0"/>
              <a:t>26</a:t>
            </a:fld>
            <a:endParaRPr lang="en-GB"/>
          </a:p>
        </p:txBody>
      </p:sp>
    </p:spTree>
    <p:extLst>
      <p:ext uri="{BB962C8B-B14F-4D97-AF65-F5344CB8AC3E}">
        <p14:creationId xmlns:p14="http://schemas.microsoft.com/office/powerpoint/2010/main" val="3846526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FDCACF-DE32-4A7E-AF73-37EA27EEF0AE}" type="slidenum">
              <a:rPr lang="en-GB" smtClean="0"/>
              <a:t>27</a:t>
            </a:fld>
            <a:endParaRPr lang="en-GB"/>
          </a:p>
        </p:txBody>
      </p:sp>
    </p:spTree>
    <p:extLst>
      <p:ext uri="{BB962C8B-B14F-4D97-AF65-F5344CB8AC3E}">
        <p14:creationId xmlns:p14="http://schemas.microsoft.com/office/powerpoint/2010/main" val="117628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latin typeface="Calibri"/>
                <a:ea typeface="Calibri"/>
                <a:cs typeface="Calibri"/>
              </a:rPr>
              <a:t>ĐMP: </a:t>
            </a:r>
            <a:r>
              <a:rPr lang="en-US" err="1">
                <a:latin typeface="Calibri"/>
                <a:ea typeface="Calibri"/>
                <a:cs typeface="Calibri"/>
              </a:rPr>
              <a:t>Động</a:t>
            </a:r>
            <a:r>
              <a:rPr lang="en-US">
                <a:latin typeface="Calibri"/>
                <a:ea typeface="Calibri"/>
                <a:cs typeface="Calibri"/>
              </a:rPr>
              <a:t>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phổi</a:t>
            </a:r>
            <a:r>
              <a:rPr lang="en-US">
                <a:latin typeface="Calibri"/>
                <a:ea typeface="Calibri"/>
                <a:cs typeface="Calibri"/>
              </a:rPr>
              <a:t>                 ĐMC: </a:t>
            </a:r>
            <a:r>
              <a:rPr lang="en-US" err="1">
                <a:latin typeface="Calibri"/>
                <a:ea typeface="Calibri"/>
                <a:cs typeface="Calibri"/>
              </a:rPr>
              <a:t>Động</a:t>
            </a:r>
            <a:r>
              <a:rPr lang="en-US">
                <a:latin typeface="Calibri"/>
                <a:ea typeface="Calibri"/>
                <a:cs typeface="Calibri"/>
              </a:rPr>
              <a:t>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chủ</a:t>
            </a:r>
            <a:endParaRPr lang="en-US">
              <a:latin typeface="Calibri"/>
              <a:ea typeface="Calibri"/>
              <a:cs typeface="Calibri"/>
            </a:endParaRPr>
          </a:p>
          <a:p>
            <a:r>
              <a:rPr lang="en-US">
                <a:latin typeface="Calibri"/>
                <a:ea typeface="Calibri"/>
                <a:cs typeface="Calibri"/>
              </a:rPr>
              <a:t>MMP: Mao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phổi</a:t>
            </a:r>
            <a:r>
              <a:rPr lang="en-US">
                <a:latin typeface="Calibri"/>
                <a:ea typeface="Calibri"/>
                <a:cs typeface="Calibri"/>
              </a:rPr>
              <a:t>                 MMCQ: Mao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cơ</a:t>
            </a:r>
            <a:r>
              <a:rPr lang="en-US">
                <a:latin typeface="Calibri"/>
                <a:ea typeface="Calibri"/>
                <a:cs typeface="Calibri"/>
              </a:rPr>
              <a:t> </a:t>
            </a:r>
            <a:r>
              <a:rPr lang="en-US" err="1">
                <a:latin typeface="Calibri"/>
                <a:ea typeface="Calibri"/>
                <a:cs typeface="Calibri"/>
              </a:rPr>
              <a:t>quan</a:t>
            </a:r>
          </a:p>
          <a:p>
            <a:r>
              <a:rPr lang="en-US">
                <a:latin typeface="Calibri"/>
                <a:ea typeface="Calibri"/>
                <a:cs typeface="Calibri"/>
              </a:rPr>
              <a:t>TMP: Tĩnh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phổi</a:t>
            </a:r>
            <a:r>
              <a:rPr lang="en-US">
                <a:latin typeface="Calibri"/>
                <a:ea typeface="Calibri"/>
                <a:cs typeface="Calibri"/>
              </a:rPr>
              <a:t>                   TMC: Tĩnh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chủ</a:t>
            </a:r>
            <a:endParaRPr lang="en-US">
              <a:latin typeface="Calibri"/>
              <a:ea typeface="Calibri"/>
              <a:cs typeface="Calibri"/>
            </a:endParaRPr>
          </a:p>
        </p:txBody>
      </p:sp>
      <p:sp>
        <p:nvSpPr>
          <p:cNvPr id="4" name="Chỗ dành sẵn cho Số hiệu Bản chiếu 3"/>
          <p:cNvSpPr>
            <a:spLocks noGrp="1"/>
          </p:cNvSpPr>
          <p:nvPr>
            <p:ph type="sldNum" sz="quarter" idx="5"/>
          </p:nvPr>
        </p:nvSpPr>
        <p:spPr/>
        <p:txBody>
          <a:bodyPr/>
          <a:lstStyle/>
          <a:p>
            <a:fld id="{6DFDCACF-DE32-4A7E-AF73-37EA27EEF0AE}" type="slidenum">
              <a:rPr lang="en-GB" smtClean="0"/>
              <a:t>31</a:t>
            </a:fld>
            <a:endParaRPr lang="en-GB"/>
          </a:p>
        </p:txBody>
      </p:sp>
    </p:spTree>
    <p:extLst>
      <p:ext uri="{BB962C8B-B14F-4D97-AF65-F5344CB8AC3E}">
        <p14:creationId xmlns:p14="http://schemas.microsoft.com/office/powerpoint/2010/main" val="265810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FDCACF-DE32-4A7E-AF73-37EA27EEF0AE}" type="slidenum">
              <a:rPr lang="en-GB" smtClean="0"/>
              <a:t>34</a:t>
            </a:fld>
            <a:endParaRPr lang="en-GB"/>
          </a:p>
        </p:txBody>
      </p:sp>
    </p:spTree>
    <p:extLst>
      <p:ext uri="{BB962C8B-B14F-4D97-AF65-F5344CB8AC3E}">
        <p14:creationId xmlns:p14="http://schemas.microsoft.com/office/powerpoint/2010/main" val="89924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5.svg"/><Relationship Id="rId18" Type="http://schemas.openxmlformats.org/officeDocument/2006/relationships/image" Target="../media/image48.svg"/><Relationship Id="rId3" Type="http://schemas.openxmlformats.org/officeDocument/2006/relationships/image" Target="../media/image23.svg"/><Relationship Id="rId7" Type="http://schemas.openxmlformats.org/officeDocument/2006/relationships/image" Target="../media/image54.svg"/><Relationship Id="rId12" Type="http://schemas.openxmlformats.org/officeDocument/2006/relationships/image" Target="../media/image34.png"/><Relationship Id="rId17" Type="http://schemas.openxmlformats.org/officeDocument/2006/relationships/image" Target="../media/image47.png"/><Relationship Id="rId2" Type="http://schemas.openxmlformats.org/officeDocument/2006/relationships/image" Target="../media/image22.png"/><Relationship Id="rId16" Type="http://schemas.openxmlformats.org/officeDocument/2006/relationships/image" Target="../media/image46.png"/><Relationship Id="rId20"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9.svg"/><Relationship Id="rId5" Type="http://schemas.openxmlformats.org/officeDocument/2006/relationships/image" Target="../media/image12.svg"/><Relationship Id="rId15" Type="http://schemas.openxmlformats.org/officeDocument/2006/relationships/image" Target="../media/image45.png"/><Relationship Id="rId10" Type="http://schemas.openxmlformats.org/officeDocument/2006/relationships/image" Target="../media/image18.png"/><Relationship Id="rId19" Type="http://schemas.openxmlformats.org/officeDocument/2006/relationships/image" Target="../media/image49.png"/><Relationship Id="rId4" Type="http://schemas.openxmlformats.org/officeDocument/2006/relationships/image" Target="../media/image11.png"/><Relationship Id="rId9" Type="http://schemas.openxmlformats.org/officeDocument/2006/relationships/image" Target="../media/image37.svg"/><Relationship Id="rId1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59.png"/><Relationship Id="rId4" Type="http://schemas.openxmlformats.org/officeDocument/2006/relationships/image" Target="../media/image35.sv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7.xml"/><Relationship Id="rId7" Type="http://schemas.openxmlformats.org/officeDocument/2006/relationships/image" Target="../media/image3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57.png"/><Relationship Id="rId3" Type="http://schemas.openxmlformats.org/officeDocument/2006/relationships/image" Target="../media/image35.svg"/><Relationship Id="rId7" Type="http://schemas.openxmlformats.org/officeDocument/2006/relationships/image" Target="../media/image62.svg"/><Relationship Id="rId12" Type="http://schemas.openxmlformats.org/officeDocument/2006/relationships/image" Target="../media/image67.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37.svg"/><Relationship Id="rId10" Type="http://schemas.openxmlformats.org/officeDocument/2006/relationships/image" Target="../media/image65.svg"/><Relationship Id="rId4" Type="http://schemas.openxmlformats.org/officeDocument/2006/relationships/image" Target="../media/image36.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5.svg"/><Relationship Id="rId7" Type="http://schemas.openxmlformats.org/officeDocument/2006/relationships/image" Target="../media/image42.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35.svg"/><Relationship Id="rId7" Type="http://schemas.openxmlformats.org/officeDocument/2006/relationships/image" Target="../media/image72.svg"/><Relationship Id="rId12" Type="http://schemas.openxmlformats.org/officeDocument/2006/relationships/image" Target="../media/image77.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37.svg"/><Relationship Id="rId10" Type="http://schemas.openxmlformats.org/officeDocument/2006/relationships/image" Target="../media/image75.svg"/><Relationship Id="rId4" Type="http://schemas.openxmlformats.org/officeDocument/2006/relationships/image" Target="../media/image36.png"/><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notesSlide" Target="../notesSlides/notesSlide2.xml"/><Relationship Id="rId7" Type="http://schemas.openxmlformats.org/officeDocument/2006/relationships/image" Target="../media/image37.svg"/><Relationship Id="rId2" Type="http://schemas.openxmlformats.org/officeDocument/2006/relationships/slideLayout" Target="../slideLayouts/slideLayout7.xml"/><Relationship Id="rId1" Type="http://schemas.openxmlformats.org/officeDocument/2006/relationships/video" Target="https://www.youtube.com/embed/hmRbYLBqjyw?start=17&amp;feature=oembed" TargetMode="Externa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svg"/><Relationship Id="rId7" Type="http://schemas.openxmlformats.org/officeDocument/2006/relationships/image" Target="../media/image80.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63.gif"/><Relationship Id="rId5" Type="http://schemas.openxmlformats.org/officeDocument/2006/relationships/image" Target="../media/image37.svg"/><Relationship Id="rId10" Type="http://schemas.openxmlformats.org/officeDocument/2006/relationships/image" Target="../media/image81.png"/><Relationship Id="rId4" Type="http://schemas.openxmlformats.org/officeDocument/2006/relationships/image" Target="../media/image36.png"/><Relationship Id="rId9"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8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2.svg"/><Relationship Id="rId18" Type="http://schemas.openxmlformats.org/officeDocument/2006/relationships/image" Target="../media/image18.png"/><Relationship Id="rId3" Type="http://schemas.openxmlformats.org/officeDocument/2006/relationships/image" Target="../media/image23.svg"/><Relationship Id="rId21" Type="http://schemas.openxmlformats.org/officeDocument/2006/relationships/image" Target="../media/image33.svg"/><Relationship Id="rId7" Type="http://schemas.openxmlformats.org/officeDocument/2006/relationships/image" Target="../media/image14.svg"/><Relationship Id="rId12" Type="http://schemas.openxmlformats.org/officeDocument/2006/relationships/image" Target="../media/image11.png"/><Relationship Id="rId17" Type="http://schemas.openxmlformats.org/officeDocument/2006/relationships/image" Target="../media/image31.svg"/><Relationship Id="rId2" Type="http://schemas.openxmlformats.org/officeDocument/2006/relationships/image" Target="../media/image22.png"/><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svg"/><Relationship Id="rId5" Type="http://schemas.openxmlformats.org/officeDocument/2006/relationships/image" Target="../media/image25.svg"/><Relationship Id="rId15" Type="http://schemas.openxmlformats.org/officeDocument/2006/relationships/image" Target="../media/image29.svg"/><Relationship Id="rId10" Type="http://schemas.openxmlformats.org/officeDocument/2006/relationships/image" Target="../media/image7.png"/><Relationship Id="rId19" Type="http://schemas.openxmlformats.org/officeDocument/2006/relationships/image" Target="../media/image19.svg"/><Relationship Id="rId4" Type="http://schemas.openxmlformats.org/officeDocument/2006/relationships/image" Target="../media/image24.png"/><Relationship Id="rId9" Type="http://schemas.openxmlformats.org/officeDocument/2006/relationships/image" Target="../media/image27.sv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35.svg"/><Relationship Id="rId7" Type="http://schemas.openxmlformats.org/officeDocument/2006/relationships/image" Target="../media/image8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37.svg"/><Relationship Id="rId10" Type="http://schemas.openxmlformats.org/officeDocument/2006/relationships/image" Target="../media/image86.svg"/><Relationship Id="rId4" Type="http://schemas.openxmlformats.org/officeDocument/2006/relationships/image" Target="../media/image36.png"/><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5.svg"/><Relationship Id="rId7" Type="http://schemas.openxmlformats.org/officeDocument/2006/relationships/image" Target="../media/image42.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35.svg"/><Relationship Id="rId7" Type="http://schemas.openxmlformats.org/officeDocument/2006/relationships/image" Target="../media/image8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5.svg"/><Relationship Id="rId7" Type="http://schemas.openxmlformats.org/officeDocument/2006/relationships/image" Target="../media/image9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4.png"/><Relationship Id="rId5" Type="http://schemas.openxmlformats.org/officeDocument/2006/relationships/image" Target="../media/image37.svg"/><Relationship Id="rId10" Type="http://schemas.openxmlformats.org/officeDocument/2006/relationships/image" Target="../media/image90.svg"/><Relationship Id="rId4" Type="http://schemas.openxmlformats.org/officeDocument/2006/relationships/image" Target="../media/image36.png"/><Relationship Id="rId9"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96.svg"/><Relationship Id="rId18" Type="http://schemas.openxmlformats.org/officeDocument/2006/relationships/image" Target="../media/image34.png"/><Relationship Id="rId3" Type="http://schemas.openxmlformats.org/officeDocument/2006/relationships/image" Target="../media/image23.svg"/><Relationship Id="rId7" Type="http://schemas.openxmlformats.org/officeDocument/2006/relationships/image" Target="../media/image29.svg"/><Relationship Id="rId12" Type="http://schemas.openxmlformats.org/officeDocument/2006/relationships/image" Target="../media/image95.png"/><Relationship Id="rId17" Type="http://schemas.openxmlformats.org/officeDocument/2006/relationships/image" Target="../media/image37.sv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12.svg"/><Relationship Id="rId15" Type="http://schemas.openxmlformats.org/officeDocument/2006/relationships/image" Target="../media/image56.svg"/><Relationship Id="rId10" Type="http://schemas.openxmlformats.org/officeDocument/2006/relationships/image" Target="../media/image32.png"/><Relationship Id="rId19" Type="http://schemas.openxmlformats.org/officeDocument/2006/relationships/image" Target="../media/image35.svg"/><Relationship Id="rId4" Type="http://schemas.openxmlformats.org/officeDocument/2006/relationships/image" Target="../media/image11.png"/><Relationship Id="rId9" Type="http://schemas.openxmlformats.org/officeDocument/2006/relationships/image" Target="../media/image19.svg"/><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notesSlide" Target="../notesSlides/notesSlide4.xml"/><Relationship Id="rId7" Type="http://schemas.openxmlformats.org/officeDocument/2006/relationships/image" Target="../media/image35.svg"/><Relationship Id="rId2" Type="http://schemas.openxmlformats.org/officeDocument/2006/relationships/slideLayout" Target="../slideLayouts/slideLayout7.xml"/><Relationship Id="rId1" Type="http://schemas.openxmlformats.org/officeDocument/2006/relationships/video" Target="https://www.youtube.com/embed/S5tow8SVsZE?feature=oembed" TargetMode="External"/><Relationship Id="rId6" Type="http://schemas.openxmlformats.org/officeDocument/2006/relationships/image" Target="../media/image34.png"/><Relationship Id="rId5" Type="http://schemas.openxmlformats.org/officeDocument/2006/relationships/image" Target="../media/image37.sv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0.svg"/><Relationship Id="rId7" Type="http://schemas.openxmlformats.org/officeDocument/2006/relationships/image" Target="../media/image35.svg"/><Relationship Id="rId12" Type="http://schemas.openxmlformats.org/officeDocument/2006/relationships/image" Target="../media/image42.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1.png"/><Relationship Id="rId5" Type="http://schemas.openxmlformats.org/officeDocument/2006/relationships/image" Target="../media/image37.svg"/><Relationship Id="rId10" Type="http://schemas.openxmlformats.org/officeDocument/2006/relationships/image" Target="../media/image103.png"/><Relationship Id="rId4" Type="http://schemas.openxmlformats.org/officeDocument/2006/relationships/image" Target="../media/image36.png"/><Relationship Id="rId9" Type="http://schemas.openxmlformats.org/officeDocument/2006/relationships/image" Target="../media/image102.svg"/></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3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2.svg"/></Relationships>
</file>

<file path=ppt/slides/_rels/slide3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2.svg"/><Relationship Id="rId3" Type="http://schemas.openxmlformats.org/officeDocument/2006/relationships/image" Target="../media/image99.png"/><Relationship Id="rId7" Type="http://schemas.openxmlformats.org/officeDocument/2006/relationships/image" Target="../media/image34.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03.png"/><Relationship Id="rId5" Type="http://schemas.openxmlformats.org/officeDocument/2006/relationships/image" Target="../media/image36.png"/><Relationship Id="rId10" Type="http://schemas.openxmlformats.org/officeDocument/2006/relationships/image" Target="../media/image102.svg"/><Relationship Id="rId4" Type="http://schemas.openxmlformats.org/officeDocument/2006/relationships/image" Target="../media/image100.svg"/><Relationship Id="rId9"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96.svg"/><Relationship Id="rId18" Type="http://schemas.openxmlformats.org/officeDocument/2006/relationships/image" Target="../media/image36.png"/><Relationship Id="rId3" Type="http://schemas.openxmlformats.org/officeDocument/2006/relationships/image" Target="../media/image23.svg"/><Relationship Id="rId21" Type="http://schemas.openxmlformats.org/officeDocument/2006/relationships/image" Target="../media/image35.svg"/><Relationship Id="rId7" Type="http://schemas.openxmlformats.org/officeDocument/2006/relationships/image" Target="../media/image29.svg"/><Relationship Id="rId12" Type="http://schemas.openxmlformats.org/officeDocument/2006/relationships/image" Target="../media/image95.png"/><Relationship Id="rId17" Type="http://schemas.openxmlformats.org/officeDocument/2006/relationships/image" Target="../media/image56.svg"/><Relationship Id="rId2" Type="http://schemas.openxmlformats.org/officeDocument/2006/relationships/image" Target="../media/image22.png"/><Relationship Id="rId16" Type="http://schemas.openxmlformats.org/officeDocument/2006/relationships/image" Target="../media/image55.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12.svg"/><Relationship Id="rId15" Type="http://schemas.openxmlformats.org/officeDocument/2006/relationships/image" Target="../media/image54.svg"/><Relationship Id="rId10" Type="http://schemas.openxmlformats.org/officeDocument/2006/relationships/image" Target="../media/image32.png"/><Relationship Id="rId19" Type="http://schemas.openxmlformats.org/officeDocument/2006/relationships/image" Target="../media/image37.svg"/><Relationship Id="rId4" Type="http://schemas.openxmlformats.org/officeDocument/2006/relationships/image" Target="../media/image11.png"/><Relationship Id="rId9" Type="http://schemas.openxmlformats.org/officeDocument/2006/relationships/image" Target="../media/image19.svg"/><Relationship Id="rId14" Type="http://schemas.openxmlformats.org/officeDocument/2006/relationships/image" Target="../media/image53.png"/><Relationship Id="rId22"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2.svg"/></Relationships>
</file>

<file path=ppt/slides/_rels/slide3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04.png"/><Relationship Id="rId7" Type="http://schemas.openxmlformats.org/officeDocument/2006/relationships/image" Target="../media/image36.png"/><Relationship Id="rId12"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41.png"/><Relationship Id="rId5" Type="http://schemas.openxmlformats.org/officeDocument/2006/relationships/image" Target="../media/image106.svg"/><Relationship Id="rId10" Type="http://schemas.openxmlformats.org/officeDocument/2006/relationships/image" Target="../media/image35.svg"/><Relationship Id="rId4" Type="http://schemas.openxmlformats.org/officeDocument/2006/relationships/image" Target="../media/image105.png"/><Relationship Id="rId9"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42.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sv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13.svg"/><Relationship Id="rId18" Type="http://schemas.openxmlformats.org/officeDocument/2006/relationships/image" Target="../media/image118.svg"/><Relationship Id="rId3" Type="http://schemas.openxmlformats.org/officeDocument/2006/relationships/image" Target="../media/image35.svg"/><Relationship Id="rId21" Type="http://schemas.openxmlformats.org/officeDocument/2006/relationships/image" Target="../media/image121.png"/><Relationship Id="rId7" Type="http://schemas.openxmlformats.org/officeDocument/2006/relationships/image" Target="../media/image109.sv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34.png"/><Relationship Id="rId16" Type="http://schemas.openxmlformats.org/officeDocument/2006/relationships/image" Target="../media/image116.svg"/><Relationship Id="rId20" Type="http://schemas.openxmlformats.org/officeDocument/2006/relationships/image" Target="../media/image120.sv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1.svg"/><Relationship Id="rId5" Type="http://schemas.openxmlformats.org/officeDocument/2006/relationships/image" Target="../media/image37.svg"/><Relationship Id="rId15" Type="http://schemas.openxmlformats.org/officeDocument/2006/relationships/image" Target="../media/image115.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36.png"/><Relationship Id="rId9" Type="http://schemas.openxmlformats.org/officeDocument/2006/relationships/image" Target="../media/image42.svg"/><Relationship Id="rId14" Type="http://schemas.openxmlformats.org/officeDocument/2006/relationships/image" Target="../media/image114.gif"/><Relationship Id="rId22" Type="http://schemas.openxmlformats.org/officeDocument/2006/relationships/image" Target="../media/image122.svg"/></Relationships>
</file>

<file path=ppt/slides/_rels/slide37.xml.rels><?xml version="1.0" encoding="UTF-8" standalone="yes"?>
<Relationships xmlns="http://schemas.openxmlformats.org/package/2006/relationships"><Relationship Id="rId3" Type="http://schemas.openxmlformats.org/officeDocument/2006/relationships/image" Target="../media/image123.svg"/><Relationship Id="rId7" Type="http://schemas.openxmlformats.org/officeDocument/2006/relationships/image" Target="../media/image12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4.sv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1.svg"/><Relationship Id="rId18" Type="http://schemas.openxmlformats.org/officeDocument/2006/relationships/image" Target="../media/image134.png"/><Relationship Id="rId3" Type="http://schemas.openxmlformats.org/officeDocument/2006/relationships/image" Target="../media/image35.svg"/><Relationship Id="rId7" Type="http://schemas.openxmlformats.org/officeDocument/2006/relationships/image" Target="../media/image42.svg"/><Relationship Id="rId12" Type="http://schemas.openxmlformats.org/officeDocument/2006/relationships/image" Target="../media/image110.png"/><Relationship Id="rId17" Type="http://schemas.openxmlformats.org/officeDocument/2006/relationships/image" Target="../media/image133.svg"/><Relationship Id="rId2" Type="http://schemas.openxmlformats.org/officeDocument/2006/relationships/image" Target="../media/image34.png"/><Relationship Id="rId16"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29.svg"/><Relationship Id="rId5" Type="http://schemas.openxmlformats.org/officeDocument/2006/relationships/image" Target="../media/image37.svg"/><Relationship Id="rId15" Type="http://schemas.openxmlformats.org/officeDocument/2006/relationships/image" Target="../media/image131.png"/><Relationship Id="rId10" Type="http://schemas.openxmlformats.org/officeDocument/2006/relationships/image" Target="../media/image128.png"/><Relationship Id="rId4" Type="http://schemas.openxmlformats.org/officeDocument/2006/relationships/image" Target="../media/image36.png"/><Relationship Id="rId9" Type="http://schemas.openxmlformats.org/officeDocument/2006/relationships/image" Target="../media/image127.svg"/><Relationship Id="rId14" Type="http://schemas.openxmlformats.org/officeDocument/2006/relationships/image" Target="../media/image130.png"/></Relationships>
</file>

<file path=ppt/slides/_rels/slide39.xml.rels><?xml version="1.0" encoding="UTF-8" standalone="yes"?>
<Relationships xmlns="http://schemas.openxmlformats.org/package/2006/relationships"><Relationship Id="rId3" Type="http://schemas.openxmlformats.org/officeDocument/2006/relationships/image" Target="../media/image123.svg"/><Relationship Id="rId7" Type="http://schemas.openxmlformats.org/officeDocument/2006/relationships/image" Target="../media/image12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4.sv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5.svg"/><Relationship Id="rId7" Type="http://schemas.openxmlformats.org/officeDocument/2006/relationships/image" Target="../media/image42.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svg"/><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svg"/><Relationship Id="rId3" Type="http://schemas.openxmlformats.org/officeDocument/2006/relationships/image" Target="../media/image35.svg"/><Relationship Id="rId7" Type="http://schemas.openxmlformats.org/officeDocument/2006/relationships/image" Target="../media/image136.svg"/><Relationship Id="rId12" Type="http://schemas.openxmlformats.org/officeDocument/2006/relationships/image" Target="../media/image141.png"/><Relationship Id="rId17" Type="http://schemas.openxmlformats.org/officeDocument/2006/relationships/image" Target="../media/image42.svg"/><Relationship Id="rId2" Type="http://schemas.openxmlformats.org/officeDocument/2006/relationships/image" Target="../media/image34.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40.svg"/><Relationship Id="rId5" Type="http://schemas.openxmlformats.org/officeDocument/2006/relationships/image" Target="../media/image37.svg"/><Relationship Id="rId15" Type="http://schemas.openxmlformats.org/officeDocument/2006/relationships/image" Target="../media/image144.svg"/><Relationship Id="rId10" Type="http://schemas.openxmlformats.org/officeDocument/2006/relationships/image" Target="../media/image139.png"/><Relationship Id="rId4" Type="http://schemas.openxmlformats.org/officeDocument/2006/relationships/image" Target="../media/image36.png"/><Relationship Id="rId9" Type="http://schemas.openxmlformats.org/officeDocument/2006/relationships/image" Target="../media/image138.svg"/><Relationship Id="rId14" Type="http://schemas.openxmlformats.org/officeDocument/2006/relationships/image" Target="../media/image143.png"/></Relationships>
</file>

<file path=ppt/slides/_rels/slide41.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35.svg"/><Relationship Id="rId7" Type="http://schemas.openxmlformats.org/officeDocument/2006/relationships/image" Target="../media/image111.svg"/><Relationship Id="rId12" Type="http://schemas.openxmlformats.org/officeDocument/2006/relationships/image" Target="../media/image149.svg"/><Relationship Id="rId17" Type="http://schemas.openxmlformats.org/officeDocument/2006/relationships/image" Target="../media/image42.svg"/><Relationship Id="rId2" Type="http://schemas.openxmlformats.org/officeDocument/2006/relationships/image" Target="../media/image34.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48.png"/><Relationship Id="rId5" Type="http://schemas.openxmlformats.org/officeDocument/2006/relationships/image" Target="../media/image37.svg"/><Relationship Id="rId15" Type="http://schemas.openxmlformats.org/officeDocument/2006/relationships/image" Target="../media/image152.png"/><Relationship Id="rId10" Type="http://schemas.openxmlformats.org/officeDocument/2006/relationships/image" Target="../media/image147.png"/><Relationship Id="rId4" Type="http://schemas.openxmlformats.org/officeDocument/2006/relationships/image" Target="../media/image36.png"/><Relationship Id="rId9" Type="http://schemas.openxmlformats.org/officeDocument/2006/relationships/image" Target="../media/image146.svg"/><Relationship Id="rId14" Type="http://schemas.openxmlformats.org/officeDocument/2006/relationships/image" Target="../media/image151.svg"/></Relationships>
</file>

<file path=ppt/slides/_rels/slide42.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37.svg"/><Relationship Id="rId7" Type="http://schemas.openxmlformats.org/officeDocument/2006/relationships/image" Target="../media/image42.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154.png"/></Relationships>
</file>

<file path=ppt/slides/_rels/slide43.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42.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sv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5.svg"/><Relationship Id="rId7" Type="http://schemas.openxmlformats.org/officeDocument/2006/relationships/image" Target="../media/image125.svg"/><Relationship Id="rId12" Type="http://schemas.openxmlformats.org/officeDocument/2006/relationships/image" Target="../media/image111.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10.png"/><Relationship Id="rId5" Type="http://schemas.openxmlformats.org/officeDocument/2006/relationships/image" Target="../media/image156.svg"/><Relationship Id="rId10" Type="http://schemas.openxmlformats.org/officeDocument/2006/relationships/image" Target="../media/image159.jpeg"/><Relationship Id="rId4" Type="http://schemas.openxmlformats.org/officeDocument/2006/relationships/image" Target="../media/image36.png"/><Relationship Id="rId9" Type="http://schemas.openxmlformats.org/officeDocument/2006/relationships/image" Target="../media/image158.jpeg"/></Relationships>
</file>

<file path=ppt/slides/_rels/slide45.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11.svg"/><Relationship Id="rId3" Type="http://schemas.openxmlformats.org/officeDocument/2006/relationships/image" Target="../media/image155.svg"/><Relationship Id="rId7" Type="http://schemas.openxmlformats.org/officeDocument/2006/relationships/image" Target="../media/image125.svg"/><Relationship Id="rId12" Type="http://schemas.openxmlformats.org/officeDocument/2006/relationships/image" Target="../media/image11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63.jpeg"/><Relationship Id="rId5" Type="http://schemas.openxmlformats.org/officeDocument/2006/relationships/image" Target="../media/image156.svg"/><Relationship Id="rId10" Type="http://schemas.openxmlformats.org/officeDocument/2006/relationships/image" Target="../media/image162.jpeg"/><Relationship Id="rId4" Type="http://schemas.openxmlformats.org/officeDocument/2006/relationships/image" Target="../media/image36.png"/><Relationship Id="rId9" Type="http://schemas.openxmlformats.org/officeDocument/2006/relationships/image" Target="../media/image161.jpeg"/></Relationships>
</file>

<file path=ppt/slides/_rels/slide4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5.svg"/><Relationship Id="rId7" Type="http://schemas.openxmlformats.org/officeDocument/2006/relationships/image" Target="../media/image12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56.sv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155.svg"/><Relationship Id="rId7" Type="http://schemas.openxmlformats.org/officeDocument/2006/relationships/image" Target="../media/image12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56.sv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55.svg"/><Relationship Id="rId7" Type="http://schemas.openxmlformats.org/officeDocument/2006/relationships/image" Target="../media/image12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56.sv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55.svg"/><Relationship Id="rId7" Type="http://schemas.openxmlformats.org/officeDocument/2006/relationships/image" Target="../media/image12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56.svg"/><Relationship Id="rId4" Type="http://schemas.openxmlformats.org/officeDocument/2006/relationships/image" Target="../media/image36.png"/><Relationship Id="rId9" Type="http://schemas.openxmlformats.org/officeDocument/2006/relationships/image" Target="../media/image167.png"/></Relationships>
</file>

<file path=ppt/slides/_rels/slide5.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7.sv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image" Target="../media/image155.svg"/><Relationship Id="rId7" Type="http://schemas.openxmlformats.org/officeDocument/2006/relationships/image" Target="../media/image12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56.sv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155.svg"/><Relationship Id="rId7" Type="http://schemas.openxmlformats.org/officeDocument/2006/relationships/image" Target="../media/image12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56.sv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155.svg"/><Relationship Id="rId7" Type="http://schemas.openxmlformats.org/officeDocument/2006/relationships/image" Target="../media/image12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56.sv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56.sv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56.sv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9.svg"/><Relationship Id="rId7" Type="http://schemas.openxmlformats.org/officeDocument/2006/relationships/image" Target="../media/image42.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5.svg"/><Relationship Id="rId5" Type="http://schemas.openxmlformats.org/officeDocument/2006/relationships/image" Target="../media/image154.png"/><Relationship Id="rId10" Type="http://schemas.openxmlformats.org/officeDocument/2006/relationships/image" Target="../media/image34.png"/><Relationship Id="rId4" Type="http://schemas.openxmlformats.org/officeDocument/2006/relationships/image" Target="../media/image153.png"/><Relationship Id="rId9" Type="http://schemas.openxmlformats.org/officeDocument/2006/relationships/image" Target="../media/image124.svg"/></Relationships>
</file>

<file path=ppt/slides/_rels/slide56.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70.svg"/><Relationship Id="rId7" Type="http://schemas.openxmlformats.org/officeDocument/2006/relationships/image" Target="../media/image4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4.sv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170.svg"/><Relationship Id="rId7" Type="http://schemas.openxmlformats.org/officeDocument/2006/relationships/image" Target="../media/image4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4.sv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24.svg"/><Relationship Id="rId5" Type="http://schemas.openxmlformats.org/officeDocument/2006/relationships/image" Target="../media/image36.png"/><Relationship Id="rId4" Type="http://schemas.openxmlformats.org/officeDocument/2006/relationships/image" Target="../media/image170.svg"/></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75.png"/><Relationship Id="rId5" Type="http://schemas.openxmlformats.org/officeDocument/2006/relationships/image" Target="../media/image124.svg"/><Relationship Id="rId10" Type="http://schemas.openxmlformats.org/officeDocument/2006/relationships/image" Target="../media/image174.png"/><Relationship Id="rId4" Type="http://schemas.openxmlformats.org/officeDocument/2006/relationships/image" Target="../media/image36.png"/><Relationship Id="rId9" Type="http://schemas.openxmlformats.org/officeDocument/2006/relationships/image" Target="../media/image169.sv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5.svg"/><Relationship Id="rId7"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176.png"/><Relationship Id="rId5" Type="http://schemas.openxmlformats.org/officeDocument/2006/relationships/image" Target="../media/image37.svg"/><Relationship Id="rId10" Type="http://schemas.openxmlformats.org/officeDocument/2006/relationships/image" Target="../media/image50.svg"/><Relationship Id="rId4" Type="http://schemas.openxmlformats.org/officeDocument/2006/relationships/image" Target="../media/image36.png"/><Relationship Id="rId9" Type="http://schemas.openxmlformats.org/officeDocument/2006/relationships/image" Target="../media/image49.png"/></Relationships>
</file>

<file path=ppt/slides/_rels/slide6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80.svg"/><Relationship Id="rId3" Type="http://schemas.openxmlformats.org/officeDocument/2006/relationships/image" Target="../media/image35.svg"/><Relationship Id="rId7" Type="http://schemas.openxmlformats.org/officeDocument/2006/relationships/image" Target="../media/image84.svg"/><Relationship Id="rId12" Type="http://schemas.openxmlformats.org/officeDocument/2006/relationships/image" Target="../media/image17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78.svg"/><Relationship Id="rId5" Type="http://schemas.openxmlformats.org/officeDocument/2006/relationships/image" Target="../media/image37.svg"/><Relationship Id="rId10" Type="http://schemas.openxmlformats.org/officeDocument/2006/relationships/image" Target="../media/image177.png"/><Relationship Id="rId4" Type="http://schemas.openxmlformats.org/officeDocument/2006/relationships/image" Target="../media/image36.png"/><Relationship Id="rId9" Type="http://schemas.openxmlformats.org/officeDocument/2006/relationships/image" Target="../media/image86.svg"/><Relationship Id="rId14" Type="http://schemas.openxmlformats.org/officeDocument/2006/relationships/image" Target="../media/image176.png"/></Relationships>
</file>

<file path=ppt/slides/_rels/slide62.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23.svg"/><Relationship Id="rId7" Type="http://schemas.openxmlformats.org/officeDocument/2006/relationships/image" Target="../media/image182.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24.svg"/><Relationship Id="rId10" Type="http://schemas.openxmlformats.org/officeDocument/2006/relationships/image" Target="../media/image176.png"/><Relationship Id="rId4" Type="http://schemas.openxmlformats.org/officeDocument/2006/relationships/image" Target="../media/image36.png"/><Relationship Id="rId9" Type="http://schemas.openxmlformats.org/officeDocument/2006/relationships/image" Target="../media/image184.svg"/></Relationships>
</file>

<file path=ppt/slides/_rels/slide6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37.svg"/><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37.sv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svg"/><Relationship Id="rId18" Type="http://schemas.openxmlformats.org/officeDocument/2006/relationships/image" Target="../media/image197.svg"/><Relationship Id="rId3" Type="http://schemas.openxmlformats.org/officeDocument/2006/relationships/image" Target="../media/image35.svg"/><Relationship Id="rId21" Type="http://schemas.openxmlformats.org/officeDocument/2006/relationships/image" Target="../media/image176.png"/><Relationship Id="rId7" Type="http://schemas.openxmlformats.org/officeDocument/2006/relationships/image" Target="../media/image186.svg"/><Relationship Id="rId12" Type="http://schemas.openxmlformats.org/officeDocument/2006/relationships/image" Target="../media/image191.png"/><Relationship Id="rId17" Type="http://schemas.openxmlformats.org/officeDocument/2006/relationships/image" Target="../media/image196.png"/><Relationship Id="rId2" Type="http://schemas.openxmlformats.org/officeDocument/2006/relationships/image" Target="../media/image34.png"/><Relationship Id="rId16" Type="http://schemas.openxmlformats.org/officeDocument/2006/relationships/image" Target="../media/image195.png"/><Relationship Id="rId20" Type="http://schemas.openxmlformats.org/officeDocument/2006/relationships/image" Target="../media/image199.svg"/><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90.svg"/><Relationship Id="rId5" Type="http://schemas.openxmlformats.org/officeDocument/2006/relationships/image" Target="../media/image37.svg"/><Relationship Id="rId15" Type="http://schemas.openxmlformats.org/officeDocument/2006/relationships/image" Target="../media/image194.svg"/><Relationship Id="rId10" Type="http://schemas.openxmlformats.org/officeDocument/2006/relationships/image" Target="../media/image189.png"/><Relationship Id="rId19" Type="http://schemas.openxmlformats.org/officeDocument/2006/relationships/image" Target="../media/image198.png"/><Relationship Id="rId4" Type="http://schemas.openxmlformats.org/officeDocument/2006/relationships/image" Target="../media/image36.png"/><Relationship Id="rId9" Type="http://schemas.openxmlformats.org/officeDocument/2006/relationships/image" Target="../media/image188.png"/><Relationship Id="rId14" Type="http://schemas.openxmlformats.org/officeDocument/2006/relationships/image" Target="../media/image193.png"/></Relationships>
</file>

<file path=ppt/slides/_rels/slide6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5.svg"/><Relationship Id="rId7" Type="http://schemas.openxmlformats.org/officeDocument/2006/relationships/image" Target="../media/image96.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54.svg"/></Relationships>
</file>

<file path=ppt/slides/_rels/slide6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5.svg"/><Relationship Id="rId7" Type="http://schemas.openxmlformats.org/officeDocument/2006/relationships/image" Target="../media/image96.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54.svg"/></Relationships>
</file>

<file path=ppt/slides/_rels/slide68.xml.rels><?xml version="1.0" encoding="UTF-8" standalone="yes"?>
<Relationships xmlns="http://schemas.openxmlformats.org/package/2006/relationships"><Relationship Id="rId8" Type="http://schemas.openxmlformats.org/officeDocument/2006/relationships/image" Target="../media/image206.svg"/><Relationship Id="rId3" Type="http://schemas.openxmlformats.org/officeDocument/2006/relationships/image" Target="../media/image201.svg"/><Relationship Id="rId7" Type="http://schemas.openxmlformats.org/officeDocument/2006/relationships/image" Target="../media/image205.png"/><Relationship Id="rId12" Type="http://schemas.openxmlformats.org/officeDocument/2006/relationships/image" Target="../media/image210.sv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04.svg"/><Relationship Id="rId11" Type="http://schemas.openxmlformats.org/officeDocument/2006/relationships/image" Target="../media/image209.png"/><Relationship Id="rId5" Type="http://schemas.openxmlformats.org/officeDocument/2006/relationships/image" Target="../media/image203.png"/><Relationship Id="rId10" Type="http://schemas.openxmlformats.org/officeDocument/2006/relationships/image" Target="../media/image208.svg"/><Relationship Id="rId4" Type="http://schemas.openxmlformats.org/officeDocument/2006/relationships/image" Target="../media/image202.jpeg"/><Relationship Id="rId9" Type="http://schemas.openxmlformats.org/officeDocument/2006/relationships/image" Target="../media/image207.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6.png"/><Relationship Id="rId3" Type="http://schemas.openxmlformats.org/officeDocument/2006/relationships/image" Target="../media/image23.svg"/><Relationship Id="rId21" Type="http://schemas.openxmlformats.org/officeDocument/2006/relationships/image" Target="../media/image35.svg"/><Relationship Id="rId7" Type="http://schemas.openxmlformats.org/officeDocument/2006/relationships/image" Target="../media/image12.svg"/><Relationship Id="rId12" Type="http://schemas.openxmlformats.org/officeDocument/2006/relationships/image" Target="../media/image32.png"/><Relationship Id="rId17" Type="http://schemas.openxmlformats.org/officeDocument/2006/relationships/image" Target="../media/image56.svg"/><Relationship Id="rId2" Type="http://schemas.openxmlformats.org/officeDocument/2006/relationships/image" Target="../media/image22.png"/><Relationship Id="rId16" Type="http://schemas.openxmlformats.org/officeDocument/2006/relationships/image" Target="../media/image55.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9.svg"/><Relationship Id="rId5" Type="http://schemas.openxmlformats.org/officeDocument/2006/relationships/image" Target="../media/image52.svg"/><Relationship Id="rId15" Type="http://schemas.openxmlformats.org/officeDocument/2006/relationships/image" Target="../media/image54.svg"/><Relationship Id="rId10" Type="http://schemas.openxmlformats.org/officeDocument/2006/relationships/image" Target="../media/image18.png"/><Relationship Id="rId19" Type="http://schemas.openxmlformats.org/officeDocument/2006/relationships/image" Target="../media/image37.svg"/><Relationship Id="rId4" Type="http://schemas.openxmlformats.org/officeDocument/2006/relationships/image" Target="../media/image51.png"/><Relationship Id="rId9" Type="http://schemas.openxmlformats.org/officeDocument/2006/relationships/image" Target="../media/image29.svg"/><Relationship Id="rId14" Type="http://schemas.openxmlformats.org/officeDocument/2006/relationships/image" Target="../media/image53.png"/><Relationship Id="rId22"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3"/>
          <p:cNvSpPr/>
          <p:nvPr/>
        </p:nvSpPr>
        <p:spPr>
          <a:xfrm rot="5639570">
            <a:off x="-5282654" y="2463519"/>
            <a:ext cx="12595565" cy="5917987"/>
          </a:xfrm>
          <a:custGeom>
            <a:avLst/>
            <a:gdLst/>
            <a:ahLst/>
            <a:cxnLst/>
            <a:rect l="l" t="t" r="r" b="b"/>
            <a:pathLst>
              <a:path w="12595565" h="5917987">
                <a:moveTo>
                  <a:pt x="0" y="0"/>
                </a:moveTo>
                <a:lnTo>
                  <a:pt x="12595564" y="0"/>
                </a:lnTo>
                <a:lnTo>
                  <a:pt x="12595564" y="5917987"/>
                </a:lnTo>
                <a:lnTo>
                  <a:pt x="0" y="5917987"/>
                </a:lnTo>
                <a:lnTo>
                  <a:pt x="0" y="0"/>
                </a:lnTo>
                <a:close/>
              </a:path>
            </a:pathLst>
          </a:custGeom>
          <a:blipFill>
            <a:blip r:embed="rId2">
              <a:extLst>
                <a:ext uri="{96DAC541-7B7A-43D3-8B79-37D633B846F1}">
                  <asvg:svgBlip xmlns:asvg="http://schemas.microsoft.com/office/drawing/2016/SVG/main" r:embed="rId3"/>
                </a:ext>
              </a:extLst>
            </a:blip>
            <a:stretch>
              <a:fillRect r="-26764" b="-53049"/>
            </a:stretch>
          </a:blipFill>
        </p:spPr>
      </p:sp>
      <p:sp>
        <p:nvSpPr>
          <p:cNvPr id="2" name="Freeform 2"/>
          <p:cNvSpPr/>
          <p:nvPr/>
        </p:nvSpPr>
        <p:spPr>
          <a:xfrm rot="548496">
            <a:off x="1129470" y="3333061"/>
            <a:ext cx="1406348" cy="1551832"/>
          </a:xfrm>
          <a:custGeom>
            <a:avLst/>
            <a:gdLst/>
            <a:ahLst/>
            <a:cxnLst/>
            <a:rect l="l" t="t" r="r" b="b"/>
            <a:pathLst>
              <a:path w="1406348" h="1551832">
                <a:moveTo>
                  <a:pt x="0" y="0"/>
                </a:moveTo>
                <a:lnTo>
                  <a:pt x="1406349" y="0"/>
                </a:lnTo>
                <a:lnTo>
                  <a:pt x="1406349" y="1551832"/>
                </a:lnTo>
                <a:lnTo>
                  <a:pt x="0" y="1551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6200000">
            <a:off x="13260151" y="1245670"/>
            <a:ext cx="7228987" cy="4339748"/>
          </a:xfrm>
          <a:custGeom>
            <a:avLst/>
            <a:gdLst/>
            <a:ahLst/>
            <a:cxnLst/>
            <a:rect l="l" t="t" r="r" b="b"/>
            <a:pathLst>
              <a:path w="7228987" h="4339748">
                <a:moveTo>
                  <a:pt x="0" y="0"/>
                </a:moveTo>
                <a:lnTo>
                  <a:pt x="7228987" y="0"/>
                </a:lnTo>
                <a:lnTo>
                  <a:pt x="7228987" y="4339748"/>
                </a:lnTo>
                <a:lnTo>
                  <a:pt x="0" y="4339748"/>
                </a:lnTo>
                <a:lnTo>
                  <a:pt x="0" y="0"/>
                </a:lnTo>
                <a:close/>
              </a:path>
            </a:pathLst>
          </a:custGeom>
          <a:blipFill>
            <a:blip r:embed="rId6">
              <a:extLst>
                <a:ext uri="{96DAC541-7B7A-43D3-8B79-37D633B846F1}">
                  <asvg:svgBlip xmlns:asvg="http://schemas.microsoft.com/office/drawing/2016/SVG/main" r:embed="rId7"/>
                </a:ext>
              </a:extLst>
            </a:blip>
            <a:stretch>
              <a:fillRect l="-6932" r="-138796" b="-132199"/>
            </a:stretch>
          </a:blipFill>
        </p:spPr>
      </p:sp>
      <p:sp>
        <p:nvSpPr>
          <p:cNvPr id="6" name="Freeform 6"/>
          <p:cNvSpPr/>
          <p:nvPr/>
        </p:nvSpPr>
        <p:spPr>
          <a:xfrm>
            <a:off x="937760" y="408711"/>
            <a:ext cx="1789768" cy="1789768"/>
          </a:xfrm>
          <a:custGeom>
            <a:avLst/>
            <a:gdLst/>
            <a:ahLst/>
            <a:cxnLst/>
            <a:rect l="l" t="t" r="r" b="b"/>
            <a:pathLst>
              <a:path w="1789768" h="1789768">
                <a:moveTo>
                  <a:pt x="0" y="0"/>
                </a:moveTo>
                <a:lnTo>
                  <a:pt x="1789768" y="0"/>
                </a:lnTo>
                <a:lnTo>
                  <a:pt x="1789768" y="1789768"/>
                </a:lnTo>
                <a:lnTo>
                  <a:pt x="0" y="1789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05712" y="8039554"/>
            <a:ext cx="2701624" cy="1891137"/>
          </a:xfrm>
          <a:custGeom>
            <a:avLst/>
            <a:gdLst/>
            <a:ahLst/>
            <a:cxnLst/>
            <a:rect l="l" t="t" r="r" b="b"/>
            <a:pathLst>
              <a:path w="2701624" h="1891137">
                <a:moveTo>
                  <a:pt x="0" y="0"/>
                </a:moveTo>
                <a:lnTo>
                  <a:pt x="2701624" y="0"/>
                </a:lnTo>
                <a:lnTo>
                  <a:pt x="2701624" y="1891138"/>
                </a:lnTo>
                <a:lnTo>
                  <a:pt x="0" y="18911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10321561">
            <a:off x="15046834" y="7674835"/>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130833">
            <a:off x="3486710" y="1900307"/>
            <a:ext cx="11313934" cy="3749292"/>
          </a:xfrm>
          <a:custGeom>
            <a:avLst/>
            <a:gdLst/>
            <a:ahLst/>
            <a:cxnLst/>
            <a:rect l="l" t="t" r="r" b="b"/>
            <a:pathLst>
              <a:path w="11303448" h="2218302">
                <a:moveTo>
                  <a:pt x="0" y="0"/>
                </a:moveTo>
                <a:lnTo>
                  <a:pt x="11303449" y="0"/>
                </a:lnTo>
                <a:lnTo>
                  <a:pt x="11303449" y="2218302"/>
                </a:lnTo>
                <a:lnTo>
                  <a:pt x="0" y="2218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3033171" y="2840492"/>
            <a:ext cx="12215201" cy="2575650"/>
          </a:xfrm>
          <a:prstGeom prst="rect">
            <a:avLst/>
          </a:prstGeom>
        </p:spPr>
        <p:txBody>
          <a:bodyPr lIns="0" tIns="0" rIns="0" bIns="0" rtlCol="0" anchor="t">
            <a:spAutoFit/>
          </a:bodyPr>
          <a:lstStyle/>
          <a:p>
            <a:pPr algn="ctr">
              <a:lnSpc>
                <a:spcPts val="10159"/>
              </a:lnSpc>
            </a:pPr>
            <a:r>
              <a:rPr lang="en-US" sz="8327">
                <a:solidFill>
                  <a:srgbClr val="231F20"/>
                </a:solidFill>
                <a:latin typeface="Francois One"/>
              </a:rPr>
              <a:t>BÀI 33: MÁU VÀ HỆ TUẦN HOÀN Ở CƠ THỂ NGƯỜI</a:t>
            </a:r>
          </a:p>
        </p:txBody>
      </p:sp>
      <p:sp>
        <p:nvSpPr>
          <p:cNvPr id="11" name="Freeform 11"/>
          <p:cNvSpPr/>
          <p:nvPr/>
        </p:nvSpPr>
        <p:spPr>
          <a:xfrm>
            <a:off x="13168662" y="6062322"/>
            <a:ext cx="4394869" cy="4203093"/>
          </a:xfrm>
          <a:custGeom>
            <a:avLst/>
            <a:gdLst/>
            <a:ahLst/>
            <a:cxnLst/>
            <a:rect l="l" t="t" r="r" b="b"/>
            <a:pathLst>
              <a:path w="4394869" h="4203093">
                <a:moveTo>
                  <a:pt x="0" y="0"/>
                </a:moveTo>
                <a:lnTo>
                  <a:pt x="4394869" y="0"/>
                </a:lnTo>
                <a:lnTo>
                  <a:pt x="4394869" y="4203093"/>
                </a:lnTo>
                <a:lnTo>
                  <a:pt x="0" y="42030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15379712" y="774716"/>
            <a:ext cx="2321562" cy="3326628"/>
          </a:xfrm>
          <a:custGeom>
            <a:avLst/>
            <a:gdLst/>
            <a:ahLst/>
            <a:cxnLst/>
            <a:rect l="l" t="t" r="r" b="b"/>
            <a:pathLst>
              <a:path w="2321562" h="3326628">
                <a:moveTo>
                  <a:pt x="0" y="0"/>
                </a:moveTo>
                <a:lnTo>
                  <a:pt x="2321562" y="0"/>
                </a:lnTo>
                <a:lnTo>
                  <a:pt x="2321562" y="3326629"/>
                </a:lnTo>
                <a:lnTo>
                  <a:pt x="0" y="3326629"/>
                </a:lnTo>
                <a:lnTo>
                  <a:pt x="0" y="0"/>
                </a:lnTo>
                <a:close/>
              </a:path>
            </a:pathLst>
          </a:custGeom>
          <a:blipFill>
            <a:blip r:embed="rId18"/>
            <a:stretch>
              <a:fillRect/>
            </a:stretch>
          </a:blipFill>
        </p:spPr>
      </p:sp>
      <p:sp>
        <p:nvSpPr>
          <p:cNvPr id="13" name="Freeform 13"/>
          <p:cNvSpPr/>
          <p:nvPr/>
        </p:nvSpPr>
        <p:spPr>
          <a:xfrm>
            <a:off x="5854108" y="-141289"/>
            <a:ext cx="2531672" cy="1832010"/>
          </a:xfrm>
          <a:custGeom>
            <a:avLst/>
            <a:gdLst/>
            <a:ahLst/>
            <a:cxnLst/>
            <a:rect l="l" t="t" r="r" b="b"/>
            <a:pathLst>
              <a:path w="2531672" h="1832010">
                <a:moveTo>
                  <a:pt x="0" y="0"/>
                </a:moveTo>
                <a:lnTo>
                  <a:pt x="2531672" y="0"/>
                </a:lnTo>
                <a:lnTo>
                  <a:pt x="2531672" y="1832010"/>
                </a:lnTo>
                <a:lnTo>
                  <a:pt x="0" y="183201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a:off x="3600757" y="7496168"/>
            <a:ext cx="2253351" cy="2439351"/>
          </a:xfrm>
          <a:custGeom>
            <a:avLst/>
            <a:gdLst/>
            <a:ahLst/>
            <a:cxnLst/>
            <a:rect l="l" t="t" r="r" b="b"/>
            <a:pathLst>
              <a:path w="2253351" h="2439351">
                <a:moveTo>
                  <a:pt x="0" y="0"/>
                </a:moveTo>
                <a:lnTo>
                  <a:pt x="2253351" y="0"/>
                </a:lnTo>
                <a:lnTo>
                  <a:pt x="2253351" y="2439351"/>
                </a:lnTo>
                <a:lnTo>
                  <a:pt x="0" y="24393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TextBox 15"/>
          <p:cNvSpPr txBox="1"/>
          <p:nvPr/>
        </p:nvSpPr>
        <p:spPr>
          <a:xfrm>
            <a:off x="51454" y="9183810"/>
            <a:ext cx="966986" cy="536829"/>
          </a:xfrm>
          <a:prstGeom prst="rect">
            <a:avLst/>
          </a:prstGeom>
        </p:spPr>
        <p:txBody>
          <a:bodyPr lIns="0" tIns="0" rIns="0" bIns="0" rtlCol="0" anchor="t">
            <a:spAutoFit/>
          </a:bodyPr>
          <a:lstStyle/>
          <a:p>
            <a:pPr algn="ctr">
              <a:lnSpc>
                <a:spcPts val="4067"/>
              </a:lnSpc>
            </a:pPr>
            <a:r>
              <a:rPr lang="en-US" sz="3600" spc="129">
                <a:solidFill>
                  <a:srgbClr val="1F4B63"/>
                </a:solidFill>
                <a:latin typeface="Maven Pro Bold"/>
              </a:rPr>
              <a:t>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C33AB221-4D6C-3DA0-1D4D-70D0D7BEA211}"/>
              </a:ext>
            </a:extLst>
          </p:cNvPr>
          <p:cNvSpPr/>
          <p:nvPr/>
        </p:nvSpPr>
        <p:spPr>
          <a:xfrm rot="2338924">
            <a:off x="14366887" y="5901145"/>
            <a:ext cx="8974046" cy="8615085"/>
          </a:xfrm>
          <a:custGeom>
            <a:avLst/>
            <a:gdLst/>
            <a:ahLst/>
            <a:cxnLst/>
            <a:rect l="l" t="t" r="r" b="b"/>
            <a:pathLst>
              <a:path w="8974046" h="8615085">
                <a:moveTo>
                  <a:pt x="0" y="0"/>
                </a:moveTo>
                <a:lnTo>
                  <a:pt x="8974047" y="0"/>
                </a:lnTo>
                <a:lnTo>
                  <a:pt x="8974047" y="8615084"/>
                </a:lnTo>
                <a:lnTo>
                  <a:pt x="0" y="8615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4">
            <a:extLst>
              <a:ext uri="{FF2B5EF4-FFF2-40B4-BE49-F238E27FC236}">
                <a16:creationId xmlns:a16="http://schemas.microsoft.com/office/drawing/2014/main" id="{A05F63B1-5B29-AD6F-E9E4-D45BC303BD58}"/>
              </a:ext>
            </a:extLst>
          </p:cNvPr>
          <p:cNvSpPr/>
          <p:nvPr/>
        </p:nvSpPr>
        <p:spPr>
          <a:xfrm rot="16200000">
            <a:off x="-1945839" y="72347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10">
            <a:extLst>
              <a:ext uri="{FF2B5EF4-FFF2-40B4-BE49-F238E27FC236}">
                <a16:creationId xmlns:a16="http://schemas.microsoft.com/office/drawing/2014/main" id="{1C546233-B4DA-5012-06C0-D4FA6A8989B1}"/>
              </a:ext>
            </a:extLst>
          </p:cNvPr>
          <p:cNvSpPr/>
          <p:nvPr/>
        </p:nvSpPr>
        <p:spPr>
          <a:xfrm>
            <a:off x="1859085" y="4040992"/>
            <a:ext cx="768065" cy="789785"/>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14">
            <a:extLst>
              <a:ext uri="{FF2B5EF4-FFF2-40B4-BE49-F238E27FC236}">
                <a16:creationId xmlns:a16="http://schemas.microsoft.com/office/drawing/2014/main" id="{98D097AA-4858-6407-CDA7-98906A32E1BF}"/>
              </a:ext>
            </a:extLst>
          </p:cNvPr>
          <p:cNvSpPr/>
          <p:nvPr/>
        </p:nvSpPr>
        <p:spPr>
          <a:xfrm rot="18751140">
            <a:off x="-2015876" y="-1824677"/>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6">
            <a:extLst>
              <a:ext uri="{FF2B5EF4-FFF2-40B4-BE49-F238E27FC236}">
                <a16:creationId xmlns:a16="http://schemas.microsoft.com/office/drawing/2014/main" id="{F91A9004-89A7-B5EF-935E-2615AC88C417}"/>
              </a:ext>
            </a:extLst>
          </p:cNvPr>
          <p:cNvSpPr/>
          <p:nvPr/>
        </p:nvSpPr>
        <p:spPr>
          <a:xfrm>
            <a:off x="131735" y="149874"/>
            <a:ext cx="1724701" cy="1248056"/>
          </a:xfrm>
          <a:custGeom>
            <a:avLst/>
            <a:gdLst/>
            <a:ahLst/>
            <a:cxnLst/>
            <a:rect l="l" t="t" r="r" b="b"/>
            <a:pathLst>
              <a:path w="1724701" h="1248056">
                <a:moveTo>
                  <a:pt x="0" y="0"/>
                </a:moveTo>
                <a:lnTo>
                  <a:pt x="1724701" y="0"/>
                </a:lnTo>
                <a:lnTo>
                  <a:pt x="1724701" y="1248056"/>
                </a:lnTo>
                <a:lnTo>
                  <a:pt x="0" y="12480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0" name="Freeform 15">
            <a:extLst>
              <a:ext uri="{FF2B5EF4-FFF2-40B4-BE49-F238E27FC236}">
                <a16:creationId xmlns:a16="http://schemas.microsoft.com/office/drawing/2014/main" id="{3C2240C3-5661-DF0C-AA8C-FD65E5F2C755}"/>
              </a:ext>
            </a:extLst>
          </p:cNvPr>
          <p:cNvSpPr/>
          <p:nvPr/>
        </p:nvSpPr>
        <p:spPr>
          <a:xfrm rot="15597175">
            <a:off x="15832564" y="126753"/>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12">
              <a:extLst>
                <a:ext uri="{96DAC541-7B7A-43D3-8B79-37D633B846F1}">
                  <asvg:svgBlip xmlns:asvg="http://schemas.microsoft.com/office/drawing/2016/SVG/main" r:embed="rId13"/>
                </a:ext>
              </a:extLst>
            </a:blip>
            <a:stretch>
              <a:fillRect b="-45394"/>
            </a:stretch>
          </a:blipFill>
        </p:spPr>
      </p:sp>
      <p:sp>
        <p:nvSpPr>
          <p:cNvPr id="42" name="TextBox 15">
            <a:extLst>
              <a:ext uri="{FF2B5EF4-FFF2-40B4-BE49-F238E27FC236}">
                <a16:creationId xmlns:a16="http://schemas.microsoft.com/office/drawing/2014/main" id="{BCB6D6BB-7006-CD40-A1C7-8CAB839C4792}"/>
              </a:ext>
            </a:extLst>
          </p:cNvPr>
          <p:cNvSpPr txBox="1"/>
          <p:nvPr/>
        </p:nvSpPr>
        <p:spPr>
          <a:xfrm>
            <a:off x="3429989" y="236779"/>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Kiến thức ghi nhớ</a:t>
            </a:r>
          </a:p>
        </p:txBody>
      </p:sp>
      <p:pic>
        <p:nvPicPr>
          <p:cNvPr id="44" name="Picture 16" descr="Ảnh có chứa phim hoạt hình, hình mẫu&#10;&#10;Mô tả được tự động tạo">
            <a:extLst>
              <a:ext uri="{FF2B5EF4-FFF2-40B4-BE49-F238E27FC236}">
                <a16:creationId xmlns:a16="http://schemas.microsoft.com/office/drawing/2014/main" id="{401FC45C-D937-9DDD-AB8B-37C2206D590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584446" y="-395331"/>
            <a:ext cx="4944093" cy="2781052"/>
          </a:xfrm>
          <a:prstGeom prst="rect">
            <a:avLst/>
          </a:prstGeom>
        </p:spPr>
      </p:pic>
      <p:sp>
        <p:nvSpPr>
          <p:cNvPr id="5" name="Freeform 5"/>
          <p:cNvSpPr/>
          <p:nvPr/>
        </p:nvSpPr>
        <p:spPr>
          <a:xfrm>
            <a:off x="-355699" y="2147963"/>
            <a:ext cx="6411258" cy="6455043"/>
          </a:xfrm>
          <a:custGeom>
            <a:avLst/>
            <a:gdLst/>
            <a:ahLst/>
            <a:cxnLst/>
            <a:rect l="l" t="t" r="r" b="b"/>
            <a:pathLst>
              <a:path w="7367176" h="7417489">
                <a:moveTo>
                  <a:pt x="0" y="0"/>
                </a:moveTo>
                <a:lnTo>
                  <a:pt x="7367176" y="0"/>
                </a:lnTo>
                <a:lnTo>
                  <a:pt x="7367176" y="7417489"/>
                </a:lnTo>
                <a:lnTo>
                  <a:pt x="0" y="7417489"/>
                </a:lnTo>
                <a:lnTo>
                  <a:pt x="0" y="0"/>
                </a:lnTo>
                <a:close/>
              </a:path>
            </a:pathLst>
          </a:custGeom>
          <a:blipFill>
            <a:blip r:embed="rId15"/>
            <a:stretch>
              <a:fillRect/>
            </a:stretch>
          </a:blipFill>
        </p:spPr>
      </p:sp>
      <p:grpSp>
        <p:nvGrpSpPr>
          <p:cNvPr id="2" name="Nhóm 1">
            <a:extLst>
              <a:ext uri="{FF2B5EF4-FFF2-40B4-BE49-F238E27FC236}">
                <a16:creationId xmlns:a16="http://schemas.microsoft.com/office/drawing/2014/main" id="{C4A4C7F0-704A-A5C0-AB34-F3AD58D9BC09}"/>
              </a:ext>
            </a:extLst>
          </p:cNvPr>
          <p:cNvGrpSpPr/>
          <p:nvPr/>
        </p:nvGrpSpPr>
        <p:grpSpPr>
          <a:xfrm>
            <a:off x="6734025" y="7191903"/>
            <a:ext cx="10639575" cy="2069216"/>
            <a:chOff x="6997794" y="7279825"/>
            <a:chExt cx="10639575" cy="2069216"/>
          </a:xfrm>
        </p:grpSpPr>
        <p:sp>
          <p:nvSpPr>
            <p:cNvPr id="24" name="Freeform 24"/>
            <p:cNvSpPr/>
            <p:nvPr/>
          </p:nvSpPr>
          <p:spPr>
            <a:xfrm>
              <a:off x="6997794" y="7279825"/>
              <a:ext cx="10639575" cy="2069216"/>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FFC54D"/>
              </a:solidFill>
            </a:ln>
          </p:spPr>
        </p:sp>
        <p:grpSp>
          <p:nvGrpSpPr>
            <p:cNvPr id="26" name="Group 26"/>
            <p:cNvGrpSpPr/>
            <p:nvPr/>
          </p:nvGrpSpPr>
          <p:grpSpPr>
            <a:xfrm>
              <a:off x="7084840" y="7615612"/>
              <a:ext cx="1577962" cy="1342086"/>
              <a:chOff x="0" y="-38100"/>
              <a:chExt cx="908408" cy="850900"/>
            </a:xfrm>
          </p:grpSpPr>
          <p:sp>
            <p:nvSpPr>
              <p:cNvPr id="27" name="Freeform 27"/>
              <p:cNvSpPr/>
              <p:nvPr/>
            </p:nvSpPr>
            <p:spPr>
              <a:xfrm>
                <a:off x="95608" y="0"/>
                <a:ext cx="812800" cy="812800"/>
              </a:xfrm>
              <a:custGeom>
                <a:avLst/>
                <a:gdLst/>
                <a:ahLst/>
                <a:cxnLst/>
                <a:rect l="l" t="t" r="r" b="b"/>
                <a:pathLst>
                  <a:path w="812800" h="812800">
                    <a:moveTo>
                      <a:pt x="92227" y="0"/>
                    </a:moveTo>
                    <a:lnTo>
                      <a:pt x="720573" y="0"/>
                    </a:lnTo>
                    <a:cubicBezTo>
                      <a:pt x="771509" y="0"/>
                      <a:pt x="812800" y="41291"/>
                      <a:pt x="812800" y="92227"/>
                    </a:cubicBezTo>
                    <a:lnTo>
                      <a:pt x="812800" y="720573"/>
                    </a:lnTo>
                    <a:cubicBezTo>
                      <a:pt x="812800" y="771509"/>
                      <a:pt x="771509" y="812800"/>
                      <a:pt x="720573" y="812800"/>
                    </a:cubicBezTo>
                    <a:lnTo>
                      <a:pt x="92227" y="812800"/>
                    </a:lnTo>
                    <a:cubicBezTo>
                      <a:pt x="41291" y="812800"/>
                      <a:pt x="0" y="771509"/>
                      <a:pt x="0" y="720573"/>
                    </a:cubicBezTo>
                    <a:lnTo>
                      <a:pt x="0" y="92227"/>
                    </a:lnTo>
                    <a:cubicBezTo>
                      <a:pt x="0" y="41291"/>
                      <a:pt x="41291" y="0"/>
                      <a:pt x="92227" y="0"/>
                    </a:cubicBezTo>
                    <a:close/>
                  </a:path>
                </a:pathLst>
              </a:custGeom>
              <a:solidFill>
                <a:srgbClr val="FED187"/>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823"/>
                  </a:lnSpc>
                </a:pPr>
                <a:endParaRPr/>
              </a:p>
            </p:txBody>
          </p:sp>
        </p:grpSp>
        <p:sp>
          <p:nvSpPr>
            <p:cNvPr id="29" name="TextBox 29"/>
            <p:cNvSpPr txBox="1"/>
            <p:nvPr/>
          </p:nvSpPr>
          <p:spPr>
            <a:xfrm>
              <a:off x="8870219" y="7483216"/>
              <a:ext cx="4922364" cy="490519"/>
            </a:xfrm>
            <a:prstGeom prst="rect">
              <a:avLst/>
            </a:prstGeom>
          </p:spPr>
          <p:txBody>
            <a:bodyPr wrap="square" lIns="0" tIns="0" rIns="0" bIns="0" rtlCol="0" anchor="t">
              <a:spAutoFit/>
            </a:bodyPr>
            <a:lstStyle/>
            <a:p>
              <a:pPr marL="0" lvl="1" indent="0" algn="just">
                <a:lnSpc>
                  <a:spcPts val="4067"/>
                </a:lnSpc>
                <a:spcBef>
                  <a:spcPct val="0"/>
                </a:spcBef>
              </a:pPr>
              <a:r>
                <a:rPr lang="en-US" sz="2905" spc="92">
                  <a:solidFill>
                    <a:srgbClr val="000000"/>
                  </a:solidFill>
                  <a:latin typeface="Open Sans Bold"/>
                </a:rPr>
                <a:t>Huyết tương</a:t>
              </a:r>
            </a:p>
          </p:txBody>
        </p:sp>
        <p:sp>
          <p:nvSpPr>
            <p:cNvPr id="30" name="TextBox 30"/>
            <p:cNvSpPr txBox="1"/>
            <p:nvPr/>
          </p:nvSpPr>
          <p:spPr>
            <a:xfrm>
              <a:off x="8870219" y="8065666"/>
              <a:ext cx="8203856" cy="1192634"/>
            </a:xfrm>
            <a:prstGeom prst="rect">
              <a:avLst/>
            </a:prstGeom>
          </p:spPr>
          <p:txBody>
            <a:bodyPr wrap="square" lIns="0" tIns="0" rIns="0" bIns="0" rtlCol="0" anchor="t">
              <a:spAutoFit/>
            </a:bodyPr>
            <a:lstStyle/>
            <a:p>
              <a:pPr marL="0" lvl="0" indent="0" algn="just">
                <a:lnSpc>
                  <a:spcPts val="3124"/>
                </a:lnSpc>
              </a:pPr>
              <a:r>
                <a:rPr lang="en-US" sz="2603">
                  <a:solidFill>
                    <a:srgbClr val="000000"/>
                  </a:solidFill>
                  <a:latin typeface="Open Sans"/>
                </a:rPr>
                <a:t>Duy trì máu ở trạng thái lỏng để máu dễ lưu thông trong mạch; vận chuyển chất dinh dưỡng, các chất cần thiết khác và chất thải.</a:t>
              </a:r>
            </a:p>
          </p:txBody>
        </p:sp>
      </p:grpSp>
      <p:grpSp>
        <p:nvGrpSpPr>
          <p:cNvPr id="3" name="Nhóm 2">
            <a:extLst>
              <a:ext uri="{FF2B5EF4-FFF2-40B4-BE49-F238E27FC236}">
                <a16:creationId xmlns:a16="http://schemas.microsoft.com/office/drawing/2014/main" id="{C4B13D80-F792-CDBE-C383-3949C049EA8D}"/>
              </a:ext>
            </a:extLst>
          </p:cNvPr>
          <p:cNvGrpSpPr/>
          <p:nvPr/>
        </p:nvGrpSpPr>
        <p:grpSpPr>
          <a:xfrm>
            <a:off x="6734025" y="3459716"/>
            <a:ext cx="10639575" cy="1374521"/>
            <a:chOff x="6734025" y="3459716"/>
            <a:chExt cx="10639575" cy="1374521"/>
          </a:xfrm>
        </p:grpSpPr>
        <p:sp>
          <p:nvSpPr>
            <p:cNvPr id="14" name="Freeform 14"/>
            <p:cNvSpPr/>
            <p:nvPr/>
          </p:nvSpPr>
          <p:spPr>
            <a:xfrm>
              <a:off x="6734025" y="3459716"/>
              <a:ext cx="10639575" cy="1374521"/>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B42239"/>
              </a:solidFill>
            </a:ln>
          </p:spPr>
        </p:sp>
        <p:sp>
          <p:nvSpPr>
            <p:cNvPr id="16" name="TextBox 16"/>
            <p:cNvSpPr txBox="1"/>
            <p:nvPr/>
          </p:nvSpPr>
          <p:spPr>
            <a:xfrm>
              <a:off x="8870219" y="3586181"/>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Hồng cầu</a:t>
              </a:r>
            </a:p>
          </p:txBody>
        </p:sp>
        <p:sp>
          <p:nvSpPr>
            <p:cNvPr id="17" name="TextBox 17"/>
            <p:cNvSpPr txBox="1"/>
            <p:nvPr/>
          </p:nvSpPr>
          <p:spPr>
            <a:xfrm>
              <a:off x="8870219" y="4162003"/>
              <a:ext cx="8203856" cy="371897"/>
            </a:xfrm>
            <a:prstGeom prst="rect">
              <a:avLst/>
            </a:prstGeom>
          </p:spPr>
          <p:txBody>
            <a:bodyPr wrap="square" lIns="0" tIns="0" rIns="0" bIns="0" rtlCol="0" anchor="t">
              <a:spAutoFit/>
            </a:bodyPr>
            <a:lstStyle/>
            <a:p>
              <a:pPr marL="0" lvl="0" indent="0">
                <a:lnSpc>
                  <a:spcPts val="2916"/>
                </a:lnSpc>
              </a:pPr>
              <a:r>
                <a:rPr lang="en-US" sz="2603">
                  <a:solidFill>
                    <a:srgbClr val="000000"/>
                  </a:solidFill>
                  <a:latin typeface="Open Sans"/>
                </a:rPr>
                <a:t>Vận chuyển khí oxygen và carbon dioxide trong máu</a:t>
              </a:r>
            </a:p>
          </p:txBody>
        </p:sp>
        <p:sp>
          <p:nvSpPr>
            <p:cNvPr id="31" name="Freeform 31"/>
            <p:cNvSpPr/>
            <p:nvPr/>
          </p:nvSpPr>
          <p:spPr>
            <a:xfrm>
              <a:off x="7101813" y="3776161"/>
              <a:ext cx="1345320" cy="757739"/>
            </a:xfrm>
            <a:custGeom>
              <a:avLst/>
              <a:gdLst/>
              <a:ahLst/>
              <a:cxnLst/>
              <a:rect l="l" t="t" r="r" b="b"/>
              <a:pathLst>
                <a:path w="1339015" h="1047780">
                  <a:moveTo>
                    <a:pt x="0" y="0"/>
                  </a:moveTo>
                  <a:lnTo>
                    <a:pt x="1339016" y="0"/>
                  </a:lnTo>
                  <a:lnTo>
                    <a:pt x="1339016" y="1047779"/>
                  </a:lnTo>
                  <a:lnTo>
                    <a:pt x="0" y="1047779"/>
                  </a:lnTo>
                  <a:lnTo>
                    <a:pt x="0" y="0"/>
                  </a:lnTo>
                  <a:close/>
                </a:path>
              </a:pathLst>
            </a:custGeom>
            <a:blipFill>
              <a:blip r:embed="rId16"/>
              <a:stretch>
                <a:fillRect/>
              </a:stretch>
            </a:blipFill>
          </p:spPr>
        </p:sp>
      </p:grpSp>
      <p:grpSp>
        <p:nvGrpSpPr>
          <p:cNvPr id="6" name="Nhóm 5">
            <a:extLst>
              <a:ext uri="{FF2B5EF4-FFF2-40B4-BE49-F238E27FC236}">
                <a16:creationId xmlns:a16="http://schemas.microsoft.com/office/drawing/2014/main" id="{C972C944-F0AD-267A-01CD-D7BAC6E40EBD}"/>
              </a:ext>
            </a:extLst>
          </p:cNvPr>
          <p:cNvGrpSpPr/>
          <p:nvPr/>
        </p:nvGrpSpPr>
        <p:grpSpPr>
          <a:xfrm>
            <a:off x="6734025" y="5372100"/>
            <a:ext cx="10639575" cy="1410002"/>
            <a:chOff x="6734025" y="7140331"/>
            <a:chExt cx="10639575" cy="1410002"/>
          </a:xfrm>
        </p:grpSpPr>
        <p:sp>
          <p:nvSpPr>
            <p:cNvPr id="19" name="Freeform 19"/>
            <p:cNvSpPr/>
            <p:nvPr/>
          </p:nvSpPr>
          <p:spPr>
            <a:xfrm>
              <a:off x="6734025" y="7140331"/>
              <a:ext cx="10639575" cy="1410002"/>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6162A8"/>
              </a:solidFill>
            </a:ln>
          </p:spPr>
        </p:sp>
        <p:sp>
          <p:nvSpPr>
            <p:cNvPr id="21" name="TextBox 21"/>
            <p:cNvSpPr txBox="1"/>
            <p:nvPr/>
          </p:nvSpPr>
          <p:spPr>
            <a:xfrm>
              <a:off x="8870219" y="7259412"/>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Bạch cầu</a:t>
              </a:r>
            </a:p>
          </p:txBody>
        </p:sp>
        <p:sp>
          <p:nvSpPr>
            <p:cNvPr id="22" name="TextBox 22"/>
            <p:cNvSpPr txBox="1"/>
            <p:nvPr/>
          </p:nvSpPr>
          <p:spPr>
            <a:xfrm>
              <a:off x="8870218" y="7822051"/>
              <a:ext cx="6892635" cy="461280"/>
            </a:xfrm>
            <a:prstGeom prst="rect">
              <a:avLst/>
            </a:prstGeom>
          </p:spPr>
          <p:txBody>
            <a:bodyPr wrap="square" lIns="0" tIns="0" rIns="0" bIns="0" rtlCol="0" anchor="t">
              <a:spAutoFit/>
            </a:bodyPr>
            <a:lstStyle/>
            <a:p>
              <a:pPr marL="0" lvl="0" indent="0">
                <a:lnSpc>
                  <a:spcPts val="3905"/>
                </a:lnSpc>
                <a:spcBef>
                  <a:spcPct val="0"/>
                </a:spcBef>
              </a:pPr>
              <a:r>
                <a:rPr lang="en-US" sz="2603" spc="135">
                  <a:solidFill>
                    <a:srgbClr val="000000"/>
                  </a:solidFill>
                  <a:latin typeface="Open Sans"/>
                </a:rPr>
                <a:t>Bảo vệ cơ thể</a:t>
              </a:r>
            </a:p>
          </p:txBody>
        </p:sp>
        <p:sp>
          <p:nvSpPr>
            <p:cNvPr id="32" name="Freeform 32"/>
            <p:cNvSpPr/>
            <p:nvPr/>
          </p:nvSpPr>
          <p:spPr>
            <a:xfrm>
              <a:off x="7016195" y="7399146"/>
              <a:ext cx="1550010" cy="884185"/>
            </a:xfrm>
            <a:custGeom>
              <a:avLst/>
              <a:gdLst/>
              <a:ahLst/>
              <a:cxnLst/>
              <a:rect l="l" t="t" r="r" b="b"/>
              <a:pathLst>
                <a:path w="1542746" h="1222627">
                  <a:moveTo>
                    <a:pt x="0" y="0"/>
                  </a:moveTo>
                  <a:lnTo>
                    <a:pt x="1542747" y="0"/>
                  </a:lnTo>
                  <a:lnTo>
                    <a:pt x="1542747" y="1222627"/>
                  </a:lnTo>
                  <a:lnTo>
                    <a:pt x="0" y="12226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 name="Nhóm 3">
            <a:extLst>
              <a:ext uri="{FF2B5EF4-FFF2-40B4-BE49-F238E27FC236}">
                <a16:creationId xmlns:a16="http://schemas.microsoft.com/office/drawing/2014/main" id="{186C96FC-A1C5-54DC-D8CE-90F792B5E111}"/>
              </a:ext>
            </a:extLst>
          </p:cNvPr>
          <p:cNvGrpSpPr/>
          <p:nvPr/>
        </p:nvGrpSpPr>
        <p:grpSpPr>
          <a:xfrm>
            <a:off x="6734025" y="1599898"/>
            <a:ext cx="10639575" cy="1410002"/>
            <a:chOff x="6734025" y="1599898"/>
            <a:chExt cx="10639575" cy="1410002"/>
          </a:xfrm>
        </p:grpSpPr>
        <p:sp>
          <p:nvSpPr>
            <p:cNvPr id="9" name="Freeform 9"/>
            <p:cNvSpPr/>
            <p:nvPr/>
          </p:nvSpPr>
          <p:spPr>
            <a:xfrm>
              <a:off x="6734025" y="1599898"/>
              <a:ext cx="10639575" cy="1410002"/>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EE890D"/>
              </a:solidFill>
            </a:ln>
          </p:spPr>
        </p:sp>
        <p:sp>
          <p:nvSpPr>
            <p:cNvPr id="11" name="TextBox 11"/>
            <p:cNvSpPr txBox="1"/>
            <p:nvPr/>
          </p:nvSpPr>
          <p:spPr>
            <a:xfrm>
              <a:off x="8870219" y="1757381"/>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Tiểu cầu</a:t>
              </a:r>
            </a:p>
          </p:txBody>
        </p:sp>
        <p:sp>
          <p:nvSpPr>
            <p:cNvPr id="12" name="TextBox 12"/>
            <p:cNvSpPr txBox="1"/>
            <p:nvPr/>
          </p:nvSpPr>
          <p:spPr>
            <a:xfrm>
              <a:off x="8870219" y="2320020"/>
              <a:ext cx="8203856" cy="461280"/>
            </a:xfrm>
            <a:prstGeom prst="rect">
              <a:avLst/>
            </a:prstGeom>
          </p:spPr>
          <p:txBody>
            <a:bodyPr wrap="square" lIns="0" tIns="0" rIns="0" bIns="0" rtlCol="0" anchor="t">
              <a:spAutoFit/>
            </a:bodyPr>
            <a:lstStyle/>
            <a:p>
              <a:pPr marL="0" lvl="0" indent="0">
                <a:lnSpc>
                  <a:spcPts val="3905"/>
                </a:lnSpc>
                <a:spcBef>
                  <a:spcPct val="0"/>
                </a:spcBef>
              </a:pPr>
              <a:r>
                <a:rPr lang="en-US" sz="2603" spc="135">
                  <a:solidFill>
                    <a:srgbClr val="000000"/>
                  </a:solidFill>
                  <a:latin typeface="Open Sans"/>
                </a:rPr>
                <a:t>Tham gia bảo vệ cơ thể nhờ cơ chế đông máu</a:t>
              </a:r>
            </a:p>
          </p:txBody>
        </p:sp>
        <p:sp>
          <p:nvSpPr>
            <p:cNvPr id="33" name="Freeform 33"/>
            <p:cNvSpPr/>
            <p:nvPr/>
          </p:nvSpPr>
          <p:spPr>
            <a:xfrm>
              <a:off x="7105001" y="1810097"/>
              <a:ext cx="1371564" cy="971203"/>
            </a:xfrm>
            <a:custGeom>
              <a:avLst/>
              <a:gdLst/>
              <a:ahLst/>
              <a:cxnLst/>
              <a:rect l="l" t="t" r="r" b="b"/>
              <a:pathLst>
                <a:path w="1365136" h="1342953">
                  <a:moveTo>
                    <a:pt x="0" y="0"/>
                  </a:moveTo>
                  <a:lnTo>
                    <a:pt x="1365136" y="0"/>
                  </a:lnTo>
                  <a:lnTo>
                    <a:pt x="1365136" y="1342952"/>
                  </a:lnTo>
                  <a:lnTo>
                    <a:pt x="0" y="134295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spTree>
    <p:extLst>
      <p:ext uri="{BB962C8B-B14F-4D97-AF65-F5344CB8AC3E}">
        <p14:creationId xmlns:p14="http://schemas.microsoft.com/office/powerpoint/2010/main" val="199812096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5597175">
            <a:off x="16461025" y="-64660"/>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3">
              <a:extLst>
                <a:ext uri="{96DAC541-7B7A-43D3-8B79-37D633B846F1}">
                  <asvg:svgBlip xmlns:asvg="http://schemas.microsoft.com/office/drawing/2016/SVG/main" r:embed="rId4"/>
                </a:ext>
              </a:extLst>
            </a:blip>
            <a:stretch>
              <a:fillRect b="-45394"/>
            </a:stretch>
          </a:blipFill>
        </p:spPr>
      </p:sp>
      <p:sp>
        <p:nvSpPr>
          <p:cNvPr id="4" name="Freeform 4"/>
          <p:cNvSpPr/>
          <p:nvPr/>
        </p:nvSpPr>
        <p:spPr>
          <a:xfrm rot="18751140">
            <a:off x="-2566442" y="-2056486"/>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Nhóm 10">
            <a:extLst>
              <a:ext uri="{FF2B5EF4-FFF2-40B4-BE49-F238E27FC236}">
                <a16:creationId xmlns:a16="http://schemas.microsoft.com/office/drawing/2014/main" id="{6A40FA46-1AB0-0278-3F88-8F982CD3F44B}"/>
              </a:ext>
            </a:extLst>
          </p:cNvPr>
          <p:cNvGrpSpPr/>
          <p:nvPr/>
        </p:nvGrpSpPr>
        <p:grpSpPr>
          <a:xfrm>
            <a:off x="1540603" y="1173668"/>
            <a:ext cx="1137000" cy="1125630"/>
            <a:chOff x="1413603" y="1437437"/>
            <a:chExt cx="1137000" cy="1125630"/>
          </a:xfrm>
        </p:grpSpPr>
        <p:sp>
          <p:nvSpPr>
            <p:cNvPr id="6" name="Freeform 6"/>
            <p:cNvSpPr/>
            <p:nvPr/>
          </p:nvSpPr>
          <p:spPr>
            <a:xfrm>
              <a:off x="1413603" y="143743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1413603" y="1545071"/>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9" name="TextBox 9"/>
          <p:cNvSpPr txBox="1"/>
          <p:nvPr/>
        </p:nvSpPr>
        <p:spPr>
          <a:xfrm>
            <a:off x="2798769" y="1471576"/>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Miễn dịch và vaccine</a:t>
            </a:r>
          </a:p>
        </p:txBody>
      </p:sp>
      <p:sp>
        <p:nvSpPr>
          <p:cNvPr id="10" name="TextBox 10"/>
          <p:cNvSpPr txBox="1"/>
          <p:nvPr/>
        </p:nvSpPr>
        <p:spPr>
          <a:xfrm>
            <a:off x="1613952" y="2414494"/>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a. Miễn dịch</a:t>
            </a:r>
          </a:p>
        </p:txBody>
      </p:sp>
      <p:grpSp>
        <p:nvGrpSpPr>
          <p:cNvPr id="15" name="Nhóm 14">
            <a:extLst>
              <a:ext uri="{FF2B5EF4-FFF2-40B4-BE49-F238E27FC236}">
                <a16:creationId xmlns:a16="http://schemas.microsoft.com/office/drawing/2014/main" id="{17CE5774-8B8A-90EE-2BAB-86A34B9CFD55}"/>
              </a:ext>
            </a:extLst>
          </p:cNvPr>
          <p:cNvGrpSpPr/>
          <p:nvPr/>
        </p:nvGrpSpPr>
        <p:grpSpPr>
          <a:xfrm>
            <a:off x="734066" y="3497104"/>
            <a:ext cx="7470456" cy="5942903"/>
            <a:chOff x="734066" y="3497104"/>
            <a:chExt cx="7470456" cy="5942903"/>
          </a:xfrm>
        </p:grpSpPr>
        <p:sp>
          <p:nvSpPr>
            <p:cNvPr id="19" name="Speech Bubble: Rectangle with Corners Rounded 18">
              <a:extLst>
                <a:ext uri="{FF2B5EF4-FFF2-40B4-BE49-F238E27FC236}">
                  <a16:creationId xmlns:a16="http://schemas.microsoft.com/office/drawing/2014/main" id="{2CD444C8-F923-8D4E-1EDD-EADBFC971C7D}"/>
                </a:ext>
              </a:extLst>
            </p:cNvPr>
            <p:cNvSpPr/>
            <p:nvPr/>
          </p:nvSpPr>
          <p:spPr>
            <a:xfrm>
              <a:off x="734066" y="3497104"/>
              <a:ext cx="7470456" cy="5942903"/>
            </a:xfrm>
            <a:prstGeom prst="wedgeRoundRectCallout">
              <a:avLst>
                <a:gd name="adj1" fmla="val 59689"/>
                <a:gd name="adj2" fmla="val -2388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 name="TextBox 7"/>
            <p:cNvSpPr txBox="1"/>
            <p:nvPr/>
          </p:nvSpPr>
          <p:spPr>
            <a:xfrm>
              <a:off x="1069526" y="3920174"/>
              <a:ext cx="6807563" cy="5088444"/>
            </a:xfrm>
            <a:prstGeom prst="rect">
              <a:avLst/>
            </a:prstGeom>
          </p:spPr>
          <p:txBody>
            <a:bodyPr wrap="square" lIns="0" tIns="0" rIns="0" bIns="0" rtlCol="0" anchor="t">
              <a:spAutoFit/>
            </a:bodyPr>
            <a:lstStyle/>
            <a:p>
              <a:pPr algn="just">
                <a:lnSpc>
                  <a:spcPts val="4999"/>
                </a:lnSpc>
              </a:pPr>
              <a:r>
                <a:rPr lang="en-US" sz="3600" err="1">
                  <a:solidFill>
                    <a:srgbClr val="000000"/>
                  </a:solidFill>
                  <a:latin typeface="Open Sans"/>
                </a:rPr>
                <a:t>Tìm</a:t>
              </a:r>
              <a:r>
                <a:rPr lang="en-US" sz="3600">
                  <a:solidFill>
                    <a:srgbClr val="000000"/>
                  </a:solidFill>
                  <a:latin typeface="Open Sans"/>
                </a:rPr>
                <a:t> </a:t>
              </a:r>
              <a:r>
                <a:rPr lang="en-US" sz="3600" err="1">
                  <a:solidFill>
                    <a:srgbClr val="000000"/>
                  </a:solidFill>
                  <a:latin typeface="Open Sans"/>
                </a:rPr>
                <a:t>hiểu</a:t>
              </a:r>
              <a:r>
                <a:rPr lang="en-US" sz="3600">
                  <a:solidFill>
                    <a:srgbClr val="000000"/>
                  </a:solidFill>
                  <a:latin typeface="Open Sans"/>
                </a:rPr>
                <a:t> </a:t>
              </a:r>
              <a:r>
                <a:rPr lang="en-US" sz="3600" err="1">
                  <a:solidFill>
                    <a:srgbClr val="000000"/>
                  </a:solidFill>
                  <a:latin typeface="Open Sans"/>
                </a:rPr>
                <a:t>thông</a:t>
              </a:r>
              <a:r>
                <a:rPr lang="en-US" sz="3600">
                  <a:solidFill>
                    <a:srgbClr val="000000"/>
                  </a:solidFill>
                  <a:latin typeface="Open Sans"/>
                </a:rPr>
                <a:t> tin </a:t>
              </a:r>
              <a:r>
                <a:rPr lang="en-US" sz="3600" err="1">
                  <a:solidFill>
                    <a:srgbClr val="000000"/>
                  </a:solidFill>
                  <a:latin typeface="Open Sans"/>
                </a:rPr>
                <a:t>trong</a:t>
              </a:r>
              <a:r>
                <a:rPr lang="en-US" sz="3600">
                  <a:solidFill>
                    <a:srgbClr val="000000"/>
                  </a:solidFill>
                  <a:latin typeface="Open Sans"/>
                </a:rPr>
                <a:t> </a:t>
              </a:r>
              <a:r>
                <a:rPr lang="en-US" sz="3600" err="1">
                  <a:solidFill>
                    <a:srgbClr val="000000"/>
                  </a:solidFill>
                  <a:latin typeface="Open Sans"/>
                </a:rPr>
                <a:t>mục</a:t>
              </a:r>
              <a:r>
                <a:rPr lang="en-US" sz="3600">
                  <a:solidFill>
                    <a:srgbClr val="000000"/>
                  </a:solidFill>
                  <a:latin typeface="Open Sans"/>
                </a:rPr>
                <a:t> I.2, </a:t>
              </a:r>
              <a:r>
                <a:rPr lang="en-US" sz="3600" err="1">
                  <a:solidFill>
                    <a:srgbClr val="000000"/>
                  </a:solidFill>
                  <a:latin typeface="Open Sans"/>
                </a:rPr>
                <a:t>hình</a:t>
              </a:r>
              <a:r>
                <a:rPr lang="en-US" sz="3600">
                  <a:solidFill>
                    <a:srgbClr val="000000"/>
                  </a:solidFill>
                  <a:latin typeface="Open Sans"/>
                </a:rPr>
                <a:t> </a:t>
              </a:r>
              <a:r>
                <a:rPr lang="en-US" sz="3600" err="1">
                  <a:solidFill>
                    <a:srgbClr val="000000"/>
                  </a:solidFill>
                  <a:latin typeface="Open Sans"/>
                </a:rPr>
                <a:t>ảnh</a:t>
              </a:r>
              <a:r>
                <a:rPr lang="en-US" sz="3600">
                  <a:solidFill>
                    <a:srgbClr val="000000"/>
                  </a:solidFill>
                  <a:latin typeface="Open Sans"/>
                </a:rPr>
                <a:t> 33.2 </a:t>
              </a:r>
              <a:r>
                <a:rPr lang="en-US" sz="3600" err="1">
                  <a:solidFill>
                    <a:srgbClr val="000000"/>
                  </a:solidFill>
                  <a:latin typeface="Open Sans"/>
                </a:rPr>
                <a:t>và</a:t>
              </a:r>
              <a:r>
                <a:rPr lang="en-US" sz="3600">
                  <a:solidFill>
                    <a:srgbClr val="000000"/>
                  </a:solidFill>
                  <a:latin typeface="Open Sans"/>
                </a:rPr>
                <a:t> </a:t>
              </a:r>
              <a:r>
                <a:rPr lang="en-US" sz="3600" err="1">
                  <a:solidFill>
                    <a:srgbClr val="000000"/>
                  </a:solidFill>
                  <a:latin typeface="Open Sans"/>
                </a:rPr>
                <a:t>kết</a:t>
              </a:r>
              <a:r>
                <a:rPr lang="en-US" sz="3600">
                  <a:solidFill>
                    <a:srgbClr val="000000"/>
                  </a:solidFill>
                  <a:latin typeface="Open Sans"/>
                </a:rPr>
                <a:t> </a:t>
              </a:r>
              <a:r>
                <a:rPr lang="en-US" sz="3600" err="1">
                  <a:solidFill>
                    <a:srgbClr val="000000"/>
                  </a:solidFill>
                  <a:latin typeface="Open Sans"/>
                </a:rPr>
                <a:t>hợp</a:t>
              </a:r>
              <a:r>
                <a:rPr lang="en-US" sz="3600">
                  <a:solidFill>
                    <a:srgbClr val="000000"/>
                  </a:solidFill>
                  <a:latin typeface="Open Sans"/>
                </a:rPr>
                <a:t> </a:t>
              </a:r>
              <a:r>
                <a:rPr lang="en-US" sz="3600" err="1">
                  <a:solidFill>
                    <a:srgbClr val="000000"/>
                  </a:solidFill>
                  <a:latin typeface="Open Sans"/>
                </a:rPr>
                <a:t>quan</a:t>
              </a:r>
              <a:r>
                <a:rPr lang="en-US" sz="3600">
                  <a:solidFill>
                    <a:srgbClr val="000000"/>
                  </a:solidFill>
                  <a:latin typeface="Open Sans"/>
                </a:rPr>
                <a:t> </a:t>
              </a:r>
              <a:r>
                <a:rPr lang="en-US" sz="3600" err="1">
                  <a:solidFill>
                    <a:srgbClr val="000000"/>
                  </a:solidFill>
                  <a:latin typeface="Open Sans"/>
                </a:rPr>
                <a:t>sát</a:t>
              </a:r>
              <a:r>
                <a:rPr lang="en-US" sz="3600">
                  <a:solidFill>
                    <a:srgbClr val="000000"/>
                  </a:solidFill>
                  <a:latin typeface="Open Sans"/>
                </a:rPr>
                <a:t> video </a:t>
              </a:r>
              <a:r>
                <a:rPr lang="en-US" sz="3600" err="1">
                  <a:solidFill>
                    <a:srgbClr val="000000"/>
                  </a:solidFill>
                  <a:latin typeface="Open Sans"/>
                </a:rPr>
                <a:t>sau</a:t>
              </a:r>
              <a:r>
                <a:rPr lang="en-US" sz="3600">
                  <a:solidFill>
                    <a:srgbClr val="000000"/>
                  </a:solidFill>
                  <a:latin typeface="Open Sans"/>
                </a:rPr>
                <a:t>, </a:t>
              </a:r>
              <a:r>
                <a:rPr lang="en-US" sz="3600" err="1">
                  <a:solidFill>
                    <a:srgbClr val="000000"/>
                  </a:solidFill>
                  <a:latin typeface="Open Sans"/>
                </a:rPr>
                <a:t>em</a:t>
              </a:r>
              <a:r>
                <a:rPr lang="en-US" sz="3600">
                  <a:solidFill>
                    <a:srgbClr val="000000"/>
                  </a:solidFill>
                  <a:latin typeface="Open Sans"/>
                </a:rPr>
                <a:t> </a:t>
              </a:r>
              <a:r>
                <a:rPr lang="en-US" sz="3600" err="1">
                  <a:solidFill>
                    <a:srgbClr val="000000"/>
                  </a:solidFill>
                  <a:latin typeface="Open Sans"/>
                </a:rPr>
                <a:t>hãy</a:t>
              </a:r>
              <a:r>
                <a:rPr lang="en-US" sz="3600">
                  <a:solidFill>
                    <a:srgbClr val="000000"/>
                  </a:solidFill>
                  <a:latin typeface="Open Sans"/>
                </a:rPr>
                <a:t> </a:t>
              </a:r>
              <a:r>
                <a:rPr lang="en-US" sz="3600" err="1">
                  <a:solidFill>
                    <a:srgbClr val="000000"/>
                  </a:solidFill>
                  <a:latin typeface="Open Sans"/>
                </a:rPr>
                <a:t>cho</a:t>
              </a:r>
              <a:r>
                <a:rPr lang="en-US" sz="3600">
                  <a:solidFill>
                    <a:srgbClr val="000000"/>
                  </a:solidFill>
                  <a:latin typeface="Open Sans"/>
                </a:rPr>
                <a:t> </a:t>
              </a:r>
              <a:r>
                <a:rPr lang="en-US" sz="3600" err="1">
                  <a:solidFill>
                    <a:srgbClr val="000000"/>
                  </a:solidFill>
                  <a:latin typeface="Open Sans"/>
                </a:rPr>
                <a:t>biết</a:t>
              </a:r>
              <a:r>
                <a:rPr lang="en-US" sz="3600">
                  <a:solidFill>
                    <a:srgbClr val="000000"/>
                  </a:solidFill>
                  <a:latin typeface="Open Sans"/>
                </a:rPr>
                <a:t>:</a:t>
              </a:r>
            </a:p>
            <a:p>
              <a:pPr algn="just">
                <a:lnSpc>
                  <a:spcPts val="4999"/>
                </a:lnSpc>
              </a:pPr>
              <a:r>
                <a:rPr lang="en-US" sz="3600">
                  <a:solidFill>
                    <a:srgbClr val="000000"/>
                  </a:solidFill>
                  <a:latin typeface="Open Sans"/>
                </a:rPr>
                <a:t>1. </a:t>
              </a:r>
              <a:r>
                <a:rPr lang="en-US" sz="3600" err="1">
                  <a:solidFill>
                    <a:srgbClr val="000000"/>
                  </a:solidFill>
                  <a:latin typeface="Open Sans"/>
                </a:rPr>
                <a:t>Thế</a:t>
              </a:r>
              <a:r>
                <a:rPr lang="en-US" sz="3600">
                  <a:solidFill>
                    <a:srgbClr val="000000"/>
                  </a:solidFill>
                  <a:latin typeface="Open Sans"/>
                </a:rPr>
                <a:t> </a:t>
              </a:r>
              <a:r>
                <a:rPr lang="en-US" sz="3600" err="1">
                  <a:solidFill>
                    <a:srgbClr val="000000"/>
                  </a:solidFill>
                  <a:latin typeface="Open Sans"/>
                </a:rPr>
                <a:t>nào</a:t>
              </a:r>
              <a:r>
                <a:rPr lang="en-US" sz="3600">
                  <a:solidFill>
                    <a:srgbClr val="000000"/>
                  </a:solidFill>
                  <a:latin typeface="Open Sans"/>
                </a:rPr>
                <a:t> </a:t>
              </a:r>
              <a:r>
                <a:rPr lang="en-US" sz="3600" err="1">
                  <a:solidFill>
                    <a:srgbClr val="000000"/>
                  </a:solidFill>
                  <a:latin typeface="Open Sans"/>
                </a:rPr>
                <a:t>là</a:t>
              </a:r>
              <a:r>
                <a:rPr lang="en-US" sz="3600">
                  <a:solidFill>
                    <a:srgbClr val="000000"/>
                  </a:solidFill>
                  <a:latin typeface="Open Sans"/>
                </a:rPr>
                <a:t> </a:t>
              </a:r>
              <a:r>
                <a:rPr lang="en-US" sz="3600" err="1">
                  <a:solidFill>
                    <a:srgbClr val="000000"/>
                  </a:solidFill>
                  <a:latin typeface="Open Sans"/>
                </a:rPr>
                <a:t>miễn</a:t>
              </a:r>
              <a:r>
                <a:rPr lang="en-US" sz="3600">
                  <a:solidFill>
                    <a:srgbClr val="000000"/>
                  </a:solidFill>
                  <a:latin typeface="Open Sans"/>
                </a:rPr>
                <a:t> </a:t>
              </a:r>
              <a:r>
                <a:rPr lang="en-US" sz="3600" err="1">
                  <a:solidFill>
                    <a:srgbClr val="000000"/>
                  </a:solidFill>
                  <a:latin typeface="Open Sans"/>
                </a:rPr>
                <a:t>dịch</a:t>
              </a:r>
              <a:r>
                <a:rPr lang="en-US" sz="3600">
                  <a:solidFill>
                    <a:srgbClr val="000000"/>
                  </a:solidFill>
                  <a:latin typeface="Open Sans"/>
                </a:rPr>
                <a:t>? </a:t>
              </a:r>
              <a:r>
                <a:rPr lang="en-US" sz="3600" err="1">
                  <a:solidFill>
                    <a:srgbClr val="000000"/>
                  </a:solidFill>
                  <a:latin typeface="Open Sans"/>
                </a:rPr>
                <a:t>Kháng</a:t>
              </a:r>
              <a:r>
                <a:rPr lang="en-US" sz="3600">
                  <a:solidFill>
                    <a:srgbClr val="000000"/>
                  </a:solidFill>
                  <a:latin typeface="Open Sans"/>
                </a:rPr>
                <a:t> </a:t>
              </a:r>
              <a:r>
                <a:rPr lang="en-US" sz="3600" err="1">
                  <a:solidFill>
                    <a:srgbClr val="000000"/>
                  </a:solidFill>
                  <a:latin typeface="Open Sans"/>
                </a:rPr>
                <a:t>nguyên</a:t>
              </a:r>
              <a:r>
                <a:rPr lang="en-US" sz="3600">
                  <a:solidFill>
                    <a:srgbClr val="000000"/>
                  </a:solidFill>
                  <a:latin typeface="Open Sans"/>
                </a:rPr>
                <a:t>? </a:t>
              </a:r>
              <a:r>
                <a:rPr lang="en-US" sz="3600" err="1">
                  <a:solidFill>
                    <a:srgbClr val="000000"/>
                  </a:solidFill>
                  <a:latin typeface="Open Sans"/>
                </a:rPr>
                <a:t>Kháng</a:t>
              </a:r>
              <a:r>
                <a:rPr lang="en-US" sz="3600">
                  <a:solidFill>
                    <a:srgbClr val="000000"/>
                  </a:solidFill>
                  <a:latin typeface="Open Sans"/>
                </a:rPr>
                <a:t> </a:t>
              </a:r>
              <a:r>
                <a:rPr lang="en-US" sz="3600" err="1">
                  <a:solidFill>
                    <a:srgbClr val="000000"/>
                  </a:solidFill>
                  <a:latin typeface="Open Sans"/>
                </a:rPr>
                <a:t>thể</a:t>
              </a:r>
              <a:r>
                <a:rPr lang="en-US" sz="3600">
                  <a:solidFill>
                    <a:srgbClr val="000000"/>
                  </a:solidFill>
                  <a:latin typeface="Open Sans"/>
                </a:rPr>
                <a:t>?</a:t>
              </a:r>
              <a:endParaRPr lang="en-US" sz="3600">
                <a:solidFill>
                  <a:srgbClr val="000000"/>
                </a:solidFill>
                <a:latin typeface="Open Sans"/>
                <a:ea typeface="Open Sans"/>
                <a:cs typeface="Open Sans"/>
              </a:endParaRPr>
            </a:p>
            <a:p>
              <a:pPr algn="just">
                <a:lnSpc>
                  <a:spcPts val="4999"/>
                </a:lnSpc>
              </a:pPr>
              <a:r>
                <a:rPr lang="en-US" sz="3600">
                  <a:solidFill>
                    <a:srgbClr val="000000"/>
                  </a:solidFill>
                  <a:latin typeface="Open Sans"/>
                </a:rPr>
                <a:t>2. </a:t>
              </a:r>
              <a:r>
                <a:rPr lang="en-US" sz="3600" err="1">
                  <a:solidFill>
                    <a:srgbClr val="000000"/>
                  </a:solidFill>
                  <a:latin typeface="Open Sans"/>
                </a:rPr>
                <a:t>Kháng</a:t>
              </a:r>
              <a:r>
                <a:rPr lang="en-US" sz="3600">
                  <a:solidFill>
                    <a:srgbClr val="000000"/>
                  </a:solidFill>
                  <a:latin typeface="Open Sans"/>
                </a:rPr>
                <a:t> </a:t>
              </a:r>
              <a:r>
                <a:rPr lang="en-US" sz="3600" err="1">
                  <a:solidFill>
                    <a:srgbClr val="000000"/>
                  </a:solidFill>
                  <a:latin typeface="Open Sans"/>
                </a:rPr>
                <a:t>nguyên</a:t>
              </a:r>
              <a:r>
                <a:rPr lang="en-US" sz="3600">
                  <a:solidFill>
                    <a:srgbClr val="000000"/>
                  </a:solidFill>
                  <a:latin typeface="Open Sans"/>
                </a:rPr>
                <a:t> </a:t>
              </a:r>
              <a:r>
                <a:rPr lang="en-US" sz="3600" err="1">
                  <a:solidFill>
                    <a:srgbClr val="000000"/>
                  </a:solidFill>
                  <a:latin typeface="Open Sans"/>
                </a:rPr>
                <a:t>kháng</a:t>
              </a:r>
              <a:r>
                <a:rPr lang="en-US" sz="3600">
                  <a:solidFill>
                    <a:srgbClr val="000000"/>
                  </a:solidFill>
                  <a:latin typeface="Open Sans"/>
                </a:rPr>
                <a:t> </a:t>
              </a:r>
              <a:r>
                <a:rPr lang="en-US" sz="3600" err="1">
                  <a:solidFill>
                    <a:srgbClr val="000000"/>
                  </a:solidFill>
                  <a:latin typeface="Open Sans"/>
                </a:rPr>
                <a:t>thể</a:t>
              </a:r>
              <a:r>
                <a:rPr lang="en-US" sz="3600">
                  <a:solidFill>
                    <a:srgbClr val="000000"/>
                  </a:solidFill>
                  <a:latin typeface="Open Sans"/>
                </a:rPr>
                <a:t> </a:t>
              </a:r>
              <a:r>
                <a:rPr lang="en-US" sz="3600" err="1">
                  <a:solidFill>
                    <a:srgbClr val="000000"/>
                  </a:solidFill>
                  <a:latin typeface="Open Sans"/>
                </a:rPr>
                <a:t>hoạt</a:t>
              </a:r>
              <a:r>
                <a:rPr lang="en-US" sz="3600">
                  <a:solidFill>
                    <a:srgbClr val="000000"/>
                  </a:solidFill>
                  <a:latin typeface="Open Sans"/>
                </a:rPr>
                <a:t> </a:t>
              </a:r>
              <a:r>
                <a:rPr lang="en-US" sz="3600" err="1">
                  <a:solidFill>
                    <a:srgbClr val="000000"/>
                  </a:solidFill>
                  <a:latin typeface="Open Sans"/>
                </a:rPr>
                <a:t>động</a:t>
              </a:r>
              <a:r>
                <a:rPr lang="en-US" sz="3600">
                  <a:solidFill>
                    <a:srgbClr val="000000"/>
                  </a:solidFill>
                  <a:latin typeface="Open Sans"/>
                </a:rPr>
                <a:t> </a:t>
              </a:r>
              <a:r>
                <a:rPr lang="en-US" sz="3600" err="1">
                  <a:solidFill>
                    <a:srgbClr val="000000"/>
                  </a:solidFill>
                  <a:latin typeface="Open Sans"/>
                </a:rPr>
                <a:t>theo</a:t>
              </a:r>
              <a:r>
                <a:rPr lang="en-US" sz="3600">
                  <a:solidFill>
                    <a:srgbClr val="000000"/>
                  </a:solidFill>
                  <a:latin typeface="Open Sans"/>
                </a:rPr>
                <a:t> </a:t>
              </a:r>
              <a:r>
                <a:rPr lang="en-US" sz="3600" err="1">
                  <a:solidFill>
                    <a:srgbClr val="000000"/>
                  </a:solidFill>
                  <a:latin typeface="Open Sans"/>
                </a:rPr>
                <a:t>cơ</a:t>
              </a:r>
              <a:r>
                <a:rPr lang="en-US" sz="3600">
                  <a:solidFill>
                    <a:srgbClr val="000000"/>
                  </a:solidFill>
                  <a:latin typeface="Open Sans"/>
                </a:rPr>
                <a:t> </a:t>
              </a:r>
              <a:r>
                <a:rPr lang="en-US" sz="3600" err="1">
                  <a:solidFill>
                    <a:srgbClr val="000000"/>
                  </a:solidFill>
                  <a:latin typeface="Open Sans"/>
                </a:rPr>
                <a:t>chế</a:t>
              </a:r>
              <a:r>
                <a:rPr lang="en-US" sz="3600">
                  <a:solidFill>
                    <a:srgbClr val="000000"/>
                  </a:solidFill>
                  <a:latin typeface="Open Sans"/>
                </a:rPr>
                <a:t> </a:t>
              </a:r>
              <a:r>
                <a:rPr lang="en-US" sz="3600" err="1">
                  <a:solidFill>
                    <a:srgbClr val="000000"/>
                  </a:solidFill>
                  <a:latin typeface="Open Sans"/>
                </a:rPr>
                <a:t>nào</a:t>
              </a:r>
              <a:r>
                <a:rPr lang="en-US" sz="3600">
                  <a:solidFill>
                    <a:srgbClr val="000000"/>
                  </a:solidFill>
                  <a:latin typeface="Open Sans"/>
                </a:rPr>
                <a:t>?</a:t>
              </a:r>
              <a:endParaRPr lang="en-US" sz="3600">
                <a:solidFill>
                  <a:srgbClr val="000000"/>
                </a:solidFill>
                <a:latin typeface="Open Sans"/>
                <a:ea typeface="Open Sans"/>
                <a:cs typeface="Open Sans"/>
              </a:endParaRPr>
            </a:p>
          </p:txBody>
        </p:sp>
      </p:grpSp>
      <p:pic>
        <p:nvPicPr>
          <p:cNvPr id="14" name="Hình ảnh 13" descr="Ảnh có chứa phim hoạt hình&#10;&#10;Mô tả được tự động tạo">
            <a:extLst>
              <a:ext uri="{FF2B5EF4-FFF2-40B4-BE49-F238E27FC236}">
                <a16:creationId xmlns:a16="http://schemas.microsoft.com/office/drawing/2014/main" id="{B67E96EF-9E78-FBF6-CC93-AFC06D3E986D}"/>
              </a:ext>
            </a:extLst>
          </p:cNvPr>
          <p:cNvPicPr>
            <a:picLocks noChangeAspect="1"/>
          </p:cNvPicPr>
          <p:nvPr/>
        </p:nvPicPr>
        <p:blipFill>
          <a:blip r:embed="rId9"/>
          <a:srcRect t="11461" r="-483" b="6304"/>
          <a:stretch/>
        </p:blipFill>
        <p:spPr>
          <a:xfrm>
            <a:off x="9142901" y="2576023"/>
            <a:ext cx="8630848" cy="2800757"/>
          </a:xfrm>
          <a:prstGeom prst="rect">
            <a:avLst/>
          </a:prstGeom>
        </p:spPr>
      </p:pic>
      <p:pic>
        <p:nvPicPr>
          <p:cNvPr id="17" name="Hình ảnh 16" descr="Ảnh có chứa vòng tròn, biểu đồ, Đồ họa, minh họa&#10;&#10;Mô tả được tự động tạo">
            <a:extLst>
              <a:ext uri="{FF2B5EF4-FFF2-40B4-BE49-F238E27FC236}">
                <a16:creationId xmlns:a16="http://schemas.microsoft.com/office/drawing/2014/main" id="{961D9EC3-44A7-52C9-20A6-BCDBECDDDE25}"/>
              </a:ext>
            </a:extLst>
          </p:cNvPr>
          <p:cNvPicPr>
            <a:picLocks noChangeAspect="1"/>
          </p:cNvPicPr>
          <p:nvPr/>
        </p:nvPicPr>
        <p:blipFill>
          <a:blip r:embed="rId10"/>
          <a:stretch>
            <a:fillRect/>
          </a:stretch>
        </p:blipFill>
        <p:spPr>
          <a:xfrm>
            <a:off x="9144000" y="5369413"/>
            <a:ext cx="8655539" cy="4315558"/>
          </a:xfrm>
          <a:prstGeom prst="rect">
            <a:avLst/>
          </a:prstGeom>
        </p:spPr>
      </p:pic>
    </p:spTree>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5597175">
            <a:off x="15187397" y="604812"/>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sp>
      <p:sp>
        <p:nvSpPr>
          <p:cNvPr id="4" name="Freeform 4"/>
          <p:cNvSpPr/>
          <p:nvPr/>
        </p:nvSpPr>
        <p:spPr>
          <a:xfrm rot="18751140">
            <a:off x="-1847985" y="-1093101"/>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4">
            <a:extLst>
              <a:ext uri="{FF2B5EF4-FFF2-40B4-BE49-F238E27FC236}">
                <a16:creationId xmlns:a16="http://schemas.microsoft.com/office/drawing/2014/main" id="{BF4AEE04-D0A9-A3F5-2335-72D81A51C86D}"/>
              </a:ext>
            </a:extLst>
          </p:cNvPr>
          <p:cNvSpPr/>
          <p:nvPr/>
        </p:nvSpPr>
        <p:spPr>
          <a:xfrm rot="18751140">
            <a:off x="16146101" y="8018242"/>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Picture 12">
            <a:hlinkClick r:id="" action="ppaction://media"/>
            <a:extLst>
              <a:ext uri="{FF2B5EF4-FFF2-40B4-BE49-F238E27FC236}">
                <a16:creationId xmlns:a16="http://schemas.microsoft.com/office/drawing/2014/main" id="{6B5F2784-8B10-9C52-47C1-865EDD834320}"/>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295930" y="213248"/>
            <a:ext cx="17692713" cy="9861481"/>
          </a:xfrm>
          <a:prstGeom prst="rect">
            <a:avLst/>
          </a:prstGeom>
        </p:spPr>
      </p:pic>
    </p:spTree>
    <p:extLst>
      <p:ext uri="{BB962C8B-B14F-4D97-AF65-F5344CB8AC3E}">
        <p14:creationId xmlns:p14="http://schemas.microsoft.com/office/powerpoint/2010/main" val="444346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2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747890" y="2383663"/>
            <a:ext cx="17116277" cy="4061734"/>
          </a:xfrm>
          <a:prstGeom prst="rect">
            <a:avLst/>
          </a:prstGeom>
        </p:spPr>
        <p:txBody>
          <a:bodyPr wrap="square" lIns="0" tIns="0" rIns="0" bIns="0" rtlCol="0" anchor="t">
            <a:spAutoFit/>
          </a:bodyPr>
          <a:lstStyle/>
          <a:p>
            <a:pPr marL="823595" lvl="1" indent="-457200" algn="just">
              <a:lnSpc>
                <a:spcPts val="4623"/>
              </a:lnSpc>
              <a:buFont typeface="Wingdings" panose="05000000000000000000" pitchFamily="2" charset="2"/>
              <a:buChar char="ü"/>
            </a:pPr>
            <a:r>
              <a:rPr lang="en-US" sz="3350" err="1">
                <a:solidFill>
                  <a:srgbClr val="1C030C"/>
                </a:solidFill>
                <a:latin typeface="Open Sans"/>
              </a:rPr>
              <a:t>Kháng</a:t>
            </a:r>
            <a:r>
              <a:rPr lang="en-US" sz="3350">
                <a:solidFill>
                  <a:srgbClr val="1C030C"/>
                </a:solidFill>
                <a:latin typeface="Open Sans"/>
              </a:rPr>
              <a:t> </a:t>
            </a:r>
            <a:r>
              <a:rPr lang="en-US" sz="3350" err="1">
                <a:solidFill>
                  <a:srgbClr val="1C030C"/>
                </a:solidFill>
                <a:latin typeface="Open Sans"/>
              </a:rPr>
              <a:t>nguyên</a:t>
            </a:r>
            <a:r>
              <a:rPr lang="en-US" sz="3350">
                <a:solidFill>
                  <a:srgbClr val="1C030C"/>
                </a:solidFill>
                <a:latin typeface="Open Sans"/>
              </a:rPr>
              <a:t>: </a:t>
            </a:r>
            <a:r>
              <a:rPr lang="en-US" sz="3350" err="1">
                <a:solidFill>
                  <a:srgbClr val="1C030C"/>
                </a:solidFill>
                <a:latin typeface="Open Sans"/>
              </a:rPr>
              <a:t>những</a:t>
            </a:r>
            <a:r>
              <a:rPr lang="en-US" sz="3350">
                <a:solidFill>
                  <a:srgbClr val="1C030C"/>
                </a:solidFill>
                <a:latin typeface="Open Sans"/>
              </a:rPr>
              <a:t> </a:t>
            </a:r>
            <a:r>
              <a:rPr lang="en-US" sz="3350" err="1">
                <a:solidFill>
                  <a:srgbClr val="1C030C"/>
                </a:solidFill>
                <a:latin typeface="Open Sans"/>
              </a:rPr>
              <a:t>chất</a:t>
            </a:r>
            <a:r>
              <a:rPr lang="en-US" sz="3350">
                <a:solidFill>
                  <a:srgbClr val="1C030C"/>
                </a:solidFill>
                <a:latin typeface="Open Sans"/>
              </a:rPr>
              <a:t> </a:t>
            </a:r>
            <a:r>
              <a:rPr lang="en-US" sz="3350" err="1">
                <a:solidFill>
                  <a:srgbClr val="1C030C"/>
                </a:solidFill>
                <a:latin typeface="Open Sans"/>
              </a:rPr>
              <a:t>khi</a:t>
            </a:r>
            <a:r>
              <a:rPr lang="en-US" sz="3350">
                <a:solidFill>
                  <a:srgbClr val="1C030C"/>
                </a:solidFill>
                <a:latin typeface="Open Sans"/>
              </a:rPr>
              <a:t> </a:t>
            </a:r>
            <a:r>
              <a:rPr lang="en-US" sz="3350" err="1">
                <a:solidFill>
                  <a:srgbClr val="1C030C"/>
                </a:solidFill>
                <a:latin typeface="Open Sans"/>
              </a:rPr>
              <a:t>xâm</a:t>
            </a:r>
            <a:r>
              <a:rPr lang="en-US" sz="3350">
                <a:solidFill>
                  <a:srgbClr val="1C030C"/>
                </a:solidFill>
                <a:latin typeface="Open Sans"/>
              </a:rPr>
              <a:t> </a:t>
            </a:r>
            <a:r>
              <a:rPr lang="en-US" sz="3350" err="1">
                <a:solidFill>
                  <a:srgbClr val="1C030C"/>
                </a:solidFill>
                <a:latin typeface="Open Sans"/>
              </a:rPr>
              <a:t>nhập</a:t>
            </a:r>
            <a:r>
              <a:rPr lang="en-US" sz="3350">
                <a:solidFill>
                  <a:srgbClr val="1C030C"/>
                </a:solidFill>
                <a:latin typeface="Open Sans"/>
              </a:rPr>
              <a:t> </a:t>
            </a:r>
            <a:r>
              <a:rPr lang="en-US" sz="3350" err="1">
                <a:solidFill>
                  <a:srgbClr val="1C030C"/>
                </a:solidFill>
                <a:latin typeface="Open Sans"/>
              </a:rPr>
              <a:t>vào</a:t>
            </a:r>
            <a:r>
              <a:rPr lang="en-US" sz="3350">
                <a:solidFill>
                  <a:srgbClr val="1C030C"/>
                </a:solidFill>
                <a:latin typeface="Open Sans"/>
              </a:rPr>
              <a:t> </a:t>
            </a:r>
            <a:r>
              <a:rPr lang="en-US" sz="3350" err="1">
                <a:solidFill>
                  <a:srgbClr val="1C030C"/>
                </a:solidFill>
                <a:latin typeface="Open Sans"/>
              </a:rPr>
              <a:t>cơ</a:t>
            </a:r>
            <a:r>
              <a:rPr lang="en-US" sz="3350">
                <a:solidFill>
                  <a:srgbClr val="1C030C"/>
                </a:solidFill>
                <a:latin typeface="Open Sans"/>
              </a:rPr>
              <a:t> </a:t>
            </a:r>
            <a:r>
              <a:rPr lang="en-US" sz="3350" err="1">
                <a:solidFill>
                  <a:srgbClr val="1C030C"/>
                </a:solidFill>
                <a:latin typeface="Open Sans"/>
              </a:rPr>
              <a:t>thể</a:t>
            </a:r>
            <a:r>
              <a:rPr lang="en-US" sz="3350">
                <a:solidFill>
                  <a:srgbClr val="1C030C"/>
                </a:solidFill>
                <a:latin typeface="Open Sans"/>
              </a:rPr>
              <a:t> </a:t>
            </a:r>
            <a:r>
              <a:rPr lang="en-US" sz="3350" err="1">
                <a:solidFill>
                  <a:srgbClr val="1C030C"/>
                </a:solidFill>
                <a:latin typeface="Open Sans"/>
              </a:rPr>
              <a:t>có</a:t>
            </a:r>
            <a:r>
              <a:rPr lang="en-US" sz="3350">
                <a:solidFill>
                  <a:srgbClr val="1C030C"/>
                </a:solidFill>
                <a:latin typeface="Open Sans"/>
              </a:rPr>
              <a:t> </a:t>
            </a:r>
            <a:r>
              <a:rPr lang="en-US" sz="3350" err="1">
                <a:solidFill>
                  <a:srgbClr val="1C030C"/>
                </a:solidFill>
                <a:latin typeface="Open Sans"/>
              </a:rPr>
              <a:t>khả</a:t>
            </a:r>
            <a:r>
              <a:rPr lang="en-US" sz="3350">
                <a:solidFill>
                  <a:srgbClr val="1C030C"/>
                </a:solidFill>
                <a:latin typeface="Open Sans"/>
              </a:rPr>
              <a:t> </a:t>
            </a:r>
            <a:r>
              <a:rPr lang="en-US" sz="3350" err="1">
                <a:solidFill>
                  <a:srgbClr val="1C030C"/>
                </a:solidFill>
                <a:latin typeface="Open Sans"/>
              </a:rPr>
              <a:t>năng</a:t>
            </a:r>
            <a:r>
              <a:rPr lang="en-US" sz="3350">
                <a:solidFill>
                  <a:srgbClr val="1C030C"/>
                </a:solidFill>
                <a:latin typeface="Open Sans"/>
              </a:rPr>
              <a:t> </a:t>
            </a:r>
            <a:r>
              <a:rPr lang="en-US" sz="3350" err="1">
                <a:solidFill>
                  <a:srgbClr val="1C030C"/>
                </a:solidFill>
                <a:latin typeface="Open Sans"/>
              </a:rPr>
              <a:t>kích</a:t>
            </a:r>
            <a:r>
              <a:rPr lang="en-US" sz="3350">
                <a:solidFill>
                  <a:srgbClr val="1C030C"/>
                </a:solidFill>
                <a:latin typeface="Open Sans"/>
              </a:rPr>
              <a:t> </a:t>
            </a:r>
            <a:r>
              <a:rPr lang="en-US" sz="3350" err="1">
                <a:solidFill>
                  <a:srgbClr val="1C030C"/>
                </a:solidFill>
                <a:latin typeface="Open Sans"/>
              </a:rPr>
              <a:t>thích</a:t>
            </a:r>
            <a:r>
              <a:rPr lang="en-US" sz="3350">
                <a:solidFill>
                  <a:srgbClr val="1C030C"/>
                </a:solidFill>
                <a:latin typeface="Open Sans"/>
              </a:rPr>
              <a:t> </a:t>
            </a:r>
            <a:r>
              <a:rPr lang="en-US" sz="3350" err="1">
                <a:solidFill>
                  <a:srgbClr val="1C030C"/>
                </a:solidFill>
                <a:latin typeface="Open Sans"/>
              </a:rPr>
              <a:t>cơ</a:t>
            </a:r>
            <a:r>
              <a:rPr lang="en-US" sz="3350">
                <a:solidFill>
                  <a:srgbClr val="1C030C"/>
                </a:solidFill>
                <a:latin typeface="Open Sans"/>
              </a:rPr>
              <a:t> </a:t>
            </a:r>
            <a:r>
              <a:rPr lang="en-US" sz="3350" err="1">
                <a:solidFill>
                  <a:srgbClr val="1C030C"/>
                </a:solidFill>
                <a:latin typeface="Open Sans"/>
              </a:rPr>
              <a:t>thể</a:t>
            </a:r>
            <a:r>
              <a:rPr lang="en-US" sz="3350">
                <a:solidFill>
                  <a:srgbClr val="1C030C"/>
                </a:solidFill>
                <a:latin typeface="Open Sans"/>
              </a:rPr>
              <a:t> </a:t>
            </a:r>
            <a:r>
              <a:rPr lang="en-US" sz="3350" err="1">
                <a:solidFill>
                  <a:srgbClr val="1C030C"/>
                </a:solidFill>
                <a:latin typeface="Open Sans"/>
              </a:rPr>
              <a:t>tạo</a:t>
            </a:r>
            <a:r>
              <a:rPr lang="en-US" sz="3350">
                <a:solidFill>
                  <a:srgbClr val="1C030C"/>
                </a:solidFill>
                <a:latin typeface="Open Sans"/>
              </a:rPr>
              <a:t> </a:t>
            </a:r>
            <a:r>
              <a:rPr lang="en-US" sz="3350" err="1">
                <a:solidFill>
                  <a:srgbClr val="1C030C"/>
                </a:solidFill>
                <a:latin typeface="Open Sans"/>
              </a:rPr>
              <a:t>ra</a:t>
            </a:r>
            <a:r>
              <a:rPr lang="en-US" sz="3350">
                <a:solidFill>
                  <a:srgbClr val="1C030C"/>
                </a:solidFill>
                <a:latin typeface="Open Sans"/>
              </a:rPr>
              <a:t> </a:t>
            </a:r>
            <a:r>
              <a:rPr lang="en-US" sz="3350" err="1">
                <a:solidFill>
                  <a:srgbClr val="1C030C"/>
                </a:solidFill>
                <a:latin typeface="Open Sans"/>
              </a:rPr>
              <a:t>các</a:t>
            </a:r>
            <a:r>
              <a:rPr lang="en-US" sz="3350">
                <a:solidFill>
                  <a:srgbClr val="1C030C"/>
                </a:solidFill>
                <a:latin typeface="Open Sans"/>
              </a:rPr>
              <a:t> </a:t>
            </a:r>
            <a:r>
              <a:rPr lang="en-US" sz="3350" err="1">
                <a:solidFill>
                  <a:srgbClr val="1C030C"/>
                </a:solidFill>
                <a:latin typeface="Open Sans"/>
              </a:rPr>
              <a:t>kháng</a:t>
            </a:r>
            <a:r>
              <a:rPr lang="en-US" sz="3350">
                <a:solidFill>
                  <a:srgbClr val="1C030C"/>
                </a:solidFill>
                <a:latin typeface="Open Sans"/>
              </a:rPr>
              <a:t> </a:t>
            </a:r>
            <a:r>
              <a:rPr lang="en-US" sz="3350" err="1">
                <a:solidFill>
                  <a:srgbClr val="1C030C"/>
                </a:solidFill>
                <a:latin typeface="Open Sans"/>
              </a:rPr>
              <a:t>thể</a:t>
            </a:r>
            <a:r>
              <a:rPr lang="en-US" sz="3350">
                <a:solidFill>
                  <a:srgbClr val="1C030C"/>
                </a:solidFill>
                <a:latin typeface="Open Sans"/>
              </a:rPr>
              <a:t> </a:t>
            </a:r>
            <a:r>
              <a:rPr lang="en-US" sz="3350" err="1">
                <a:solidFill>
                  <a:srgbClr val="1C030C"/>
                </a:solidFill>
                <a:latin typeface="Open Sans"/>
              </a:rPr>
              <a:t>tương</a:t>
            </a:r>
            <a:r>
              <a:rPr lang="en-US" sz="3350">
                <a:solidFill>
                  <a:srgbClr val="1C030C"/>
                </a:solidFill>
                <a:latin typeface="Open Sans"/>
              </a:rPr>
              <a:t> </a:t>
            </a:r>
            <a:r>
              <a:rPr lang="en-US" sz="3350" err="1">
                <a:solidFill>
                  <a:srgbClr val="1C030C"/>
                </a:solidFill>
                <a:latin typeface="Open Sans"/>
              </a:rPr>
              <a:t>ứng</a:t>
            </a:r>
            <a:r>
              <a:rPr lang="en-US" sz="3350">
                <a:solidFill>
                  <a:srgbClr val="1C030C"/>
                </a:solidFill>
                <a:latin typeface="Open Sans"/>
              </a:rPr>
              <a:t>.</a:t>
            </a:r>
            <a:endParaRPr lang="vi-VN" sz="3350"/>
          </a:p>
          <a:p>
            <a:pPr marL="823595" lvl="1" indent="-457200" algn="just">
              <a:lnSpc>
                <a:spcPts val="4623"/>
              </a:lnSpc>
              <a:buFont typeface="Wingdings" panose="05000000000000000000" pitchFamily="2" charset="2"/>
              <a:buChar char="ü"/>
            </a:pPr>
            <a:r>
              <a:rPr lang="en-US" sz="3350" err="1">
                <a:solidFill>
                  <a:srgbClr val="1C030C"/>
                </a:solidFill>
                <a:latin typeface="Open Sans"/>
              </a:rPr>
              <a:t>Kháng</a:t>
            </a:r>
            <a:r>
              <a:rPr lang="en-US" sz="3350">
                <a:solidFill>
                  <a:srgbClr val="1C030C"/>
                </a:solidFill>
                <a:latin typeface="Open Sans"/>
              </a:rPr>
              <a:t> </a:t>
            </a:r>
            <a:r>
              <a:rPr lang="en-US" sz="3350" err="1">
                <a:solidFill>
                  <a:srgbClr val="1C030C"/>
                </a:solidFill>
                <a:latin typeface="Open Sans"/>
              </a:rPr>
              <a:t>thể</a:t>
            </a:r>
            <a:r>
              <a:rPr lang="en-US" sz="3350">
                <a:solidFill>
                  <a:srgbClr val="1C030C"/>
                </a:solidFill>
                <a:latin typeface="Open Sans"/>
              </a:rPr>
              <a:t>: </a:t>
            </a:r>
            <a:r>
              <a:rPr lang="en-US" sz="3350" err="1">
                <a:solidFill>
                  <a:srgbClr val="1C030C"/>
                </a:solidFill>
                <a:latin typeface="Open Sans"/>
              </a:rPr>
              <a:t>những</a:t>
            </a:r>
            <a:r>
              <a:rPr lang="en-US" sz="3350">
                <a:solidFill>
                  <a:srgbClr val="1C030C"/>
                </a:solidFill>
                <a:latin typeface="Open Sans"/>
              </a:rPr>
              <a:t> </a:t>
            </a:r>
            <a:r>
              <a:rPr lang="en-US" sz="3350" err="1">
                <a:solidFill>
                  <a:srgbClr val="1C030C"/>
                </a:solidFill>
                <a:latin typeface="Open Sans"/>
              </a:rPr>
              <a:t>phân</a:t>
            </a:r>
            <a:r>
              <a:rPr lang="en-US" sz="3350">
                <a:solidFill>
                  <a:srgbClr val="1C030C"/>
                </a:solidFill>
                <a:latin typeface="Open Sans"/>
              </a:rPr>
              <a:t> </a:t>
            </a:r>
            <a:r>
              <a:rPr lang="en-US" sz="3350" err="1">
                <a:solidFill>
                  <a:srgbClr val="1C030C"/>
                </a:solidFill>
                <a:latin typeface="Open Sans"/>
              </a:rPr>
              <a:t>tử</a:t>
            </a:r>
            <a:r>
              <a:rPr lang="en-US" sz="3350">
                <a:solidFill>
                  <a:srgbClr val="1C030C"/>
                </a:solidFill>
                <a:latin typeface="Open Sans"/>
              </a:rPr>
              <a:t> protein do </a:t>
            </a:r>
            <a:r>
              <a:rPr lang="en-US" sz="3350" err="1">
                <a:solidFill>
                  <a:srgbClr val="1C030C"/>
                </a:solidFill>
                <a:latin typeface="Open Sans"/>
              </a:rPr>
              <a:t>bạch</a:t>
            </a:r>
            <a:r>
              <a:rPr lang="en-US" sz="3350">
                <a:solidFill>
                  <a:srgbClr val="1C030C"/>
                </a:solidFill>
                <a:latin typeface="Open Sans"/>
              </a:rPr>
              <a:t> </a:t>
            </a:r>
            <a:r>
              <a:rPr lang="en-US" sz="3350" err="1">
                <a:solidFill>
                  <a:srgbClr val="1C030C"/>
                </a:solidFill>
                <a:latin typeface="Open Sans"/>
              </a:rPr>
              <a:t>cầu</a:t>
            </a:r>
            <a:r>
              <a:rPr lang="en-US" sz="3350">
                <a:solidFill>
                  <a:srgbClr val="1C030C"/>
                </a:solidFill>
                <a:latin typeface="Open Sans"/>
              </a:rPr>
              <a:t> (</a:t>
            </a:r>
            <a:r>
              <a:rPr lang="en-US" sz="3350" err="1">
                <a:solidFill>
                  <a:srgbClr val="1C030C"/>
                </a:solidFill>
                <a:latin typeface="Open Sans"/>
              </a:rPr>
              <a:t>tế</a:t>
            </a:r>
            <a:r>
              <a:rPr lang="en-US" sz="3350">
                <a:solidFill>
                  <a:srgbClr val="1C030C"/>
                </a:solidFill>
                <a:latin typeface="Open Sans"/>
              </a:rPr>
              <a:t> </a:t>
            </a:r>
            <a:r>
              <a:rPr lang="en-US" sz="3350" err="1">
                <a:solidFill>
                  <a:srgbClr val="1C030C"/>
                </a:solidFill>
                <a:latin typeface="Open Sans"/>
              </a:rPr>
              <a:t>bào</a:t>
            </a:r>
            <a:r>
              <a:rPr lang="en-US" sz="3350">
                <a:solidFill>
                  <a:srgbClr val="1C030C"/>
                </a:solidFill>
                <a:latin typeface="Open Sans"/>
              </a:rPr>
              <a:t> </a:t>
            </a:r>
            <a:r>
              <a:rPr lang="en-US" sz="3350" err="1">
                <a:solidFill>
                  <a:srgbClr val="1C030C"/>
                </a:solidFill>
                <a:latin typeface="Open Sans"/>
              </a:rPr>
              <a:t>lympho</a:t>
            </a:r>
            <a:r>
              <a:rPr lang="en-US" sz="3350">
                <a:solidFill>
                  <a:srgbClr val="1C030C"/>
                </a:solidFill>
                <a:latin typeface="Open Sans"/>
              </a:rPr>
              <a:t> B) </a:t>
            </a:r>
            <a:r>
              <a:rPr lang="en-US" sz="3350" err="1">
                <a:solidFill>
                  <a:srgbClr val="1C030C"/>
                </a:solidFill>
                <a:latin typeface="Open Sans"/>
              </a:rPr>
              <a:t>tạo</a:t>
            </a:r>
            <a:r>
              <a:rPr lang="en-US" sz="3350">
                <a:solidFill>
                  <a:srgbClr val="1C030C"/>
                </a:solidFill>
                <a:latin typeface="Open Sans"/>
              </a:rPr>
              <a:t> </a:t>
            </a:r>
            <a:r>
              <a:rPr lang="en-US" sz="3350" err="1">
                <a:solidFill>
                  <a:srgbClr val="1C030C"/>
                </a:solidFill>
                <a:latin typeface="Open Sans"/>
              </a:rPr>
              <a:t>ra</a:t>
            </a:r>
            <a:r>
              <a:rPr lang="en-US" sz="3350">
                <a:solidFill>
                  <a:srgbClr val="1C030C"/>
                </a:solidFill>
                <a:latin typeface="Open Sans"/>
              </a:rPr>
              <a:t> </a:t>
            </a:r>
            <a:r>
              <a:rPr lang="en-US" sz="3350" err="1">
                <a:solidFill>
                  <a:srgbClr val="1C030C"/>
                </a:solidFill>
                <a:latin typeface="Open Sans"/>
              </a:rPr>
              <a:t>để</a:t>
            </a:r>
            <a:r>
              <a:rPr lang="en-US" sz="3350">
                <a:solidFill>
                  <a:srgbClr val="1C030C"/>
                </a:solidFill>
                <a:latin typeface="Open Sans"/>
              </a:rPr>
              <a:t> </a:t>
            </a:r>
            <a:r>
              <a:rPr lang="en-US" sz="3350" err="1">
                <a:solidFill>
                  <a:srgbClr val="1C030C"/>
                </a:solidFill>
                <a:latin typeface="Open Sans"/>
              </a:rPr>
              <a:t>chống</a:t>
            </a:r>
            <a:r>
              <a:rPr lang="en-US" sz="3350">
                <a:solidFill>
                  <a:srgbClr val="1C030C"/>
                </a:solidFill>
                <a:latin typeface="Open Sans"/>
              </a:rPr>
              <a:t> </a:t>
            </a:r>
            <a:r>
              <a:rPr lang="en-US" sz="3350" err="1">
                <a:solidFill>
                  <a:srgbClr val="1C030C"/>
                </a:solidFill>
                <a:latin typeface="Open Sans"/>
              </a:rPr>
              <a:t>lại</a:t>
            </a:r>
            <a:r>
              <a:rPr lang="en-US" sz="3350">
                <a:solidFill>
                  <a:srgbClr val="1C030C"/>
                </a:solidFill>
                <a:latin typeface="Open Sans"/>
              </a:rPr>
              <a:t> </a:t>
            </a:r>
            <a:r>
              <a:rPr lang="en-US" sz="3350" err="1">
                <a:solidFill>
                  <a:srgbClr val="1C030C"/>
                </a:solidFill>
                <a:latin typeface="Open Sans"/>
              </a:rPr>
              <a:t>các</a:t>
            </a:r>
            <a:r>
              <a:rPr lang="en-US" sz="3350">
                <a:solidFill>
                  <a:srgbClr val="1C030C"/>
                </a:solidFill>
                <a:latin typeface="Open Sans"/>
              </a:rPr>
              <a:t> </a:t>
            </a:r>
            <a:r>
              <a:rPr lang="en-US" sz="3350" err="1">
                <a:solidFill>
                  <a:srgbClr val="1C030C"/>
                </a:solidFill>
                <a:latin typeface="Open Sans"/>
              </a:rPr>
              <a:t>kháng</a:t>
            </a:r>
            <a:r>
              <a:rPr lang="en-US" sz="3350">
                <a:solidFill>
                  <a:srgbClr val="1C030C"/>
                </a:solidFill>
                <a:latin typeface="Open Sans"/>
              </a:rPr>
              <a:t> </a:t>
            </a:r>
            <a:r>
              <a:rPr lang="en-US" sz="3350" err="1">
                <a:solidFill>
                  <a:srgbClr val="1C030C"/>
                </a:solidFill>
                <a:latin typeface="Open Sans"/>
              </a:rPr>
              <a:t>nguyên</a:t>
            </a:r>
            <a:r>
              <a:rPr lang="en-US" sz="3350">
                <a:solidFill>
                  <a:srgbClr val="1C030C"/>
                </a:solidFill>
                <a:latin typeface="Open Sans"/>
              </a:rPr>
              <a:t>.</a:t>
            </a:r>
            <a:endParaRPr lang="en-US" sz="3350">
              <a:solidFill>
                <a:srgbClr val="1C030C"/>
              </a:solidFill>
              <a:latin typeface="Open Sans"/>
              <a:ea typeface="Open Sans"/>
              <a:cs typeface="Open Sans"/>
            </a:endParaRPr>
          </a:p>
          <a:p>
            <a:pPr marL="823595" lvl="1" indent="-457200" algn="just">
              <a:lnSpc>
                <a:spcPts val="4623"/>
              </a:lnSpc>
              <a:buFont typeface="Wingdings" panose="05000000000000000000" pitchFamily="2" charset="2"/>
              <a:buChar char="ü"/>
            </a:pPr>
            <a:r>
              <a:rPr lang="en-US" sz="3350" err="1">
                <a:solidFill>
                  <a:srgbClr val="1C030C"/>
                </a:solidFill>
                <a:latin typeface="Open Sans"/>
              </a:rPr>
              <a:t>Miễn</a:t>
            </a:r>
            <a:r>
              <a:rPr lang="en-US" sz="3350">
                <a:solidFill>
                  <a:srgbClr val="1C030C"/>
                </a:solidFill>
                <a:latin typeface="Open Sans"/>
              </a:rPr>
              <a:t> </a:t>
            </a:r>
            <a:r>
              <a:rPr lang="en-US" sz="3350" err="1">
                <a:solidFill>
                  <a:srgbClr val="1C030C"/>
                </a:solidFill>
                <a:latin typeface="Open Sans"/>
              </a:rPr>
              <a:t>dịch</a:t>
            </a:r>
            <a:r>
              <a:rPr lang="en-US" sz="3350">
                <a:solidFill>
                  <a:srgbClr val="1C030C"/>
                </a:solidFill>
                <a:latin typeface="Open Sans"/>
              </a:rPr>
              <a:t>: </a:t>
            </a:r>
            <a:r>
              <a:rPr lang="en-US" sz="3350" err="1">
                <a:solidFill>
                  <a:srgbClr val="1C030C"/>
                </a:solidFill>
                <a:latin typeface="Open Sans"/>
              </a:rPr>
              <a:t>là</a:t>
            </a:r>
            <a:r>
              <a:rPr lang="en-US" sz="3350">
                <a:solidFill>
                  <a:srgbClr val="1C030C"/>
                </a:solidFill>
                <a:latin typeface="Open Sans"/>
              </a:rPr>
              <a:t> </a:t>
            </a:r>
            <a:r>
              <a:rPr lang="en-US" sz="3350" err="1">
                <a:solidFill>
                  <a:srgbClr val="1C030C"/>
                </a:solidFill>
                <a:latin typeface="Open Sans"/>
              </a:rPr>
              <a:t>khả</a:t>
            </a:r>
            <a:r>
              <a:rPr lang="en-US" sz="3350">
                <a:solidFill>
                  <a:srgbClr val="1C030C"/>
                </a:solidFill>
                <a:latin typeface="Open Sans"/>
              </a:rPr>
              <a:t> </a:t>
            </a:r>
            <a:r>
              <a:rPr lang="en-US" sz="3350" err="1">
                <a:solidFill>
                  <a:srgbClr val="1C030C"/>
                </a:solidFill>
                <a:latin typeface="Open Sans"/>
              </a:rPr>
              <a:t>năng</a:t>
            </a:r>
            <a:r>
              <a:rPr lang="en-US" sz="3350">
                <a:solidFill>
                  <a:srgbClr val="1C030C"/>
                </a:solidFill>
                <a:latin typeface="Open Sans"/>
              </a:rPr>
              <a:t> </a:t>
            </a:r>
            <a:r>
              <a:rPr lang="en-US" sz="3350" err="1">
                <a:solidFill>
                  <a:srgbClr val="1C030C"/>
                </a:solidFill>
                <a:latin typeface="Open Sans"/>
              </a:rPr>
              <a:t>cơ</a:t>
            </a:r>
            <a:r>
              <a:rPr lang="en-US" sz="3350">
                <a:solidFill>
                  <a:srgbClr val="1C030C"/>
                </a:solidFill>
                <a:latin typeface="Open Sans"/>
              </a:rPr>
              <a:t> </a:t>
            </a:r>
            <a:r>
              <a:rPr lang="en-US" sz="3350" err="1">
                <a:solidFill>
                  <a:srgbClr val="1C030C"/>
                </a:solidFill>
                <a:latin typeface="Open Sans"/>
              </a:rPr>
              <a:t>thể</a:t>
            </a:r>
            <a:r>
              <a:rPr lang="en-US" sz="3350">
                <a:solidFill>
                  <a:srgbClr val="1C030C"/>
                </a:solidFill>
                <a:latin typeface="Open Sans"/>
              </a:rPr>
              <a:t> </a:t>
            </a:r>
            <a:r>
              <a:rPr lang="en-US" sz="3350" err="1">
                <a:solidFill>
                  <a:srgbClr val="1C030C"/>
                </a:solidFill>
                <a:latin typeface="Open Sans"/>
              </a:rPr>
              <a:t>không</a:t>
            </a:r>
            <a:r>
              <a:rPr lang="en-US" sz="3350">
                <a:solidFill>
                  <a:srgbClr val="1C030C"/>
                </a:solidFill>
                <a:latin typeface="Open Sans"/>
              </a:rPr>
              <a:t> </a:t>
            </a:r>
            <a:r>
              <a:rPr lang="en-US" sz="3350" err="1">
                <a:solidFill>
                  <a:srgbClr val="1C030C"/>
                </a:solidFill>
                <a:latin typeface="Open Sans"/>
              </a:rPr>
              <a:t>bị</a:t>
            </a:r>
            <a:r>
              <a:rPr lang="en-US" sz="3350">
                <a:solidFill>
                  <a:srgbClr val="1C030C"/>
                </a:solidFill>
                <a:latin typeface="Open Sans"/>
              </a:rPr>
              <a:t> </a:t>
            </a:r>
            <a:r>
              <a:rPr lang="en-US" sz="3350" err="1">
                <a:solidFill>
                  <a:srgbClr val="1C030C"/>
                </a:solidFill>
                <a:latin typeface="Open Sans"/>
              </a:rPr>
              <a:t>mắc</a:t>
            </a:r>
            <a:r>
              <a:rPr lang="en-US" sz="3350">
                <a:solidFill>
                  <a:srgbClr val="1C030C"/>
                </a:solidFill>
                <a:latin typeface="Open Sans"/>
              </a:rPr>
              <a:t> </a:t>
            </a:r>
            <a:r>
              <a:rPr lang="en-US" sz="3350" err="1">
                <a:solidFill>
                  <a:srgbClr val="1C030C"/>
                </a:solidFill>
                <a:latin typeface="Open Sans"/>
              </a:rPr>
              <a:t>bệnh</a:t>
            </a:r>
            <a:r>
              <a:rPr lang="en-US" sz="3350">
                <a:solidFill>
                  <a:srgbClr val="1C030C"/>
                </a:solidFill>
                <a:latin typeface="Open Sans"/>
              </a:rPr>
              <a:t> </a:t>
            </a:r>
            <a:r>
              <a:rPr lang="en-US" sz="3350" err="1">
                <a:solidFill>
                  <a:srgbClr val="1C030C"/>
                </a:solidFill>
                <a:latin typeface="Open Sans"/>
              </a:rPr>
              <a:t>truyền</a:t>
            </a:r>
            <a:r>
              <a:rPr lang="en-US" sz="3350">
                <a:solidFill>
                  <a:srgbClr val="1C030C"/>
                </a:solidFill>
                <a:latin typeface="Open Sans"/>
              </a:rPr>
              <a:t> </a:t>
            </a:r>
            <a:r>
              <a:rPr lang="en-US" sz="3350" err="1">
                <a:solidFill>
                  <a:srgbClr val="1C030C"/>
                </a:solidFill>
                <a:latin typeface="Open Sans"/>
              </a:rPr>
              <a:t>nhiễm</a:t>
            </a:r>
            <a:r>
              <a:rPr lang="en-US" sz="3350">
                <a:solidFill>
                  <a:srgbClr val="1C030C"/>
                </a:solidFill>
                <a:latin typeface="Open Sans"/>
              </a:rPr>
              <a:t> </a:t>
            </a:r>
            <a:r>
              <a:rPr lang="en-US" sz="3350" err="1">
                <a:solidFill>
                  <a:srgbClr val="1C030C"/>
                </a:solidFill>
                <a:latin typeface="Open Sans"/>
              </a:rPr>
              <a:t>nào</a:t>
            </a:r>
            <a:r>
              <a:rPr lang="en-US" sz="3350">
                <a:solidFill>
                  <a:srgbClr val="1C030C"/>
                </a:solidFill>
                <a:latin typeface="Open Sans"/>
              </a:rPr>
              <a:t> </a:t>
            </a:r>
            <a:r>
              <a:rPr lang="en-US" sz="3350" err="1">
                <a:solidFill>
                  <a:srgbClr val="1C030C"/>
                </a:solidFill>
                <a:latin typeface="Open Sans"/>
              </a:rPr>
              <a:t>đó</a:t>
            </a:r>
            <a:r>
              <a:rPr lang="en-US" sz="3350">
                <a:solidFill>
                  <a:srgbClr val="1C030C"/>
                </a:solidFill>
                <a:latin typeface="Open Sans"/>
              </a:rPr>
              <a:t>.</a:t>
            </a:r>
            <a:endParaRPr lang="en-US" sz="3350">
              <a:solidFill>
                <a:srgbClr val="1C030C"/>
              </a:solidFill>
              <a:latin typeface="Open Sans"/>
              <a:ea typeface="Open Sans"/>
              <a:cs typeface="Open Sans"/>
            </a:endParaRPr>
          </a:p>
          <a:p>
            <a:pPr marL="823595" lvl="1" indent="-457200" algn="just">
              <a:lnSpc>
                <a:spcPts val="4623"/>
              </a:lnSpc>
              <a:buFont typeface="Wingdings" panose="05000000000000000000" pitchFamily="2" charset="2"/>
              <a:buChar char="ü"/>
            </a:pPr>
            <a:r>
              <a:rPr lang="en-US" sz="3350" err="1">
                <a:solidFill>
                  <a:srgbClr val="1C030C"/>
                </a:solidFill>
                <a:latin typeface="Open Sans"/>
                <a:ea typeface="Open Sans"/>
                <a:cs typeface="Open Sans"/>
              </a:rPr>
              <a:t>Miễn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dịch</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được</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phân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thành</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hai</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loại</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là</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Miễn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dịch</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tự</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nhiên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và</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miễn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dịch</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nhân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tạo</a:t>
            </a:r>
          </a:p>
          <a:p>
            <a:pPr algn="just">
              <a:lnSpc>
                <a:spcPts val="4623"/>
              </a:lnSpc>
            </a:pPr>
            <a:endParaRPr lang="en-US" sz="3399">
              <a:solidFill>
                <a:srgbClr val="1C030C"/>
              </a:solidFill>
              <a:latin typeface="Open Sans"/>
              <a:ea typeface="Open Sans"/>
              <a:cs typeface="Open Sans"/>
            </a:endParaRPr>
          </a:p>
        </p:txBody>
      </p:sp>
      <p:grpSp>
        <p:nvGrpSpPr>
          <p:cNvPr id="5" name="Group 5"/>
          <p:cNvGrpSpPr/>
          <p:nvPr/>
        </p:nvGrpSpPr>
        <p:grpSpPr>
          <a:xfrm>
            <a:off x="-1028700" y="9185289"/>
            <a:ext cx="19316700" cy="3704634"/>
            <a:chOff x="0" y="0"/>
            <a:chExt cx="6350000" cy="1217828"/>
          </a:xfrm>
        </p:grpSpPr>
        <p:sp>
          <p:nvSpPr>
            <p:cNvPr id="6" name="Freeform 6"/>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Freeform 7"/>
          <p:cNvSpPr/>
          <p:nvPr/>
        </p:nvSpPr>
        <p:spPr>
          <a:xfrm rot="-2848860">
            <a:off x="-3475399" y="-16918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8900000" flipH="1">
            <a:off x="11675387" y="5677337"/>
            <a:ext cx="2972082" cy="2942361"/>
          </a:xfrm>
          <a:custGeom>
            <a:avLst/>
            <a:gdLst/>
            <a:ahLst/>
            <a:cxnLst/>
            <a:rect l="l" t="t" r="r" b="b"/>
            <a:pathLst>
              <a:path w="2972082" h="2942361">
                <a:moveTo>
                  <a:pt x="2972082" y="0"/>
                </a:moveTo>
                <a:lnTo>
                  <a:pt x="0" y="0"/>
                </a:lnTo>
                <a:lnTo>
                  <a:pt x="0" y="2942361"/>
                </a:lnTo>
                <a:lnTo>
                  <a:pt x="2972082" y="2942361"/>
                </a:lnTo>
                <a:lnTo>
                  <a:pt x="2972082"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3"/>
          <p:cNvPicPr>
            <a:picLocks noChangeAspect="1"/>
          </p:cNvPicPr>
          <p:nvPr/>
        </p:nvPicPr>
        <p:blipFill>
          <a:blip r:embed="rId8"/>
          <a:srcRect/>
          <a:stretch>
            <a:fillRect/>
          </a:stretch>
        </p:blipFill>
        <p:spPr>
          <a:xfrm>
            <a:off x="1738067" y="6725600"/>
            <a:ext cx="1633663" cy="735148"/>
          </a:xfrm>
          <a:prstGeom prst="rect">
            <a:avLst/>
          </a:prstGeom>
        </p:spPr>
      </p:pic>
      <p:sp>
        <p:nvSpPr>
          <p:cNvPr id="14" name="TextBox 14"/>
          <p:cNvSpPr txBox="1"/>
          <p:nvPr/>
        </p:nvSpPr>
        <p:spPr>
          <a:xfrm>
            <a:off x="3371730" y="6782024"/>
            <a:ext cx="6516149" cy="622300"/>
          </a:xfrm>
          <a:prstGeom prst="rect">
            <a:avLst/>
          </a:prstGeom>
        </p:spPr>
        <p:txBody>
          <a:bodyPr lIns="0" tIns="0" rIns="0" bIns="0" rtlCol="0" anchor="t">
            <a:spAutoFit/>
          </a:bodyPr>
          <a:lstStyle/>
          <a:p>
            <a:pPr algn="just">
              <a:lnSpc>
                <a:spcPts val="4999"/>
              </a:lnSpc>
            </a:pPr>
            <a:r>
              <a:rPr lang="en-US" sz="3999">
                <a:solidFill>
                  <a:srgbClr val="000000"/>
                </a:solidFill>
                <a:latin typeface="Open Sans"/>
              </a:rPr>
              <a:t>Cơ chế: Chìa khóa + ổ khóa</a:t>
            </a:r>
          </a:p>
        </p:txBody>
      </p:sp>
      <p:sp>
        <p:nvSpPr>
          <p:cNvPr id="15" name="Freeform 15"/>
          <p:cNvSpPr/>
          <p:nvPr/>
        </p:nvSpPr>
        <p:spPr>
          <a:xfrm>
            <a:off x="16754592" y="8576892"/>
            <a:ext cx="1533408" cy="1362816"/>
          </a:xfrm>
          <a:custGeom>
            <a:avLst/>
            <a:gdLst/>
            <a:ahLst/>
            <a:cxnLst/>
            <a:rect l="l" t="t" r="r" b="b"/>
            <a:pathLst>
              <a:path w="1533408" h="1362816">
                <a:moveTo>
                  <a:pt x="0" y="0"/>
                </a:moveTo>
                <a:lnTo>
                  <a:pt x="1533408" y="0"/>
                </a:lnTo>
                <a:lnTo>
                  <a:pt x="1533408" y="1362816"/>
                </a:lnTo>
                <a:lnTo>
                  <a:pt x="0" y="13628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rot="769611">
            <a:off x="115243" y="8674527"/>
            <a:ext cx="1143359" cy="1310440"/>
          </a:xfrm>
          <a:custGeom>
            <a:avLst/>
            <a:gdLst/>
            <a:ahLst/>
            <a:cxnLst/>
            <a:rect l="l" t="t" r="r" b="b"/>
            <a:pathLst>
              <a:path w="1143359" h="1310440">
                <a:moveTo>
                  <a:pt x="0" y="0"/>
                </a:moveTo>
                <a:lnTo>
                  <a:pt x="1143359" y="0"/>
                </a:lnTo>
                <a:lnTo>
                  <a:pt x="1143359" y="1310440"/>
                </a:lnTo>
                <a:lnTo>
                  <a:pt x="0" y="13104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15">
            <a:extLst>
              <a:ext uri="{FF2B5EF4-FFF2-40B4-BE49-F238E27FC236}">
                <a16:creationId xmlns:a16="http://schemas.microsoft.com/office/drawing/2014/main" id="{74B43603-5996-DB60-FB60-DA04CB8DEC8B}"/>
              </a:ext>
            </a:extLst>
          </p:cNvPr>
          <p:cNvSpPr txBox="1"/>
          <p:nvPr/>
        </p:nvSpPr>
        <p:spPr>
          <a:xfrm>
            <a:off x="3429989" y="236779"/>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Kiến thức ghi nhớ</a:t>
            </a:r>
          </a:p>
        </p:txBody>
      </p:sp>
      <p:pic>
        <p:nvPicPr>
          <p:cNvPr id="22" name="Picture 16" descr="Ảnh có chứa phim hoạt hình, hình mẫu&#10;&#10;Mô tả được tự động tạo">
            <a:extLst>
              <a:ext uri="{FF2B5EF4-FFF2-40B4-BE49-F238E27FC236}">
                <a16:creationId xmlns:a16="http://schemas.microsoft.com/office/drawing/2014/main" id="{38A338FD-C7C9-39B1-D0CA-1958F761A0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3584446" y="-395331"/>
            <a:ext cx="4944093" cy="2781052"/>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938928">
            <a:off x="16460386" y="8165202"/>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sp>
      <p:sp>
        <p:nvSpPr>
          <p:cNvPr id="4" name="Freeform 4"/>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9964615" y="1365930"/>
            <a:ext cx="7611904" cy="6529968"/>
          </a:xfrm>
          <a:custGeom>
            <a:avLst/>
            <a:gdLst/>
            <a:ahLst/>
            <a:cxnLst/>
            <a:rect l="l" t="t" r="r" b="b"/>
            <a:pathLst>
              <a:path w="8503526" h="7174665">
                <a:moveTo>
                  <a:pt x="0" y="0"/>
                </a:moveTo>
                <a:lnTo>
                  <a:pt x="8503526" y="0"/>
                </a:lnTo>
                <a:lnTo>
                  <a:pt x="8503526" y="7174665"/>
                </a:lnTo>
                <a:lnTo>
                  <a:pt x="0" y="7174665"/>
                </a:lnTo>
                <a:lnTo>
                  <a:pt x="0" y="0"/>
                </a:lnTo>
                <a:close/>
              </a:path>
            </a:pathLst>
          </a:custGeom>
          <a:blipFill>
            <a:blip r:embed="rId6"/>
            <a:stretch>
              <a:fillRect t="-21159"/>
            </a:stretch>
          </a:blipFill>
        </p:spPr>
      </p:sp>
      <p:sp>
        <p:nvSpPr>
          <p:cNvPr id="11" name="TextBox 11"/>
          <p:cNvSpPr txBox="1"/>
          <p:nvPr/>
        </p:nvSpPr>
        <p:spPr>
          <a:xfrm>
            <a:off x="3716215" y="2975194"/>
            <a:ext cx="5257800" cy="2536913"/>
          </a:xfrm>
          <a:prstGeom prst="rect">
            <a:avLst/>
          </a:prstGeom>
        </p:spPr>
        <p:txBody>
          <a:bodyPr wrap="square" lIns="0" tIns="0" rIns="0" bIns="0" rtlCol="0" anchor="t">
            <a:spAutoFit/>
          </a:bodyPr>
          <a:lstStyle/>
          <a:p>
            <a:pPr algn="just">
              <a:lnSpc>
                <a:spcPts val="4999"/>
              </a:lnSpc>
            </a:pPr>
            <a:r>
              <a:rPr lang="en-US" sz="3999">
                <a:solidFill>
                  <a:srgbClr val="000000"/>
                </a:solidFill>
                <a:latin typeface="Open Sans"/>
              </a:rPr>
              <a:t>Em hãy quan sát hình 33.3 và trình bày cơ chế miễn dịch trong cơ thể người?</a:t>
            </a:r>
          </a:p>
        </p:txBody>
      </p:sp>
      <p:grpSp>
        <p:nvGrpSpPr>
          <p:cNvPr id="5" name="Nhóm 4">
            <a:extLst>
              <a:ext uri="{FF2B5EF4-FFF2-40B4-BE49-F238E27FC236}">
                <a16:creationId xmlns:a16="http://schemas.microsoft.com/office/drawing/2014/main" id="{BAD86708-BC7C-805D-07E3-85C1797FC451}"/>
              </a:ext>
            </a:extLst>
          </p:cNvPr>
          <p:cNvGrpSpPr/>
          <p:nvPr/>
        </p:nvGrpSpPr>
        <p:grpSpPr>
          <a:xfrm>
            <a:off x="2234218" y="799070"/>
            <a:ext cx="1137000" cy="1125630"/>
            <a:chOff x="1413603" y="1580608"/>
            <a:chExt cx="1137000" cy="1125630"/>
          </a:xfrm>
        </p:grpSpPr>
        <p:sp>
          <p:nvSpPr>
            <p:cNvPr id="6" name="Freeform 6"/>
            <p:cNvSpPr/>
            <p:nvPr/>
          </p:nvSpPr>
          <p:spPr>
            <a:xfrm>
              <a:off x="1413603" y="1580608"/>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1413603" y="1688242"/>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13" name="TextBox 13"/>
          <p:cNvSpPr txBox="1"/>
          <p:nvPr/>
        </p:nvSpPr>
        <p:spPr>
          <a:xfrm>
            <a:off x="3492384" y="1096978"/>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Miễn dịch và vaccine</a:t>
            </a:r>
          </a:p>
        </p:txBody>
      </p:sp>
      <p:sp>
        <p:nvSpPr>
          <p:cNvPr id="14" name="TextBox 14"/>
          <p:cNvSpPr txBox="1"/>
          <p:nvPr/>
        </p:nvSpPr>
        <p:spPr>
          <a:xfrm>
            <a:off x="2307567" y="2039895"/>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a. Miễn dịch</a:t>
            </a:r>
          </a:p>
        </p:txBody>
      </p:sp>
      <p:pic>
        <p:nvPicPr>
          <p:cNvPr id="15" name="Picture 14">
            <a:extLst>
              <a:ext uri="{FF2B5EF4-FFF2-40B4-BE49-F238E27FC236}">
                <a16:creationId xmlns:a16="http://schemas.microsoft.com/office/drawing/2014/main" id="{E0939F40-3B0C-BC4E-8F0A-1AFD96F785A0}"/>
              </a:ext>
            </a:extLst>
          </p:cNvPr>
          <p:cNvPicPr>
            <a:picLocks noChangeAspect="1"/>
          </p:cNvPicPr>
          <p:nvPr/>
        </p:nvPicPr>
        <p:blipFill rotWithShape="1">
          <a:blip r:embed="rId9">
            <a:extLst>
              <a:ext uri="{28A0092B-C50C-407E-A947-70E740481C1C}">
                <a14:useLocalDpi xmlns:a14="http://schemas.microsoft.com/office/drawing/2010/main" val="0"/>
              </a:ext>
            </a:extLst>
          </a:blip>
          <a:srcRect r="30408"/>
          <a:stretch/>
        </p:blipFill>
        <p:spPr>
          <a:xfrm flipH="1">
            <a:off x="163615" y="3348474"/>
            <a:ext cx="8404761" cy="67934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5" name="Freeform 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 name="Nhóm 1">
            <a:extLst>
              <a:ext uri="{FF2B5EF4-FFF2-40B4-BE49-F238E27FC236}">
                <a16:creationId xmlns:a16="http://schemas.microsoft.com/office/drawing/2014/main" id="{5909466C-80AC-EF47-347E-7DDFE8DC51C5}"/>
              </a:ext>
            </a:extLst>
          </p:cNvPr>
          <p:cNvGrpSpPr/>
          <p:nvPr/>
        </p:nvGrpSpPr>
        <p:grpSpPr>
          <a:xfrm>
            <a:off x="1413603" y="1047784"/>
            <a:ext cx="1137000" cy="1125630"/>
            <a:chOff x="1413603" y="1467861"/>
            <a:chExt cx="1137000" cy="1125630"/>
          </a:xfrm>
        </p:grpSpPr>
        <p:sp>
          <p:nvSpPr>
            <p:cNvPr id="7" name="Freeform 7"/>
            <p:cNvSpPr/>
            <p:nvPr/>
          </p:nvSpPr>
          <p:spPr>
            <a:xfrm>
              <a:off x="1413603" y="1467861"/>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413603" y="1575495"/>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14" name="TextBox 14"/>
          <p:cNvSpPr txBox="1"/>
          <p:nvPr/>
        </p:nvSpPr>
        <p:spPr>
          <a:xfrm>
            <a:off x="2671769" y="1345692"/>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Miễn dịch và vaccine</a:t>
            </a:r>
          </a:p>
        </p:txBody>
      </p:sp>
      <p:sp>
        <p:nvSpPr>
          <p:cNvPr id="15" name="TextBox 15"/>
          <p:cNvSpPr txBox="1"/>
          <p:nvPr/>
        </p:nvSpPr>
        <p:spPr>
          <a:xfrm>
            <a:off x="1486952" y="2288610"/>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b. Vaccine</a:t>
            </a:r>
          </a:p>
        </p:txBody>
      </p:sp>
      <p:pic>
        <p:nvPicPr>
          <p:cNvPr id="19" name="Picture 18">
            <a:extLst>
              <a:ext uri="{FF2B5EF4-FFF2-40B4-BE49-F238E27FC236}">
                <a16:creationId xmlns:a16="http://schemas.microsoft.com/office/drawing/2014/main" id="{D6275316-F953-7A26-FF7B-C1CC0A65606F}"/>
              </a:ext>
            </a:extLst>
          </p:cNvPr>
          <p:cNvPicPr>
            <a:picLocks noChangeAspect="1"/>
          </p:cNvPicPr>
          <p:nvPr/>
        </p:nvPicPr>
        <p:blipFill>
          <a:blip r:embed="rId8"/>
          <a:stretch>
            <a:fillRect/>
          </a:stretch>
        </p:blipFill>
        <p:spPr>
          <a:xfrm>
            <a:off x="11529646" y="4362345"/>
            <a:ext cx="6254206" cy="5925632"/>
          </a:xfrm>
          <a:prstGeom prst="rect">
            <a:avLst/>
          </a:prstGeom>
        </p:spPr>
      </p:pic>
      <p:sp>
        <p:nvSpPr>
          <p:cNvPr id="21" name="Thought Bubble: Cloud 20">
            <a:extLst>
              <a:ext uri="{FF2B5EF4-FFF2-40B4-BE49-F238E27FC236}">
                <a16:creationId xmlns:a16="http://schemas.microsoft.com/office/drawing/2014/main" id="{0E5C17EE-FFFD-AA55-E3E4-26216D243A68}"/>
              </a:ext>
            </a:extLst>
          </p:cNvPr>
          <p:cNvSpPr/>
          <p:nvPr/>
        </p:nvSpPr>
        <p:spPr>
          <a:xfrm>
            <a:off x="2106296" y="3869932"/>
            <a:ext cx="9431003" cy="3291891"/>
          </a:xfrm>
          <a:prstGeom prst="cloudCallout">
            <a:avLst>
              <a:gd name="adj1" fmla="val -63446"/>
              <a:gd name="adj2" fmla="val 59403"/>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ts val="4999"/>
              </a:lnSpc>
            </a:pPr>
            <a:endParaRPr lang="en-US" sz="1800">
              <a:solidFill>
                <a:srgbClr val="000000"/>
              </a:solidFill>
              <a:latin typeface="Open Sans"/>
            </a:endParaRPr>
          </a:p>
        </p:txBody>
      </p:sp>
      <p:sp>
        <p:nvSpPr>
          <p:cNvPr id="12" name="TextBox 12"/>
          <p:cNvSpPr txBox="1"/>
          <p:nvPr/>
        </p:nvSpPr>
        <p:spPr>
          <a:xfrm>
            <a:off x="3845197" y="4723423"/>
            <a:ext cx="6025606" cy="1254511"/>
          </a:xfrm>
          <a:prstGeom prst="rect">
            <a:avLst/>
          </a:prstGeom>
        </p:spPr>
        <p:txBody>
          <a:bodyPr wrap="square" lIns="0" tIns="0" rIns="0" bIns="0" rtlCol="0" anchor="t">
            <a:spAutoFit/>
          </a:bodyPr>
          <a:lstStyle/>
          <a:p>
            <a:pPr algn="just">
              <a:lnSpc>
                <a:spcPts val="4999"/>
              </a:lnSpc>
            </a:pPr>
            <a:r>
              <a:rPr lang="en-US" sz="3999">
                <a:solidFill>
                  <a:schemeClr val="tx2">
                    <a:lumMod val="50000"/>
                  </a:schemeClr>
                </a:solidFill>
                <a:latin typeface="Open Sans"/>
              </a:rPr>
              <a:t>Tiêm vaccine có vai trò gì trong việc phòng bệnh?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5" name="Freeform 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728" y="2754023"/>
            <a:ext cx="11822926" cy="7537116"/>
          </a:xfrm>
          <a:custGeom>
            <a:avLst/>
            <a:gdLst/>
            <a:ahLst/>
            <a:cxnLst/>
            <a:rect l="l" t="t" r="r" b="b"/>
            <a:pathLst>
              <a:path w="11822926" h="7537116">
                <a:moveTo>
                  <a:pt x="0" y="0"/>
                </a:moveTo>
                <a:lnTo>
                  <a:pt x="11822926" y="0"/>
                </a:lnTo>
                <a:lnTo>
                  <a:pt x="11822926" y="7537116"/>
                </a:lnTo>
                <a:lnTo>
                  <a:pt x="0" y="75371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3545381" y="1778000"/>
            <a:ext cx="14708697" cy="622300"/>
          </a:xfrm>
          <a:prstGeom prst="rect">
            <a:avLst/>
          </a:prstGeom>
        </p:spPr>
        <p:txBody>
          <a:bodyPr lIns="0" tIns="0" rIns="0" bIns="0" rtlCol="0" anchor="t">
            <a:spAutoFit/>
          </a:bodyPr>
          <a:lstStyle/>
          <a:p>
            <a:pPr algn="just">
              <a:lnSpc>
                <a:spcPts val="4999"/>
              </a:lnSpc>
            </a:pPr>
            <a:r>
              <a:rPr lang="en-US" sz="3999">
                <a:solidFill>
                  <a:srgbClr val="000000"/>
                </a:solidFill>
                <a:latin typeface="Open Sans"/>
              </a:rPr>
              <a:t>Tiêm vaccine có vai trò gì trong việc phòng bệnh?</a:t>
            </a:r>
          </a:p>
        </p:txBody>
      </p:sp>
      <p:grpSp>
        <p:nvGrpSpPr>
          <p:cNvPr id="2" name="Group 2"/>
          <p:cNvGrpSpPr>
            <a:grpSpLocks noChangeAspect="1"/>
          </p:cNvGrpSpPr>
          <p:nvPr/>
        </p:nvGrpSpPr>
        <p:grpSpPr>
          <a:xfrm rot="5400000">
            <a:off x="11281538" y="3470545"/>
            <a:ext cx="6434491" cy="6649860"/>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8E9FC"/>
            </a:solidFill>
            <a:ln w="12700">
              <a:solidFill>
                <a:srgbClr val="000000"/>
              </a:solidFill>
            </a:ln>
          </p:spPr>
        </p:sp>
      </p:grpSp>
      <p:pic>
        <p:nvPicPr>
          <p:cNvPr id="9" name="Picture 9"/>
          <p:cNvPicPr>
            <a:picLocks noChangeAspect="1"/>
          </p:cNvPicPr>
          <p:nvPr/>
        </p:nvPicPr>
        <p:blipFill>
          <a:blip r:embed="rId8"/>
          <a:srcRect/>
          <a:stretch>
            <a:fillRect/>
          </a:stretch>
        </p:blipFill>
        <p:spPr>
          <a:xfrm>
            <a:off x="11245806" y="3934662"/>
            <a:ext cx="1051689" cy="1208838"/>
          </a:xfrm>
          <a:prstGeom prst="rect">
            <a:avLst/>
          </a:prstGeom>
        </p:spPr>
      </p:pic>
      <p:sp>
        <p:nvSpPr>
          <p:cNvPr id="10" name="Freeform 10"/>
          <p:cNvSpPr/>
          <p:nvPr/>
        </p:nvSpPr>
        <p:spPr>
          <a:xfrm flipH="1">
            <a:off x="16281340" y="3189919"/>
            <a:ext cx="497729" cy="894611"/>
          </a:xfrm>
          <a:custGeom>
            <a:avLst/>
            <a:gdLst/>
            <a:ahLst/>
            <a:cxnLst/>
            <a:rect l="l" t="t" r="r" b="b"/>
            <a:pathLst>
              <a:path w="497729" h="894611">
                <a:moveTo>
                  <a:pt x="497729" y="0"/>
                </a:moveTo>
                <a:lnTo>
                  <a:pt x="0" y="0"/>
                </a:lnTo>
                <a:lnTo>
                  <a:pt x="0" y="894612"/>
                </a:lnTo>
                <a:lnTo>
                  <a:pt x="497729" y="894612"/>
                </a:lnTo>
                <a:lnTo>
                  <a:pt x="497729"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3696737" y="8227859"/>
            <a:ext cx="1604094" cy="1604094"/>
          </a:xfrm>
          <a:custGeom>
            <a:avLst/>
            <a:gdLst/>
            <a:ahLst/>
            <a:cxnLst/>
            <a:rect l="l" t="t" r="r" b="b"/>
            <a:pathLst>
              <a:path w="1604094" h="1604094">
                <a:moveTo>
                  <a:pt x="0" y="0"/>
                </a:moveTo>
                <a:lnTo>
                  <a:pt x="1604093" y="0"/>
                </a:lnTo>
                <a:lnTo>
                  <a:pt x="1604093" y="1604094"/>
                </a:lnTo>
                <a:lnTo>
                  <a:pt x="0" y="16040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TextBox 17"/>
          <p:cNvSpPr txBox="1"/>
          <p:nvPr/>
        </p:nvSpPr>
        <p:spPr>
          <a:xfrm>
            <a:off x="12134292" y="4655304"/>
            <a:ext cx="5981210" cy="627178"/>
          </a:xfrm>
          <a:prstGeom prst="rect">
            <a:avLst/>
          </a:prstGeom>
        </p:spPr>
        <p:txBody>
          <a:bodyPr lIns="0" tIns="0" rIns="0" bIns="0" rtlCol="0" anchor="t">
            <a:spAutoFit/>
          </a:bodyPr>
          <a:lstStyle/>
          <a:p>
            <a:pPr algn="just">
              <a:lnSpc>
                <a:spcPts val="5040"/>
              </a:lnSpc>
            </a:pPr>
            <a:r>
              <a:rPr lang="en-US" sz="4032">
                <a:solidFill>
                  <a:srgbClr val="000000"/>
                </a:solidFill>
                <a:latin typeface="Open Sans"/>
              </a:rPr>
              <a:t>Tạo miễn dịch nhân tạo</a:t>
            </a:r>
          </a:p>
        </p:txBody>
      </p:sp>
      <p:sp>
        <p:nvSpPr>
          <p:cNvPr id="16" name="TextBox 16"/>
          <p:cNvSpPr txBox="1"/>
          <p:nvPr/>
        </p:nvSpPr>
        <p:spPr>
          <a:xfrm>
            <a:off x="12134292" y="5300170"/>
            <a:ext cx="5407909" cy="2131060"/>
          </a:xfrm>
          <a:prstGeom prst="rect">
            <a:avLst/>
          </a:prstGeom>
        </p:spPr>
        <p:txBody>
          <a:bodyPr lIns="0" tIns="0" rIns="0" bIns="0" rtlCol="0" anchor="t">
            <a:spAutoFit/>
          </a:bodyPr>
          <a:lstStyle/>
          <a:p>
            <a:pPr algn="just">
              <a:lnSpc>
                <a:spcPts val="4249"/>
              </a:lnSpc>
            </a:pPr>
            <a:r>
              <a:rPr lang="en-US" sz="3399">
                <a:solidFill>
                  <a:srgbClr val="1F4B63"/>
                </a:solidFill>
                <a:latin typeface="Open Sans"/>
              </a:rPr>
              <a:t>Mầm bệnh đã chết hoặc suy yếu trong vaccine kích thích tế bào bạch cầu tạo ra kháng thể.</a:t>
            </a:r>
          </a:p>
        </p:txBody>
      </p:sp>
      <p:sp>
        <p:nvSpPr>
          <p:cNvPr id="7" name="Hình chữ nhật 6">
            <a:extLst>
              <a:ext uri="{FF2B5EF4-FFF2-40B4-BE49-F238E27FC236}">
                <a16:creationId xmlns:a16="http://schemas.microsoft.com/office/drawing/2014/main" id="{719466F9-DB97-C8DC-3BCE-FAECE95E7F45}"/>
              </a:ext>
            </a:extLst>
          </p:cNvPr>
          <p:cNvSpPr/>
          <p:nvPr/>
        </p:nvSpPr>
        <p:spPr>
          <a:xfrm>
            <a:off x="4459918" y="507174"/>
            <a:ext cx="9241276" cy="972765"/>
          </a:xfrm>
          <a:prstGeom prst="rect">
            <a:avLst/>
          </a:prstGeom>
          <a:solidFill>
            <a:srgbClr val="A1C7C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4800" b="1">
                <a:solidFill>
                  <a:schemeClr val="bg1"/>
                </a:solidFill>
                <a:latin typeface="Calibri"/>
                <a:ea typeface="Open Sans"/>
                <a:cs typeface="Open Sans"/>
              </a:rPr>
              <a:t>02. Miễn dịch và </a:t>
            </a:r>
            <a:r>
              <a:rPr lang="vi-VN" sz="4800" b="1" err="1">
                <a:solidFill>
                  <a:schemeClr val="bg1"/>
                </a:solidFill>
                <a:latin typeface="Calibri"/>
                <a:ea typeface="Open Sans"/>
                <a:cs typeface="Open Sans"/>
              </a:rPr>
              <a:t>vaccine</a:t>
            </a:r>
            <a:endParaRPr lang="vi-VN" b="1" err="1">
              <a:solidFill>
                <a:schemeClr val="bg1"/>
              </a:solidFill>
              <a:latin typeface="Calibri"/>
              <a:ea typeface="Calibri"/>
              <a:cs typeface="Calibri"/>
            </a:endParaRPr>
          </a:p>
        </p:txBody>
      </p:sp>
    </p:spTree>
    <p:extLst>
      <p:ext uri="{BB962C8B-B14F-4D97-AF65-F5344CB8AC3E}">
        <p14:creationId xmlns:p14="http://schemas.microsoft.com/office/powerpoint/2010/main" val="286325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sp>
      <p:sp>
        <p:nvSpPr>
          <p:cNvPr id="5" name="Freeform 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1177739" y="463551"/>
            <a:ext cx="15917011" cy="1252843"/>
          </a:xfrm>
          <a:prstGeom prst="rect">
            <a:avLst/>
          </a:prstGeom>
        </p:spPr>
        <p:txBody>
          <a:bodyPr wrap="square" lIns="0" tIns="0" rIns="0" bIns="0" rtlCol="0" anchor="ctr">
            <a:spAutoFit/>
          </a:bodyPr>
          <a:lstStyle/>
          <a:p>
            <a:pPr algn="ctr">
              <a:lnSpc>
                <a:spcPts val="4999"/>
              </a:lnSpc>
            </a:pPr>
            <a:r>
              <a:rPr lang="en-US" sz="3950" b="1">
                <a:solidFill>
                  <a:srgbClr val="000000"/>
                </a:solidFill>
                <a:latin typeface="Open Sans"/>
              </a:rPr>
              <a:t>Theo </a:t>
            </a:r>
            <a:r>
              <a:rPr lang="en-US" sz="3950" b="1" err="1">
                <a:solidFill>
                  <a:srgbClr val="000000"/>
                </a:solidFill>
                <a:latin typeface="Open Sans"/>
              </a:rPr>
              <a:t>dõi</a:t>
            </a:r>
            <a:r>
              <a:rPr lang="en-US" sz="3950" b="1">
                <a:solidFill>
                  <a:srgbClr val="000000"/>
                </a:solidFill>
                <a:latin typeface="Open Sans"/>
              </a:rPr>
              <a:t> video </a:t>
            </a:r>
            <a:r>
              <a:rPr lang="en-US" sz="3950" b="1" err="1">
                <a:solidFill>
                  <a:srgbClr val="000000"/>
                </a:solidFill>
                <a:latin typeface="Open Sans"/>
              </a:rPr>
              <a:t>sau</a:t>
            </a:r>
            <a:r>
              <a:rPr lang="en-US" sz="3950" b="1">
                <a:solidFill>
                  <a:srgbClr val="000000"/>
                </a:solidFill>
                <a:latin typeface="Open Sans"/>
              </a:rPr>
              <a:t> </a:t>
            </a:r>
            <a:r>
              <a:rPr lang="en-US" sz="3950" b="1" err="1">
                <a:solidFill>
                  <a:srgbClr val="000000"/>
                </a:solidFill>
                <a:latin typeface="Open Sans"/>
              </a:rPr>
              <a:t>để</a:t>
            </a:r>
            <a:r>
              <a:rPr lang="en-US" sz="3950" b="1">
                <a:solidFill>
                  <a:srgbClr val="000000"/>
                </a:solidFill>
                <a:latin typeface="Open Sans"/>
              </a:rPr>
              <a:t> </a:t>
            </a:r>
            <a:r>
              <a:rPr lang="en-US" sz="3950" b="1" err="1">
                <a:solidFill>
                  <a:srgbClr val="000000"/>
                </a:solidFill>
                <a:latin typeface="Open Sans"/>
              </a:rPr>
              <a:t>tìm</a:t>
            </a:r>
            <a:r>
              <a:rPr lang="en-US" sz="3950" b="1">
                <a:solidFill>
                  <a:srgbClr val="000000"/>
                </a:solidFill>
                <a:latin typeface="Open Sans"/>
              </a:rPr>
              <a:t> </a:t>
            </a:r>
            <a:r>
              <a:rPr lang="en-US" sz="3950" b="1" err="1">
                <a:solidFill>
                  <a:srgbClr val="000000"/>
                </a:solidFill>
                <a:latin typeface="Open Sans"/>
              </a:rPr>
              <a:t>hiểu</a:t>
            </a:r>
            <a:r>
              <a:rPr lang="en-US" sz="3950" b="1">
                <a:solidFill>
                  <a:srgbClr val="000000"/>
                </a:solidFill>
                <a:latin typeface="Open Sans"/>
              </a:rPr>
              <a:t> </a:t>
            </a:r>
            <a:r>
              <a:rPr lang="en-US" sz="3950" b="1" err="1">
                <a:solidFill>
                  <a:srgbClr val="000000"/>
                </a:solidFill>
                <a:latin typeface="Open Sans"/>
              </a:rPr>
              <a:t>cơ</a:t>
            </a:r>
            <a:r>
              <a:rPr lang="en-US" sz="3950" b="1">
                <a:solidFill>
                  <a:srgbClr val="000000"/>
                </a:solidFill>
                <a:latin typeface="Open Sans"/>
              </a:rPr>
              <a:t> </a:t>
            </a:r>
            <a:r>
              <a:rPr lang="en-US" sz="3950" b="1" err="1">
                <a:solidFill>
                  <a:srgbClr val="000000"/>
                </a:solidFill>
                <a:latin typeface="Open Sans"/>
              </a:rPr>
              <a:t>chế</a:t>
            </a:r>
            <a:r>
              <a:rPr lang="en-US" sz="3950" b="1">
                <a:solidFill>
                  <a:srgbClr val="000000"/>
                </a:solidFill>
                <a:latin typeface="Open Sans"/>
              </a:rPr>
              <a:t> </a:t>
            </a:r>
            <a:r>
              <a:rPr lang="en-US" sz="3950" b="1" err="1">
                <a:solidFill>
                  <a:srgbClr val="000000"/>
                </a:solidFill>
                <a:latin typeface="Open Sans"/>
              </a:rPr>
              <a:t>hoạt</a:t>
            </a:r>
            <a:r>
              <a:rPr lang="en-US" sz="3950" b="1">
                <a:solidFill>
                  <a:srgbClr val="000000"/>
                </a:solidFill>
                <a:latin typeface="Open Sans"/>
              </a:rPr>
              <a:t> </a:t>
            </a:r>
            <a:r>
              <a:rPr lang="en-US" sz="3950" b="1" err="1">
                <a:solidFill>
                  <a:srgbClr val="000000"/>
                </a:solidFill>
                <a:latin typeface="Open Sans"/>
              </a:rPr>
              <a:t>động</a:t>
            </a:r>
            <a:r>
              <a:rPr lang="en-US" sz="3950" b="1">
                <a:solidFill>
                  <a:srgbClr val="000000"/>
                </a:solidFill>
                <a:latin typeface="Open Sans"/>
              </a:rPr>
              <a:t> </a:t>
            </a:r>
            <a:r>
              <a:rPr lang="en-US" sz="3950" b="1" err="1">
                <a:solidFill>
                  <a:srgbClr val="000000"/>
                </a:solidFill>
                <a:latin typeface="Open Sans"/>
              </a:rPr>
              <a:t>của</a:t>
            </a:r>
            <a:r>
              <a:rPr lang="en-US" sz="3950" b="1">
                <a:solidFill>
                  <a:srgbClr val="000000"/>
                </a:solidFill>
                <a:latin typeface="Open Sans"/>
              </a:rPr>
              <a:t> vaccine </a:t>
            </a:r>
          </a:p>
          <a:p>
            <a:pPr algn="ctr">
              <a:lnSpc>
                <a:spcPts val="4999"/>
              </a:lnSpc>
            </a:pPr>
            <a:endParaRPr lang="en-US" sz="3950" b="1">
              <a:solidFill>
                <a:srgbClr val="000000"/>
              </a:solidFill>
              <a:latin typeface="Open Sans"/>
              <a:ea typeface="Open Sans"/>
              <a:cs typeface="Open Sans"/>
            </a:endParaRPr>
          </a:p>
        </p:txBody>
      </p:sp>
      <p:pic>
        <p:nvPicPr>
          <p:cNvPr id="15" name="Phương tiện Trực tuyến 14" title="Vacxin hoạt động trong cơ thể chúng ta như thế nào?">
            <a:hlinkClick r:id="" action="ppaction://media"/>
            <a:extLst>
              <a:ext uri="{FF2B5EF4-FFF2-40B4-BE49-F238E27FC236}">
                <a16:creationId xmlns:a16="http://schemas.microsoft.com/office/drawing/2014/main" id="{03B712F8-4CBD-1CDA-705C-4213FE04AC8B}"/>
              </a:ext>
            </a:extLst>
          </p:cNvPr>
          <p:cNvPicPr>
            <a:picLocks noRot="1" noChangeAspect="1"/>
          </p:cNvPicPr>
          <p:nvPr>
            <a:videoFile r:link="rId1"/>
          </p:nvPr>
        </p:nvPicPr>
        <p:blipFill>
          <a:blip r:embed="rId8"/>
          <a:stretch>
            <a:fillRect/>
          </a:stretch>
        </p:blipFill>
        <p:spPr>
          <a:xfrm>
            <a:off x="1698852" y="1094014"/>
            <a:ext cx="15283769" cy="8752114"/>
          </a:xfrm>
          <a:prstGeom prst="rect">
            <a:avLst/>
          </a:prstGeom>
        </p:spPr>
      </p:pic>
    </p:spTree>
    <p:extLst>
      <p:ext uri="{BB962C8B-B14F-4D97-AF65-F5344CB8AC3E}">
        <p14:creationId xmlns:p14="http://schemas.microsoft.com/office/powerpoint/2010/main" val="2320508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627429" y="3711871"/>
            <a:ext cx="4000038" cy="4000038"/>
          </a:xfrm>
          <a:custGeom>
            <a:avLst/>
            <a:gdLst/>
            <a:ahLst/>
            <a:cxnLst/>
            <a:rect l="l" t="t" r="r" b="b"/>
            <a:pathLst>
              <a:path w="4000038" h="4000038">
                <a:moveTo>
                  <a:pt x="0" y="0"/>
                </a:moveTo>
                <a:lnTo>
                  <a:pt x="4000038" y="0"/>
                </a:lnTo>
                <a:lnTo>
                  <a:pt x="4000038" y="4000038"/>
                </a:lnTo>
                <a:lnTo>
                  <a:pt x="0" y="40000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447818" y="3711871"/>
            <a:ext cx="8198412" cy="1254511"/>
          </a:xfrm>
          <a:prstGeom prst="rect">
            <a:avLst/>
          </a:prstGeom>
        </p:spPr>
        <p:txBody>
          <a:bodyPr wrap="square" lIns="0" tIns="0" rIns="0" bIns="0" rtlCol="0" anchor="t">
            <a:spAutoFit/>
          </a:bodyPr>
          <a:lstStyle/>
          <a:p>
            <a:pPr algn="just">
              <a:lnSpc>
                <a:spcPts val="4999"/>
              </a:lnSpc>
            </a:pPr>
            <a:r>
              <a:rPr lang="en-US" sz="3999">
                <a:solidFill>
                  <a:srgbClr val="000000"/>
                </a:solidFill>
                <a:latin typeface="Open Sans"/>
              </a:rPr>
              <a:t>Em </a:t>
            </a:r>
            <a:r>
              <a:rPr lang="en-US" sz="3999" err="1">
                <a:solidFill>
                  <a:srgbClr val="000000"/>
                </a:solidFill>
                <a:latin typeface="Open Sans"/>
              </a:rPr>
              <a:t>hãy</a:t>
            </a:r>
            <a:r>
              <a:rPr lang="en-US" sz="3999">
                <a:solidFill>
                  <a:srgbClr val="000000"/>
                </a:solidFill>
                <a:latin typeface="Open Sans"/>
              </a:rPr>
              <a:t> </a:t>
            </a:r>
            <a:r>
              <a:rPr lang="en-US" sz="3999" err="1">
                <a:solidFill>
                  <a:srgbClr val="000000"/>
                </a:solidFill>
                <a:latin typeface="Open Sans"/>
              </a:rPr>
              <a:t>cho</a:t>
            </a:r>
            <a:r>
              <a:rPr lang="en-US" sz="3999">
                <a:solidFill>
                  <a:srgbClr val="000000"/>
                </a:solidFill>
                <a:latin typeface="Open Sans"/>
              </a:rPr>
              <a:t> </a:t>
            </a:r>
            <a:r>
              <a:rPr lang="en-US" sz="3999" err="1">
                <a:solidFill>
                  <a:srgbClr val="000000"/>
                </a:solidFill>
                <a:latin typeface="Open Sans"/>
              </a:rPr>
              <a:t>biết</a:t>
            </a:r>
            <a:r>
              <a:rPr lang="en-US" sz="3999">
                <a:solidFill>
                  <a:srgbClr val="000000"/>
                </a:solidFill>
                <a:latin typeface="Open Sans"/>
              </a:rPr>
              <a:t> </a:t>
            </a:r>
            <a:r>
              <a:rPr lang="en-US" sz="3999" err="1">
                <a:solidFill>
                  <a:srgbClr val="000000"/>
                </a:solidFill>
                <a:latin typeface="Open Sans"/>
              </a:rPr>
              <a:t>nhóm</a:t>
            </a:r>
            <a:r>
              <a:rPr lang="en-US" sz="3999">
                <a:solidFill>
                  <a:srgbClr val="000000"/>
                </a:solidFill>
                <a:latin typeface="Open Sans"/>
              </a:rPr>
              <a:t> </a:t>
            </a:r>
            <a:r>
              <a:rPr lang="en-US" sz="3999" err="1">
                <a:solidFill>
                  <a:srgbClr val="000000"/>
                </a:solidFill>
                <a:latin typeface="Open Sans"/>
              </a:rPr>
              <a:t>máu</a:t>
            </a:r>
            <a:r>
              <a:rPr lang="en-US" sz="3999">
                <a:solidFill>
                  <a:srgbClr val="000000"/>
                </a:solidFill>
                <a:latin typeface="Open Sans"/>
              </a:rPr>
              <a:t> </a:t>
            </a:r>
            <a:r>
              <a:rPr lang="en-US" sz="3999" err="1">
                <a:solidFill>
                  <a:srgbClr val="000000"/>
                </a:solidFill>
                <a:latin typeface="Open Sans"/>
              </a:rPr>
              <a:t>là</a:t>
            </a:r>
            <a:r>
              <a:rPr lang="en-US" sz="3999">
                <a:solidFill>
                  <a:srgbClr val="000000"/>
                </a:solidFill>
                <a:latin typeface="Open Sans"/>
              </a:rPr>
              <a:t> </a:t>
            </a:r>
            <a:r>
              <a:rPr lang="en-US" sz="3999" err="1">
                <a:solidFill>
                  <a:srgbClr val="000000"/>
                </a:solidFill>
                <a:latin typeface="Open Sans"/>
              </a:rPr>
              <a:t>gì</a:t>
            </a:r>
            <a:r>
              <a:rPr lang="en-US" sz="3999">
                <a:solidFill>
                  <a:srgbClr val="000000"/>
                </a:solidFill>
                <a:latin typeface="Open Sans"/>
              </a:rPr>
              <a:t>? </a:t>
            </a:r>
            <a:r>
              <a:rPr lang="en-US" sz="3999" err="1">
                <a:solidFill>
                  <a:srgbClr val="000000"/>
                </a:solidFill>
                <a:latin typeface="Open Sans"/>
              </a:rPr>
              <a:t>Hệ</a:t>
            </a:r>
            <a:r>
              <a:rPr lang="en-US" sz="3999">
                <a:solidFill>
                  <a:srgbClr val="000000"/>
                </a:solidFill>
                <a:latin typeface="Open Sans"/>
              </a:rPr>
              <a:t> </a:t>
            </a:r>
            <a:r>
              <a:rPr lang="en-US" sz="3999" err="1">
                <a:solidFill>
                  <a:srgbClr val="000000"/>
                </a:solidFill>
                <a:latin typeface="Open Sans"/>
              </a:rPr>
              <a:t>nhóm</a:t>
            </a:r>
            <a:r>
              <a:rPr lang="en-US" sz="3999">
                <a:solidFill>
                  <a:srgbClr val="000000"/>
                </a:solidFill>
                <a:latin typeface="Open Sans"/>
              </a:rPr>
              <a:t> </a:t>
            </a:r>
            <a:r>
              <a:rPr lang="en-US" sz="3999" err="1">
                <a:solidFill>
                  <a:srgbClr val="000000"/>
                </a:solidFill>
                <a:latin typeface="Open Sans"/>
              </a:rPr>
              <a:t>máu</a:t>
            </a:r>
            <a:r>
              <a:rPr lang="en-US" sz="3999">
                <a:solidFill>
                  <a:srgbClr val="000000"/>
                </a:solidFill>
                <a:latin typeface="Open Sans"/>
              </a:rPr>
              <a:t> </a:t>
            </a:r>
            <a:r>
              <a:rPr lang="en-US" sz="3999" err="1">
                <a:solidFill>
                  <a:srgbClr val="000000"/>
                </a:solidFill>
                <a:latin typeface="Open Sans"/>
              </a:rPr>
              <a:t>nào</a:t>
            </a:r>
            <a:r>
              <a:rPr lang="en-US" sz="3999">
                <a:solidFill>
                  <a:srgbClr val="000000"/>
                </a:solidFill>
                <a:latin typeface="Open Sans"/>
              </a:rPr>
              <a:t> </a:t>
            </a:r>
            <a:r>
              <a:rPr lang="en-US" sz="3999" err="1">
                <a:solidFill>
                  <a:srgbClr val="000000"/>
                </a:solidFill>
                <a:latin typeface="Open Sans"/>
              </a:rPr>
              <a:t>là</a:t>
            </a:r>
            <a:r>
              <a:rPr lang="en-US" sz="3999">
                <a:solidFill>
                  <a:srgbClr val="000000"/>
                </a:solidFill>
                <a:latin typeface="Open Sans"/>
              </a:rPr>
              <a:t> </a:t>
            </a:r>
            <a:r>
              <a:rPr lang="en-US" sz="3999" err="1">
                <a:solidFill>
                  <a:srgbClr val="000000"/>
                </a:solidFill>
                <a:latin typeface="Open Sans"/>
              </a:rPr>
              <a:t>phổ</a:t>
            </a:r>
            <a:r>
              <a:rPr lang="en-US" sz="3999">
                <a:solidFill>
                  <a:srgbClr val="000000"/>
                </a:solidFill>
                <a:latin typeface="Open Sans"/>
              </a:rPr>
              <a:t> </a:t>
            </a:r>
            <a:r>
              <a:rPr lang="en-US" sz="3999" err="1">
                <a:solidFill>
                  <a:srgbClr val="000000"/>
                </a:solidFill>
                <a:latin typeface="Open Sans"/>
              </a:rPr>
              <a:t>biến</a:t>
            </a:r>
            <a:r>
              <a:rPr lang="en-US" sz="3999">
                <a:solidFill>
                  <a:srgbClr val="000000"/>
                </a:solidFill>
                <a:latin typeface="Open Sans"/>
              </a:rPr>
              <a:t>?</a:t>
            </a:r>
          </a:p>
        </p:txBody>
      </p:sp>
      <p:grpSp>
        <p:nvGrpSpPr>
          <p:cNvPr id="6" name="Nhóm 5">
            <a:extLst>
              <a:ext uri="{FF2B5EF4-FFF2-40B4-BE49-F238E27FC236}">
                <a16:creationId xmlns:a16="http://schemas.microsoft.com/office/drawing/2014/main" id="{BCE9203F-6CAF-090C-5F53-2BAAE4BE2F41}"/>
              </a:ext>
            </a:extLst>
          </p:cNvPr>
          <p:cNvGrpSpPr/>
          <p:nvPr/>
        </p:nvGrpSpPr>
        <p:grpSpPr>
          <a:xfrm>
            <a:off x="1502229" y="1100499"/>
            <a:ext cx="1137000" cy="1125630"/>
            <a:chOff x="1371600" y="1427070"/>
            <a:chExt cx="1137000" cy="1125630"/>
          </a:xfrm>
        </p:grpSpPr>
        <p:sp>
          <p:nvSpPr>
            <p:cNvPr id="4" name="Freeform 4"/>
            <p:cNvSpPr/>
            <p:nvPr/>
          </p:nvSpPr>
          <p:spPr>
            <a:xfrm>
              <a:off x="1371600" y="14270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371600" y="153470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03</a:t>
              </a:r>
            </a:p>
          </p:txBody>
        </p:sp>
      </p:grpSp>
      <p:sp>
        <p:nvSpPr>
          <p:cNvPr id="9" name="TextBox 9"/>
          <p:cNvSpPr txBox="1"/>
          <p:nvPr/>
        </p:nvSpPr>
        <p:spPr>
          <a:xfrm>
            <a:off x="2802398" y="1467716"/>
            <a:ext cx="9431004" cy="606013"/>
          </a:xfrm>
          <a:prstGeom prst="rect">
            <a:avLst/>
          </a:prstGeom>
        </p:spPr>
        <p:txBody>
          <a:bodyPr lIns="0" tIns="0" rIns="0" bIns="0" rtlCol="0" anchor="t">
            <a:spAutoFit/>
          </a:bodyPr>
          <a:lstStyle/>
          <a:p>
            <a:pPr algn="just">
              <a:lnSpc>
                <a:spcPts val="4691"/>
              </a:lnSpc>
            </a:pPr>
            <a:r>
              <a:rPr lang="en-US" sz="4510" err="1">
                <a:solidFill>
                  <a:srgbClr val="000000"/>
                </a:solidFill>
                <a:latin typeface="Open Sans"/>
              </a:rPr>
              <a:t>Nhóm</a:t>
            </a:r>
            <a:r>
              <a:rPr lang="en-US" sz="4510">
                <a:solidFill>
                  <a:srgbClr val="000000"/>
                </a:solidFill>
                <a:latin typeface="Open Sans"/>
              </a:rPr>
              <a:t> </a:t>
            </a:r>
            <a:r>
              <a:rPr lang="en-US" sz="4510" err="1">
                <a:solidFill>
                  <a:srgbClr val="000000"/>
                </a:solidFill>
                <a:latin typeface="Open Sans"/>
              </a:rPr>
              <a:t>máu</a:t>
            </a:r>
            <a:r>
              <a:rPr lang="en-US" sz="4510">
                <a:solidFill>
                  <a:srgbClr val="000000"/>
                </a:solidFill>
                <a:latin typeface="Open Sans"/>
              </a:rPr>
              <a:t> </a:t>
            </a:r>
            <a:r>
              <a:rPr lang="en-US" sz="4510" err="1">
                <a:solidFill>
                  <a:srgbClr val="000000"/>
                </a:solidFill>
                <a:latin typeface="Open Sans"/>
              </a:rPr>
              <a:t>và</a:t>
            </a:r>
            <a:r>
              <a:rPr lang="en-US" sz="4510">
                <a:solidFill>
                  <a:srgbClr val="000000"/>
                </a:solidFill>
                <a:latin typeface="Open Sans"/>
              </a:rPr>
              <a:t> </a:t>
            </a:r>
            <a:r>
              <a:rPr lang="en-US" sz="4510" err="1">
                <a:solidFill>
                  <a:srgbClr val="000000"/>
                </a:solidFill>
                <a:latin typeface="Open Sans"/>
              </a:rPr>
              <a:t>truyền</a:t>
            </a:r>
            <a:r>
              <a:rPr lang="en-US" sz="4510">
                <a:solidFill>
                  <a:srgbClr val="000000"/>
                </a:solidFill>
                <a:latin typeface="Open Sans"/>
              </a:rPr>
              <a:t> </a:t>
            </a:r>
            <a:r>
              <a:rPr lang="en-US" sz="4510" err="1">
                <a:solidFill>
                  <a:srgbClr val="000000"/>
                </a:solidFill>
                <a:latin typeface="Open Sans"/>
              </a:rPr>
              <a:t>máu</a:t>
            </a:r>
          </a:p>
        </p:txBody>
      </p:sp>
      <p:sp>
        <p:nvSpPr>
          <p:cNvPr id="10" name="TextBox 10"/>
          <p:cNvSpPr txBox="1"/>
          <p:nvPr/>
        </p:nvSpPr>
        <p:spPr>
          <a:xfrm>
            <a:off x="1617581" y="2610716"/>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a. </a:t>
            </a:r>
            <a:r>
              <a:rPr lang="en-US" sz="4510" err="1">
                <a:solidFill>
                  <a:srgbClr val="000000"/>
                </a:solidFill>
                <a:latin typeface="Open Sans"/>
              </a:rPr>
              <a:t>Nhóm</a:t>
            </a:r>
            <a:r>
              <a:rPr lang="en-US" sz="4510">
                <a:solidFill>
                  <a:srgbClr val="000000"/>
                </a:solidFill>
                <a:latin typeface="Open Sans"/>
              </a:rPr>
              <a:t> </a:t>
            </a:r>
            <a:r>
              <a:rPr lang="en-US" sz="4510" err="1">
                <a:solidFill>
                  <a:srgbClr val="000000"/>
                </a:solidFill>
                <a:latin typeface="Open Sans"/>
              </a:rPr>
              <a:t>máu</a:t>
            </a:r>
          </a:p>
        </p:txBody>
      </p:sp>
      <p:sp>
        <p:nvSpPr>
          <p:cNvPr id="25" name="TextBox 7">
            <a:extLst>
              <a:ext uri="{FF2B5EF4-FFF2-40B4-BE49-F238E27FC236}">
                <a16:creationId xmlns:a16="http://schemas.microsoft.com/office/drawing/2014/main" id="{CC98D879-1F31-29AB-0449-5327656E57AD}"/>
              </a:ext>
            </a:extLst>
          </p:cNvPr>
          <p:cNvSpPr txBox="1"/>
          <p:nvPr/>
        </p:nvSpPr>
        <p:spPr>
          <a:xfrm>
            <a:off x="2431488" y="5497286"/>
            <a:ext cx="8198411" cy="2535246"/>
          </a:xfrm>
          <a:prstGeom prst="rect">
            <a:avLst/>
          </a:prstGeom>
        </p:spPr>
        <p:txBody>
          <a:bodyPr wrap="square" lIns="0" tIns="0" rIns="0" bIns="0" rtlCol="0" anchor="t">
            <a:spAutoFit/>
          </a:bodyPr>
          <a:lstStyle/>
          <a:p>
            <a:pPr algn="just">
              <a:lnSpc>
                <a:spcPts val="4999"/>
              </a:lnSpc>
            </a:pPr>
            <a:r>
              <a:rPr lang="en-US" sz="3950" err="1">
                <a:solidFill>
                  <a:srgbClr val="000000"/>
                </a:solidFill>
                <a:latin typeface="Open Sans"/>
              </a:rPr>
              <a:t>Nhóm</a:t>
            </a:r>
            <a:r>
              <a:rPr lang="en-US" sz="3950">
                <a:solidFill>
                  <a:srgbClr val="000000"/>
                </a:solidFill>
                <a:latin typeface="Open Sans"/>
              </a:rPr>
              <a:t> </a:t>
            </a:r>
            <a:r>
              <a:rPr lang="en-US" sz="3950" err="1">
                <a:solidFill>
                  <a:srgbClr val="000000"/>
                </a:solidFill>
                <a:latin typeface="Open Sans"/>
              </a:rPr>
              <a:t>máu</a:t>
            </a:r>
            <a:r>
              <a:rPr lang="en-US" sz="3950">
                <a:solidFill>
                  <a:srgbClr val="000000"/>
                </a:solidFill>
                <a:latin typeface="Open Sans"/>
              </a:rPr>
              <a:t> </a:t>
            </a:r>
            <a:r>
              <a:rPr lang="en-US" sz="3950" err="1">
                <a:solidFill>
                  <a:srgbClr val="000000"/>
                </a:solidFill>
                <a:latin typeface="Open Sans"/>
              </a:rPr>
              <a:t>là</a:t>
            </a:r>
            <a:r>
              <a:rPr lang="en-US" sz="3950">
                <a:solidFill>
                  <a:srgbClr val="000000"/>
                </a:solidFill>
                <a:latin typeface="Open Sans"/>
              </a:rPr>
              <a:t> </a:t>
            </a:r>
            <a:r>
              <a:rPr lang="en-US" sz="3950" err="1">
                <a:solidFill>
                  <a:srgbClr val="000000"/>
                </a:solidFill>
                <a:latin typeface="Open Sans"/>
              </a:rPr>
              <a:t>nhóm</a:t>
            </a:r>
            <a:r>
              <a:rPr lang="en-US" sz="3950">
                <a:solidFill>
                  <a:srgbClr val="000000"/>
                </a:solidFill>
                <a:latin typeface="Open Sans"/>
              </a:rPr>
              <a:t> </a:t>
            </a:r>
            <a:r>
              <a:rPr lang="en-US" sz="3950" err="1">
                <a:solidFill>
                  <a:srgbClr val="000000"/>
                </a:solidFill>
                <a:latin typeface="Open Sans"/>
              </a:rPr>
              <a:t>tế</a:t>
            </a:r>
            <a:r>
              <a:rPr lang="en-US" sz="3950">
                <a:solidFill>
                  <a:srgbClr val="000000"/>
                </a:solidFill>
                <a:latin typeface="Open Sans"/>
              </a:rPr>
              <a:t> </a:t>
            </a:r>
            <a:r>
              <a:rPr lang="en-US" sz="3950" err="1">
                <a:solidFill>
                  <a:srgbClr val="000000"/>
                </a:solidFill>
                <a:latin typeface="Open Sans"/>
              </a:rPr>
              <a:t>bào</a:t>
            </a:r>
            <a:r>
              <a:rPr lang="en-US" sz="3950">
                <a:solidFill>
                  <a:srgbClr val="000000"/>
                </a:solidFill>
                <a:latin typeface="Open Sans"/>
              </a:rPr>
              <a:t> </a:t>
            </a:r>
            <a:r>
              <a:rPr lang="en-US" sz="3950" err="1">
                <a:solidFill>
                  <a:srgbClr val="000000"/>
                </a:solidFill>
                <a:latin typeface="Open Sans"/>
              </a:rPr>
              <a:t>hồng</a:t>
            </a:r>
            <a:r>
              <a:rPr lang="en-US" sz="3950">
                <a:solidFill>
                  <a:srgbClr val="000000"/>
                </a:solidFill>
                <a:latin typeface="Open Sans"/>
              </a:rPr>
              <a:t> </a:t>
            </a:r>
            <a:r>
              <a:rPr lang="en-US" sz="3950" err="1">
                <a:solidFill>
                  <a:srgbClr val="000000"/>
                </a:solidFill>
                <a:latin typeface="Open Sans"/>
              </a:rPr>
              <a:t>cầu</a:t>
            </a:r>
            <a:r>
              <a:rPr lang="en-US" sz="3950">
                <a:solidFill>
                  <a:srgbClr val="000000"/>
                </a:solidFill>
                <a:latin typeface="Open Sans"/>
              </a:rPr>
              <a:t>, chia </a:t>
            </a:r>
            <a:r>
              <a:rPr lang="en-US" sz="3950" err="1">
                <a:solidFill>
                  <a:srgbClr val="000000"/>
                </a:solidFill>
                <a:latin typeface="Open Sans"/>
              </a:rPr>
              <a:t>làm</a:t>
            </a:r>
            <a:r>
              <a:rPr lang="en-US" sz="3950">
                <a:solidFill>
                  <a:srgbClr val="000000"/>
                </a:solidFill>
                <a:latin typeface="Open Sans"/>
              </a:rPr>
              <a:t> 4 </a:t>
            </a:r>
            <a:r>
              <a:rPr lang="en-US" sz="3950" err="1">
                <a:solidFill>
                  <a:srgbClr val="000000"/>
                </a:solidFill>
                <a:latin typeface="Open Sans"/>
              </a:rPr>
              <a:t>nhóm</a:t>
            </a:r>
            <a:r>
              <a:rPr lang="en-US" sz="3950">
                <a:solidFill>
                  <a:srgbClr val="000000"/>
                </a:solidFill>
                <a:latin typeface="Open Sans"/>
              </a:rPr>
              <a:t> </a:t>
            </a:r>
            <a:r>
              <a:rPr lang="en-US" sz="3950" err="1">
                <a:solidFill>
                  <a:srgbClr val="000000"/>
                </a:solidFill>
                <a:latin typeface="Open Sans"/>
              </a:rPr>
              <a:t>trong</a:t>
            </a:r>
            <a:r>
              <a:rPr lang="en-US" sz="3950">
                <a:solidFill>
                  <a:srgbClr val="000000"/>
                </a:solidFill>
                <a:latin typeface="Open Sans"/>
              </a:rPr>
              <a:t> </a:t>
            </a:r>
            <a:r>
              <a:rPr lang="en-US" sz="3950" err="1">
                <a:solidFill>
                  <a:srgbClr val="000000"/>
                </a:solidFill>
                <a:latin typeface="Open Sans"/>
              </a:rPr>
              <a:t>hệ</a:t>
            </a:r>
            <a:r>
              <a:rPr lang="en-US" sz="3950">
                <a:solidFill>
                  <a:srgbClr val="000000"/>
                </a:solidFill>
                <a:latin typeface="Open Sans"/>
              </a:rPr>
              <a:t> </a:t>
            </a:r>
            <a:r>
              <a:rPr lang="en-US" sz="3950" err="1">
                <a:solidFill>
                  <a:srgbClr val="000000"/>
                </a:solidFill>
                <a:latin typeface="Open Sans"/>
              </a:rPr>
              <a:t>nhóm</a:t>
            </a:r>
            <a:r>
              <a:rPr lang="en-US" sz="3950">
                <a:solidFill>
                  <a:srgbClr val="000000"/>
                </a:solidFill>
                <a:latin typeface="Open Sans"/>
              </a:rPr>
              <a:t> </a:t>
            </a:r>
            <a:r>
              <a:rPr lang="en-US" sz="3950" err="1">
                <a:solidFill>
                  <a:srgbClr val="000000"/>
                </a:solidFill>
                <a:latin typeface="Open Sans"/>
              </a:rPr>
              <a:t>máu</a:t>
            </a:r>
            <a:r>
              <a:rPr lang="en-US" sz="3950">
                <a:solidFill>
                  <a:srgbClr val="000000"/>
                </a:solidFill>
                <a:latin typeface="Open Sans"/>
              </a:rPr>
              <a:t> ABO (</a:t>
            </a:r>
            <a:r>
              <a:rPr lang="en-US" sz="3950" err="1">
                <a:solidFill>
                  <a:srgbClr val="000000"/>
                </a:solidFill>
                <a:latin typeface="Open Sans"/>
              </a:rPr>
              <a:t>gồm</a:t>
            </a:r>
            <a:r>
              <a:rPr lang="en-US" sz="3950">
                <a:solidFill>
                  <a:srgbClr val="000000"/>
                </a:solidFill>
                <a:latin typeface="Open Sans"/>
              </a:rPr>
              <a:t> </a:t>
            </a:r>
            <a:r>
              <a:rPr lang="en-US" sz="3950" err="1">
                <a:solidFill>
                  <a:srgbClr val="000000"/>
                </a:solidFill>
                <a:latin typeface="Open Sans"/>
              </a:rPr>
              <a:t>bốn</a:t>
            </a:r>
            <a:r>
              <a:rPr lang="en-US" sz="3950">
                <a:solidFill>
                  <a:srgbClr val="000000"/>
                </a:solidFill>
                <a:latin typeface="Open Sans"/>
              </a:rPr>
              <a:t> </a:t>
            </a:r>
            <a:r>
              <a:rPr lang="en-US" sz="3950" err="1">
                <a:solidFill>
                  <a:srgbClr val="000000"/>
                </a:solidFill>
                <a:latin typeface="Open Sans"/>
              </a:rPr>
              <a:t>nhóm</a:t>
            </a:r>
            <a:r>
              <a:rPr lang="en-US" sz="3950">
                <a:solidFill>
                  <a:srgbClr val="000000"/>
                </a:solidFill>
                <a:latin typeface="Open Sans"/>
              </a:rPr>
              <a:t> </a:t>
            </a:r>
            <a:r>
              <a:rPr lang="en-US" sz="3950" err="1">
                <a:solidFill>
                  <a:srgbClr val="000000"/>
                </a:solidFill>
                <a:latin typeface="Open Sans"/>
              </a:rPr>
              <a:t>máu</a:t>
            </a:r>
            <a:r>
              <a:rPr lang="en-US" sz="3950">
                <a:solidFill>
                  <a:srgbClr val="000000"/>
                </a:solidFill>
                <a:latin typeface="Open Sans"/>
              </a:rPr>
              <a:t> A, B, AB, O)</a:t>
            </a:r>
            <a:endParaRPr lang="en-US" sz="3999">
              <a:solidFill>
                <a:srgbClr val="000000"/>
              </a:solidFill>
              <a:latin typeface="Open Sans"/>
            </a:endParaRPr>
          </a:p>
        </p:txBody>
      </p:sp>
      <p:pic>
        <p:nvPicPr>
          <p:cNvPr id="26" name="Picture 25" descr="A pink question mark on a black background&#10;&#10;Description automatically generated with medium confidence">
            <a:extLst>
              <a:ext uri="{FF2B5EF4-FFF2-40B4-BE49-F238E27FC236}">
                <a16:creationId xmlns:a16="http://schemas.microsoft.com/office/drawing/2014/main" id="{D056DE8C-0734-FDC8-B9CC-C7A2987BA6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10188" y="3836074"/>
            <a:ext cx="592676" cy="963491"/>
          </a:xfrm>
          <a:prstGeom prst="rect">
            <a:avLst/>
          </a:prstGeom>
        </p:spPr>
      </p:pic>
      <p:pic>
        <p:nvPicPr>
          <p:cNvPr id="27" name="Picture 13">
            <a:extLst>
              <a:ext uri="{FF2B5EF4-FFF2-40B4-BE49-F238E27FC236}">
                <a16:creationId xmlns:a16="http://schemas.microsoft.com/office/drawing/2014/main" id="{30C61AE0-AFAF-6A1B-52B8-E6DD7FA96DAF}"/>
              </a:ext>
            </a:extLst>
          </p:cNvPr>
          <p:cNvPicPr>
            <a:picLocks noChangeAspect="1"/>
          </p:cNvPicPr>
          <p:nvPr/>
        </p:nvPicPr>
        <p:blipFill>
          <a:blip r:embed="rId11"/>
          <a:srcRect/>
          <a:stretch>
            <a:fillRect/>
          </a:stretch>
        </p:blipFill>
        <p:spPr>
          <a:xfrm>
            <a:off x="793356" y="6029984"/>
            <a:ext cx="1633663" cy="735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248400" y="2324100"/>
            <a:ext cx="10862303" cy="6984121"/>
          </a:xfrm>
          <a:custGeom>
            <a:avLst/>
            <a:gdLst/>
            <a:ahLst/>
            <a:cxnLst/>
            <a:rect l="l" t="t" r="r" b="b"/>
            <a:pathLst>
              <a:path w="10862303" h="6984121">
                <a:moveTo>
                  <a:pt x="0" y="0"/>
                </a:moveTo>
                <a:lnTo>
                  <a:pt x="10862302" y="0"/>
                </a:lnTo>
                <a:lnTo>
                  <a:pt x="10862302" y="6984121"/>
                </a:lnTo>
                <a:lnTo>
                  <a:pt x="0" y="6984121"/>
                </a:lnTo>
                <a:lnTo>
                  <a:pt x="0" y="0"/>
                </a:lnTo>
                <a:close/>
              </a:path>
            </a:pathLst>
          </a:custGeom>
          <a:blipFill>
            <a:blip r:embed="rId6"/>
            <a:stretch>
              <a:fillRect/>
            </a:stretch>
          </a:blipFill>
        </p:spPr>
      </p:sp>
      <p:sp>
        <p:nvSpPr>
          <p:cNvPr id="24" name="TextBox 7">
            <a:extLst>
              <a:ext uri="{FF2B5EF4-FFF2-40B4-BE49-F238E27FC236}">
                <a16:creationId xmlns:a16="http://schemas.microsoft.com/office/drawing/2014/main" id="{4F55FEF8-1754-6793-0E5C-D4DB7587B428}"/>
              </a:ext>
            </a:extLst>
          </p:cNvPr>
          <p:cNvSpPr txBox="1"/>
          <p:nvPr/>
        </p:nvSpPr>
        <p:spPr>
          <a:xfrm>
            <a:off x="1294829" y="2247900"/>
            <a:ext cx="4516493" cy="6384120"/>
          </a:xfrm>
          <a:prstGeom prst="rect">
            <a:avLst/>
          </a:prstGeom>
        </p:spPr>
        <p:txBody>
          <a:bodyPr wrap="square" lIns="0" tIns="0" rIns="0" bIns="0" rtlCol="0" anchor="t">
            <a:spAutoFit/>
          </a:bodyPr>
          <a:lstStyle/>
          <a:p>
            <a:pPr algn="just">
              <a:lnSpc>
                <a:spcPts val="4999"/>
              </a:lnSpc>
            </a:pPr>
            <a:r>
              <a:rPr lang="en-US" sz="3999">
                <a:solidFill>
                  <a:srgbClr val="000000"/>
                </a:solidFill>
                <a:latin typeface="Open Sans"/>
              </a:rPr>
              <a:t>Mỗi bàn sẽ hoàn thành ô trống còn thiếu trong bảng sau bằng cách điền đúng tên của kháng nguyên và kháng thể. Cử một đại diện để hoàn thành vào một ô trống?</a:t>
            </a:r>
          </a:p>
        </p:txBody>
      </p:sp>
      <p:pic>
        <p:nvPicPr>
          <p:cNvPr id="25" name="Picture 24" descr="A pink question mark on a black background&#10;&#10;Description automatically generated with medium confidence">
            <a:extLst>
              <a:ext uri="{FF2B5EF4-FFF2-40B4-BE49-F238E27FC236}">
                <a16:creationId xmlns:a16="http://schemas.microsoft.com/office/drawing/2014/main" id="{48959AC6-88AA-A052-8193-2958D2F2ED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2275009"/>
            <a:ext cx="592676" cy="963491"/>
          </a:xfrm>
          <a:prstGeom prst="rect">
            <a:avLst/>
          </a:prstGeom>
        </p:spPr>
      </p:pic>
      <p:sp>
        <p:nvSpPr>
          <p:cNvPr id="5" name="Hình chữ nhật 4">
            <a:extLst>
              <a:ext uri="{FF2B5EF4-FFF2-40B4-BE49-F238E27FC236}">
                <a16:creationId xmlns:a16="http://schemas.microsoft.com/office/drawing/2014/main" id="{F96FD801-0D4C-4176-0CEE-DAADE1CB3444}"/>
              </a:ext>
            </a:extLst>
          </p:cNvPr>
          <p:cNvSpPr/>
          <p:nvPr/>
        </p:nvSpPr>
        <p:spPr>
          <a:xfrm>
            <a:off x="4459918" y="507174"/>
            <a:ext cx="9241276" cy="972765"/>
          </a:xfrm>
          <a:prstGeom prst="rect">
            <a:avLst/>
          </a:prstGeom>
          <a:solidFill>
            <a:srgbClr val="A1C7C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4800" b="1">
                <a:solidFill>
                  <a:schemeClr val="bg1"/>
                </a:solidFill>
                <a:latin typeface="Calibri"/>
                <a:ea typeface="Open Sans"/>
                <a:cs typeface="Open Sans"/>
              </a:rPr>
              <a:t>03. Nhóm máu và truyền máu</a:t>
            </a:r>
            <a:endParaRPr lang="vi-VN" sz="4800" b="1">
              <a:solidFill>
                <a:schemeClr val="bg1"/>
              </a:solidFill>
              <a:latin typeface="Open Sans"/>
              <a:ea typeface="Open Sans"/>
              <a:cs typeface="Open Sans"/>
            </a:endParaRPr>
          </a:p>
        </p:txBody>
      </p:sp>
    </p:spTree>
    <p:extLst>
      <p:ext uri="{BB962C8B-B14F-4D97-AF65-F5344CB8AC3E}">
        <p14:creationId xmlns:p14="http://schemas.microsoft.com/office/powerpoint/2010/main" val="2476173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942914">
            <a:off x="14985389" y="6876735"/>
            <a:ext cx="8974046" cy="8615085"/>
          </a:xfrm>
          <a:custGeom>
            <a:avLst/>
            <a:gdLst/>
            <a:ahLst/>
            <a:cxnLst/>
            <a:rect l="l" t="t" r="r" b="b"/>
            <a:pathLst>
              <a:path w="8974046" h="8615085">
                <a:moveTo>
                  <a:pt x="0" y="0"/>
                </a:moveTo>
                <a:lnTo>
                  <a:pt x="8974047" y="0"/>
                </a:lnTo>
                <a:lnTo>
                  <a:pt x="8974047" y="8615085"/>
                </a:lnTo>
                <a:lnTo>
                  <a:pt x="0" y="8615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734730">
            <a:off x="-5525963" y="-4802648"/>
            <a:ext cx="9312463" cy="8939964"/>
          </a:xfrm>
          <a:custGeom>
            <a:avLst/>
            <a:gdLst/>
            <a:ahLst/>
            <a:cxnLst/>
            <a:rect l="l" t="t" r="r" b="b"/>
            <a:pathLst>
              <a:path w="9312463" h="8939964">
                <a:moveTo>
                  <a:pt x="0" y="0"/>
                </a:moveTo>
                <a:lnTo>
                  <a:pt x="9312463" y="0"/>
                </a:lnTo>
                <a:lnTo>
                  <a:pt x="9312463" y="8939964"/>
                </a:lnTo>
                <a:lnTo>
                  <a:pt x="0" y="89399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30833">
            <a:off x="980278" y="3082397"/>
            <a:ext cx="13389354" cy="2825578"/>
          </a:xfrm>
          <a:custGeom>
            <a:avLst/>
            <a:gdLst/>
            <a:ahLst/>
            <a:cxnLst/>
            <a:rect l="l" t="t" r="r" b="b"/>
            <a:pathLst>
              <a:path w="12781365" h="2508343">
                <a:moveTo>
                  <a:pt x="0" y="0"/>
                </a:moveTo>
                <a:lnTo>
                  <a:pt x="12781365" y="0"/>
                </a:lnTo>
                <a:lnTo>
                  <a:pt x="12781365" y="2508343"/>
                </a:lnTo>
                <a:lnTo>
                  <a:pt x="0" y="25083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30833">
            <a:off x="866730" y="4883722"/>
            <a:ext cx="13668673" cy="3007077"/>
          </a:xfrm>
          <a:custGeom>
            <a:avLst/>
            <a:gdLst/>
            <a:ahLst/>
            <a:cxnLst/>
            <a:rect l="l" t="t" r="r" b="b"/>
            <a:pathLst>
              <a:path w="13104281" h="2571715">
                <a:moveTo>
                  <a:pt x="0" y="0"/>
                </a:moveTo>
                <a:lnTo>
                  <a:pt x="13104281" y="0"/>
                </a:lnTo>
                <a:lnTo>
                  <a:pt x="13104281" y="2571715"/>
                </a:lnTo>
                <a:lnTo>
                  <a:pt x="0" y="25717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7383210">
            <a:off x="16087250" y="-18729"/>
            <a:ext cx="3446899" cy="2094858"/>
          </a:xfrm>
          <a:custGeom>
            <a:avLst/>
            <a:gdLst/>
            <a:ahLst/>
            <a:cxnLst/>
            <a:rect l="l" t="t" r="r" b="b"/>
            <a:pathLst>
              <a:path w="3446899" h="2094858">
                <a:moveTo>
                  <a:pt x="0" y="0"/>
                </a:moveTo>
                <a:lnTo>
                  <a:pt x="3446899" y="0"/>
                </a:lnTo>
                <a:lnTo>
                  <a:pt x="3446899" y="2094858"/>
                </a:lnTo>
                <a:lnTo>
                  <a:pt x="0" y="2094858"/>
                </a:lnTo>
                <a:lnTo>
                  <a:pt x="0" y="0"/>
                </a:lnTo>
                <a:close/>
              </a:path>
            </a:pathLst>
          </a:custGeom>
          <a:blipFill>
            <a:blip r:embed="rId8">
              <a:alphaModFix amt="80000"/>
              <a:extLst>
                <a:ext uri="{96DAC541-7B7A-43D3-8B79-37D633B846F1}">
                  <asvg:svgBlip xmlns:asvg="http://schemas.microsoft.com/office/drawing/2016/SVG/main" r:embed="rId9"/>
                </a:ext>
              </a:extLst>
            </a:blip>
            <a:stretch>
              <a:fillRect b="-45394"/>
            </a:stretch>
          </a:blipFill>
        </p:spPr>
      </p:sp>
      <p:sp>
        <p:nvSpPr>
          <p:cNvPr id="7" name="Freeform 7"/>
          <p:cNvSpPr/>
          <p:nvPr/>
        </p:nvSpPr>
        <p:spPr>
          <a:xfrm rot="-92694">
            <a:off x="15761209" y="567562"/>
            <a:ext cx="1570677" cy="1570677"/>
          </a:xfrm>
          <a:custGeom>
            <a:avLst/>
            <a:gdLst/>
            <a:ahLst/>
            <a:cxnLst/>
            <a:rect l="l" t="t" r="r" b="b"/>
            <a:pathLst>
              <a:path w="1570677" h="1570677">
                <a:moveTo>
                  <a:pt x="0" y="0"/>
                </a:moveTo>
                <a:lnTo>
                  <a:pt x="1570677" y="0"/>
                </a:lnTo>
                <a:lnTo>
                  <a:pt x="1570677" y="1570677"/>
                </a:lnTo>
                <a:lnTo>
                  <a:pt x="0" y="15706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5400000">
            <a:off x="-2600377" y="78697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1029845">
            <a:off x="513723" y="8681239"/>
            <a:ext cx="1648747" cy="1154123"/>
          </a:xfrm>
          <a:custGeom>
            <a:avLst/>
            <a:gdLst/>
            <a:ahLst/>
            <a:cxnLst/>
            <a:rect l="l" t="t" r="r" b="b"/>
            <a:pathLst>
              <a:path w="1648747" h="1154123">
                <a:moveTo>
                  <a:pt x="0" y="0"/>
                </a:moveTo>
                <a:lnTo>
                  <a:pt x="1648746" y="0"/>
                </a:lnTo>
                <a:lnTo>
                  <a:pt x="1648746" y="1154122"/>
                </a:lnTo>
                <a:lnTo>
                  <a:pt x="0" y="11541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440574" y="0"/>
            <a:ext cx="1933534" cy="1933534"/>
          </a:xfrm>
          <a:custGeom>
            <a:avLst/>
            <a:gdLst/>
            <a:ahLst/>
            <a:cxnLst/>
            <a:rect l="l" t="t" r="r" b="b"/>
            <a:pathLst>
              <a:path w="1933534" h="1933534">
                <a:moveTo>
                  <a:pt x="0" y="0"/>
                </a:moveTo>
                <a:lnTo>
                  <a:pt x="1933534" y="0"/>
                </a:lnTo>
                <a:lnTo>
                  <a:pt x="1933534" y="1933534"/>
                </a:lnTo>
                <a:lnTo>
                  <a:pt x="0" y="193353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3276297" y="1924009"/>
            <a:ext cx="11735405" cy="1227455"/>
          </a:xfrm>
          <a:prstGeom prst="rect">
            <a:avLst/>
          </a:prstGeom>
        </p:spPr>
        <p:txBody>
          <a:bodyPr lIns="0" tIns="0" rIns="0" bIns="0" rtlCol="0" anchor="t">
            <a:spAutoFit/>
          </a:bodyPr>
          <a:lstStyle/>
          <a:p>
            <a:pPr algn="ctr">
              <a:lnSpc>
                <a:spcPts val="9760"/>
              </a:lnSpc>
            </a:pPr>
            <a:r>
              <a:rPr lang="en-US" sz="8000">
                <a:solidFill>
                  <a:srgbClr val="231F20"/>
                </a:solidFill>
                <a:latin typeface="Francois One"/>
              </a:rPr>
              <a:t>KHỞI ĐỘNG</a:t>
            </a:r>
          </a:p>
        </p:txBody>
      </p:sp>
      <p:sp>
        <p:nvSpPr>
          <p:cNvPr id="12" name="TextBox 12"/>
          <p:cNvSpPr txBox="1"/>
          <p:nvPr/>
        </p:nvSpPr>
        <p:spPr>
          <a:xfrm>
            <a:off x="1957278" y="3924300"/>
            <a:ext cx="11212375" cy="3231013"/>
          </a:xfrm>
          <a:prstGeom prst="rect">
            <a:avLst/>
          </a:prstGeom>
        </p:spPr>
        <p:txBody>
          <a:bodyPr lIns="0" tIns="0" rIns="0" bIns="0" rtlCol="0" anchor="t">
            <a:spAutoFit/>
          </a:bodyPr>
          <a:lstStyle/>
          <a:p>
            <a:pPr algn="just"/>
            <a:r>
              <a:rPr lang="en-US" sz="4199" spc="151">
                <a:solidFill>
                  <a:srgbClr val="1C030C"/>
                </a:solidFill>
                <a:latin typeface="Open Sans"/>
              </a:rPr>
              <a:t>Một người bị mất máu liên tục sẽ yếu dần và nguy hiểm đến tính mạng. Máu có vai trò gì đối với cơ thể? Máu lưu thông trong cơ thể như thế nào và tim có vai trò gì trong quá đó? </a:t>
            </a:r>
          </a:p>
        </p:txBody>
      </p:sp>
      <p:sp>
        <p:nvSpPr>
          <p:cNvPr id="13" name="Freeform 13"/>
          <p:cNvSpPr/>
          <p:nvPr/>
        </p:nvSpPr>
        <p:spPr>
          <a:xfrm>
            <a:off x="571350" y="335489"/>
            <a:ext cx="1724701" cy="1248056"/>
          </a:xfrm>
          <a:custGeom>
            <a:avLst/>
            <a:gdLst/>
            <a:ahLst/>
            <a:cxnLst/>
            <a:rect l="l" t="t" r="r" b="b"/>
            <a:pathLst>
              <a:path w="1724701" h="1248056">
                <a:moveTo>
                  <a:pt x="0" y="0"/>
                </a:moveTo>
                <a:lnTo>
                  <a:pt x="1724701" y="0"/>
                </a:lnTo>
                <a:lnTo>
                  <a:pt x="1724701" y="1248056"/>
                </a:lnTo>
                <a:lnTo>
                  <a:pt x="0" y="12480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a:off x="14281828" y="5517748"/>
            <a:ext cx="4006172" cy="4769252"/>
          </a:xfrm>
          <a:custGeom>
            <a:avLst/>
            <a:gdLst/>
            <a:ahLst/>
            <a:cxnLst/>
            <a:rect l="l" t="t" r="r" b="b"/>
            <a:pathLst>
              <a:path w="4006172" h="4769252">
                <a:moveTo>
                  <a:pt x="0" y="0"/>
                </a:moveTo>
                <a:lnTo>
                  <a:pt x="4006172" y="0"/>
                </a:lnTo>
                <a:lnTo>
                  <a:pt x="4006172" y="4769252"/>
                </a:lnTo>
                <a:lnTo>
                  <a:pt x="0" y="47692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3545381" y="2445386"/>
            <a:ext cx="11735406" cy="7545499"/>
          </a:xfrm>
          <a:custGeom>
            <a:avLst/>
            <a:gdLst/>
            <a:ahLst/>
            <a:cxnLst/>
            <a:rect l="l" t="t" r="r" b="b"/>
            <a:pathLst>
              <a:path w="10862303" h="6984121">
                <a:moveTo>
                  <a:pt x="0" y="0"/>
                </a:moveTo>
                <a:lnTo>
                  <a:pt x="10862302" y="0"/>
                </a:lnTo>
                <a:lnTo>
                  <a:pt x="10862302" y="6984121"/>
                </a:lnTo>
                <a:lnTo>
                  <a:pt x="0" y="6984121"/>
                </a:lnTo>
                <a:lnTo>
                  <a:pt x="0" y="0"/>
                </a:lnTo>
                <a:close/>
              </a:path>
            </a:pathLst>
          </a:custGeom>
          <a:blipFill>
            <a:blip r:embed="rId6"/>
            <a:stretch>
              <a:fillRect/>
            </a:stretch>
          </a:blipFill>
        </p:spPr>
      </p:sp>
      <p:sp>
        <p:nvSpPr>
          <p:cNvPr id="11" name="TextBox 11"/>
          <p:cNvSpPr txBox="1"/>
          <p:nvPr/>
        </p:nvSpPr>
        <p:spPr>
          <a:xfrm>
            <a:off x="6621913" y="7557938"/>
            <a:ext cx="624573" cy="475002"/>
          </a:xfrm>
          <a:prstGeom prst="rect">
            <a:avLst/>
          </a:prstGeom>
        </p:spPr>
        <p:txBody>
          <a:bodyPr wrap="square" lIns="0" tIns="0" rIns="0" bIns="0" rtlCol="0" anchor="t">
            <a:spAutoFit/>
          </a:bodyPr>
          <a:lstStyle/>
          <a:p>
            <a:pPr algn="just">
              <a:lnSpc>
                <a:spcPts val="3744"/>
              </a:lnSpc>
            </a:pPr>
            <a:r>
              <a:rPr lang="en-US" sz="3600">
                <a:solidFill>
                  <a:srgbClr val="000000"/>
                </a:solidFill>
                <a:latin typeface="Open Sans Bold"/>
              </a:rPr>
              <a:t>A</a:t>
            </a:r>
          </a:p>
        </p:txBody>
      </p:sp>
      <p:sp>
        <p:nvSpPr>
          <p:cNvPr id="12" name="Freeform 12"/>
          <p:cNvSpPr/>
          <p:nvPr/>
        </p:nvSpPr>
        <p:spPr>
          <a:xfrm>
            <a:off x="8807717" y="9505744"/>
            <a:ext cx="365590" cy="312579"/>
          </a:xfrm>
          <a:custGeom>
            <a:avLst/>
            <a:gdLst/>
            <a:ahLst/>
            <a:cxnLst/>
            <a:rect l="l" t="t" r="r" b="b"/>
            <a:pathLst>
              <a:path w="338391" h="289324">
                <a:moveTo>
                  <a:pt x="0" y="0"/>
                </a:moveTo>
                <a:lnTo>
                  <a:pt x="338391" y="0"/>
                </a:lnTo>
                <a:lnTo>
                  <a:pt x="338391" y="289324"/>
                </a:lnTo>
                <a:lnTo>
                  <a:pt x="0" y="289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8831713" y="7564098"/>
            <a:ext cx="624573" cy="475002"/>
          </a:xfrm>
          <a:prstGeom prst="rect">
            <a:avLst/>
          </a:prstGeom>
        </p:spPr>
        <p:txBody>
          <a:bodyPr wrap="square" lIns="0" tIns="0" rIns="0" bIns="0" rtlCol="0" anchor="t">
            <a:spAutoFit/>
          </a:bodyPr>
          <a:lstStyle/>
          <a:p>
            <a:pPr algn="just">
              <a:lnSpc>
                <a:spcPts val="3744"/>
              </a:lnSpc>
            </a:pPr>
            <a:r>
              <a:rPr lang="en-US" sz="3600">
                <a:solidFill>
                  <a:srgbClr val="000000"/>
                </a:solidFill>
                <a:latin typeface="Open Sans Bold"/>
              </a:rPr>
              <a:t>B</a:t>
            </a:r>
          </a:p>
        </p:txBody>
      </p:sp>
      <p:sp>
        <p:nvSpPr>
          <p:cNvPr id="14" name="TextBox 14"/>
          <p:cNvSpPr txBox="1"/>
          <p:nvPr/>
        </p:nvSpPr>
        <p:spPr>
          <a:xfrm>
            <a:off x="11125461" y="7557938"/>
            <a:ext cx="778506" cy="475002"/>
          </a:xfrm>
          <a:prstGeom prst="rect">
            <a:avLst/>
          </a:prstGeom>
        </p:spPr>
        <p:txBody>
          <a:bodyPr wrap="square" lIns="0" tIns="0" rIns="0" bIns="0" rtlCol="0" anchor="t">
            <a:spAutoFit/>
          </a:bodyPr>
          <a:lstStyle/>
          <a:p>
            <a:pPr algn="just">
              <a:lnSpc>
                <a:spcPts val="3744"/>
              </a:lnSpc>
            </a:pPr>
            <a:r>
              <a:rPr lang="en-US" sz="3600">
                <a:solidFill>
                  <a:srgbClr val="000000"/>
                </a:solidFill>
                <a:latin typeface="Open Sans Bold"/>
              </a:rPr>
              <a:t>AB</a:t>
            </a:r>
          </a:p>
        </p:txBody>
      </p:sp>
      <p:sp>
        <p:nvSpPr>
          <p:cNvPr id="15" name="Freeform 15"/>
          <p:cNvSpPr/>
          <p:nvPr/>
        </p:nvSpPr>
        <p:spPr>
          <a:xfrm>
            <a:off x="6621913" y="9447528"/>
            <a:ext cx="246291" cy="404584"/>
          </a:xfrm>
          <a:custGeom>
            <a:avLst/>
            <a:gdLst/>
            <a:ahLst/>
            <a:cxnLst/>
            <a:rect l="l" t="t" r="r" b="b"/>
            <a:pathLst>
              <a:path w="227967" h="374483">
                <a:moveTo>
                  <a:pt x="0" y="0"/>
                </a:moveTo>
                <a:lnTo>
                  <a:pt x="227966" y="0"/>
                </a:lnTo>
                <a:lnTo>
                  <a:pt x="227966" y="374483"/>
                </a:lnTo>
                <a:lnTo>
                  <a:pt x="0" y="3744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3247767" y="9554741"/>
            <a:ext cx="365590" cy="312579"/>
          </a:xfrm>
          <a:custGeom>
            <a:avLst/>
            <a:gdLst/>
            <a:ahLst/>
            <a:cxnLst/>
            <a:rect l="l" t="t" r="r" b="b"/>
            <a:pathLst>
              <a:path w="338391" h="289324">
                <a:moveTo>
                  <a:pt x="0" y="0"/>
                </a:moveTo>
                <a:lnTo>
                  <a:pt x="338391" y="0"/>
                </a:lnTo>
                <a:lnTo>
                  <a:pt x="338391" y="289324"/>
                </a:lnTo>
                <a:lnTo>
                  <a:pt x="0" y="289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14384109" y="9505317"/>
            <a:ext cx="246291" cy="404584"/>
          </a:xfrm>
          <a:custGeom>
            <a:avLst/>
            <a:gdLst/>
            <a:ahLst/>
            <a:cxnLst/>
            <a:rect l="l" t="t" r="r" b="b"/>
            <a:pathLst>
              <a:path w="227967" h="374483">
                <a:moveTo>
                  <a:pt x="0" y="0"/>
                </a:moveTo>
                <a:lnTo>
                  <a:pt x="227966" y="0"/>
                </a:lnTo>
                <a:lnTo>
                  <a:pt x="227966" y="374483"/>
                </a:lnTo>
                <a:lnTo>
                  <a:pt x="0" y="3744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TextBox 18"/>
          <p:cNvSpPr txBox="1"/>
          <p:nvPr/>
        </p:nvSpPr>
        <p:spPr>
          <a:xfrm>
            <a:off x="13696080" y="9469098"/>
            <a:ext cx="624573" cy="475002"/>
          </a:xfrm>
          <a:prstGeom prst="rect">
            <a:avLst/>
          </a:prstGeom>
        </p:spPr>
        <p:txBody>
          <a:bodyPr wrap="square" lIns="0" tIns="0" rIns="0" bIns="0" rtlCol="0" anchor="t">
            <a:spAutoFit/>
          </a:bodyPr>
          <a:lstStyle/>
          <a:p>
            <a:pPr algn="just">
              <a:lnSpc>
                <a:spcPts val="3744"/>
              </a:lnSpc>
            </a:pPr>
            <a:r>
              <a:rPr lang="en-US" sz="3600">
                <a:solidFill>
                  <a:srgbClr val="000000"/>
                </a:solidFill>
                <a:latin typeface="Open Sans Bold"/>
              </a:rPr>
              <a:t>và</a:t>
            </a:r>
          </a:p>
        </p:txBody>
      </p:sp>
      <p:sp>
        <p:nvSpPr>
          <p:cNvPr id="24" name="TextBox 7">
            <a:extLst>
              <a:ext uri="{FF2B5EF4-FFF2-40B4-BE49-F238E27FC236}">
                <a16:creationId xmlns:a16="http://schemas.microsoft.com/office/drawing/2014/main" id="{4F55FEF8-1754-6793-0E5C-D4DB7587B428}"/>
              </a:ext>
            </a:extLst>
          </p:cNvPr>
          <p:cNvSpPr txBox="1"/>
          <p:nvPr/>
        </p:nvSpPr>
        <p:spPr>
          <a:xfrm>
            <a:off x="6773984" y="1478823"/>
            <a:ext cx="4115370" cy="613309"/>
          </a:xfrm>
          <a:prstGeom prst="rect">
            <a:avLst/>
          </a:prstGeom>
        </p:spPr>
        <p:txBody>
          <a:bodyPr wrap="square" lIns="0" tIns="0" rIns="0" bIns="0" rtlCol="0" anchor="t">
            <a:spAutoFit/>
          </a:bodyPr>
          <a:lstStyle/>
          <a:p>
            <a:pPr algn="ctr">
              <a:lnSpc>
                <a:spcPts val="4999"/>
              </a:lnSpc>
            </a:pPr>
            <a:r>
              <a:rPr lang="en-US" sz="3999" b="1">
                <a:solidFill>
                  <a:srgbClr val="000000"/>
                </a:solidFill>
                <a:latin typeface="Open Sans"/>
              </a:rPr>
              <a:t>Bảng đáp án</a:t>
            </a:r>
          </a:p>
        </p:txBody>
      </p:sp>
      <p:sp>
        <p:nvSpPr>
          <p:cNvPr id="5" name="Hình chữ nhật 4">
            <a:extLst>
              <a:ext uri="{FF2B5EF4-FFF2-40B4-BE49-F238E27FC236}">
                <a16:creationId xmlns:a16="http://schemas.microsoft.com/office/drawing/2014/main" id="{1BE18CAF-5849-E2BD-5942-2B06A78CBD46}"/>
              </a:ext>
            </a:extLst>
          </p:cNvPr>
          <p:cNvSpPr/>
          <p:nvPr/>
        </p:nvSpPr>
        <p:spPr>
          <a:xfrm>
            <a:off x="4567380" y="214097"/>
            <a:ext cx="9241276" cy="972765"/>
          </a:xfrm>
          <a:prstGeom prst="rect">
            <a:avLst/>
          </a:prstGeom>
          <a:solidFill>
            <a:srgbClr val="A1C7C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4800" b="1">
                <a:solidFill>
                  <a:schemeClr val="bg1"/>
                </a:solidFill>
                <a:latin typeface="Calibri"/>
                <a:ea typeface="Open Sans"/>
                <a:cs typeface="Open Sans"/>
              </a:rPr>
              <a:t>03. Nhóm máu và truyền máu</a:t>
            </a:r>
            <a:endParaRPr lang="vi-VN" sz="4800" b="1">
              <a:solidFill>
                <a:schemeClr val="bg1"/>
              </a:solidFill>
              <a:latin typeface="Open Sans"/>
              <a:ea typeface="Open Sans"/>
              <a:cs typeface="Open Sans"/>
            </a:endParaRPr>
          </a:p>
        </p:txBody>
      </p:sp>
    </p:spTree>
    <p:extLst>
      <p:ext uri="{BB962C8B-B14F-4D97-AF65-F5344CB8AC3E}">
        <p14:creationId xmlns:p14="http://schemas.microsoft.com/office/powerpoint/2010/main" val="91475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Nhóm 6">
            <a:extLst>
              <a:ext uri="{FF2B5EF4-FFF2-40B4-BE49-F238E27FC236}">
                <a16:creationId xmlns:a16="http://schemas.microsoft.com/office/drawing/2014/main" id="{79C44846-50BD-DB9E-40A2-29B5825EFE8D}"/>
              </a:ext>
            </a:extLst>
          </p:cNvPr>
          <p:cNvGrpSpPr/>
          <p:nvPr/>
        </p:nvGrpSpPr>
        <p:grpSpPr>
          <a:xfrm>
            <a:off x="1481988" y="1159448"/>
            <a:ext cx="1137000" cy="1125630"/>
            <a:chOff x="1413603" y="1520910"/>
            <a:chExt cx="1137000" cy="1125630"/>
          </a:xfrm>
        </p:grpSpPr>
        <p:sp>
          <p:nvSpPr>
            <p:cNvPr id="4" name="Freeform 4"/>
            <p:cNvSpPr/>
            <p:nvPr/>
          </p:nvSpPr>
          <p:spPr>
            <a:xfrm>
              <a:off x="1413603" y="152091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413603" y="162854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03</a:t>
              </a:r>
            </a:p>
          </p:txBody>
        </p:sp>
      </p:grpSp>
      <p:sp>
        <p:nvSpPr>
          <p:cNvPr id="10" name="TextBox 10"/>
          <p:cNvSpPr txBox="1"/>
          <p:nvPr/>
        </p:nvSpPr>
        <p:spPr>
          <a:xfrm>
            <a:off x="2740154" y="1457356"/>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Nhóm máu và truyền máu</a:t>
            </a:r>
          </a:p>
        </p:txBody>
      </p:sp>
      <p:sp>
        <p:nvSpPr>
          <p:cNvPr id="11" name="TextBox 11"/>
          <p:cNvSpPr txBox="1"/>
          <p:nvPr/>
        </p:nvSpPr>
        <p:spPr>
          <a:xfrm>
            <a:off x="1555337" y="2400275"/>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b. Truyền máu</a:t>
            </a:r>
          </a:p>
        </p:txBody>
      </p:sp>
      <p:pic>
        <p:nvPicPr>
          <p:cNvPr id="15" name="Picture 14">
            <a:extLst>
              <a:ext uri="{FF2B5EF4-FFF2-40B4-BE49-F238E27FC236}">
                <a16:creationId xmlns:a16="http://schemas.microsoft.com/office/drawing/2014/main" id="{96D1F504-E460-7B43-ABAF-FBD86CE48683}"/>
              </a:ext>
            </a:extLst>
          </p:cNvPr>
          <p:cNvPicPr>
            <a:picLocks noChangeAspect="1"/>
          </p:cNvPicPr>
          <p:nvPr/>
        </p:nvPicPr>
        <p:blipFill>
          <a:blip r:embed="rId8"/>
          <a:srcRect l="17980" t="8736" r="23249" b="14455"/>
          <a:stretch/>
        </p:blipFill>
        <p:spPr>
          <a:xfrm>
            <a:off x="8530642" y="3006440"/>
            <a:ext cx="9460368" cy="6954796"/>
          </a:xfrm>
          <a:prstGeom prst="rect">
            <a:avLst/>
          </a:prstGeom>
        </p:spPr>
      </p:pic>
      <p:sp>
        <p:nvSpPr>
          <p:cNvPr id="17" name="TextBox 10">
            <a:extLst>
              <a:ext uri="{FF2B5EF4-FFF2-40B4-BE49-F238E27FC236}">
                <a16:creationId xmlns:a16="http://schemas.microsoft.com/office/drawing/2014/main" id="{AD673E57-020E-C504-4439-49F2219DE953}"/>
              </a:ext>
            </a:extLst>
          </p:cNvPr>
          <p:cNvSpPr txBox="1"/>
          <p:nvPr/>
        </p:nvSpPr>
        <p:spPr>
          <a:xfrm>
            <a:off x="1555337" y="3328413"/>
            <a:ext cx="7199848" cy="615425"/>
          </a:xfrm>
          <a:prstGeom prst="rect">
            <a:avLst/>
          </a:prstGeom>
        </p:spPr>
        <p:txBody>
          <a:bodyPr wrap="square" lIns="0" tIns="0" rIns="0" bIns="0" rtlCol="0" anchor="t">
            <a:spAutoFit/>
          </a:bodyPr>
          <a:lstStyle/>
          <a:p>
            <a:pPr algn="just"/>
            <a:r>
              <a:rPr lang="en-US" sz="3999" b="1">
                <a:solidFill>
                  <a:schemeClr val="accent3">
                    <a:lumMod val="50000"/>
                  </a:schemeClr>
                </a:solidFill>
                <a:latin typeface="Open Sans"/>
              </a:rPr>
              <a:t>Trò chơi “Cặp đôi hoàn hảo”</a:t>
            </a:r>
          </a:p>
        </p:txBody>
      </p:sp>
      <p:sp>
        <p:nvSpPr>
          <p:cNvPr id="12" name="TextBox 10">
            <a:extLst>
              <a:ext uri="{FF2B5EF4-FFF2-40B4-BE49-F238E27FC236}">
                <a16:creationId xmlns:a16="http://schemas.microsoft.com/office/drawing/2014/main" id="{A07A4A20-E3DC-198E-95A0-02479E93565A}"/>
              </a:ext>
            </a:extLst>
          </p:cNvPr>
          <p:cNvSpPr txBox="1"/>
          <p:nvPr/>
        </p:nvSpPr>
        <p:spPr>
          <a:xfrm>
            <a:off x="1555337" y="4100924"/>
            <a:ext cx="6971248" cy="1747914"/>
          </a:xfrm>
          <a:prstGeom prst="rect">
            <a:avLst/>
          </a:prstGeom>
        </p:spPr>
        <p:txBody>
          <a:bodyPr wrap="square" lIns="0" tIns="0" rIns="0" bIns="0" rtlCol="0" anchor="t">
            <a:spAutoFit/>
          </a:bodyPr>
          <a:lstStyle/>
          <a:p>
            <a:pPr algn="just">
              <a:lnSpc>
                <a:spcPct val="150000"/>
              </a:lnSpc>
            </a:pPr>
            <a:r>
              <a:rPr lang="en-US" sz="3999">
                <a:solidFill>
                  <a:srgbClr val="000000"/>
                </a:solidFill>
                <a:latin typeface="Open Sans"/>
              </a:rPr>
              <a:t>* Hoàn thành phiếu học tập số 02 trong thời gian 3 phút</a:t>
            </a: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7001672" y="133925"/>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7" name="Table 12">
            <a:extLst>
              <a:ext uri="{FF2B5EF4-FFF2-40B4-BE49-F238E27FC236}">
                <a16:creationId xmlns:a16="http://schemas.microsoft.com/office/drawing/2014/main" id="{727D1744-63B2-231A-7268-411FD14985E5}"/>
              </a:ext>
            </a:extLst>
          </p:cNvPr>
          <p:cNvGraphicFramePr>
            <a:graphicFrameLocks noGrp="1"/>
          </p:cNvGraphicFramePr>
          <p:nvPr>
            <p:extLst>
              <p:ext uri="{D42A27DB-BD31-4B8C-83A1-F6EECF244321}">
                <p14:modId xmlns:p14="http://schemas.microsoft.com/office/powerpoint/2010/main" val="2492099198"/>
              </p:ext>
            </p:extLst>
          </p:nvPr>
        </p:nvGraphicFramePr>
        <p:xfrm>
          <a:off x="1509075" y="1866900"/>
          <a:ext cx="15844171" cy="7663077"/>
        </p:xfrm>
        <a:graphic>
          <a:graphicData uri="http://schemas.openxmlformats.org/drawingml/2006/table">
            <a:tbl>
              <a:tblPr firstRow="1" bandRow="1">
                <a:tableStyleId>{69012ECD-51FC-41F1-AA8D-1B2483CD663E}</a:tableStyleId>
              </a:tblPr>
              <a:tblGrid>
                <a:gridCol w="15844171">
                  <a:extLst>
                    <a:ext uri="{9D8B030D-6E8A-4147-A177-3AD203B41FA5}">
                      <a16:colId xmlns:a16="http://schemas.microsoft.com/office/drawing/2014/main" val="2501729880"/>
                    </a:ext>
                  </a:extLst>
                </a:gridCol>
              </a:tblGrid>
              <a:tr h="936784">
                <a:tc>
                  <a:txBody>
                    <a:bodyPr/>
                    <a:lstStyle/>
                    <a:p>
                      <a:pPr algn="ctr"/>
                      <a:r>
                        <a:rPr lang="en-US" sz="5000"/>
                        <a:t>Thảo luận phiếu học tập số 02</a:t>
                      </a:r>
                      <a:endParaRPr lang="en-GB" sz="5000"/>
                    </a:p>
                  </a:txBody>
                  <a:tcPr/>
                </a:tc>
                <a:extLst>
                  <a:ext uri="{0D108BD9-81ED-4DB2-BD59-A6C34878D82A}">
                    <a16:rowId xmlns:a16="http://schemas.microsoft.com/office/drawing/2014/main" val="2498539300"/>
                  </a:ext>
                </a:extLst>
              </a:tr>
              <a:tr h="6726293">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8" name="Freeform 7">
            <a:extLst>
              <a:ext uri="{FF2B5EF4-FFF2-40B4-BE49-F238E27FC236}">
                <a16:creationId xmlns:a16="http://schemas.microsoft.com/office/drawing/2014/main" id="{4E0D0404-9EA8-F218-B8FF-9DD3D0CBC912}"/>
              </a:ext>
            </a:extLst>
          </p:cNvPr>
          <p:cNvSpPr/>
          <p:nvPr/>
        </p:nvSpPr>
        <p:spPr>
          <a:xfrm>
            <a:off x="1842588" y="4045855"/>
            <a:ext cx="7301412" cy="5442495"/>
          </a:xfrm>
          <a:custGeom>
            <a:avLst/>
            <a:gdLst/>
            <a:ahLst/>
            <a:cxnLst/>
            <a:rect l="l" t="t" r="r" b="b"/>
            <a:pathLst>
              <a:path w="9690906" h="7223631">
                <a:moveTo>
                  <a:pt x="0" y="0"/>
                </a:moveTo>
                <a:lnTo>
                  <a:pt x="9690905" y="0"/>
                </a:lnTo>
                <a:lnTo>
                  <a:pt x="9690905" y="7223632"/>
                </a:lnTo>
                <a:lnTo>
                  <a:pt x="0" y="7223632"/>
                </a:lnTo>
                <a:lnTo>
                  <a:pt x="0" y="0"/>
                </a:lnTo>
                <a:close/>
              </a:path>
            </a:pathLst>
          </a:custGeom>
          <a:blipFill>
            <a:blip r:embed="rId6"/>
            <a:stretch>
              <a:fillRect/>
            </a:stretch>
          </a:blipFill>
        </p:spPr>
      </p:sp>
      <p:sp>
        <p:nvSpPr>
          <p:cNvPr id="12" name="TextBox 10">
            <a:extLst>
              <a:ext uri="{FF2B5EF4-FFF2-40B4-BE49-F238E27FC236}">
                <a16:creationId xmlns:a16="http://schemas.microsoft.com/office/drawing/2014/main" id="{7799A16D-92DA-914C-358E-1497DD2FEA08}"/>
              </a:ext>
            </a:extLst>
          </p:cNvPr>
          <p:cNvSpPr txBox="1"/>
          <p:nvPr/>
        </p:nvSpPr>
        <p:spPr>
          <a:xfrm>
            <a:off x="1871161" y="3058107"/>
            <a:ext cx="7154368" cy="1241237"/>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1. Em hãy hoàn thành sơ đồ truyền máu?</a:t>
            </a:r>
          </a:p>
        </p:txBody>
      </p:sp>
      <p:cxnSp>
        <p:nvCxnSpPr>
          <p:cNvPr id="13" name="Straight Connector 12">
            <a:extLst>
              <a:ext uri="{FF2B5EF4-FFF2-40B4-BE49-F238E27FC236}">
                <a16:creationId xmlns:a16="http://schemas.microsoft.com/office/drawing/2014/main" id="{E7043560-0814-D23E-4DAB-5F187B106DB5}"/>
              </a:ext>
            </a:extLst>
          </p:cNvPr>
          <p:cNvCxnSpPr>
            <a:cxnSpLocks/>
          </p:cNvCxnSpPr>
          <p:nvPr/>
        </p:nvCxnSpPr>
        <p:spPr>
          <a:xfrm>
            <a:off x="9431160" y="2846313"/>
            <a:ext cx="0" cy="6574486"/>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83C3BB67-0617-6DAD-EDB6-D86B9767E886}"/>
              </a:ext>
            </a:extLst>
          </p:cNvPr>
          <p:cNvSpPr txBox="1"/>
          <p:nvPr/>
        </p:nvSpPr>
        <p:spPr>
          <a:xfrm>
            <a:off x="9782828" y="3058107"/>
            <a:ext cx="7222061" cy="3286669"/>
          </a:xfrm>
          <a:prstGeom prst="rect">
            <a:avLst/>
          </a:prstGeom>
        </p:spPr>
        <p:txBody>
          <a:bodyPr wrap="square" lIns="0" tIns="0" rIns="0" bIns="0" rtlCol="0" anchor="t">
            <a:spAutoFit/>
          </a:bodyPr>
          <a:lstStyle/>
          <a:p>
            <a:pPr algn="just">
              <a:lnSpc>
                <a:spcPts val="5193"/>
              </a:lnSpc>
            </a:pPr>
            <a:r>
              <a:rPr lang="en-US" sz="3600">
                <a:solidFill>
                  <a:srgbClr val="000000"/>
                </a:solidFill>
                <a:latin typeface="Open Sans"/>
              </a:rPr>
              <a:t>2. Người có nhóm máu A có thể nhận được những nhóm máu nào? Nếu truyền nhóm máu không phù hợp sẽ dẫn đến hậu quả gì?</a:t>
            </a:r>
          </a:p>
        </p:txBody>
      </p:sp>
      <p:sp>
        <p:nvSpPr>
          <p:cNvPr id="15" name="Freeform 8">
            <a:extLst>
              <a:ext uri="{FF2B5EF4-FFF2-40B4-BE49-F238E27FC236}">
                <a16:creationId xmlns:a16="http://schemas.microsoft.com/office/drawing/2014/main" id="{DB2CDB7D-801F-F400-8045-13AE03B99001}"/>
              </a:ext>
            </a:extLst>
          </p:cNvPr>
          <p:cNvSpPr/>
          <p:nvPr/>
        </p:nvSpPr>
        <p:spPr>
          <a:xfrm>
            <a:off x="12725401" y="7037312"/>
            <a:ext cx="1284034" cy="2079408"/>
          </a:xfrm>
          <a:custGeom>
            <a:avLst/>
            <a:gdLst/>
            <a:ahLst/>
            <a:cxnLst/>
            <a:rect l="l" t="t" r="r" b="b"/>
            <a:pathLst>
              <a:path w="2540889" h="4114800">
                <a:moveTo>
                  <a:pt x="0" y="0"/>
                </a:moveTo>
                <a:lnTo>
                  <a:pt x="2540889" y="0"/>
                </a:lnTo>
                <a:lnTo>
                  <a:pt x="254088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Hình chữ nhật 8">
            <a:extLst>
              <a:ext uri="{FF2B5EF4-FFF2-40B4-BE49-F238E27FC236}">
                <a16:creationId xmlns:a16="http://schemas.microsoft.com/office/drawing/2014/main" id="{E915E354-4E9A-951C-A216-E32ED1A852C5}"/>
              </a:ext>
            </a:extLst>
          </p:cNvPr>
          <p:cNvSpPr/>
          <p:nvPr/>
        </p:nvSpPr>
        <p:spPr>
          <a:xfrm>
            <a:off x="4567380" y="214097"/>
            <a:ext cx="9241276" cy="972765"/>
          </a:xfrm>
          <a:prstGeom prst="rect">
            <a:avLst/>
          </a:prstGeom>
          <a:solidFill>
            <a:srgbClr val="A1C7C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4800" b="1">
                <a:solidFill>
                  <a:schemeClr val="bg1"/>
                </a:solidFill>
                <a:latin typeface="Calibri"/>
                <a:ea typeface="Open Sans"/>
                <a:cs typeface="Open Sans"/>
              </a:rPr>
              <a:t>03. Nhóm máu và truyền máu</a:t>
            </a:r>
            <a:endParaRPr lang="vi-VN" sz="4800" b="1">
              <a:solidFill>
                <a:schemeClr val="bg1"/>
              </a:solidFill>
              <a:latin typeface="Open Sans"/>
              <a:ea typeface="Open Sans"/>
              <a:cs typeface="Open Sans"/>
            </a:endParaRPr>
          </a:p>
        </p:txBody>
      </p:sp>
    </p:spTree>
    <p:extLst>
      <p:ext uri="{BB962C8B-B14F-4D97-AF65-F5344CB8AC3E}">
        <p14:creationId xmlns:p14="http://schemas.microsoft.com/office/powerpoint/2010/main" val="155752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2">
            <a:extLst>
              <a:ext uri="{FF2B5EF4-FFF2-40B4-BE49-F238E27FC236}">
                <a16:creationId xmlns:a16="http://schemas.microsoft.com/office/drawing/2014/main" id="{727D1744-63B2-231A-7268-411FD14985E5}"/>
              </a:ext>
            </a:extLst>
          </p:cNvPr>
          <p:cNvGraphicFramePr>
            <a:graphicFrameLocks noGrp="1"/>
          </p:cNvGraphicFramePr>
          <p:nvPr>
            <p:extLst>
              <p:ext uri="{D42A27DB-BD31-4B8C-83A1-F6EECF244321}">
                <p14:modId xmlns:p14="http://schemas.microsoft.com/office/powerpoint/2010/main" val="3259592318"/>
              </p:ext>
            </p:extLst>
          </p:nvPr>
        </p:nvGraphicFramePr>
        <p:xfrm>
          <a:off x="1509075" y="2095500"/>
          <a:ext cx="15844171" cy="7663077"/>
        </p:xfrm>
        <a:graphic>
          <a:graphicData uri="http://schemas.openxmlformats.org/drawingml/2006/table">
            <a:tbl>
              <a:tblPr firstRow="1" bandRow="1">
                <a:tableStyleId>{69012ECD-51FC-41F1-AA8D-1B2483CD663E}</a:tableStyleId>
              </a:tblPr>
              <a:tblGrid>
                <a:gridCol w="15844171">
                  <a:extLst>
                    <a:ext uri="{9D8B030D-6E8A-4147-A177-3AD203B41FA5}">
                      <a16:colId xmlns:a16="http://schemas.microsoft.com/office/drawing/2014/main" val="2501729880"/>
                    </a:ext>
                  </a:extLst>
                </a:gridCol>
              </a:tblGrid>
              <a:tr h="936784">
                <a:tc>
                  <a:txBody>
                    <a:bodyPr/>
                    <a:lstStyle/>
                    <a:p>
                      <a:pPr algn="ctr"/>
                      <a:r>
                        <a:rPr lang="en-US" sz="5000"/>
                        <a:t>Đáp án phiếu học tập số 02</a:t>
                      </a:r>
                      <a:endParaRPr lang="en-GB" sz="5000"/>
                    </a:p>
                  </a:txBody>
                  <a:tcPr/>
                </a:tc>
                <a:extLst>
                  <a:ext uri="{0D108BD9-81ED-4DB2-BD59-A6C34878D82A}">
                    <a16:rowId xmlns:a16="http://schemas.microsoft.com/office/drawing/2014/main" val="2498539300"/>
                  </a:ext>
                </a:extLst>
              </a:tr>
              <a:tr h="6726293">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2" name="Freeform 2"/>
          <p:cNvSpPr/>
          <p:nvPr/>
        </p:nvSpPr>
        <p:spPr>
          <a:xfrm rot="-6002825">
            <a:off x="17001672" y="133925"/>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0">
            <a:extLst>
              <a:ext uri="{FF2B5EF4-FFF2-40B4-BE49-F238E27FC236}">
                <a16:creationId xmlns:a16="http://schemas.microsoft.com/office/drawing/2014/main" id="{7799A16D-92DA-914C-358E-1497DD2FEA08}"/>
              </a:ext>
            </a:extLst>
          </p:cNvPr>
          <p:cNvSpPr txBox="1"/>
          <p:nvPr/>
        </p:nvSpPr>
        <p:spPr>
          <a:xfrm>
            <a:off x="1871161" y="3286707"/>
            <a:ext cx="7154368" cy="600036"/>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1. Sơ đồ truyền máu</a:t>
            </a:r>
          </a:p>
        </p:txBody>
      </p:sp>
      <p:cxnSp>
        <p:nvCxnSpPr>
          <p:cNvPr id="13" name="Straight Connector 12">
            <a:extLst>
              <a:ext uri="{FF2B5EF4-FFF2-40B4-BE49-F238E27FC236}">
                <a16:creationId xmlns:a16="http://schemas.microsoft.com/office/drawing/2014/main" id="{E7043560-0814-D23E-4DAB-5F187B106DB5}"/>
              </a:ext>
            </a:extLst>
          </p:cNvPr>
          <p:cNvCxnSpPr>
            <a:cxnSpLocks/>
          </p:cNvCxnSpPr>
          <p:nvPr/>
        </p:nvCxnSpPr>
        <p:spPr>
          <a:xfrm>
            <a:off x="9431160" y="3074913"/>
            <a:ext cx="0" cy="6574486"/>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E686243-9235-2707-93B7-33030F75C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0" y="4294113"/>
            <a:ext cx="6369564" cy="5334000"/>
          </a:xfrm>
          <a:prstGeom prst="rect">
            <a:avLst/>
          </a:prstGeom>
        </p:spPr>
      </p:pic>
      <p:sp>
        <p:nvSpPr>
          <p:cNvPr id="16" name="Freeform 6">
            <a:extLst>
              <a:ext uri="{FF2B5EF4-FFF2-40B4-BE49-F238E27FC236}">
                <a16:creationId xmlns:a16="http://schemas.microsoft.com/office/drawing/2014/main" id="{5E1FF500-9CE5-4633-F7BE-D75015624061}"/>
              </a:ext>
            </a:extLst>
          </p:cNvPr>
          <p:cNvSpPr/>
          <p:nvPr/>
        </p:nvSpPr>
        <p:spPr>
          <a:xfrm>
            <a:off x="10654536" y="6872379"/>
            <a:ext cx="3124378" cy="2603649"/>
          </a:xfrm>
          <a:custGeom>
            <a:avLst/>
            <a:gdLst/>
            <a:ahLst/>
            <a:cxnLst/>
            <a:rect l="l" t="t" r="r" b="b"/>
            <a:pathLst>
              <a:path w="6772876" h="5644064">
                <a:moveTo>
                  <a:pt x="0" y="0"/>
                </a:moveTo>
                <a:lnTo>
                  <a:pt x="6772876" y="0"/>
                </a:lnTo>
                <a:lnTo>
                  <a:pt x="6772876" y="5644064"/>
                </a:lnTo>
                <a:lnTo>
                  <a:pt x="0" y="5644064"/>
                </a:lnTo>
                <a:lnTo>
                  <a:pt x="0" y="0"/>
                </a:lnTo>
                <a:close/>
              </a:path>
            </a:pathLst>
          </a:custGeom>
          <a:blipFill>
            <a:blip r:embed="rId7"/>
            <a:stretch>
              <a:fillRect/>
            </a:stretch>
          </a:blipFill>
        </p:spPr>
      </p:sp>
      <p:sp>
        <p:nvSpPr>
          <p:cNvPr id="17" name="Freeform 7">
            <a:extLst>
              <a:ext uri="{FF2B5EF4-FFF2-40B4-BE49-F238E27FC236}">
                <a16:creationId xmlns:a16="http://schemas.microsoft.com/office/drawing/2014/main" id="{6397DFC7-0BA2-3300-6CF5-6E99A1660E89}"/>
              </a:ext>
            </a:extLst>
          </p:cNvPr>
          <p:cNvSpPr/>
          <p:nvPr/>
        </p:nvSpPr>
        <p:spPr>
          <a:xfrm flipH="1">
            <a:off x="13272020" y="6777841"/>
            <a:ext cx="2486829" cy="2311715"/>
          </a:xfrm>
          <a:custGeom>
            <a:avLst/>
            <a:gdLst/>
            <a:ahLst/>
            <a:cxnLst/>
            <a:rect l="l" t="t" r="r" b="b"/>
            <a:pathLst>
              <a:path w="5390827" h="5011223">
                <a:moveTo>
                  <a:pt x="5390828" y="0"/>
                </a:moveTo>
                <a:lnTo>
                  <a:pt x="0" y="0"/>
                </a:lnTo>
                <a:lnTo>
                  <a:pt x="0" y="5011223"/>
                </a:lnTo>
                <a:lnTo>
                  <a:pt x="5390828" y="5011223"/>
                </a:lnTo>
                <a:lnTo>
                  <a:pt x="5390828" y="0"/>
                </a:lnTo>
                <a:close/>
              </a:path>
            </a:pathLst>
          </a:custGeom>
          <a:blipFill>
            <a:blip r:embed="rId8"/>
            <a:stretch>
              <a:fillRect/>
            </a:stretch>
          </a:blipFill>
        </p:spPr>
      </p:sp>
      <p:sp>
        <p:nvSpPr>
          <p:cNvPr id="18" name="Freeform 8">
            <a:extLst>
              <a:ext uri="{FF2B5EF4-FFF2-40B4-BE49-F238E27FC236}">
                <a16:creationId xmlns:a16="http://schemas.microsoft.com/office/drawing/2014/main" id="{465E6A67-57EB-17FB-5FCF-F633797535FF}"/>
              </a:ext>
            </a:extLst>
          </p:cNvPr>
          <p:cNvSpPr/>
          <p:nvPr/>
        </p:nvSpPr>
        <p:spPr>
          <a:xfrm>
            <a:off x="12992322" y="6777841"/>
            <a:ext cx="1172131" cy="1898188"/>
          </a:xfrm>
          <a:custGeom>
            <a:avLst/>
            <a:gdLst/>
            <a:ahLst/>
            <a:cxnLst/>
            <a:rect l="l" t="t" r="r" b="b"/>
            <a:pathLst>
              <a:path w="2540889" h="4114800">
                <a:moveTo>
                  <a:pt x="0" y="0"/>
                </a:moveTo>
                <a:lnTo>
                  <a:pt x="2540889" y="0"/>
                </a:lnTo>
                <a:lnTo>
                  <a:pt x="254088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9">
            <a:extLst>
              <a:ext uri="{FF2B5EF4-FFF2-40B4-BE49-F238E27FC236}">
                <a16:creationId xmlns:a16="http://schemas.microsoft.com/office/drawing/2014/main" id="{EA78CEF7-17DB-B346-ACC7-D48D92F24EA2}"/>
              </a:ext>
            </a:extLst>
          </p:cNvPr>
          <p:cNvSpPr txBox="1"/>
          <p:nvPr/>
        </p:nvSpPr>
        <p:spPr>
          <a:xfrm>
            <a:off x="9687557" y="3198711"/>
            <a:ext cx="7457444" cy="3299942"/>
          </a:xfrm>
          <a:prstGeom prst="rect">
            <a:avLst/>
          </a:prstGeom>
        </p:spPr>
        <p:txBody>
          <a:bodyPr wrap="square" lIns="0" tIns="0" rIns="0" bIns="0" rtlCol="0" anchor="t">
            <a:spAutoFit/>
          </a:bodyPr>
          <a:lstStyle/>
          <a:p>
            <a:pPr algn="just">
              <a:lnSpc>
                <a:spcPts val="5193"/>
              </a:lnSpc>
            </a:pPr>
            <a:r>
              <a:rPr lang="en-US" sz="3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 </a:t>
            </a:r>
            <a:r>
              <a:rPr lang="vi-VN" sz="3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Hồng cầu máu (người cho) bị ngưng kết bởi kháng thể trong lòng mạch máu (người nhận) </a:t>
            </a:r>
            <a:endParaRPr lang="en-US" sz="3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just">
              <a:lnSpc>
                <a:spcPts val="5193"/>
              </a:lnSpc>
            </a:pPr>
            <a:r>
              <a:rPr lang="vi-VN" sz="3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=&gt; xảy ra phản ứng đồng loạt, gây sốc, nguy hiểm đến tính mạng.</a:t>
            </a:r>
            <a:endParaRPr lang="en-US" sz="36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magnifying glass with a black handle&#10;&#10;Description automatically generated with medium confidence">
            <a:extLst>
              <a:ext uri="{FF2B5EF4-FFF2-40B4-BE49-F238E27FC236}">
                <a16:creationId xmlns:a16="http://schemas.microsoft.com/office/drawing/2014/main" id="{BE88C5C2-63FB-D152-E822-B712CC5A48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4200" y="819089"/>
            <a:ext cx="632459" cy="632459"/>
          </a:xfrm>
          <a:prstGeom prst="rect">
            <a:avLst/>
          </a:prstGeom>
        </p:spPr>
      </p:pic>
      <p:sp>
        <p:nvSpPr>
          <p:cNvPr id="8" name="TextBox 11">
            <a:extLst>
              <a:ext uri="{FF2B5EF4-FFF2-40B4-BE49-F238E27FC236}">
                <a16:creationId xmlns:a16="http://schemas.microsoft.com/office/drawing/2014/main" id="{A6F21D2C-0BF8-2A46-51E1-F8DD4601D881}"/>
              </a:ext>
            </a:extLst>
          </p:cNvPr>
          <p:cNvSpPr txBox="1"/>
          <p:nvPr/>
        </p:nvSpPr>
        <p:spPr>
          <a:xfrm>
            <a:off x="3545381"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KHÁM PHÁ</a:t>
            </a:r>
          </a:p>
        </p:txBody>
      </p:sp>
    </p:spTree>
    <p:extLst>
      <p:ext uri="{BB962C8B-B14F-4D97-AF65-F5344CB8AC3E}">
        <p14:creationId xmlns:p14="http://schemas.microsoft.com/office/powerpoint/2010/main" val="386770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linds(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38924">
            <a:off x="15480579" y="7552145"/>
            <a:ext cx="8974046" cy="8615085"/>
          </a:xfrm>
          <a:custGeom>
            <a:avLst/>
            <a:gdLst/>
            <a:ahLst/>
            <a:cxnLst/>
            <a:rect l="l" t="t" r="r" b="b"/>
            <a:pathLst>
              <a:path w="8974046" h="8615085">
                <a:moveTo>
                  <a:pt x="0" y="0"/>
                </a:moveTo>
                <a:lnTo>
                  <a:pt x="8974047" y="0"/>
                </a:lnTo>
                <a:lnTo>
                  <a:pt x="8974047" y="8615084"/>
                </a:lnTo>
                <a:lnTo>
                  <a:pt x="0" y="8615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2600377" y="78697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29845">
            <a:off x="191392" y="8915297"/>
            <a:ext cx="1648747" cy="1154123"/>
          </a:xfrm>
          <a:custGeom>
            <a:avLst/>
            <a:gdLst/>
            <a:ahLst/>
            <a:cxnLst/>
            <a:rect l="l" t="t" r="r" b="b"/>
            <a:pathLst>
              <a:path w="1648747" h="1154123">
                <a:moveTo>
                  <a:pt x="0" y="0"/>
                </a:moveTo>
                <a:lnTo>
                  <a:pt x="1648747" y="0"/>
                </a:lnTo>
                <a:lnTo>
                  <a:pt x="1648747" y="1154123"/>
                </a:lnTo>
                <a:lnTo>
                  <a:pt x="0" y="1154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571350" y="335489"/>
            <a:ext cx="1724701" cy="1248056"/>
          </a:xfrm>
          <a:custGeom>
            <a:avLst/>
            <a:gdLst/>
            <a:ahLst/>
            <a:cxnLst/>
            <a:rect l="l" t="t" r="r" b="b"/>
            <a:pathLst>
              <a:path w="1724701" h="1248056">
                <a:moveTo>
                  <a:pt x="0" y="0"/>
                </a:moveTo>
                <a:lnTo>
                  <a:pt x="1724701" y="0"/>
                </a:lnTo>
                <a:lnTo>
                  <a:pt x="1724701" y="1248056"/>
                </a:lnTo>
                <a:lnTo>
                  <a:pt x="0" y="12480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4281828" y="5517748"/>
            <a:ext cx="4006172" cy="4769252"/>
          </a:xfrm>
          <a:custGeom>
            <a:avLst/>
            <a:gdLst/>
            <a:ahLst/>
            <a:cxnLst/>
            <a:rect l="l" t="t" r="r" b="b"/>
            <a:pathLst>
              <a:path w="4006172" h="4769252">
                <a:moveTo>
                  <a:pt x="0" y="0"/>
                </a:moveTo>
                <a:lnTo>
                  <a:pt x="4006172" y="0"/>
                </a:lnTo>
                <a:lnTo>
                  <a:pt x="4006172" y="4769252"/>
                </a:lnTo>
                <a:lnTo>
                  <a:pt x="0" y="47692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568877" y="3009991"/>
            <a:ext cx="12842677" cy="3740430"/>
          </a:xfrm>
          <a:custGeom>
            <a:avLst/>
            <a:gdLst/>
            <a:ahLst/>
            <a:cxnLst/>
            <a:rect l="l" t="t" r="r" b="b"/>
            <a:pathLst>
              <a:path w="12842677" h="3740430">
                <a:moveTo>
                  <a:pt x="0" y="0"/>
                </a:moveTo>
                <a:lnTo>
                  <a:pt x="12842677" y="0"/>
                </a:lnTo>
                <a:lnTo>
                  <a:pt x="12842677" y="3740430"/>
                </a:lnTo>
                <a:lnTo>
                  <a:pt x="0" y="37404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3039462" y="8292279"/>
            <a:ext cx="961783" cy="1030022"/>
          </a:xfrm>
          <a:custGeom>
            <a:avLst/>
            <a:gdLst/>
            <a:ahLst/>
            <a:cxnLst/>
            <a:rect l="l" t="t" r="r" b="b"/>
            <a:pathLst>
              <a:path w="961783" h="1030022">
                <a:moveTo>
                  <a:pt x="0" y="0"/>
                </a:moveTo>
                <a:lnTo>
                  <a:pt x="961784" y="0"/>
                </a:lnTo>
                <a:lnTo>
                  <a:pt x="961784" y="1030022"/>
                </a:lnTo>
                <a:lnTo>
                  <a:pt x="0" y="10300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TextBox 13"/>
          <p:cNvSpPr txBox="1"/>
          <p:nvPr/>
        </p:nvSpPr>
        <p:spPr>
          <a:xfrm>
            <a:off x="2530566" y="3779688"/>
            <a:ext cx="11402466" cy="2205732"/>
          </a:xfrm>
          <a:prstGeom prst="rect">
            <a:avLst/>
          </a:prstGeom>
        </p:spPr>
        <p:txBody>
          <a:bodyPr lIns="0" tIns="0" rIns="0" bIns="0" rtlCol="0" anchor="t">
            <a:spAutoFit/>
          </a:bodyPr>
          <a:lstStyle/>
          <a:p>
            <a:pPr algn="just">
              <a:lnSpc>
                <a:spcPts val="4293"/>
              </a:lnSpc>
            </a:pPr>
            <a:r>
              <a:rPr lang="en-US" sz="3799" spc="136">
                <a:solidFill>
                  <a:srgbClr val="1C030C"/>
                </a:solidFill>
                <a:latin typeface="Open Sans"/>
              </a:rPr>
              <a:t>Nhóm máu là nhóm tế bào hồng cầu, được chia thành bốn nhóm trong hệ nhóm máu ABO. Khi truyền máu, cần lựa chọn nhóm máu truyền phù hợp theo nguyên tắc truyền máu. </a:t>
            </a:r>
          </a:p>
        </p:txBody>
      </p:sp>
      <p:sp>
        <p:nvSpPr>
          <p:cNvPr id="14" name="Freeform 14"/>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18">
              <a:extLst>
                <a:ext uri="{96DAC541-7B7A-43D3-8B79-37D633B846F1}">
                  <asvg:svgBlip xmlns:asvg="http://schemas.microsoft.com/office/drawing/2016/SVG/main" r:embed="rId19"/>
                </a:ext>
              </a:extLst>
            </a:blip>
            <a:stretch>
              <a:fillRect b="-45394"/>
            </a:stretch>
          </a:blipFill>
        </p:spPr>
      </p:sp>
      <p:sp>
        <p:nvSpPr>
          <p:cNvPr id="16" name="TextBox 15">
            <a:extLst>
              <a:ext uri="{FF2B5EF4-FFF2-40B4-BE49-F238E27FC236}">
                <a16:creationId xmlns:a16="http://schemas.microsoft.com/office/drawing/2014/main" id="{41773216-699A-A6B2-30A6-97534E2ACFA0}"/>
              </a:ext>
            </a:extLst>
          </p:cNvPr>
          <p:cNvSpPr txBox="1"/>
          <p:nvPr/>
        </p:nvSpPr>
        <p:spPr>
          <a:xfrm>
            <a:off x="3429989" y="236779"/>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Kiến thức ghi nhớ</a:t>
            </a:r>
          </a:p>
        </p:txBody>
      </p:sp>
      <p:pic>
        <p:nvPicPr>
          <p:cNvPr id="17" name="Picture 16">
            <a:extLst>
              <a:ext uri="{FF2B5EF4-FFF2-40B4-BE49-F238E27FC236}">
                <a16:creationId xmlns:a16="http://schemas.microsoft.com/office/drawing/2014/main" id="{AFF8CDB7-525E-3A5B-5A81-5E9C7EFD23E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3584446" y="-395331"/>
            <a:ext cx="4944093" cy="2781052"/>
          </a:xfrm>
          <a:prstGeom prst="rect">
            <a:avLst/>
          </a:prstGeom>
        </p:spPr>
      </p:pic>
    </p:spTree>
    <p:extLst>
      <p:ext uri="{BB962C8B-B14F-4D97-AF65-F5344CB8AC3E}">
        <p14:creationId xmlns:p14="http://schemas.microsoft.com/office/powerpoint/2010/main" val="2810648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10931" y="-1039231"/>
            <a:ext cx="19316700" cy="3449653"/>
            <a:chOff x="-51383" y="2837973"/>
            <a:chExt cx="6350000" cy="1134008"/>
          </a:xfrm>
        </p:grpSpPr>
        <p:sp>
          <p:nvSpPr>
            <p:cNvPr id="3" name="Freeform 3"/>
            <p:cNvSpPr/>
            <p:nvPr/>
          </p:nvSpPr>
          <p:spPr>
            <a:xfrm>
              <a:off x="-51383" y="2837973"/>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4" name="Freeform 4"/>
          <p:cNvSpPr/>
          <p:nvPr/>
        </p:nvSpPr>
        <p:spPr>
          <a:xfrm>
            <a:off x="13095333" y="8090131"/>
            <a:ext cx="5403487" cy="3051926"/>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5" name="Freeform 5"/>
          <p:cNvSpPr/>
          <p:nvPr/>
        </p:nvSpPr>
        <p:spPr>
          <a:xfrm rot="10800000">
            <a:off x="-515731" y="8092832"/>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0570155">
            <a:off x="15942883" y="9163327"/>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4" name="Hình ảnh 13" descr="Ảnh có chứa Đồ họa, biểu tượng, Phông chữ, màu xanh lá cây&#10;&#10;Mô tả được tự động tạo">
            <a:extLst>
              <a:ext uri="{FF2B5EF4-FFF2-40B4-BE49-F238E27FC236}">
                <a16:creationId xmlns:a16="http://schemas.microsoft.com/office/drawing/2014/main" id="{03F78F36-2ED3-EFFD-D0BE-89AE5022E17A}"/>
              </a:ext>
            </a:extLst>
          </p:cNvPr>
          <p:cNvPicPr>
            <a:picLocks noChangeAspect="1"/>
          </p:cNvPicPr>
          <p:nvPr/>
        </p:nvPicPr>
        <p:blipFill>
          <a:blip r:embed="rId8"/>
          <a:stretch>
            <a:fillRect/>
          </a:stretch>
        </p:blipFill>
        <p:spPr>
          <a:xfrm>
            <a:off x="199292" y="2412023"/>
            <a:ext cx="1516185" cy="1535723"/>
          </a:xfrm>
          <a:prstGeom prst="rect">
            <a:avLst/>
          </a:prstGeom>
        </p:spPr>
      </p:pic>
      <p:sp>
        <p:nvSpPr>
          <p:cNvPr id="20" name="TextBox 8">
            <a:extLst>
              <a:ext uri="{FF2B5EF4-FFF2-40B4-BE49-F238E27FC236}">
                <a16:creationId xmlns:a16="http://schemas.microsoft.com/office/drawing/2014/main" id="{4BCC9983-26B6-574C-EBB1-83937147FBF2}"/>
              </a:ext>
            </a:extLst>
          </p:cNvPr>
          <p:cNvSpPr txBox="1"/>
          <p:nvPr/>
        </p:nvSpPr>
        <p:spPr>
          <a:xfrm>
            <a:off x="4573568" y="5982028"/>
            <a:ext cx="9221503" cy="769891"/>
          </a:xfrm>
          <a:prstGeom prst="rect">
            <a:avLst/>
          </a:prstGeom>
        </p:spPr>
        <p:txBody>
          <a:bodyPr wrap="square" lIns="0" tIns="0" rIns="0" bIns="0" rtlCol="0" anchor="t">
            <a:spAutoFit/>
          </a:bodyPr>
          <a:lstStyle/>
          <a:p>
            <a:pPr algn="ctr">
              <a:lnSpc>
                <a:spcPts val="4691"/>
              </a:lnSpc>
            </a:pPr>
            <a:r>
              <a:rPr lang="en-US" sz="9600" b="1" err="1">
                <a:solidFill>
                  <a:srgbClr val="000000"/>
                </a:solidFill>
                <a:latin typeface="Open Sans"/>
                <a:ea typeface="Open Sans"/>
                <a:cs typeface="Open Sans"/>
              </a:rPr>
              <a:t>Hệ</a:t>
            </a:r>
            <a:r>
              <a:rPr lang="en-US" sz="9600" b="1">
                <a:solidFill>
                  <a:srgbClr val="000000"/>
                </a:solidFill>
                <a:latin typeface="Open Sans"/>
                <a:ea typeface="Open Sans"/>
                <a:cs typeface="Open Sans"/>
              </a:rPr>
              <a:t> </a:t>
            </a:r>
            <a:r>
              <a:rPr lang="en-US" sz="9600" b="1" err="1">
                <a:solidFill>
                  <a:srgbClr val="000000"/>
                </a:solidFill>
                <a:latin typeface="Open Sans"/>
                <a:ea typeface="Open Sans"/>
                <a:cs typeface="Open Sans"/>
              </a:rPr>
              <a:t>tuần</a:t>
            </a:r>
            <a:r>
              <a:rPr lang="en-US" sz="9600" b="1">
                <a:solidFill>
                  <a:srgbClr val="000000"/>
                </a:solidFill>
                <a:latin typeface="Open Sans"/>
                <a:ea typeface="Open Sans"/>
                <a:cs typeface="Open Sans"/>
              </a:rPr>
              <a:t> </a:t>
            </a:r>
            <a:r>
              <a:rPr lang="en-US" sz="9600" b="1" err="1">
                <a:solidFill>
                  <a:srgbClr val="000000"/>
                </a:solidFill>
                <a:latin typeface="Open Sans"/>
                <a:ea typeface="Open Sans"/>
                <a:cs typeface="Open Sans"/>
              </a:rPr>
              <a:t>hoàn</a:t>
            </a:r>
          </a:p>
        </p:txBody>
      </p:sp>
      <p:grpSp>
        <p:nvGrpSpPr>
          <p:cNvPr id="26" name="Nhóm 25">
            <a:extLst>
              <a:ext uri="{FF2B5EF4-FFF2-40B4-BE49-F238E27FC236}">
                <a16:creationId xmlns:a16="http://schemas.microsoft.com/office/drawing/2014/main" id="{E6740132-BE26-3D52-0128-0A5FCD6F2AB6}"/>
              </a:ext>
            </a:extLst>
          </p:cNvPr>
          <p:cNvGrpSpPr/>
          <p:nvPr/>
        </p:nvGrpSpPr>
        <p:grpSpPr>
          <a:xfrm>
            <a:off x="7760107" y="3054501"/>
            <a:ext cx="2164394" cy="2092782"/>
            <a:chOff x="3471415" y="3650427"/>
            <a:chExt cx="1035002" cy="949764"/>
          </a:xfrm>
        </p:grpSpPr>
        <p:sp>
          <p:nvSpPr>
            <p:cNvPr id="24" name="Freeform 11">
              <a:extLst>
                <a:ext uri="{FF2B5EF4-FFF2-40B4-BE49-F238E27FC236}">
                  <a16:creationId xmlns:a16="http://schemas.microsoft.com/office/drawing/2014/main" id="{3ECFA592-20C1-E31A-2F82-5A9CC875760F}"/>
                </a:ext>
              </a:extLst>
            </p:cNvPr>
            <p:cNvSpPr/>
            <p:nvPr/>
          </p:nvSpPr>
          <p:spPr>
            <a:xfrm>
              <a:off x="3471415" y="3650427"/>
              <a:ext cx="1035002" cy="949764"/>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TextBox 12">
              <a:extLst>
                <a:ext uri="{FF2B5EF4-FFF2-40B4-BE49-F238E27FC236}">
                  <a16:creationId xmlns:a16="http://schemas.microsoft.com/office/drawing/2014/main" id="{8D829FFF-36D6-DCB6-BD6B-3568DD3C0B84}"/>
                </a:ext>
              </a:extLst>
            </p:cNvPr>
            <p:cNvSpPr txBox="1"/>
            <p:nvPr/>
          </p:nvSpPr>
          <p:spPr>
            <a:xfrm>
              <a:off x="3546160" y="3980944"/>
              <a:ext cx="880063" cy="473158"/>
            </a:xfrm>
            <a:prstGeom prst="rect">
              <a:avLst/>
            </a:prstGeom>
          </p:spPr>
          <p:txBody>
            <a:bodyPr wrap="square" lIns="0" tIns="0" rIns="0" bIns="0" rtlCol="0" anchor="t">
              <a:spAutoFit/>
            </a:bodyPr>
            <a:lstStyle/>
            <a:p>
              <a:pPr algn="ctr">
                <a:lnSpc>
                  <a:spcPts val="6967"/>
                </a:lnSpc>
              </a:pPr>
              <a:r>
                <a:rPr lang="en-US" sz="9600">
                  <a:solidFill>
                    <a:srgbClr val="000000"/>
                  </a:solidFill>
                  <a:latin typeface="KG Primary Penmanship"/>
                </a:rPr>
                <a:t>II</a:t>
              </a:r>
            </a:p>
          </p:txBody>
        </p:sp>
      </p:grpSp>
    </p:spTree>
    <p:extLst>
      <p:ext uri="{BB962C8B-B14F-4D97-AF65-F5344CB8AC3E}">
        <p14:creationId xmlns:p14="http://schemas.microsoft.com/office/powerpoint/2010/main" val="194975430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1"/>
          <p:cNvSpPr txBox="1"/>
          <p:nvPr/>
        </p:nvSpPr>
        <p:spPr>
          <a:xfrm>
            <a:off x="2012797" y="2664529"/>
            <a:ext cx="15898910" cy="1343787"/>
          </a:xfrm>
          <a:prstGeom prst="rect">
            <a:avLst/>
          </a:prstGeom>
        </p:spPr>
        <p:txBody>
          <a:bodyPr wrap="square" lIns="0" tIns="0" rIns="0" bIns="0" rtlCol="0" anchor="t">
            <a:spAutoFit/>
          </a:bodyPr>
          <a:lstStyle/>
          <a:p>
            <a:pPr algn="just">
              <a:lnSpc>
                <a:spcPts val="5333"/>
              </a:lnSpc>
            </a:pPr>
            <a:r>
              <a:rPr lang="en-US" sz="3600" spc="151" err="1">
                <a:solidFill>
                  <a:srgbClr val="1C030C"/>
                </a:solidFill>
                <a:latin typeface="Open Sans"/>
              </a:rPr>
              <a:t>Nêu</a:t>
            </a:r>
            <a:r>
              <a:rPr lang="en-US" sz="3600" spc="151">
                <a:solidFill>
                  <a:srgbClr val="1C030C"/>
                </a:solidFill>
                <a:latin typeface="Open Sans"/>
              </a:rPr>
              <a:t> </a:t>
            </a:r>
            <a:r>
              <a:rPr lang="en-US" sz="3600" spc="151" err="1">
                <a:solidFill>
                  <a:srgbClr val="1C030C"/>
                </a:solidFill>
                <a:latin typeface="Open Sans"/>
              </a:rPr>
              <a:t>cấu</a:t>
            </a:r>
            <a:r>
              <a:rPr lang="en-US" sz="3600" spc="151">
                <a:solidFill>
                  <a:srgbClr val="1C030C"/>
                </a:solidFill>
                <a:latin typeface="Open Sans"/>
              </a:rPr>
              <a:t> </a:t>
            </a:r>
            <a:r>
              <a:rPr lang="en-US" sz="3600" spc="151" err="1">
                <a:solidFill>
                  <a:srgbClr val="1C030C"/>
                </a:solidFill>
                <a:latin typeface="Open Sans"/>
              </a:rPr>
              <a:t>tạo</a:t>
            </a:r>
            <a:r>
              <a:rPr lang="en-US" sz="3600" spc="151">
                <a:solidFill>
                  <a:srgbClr val="1C030C"/>
                </a:solidFill>
                <a:latin typeface="Open Sans"/>
              </a:rPr>
              <a:t> </a:t>
            </a:r>
            <a:r>
              <a:rPr lang="en-US" sz="3600" spc="151" err="1">
                <a:solidFill>
                  <a:srgbClr val="1C030C"/>
                </a:solidFill>
                <a:latin typeface="Open Sans"/>
              </a:rPr>
              <a:t>của</a:t>
            </a:r>
            <a:r>
              <a:rPr lang="en-US" sz="3600" spc="151">
                <a:solidFill>
                  <a:srgbClr val="1C030C"/>
                </a:solidFill>
                <a:latin typeface="Open Sans"/>
              </a:rPr>
              <a:t> </a:t>
            </a:r>
            <a:r>
              <a:rPr lang="en-US" sz="3600" spc="151" err="1">
                <a:solidFill>
                  <a:srgbClr val="1C030C"/>
                </a:solidFill>
                <a:latin typeface="Open Sans"/>
              </a:rPr>
              <a:t>hệ</a:t>
            </a:r>
            <a:r>
              <a:rPr lang="en-US" sz="3600" spc="151">
                <a:solidFill>
                  <a:srgbClr val="1C030C"/>
                </a:solidFill>
                <a:latin typeface="Open Sans"/>
              </a:rPr>
              <a:t> </a:t>
            </a:r>
            <a:r>
              <a:rPr lang="en-US" sz="3600" spc="151" err="1">
                <a:solidFill>
                  <a:srgbClr val="1C030C"/>
                </a:solidFill>
                <a:latin typeface="Open Sans"/>
              </a:rPr>
              <a:t>tuần</a:t>
            </a:r>
            <a:r>
              <a:rPr lang="en-US" sz="3600" spc="151">
                <a:solidFill>
                  <a:srgbClr val="1C030C"/>
                </a:solidFill>
                <a:latin typeface="Open Sans"/>
              </a:rPr>
              <a:t> </a:t>
            </a:r>
            <a:r>
              <a:rPr lang="en-US" sz="3600" spc="151" err="1">
                <a:solidFill>
                  <a:srgbClr val="1C030C"/>
                </a:solidFill>
                <a:latin typeface="Open Sans"/>
              </a:rPr>
              <a:t>hoàn</a:t>
            </a:r>
            <a:r>
              <a:rPr lang="en-US" sz="3600" spc="151">
                <a:solidFill>
                  <a:srgbClr val="1C030C"/>
                </a:solidFill>
                <a:latin typeface="Open Sans"/>
              </a:rPr>
              <a:t>?</a:t>
            </a:r>
            <a:endParaRPr lang="en-US" sz="3600" spc="151">
              <a:solidFill>
                <a:srgbClr val="1C030C"/>
              </a:solidFill>
              <a:latin typeface="Open Sans"/>
              <a:ea typeface="Open Sans"/>
              <a:cs typeface="Open Sans"/>
            </a:endParaRPr>
          </a:p>
          <a:p>
            <a:pPr algn="just">
              <a:lnSpc>
                <a:spcPts val="5333"/>
              </a:lnSpc>
            </a:pPr>
            <a:r>
              <a:rPr lang="en-US" sz="3600" spc="151">
                <a:solidFill>
                  <a:srgbClr val="1C030C"/>
                </a:solidFill>
                <a:latin typeface="Open Sans"/>
              </a:rPr>
              <a:t>Cho </a:t>
            </a:r>
            <a:r>
              <a:rPr lang="en-US" sz="3600" spc="151" err="1">
                <a:solidFill>
                  <a:srgbClr val="1C030C"/>
                </a:solidFill>
                <a:latin typeface="Open Sans"/>
              </a:rPr>
              <a:t>biết</a:t>
            </a:r>
            <a:r>
              <a:rPr lang="en-US" sz="3600" spc="151">
                <a:solidFill>
                  <a:srgbClr val="1C030C"/>
                </a:solidFill>
                <a:latin typeface="Open Sans"/>
              </a:rPr>
              <a:t> </a:t>
            </a:r>
            <a:r>
              <a:rPr lang="en-US" sz="3600" spc="151" err="1">
                <a:solidFill>
                  <a:srgbClr val="1C030C"/>
                </a:solidFill>
                <a:latin typeface="Open Sans"/>
              </a:rPr>
              <a:t>vai</a:t>
            </a:r>
            <a:r>
              <a:rPr lang="en-US" sz="3600" spc="151">
                <a:solidFill>
                  <a:srgbClr val="1C030C"/>
                </a:solidFill>
                <a:latin typeface="Open Sans"/>
              </a:rPr>
              <a:t> </a:t>
            </a:r>
            <a:r>
              <a:rPr lang="en-US" sz="3600" spc="151" err="1">
                <a:solidFill>
                  <a:srgbClr val="1C030C"/>
                </a:solidFill>
                <a:latin typeface="Open Sans"/>
              </a:rPr>
              <a:t>trò</a:t>
            </a:r>
            <a:r>
              <a:rPr lang="en-US" sz="3600" spc="151">
                <a:solidFill>
                  <a:srgbClr val="1C030C"/>
                </a:solidFill>
                <a:latin typeface="Open Sans"/>
              </a:rPr>
              <a:t> </a:t>
            </a:r>
            <a:r>
              <a:rPr lang="en-US" sz="3600" spc="151" err="1">
                <a:solidFill>
                  <a:srgbClr val="1C030C"/>
                </a:solidFill>
                <a:latin typeface="Open Sans"/>
              </a:rPr>
              <a:t>của</a:t>
            </a:r>
            <a:r>
              <a:rPr lang="en-US" sz="3600" spc="151">
                <a:solidFill>
                  <a:srgbClr val="1C030C"/>
                </a:solidFill>
                <a:latin typeface="Open Sans"/>
              </a:rPr>
              <a:t> </a:t>
            </a:r>
            <a:r>
              <a:rPr lang="en-US" sz="3600" spc="151" err="1">
                <a:solidFill>
                  <a:srgbClr val="1C030C"/>
                </a:solidFill>
                <a:latin typeface="Open Sans"/>
              </a:rPr>
              <a:t>tim</a:t>
            </a:r>
            <a:r>
              <a:rPr lang="en-US" sz="3600" spc="151">
                <a:solidFill>
                  <a:srgbClr val="1C030C"/>
                </a:solidFill>
                <a:latin typeface="Open Sans"/>
              </a:rPr>
              <a:t>, </a:t>
            </a:r>
            <a:r>
              <a:rPr lang="en-US" sz="3600" spc="151" err="1">
                <a:solidFill>
                  <a:srgbClr val="1C030C"/>
                </a:solidFill>
                <a:latin typeface="Open Sans"/>
              </a:rPr>
              <a:t>động</a:t>
            </a:r>
            <a:r>
              <a:rPr lang="en-US" sz="3600" spc="151">
                <a:solidFill>
                  <a:srgbClr val="1C030C"/>
                </a:solidFill>
                <a:latin typeface="Open Sans"/>
              </a:rPr>
              <a:t> </a:t>
            </a:r>
            <a:r>
              <a:rPr lang="en-US" sz="3600" spc="151" err="1">
                <a:solidFill>
                  <a:srgbClr val="1C030C"/>
                </a:solidFill>
                <a:latin typeface="Open Sans"/>
              </a:rPr>
              <a:t>mạch</a:t>
            </a:r>
            <a:r>
              <a:rPr lang="en-US" sz="3600" spc="151">
                <a:solidFill>
                  <a:srgbClr val="1C030C"/>
                </a:solidFill>
                <a:latin typeface="Open Sans"/>
              </a:rPr>
              <a:t>, </a:t>
            </a:r>
            <a:r>
              <a:rPr lang="en-US" sz="3600" spc="151" err="1">
                <a:solidFill>
                  <a:srgbClr val="1C030C"/>
                </a:solidFill>
                <a:latin typeface="Open Sans"/>
              </a:rPr>
              <a:t>tĩnh</a:t>
            </a:r>
            <a:r>
              <a:rPr lang="en-US" sz="3600" spc="151">
                <a:solidFill>
                  <a:srgbClr val="1C030C"/>
                </a:solidFill>
                <a:latin typeface="Open Sans"/>
              </a:rPr>
              <a:t> </a:t>
            </a:r>
            <a:r>
              <a:rPr lang="en-US" sz="3600" spc="151" err="1">
                <a:solidFill>
                  <a:srgbClr val="1C030C"/>
                </a:solidFill>
                <a:latin typeface="Open Sans"/>
              </a:rPr>
              <a:t>mạch</a:t>
            </a:r>
            <a:r>
              <a:rPr lang="en-US" sz="3600" spc="151">
                <a:solidFill>
                  <a:srgbClr val="1C030C"/>
                </a:solidFill>
                <a:latin typeface="Open Sans"/>
              </a:rPr>
              <a:t>, </a:t>
            </a:r>
            <a:r>
              <a:rPr lang="en-US" sz="3600" spc="151" err="1">
                <a:solidFill>
                  <a:srgbClr val="1C030C"/>
                </a:solidFill>
                <a:latin typeface="Open Sans"/>
              </a:rPr>
              <a:t>mao</a:t>
            </a:r>
            <a:r>
              <a:rPr lang="en-US" sz="3600" spc="151">
                <a:solidFill>
                  <a:srgbClr val="1C030C"/>
                </a:solidFill>
                <a:latin typeface="Open Sans"/>
              </a:rPr>
              <a:t> </a:t>
            </a:r>
            <a:r>
              <a:rPr lang="en-US" sz="3600" spc="151" err="1">
                <a:solidFill>
                  <a:srgbClr val="1C030C"/>
                </a:solidFill>
                <a:latin typeface="Open Sans"/>
              </a:rPr>
              <a:t>mạch</a:t>
            </a:r>
            <a:r>
              <a:rPr lang="en-US" sz="3600" spc="151">
                <a:solidFill>
                  <a:srgbClr val="1C030C"/>
                </a:solidFill>
                <a:latin typeface="Open Sans"/>
              </a:rPr>
              <a:t>?</a:t>
            </a:r>
            <a:endParaRPr lang="en-US" sz="3600" spc="151">
              <a:solidFill>
                <a:srgbClr val="1C030C"/>
              </a:solidFill>
              <a:latin typeface="Open Sans"/>
              <a:ea typeface="Open Sans"/>
              <a:cs typeface="Open Sans"/>
            </a:endParaRPr>
          </a:p>
        </p:txBody>
      </p:sp>
      <p:grpSp>
        <p:nvGrpSpPr>
          <p:cNvPr id="13" name="Nhóm 12">
            <a:extLst>
              <a:ext uri="{FF2B5EF4-FFF2-40B4-BE49-F238E27FC236}">
                <a16:creationId xmlns:a16="http://schemas.microsoft.com/office/drawing/2014/main" id="{B2FFEEBB-337D-69AF-6162-FB2F65B48171}"/>
              </a:ext>
            </a:extLst>
          </p:cNvPr>
          <p:cNvGrpSpPr/>
          <p:nvPr/>
        </p:nvGrpSpPr>
        <p:grpSpPr>
          <a:xfrm>
            <a:off x="1864108" y="1442701"/>
            <a:ext cx="1142680" cy="1125630"/>
            <a:chOff x="1834800" y="1960470"/>
            <a:chExt cx="1142680" cy="1125630"/>
          </a:xfrm>
        </p:grpSpPr>
        <p:sp>
          <p:nvSpPr>
            <p:cNvPr id="32" name="Freeform 32"/>
            <p:cNvSpPr/>
            <p:nvPr/>
          </p:nvSpPr>
          <p:spPr>
            <a:xfrm>
              <a:off x="1840480" y="19604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3" name="TextBox 33"/>
            <p:cNvSpPr txBox="1"/>
            <p:nvPr/>
          </p:nvSpPr>
          <p:spPr>
            <a:xfrm>
              <a:off x="1834800" y="2123888"/>
              <a:ext cx="1137000" cy="886012"/>
            </a:xfrm>
            <a:prstGeom prst="rect">
              <a:avLst/>
            </a:prstGeom>
          </p:spPr>
          <p:txBody>
            <a:bodyPr wrap="square" lIns="0" tIns="0" rIns="0" bIns="0" rtlCol="0" anchor="t">
              <a:spAutoFit/>
            </a:bodyPr>
            <a:lstStyle/>
            <a:p>
              <a:pPr algn="ctr">
                <a:lnSpc>
                  <a:spcPts val="6967"/>
                </a:lnSpc>
              </a:pPr>
              <a:r>
                <a:rPr lang="en-US" sz="5530">
                  <a:solidFill>
                    <a:srgbClr val="000000"/>
                  </a:solidFill>
                  <a:latin typeface="KG Primary Penmanship"/>
                </a:rPr>
                <a:t>01</a:t>
              </a:r>
            </a:p>
          </p:txBody>
        </p:sp>
      </p:grpSp>
      <p:sp>
        <p:nvSpPr>
          <p:cNvPr id="34" name="TextBox 34"/>
          <p:cNvSpPr txBox="1"/>
          <p:nvPr/>
        </p:nvSpPr>
        <p:spPr>
          <a:xfrm>
            <a:off x="3127954" y="1962318"/>
            <a:ext cx="9431004" cy="606013"/>
          </a:xfrm>
          <a:prstGeom prst="rect">
            <a:avLst/>
          </a:prstGeom>
        </p:spPr>
        <p:txBody>
          <a:bodyPr wrap="square" lIns="0" tIns="0" rIns="0" bIns="0" rtlCol="0" anchor="t">
            <a:spAutoFit/>
          </a:bodyPr>
          <a:lstStyle/>
          <a:p>
            <a:pPr algn="just">
              <a:lnSpc>
                <a:spcPts val="4691"/>
              </a:lnSpc>
            </a:pPr>
            <a:r>
              <a:rPr lang="en-US" sz="4510">
                <a:solidFill>
                  <a:srgbClr val="000000"/>
                </a:solidFill>
                <a:latin typeface="Open Sans"/>
              </a:rPr>
              <a:t>Cấu tạo của hệ tuần hoàn</a:t>
            </a:r>
          </a:p>
        </p:txBody>
      </p:sp>
      <p:sp>
        <p:nvSpPr>
          <p:cNvPr id="35" name="Freeform 3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Freeform 36"/>
          <p:cNvSpPr/>
          <p:nvPr/>
        </p:nvSpPr>
        <p:spPr>
          <a:xfrm rot="-6002825">
            <a:off x="16506641" y="51932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7">
              <a:extLst>
                <a:ext uri="{96DAC541-7B7A-43D3-8B79-37D633B846F1}">
                  <asvg:svgBlip xmlns:asvg="http://schemas.microsoft.com/office/drawing/2016/SVG/main" r:embed="rId8"/>
                </a:ext>
              </a:extLst>
            </a:blip>
            <a:stretch>
              <a:fillRect b="-45394"/>
            </a:stretch>
          </a:blipFill>
        </p:spPr>
      </p:sp>
      <p:sp>
        <p:nvSpPr>
          <p:cNvPr id="42" name="AutoShape 5">
            <a:extLst>
              <a:ext uri="{FF2B5EF4-FFF2-40B4-BE49-F238E27FC236}">
                <a16:creationId xmlns:a16="http://schemas.microsoft.com/office/drawing/2014/main" id="{02581FA5-E67D-FF16-E4B0-7B090685E777}"/>
              </a:ext>
            </a:extLst>
          </p:cNvPr>
          <p:cNvSpPr/>
          <p:nvPr/>
        </p:nvSpPr>
        <p:spPr>
          <a:xfrm flipH="1" flipV="1">
            <a:off x="2015395" y="1320556"/>
            <a:ext cx="3852716" cy="28575"/>
          </a:xfrm>
          <a:prstGeom prst="line">
            <a:avLst/>
          </a:prstGeom>
          <a:ln w="38100" cap="flat">
            <a:solidFill>
              <a:srgbClr val="FFFFFF"/>
            </a:solidFill>
            <a:prstDash val="solid"/>
            <a:headEnd type="none" w="sm" len="sm"/>
            <a:tailEnd type="none" w="sm" len="sm"/>
          </a:ln>
        </p:spPr>
      </p:sp>
      <p:sp>
        <p:nvSpPr>
          <p:cNvPr id="43" name="TextBox 6">
            <a:extLst>
              <a:ext uri="{FF2B5EF4-FFF2-40B4-BE49-F238E27FC236}">
                <a16:creationId xmlns:a16="http://schemas.microsoft.com/office/drawing/2014/main" id="{D3B39CCA-C942-16F9-CA93-980ED5251C25}"/>
              </a:ext>
            </a:extLst>
          </p:cNvPr>
          <p:cNvSpPr txBox="1"/>
          <p:nvPr/>
        </p:nvSpPr>
        <p:spPr>
          <a:xfrm>
            <a:off x="1934308" y="685969"/>
            <a:ext cx="4338654" cy="606013"/>
          </a:xfrm>
          <a:prstGeom prst="rect">
            <a:avLst/>
          </a:prstGeom>
        </p:spPr>
        <p:txBody>
          <a:bodyPr lIns="0" tIns="0" rIns="0" bIns="0" rtlCol="0" anchor="t">
            <a:spAutoFit/>
          </a:bodyPr>
          <a:lstStyle/>
          <a:p>
            <a:pPr algn="just">
              <a:lnSpc>
                <a:spcPts val="4691"/>
              </a:lnSpc>
            </a:pPr>
            <a:r>
              <a:rPr lang="en-US" sz="4510">
                <a:solidFill>
                  <a:schemeClr val="tx2">
                    <a:lumMod val="50000"/>
                  </a:schemeClr>
                </a:solidFill>
                <a:latin typeface="Open Sans Bold"/>
              </a:rPr>
              <a:t>Hệ tuần hoàn</a:t>
            </a:r>
          </a:p>
        </p:txBody>
      </p:sp>
      <p:sp>
        <p:nvSpPr>
          <p:cNvPr id="44" name="AutoShape 5">
            <a:extLst>
              <a:ext uri="{FF2B5EF4-FFF2-40B4-BE49-F238E27FC236}">
                <a16:creationId xmlns:a16="http://schemas.microsoft.com/office/drawing/2014/main" id="{300EA1CC-82C9-7428-49AA-6853C3B899FC}"/>
              </a:ext>
            </a:extLst>
          </p:cNvPr>
          <p:cNvSpPr/>
          <p:nvPr/>
        </p:nvSpPr>
        <p:spPr>
          <a:xfrm flipH="1">
            <a:off x="1250462" y="1349131"/>
            <a:ext cx="4575638" cy="732"/>
          </a:xfrm>
          <a:prstGeom prst="line">
            <a:avLst/>
          </a:prstGeom>
          <a:ln w="38100" cap="flat">
            <a:solidFill>
              <a:schemeClr val="tx1"/>
            </a:solidFill>
            <a:prstDash val="solid"/>
            <a:headEnd type="none" w="sm" len="sm"/>
            <a:tailEnd type="none" w="sm" len="sm"/>
          </a:ln>
        </p:spPr>
      </p:sp>
      <p:grpSp>
        <p:nvGrpSpPr>
          <p:cNvPr id="12" name="Nhóm 11">
            <a:extLst>
              <a:ext uri="{FF2B5EF4-FFF2-40B4-BE49-F238E27FC236}">
                <a16:creationId xmlns:a16="http://schemas.microsoft.com/office/drawing/2014/main" id="{DAE76C4E-B2AA-2828-F935-9046F84B8F3B}"/>
              </a:ext>
            </a:extLst>
          </p:cNvPr>
          <p:cNvGrpSpPr/>
          <p:nvPr/>
        </p:nvGrpSpPr>
        <p:grpSpPr>
          <a:xfrm>
            <a:off x="794158" y="322265"/>
            <a:ext cx="1137000" cy="1125630"/>
            <a:chOff x="3490465" y="5118957"/>
            <a:chExt cx="1137000" cy="1125630"/>
          </a:xfrm>
        </p:grpSpPr>
        <p:sp>
          <p:nvSpPr>
            <p:cNvPr id="9" name="Freeform 14">
              <a:extLst>
                <a:ext uri="{FF2B5EF4-FFF2-40B4-BE49-F238E27FC236}">
                  <a16:creationId xmlns:a16="http://schemas.microsoft.com/office/drawing/2014/main" id="{5CCC4D0C-E1C3-2D46-B4E0-42689049290C}"/>
                </a:ext>
              </a:extLst>
            </p:cNvPr>
            <p:cNvSpPr/>
            <p:nvPr/>
          </p:nvSpPr>
          <p:spPr>
            <a:xfrm>
              <a:off x="3490465" y="511895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5">
              <a:extLst>
                <a:ext uri="{FF2B5EF4-FFF2-40B4-BE49-F238E27FC236}">
                  <a16:creationId xmlns:a16="http://schemas.microsoft.com/office/drawing/2014/main" id="{95E3F5B5-87EC-05F5-BA17-B067AC395BAD}"/>
                </a:ext>
              </a:extLst>
            </p:cNvPr>
            <p:cNvSpPr txBox="1"/>
            <p:nvPr/>
          </p:nvSpPr>
          <p:spPr>
            <a:xfrm>
              <a:off x="3490465" y="5226592"/>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II</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36"/>
          <p:cNvSpPr/>
          <p:nvPr/>
        </p:nvSpPr>
        <p:spPr>
          <a:xfrm rot="-6002825">
            <a:off x="16506641" y="51932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6">
              <a:extLst>
                <a:ext uri="{96DAC541-7B7A-43D3-8B79-37D633B846F1}">
                  <asvg:svgBlip xmlns:asvg="http://schemas.microsoft.com/office/drawing/2016/SVG/main" r:embed="rId7"/>
                </a:ext>
              </a:extLst>
            </a:blip>
            <a:stretch>
              <a:fillRect b="-45394"/>
            </a:stretch>
          </a:blipFill>
        </p:spPr>
      </p:sp>
      <p:pic>
        <p:nvPicPr>
          <p:cNvPr id="16" name="Phương tiện Trực tuyến 15" title="Hệ tuần hoàn trong cơ thể người">
            <a:hlinkClick r:id="" action="ppaction://media"/>
            <a:extLst>
              <a:ext uri="{FF2B5EF4-FFF2-40B4-BE49-F238E27FC236}">
                <a16:creationId xmlns:a16="http://schemas.microsoft.com/office/drawing/2014/main" id="{3D233B62-44C7-2B87-57CC-9BF77DF76B94}"/>
              </a:ext>
            </a:extLst>
          </p:cNvPr>
          <p:cNvPicPr>
            <a:picLocks noRot="1" noChangeAspect="1"/>
          </p:cNvPicPr>
          <p:nvPr>
            <a:videoFile r:link="rId1"/>
          </p:nvPr>
        </p:nvPicPr>
        <p:blipFill>
          <a:blip r:embed="rId8"/>
          <a:stretch>
            <a:fillRect/>
          </a:stretch>
        </p:blipFill>
        <p:spPr>
          <a:xfrm>
            <a:off x="492972" y="159426"/>
            <a:ext cx="17301533" cy="9954845"/>
          </a:xfrm>
          <a:prstGeom prst="rect">
            <a:avLst/>
          </a:prstGeom>
        </p:spPr>
      </p:pic>
    </p:spTree>
    <p:extLst>
      <p:ext uri="{BB962C8B-B14F-4D97-AF65-F5344CB8AC3E}">
        <p14:creationId xmlns:p14="http://schemas.microsoft.com/office/powerpoint/2010/main" val="22458408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93489" y="1981163"/>
            <a:ext cx="3789904" cy="7221707"/>
          </a:xfrm>
          <a:custGeom>
            <a:avLst/>
            <a:gdLst/>
            <a:ahLst/>
            <a:cxnLst/>
            <a:rect l="l" t="t" r="r" b="b"/>
            <a:pathLst>
              <a:path w="3789904" h="7221707">
                <a:moveTo>
                  <a:pt x="0" y="0"/>
                </a:moveTo>
                <a:lnTo>
                  <a:pt x="3789904" y="0"/>
                </a:lnTo>
                <a:lnTo>
                  <a:pt x="3789904" y="7221707"/>
                </a:lnTo>
                <a:lnTo>
                  <a:pt x="0" y="7221707"/>
                </a:lnTo>
                <a:lnTo>
                  <a:pt x="0" y="0"/>
                </a:lnTo>
                <a:close/>
              </a:path>
            </a:pathLst>
          </a:custGeom>
          <a:blipFill>
            <a:blip r:embed="rId2"/>
            <a:stretch>
              <a:fillRect l="-30685" t="-8232" r="-30384" b="-9649"/>
            </a:stretch>
          </a:blipFill>
        </p:spPr>
      </p:sp>
      <p:sp>
        <p:nvSpPr>
          <p:cNvPr id="3" name="AutoShape 3"/>
          <p:cNvSpPr/>
          <p:nvPr/>
        </p:nvSpPr>
        <p:spPr>
          <a:xfrm>
            <a:off x="5056222" y="4135210"/>
            <a:ext cx="2648806" cy="0"/>
          </a:xfrm>
          <a:prstGeom prst="line">
            <a:avLst/>
          </a:prstGeom>
          <a:ln w="38100" cap="flat">
            <a:solidFill>
              <a:srgbClr val="4D90BC"/>
            </a:solidFill>
            <a:prstDash val="sysDash"/>
            <a:headEnd type="none" w="sm" len="sm"/>
            <a:tailEnd type="oval" w="lg" len="lg"/>
          </a:ln>
        </p:spPr>
      </p:sp>
      <p:sp>
        <p:nvSpPr>
          <p:cNvPr id="4" name="AutoShape 4"/>
          <p:cNvSpPr/>
          <p:nvPr/>
        </p:nvSpPr>
        <p:spPr>
          <a:xfrm flipH="1">
            <a:off x="10494718" y="4154260"/>
            <a:ext cx="2186199" cy="0"/>
          </a:xfrm>
          <a:prstGeom prst="line">
            <a:avLst/>
          </a:prstGeom>
          <a:ln w="38100" cap="flat">
            <a:solidFill>
              <a:srgbClr val="4D90BC"/>
            </a:solidFill>
            <a:prstDash val="sysDash"/>
            <a:headEnd type="none" w="sm" len="sm"/>
            <a:tailEnd type="oval" w="lg" len="lg"/>
          </a:ln>
        </p:spPr>
      </p:sp>
      <p:sp>
        <p:nvSpPr>
          <p:cNvPr id="5" name="AutoShape 5"/>
          <p:cNvSpPr/>
          <p:nvPr/>
        </p:nvSpPr>
        <p:spPr>
          <a:xfrm flipH="1">
            <a:off x="9430194" y="6497420"/>
            <a:ext cx="3279299" cy="0"/>
          </a:xfrm>
          <a:prstGeom prst="line">
            <a:avLst/>
          </a:prstGeom>
          <a:ln w="38100" cap="flat">
            <a:solidFill>
              <a:srgbClr val="4D90BC"/>
            </a:solidFill>
            <a:prstDash val="sysDash"/>
            <a:headEnd type="none" w="sm" len="sm"/>
            <a:tailEnd type="oval" w="lg" len="lg"/>
          </a:ln>
        </p:spPr>
      </p:sp>
      <p:sp>
        <p:nvSpPr>
          <p:cNvPr id="6" name="AutoShape 6"/>
          <p:cNvSpPr/>
          <p:nvPr/>
        </p:nvSpPr>
        <p:spPr>
          <a:xfrm flipH="1">
            <a:off x="9188441" y="2797623"/>
            <a:ext cx="4042347" cy="0"/>
          </a:xfrm>
          <a:prstGeom prst="line">
            <a:avLst/>
          </a:prstGeom>
          <a:ln w="38100" cap="rnd">
            <a:solidFill>
              <a:srgbClr val="4D90BC"/>
            </a:solidFill>
            <a:prstDash val="sysDash"/>
            <a:headEnd type="none" w="sm" len="sm"/>
            <a:tailEnd type="oval" w="lg" len="lg"/>
          </a:ln>
        </p:spPr>
      </p:sp>
      <p:grpSp>
        <p:nvGrpSpPr>
          <p:cNvPr id="7" name="Group 7"/>
          <p:cNvGrpSpPr/>
          <p:nvPr/>
        </p:nvGrpSpPr>
        <p:grpSpPr>
          <a:xfrm>
            <a:off x="12709492" y="2106080"/>
            <a:ext cx="3581534" cy="1239796"/>
            <a:chOff x="0" y="-12621"/>
            <a:chExt cx="943285" cy="326531"/>
          </a:xfrm>
        </p:grpSpPr>
        <p:sp>
          <p:nvSpPr>
            <p:cNvPr id="8" name="Freeform 8"/>
            <p:cNvSpPr/>
            <p:nvPr/>
          </p:nvSpPr>
          <p:spPr>
            <a:xfrm>
              <a:off x="0" y="0"/>
              <a:ext cx="940712" cy="313910"/>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9" name="TextBox 9"/>
            <p:cNvSpPr txBox="1"/>
            <p:nvPr/>
          </p:nvSpPr>
          <p:spPr>
            <a:xfrm>
              <a:off x="2573" y="-12621"/>
              <a:ext cx="940712" cy="313422"/>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Mao  mạch phổi</a:t>
              </a:r>
            </a:p>
          </p:txBody>
        </p:sp>
      </p:grpSp>
      <p:grpSp>
        <p:nvGrpSpPr>
          <p:cNvPr id="10" name="Group 10"/>
          <p:cNvGrpSpPr/>
          <p:nvPr/>
        </p:nvGrpSpPr>
        <p:grpSpPr>
          <a:xfrm>
            <a:off x="12699723" y="3480625"/>
            <a:ext cx="3571765" cy="1200188"/>
            <a:chOff x="0" y="0"/>
            <a:chExt cx="940712" cy="313910"/>
          </a:xfrm>
        </p:grpSpPr>
        <p:sp>
          <p:nvSpPr>
            <p:cNvPr id="11" name="Freeform 11"/>
            <p:cNvSpPr/>
            <p:nvPr/>
          </p:nvSpPr>
          <p:spPr>
            <a:xfrm>
              <a:off x="0" y="0"/>
              <a:ext cx="940712" cy="313910"/>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12" name="TextBox 12"/>
            <p:cNvSpPr txBox="1"/>
            <p:nvPr/>
          </p:nvSpPr>
          <p:spPr>
            <a:xfrm>
              <a:off x="65691" y="9397"/>
              <a:ext cx="812800" cy="300533"/>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Tĩnh mạch phổi</a:t>
              </a:r>
            </a:p>
          </p:txBody>
        </p:sp>
      </p:grpSp>
      <p:grpSp>
        <p:nvGrpSpPr>
          <p:cNvPr id="13" name="Group 13"/>
          <p:cNvGrpSpPr/>
          <p:nvPr/>
        </p:nvGrpSpPr>
        <p:grpSpPr>
          <a:xfrm>
            <a:off x="12689953" y="5853328"/>
            <a:ext cx="3571765" cy="1133259"/>
            <a:chOff x="-5146" y="12404"/>
            <a:chExt cx="940712" cy="298472"/>
          </a:xfrm>
        </p:grpSpPr>
        <p:sp>
          <p:nvSpPr>
            <p:cNvPr id="14" name="Freeform 14"/>
            <p:cNvSpPr/>
            <p:nvPr/>
          </p:nvSpPr>
          <p:spPr>
            <a:xfrm>
              <a:off x="-5146" y="12404"/>
              <a:ext cx="940712" cy="298472"/>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15" name="TextBox 15"/>
            <p:cNvSpPr txBox="1"/>
            <p:nvPr/>
          </p:nvSpPr>
          <p:spPr>
            <a:xfrm>
              <a:off x="57894" y="56145"/>
              <a:ext cx="823092" cy="213077"/>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Tim</a:t>
              </a:r>
            </a:p>
          </p:txBody>
        </p:sp>
      </p:grpSp>
      <p:sp>
        <p:nvSpPr>
          <p:cNvPr id="16" name="AutoShape 16"/>
          <p:cNvSpPr/>
          <p:nvPr/>
        </p:nvSpPr>
        <p:spPr>
          <a:xfrm flipH="1">
            <a:off x="10354063" y="7962283"/>
            <a:ext cx="3279299" cy="0"/>
          </a:xfrm>
          <a:prstGeom prst="line">
            <a:avLst/>
          </a:prstGeom>
          <a:ln w="38100" cap="flat">
            <a:solidFill>
              <a:srgbClr val="4D90BC"/>
            </a:solidFill>
            <a:prstDash val="sysDash"/>
            <a:headEnd type="none" w="sm" len="sm"/>
            <a:tailEnd type="oval" w="lg" len="lg"/>
          </a:ln>
        </p:spPr>
      </p:sp>
      <p:grpSp>
        <p:nvGrpSpPr>
          <p:cNvPr id="17" name="Group 17"/>
          <p:cNvGrpSpPr/>
          <p:nvPr/>
        </p:nvGrpSpPr>
        <p:grpSpPr>
          <a:xfrm>
            <a:off x="12690686" y="7347296"/>
            <a:ext cx="3601073" cy="1191876"/>
            <a:chOff x="-4953" y="0"/>
            <a:chExt cx="948431" cy="313910"/>
          </a:xfrm>
        </p:grpSpPr>
        <p:sp>
          <p:nvSpPr>
            <p:cNvPr id="18" name="Freeform 18"/>
            <p:cNvSpPr/>
            <p:nvPr/>
          </p:nvSpPr>
          <p:spPr>
            <a:xfrm>
              <a:off x="0" y="0"/>
              <a:ext cx="940712" cy="313910"/>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19" name="TextBox 19"/>
            <p:cNvSpPr txBox="1"/>
            <p:nvPr/>
          </p:nvSpPr>
          <p:spPr>
            <a:xfrm>
              <a:off x="-4953" y="244"/>
              <a:ext cx="948431" cy="272254"/>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Động  mạch chủ</a:t>
              </a:r>
            </a:p>
          </p:txBody>
        </p:sp>
      </p:grpSp>
      <p:grpSp>
        <p:nvGrpSpPr>
          <p:cNvPr id="20" name="Group 20"/>
          <p:cNvGrpSpPr/>
          <p:nvPr/>
        </p:nvGrpSpPr>
        <p:grpSpPr>
          <a:xfrm>
            <a:off x="1926205" y="3614780"/>
            <a:ext cx="3599330" cy="1135757"/>
            <a:chOff x="0" y="0"/>
            <a:chExt cx="947972" cy="313910"/>
          </a:xfrm>
        </p:grpSpPr>
        <p:sp>
          <p:nvSpPr>
            <p:cNvPr id="21" name="Freeform 21"/>
            <p:cNvSpPr/>
            <p:nvPr/>
          </p:nvSpPr>
          <p:spPr>
            <a:xfrm>
              <a:off x="0" y="0"/>
              <a:ext cx="940712" cy="313910"/>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22" name="TextBox 22"/>
            <p:cNvSpPr txBox="1"/>
            <p:nvPr/>
          </p:nvSpPr>
          <p:spPr>
            <a:xfrm>
              <a:off x="12153" y="3760"/>
              <a:ext cx="935819" cy="291107"/>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Động mạch phổi</a:t>
              </a:r>
            </a:p>
          </p:txBody>
        </p:sp>
      </p:grpSp>
      <p:sp>
        <p:nvSpPr>
          <p:cNvPr id="23" name="AutoShape 23"/>
          <p:cNvSpPr/>
          <p:nvPr/>
        </p:nvSpPr>
        <p:spPr>
          <a:xfrm>
            <a:off x="5075272" y="6478370"/>
            <a:ext cx="2648806" cy="0"/>
          </a:xfrm>
          <a:prstGeom prst="line">
            <a:avLst/>
          </a:prstGeom>
          <a:ln w="38100" cap="flat">
            <a:solidFill>
              <a:srgbClr val="4D90BC"/>
            </a:solidFill>
            <a:prstDash val="sysDash"/>
            <a:headEnd type="none" w="sm" len="sm"/>
            <a:tailEnd type="oval" w="lg" len="lg"/>
          </a:ln>
        </p:spPr>
      </p:sp>
      <p:grpSp>
        <p:nvGrpSpPr>
          <p:cNvPr id="24" name="Group 24"/>
          <p:cNvGrpSpPr/>
          <p:nvPr/>
        </p:nvGrpSpPr>
        <p:grpSpPr>
          <a:xfrm>
            <a:off x="1926205" y="5806233"/>
            <a:ext cx="3571765" cy="1191876"/>
            <a:chOff x="0" y="0"/>
            <a:chExt cx="940712" cy="313910"/>
          </a:xfrm>
        </p:grpSpPr>
        <p:sp>
          <p:nvSpPr>
            <p:cNvPr id="25" name="Freeform 25"/>
            <p:cNvSpPr/>
            <p:nvPr/>
          </p:nvSpPr>
          <p:spPr>
            <a:xfrm>
              <a:off x="0" y="0"/>
              <a:ext cx="940712" cy="313910"/>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26" name="TextBox 26"/>
            <p:cNvSpPr txBox="1"/>
            <p:nvPr/>
          </p:nvSpPr>
          <p:spPr>
            <a:xfrm>
              <a:off x="72278" y="25973"/>
              <a:ext cx="797362" cy="261963"/>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Tĩnh  mạch chủ</a:t>
              </a:r>
            </a:p>
          </p:txBody>
        </p:sp>
      </p:grpSp>
      <p:sp>
        <p:nvSpPr>
          <p:cNvPr id="27" name="AutoShape 27"/>
          <p:cNvSpPr/>
          <p:nvPr/>
        </p:nvSpPr>
        <p:spPr>
          <a:xfrm>
            <a:off x="5497970" y="8288110"/>
            <a:ext cx="3690471" cy="0"/>
          </a:xfrm>
          <a:prstGeom prst="line">
            <a:avLst/>
          </a:prstGeom>
          <a:ln w="38100" cap="flat">
            <a:solidFill>
              <a:srgbClr val="4D90BC"/>
            </a:solidFill>
            <a:prstDash val="sysDash"/>
            <a:headEnd type="none" w="sm" len="sm"/>
            <a:tailEnd type="oval" w="lg" len="lg"/>
          </a:ln>
        </p:spPr>
      </p:sp>
      <p:grpSp>
        <p:nvGrpSpPr>
          <p:cNvPr id="28" name="Group 28"/>
          <p:cNvGrpSpPr/>
          <p:nvPr/>
        </p:nvGrpSpPr>
        <p:grpSpPr>
          <a:xfrm>
            <a:off x="1926205" y="7597711"/>
            <a:ext cx="3571765" cy="1380798"/>
            <a:chOff x="0" y="0"/>
            <a:chExt cx="940712" cy="363667"/>
          </a:xfrm>
        </p:grpSpPr>
        <p:sp>
          <p:nvSpPr>
            <p:cNvPr id="29" name="Freeform 29"/>
            <p:cNvSpPr/>
            <p:nvPr/>
          </p:nvSpPr>
          <p:spPr>
            <a:xfrm>
              <a:off x="0" y="0"/>
              <a:ext cx="940712" cy="363667"/>
            </a:xfrm>
            <a:custGeom>
              <a:avLst/>
              <a:gdLst/>
              <a:ahLst/>
              <a:cxnLst/>
              <a:rect l="l" t="t" r="r" b="b"/>
              <a:pathLst>
                <a:path w="940712" h="363667">
                  <a:moveTo>
                    <a:pt x="110544" y="0"/>
                  </a:moveTo>
                  <a:lnTo>
                    <a:pt x="830168" y="0"/>
                  </a:lnTo>
                  <a:cubicBezTo>
                    <a:pt x="891219" y="0"/>
                    <a:pt x="940712" y="49492"/>
                    <a:pt x="940712" y="110544"/>
                  </a:cubicBezTo>
                  <a:lnTo>
                    <a:pt x="940712" y="253123"/>
                  </a:lnTo>
                  <a:cubicBezTo>
                    <a:pt x="940712" y="282441"/>
                    <a:pt x="929065" y="310558"/>
                    <a:pt x="908334" y="331289"/>
                  </a:cubicBezTo>
                  <a:cubicBezTo>
                    <a:pt x="887603" y="352020"/>
                    <a:pt x="859486" y="363667"/>
                    <a:pt x="830168" y="363667"/>
                  </a:cubicBezTo>
                  <a:lnTo>
                    <a:pt x="110544" y="363667"/>
                  </a:lnTo>
                  <a:cubicBezTo>
                    <a:pt x="49492" y="363667"/>
                    <a:pt x="0" y="314175"/>
                    <a:pt x="0" y="253123"/>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30" name="TextBox 30"/>
            <p:cNvSpPr txBox="1"/>
            <p:nvPr/>
          </p:nvSpPr>
          <p:spPr>
            <a:xfrm>
              <a:off x="61259" y="6092"/>
              <a:ext cx="820519" cy="303131"/>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Mao mạch </a:t>
              </a:r>
            </a:p>
            <a:p>
              <a:pPr algn="ctr">
                <a:lnSpc>
                  <a:spcPts val="4759"/>
                </a:lnSpc>
              </a:pPr>
              <a:r>
                <a:rPr lang="en-US" sz="3399" spc="-142">
                  <a:solidFill>
                    <a:srgbClr val="1C030C"/>
                  </a:solidFill>
                  <a:latin typeface="Open Sans"/>
                </a:rPr>
                <a:t>các cơ quan</a:t>
              </a:r>
            </a:p>
          </p:txBody>
        </p:sp>
      </p:grpSp>
      <p:sp>
        <p:nvSpPr>
          <p:cNvPr id="35" name="Freeform 3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6" name="Freeform 36"/>
          <p:cNvSpPr/>
          <p:nvPr/>
        </p:nvSpPr>
        <p:spPr>
          <a:xfrm rot="-6002825">
            <a:off x="16506641" y="51932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5">
              <a:extLst>
                <a:ext uri="{96DAC541-7B7A-43D3-8B79-37D633B846F1}">
                  <asvg:svgBlip xmlns:asvg="http://schemas.microsoft.com/office/drawing/2016/SVG/main" r:embed="rId6"/>
                </a:ext>
              </a:extLst>
            </a:blip>
            <a:stretch>
              <a:fillRect b="-45394"/>
            </a:stretch>
          </a:blipFill>
        </p:spPr>
      </p:sp>
    </p:spTree>
    <p:extLst>
      <p:ext uri="{BB962C8B-B14F-4D97-AF65-F5344CB8AC3E}">
        <p14:creationId xmlns:p14="http://schemas.microsoft.com/office/powerpoint/2010/main" val="1953127801"/>
      </p:ext>
    </p:extLst>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57048" y="3226137"/>
            <a:ext cx="15521790" cy="5587845"/>
          </a:xfrm>
          <a:custGeom>
            <a:avLst/>
            <a:gdLst/>
            <a:ahLst/>
            <a:cxnLst/>
            <a:rect l="l" t="t" r="r" b="b"/>
            <a:pathLst>
              <a:path w="15521790" h="5587845">
                <a:moveTo>
                  <a:pt x="0" y="0"/>
                </a:moveTo>
                <a:lnTo>
                  <a:pt x="15521790" y="0"/>
                </a:lnTo>
                <a:lnTo>
                  <a:pt x="15521790" y="5587844"/>
                </a:lnTo>
                <a:lnTo>
                  <a:pt x="0" y="5587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6">
              <a:extLst>
                <a:ext uri="{96DAC541-7B7A-43D3-8B79-37D633B846F1}">
                  <asvg:svgBlip xmlns:asvg="http://schemas.microsoft.com/office/drawing/2016/SVG/main" r:embed="rId7"/>
                </a:ext>
              </a:extLst>
            </a:blip>
            <a:stretch>
              <a:fillRect b="-45394"/>
            </a:stretch>
          </a:blipFill>
        </p:spPr>
      </p:sp>
      <p:sp>
        <p:nvSpPr>
          <p:cNvPr id="6" name="Freeform 6"/>
          <p:cNvSpPr/>
          <p:nvPr/>
        </p:nvSpPr>
        <p:spPr>
          <a:xfrm>
            <a:off x="16376079" y="3048541"/>
            <a:ext cx="883221" cy="1294097"/>
          </a:xfrm>
          <a:custGeom>
            <a:avLst/>
            <a:gdLst/>
            <a:ahLst/>
            <a:cxnLst/>
            <a:rect l="l" t="t" r="r" b="b"/>
            <a:pathLst>
              <a:path w="883221" h="1294097">
                <a:moveTo>
                  <a:pt x="0" y="0"/>
                </a:moveTo>
                <a:lnTo>
                  <a:pt x="883221" y="0"/>
                </a:lnTo>
                <a:lnTo>
                  <a:pt x="883221" y="1294097"/>
                </a:lnTo>
                <a:lnTo>
                  <a:pt x="0" y="12940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757048" y="2774112"/>
            <a:ext cx="759890" cy="922476"/>
          </a:xfrm>
          <a:custGeom>
            <a:avLst/>
            <a:gdLst/>
            <a:ahLst/>
            <a:cxnLst/>
            <a:rect l="l" t="t" r="r" b="b"/>
            <a:pathLst>
              <a:path w="759890" h="922476">
                <a:moveTo>
                  <a:pt x="0" y="0"/>
                </a:moveTo>
                <a:lnTo>
                  <a:pt x="759890" y="0"/>
                </a:lnTo>
                <a:lnTo>
                  <a:pt x="759890" y="922477"/>
                </a:lnTo>
                <a:lnTo>
                  <a:pt x="0" y="922477"/>
                </a:lnTo>
                <a:lnTo>
                  <a:pt x="0" y="0"/>
                </a:lnTo>
                <a:close/>
              </a:path>
            </a:pathLst>
          </a:custGeom>
          <a:blipFill>
            <a:blip r:embed="rId10"/>
            <a:stretch>
              <a:fillRect/>
            </a:stretch>
          </a:blipFill>
        </p:spPr>
      </p:sp>
      <p:sp>
        <p:nvSpPr>
          <p:cNvPr id="8" name="TextBox 8"/>
          <p:cNvSpPr txBox="1"/>
          <p:nvPr/>
        </p:nvSpPr>
        <p:spPr>
          <a:xfrm>
            <a:off x="2467594" y="3946496"/>
            <a:ext cx="14510376" cy="3831818"/>
          </a:xfrm>
          <a:prstGeom prst="rect">
            <a:avLst/>
          </a:prstGeom>
        </p:spPr>
        <p:txBody>
          <a:bodyPr wrap="square" lIns="0" tIns="0" rIns="0" bIns="0" rtlCol="0" anchor="t">
            <a:spAutoFit/>
          </a:bodyPr>
          <a:lstStyle/>
          <a:p>
            <a:pPr algn="just"/>
            <a:r>
              <a:rPr lang="en-US" sz="4150" spc="151" err="1">
                <a:solidFill>
                  <a:srgbClr val="1A3F53"/>
                </a:solidFill>
                <a:latin typeface="Open Sans"/>
              </a:rPr>
              <a:t>Hệ</a:t>
            </a:r>
            <a:r>
              <a:rPr lang="en-US" sz="4150" spc="151">
                <a:solidFill>
                  <a:srgbClr val="1A3F53"/>
                </a:solidFill>
                <a:latin typeface="Open Sans"/>
              </a:rPr>
              <a:t> </a:t>
            </a:r>
            <a:r>
              <a:rPr lang="en-US" sz="4150" spc="151" err="1">
                <a:solidFill>
                  <a:srgbClr val="1A3F53"/>
                </a:solidFill>
                <a:latin typeface="Open Sans"/>
              </a:rPr>
              <a:t>tuần</a:t>
            </a:r>
            <a:r>
              <a:rPr lang="en-US" sz="4150" spc="151">
                <a:solidFill>
                  <a:srgbClr val="1A3F53"/>
                </a:solidFill>
                <a:latin typeface="Open Sans"/>
              </a:rPr>
              <a:t> </a:t>
            </a:r>
            <a:r>
              <a:rPr lang="en-US" sz="4150" spc="151" err="1">
                <a:solidFill>
                  <a:srgbClr val="1A3F53"/>
                </a:solidFill>
                <a:latin typeface="Open Sans"/>
              </a:rPr>
              <a:t>hoàn</a:t>
            </a:r>
            <a:r>
              <a:rPr lang="en-US" sz="4150" spc="151">
                <a:solidFill>
                  <a:srgbClr val="1A3F53"/>
                </a:solidFill>
                <a:latin typeface="Open Sans"/>
              </a:rPr>
              <a:t> </a:t>
            </a:r>
            <a:r>
              <a:rPr lang="en-US" sz="4150" spc="151" err="1">
                <a:solidFill>
                  <a:srgbClr val="1A3F53"/>
                </a:solidFill>
                <a:latin typeface="Open Sans"/>
              </a:rPr>
              <a:t>người</a:t>
            </a:r>
            <a:r>
              <a:rPr lang="en-US" sz="4150" spc="151">
                <a:solidFill>
                  <a:srgbClr val="1A3F53"/>
                </a:solidFill>
                <a:latin typeface="Open Sans"/>
              </a:rPr>
              <a:t> </a:t>
            </a:r>
            <a:r>
              <a:rPr lang="en-US" sz="4150" spc="151" err="1">
                <a:solidFill>
                  <a:srgbClr val="1A3F53"/>
                </a:solidFill>
                <a:latin typeface="Open Sans"/>
              </a:rPr>
              <a:t>gồm</a:t>
            </a:r>
            <a:r>
              <a:rPr lang="en-US" sz="4150" spc="151">
                <a:solidFill>
                  <a:srgbClr val="1A3F53"/>
                </a:solidFill>
                <a:latin typeface="Open Sans"/>
              </a:rPr>
              <a:t> </a:t>
            </a:r>
            <a:r>
              <a:rPr lang="en-US" sz="4150" spc="151" err="1">
                <a:solidFill>
                  <a:srgbClr val="1A3F53"/>
                </a:solidFill>
                <a:latin typeface="Open Sans"/>
              </a:rPr>
              <a:t>tim</a:t>
            </a:r>
            <a:r>
              <a:rPr lang="en-US" sz="4150" spc="151">
                <a:solidFill>
                  <a:srgbClr val="1A3F53"/>
                </a:solidFill>
                <a:latin typeface="Open Sans"/>
              </a:rPr>
              <a:t> </a:t>
            </a:r>
            <a:r>
              <a:rPr lang="en-US" sz="4150" spc="151" err="1">
                <a:solidFill>
                  <a:srgbClr val="1A3F53"/>
                </a:solidFill>
                <a:latin typeface="Open Sans"/>
              </a:rPr>
              <a:t>và</a:t>
            </a:r>
            <a:r>
              <a:rPr lang="en-US" sz="4150" spc="151">
                <a:solidFill>
                  <a:srgbClr val="1A3F53"/>
                </a:solidFill>
                <a:latin typeface="Open Sans"/>
              </a:rPr>
              <a:t> </a:t>
            </a:r>
            <a:r>
              <a:rPr lang="en-US" sz="4150" spc="151" err="1">
                <a:solidFill>
                  <a:srgbClr val="1A3F53"/>
                </a:solidFill>
                <a:latin typeface="Open Sans"/>
              </a:rPr>
              <a:t>hệ</a:t>
            </a:r>
            <a:r>
              <a:rPr lang="en-US" sz="4150" spc="151">
                <a:solidFill>
                  <a:srgbClr val="1A3F53"/>
                </a:solidFill>
                <a:latin typeface="Open Sans"/>
              </a:rPr>
              <a:t> </a:t>
            </a:r>
            <a:r>
              <a:rPr lang="en-US" sz="4150" spc="151" err="1">
                <a:solidFill>
                  <a:srgbClr val="1A3F53"/>
                </a:solidFill>
                <a:latin typeface="Open Sans"/>
              </a:rPr>
              <a:t>mạch</a:t>
            </a:r>
            <a:r>
              <a:rPr lang="en-US" sz="4150" spc="151">
                <a:solidFill>
                  <a:srgbClr val="1A3F53"/>
                </a:solidFill>
                <a:latin typeface="Open Sans"/>
              </a:rPr>
              <a:t>:</a:t>
            </a:r>
          </a:p>
          <a:p>
            <a:pPr algn="just"/>
            <a:r>
              <a:rPr lang="en-US" sz="4150" spc="151">
                <a:solidFill>
                  <a:srgbClr val="1A3F53"/>
                </a:solidFill>
                <a:latin typeface="Open Sans"/>
              </a:rPr>
              <a:t>* </a:t>
            </a:r>
            <a:r>
              <a:rPr lang="en-US" sz="4150" spc="151">
                <a:solidFill>
                  <a:srgbClr val="1A3F53"/>
                </a:solidFill>
                <a:latin typeface="Open Sans Bold"/>
              </a:rPr>
              <a:t>Tim</a:t>
            </a:r>
            <a:r>
              <a:rPr lang="en-US" sz="4150" spc="151">
                <a:solidFill>
                  <a:srgbClr val="1A3F53"/>
                </a:solidFill>
                <a:latin typeface="Open Sans"/>
              </a:rPr>
              <a:t>: </a:t>
            </a:r>
            <a:r>
              <a:rPr lang="en-US" sz="4150" spc="151" err="1">
                <a:solidFill>
                  <a:srgbClr val="1A3F53"/>
                </a:solidFill>
                <a:latin typeface="Open Sans"/>
              </a:rPr>
              <a:t>đẩy</a:t>
            </a:r>
            <a:r>
              <a:rPr lang="en-US" sz="4150" spc="151">
                <a:solidFill>
                  <a:srgbClr val="1A3F53"/>
                </a:solidFill>
                <a:latin typeface="Open Sans"/>
              </a:rPr>
              <a:t> </a:t>
            </a:r>
            <a:r>
              <a:rPr lang="en-US" sz="4150" spc="151" err="1">
                <a:solidFill>
                  <a:srgbClr val="1A3F53"/>
                </a:solidFill>
                <a:latin typeface="Open Sans"/>
              </a:rPr>
              <a:t>lưu</a:t>
            </a:r>
            <a:r>
              <a:rPr lang="en-US" sz="4150" spc="151">
                <a:solidFill>
                  <a:srgbClr val="1A3F53"/>
                </a:solidFill>
                <a:latin typeface="Open Sans"/>
              </a:rPr>
              <a:t> </a:t>
            </a:r>
            <a:r>
              <a:rPr lang="en-US" sz="4150" spc="151" err="1">
                <a:solidFill>
                  <a:srgbClr val="1A3F53"/>
                </a:solidFill>
                <a:latin typeface="Open Sans"/>
              </a:rPr>
              <a:t>thông</a:t>
            </a:r>
            <a:r>
              <a:rPr lang="en-US" sz="4150" spc="151">
                <a:solidFill>
                  <a:srgbClr val="1A3F53"/>
                </a:solidFill>
                <a:latin typeface="Open Sans"/>
              </a:rPr>
              <a:t> </a:t>
            </a:r>
            <a:r>
              <a:rPr lang="en-US" sz="4150" spc="151" err="1">
                <a:solidFill>
                  <a:srgbClr val="1A3F53"/>
                </a:solidFill>
                <a:latin typeface="Open Sans"/>
              </a:rPr>
              <a:t>trong</a:t>
            </a:r>
            <a:r>
              <a:rPr lang="en-US" sz="4150" spc="151">
                <a:solidFill>
                  <a:srgbClr val="1A3F53"/>
                </a:solidFill>
                <a:latin typeface="Open Sans"/>
              </a:rPr>
              <a:t> </a:t>
            </a:r>
            <a:r>
              <a:rPr lang="en-US" sz="4150" spc="151" err="1">
                <a:solidFill>
                  <a:srgbClr val="1A3F53"/>
                </a:solidFill>
                <a:latin typeface="Open Sans"/>
              </a:rPr>
              <a:t>hệ</a:t>
            </a:r>
            <a:r>
              <a:rPr lang="en-US" sz="4150" spc="151">
                <a:solidFill>
                  <a:srgbClr val="1A3F53"/>
                </a:solidFill>
                <a:latin typeface="Open Sans"/>
              </a:rPr>
              <a:t> </a:t>
            </a:r>
            <a:r>
              <a:rPr lang="en-US" sz="4150" spc="151" err="1">
                <a:solidFill>
                  <a:srgbClr val="1A3F53"/>
                </a:solidFill>
                <a:latin typeface="Open Sans"/>
              </a:rPr>
              <a:t>tuần</a:t>
            </a:r>
            <a:r>
              <a:rPr lang="en-US" sz="4150" spc="151">
                <a:solidFill>
                  <a:srgbClr val="1A3F53"/>
                </a:solidFill>
                <a:latin typeface="Open Sans"/>
              </a:rPr>
              <a:t> </a:t>
            </a:r>
            <a:r>
              <a:rPr lang="en-US" sz="4150" spc="151" err="1">
                <a:solidFill>
                  <a:srgbClr val="1A3F53"/>
                </a:solidFill>
                <a:latin typeface="Open Sans"/>
              </a:rPr>
              <a:t>hoàn</a:t>
            </a:r>
            <a:r>
              <a:rPr lang="en-US" sz="4150" spc="151">
                <a:solidFill>
                  <a:srgbClr val="1A3F53"/>
                </a:solidFill>
                <a:latin typeface="Open Sans"/>
              </a:rPr>
              <a:t>.</a:t>
            </a:r>
            <a:endParaRPr lang="en-US" sz="4150" spc="151">
              <a:solidFill>
                <a:srgbClr val="1A3F53"/>
              </a:solidFill>
              <a:latin typeface="Open Sans"/>
              <a:ea typeface="Open Sans"/>
              <a:cs typeface="Open Sans"/>
            </a:endParaRPr>
          </a:p>
          <a:p>
            <a:pPr algn="just"/>
            <a:r>
              <a:rPr lang="en-US" sz="4150" spc="151">
                <a:solidFill>
                  <a:srgbClr val="1A3F53"/>
                </a:solidFill>
                <a:latin typeface="Open Sans"/>
              </a:rPr>
              <a:t>* </a:t>
            </a:r>
            <a:r>
              <a:rPr lang="en-US" sz="4150" spc="151" err="1">
                <a:solidFill>
                  <a:srgbClr val="1A3F53"/>
                </a:solidFill>
                <a:latin typeface="Open Sans Bold"/>
              </a:rPr>
              <a:t>Động</a:t>
            </a:r>
            <a:r>
              <a:rPr lang="en-US" sz="4150" spc="151">
                <a:solidFill>
                  <a:srgbClr val="1A3F53"/>
                </a:solidFill>
                <a:latin typeface="Open Sans Bold"/>
              </a:rPr>
              <a:t> </a:t>
            </a:r>
            <a:r>
              <a:rPr lang="en-US" sz="4150" spc="151" err="1">
                <a:solidFill>
                  <a:srgbClr val="1A3F53"/>
                </a:solidFill>
                <a:latin typeface="Open Sans Bold"/>
              </a:rPr>
              <a:t>mạch</a:t>
            </a:r>
            <a:r>
              <a:rPr lang="en-US" sz="4150" spc="151">
                <a:solidFill>
                  <a:srgbClr val="1A3F53"/>
                </a:solidFill>
                <a:latin typeface="Open Sans"/>
              </a:rPr>
              <a:t>: </a:t>
            </a:r>
            <a:r>
              <a:rPr lang="en-US" sz="4150" spc="151" err="1">
                <a:solidFill>
                  <a:srgbClr val="1A3F53"/>
                </a:solidFill>
                <a:latin typeface="Open Sans"/>
              </a:rPr>
              <a:t>vận</a:t>
            </a:r>
            <a:r>
              <a:rPr lang="en-US" sz="4150" spc="151">
                <a:solidFill>
                  <a:srgbClr val="1A3F53"/>
                </a:solidFill>
                <a:latin typeface="Open Sans"/>
              </a:rPr>
              <a:t> </a:t>
            </a:r>
            <a:r>
              <a:rPr lang="en-US" sz="4150" spc="151" err="1">
                <a:solidFill>
                  <a:srgbClr val="1A3F53"/>
                </a:solidFill>
                <a:latin typeface="Open Sans"/>
              </a:rPr>
              <a:t>chuyển</a:t>
            </a:r>
            <a:r>
              <a:rPr lang="en-US" sz="4150" spc="151">
                <a:solidFill>
                  <a:srgbClr val="1A3F53"/>
                </a:solidFill>
                <a:latin typeface="Open Sans"/>
              </a:rPr>
              <a:t> </a:t>
            </a:r>
            <a:r>
              <a:rPr lang="en-US" sz="4150" spc="151" err="1">
                <a:solidFill>
                  <a:srgbClr val="1A3F53"/>
                </a:solidFill>
                <a:latin typeface="Open Sans"/>
              </a:rPr>
              <a:t>máu</a:t>
            </a:r>
            <a:r>
              <a:rPr lang="en-US" sz="4150" spc="151">
                <a:solidFill>
                  <a:srgbClr val="1A3F53"/>
                </a:solidFill>
                <a:latin typeface="Open Sans"/>
              </a:rPr>
              <a:t> </a:t>
            </a:r>
            <a:r>
              <a:rPr lang="en-US" sz="4150" spc="151" err="1">
                <a:solidFill>
                  <a:srgbClr val="1A3F53"/>
                </a:solidFill>
                <a:latin typeface="Open Sans"/>
              </a:rPr>
              <a:t>từ</a:t>
            </a:r>
            <a:r>
              <a:rPr lang="en-US" sz="4150" spc="151">
                <a:solidFill>
                  <a:srgbClr val="1A3F53"/>
                </a:solidFill>
                <a:latin typeface="Open Sans"/>
              </a:rPr>
              <a:t> </a:t>
            </a:r>
            <a:r>
              <a:rPr lang="en-US" sz="4150" spc="151" err="1">
                <a:solidFill>
                  <a:srgbClr val="1A3F53"/>
                </a:solidFill>
                <a:latin typeface="Open Sans"/>
              </a:rPr>
              <a:t>tim</a:t>
            </a:r>
            <a:r>
              <a:rPr lang="en-US" sz="4150" spc="151">
                <a:solidFill>
                  <a:srgbClr val="1A3F53"/>
                </a:solidFill>
                <a:latin typeface="Open Sans"/>
              </a:rPr>
              <a:t> </a:t>
            </a:r>
            <a:r>
              <a:rPr lang="en-US" sz="4150" spc="151" err="1">
                <a:solidFill>
                  <a:srgbClr val="1A3F53"/>
                </a:solidFill>
                <a:latin typeface="Open Sans"/>
              </a:rPr>
              <a:t>đến</a:t>
            </a:r>
            <a:r>
              <a:rPr lang="en-US" sz="4150" spc="151">
                <a:solidFill>
                  <a:srgbClr val="1A3F53"/>
                </a:solidFill>
                <a:latin typeface="Open Sans"/>
              </a:rPr>
              <a:t> </a:t>
            </a:r>
            <a:r>
              <a:rPr lang="en-US" sz="4150" spc="151" err="1">
                <a:solidFill>
                  <a:srgbClr val="1A3F53"/>
                </a:solidFill>
                <a:latin typeface="Open Sans"/>
              </a:rPr>
              <a:t>mao</a:t>
            </a:r>
            <a:r>
              <a:rPr lang="en-US" sz="4150" spc="151">
                <a:solidFill>
                  <a:srgbClr val="1A3F53"/>
                </a:solidFill>
                <a:latin typeface="Open Sans"/>
              </a:rPr>
              <a:t> </a:t>
            </a:r>
            <a:r>
              <a:rPr lang="en-US" sz="4150" spc="151" err="1">
                <a:solidFill>
                  <a:srgbClr val="1A3F53"/>
                </a:solidFill>
                <a:latin typeface="Open Sans"/>
              </a:rPr>
              <a:t>mạch</a:t>
            </a:r>
            <a:r>
              <a:rPr lang="en-US" sz="4150" spc="151">
                <a:solidFill>
                  <a:srgbClr val="1A3F53"/>
                </a:solidFill>
                <a:latin typeface="Open Sans"/>
              </a:rPr>
              <a:t>.</a:t>
            </a:r>
            <a:endParaRPr lang="en-US" sz="4150" spc="151">
              <a:solidFill>
                <a:srgbClr val="1A3F53"/>
              </a:solidFill>
              <a:latin typeface="Open Sans"/>
              <a:ea typeface="Open Sans"/>
              <a:cs typeface="Open Sans"/>
            </a:endParaRPr>
          </a:p>
          <a:p>
            <a:pPr algn="just"/>
            <a:r>
              <a:rPr lang="en-US" sz="4150" spc="151">
                <a:solidFill>
                  <a:srgbClr val="1A3F53"/>
                </a:solidFill>
                <a:latin typeface="Open Sans"/>
              </a:rPr>
              <a:t>* </a:t>
            </a:r>
            <a:r>
              <a:rPr lang="en-US" sz="4150" spc="151">
                <a:solidFill>
                  <a:srgbClr val="1A3F53"/>
                </a:solidFill>
                <a:latin typeface="Open Sans Bold"/>
              </a:rPr>
              <a:t>Mao </a:t>
            </a:r>
            <a:r>
              <a:rPr lang="en-US" sz="4150" spc="151" err="1">
                <a:solidFill>
                  <a:srgbClr val="1A3F53"/>
                </a:solidFill>
                <a:latin typeface="Open Sans Bold"/>
              </a:rPr>
              <a:t>mạch</a:t>
            </a:r>
            <a:r>
              <a:rPr lang="en-US" sz="4150" spc="151">
                <a:solidFill>
                  <a:srgbClr val="1A3F53"/>
                </a:solidFill>
                <a:latin typeface="Open Sans"/>
              </a:rPr>
              <a:t>: </a:t>
            </a:r>
            <a:r>
              <a:rPr lang="en-US" sz="4150" spc="151" err="1">
                <a:solidFill>
                  <a:srgbClr val="1A3F53"/>
                </a:solidFill>
                <a:latin typeface="Open Sans"/>
              </a:rPr>
              <a:t>trao</a:t>
            </a:r>
            <a:r>
              <a:rPr lang="en-US" sz="4150" spc="151">
                <a:solidFill>
                  <a:srgbClr val="1A3F53"/>
                </a:solidFill>
                <a:latin typeface="Open Sans"/>
              </a:rPr>
              <a:t> </a:t>
            </a:r>
            <a:r>
              <a:rPr lang="en-US" sz="4150" spc="151" err="1">
                <a:solidFill>
                  <a:srgbClr val="1A3F53"/>
                </a:solidFill>
                <a:latin typeface="Open Sans"/>
              </a:rPr>
              <a:t>đổi</a:t>
            </a:r>
            <a:r>
              <a:rPr lang="en-US" sz="4150" spc="151">
                <a:solidFill>
                  <a:srgbClr val="1A3F53"/>
                </a:solidFill>
                <a:latin typeface="Open Sans"/>
              </a:rPr>
              <a:t> </a:t>
            </a:r>
            <a:r>
              <a:rPr lang="en-US" sz="4150" spc="151" err="1">
                <a:solidFill>
                  <a:srgbClr val="1A3F53"/>
                </a:solidFill>
                <a:latin typeface="Open Sans"/>
              </a:rPr>
              <a:t>khí</a:t>
            </a:r>
            <a:r>
              <a:rPr lang="en-US" sz="4150" spc="151">
                <a:solidFill>
                  <a:srgbClr val="1A3F53"/>
                </a:solidFill>
                <a:latin typeface="Open Sans"/>
              </a:rPr>
              <a:t> </a:t>
            </a:r>
            <a:r>
              <a:rPr lang="en-US" sz="4150" spc="151" err="1">
                <a:solidFill>
                  <a:srgbClr val="1A3F53"/>
                </a:solidFill>
                <a:latin typeface="Open Sans"/>
              </a:rPr>
              <a:t>và</a:t>
            </a:r>
            <a:r>
              <a:rPr lang="en-US" sz="4150" spc="151">
                <a:solidFill>
                  <a:srgbClr val="1A3F53"/>
                </a:solidFill>
                <a:latin typeface="Open Sans"/>
              </a:rPr>
              <a:t> </a:t>
            </a:r>
            <a:r>
              <a:rPr lang="en-US" sz="4150" spc="151" err="1">
                <a:solidFill>
                  <a:srgbClr val="1A3F53"/>
                </a:solidFill>
                <a:latin typeface="Open Sans"/>
              </a:rPr>
              <a:t>trao</a:t>
            </a:r>
            <a:r>
              <a:rPr lang="en-US" sz="4150" spc="151">
                <a:solidFill>
                  <a:srgbClr val="1A3F53"/>
                </a:solidFill>
                <a:latin typeface="Open Sans"/>
              </a:rPr>
              <a:t> </a:t>
            </a:r>
            <a:r>
              <a:rPr lang="en-US" sz="4150" spc="151" err="1">
                <a:solidFill>
                  <a:srgbClr val="1A3F53"/>
                </a:solidFill>
                <a:latin typeface="Open Sans"/>
              </a:rPr>
              <a:t>đổi</a:t>
            </a:r>
            <a:r>
              <a:rPr lang="en-US" sz="4150" spc="151">
                <a:solidFill>
                  <a:srgbClr val="1A3F53"/>
                </a:solidFill>
                <a:latin typeface="Open Sans"/>
              </a:rPr>
              <a:t> </a:t>
            </a:r>
            <a:r>
              <a:rPr lang="en-US" sz="4150" spc="151" err="1">
                <a:solidFill>
                  <a:srgbClr val="1A3F53"/>
                </a:solidFill>
                <a:latin typeface="Open Sans"/>
              </a:rPr>
              <a:t>chất</a:t>
            </a:r>
            <a:r>
              <a:rPr lang="en-US" sz="4150" spc="151">
                <a:solidFill>
                  <a:srgbClr val="1A3F53"/>
                </a:solidFill>
                <a:latin typeface="Open Sans"/>
              </a:rPr>
              <a:t> </a:t>
            </a:r>
            <a:r>
              <a:rPr lang="en-US" sz="4150" spc="151" err="1">
                <a:solidFill>
                  <a:srgbClr val="1A3F53"/>
                </a:solidFill>
                <a:latin typeface="Open Sans"/>
              </a:rPr>
              <a:t>giữa</a:t>
            </a:r>
            <a:r>
              <a:rPr lang="en-US" sz="4150" spc="151">
                <a:solidFill>
                  <a:srgbClr val="1A3F53"/>
                </a:solidFill>
                <a:latin typeface="Open Sans"/>
              </a:rPr>
              <a:t> </a:t>
            </a:r>
            <a:r>
              <a:rPr lang="en-US" sz="4150" spc="151" err="1">
                <a:solidFill>
                  <a:srgbClr val="1A3F53"/>
                </a:solidFill>
                <a:latin typeface="Open Sans"/>
              </a:rPr>
              <a:t>máu</a:t>
            </a:r>
            <a:r>
              <a:rPr lang="en-US" sz="4150" spc="151">
                <a:solidFill>
                  <a:srgbClr val="1A3F53"/>
                </a:solidFill>
                <a:latin typeface="Open Sans"/>
              </a:rPr>
              <a:t> </a:t>
            </a:r>
            <a:r>
              <a:rPr lang="en-US" sz="4150" spc="151" err="1">
                <a:solidFill>
                  <a:srgbClr val="1A3F53"/>
                </a:solidFill>
                <a:latin typeface="Open Sans"/>
              </a:rPr>
              <a:t>và</a:t>
            </a:r>
            <a:r>
              <a:rPr lang="en-US" sz="4150" spc="151">
                <a:solidFill>
                  <a:srgbClr val="1A3F53"/>
                </a:solidFill>
                <a:latin typeface="Open Sans"/>
              </a:rPr>
              <a:t> </a:t>
            </a:r>
            <a:r>
              <a:rPr lang="en-US" sz="4150" spc="151" err="1">
                <a:solidFill>
                  <a:srgbClr val="1A3F53"/>
                </a:solidFill>
                <a:latin typeface="Open Sans"/>
              </a:rPr>
              <a:t>tế</a:t>
            </a:r>
            <a:r>
              <a:rPr lang="en-US" sz="4150" spc="151">
                <a:solidFill>
                  <a:srgbClr val="1A3F53"/>
                </a:solidFill>
                <a:latin typeface="Open Sans"/>
              </a:rPr>
              <a:t> </a:t>
            </a:r>
            <a:r>
              <a:rPr lang="en-US" sz="4150" spc="151" err="1">
                <a:solidFill>
                  <a:srgbClr val="1A3F53"/>
                </a:solidFill>
                <a:latin typeface="Open Sans"/>
              </a:rPr>
              <a:t>bào</a:t>
            </a:r>
            <a:r>
              <a:rPr lang="en-US" sz="4150" spc="151">
                <a:solidFill>
                  <a:srgbClr val="1A3F53"/>
                </a:solidFill>
                <a:latin typeface="Open Sans"/>
              </a:rPr>
              <a:t> </a:t>
            </a:r>
            <a:r>
              <a:rPr lang="en-US" sz="4150" spc="151" err="1">
                <a:solidFill>
                  <a:srgbClr val="1A3F53"/>
                </a:solidFill>
                <a:latin typeface="Open Sans"/>
              </a:rPr>
              <a:t>cơ</a:t>
            </a:r>
            <a:r>
              <a:rPr lang="en-US" sz="4150" spc="151">
                <a:solidFill>
                  <a:srgbClr val="1A3F53"/>
                </a:solidFill>
                <a:latin typeface="Open Sans"/>
              </a:rPr>
              <a:t> </a:t>
            </a:r>
            <a:r>
              <a:rPr lang="en-US" sz="4150" spc="151" err="1">
                <a:solidFill>
                  <a:srgbClr val="1A3F53"/>
                </a:solidFill>
                <a:latin typeface="Open Sans"/>
              </a:rPr>
              <a:t>thể</a:t>
            </a:r>
            <a:r>
              <a:rPr lang="en-US" sz="4150" spc="151">
                <a:solidFill>
                  <a:srgbClr val="1A3F53"/>
                </a:solidFill>
                <a:latin typeface="Open Sans"/>
              </a:rPr>
              <a:t>.</a:t>
            </a:r>
            <a:endParaRPr lang="en-US" sz="4150" spc="151">
              <a:solidFill>
                <a:srgbClr val="1A3F53"/>
              </a:solidFill>
              <a:latin typeface="Open Sans"/>
              <a:ea typeface="Open Sans"/>
              <a:cs typeface="Open Sans"/>
            </a:endParaRPr>
          </a:p>
          <a:p>
            <a:pPr algn="just"/>
            <a:r>
              <a:rPr lang="en-US" sz="4150" spc="151">
                <a:solidFill>
                  <a:srgbClr val="1A3F53"/>
                </a:solidFill>
                <a:latin typeface="Open Sans"/>
              </a:rPr>
              <a:t>* </a:t>
            </a:r>
            <a:r>
              <a:rPr lang="en-US" sz="4150" spc="151">
                <a:solidFill>
                  <a:srgbClr val="1A3F53"/>
                </a:solidFill>
                <a:latin typeface="Open Sans Bold"/>
              </a:rPr>
              <a:t>Tĩnh </a:t>
            </a:r>
            <a:r>
              <a:rPr lang="en-US" sz="4150" spc="151" err="1">
                <a:solidFill>
                  <a:srgbClr val="1A3F53"/>
                </a:solidFill>
                <a:latin typeface="Open Sans Bold"/>
              </a:rPr>
              <a:t>mạch</a:t>
            </a:r>
            <a:r>
              <a:rPr lang="en-US" sz="4150" spc="151">
                <a:solidFill>
                  <a:srgbClr val="1A3F53"/>
                </a:solidFill>
                <a:latin typeface="Open Sans"/>
              </a:rPr>
              <a:t>: </a:t>
            </a:r>
            <a:r>
              <a:rPr lang="en-US" sz="4150" spc="151" err="1">
                <a:solidFill>
                  <a:srgbClr val="1A3F53"/>
                </a:solidFill>
                <a:latin typeface="Open Sans"/>
              </a:rPr>
              <a:t>dẫn</a:t>
            </a:r>
            <a:r>
              <a:rPr lang="en-US" sz="4150" spc="151">
                <a:solidFill>
                  <a:srgbClr val="1A3F53"/>
                </a:solidFill>
                <a:latin typeface="Open Sans"/>
              </a:rPr>
              <a:t> </a:t>
            </a:r>
            <a:r>
              <a:rPr lang="en-US" sz="4150" spc="151" err="1">
                <a:solidFill>
                  <a:srgbClr val="1A3F53"/>
                </a:solidFill>
                <a:latin typeface="Open Sans"/>
              </a:rPr>
              <a:t>máu</a:t>
            </a:r>
            <a:r>
              <a:rPr lang="en-US" sz="4150" spc="151">
                <a:solidFill>
                  <a:srgbClr val="1A3F53"/>
                </a:solidFill>
                <a:latin typeface="Open Sans"/>
              </a:rPr>
              <a:t> </a:t>
            </a:r>
            <a:r>
              <a:rPr lang="en-US" sz="4150" spc="151" err="1">
                <a:solidFill>
                  <a:srgbClr val="1A3F53"/>
                </a:solidFill>
                <a:latin typeface="Open Sans"/>
              </a:rPr>
              <a:t>trở</a:t>
            </a:r>
            <a:r>
              <a:rPr lang="en-US" sz="4150" spc="151">
                <a:solidFill>
                  <a:srgbClr val="1A3F53"/>
                </a:solidFill>
                <a:latin typeface="Open Sans"/>
              </a:rPr>
              <a:t> </a:t>
            </a:r>
            <a:r>
              <a:rPr lang="en-US" sz="4150" spc="151" err="1">
                <a:solidFill>
                  <a:srgbClr val="1A3F53"/>
                </a:solidFill>
                <a:latin typeface="Open Sans"/>
              </a:rPr>
              <a:t>về</a:t>
            </a:r>
            <a:r>
              <a:rPr lang="en-US" sz="4150" spc="151">
                <a:solidFill>
                  <a:srgbClr val="1A3F53"/>
                </a:solidFill>
                <a:latin typeface="Open Sans"/>
              </a:rPr>
              <a:t> </a:t>
            </a:r>
            <a:r>
              <a:rPr lang="en-US" sz="4150" spc="151" err="1">
                <a:solidFill>
                  <a:srgbClr val="1A3F53"/>
                </a:solidFill>
                <a:latin typeface="Open Sans"/>
              </a:rPr>
              <a:t>tim.</a:t>
            </a:r>
            <a:r>
              <a:rPr lang="en-US" sz="4150" spc="151">
                <a:solidFill>
                  <a:srgbClr val="1A3F53"/>
                </a:solidFill>
                <a:latin typeface="Open Sans"/>
              </a:rPr>
              <a:t> </a:t>
            </a:r>
            <a:endParaRPr lang="en-US" sz="4150" spc="151">
              <a:solidFill>
                <a:srgbClr val="1A3F53"/>
              </a:solidFill>
              <a:latin typeface="Open Sans"/>
              <a:ea typeface="Open Sans"/>
              <a:cs typeface="Open Sans"/>
            </a:endParaRPr>
          </a:p>
        </p:txBody>
      </p:sp>
      <p:grpSp>
        <p:nvGrpSpPr>
          <p:cNvPr id="13" name="Nhóm 12">
            <a:extLst>
              <a:ext uri="{FF2B5EF4-FFF2-40B4-BE49-F238E27FC236}">
                <a16:creationId xmlns:a16="http://schemas.microsoft.com/office/drawing/2014/main" id="{B62C9871-EE38-9EBB-8E7C-D3CC6470C328}"/>
              </a:ext>
            </a:extLst>
          </p:cNvPr>
          <p:cNvGrpSpPr/>
          <p:nvPr/>
        </p:nvGrpSpPr>
        <p:grpSpPr>
          <a:xfrm>
            <a:off x="1860018" y="1317219"/>
            <a:ext cx="1137000" cy="1125630"/>
            <a:chOff x="1840480" y="1922911"/>
            <a:chExt cx="1137000" cy="1125630"/>
          </a:xfrm>
        </p:grpSpPr>
        <p:sp>
          <p:nvSpPr>
            <p:cNvPr id="3" name="Freeform 3"/>
            <p:cNvSpPr/>
            <p:nvPr/>
          </p:nvSpPr>
          <p:spPr>
            <a:xfrm>
              <a:off x="1840480" y="1922911"/>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1840480" y="2030546"/>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01</a:t>
              </a:r>
            </a:p>
          </p:txBody>
        </p:sp>
      </p:grpSp>
      <p:sp>
        <p:nvSpPr>
          <p:cNvPr id="10" name="TextBox 10"/>
          <p:cNvSpPr txBox="1"/>
          <p:nvPr/>
        </p:nvSpPr>
        <p:spPr>
          <a:xfrm>
            <a:off x="3118184" y="1615128"/>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Cấu tạo của hệ tuần hoàn</a:t>
            </a:r>
          </a:p>
        </p:txBody>
      </p:sp>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7238" y="7338904"/>
            <a:ext cx="19316700" cy="3704634"/>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4" name="Freeform 4"/>
          <p:cNvSpPr/>
          <p:nvPr/>
        </p:nvSpPr>
        <p:spPr>
          <a:xfrm rot="15597175">
            <a:off x="15136350" y="-86360"/>
            <a:ext cx="7611333" cy="5308618"/>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5" name="Freeform 5"/>
          <p:cNvSpPr/>
          <p:nvPr/>
        </p:nvSpPr>
        <p:spPr>
          <a:xfrm rot="18751140">
            <a:off x="-1248423" y="-1266092"/>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0570155">
            <a:off x="351190" y="7268096"/>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4" name="Hình ảnh 13" descr="Ảnh có chứa Đồ họa, biểu tượng, Phông chữ, màu xanh lá cây&#10;&#10;Mô tả được tự động tạo">
            <a:extLst>
              <a:ext uri="{FF2B5EF4-FFF2-40B4-BE49-F238E27FC236}">
                <a16:creationId xmlns:a16="http://schemas.microsoft.com/office/drawing/2014/main" id="{03F78F36-2ED3-EFFD-D0BE-89AE5022E17A}"/>
              </a:ext>
            </a:extLst>
          </p:cNvPr>
          <p:cNvPicPr>
            <a:picLocks noChangeAspect="1"/>
          </p:cNvPicPr>
          <p:nvPr/>
        </p:nvPicPr>
        <p:blipFill>
          <a:blip r:embed="rId8"/>
          <a:stretch>
            <a:fillRect/>
          </a:stretch>
        </p:blipFill>
        <p:spPr>
          <a:xfrm>
            <a:off x="16025446" y="7111023"/>
            <a:ext cx="1516185" cy="1535723"/>
          </a:xfrm>
          <a:prstGeom prst="rect">
            <a:avLst/>
          </a:prstGeom>
        </p:spPr>
      </p:pic>
      <p:sp>
        <p:nvSpPr>
          <p:cNvPr id="20" name="TextBox 8">
            <a:extLst>
              <a:ext uri="{FF2B5EF4-FFF2-40B4-BE49-F238E27FC236}">
                <a16:creationId xmlns:a16="http://schemas.microsoft.com/office/drawing/2014/main" id="{4BCC9983-26B6-574C-EBB1-83937147FBF2}"/>
              </a:ext>
            </a:extLst>
          </p:cNvPr>
          <p:cNvSpPr txBox="1"/>
          <p:nvPr/>
        </p:nvSpPr>
        <p:spPr>
          <a:xfrm>
            <a:off x="6820492" y="4760874"/>
            <a:ext cx="3516273" cy="769891"/>
          </a:xfrm>
          <a:prstGeom prst="rect">
            <a:avLst/>
          </a:prstGeom>
        </p:spPr>
        <p:txBody>
          <a:bodyPr wrap="square" lIns="0" tIns="0" rIns="0" bIns="0" rtlCol="0" anchor="t">
            <a:spAutoFit/>
          </a:bodyPr>
          <a:lstStyle/>
          <a:p>
            <a:pPr algn="ctr">
              <a:lnSpc>
                <a:spcPts val="4691"/>
              </a:lnSpc>
            </a:pPr>
            <a:r>
              <a:rPr lang="en-US" sz="9600" b="1">
                <a:solidFill>
                  <a:srgbClr val="000000"/>
                </a:solidFill>
                <a:latin typeface="Open Sans"/>
              </a:rPr>
              <a:t>Máu</a:t>
            </a:r>
          </a:p>
        </p:txBody>
      </p:sp>
      <p:grpSp>
        <p:nvGrpSpPr>
          <p:cNvPr id="26" name="Nhóm 25">
            <a:extLst>
              <a:ext uri="{FF2B5EF4-FFF2-40B4-BE49-F238E27FC236}">
                <a16:creationId xmlns:a16="http://schemas.microsoft.com/office/drawing/2014/main" id="{E6740132-BE26-3D52-0128-0A5FCD6F2AB6}"/>
              </a:ext>
            </a:extLst>
          </p:cNvPr>
          <p:cNvGrpSpPr/>
          <p:nvPr/>
        </p:nvGrpSpPr>
        <p:grpSpPr>
          <a:xfrm>
            <a:off x="7496338" y="1677040"/>
            <a:ext cx="2164394" cy="2092782"/>
            <a:chOff x="3471415" y="3650427"/>
            <a:chExt cx="1035002" cy="949764"/>
          </a:xfrm>
        </p:grpSpPr>
        <p:sp>
          <p:nvSpPr>
            <p:cNvPr id="24" name="Freeform 11">
              <a:extLst>
                <a:ext uri="{FF2B5EF4-FFF2-40B4-BE49-F238E27FC236}">
                  <a16:creationId xmlns:a16="http://schemas.microsoft.com/office/drawing/2014/main" id="{3ECFA592-20C1-E31A-2F82-5A9CC875760F}"/>
                </a:ext>
              </a:extLst>
            </p:cNvPr>
            <p:cNvSpPr/>
            <p:nvPr/>
          </p:nvSpPr>
          <p:spPr>
            <a:xfrm>
              <a:off x="3471415" y="3650427"/>
              <a:ext cx="1035002" cy="949764"/>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TextBox 12">
              <a:extLst>
                <a:ext uri="{FF2B5EF4-FFF2-40B4-BE49-F238E27FC236}">
                  <a16:creationId xmlns:a16="http://schemas.microsoft.com/office/drawing/2014/main" id="{8D829FFF-36D6-DCB6-BD6B-3568DD3C0B84}"/>
                </a:ext>
              </a:extLst>
            </p:cNvPr>
            <p:cNvSpPr txBox="1"/>
            <p:nvPr/>
          </p:nvSpPr>
          <p:spPr>
            <a:xfrm>
              <a:off x="3546160" y="3980944"/>
              <a:ext cx="880063" cy="473158"/>
            </a:xfrm>
            <a:prstGeom prst="rect">
              <a:avLst/>
            </a:prstGeom>
          </p:spPr>
          <p:txBody>
            <a:bodyPr wrap="square" lIns="0" tIns="0" rIns="0" bIns="0" rtlCol="0" anchor="t">
              <a:spAutoFit/>
            </a:bodyPr>
            <a:lstStyle/>
            <a:p>
              <a:pPr algn="ctr">
                <a:lnSpc>
                  <a:spcPts val="6967"/>
                </a:lnSpc>
              </a:pPr>
              <a:r>
                <a:rPr lang="en-US" sz="9600">
                  <a:solidFill>
                    <a:srgbClr val="000000"/>
                  </a:solidFill>
                  <a:latin typeface="KG Primary Penmanship"/>
                </a:rPr>
                <a:t>I</a:t>
              </a:r>
            </a:p>
          </p:txBody>
        </p:sp>
      </p:grpSp>
    </p:spTree>
    <p:extLst>
      <p:ext uri="{BB962C8B-B14F-4D97-AF65-F5344CB8AC3E}">
        <p14:creationId xmlns:p14="http://schemas.microsoft.com/office/powerpoint/2010/main" val="2719438054"/>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44674" y="2321097"/>
            <a:ext cx="3565400" cy="6793911"/>
          </a:xfrm>
          <a:custGeom>
            <a:avLst/>
            <a:gdLst/>
            <a:ahLst/>
            <a:cxnLst/>
            <a:rect l="l" t="t" r="r" b="b"/>
            <a:pathLst>
              <a:path w="3789904" h="7221707">
                <a:moveTo>
                  <a:pt x="0" y="0"/>
                </a:moveTo>
                <a:lnTo>
                  <a:pt x="3789904" y="0"/>
                </a:lnTo>
                <a:lnTo>
                  <a:pt x="3789904" y="7221707"/>
                </a:lnTo>
                <a:lnTo>
                  <a:pt x="0" y="7221707"/>
                </a:lnTo>
                <a:lnTo>
                  <a:pt x="0" y="0"/>
                </a:lnTo>
                <a:close/>
              </a:path>
            </a:pathLst>
          </a:custGeom>
          <a:blipFill>
            <a:blip r:embed="rId2"/>
            <a:stretch>
              <a:fillRect l="-30685" t="-8232" r="-30384" b="-9649"/>
            </a:stretch>
          </a:blipFill>
        </p:spPr>
      </p:sp>
      <p:sp>
        <p:nvSpPr>
          <p:cNvPr id="3" name="TextBox 3"/>
          <p:cNvSpPr txBox="1"/>
          <p:nvPr/>
        </p:nvSpPr>
        <p:spPr>
          <a:xfrm>
            <a:off x="1840480" y="4713995"/>
            <a:ext cx="8922880" cy="2008114"/>
          </a:xfrm>
          <a:prstGeom prst="rect">
            <a:avLst/>
          </a:prstGeom>
        </p:spPr>
        <p:txBody>
          <a:bodyPr wrap="square" lIns="0" tIns="0" rIns="0" bIns="0" rtlCol="0" anchor="t">
            <a:spAutoFit/>
          </a:bodyPr>
          <a:lstStyle/>
          <a:p>
            <a:pPr algn="just">
              <a:lnSpc>
                <a:spcPts val="5333"/>
              </a:lnSpc>
            </a:pPr>
            <a:r>
              <a:rPr lang="en-US" sz="4199" spc="151">
                <a:solidFill>
                  <a:srgbClr val="1C030C"/>
                </a:solidFill>
                <a:latin typeface="Open Sans"/>
              </a:rPr>
              <a:t>Hãy cho biết đường đi của máu trong hai vòng tuần hoàn?</a:t>
            </a:r>
          </a:p>
          <a:p>
            <a:pPr algn="just">
              <a:lnSpc>
                <a:spcPts val="5333"/>
              </a:lnSpc>
            </a:pPr>
            <a:r>
              <a:rPr lang="en-US" sz="4199" spc="151">
                <a:solidFill>
                  <a:srgbClr val="1C030C"/>
                </a:solidFill>
                <a:latin typeface="Open Sans"/>
              </a:rPr>
              <a:t>Chức năng của hệ tuần hoàn?</a:t>
            </a:r>
          </a:p>
        </p:txBody>
      </p:sp>
      <p:grpSp>
        <p:nvGrpSpPr>
          <p:cNvPr id="6" name="Nhóm 5">
            <a:extLst>
              <a:ext uri="{FF2B5EF4-FFF2-40B4-BE49-F238E27FC236}">
                <a16:creationId xmlns:a16="http://schemas.microsoft.com/office/drawing/2014/main" id="{90AE21ED-1DA7-D4C1-8421-3C7B6DE09494}"/>
              </a:ext>
            </a:extLst>
          </p:cNvPr>
          <p:cNvGrpSpPr/>
          <p:nvPr/>
        </p:nvGrpSpPr>
        <p:grpSpPr>
          <a:xfrm>
            <a:off x="1840480" y="2321097"/>
            <a:ext cx="1137000" cy="1125630"/>
            <a:chOff x="1840480" y="2321097"/>
            <a:chExt cx="1137000" cy="1125630"/>
          </a:xfrm>
        </p:grpSpPr>
        <p:sp>
          <p:nvSpPr>
            <p:cNvPr id="7" name="Freeform 7"/>
            <p:cNvSpPr/>
            <p:nvPr/>
          </p:nvSpPr>
          <p:spPr>
            <a:xfrm>
              <a:off x="1840480" y="232109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840480" y="2428732"/>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9" name="TextBox 9"/>
          <p:cNvSpPr txBox="1"/>
          <p:nvPr/>
        </p:nvSpPr>
        <p:spPr>
          <a:xfrm>
            <a:off x="3098646" y="2628900"/>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Chức năng của hệ tuần hoàn</a:t>
            </a:r>
          </a:p>
        </p:txBody>
      </p:sp>
      <p:sp>
        <p:nvSpPr>
          <p:cNvPr id="10" name="Freeform 10"/>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7">
              <a:extLst>
                <a:ext uri="{96DAC541-7B7A-43D3-8B79-37D633B846F1}">
                  <asvg:svgBlip xmlns:asvg="http://schemas.microsoft.com/office/drawing/2016/SVG/main" r:embed="rId8"/>
                </a:ext>
              </a:extLst>
            </a:blip>
            <a:stretch>
              <a:fillRect b="-45394"/>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8202" y="2927687"/>
            <a:ext cx="15521790" cy="5587845"/>
          </a:xfrm>
          <a:custGeom>
            <a:avLst/>
            <a:gdLst/>
            <a:ahLst/>
            <a:cxnLst/>
            <a:rect l="l" t="t" r="r" b="b"/>
            <a:pathLst>
              <a:path w="15521790" h="5587845">
                <a:moveTo>
                  <a:pt x="0" y="0"/>
                </a:moveTo>
                <a:lnTo>
                  <a:pt x="15521790" y="0"/>
                </a:lnTo>
                <a:lnTo>
                  <a:pt x="15521790" y="5587844"/>
                </a:lnTo>
                <a:lnTo>
                  <a:pt x="0" y="5587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7">
              <a:extLst>
                <a:ext uri="{96DAC541-7B7A-43D3-8B79-37D633B846F1}">
                  <asvg:svgBlip xmlns:asvg="http://schemas.microsoft.com/office/drawing/2016/SVG/main" r:embed="rId8"/>
                </a:ext>
              </a:extLst>
            </a:blip>
            <a:stretch>
              <a:fillRect b="-45394"/>
            </a:stretch>
          </a:blipFill>
        </p:spPr>
      </p:sp>
      <p:sp>
        <p:nvSpPr>
          <p:cNvPr id="5" name="Freeform 5"/>
          <p:cNvSpPr/>
          <p:nvPr/>
        </p:nvSpPr>
        <p:spPr>
          <a:xfrm>
            <a:off x="16346771" y="2144399"/>
            <a:ext cx="883221" cy="1294097"/>
          </a:xfrm>
          <a:custGeom>
            <a:avLst/>
            <a:gdLst/>
            <a:ahLst/>
            <a:cxnLst/>
            <a:rect l="l" t="t" r="r" b="b"/>
            <a:pathLst>
              <a:path w="883221" h="1294097">
                <a:moveTo>
                  <a:pt x="0" y="0"/>
                </a:moveTo>
                <a:lnTo>
                  <a:pt x="883221" y="0"/>
                </a:lnTo>
                <a:lnTo>
                  <a:pt x="883221" y="1294097"/>
                </a:lnTo>
                <a:lnTo>
                  <a:pt x="0" y="12940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1708202" y="2475662"/>
            <a:ext cx="759890" cy="922476"/>
          </a:xfrm>
          <a:custGeom>
            <a:avLst/>
            <a:gdLst/>
            <a:ahLst/>
            <a:cxnLst/>
            <a:rect l="l" t="t" r="r" b="b"/>
            <a:pathLst>
              <a:path w="759890" h="922476">
                <a:moveTo>
                  <a:pt x="0" y="0"/>
                </a:moveTo>
                <a:lnTo>
                  <a:pt x="759890" y="0"/>
                </a:lnTo>
                <a:lnTo>
                  <a:pt x="759890" y="922477"/>
                </a:lnTo>
                <a:lnTo>
                  <a:pt x="0" y="922477"/>
                </a:lnTo>
                <a:lnTo>
                  <a:pt x="0" y="0"/>
                </a:lnTo>
                <a:close/>
              </a:path>
            </a:pathLst>
          </a:custGeom>
          <a:blipFill>
            <a:blip r:embed="rId11"/>
            <a:stretch>
              <a:fillRect/>
            </a:stretch>
          </a:blipFill>
        </p:spPr>
      </p:sp>
      <p:sp>
        <p:nvSpPr>
          <p:cNvPr id="7" name="TextBox 7"/>
          <p:cNvSpPr txBox="1"/>
          <p:nvPr/>
        </p:nvSpPr>
        <p:spPr>
          <a:xfrm>
            <a:off x="2418748" y="3447777"/>
            <a:ext cx="14520145" cy="4725204"/>
          </a:xfrm>
          <a:prstGeom prst="rect">
            <a:avLst/>
          </a:prstGeom>
        </p:spPr>
        <p:txBody>
          <a:bodyPr wrap="square" lIns="0" tIns="0" rIns="0" bIns="0" rtlCol="0" anchor="t">
            <a:spAutoFit/>
          </a:bodyPr>
          <a:lstStyle/>
          <a:p>
            <a:pPr algn="just">
              <a:lnSpc>
                <a:spcPts val="5333"/>
              </a:lnSpc>
            </a:pPr>
            <a:r>
              <a:rPr lang="en-US" sz="4150" spc="151" err="1">
                <a:solidFill>
                  <a:srgbClr val="1A3F53"/>
                </a:solidFill>
                <a:latin typeface="Open Sans"/>
              </a:rPr>
              <a:t>Gồm</a:t>
            </a:r>
            <a:r>
              <a:rPr lang="en-US" sz="4150" spc="151">
                <a:solidFill>
                  <a:srgbClr val="1A3F53"/>
                </a:solidFill>
                <a:latin typeface="Open Sans"/>
              </a:rPr>
              <a:t> 2 </a:t>
            </a:r>
            <a:r>
              <a:rPr lang="en-US" sz="4150" spc="151" err="1">
                <a:solidFill>
                  <a:srgbClr val="1A3F53"/>
                </a:solidFill>
                <a:latin typeface="Open Sans"/>
              </a:rPr>
              <a:t>vòng</a:t>
            </a:r>
            <a:r>
              <a:rPr lang="en-US" sz="4150" spc="151">
                <a:solidFill>
                  <a:srgbClr val="1A3F53"/>
                </a:solidFill>
                <a:latin typeface="Open Sans"/>
              </a:rPr>
              <a:t> </a:t>
            </a:r>
            <a:r>
              <a:rPr lang="en-US" sz="4150" spc="151" err="1">
                <a:solidFill>
                  <a:srgbClr val="1A3F53"/>
                </a:solidFill>
                <a:latin typeface="Open Sans"/>
              </a:rPr>
              <a:t>tuần</a:t>
            </a:r>
            <a:r>
              <a:rPr lang="en-US" sz="4150" spc="151">
                <a:solidFill>
                  <a:srgbClr val="1A3F53"/>
                </a:solidFill>
                <a:latin typeface="Open Sans"/>
              </a:rPr>
              <a:t> </a:t>
            </a:r>
            <a:r>
              <a:rPr lang="en-US" sz="4150" spc="151" err="1">
                <a:solidFill>
                  <a:srgbClr val="1A3F53"/>
                </a:solidFill>
                <a:latin typeface="Open Sans"/>
              </a:rPr>
              <a:t>hoàn</a:t>
            </a:r>
            <a:r>
              <a:rPr lang="en-US" sz="4150" spc="151">
                <a:solidFill>
                  <a:srgbClr val="1A3F53"/>
                </a:solidFill>
                <a:latin typeface="Open Sans"/>
              </a:rPr>
              <a:t>:</a:t>
            </a:r>
          </a:p>
          <a:p>
            <a:pPr algn="just">
              <a:lnSpc>
                <a:spcPts val="5333"/>
              </a:lnSpc>
            </a:pPr>
            <a:r>
              <a:rPr lang="en-US" sz="4150" spc="151">
                <a:solidFill>
                  <a:srgbClr val="1A3F53"/>
                </a:solidFill>
                <a:latin typeface="Open Sans"/>
              </a:rPr>
              <a:t>+ Vòng </a:t>
            </a:r>
            <a:r>
              <a:rPr lang="en-US" sz="4150" spc="151" err="1">
                <a:solidFill>
                  <a:srgbClr val="1A3F53"/>
                </a:solidFill>
                <a:latin typeface="Open Sans"/>
              </a:rPr>
              <a:t>tuần</a:t>
            </a:r>
            <a:r>
              <a:rPr lang="en-US" sz="4150" spc="151">
                <a:solidFill>
                  <a:srgbClr val="1A3F53"/>
                </a:solidFill>
                <a:latin typeface="Open Sans"/>
              </a:rPr>
              <a:t> </a:t>
            </a:r>
            <a:r>
              <a:rPr lang="en-US" sz="4150" spc="151" err="1">
                <a:solidFill>
                  <a:srgbClr val="1A3F53"/>
                </a:solidFill>
                <a:latin typeface="Open Sans"/>
              </a:rPr>
              <a:t>hoàn</a:t>
            </a:r>
            <a:r>
              <a:rPr lang="en-US" sz="4150" spc="151">
                <a:solidFill>
                  <a:srgbClr val="1A3F53"/>
                </a:solidFill>
                <a:latin typeface="Open Sans"/>
              </a:rPr>
              <a:t> </a:t>
            </a:r>
            <a:r>
              <a:rPr lang="en-US" sz="4150" spc="151" err="1">
                <a:solidFill>
                  <a:srgbClr val="1A3F53"/>
                </a:solidFill>
                <a:latin typeface="Open Sans"/>
              </a:rPr>
              <a:t>nhỏ</a:t>
            </a:r>
            <a:r>
              <a:rPr lang="en-US" sz="4150" spc="151">
                <a:solidFill>
                  <a:srgbClr val="1A3F53"/>
                </a:solidFill>
                <a:latin typeface="Open Sans"/>
              </a:rPr>
              <a:t>: </a:t>
            </a:r>
            <a:endParaRPr lang="en-US" sz="4150" spc="151">
              <a:solidFill>
                <a:srgbClr val="1A3F53"/>
              </a:solidFill>
              <a:latin typeface="Open Sans"/>
              <a:ea typeface="Open Sans"/>
              <a:cs typeface="Open Sans"/>
            </a:endParaRPr>
          </a:p>
          <a:p>
            <a:pPr algn="just">
              <a:lnSpc>
                <a:spcPts val="5333"/>
              </a:lnSpc>
            </a:pPr>
            <a:r>
              <a:rPr lang="en-US" sz="4150" spc="151">
                <a:solidFill>
                  <a:srgbClr val="1A3F53"/>
                </a:solidFill>
                <a:latin typeface="Open Sans"/>
              </a:rPr>
              <a:t>Tim → ĐMP → MMP → TMP → Tim</a:t>
            </a:r>
            <a:endParaRPr lang="en-US" sz="4150" spc="151">
              <a:solidFill>
                <a:srgbClr val="1A3F53"/>
              </a:solidFill>
              <a:latin typeface="Open Sans"/>
              <a:ea typeface="Open Sans"/>
              <a:cs typeface="Open Sans"/>
            </a:endParaRPr>
          </a:p>
          <a:p>
            <a:pPr algn="just">
              <a:lnSpc>
                <a:spcPts val="5333"/>
              </a:lnSpc>
            </a:pPr>
            <a:r>
              <a:rPr lang="en-US" sz="4150" spc="151">
                <a:solidFill>
                  <a:srgbClr val="1A3F53"/>
                </a:solidFill>
                <a:latin typeface="Open Sans"/>
              </a:rPr>
              <a:t>+ Vòng </a:t>
            </a:r>
            <a:r>
              <a:rPr lang="en-US" sz="4150" spc="151" err="1">
                <a:solidFill>
                  <a:srgbClr val="1A3F53"/>
                </a:solidFill>
                <a:latin typeface="Open Sans"/>
              </a:rPr>
              <a:t>tuần</a:t>
            </a:r>
            <a:r>
              <a:rPr lang="en-US" sz="4150" spc="151">
                <a:solidFill>
                  <a:srgbClr val="1A3F53"/>
                </a:solidFill>
                <a:latin typeface="Open Sans"/>
              </a:rPr>
              <a:t> </a:t>
            </a:r>
            <a:r>
              <a:rPr lang="en-US" sz="4150" spc="151" err="1">
                <a:solidFill>
                  <a:srgbClr val="1A3F53"/>
                </a:solidFill>
                <a:latin typeface="Open Sans"/>
              </a:rPr>
              <a:t>hoàn</a:t>
            </a:r>
            <a:r>
              <a:rPr lang="en-US" sz="4150" spc="151">
                <a:solidFill>
                  <a:srgbClr val="1A3F53"/>
                </a:solidFill>
                <a:latin typeface="Open Sans"/>
              </a:rPr>
              <a:t> </a:t>
            </a:r>
            <a:r>
              <a:rPr lang="en-US" sz="4150" spc="151" err="1">
                <a:solidFill>
                  <a:srgbClr val="1A3F53"/>
                </a:solidFill>
                <a:latin typeface="Open Sans"/>
              </a:rPr>
              <a:t>lớn</a:t>
            </a:r>
            <a:r>
              <a:rPr lang="en-US" sz="4150" spc="151">
                <a:solidFill>
                  <a:srgbClr val="1A3F53"/>
                </a:solidFill>
                <a:latin typeface="Open Sans"/>
              </a:rPr>
              <a:t>: </a:t>
            </a:r>
            <a:endParaRPr lang="en-US" sz="4150" spc="151">
              <a:solidFill>
                <a:srgbClr val="1A3F53"/>
              </a:solidFill>
              <a:latin typeface="Open Sans"/>
              <a:ea typeface="Open Sans"/>
              <a:cs typeface="Open Sans"/>
            </a:endParaRPr>
          </a:p>
          <a:p>
            <a:pPr algn="just">
              <a:lnSpc>
                <a:spcPts val="5333"/>
              </a:lnSpc>
            </a:pPr>
            <a:r>
              <a:rPr lang="en-US" sz="4150" spc="151">
                <a:solidFill>
                  <a:srgbClr val="1A3F53"/>
                </a:solidFill>
                <a:latin typeface="Open Sans"/>
              </a:rPr>
              <a:t>Tim → ĐMC → MMCQ → TMC → Tim</a:t>
            </a:r>
            <a:endParaRPr lang="en-US" sz="4150" spc="151">
              <a:solidFill>
                <a:srgbClr val="1A3F53"/>
              </a:solidFill>
              <a:latin typeface="Open Sans"/>
              <a:ea typeface="Open Sans"/>
              <a:cs typeface="Open Sans"/>
            </a:endParaRPr>
          </a:p>
          <a:p>
            <a:pPr algn="just">
              <a:lnSpc>
                <a:spcPts val="5333"/>
              </a:lnSpc>
            </a:pPr>
            <a:r>
              <a:rPr lang="en-US" sz="4150" spc="151" err="1">
                <a:solidFill>
                  <a:srgbClr val="1A3F53"/>
                </a:solidFill>
                <a:latin typeface="Open Sans"/>
              </a:rPr>
              <a:t>Chức</a:t>
            </a:r>
            <a:r>
              <a:rPr lang="en-US" sz="4150" spc="151">
                <a:solidFill>
                  <a:srgbClr val="1A3F53"/>
                </a:solidFill>
                <a:latin typeface="Open Sans"/>
              </a:rPr>
              <a:t> </a:t>
            </a:r>
            <a:r>
              <a:rPr lang="en-US" sz="4150" spc="151" err="1">
                <a:solidFill>
                  <a:srgbClr val="1A3F53"/>
                </a:solidFill>
                <a:latin typeface="Open Sans"/>
              </a:rPr>
              <a:t>năng</a:t>
            </a:r>
            <a:r>
              <a:rPr lang="en-US" sz="4150" spc="151">
                <a:solidFill>
                  <a:srgbClr val="1A3F53"/>
                </a:solidFill>
                <a:latin typeface="Open Sans"/>
              </a:rPr>
              <a:t>: </a:t>
            </a:r>
            <a:r>
              <a:rPr lang="en-US" sz="4150" spc="151" err="1">
                <a:solidFill>
                  <a:srgbClr val="1A3F53"/>
                </a:solidFill>
                <a:latin typeface="Open Sans"/>
              </a:rPr>
              <a:t>vận</a:t>
            </a:r>
            <a:r>
              <a:rPr lang="en-US" sz="4150" spc="151">
                <a:solidFill>
                  <a:srgbClr val="1A3F53"/>
                </a:solidFill>
                <a:latin typeface="Open Sans"/>
              </a:rPr>
              <a:t> </a:t>
            </a:r>
            <a:r>
              <a:rPr lang="en-US" sz="4150" spc="151" err="1">
                <a:solidFill>
                  <a:srgbClr val="1A3F53"/>
                </a:solidFill>
                <a:latin typeface="Open Sans"/>
              </a:rPr>
              <a:t>chuyển</a:t>
            </a:r>
            <a:r>
              <a:rPr lang="en-US" sz="4150" spc="151">
                <a:solidFill>
                  <a:srgbClr val="1A3F53"/>
                </a:solidFill>
                <a:latin typeface="Open Sans"/>
              </a:rPr>
              <a:t> </a:t>
            </a:r>
            <a:r>
              <a:rPr lang="en-US" sz="4150" spc="151" err="1">
                <a:solidFill>
                  <a:srgbClr val="1A3F53"/>
                </a:solidFill>
                <a:latin typeface="Open Sans"/>
              </a:rPr>
              <a:t>máu</a:t>
            </a:r>
            <a:r>
              <a:rPr lang="en-US" sz="4150" spc="151">
                <a:solidFill>
                  <a:srgbClr val="1A3F53"/>
                </a:solidFill>
                <a:latin typeface="Open Sans"/>
              </a:rPr>
              <a:t> </a:t>
            </a:r>
            <a:r>
              <a:rPr lang="en-US" sz="4150" spc="151" err="1">
                <a:solidFill>
                  <a:srgbClr val="1A3F53"/>
                </a:solidFill>
                <a:latin typeface="Open Sans"/>
              </a:rPr>
              <a:t>đi</a:t>
            </a:r>
            <a:r>
              <a:rPr lang="en-US" sz="4150" spc="151">
                <a:solidFill>
                  <a:srgbClr val="1A3F53"/>
                </a:solidFill>
                <a:latin typeface="Open Sans"/>
              </a:rPr>
              <a:t> </a:t>
            </a:r>
            <a:r>
              <a:rPr lang="en-US" sz="4150" spc="151" err="1">
                <a:solidFill>
                  <a:srgbClr val="1A3F53"/>
                </a:solidFill>
                <a:latin typeface="Open Sans"/>
              </a:rPr>
              <a:t>khắp</a:t>
            </a:r>
            <a:r>
              <a:rPr lang="en-US" sz="4150" spc="151">
                <a:solidFill>
                  <a:srgbClr val="1A3F53"/>
                </a:solidFill>
                <a:latin typeface="Open Sans"/>
              </a:rPr>
              <a:t> </a:t>
            </a:r>
            <a:r>
              <a:rPr lang="en-US" sz="4150" spc="151" err="1">
                <a:solidFill>
                  <a:srgbClr val="1A3F53"/>
                </a:solidFill>
                <a:latin typeface="Open Sans"/>
              </a:rPr>
              <a:t>cơ</a:t>
            </a:r>
            <a:r>
              <a:rPr lang="en-US" sz="4150" spc="151">
                <a:solidFill>
                  <a:srgbClr val="1A3F53"/>
                </a:solidFill>
                <a:latin typeface="Open Sans"/>
              </a:rPr>
              <a:t> </a:t>
            </a:r>
            <a:r>
              <a:rPr lang="en-US" sz="4150" spc="151" err="1">
                <a:solidFill>
                  <a:srgbClr val="1A3F53"/>
                </a:solidFill>
                <a:latin typeface="Open Sans"/>
              </a:rPr>
              <a:t>thể</a:t>
            </a:r>
            <a:r>
              <a:rPr lang="en-US" sz="4150" spc="151">
                <a:solidFill>
                  <a:srgbClr val="1A3F53"/>
                </a:solidFill>
                <a:latin typeface="Open Sans"/>
              </a:rPr>
              <a:t> </a:t>
            </a:r>
            <a:r>
              <a:rPr lang="en-US" sz="4150" spc="151" err="1">
                <a:solidFill>
                  <a:srgbClr val="1A3F53"/>
                </a:solidFill>
                <a:latin typeface="Open Sans"/>
              </a:rPr>
              <a:t>để</a:t>
            </a:r>
            <a:r>
              <a:rPr lang="en-US" sz="4150" spc="151">
                <a:solidFill>
                  <a:srgbClr val="1A3F53"/>
                </a:solidFill>
                <a:latin typeface="Open Sans"/>
              </a:rPr>
              <a:t> </a:t>
            </a:r>
            <a:r>
              <a:rPr lang="en-US" sz="4150" spc="151" err="1">
                <a:solidFill>
                  <a:srgbClr val="1A3F53"/>
                </a:solidFill>
                <a:latin typeface="Open Sans"/>
              </a:rPr>
              <a:t>thực</a:t>
            </a:r>
            <a:r>
              <a:rPr lang="en-US" sz="4150" spc="151">
                <a:solidFill>
                  <a:srgbClr val="1A3F53"/>
                </a:solidFill>
                <a:latin typeface="Open Sans"/>
              </a:rPr>
              <a:t> </a:t>
            </a:r>
            <a:r>
              <a:rPr lang="en-US" sz="4150" spc="151" err="1">
                <a:solidFill>
                  <a:srgbClr val="1A3F53"/>
                </a:solidFill>
                <a:latin typeface="Open Sans"/>
              </a:rPr>
              <a:t>hiện</a:t>
            </a:r>
            <a:r>
              <a:rPr lang="en-US" sz="4150" spc="151">
                <a:solidFill>
                  <a:srgbClr val="1A3F53"/>
                </a:solidFill>
                <a:latin typeface="Open Sans"/>
              </a:rPr>
              <a:t> </a:t>
            </a:r>
            <a:r>
              <a:rPr lang="en-US" sz="4150" spc="151" err="1">
                <a:solidFill>
                  <a:srgbClr val="1A3F53"/>
                </a:solidFill>
                <a:latin typeface="Open Sans"/>
              </a:rPr>
              <a:t>trao</a:t>
            </a:r>
            <a:r>
              <a:rPr lang="en-US" sz="4150" spc="151">
                <a:solidFill>
                  <a:srgbClr val="1A3F53"/>
                </a:solidFill>
                <a:latin typeface="Open Sans"/>
              </a:rPr>
              <a:t> </a:t>
            </a:r>
            <a:r>
              <a:rPr lang="en-US" sz="4150" spc="151" err="1">
                <a:solidFill>
                  <a:srgbClr val="1A3F53"/>
                </a:solidFill>
                <a:latin typeface="Open Sans"/>
              </a:rPr>
              <a:t>đổi</a:t>
            </a:r>
            <a:r>
              <a:rPr lang="en-US" sz="4150" spc="151">
                <a:solidFill>
                  <a:srgbClr val="1A3F53"/>
                </a:solidFill>
                <a:latin typeface="Open Sans"/>
              </a:rPr>
              <a:t> </a:t>
            </a:r>
            <a:r>
              <a:rPr lang="en-US" sz="4150" spc="151" err="1">
                <a:solidFill>
                  <a:srgbClr val="1A3F53"/>
                </a:solidFill>
                <a:latin typeface="Open Sans"/>
              </a:rPr>
              <a:t>chất</a:t>
            </a:r>
            <a:r>
              <a:rPr lang="en-US" sz="4150" spc="151">
                <a:solidFill>
                  <a:srgbClr val="1A3F53"/>
                </a:solidFill>
                <a:latin typeface="Open Sans"/>
              </a:rPr>
              <a:t>.</a:t>
            </a:r>
            <a:endParaRPr lang="en-US" sz="4150" spc="151">
              <a:solidFill>
                <a:srgbClr val="1A3F53"/>
              </a:solidFill>
              <a:latin typeface="Open Sans"/>
              <a:ea typeface="Open Sans"/>
              <a:cs typeface="Open Sans"/>
            </a:endParaRPr>
          </a:p>
        </p:txBody>
      </p:sp>
      <p:grpSp>
        <p:nvGrpSpPr>
          <p:cNvPr id="13" name="Nhóm 12">
            <a:extLst>
              <a:ext uri="{FF2B5EF4-FFF2-40B4-BE49-F238E27FC236}">
                <a16:creationId xmlns:a16="http://schemas.microsoft.com/office/drawing/2014/main" id="{632B6ADA-1A11-BF8B-9E9F-66AF0DE94902}"/>
              </a:ext>
            </a:extLst>
          </p:cNvPr>
          <p:cNvGrpSpPr/>
          <p:nvPr/>
        </p:nvGrpSpPr>
        <p:grpSpPr>
          <a:xfrm>
            <a:off x="1811172" y="842632"/>
            <a:ext cx="1137000" cy="1125630"/>
            <a:chOff x="1840480" y="1956324"/>
            <a:chExt cx="1137000" cy="1125630"/>
          </a:xfrm>
        </p:grpSpPr>
        <p:sp>
          <p:nvSpPr>
            <p:cNvPr id="8" name="Freeform 8"/>
            <p:cNvSpPr/>
            <p:nvPr/>
          </p:nvSpPr>
          <p:spPr>
            <a:xfrm>
              <a:off x="1840480" y="1956324"/>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p:nvPr/>
          </p:nvSpPr>
          <p:spPr>
            <a:xfrm>
              <a:off x="1840480" y="2063959"/>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10" name="TextBox 10"/>
          <p:cNvSpPr txBox="1"/>
          <p:nvPr/>
        </p:nvSpPr>
        <p:spPr>
          <a:xfrm>
            <a:off x="3069338" y="1140541"/>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Chức năng của hệ tuần hoàn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38924">
            <a:off x="15480579" y="7552145"/>
            <a:ext cx="8974046" cy="8615085"/>
          </a:xfrm>
          <a:custGeom>
            <a:avLst/>
            <a:gdLst/>
            <a:ahLst/>
            <a:cxnLst/>
            <a:rect l="l" t="t" r="r" b="b"/>
            <a:pathLst>
              <a:path w="8974046" h="8615085">
                <a:moveTo>
                  <a:pt x="0" y="0"/>
                </a:moveTo>
                <a:lnTo>
                  <a:pt x="8974047" y="0"/>
                </a:lnTo>
                <a:lnTo>
                  <a:pt x="8974047" y="8615084"/>
                </a:lnTo>
                <a:lnTo>
                  <a:pt x="0" y="8615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2600377" y="78697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29845">
            <a:off x="191392" y="8915297"/>
            <a:ext cx="1648747" cy="1154123"/>
          </a:xfrm>
          <a:custGeom>
            <a:avLst/>
            <a:gdLst/>
            <a:ahLst/>
            <a:cxnLst/>
            <a:rect l="l" t="t" r="r" b="b"/>
            <a:pathLst>
              <a:path w="1648747" h="1154123">
                <a:moveTo>
                  <a:pt x="0" y="0"/>
                </a:moveTo>
                <a:lnTo>
                  <a:pt x="1648747" y="0"/>
                </a:lnTo>
                <a:lnTo>
                  <a:pt x="1648747" y="1154123"/>
                </a:lnTo>
                <a:lnTo>
                  <a:pt x="0" y="1154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571350" y="335489"/>
            <a:ext cx="1724701" cy="1248056"/>
          </a:xfrm>
          <a:custGeom>
            <a:avLst/>
            <a:gdLst/>
            <a:ahLst/>
            <a:cxnLst/>
            <a:rect l="l" t="t" r="r" b="b"/>
            <a:pathLst>
              <a:path w="1724701" h="1248056">
                <a:moveTo>
                  <a:pt x="0" y="0"/>
                </a:moveTo>
                <a:lnTo>
                  <a:pt x="1724701" y="0"/>
                </a:lnTo>
                <a:lnTo>
                  <a:pt x="1724701" y="1248056"/>
                </a:lnTo>
                <a:lnTo>
                  <a:pt x="0" y="12480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5018562" y="5802391"/>
            <a:ext cx="4006172" cy="4769252"/>
          </a:xfrm>
          <a:custGeom>
            <a:avLst/>
            <a:gdLst/>
            <a:ahLst/>
            <a:cxnLst/>
            <a:rect l="l" t="t" r="r" b="b"/>
            <a:pathLst>
              <a:path w="4006172" h="4769252">
                <a:moveTo>
                  <a:pt x="0" y="0"/>
                </a:moveTo>
                <a:lnTo>
                  <a:pt x="4006172" y="0"/>
                </a:lnTo>
                <a:lnTo>
                  <a:pt x="4006172" y="4769252"/>
                </a:lnTo>
                <a:lnTo>
                  <a:pt x="0" y="47692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2540359" y="3594181"/>
            <a:ext cx="12842677" cy="3740430"/>
          </a:xfrm>
          <a:custGeom>
            <a:avLst/>
            <a:gdLst/>
            <a:ahLst/>
            <a:cxnLst/>
            <a:rect l="l" t="t" r="r" b="b"/>
            <a:pathLst>
              <a:path w="12842677" h="3740430">
                <a:moveTo>
                  <a:pt x="0" y="0"/>
                </a:moveTo>
                <a:lnTo>
                  <a:pt x="12842677" y="0"/>
                </a:lnTo>
                <a:lnTo>
                  <a:pt x="12842677" y="3740430"/>
                </a:lnTo>
                <a:lnTo>
                  <a:pt x="0" y="37404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2520931" y="3388773"/>
            <a:ext cx="768065" cy="789785"/>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4050917" y="6397568"/>
            <a:ext cx="961783" cy="1030022"/>
          </a:xfrm>
          <a:custGeom>
            <a:avLst/>
            <a:gdLst/>
            <a:ahLst/>
            <a:cxnLst/>
            <a:rect l="l" t="t" r="r" b="b"/>
            <a:pathLst>
              <a:path w="961783" h="1030022">
                <a:moveTo>
                  <a:pt x="0" y="0"/>
                </a:moveTo>
                <a:lnTo>
                  <a:pt x="961784" y="0"/>
                </a:lnTo>
                <a:lnTo>
                  <a:pt x="961784" y="1030022"/>
                </a:lnTo>
                <a:lnTo>
                  <a:pt x="0" y="103002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0">
              <a:extLst>
                <a:ext uri="{96DAC541-7B7A-43D3-8B79-37D633B846F1}">
                  <asvg:svgBlip xmlns:asvg="http://schemas.microsoft.com/office/drawing/2016/SVG/main" r:embed="rId21"/>
                </a:ext>
              </a:extLst>
            </a:blip>
            <a:stretch>
              <a:fillRect b="-45394"/>
            </a:stretch>
          </a:blipFill>
        </p:spPr>
      </p:sp>
      <p:sp>
        <p:nvSpPr>
          <p:cNvPr id="16" name="TextBox 15">
            <a:extLst>
              <a:ext uri="{FF2B5EF4-FFF2-40B4-BE49-F238E27FC236}">
                <a16:creationId xmlns:a16="http://schemas.microsoft.com/office/drawing/2014/main" id="{41773216-699A-A6B2-30A6-97534E2ACFA0}"/>
              </a:ext>
            </a:extLst>
          </p:cNvPr>
          <p:cNvSpPr txBox="1"/>
          <p:nvPr/>
        </p:nvSpPr>
        <p:spPr>
          <a:xfrm>
            <a:off x="3429989" y="236779"/>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Kiến thức ghi nhớ</a:t>
            </a:r>
          </a:p>
        </p:txBody>
      </p:sp>
      <p:sp>
        <p:nvSpPr>
          <p:cNvPr id="8" name="TextBox 8"/>
          <p:cNvSpPr txBox="1"/>
          <p:nvPr/>
        </p:nvSpPr>
        <p:spPr>
          <a:xfrm>
            <a:off x="3429989" y="4156714"/>
            <a:ext cx="11212375" cy="2757165"/>
          </a:xfrm>
          <a:prstGeom prst="rect">
            <a:avLst/>
          </a:prstGeom>
        </p:spPr>
        <p:txBody>
          <a:bodyPr lIns="0" tIns="0" rIns="0" bIns="0" rtlCol="0" anchor="t">
            <a:spAutoFit/>
          </a:bodyPr>
          <a:lstStyle/>
          <a:p>
            <a:pPr algn="just">
              <a:lnSpc>
                <a:spcPts val="4293"/>
              </a:lnSpc>
            </a:pPr>
            <a:r>
              <a:rPr lang="en-US" sz="3799" spc="136">
                <a:solidFill>
                  <a:srgbClr val="1C030C"/>
                </a:solidFill>
                <a:latin typeface="Open Sans"/>
              </a:rPr>
              <a:t>Hệ tuần hoàn gồm tim và các mạch máu tạo thành vòng tuần hoàn, giúp máu lưu thông đến mọi tế bào trong cơ thể để thực hiện quá trình trao đổi chất.</a:t>
            </a:r>
          </a:p>
          <a:p>
            <a:pPr algn="just">
              <a:lnSpc>
                <a:spcPts val="4293"/>
              </a:lnSpc>
            </a:pPr>
            <a:endParaRPr lang="en-US" sz="3799" spc="136">
              <a:solidFill>
                <a:srgbClr val="1C030C"/>
              </a:solidFill>
              <a:latin typeface="Open Sans"/>
            </a:endParaRPr>
          </a:p>
        </p:txBody>
      </p:sp>
      <p:pic>
        <p:nvPicPr>
          <p:cNvPr id="20" name="Picture 19">
            <a:extLst>
              <a:ext uri="{FF2B5EF4-FFF2-40B4-BE49-F238E27FC236}">
                <a16:creationId xmlns:a16="http://schemas.microsoft.com/office/drawing/2014/main" id="{2ADC3EF9-5F54-5613-46E7-6637495BECC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3584446" y="-395331"/>
            <a:ext cx="4944093" cy="2781052"/>
          </a:xfrm>
          <a:prstGeom prst="rect">
            <a:avLst/>
          </a:prstGeom>
        </p:spPr>
      </p:pic>
    </p:spTree>
    <p:extLst>
      <p:ext uri="{BB962C8B-B14F-4D97-AF65-F5344CB8AC3E}">
        <p14:creationId xmlns:p14="http://schemas.microsoft.com/office/powerpoint/2010/main" val="2627617440"/>
      </p:ext>
    </p:extLst>
  </p:cSld>
  <p:clrMapOvr>
    <a:masterClrMapping/>
  </p:clrMapOvr>
  <p:transition spd="slow">
    <p:wheel spokes="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931" y="6834769"/>
            <a:ext cx="19316700" cy="3449653"/>
            <a:chOff x="-51383" y="2837973"/>
            <a:chExt cx="6350000" cy="1134008"/>
          </a:xfrm>
        </p:grpSpPr>
        <p:sp>
          <p:nvSpPr>
            <p:cNvPr id="3" name="Freeform 3"/>
            <p:cNvSpPr/>
            <p:nvPr/>
          </p:nvSpPr>
          <p:spPr>
            <a:xfrm>
              <a:off x="-51383" y="2837973"/>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4" name="Freeform 4"/>
          <p:cNvSpPr/>
          <p:nvPr/>
        </p:nvSpPr>
        <p:spPr>
          <a:xfrm rot="6720000">
            <a:off x="-2066513" y="890208"/>
            <a:ext cx="5403487" cy="3051926"/>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5" name="Freeform 5"/>
          <p:cNvSpPr/>
          <p:nvPr/>
        </p:nvSpPr>
        <p:spPr>
          <a:xfrm>
            <a:off x="15007577" y="-1549399"/>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0570155">
            <a:off x="146037" y="1191635"/>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8">
            <a:extLst>
              <a:ext uri="{FF2B5EF4-FFF2-40B4-BE49-F238E27FC236}">
                <a16:creationId xmlns:a16="http://schemas.microsoft.com/office/drawing/2014/main" id="{4BCC9983-26B6-574C-EBB1-83937147FBF2}"/>
              </a:ext>
            </a:extLst>
          </p:cNvPr>
          <p:cNvSpPr txBox="1"/>
          <p:nvPr/>
        </p:nvSpPr>
        <p:spPr>
          <a:xfrm>
            <a:off x="2082415" y="4624105"/>
            <a:ext cx="15434732" cy="690445"/>
          </a:xfrm>
          <a:prstGeom prst="rect">
            <a:avLst/>
          </a:prstGeom>
        </p:spPr>
        <p:txBody>
          <a:bodyPr wrap="square" lIns="0" tIns="0" rIns="0" bIns="0" rtlCol="0" anchor="t">
            <a:spAutoFit/>
          </a:bodyPr>
          <a:lstStyle/>
          <a:p>
            <a:pPr algn="ctr">
              <a:lnSpc>
                <a:spcPts val="4691"/>
              </a:lnSpc>
            </a:pPr>
            <a:r>
              <a:rPr lang="en-US" sz="7200" b="1" err="1">
                <a:solidFill>
                  <a:srgbClr val="000000"/>
                </a:solidFill>
                <a:latin typeface="Open Sans Bold"/>
                <a:ea typeface="Open Sans Bold"/>
                <a:cs typeface="Open Sans Bold"/>
              </a:rPr>
              <a:t>Một</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số</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bệnh</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về</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máu</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và</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tim</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mạch</a:t>
            </a:r>
            <a:endParaRPr lang="en-US" sz="7200" b="1" err="1">
              <a:latin typeface="Open Sans Bold"/>
              <a:ea typeface="Open Sans Bold"/>
              <a:cs typeface="Open Sans Bold"/>
            </a:endParaRPr>
          </a:p>
        </p:txBody>
      </p:sp>
      <p:grpSp>
        <p:nvGrpSpPr>
          <p:cNvPr id="6" name="Nhóm 5">
            <a:extLst>
              <a:ext uri="{FF2B5EF4-FFF2-40B4-BE49-F238E27FC236}">
                <a16:creationId xmlns:a16="http://schemas.microsoft.com/office/drawing/2014/main" id="{5C93B7BC-1BAD-DF2F-6649-4EF6FF5EC497}"/>
              </a:ext>
            </a:extLst>
          </p:cNvPr>
          <p:cNvGrpSpPr/>
          <p:nvPr/>
        </p:nvGrpSpPr>
        <p:grpSpPr>
          <a:xfrm>
            <a:off x="8062953" y="1804040"/>
            <a:ext cx="2164394" cy="2092782"/>
            <a:chOff x="8062953" y="1804040"/>
            <a:chExt cx="2164394" cy="2092782"/>
          </a:xfrm>
        </p:grpSpPr>
        <p:sp>
          <p:nvSpPr>
            <p:cNvPr id="24" name="Freeform 11">
              <a:extLst>
                <a:ext uri="{FF2B5EF4-FFF2-40B4-BE49-F238E27FC236}">
                  <a16:creationId xmlns:a16="http://schemas.microsoft.com/office/drawing/2014/main" id="{3ECFA592-20C1-E31A-2F82-5A9CC875760F}"/>
                </a:ext>
              </a:extLst>
            </p:cNvPr>
            <p:cNvSpPr/>
            <p:nvPr/>
          </p:nvSpPr>
          <p:spPr>
            <a:xfrm>
              <a:off x="8062953" y="1804040"/>
              <a:ext cx="2164394" cy="2092782"/>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TextBox 12">
              <a:extLst>
                <a:ext uri="{FF2B5EF4-FFF2-40B4-BE49-F238E27FC236}">
                  <a16:creationId xmlns:a16="http://schemas.microsoft.com/office/drawing/2014/main" id="{8D829FFF-36D6-DCB6-BD6B-3568DD3C0B84}"/>
                </a:ext>
              </a:extLst>
            </p:cNvPr>
            <p:cNvSpPr txBox="1"/>
            <p:nvPr/>
          </p:nvSpPr>
          <p:spPr>
            <a:xfrm>
              <a:off x="8229029" y="2415095"/>
              <a:ext cx="1840386" cy="1319591"/>
            </a:xfrm>
            <a:prstGeom prst="rect">
              <a:avLst/>
            </a:prstGeom>
          </p:spPr>
          <p:txBody>
            <a:bodyPr wrap="square" lIns="0" tIns="0" rIns="0" bIns="0" rtlCol="0" anchor="t">
              <a:spAutoFit/>
            </a:bodyPr>
            <a:lstStyle/>
            <a:p>
              <a:endParaRPr lang="vi-VN"/>
            </a:p>
            <a:p>
              <a:pPr algn="ctr">
                <a:lnSpc>
                  <a:spcPts val="6967"/>
                </a:lnSpc>
              </a:pPr>
              <a:r>
                <a:rPr lang="en-US" sz="9600">
                  <a:solidFill>
                    <a:srgbClr val="000000"/>
                  </a:solidFill>
                  <a:latin typeface="KG Primary Penmanship"/>
                </a:rPr>
                <a:t>III</a:t>
              </a:r>
            </a:p>
          </p:txBody>
        </p:sp>
      </p:grpSp>
    </p:spTree>
    <p:extLst>
      <p:ext uri="{BB962C8B-B14F-4D97-AF65-F5344CB8AC3E}">
        <p14:creationId xmlns:p14="http://schemas.microsoft.com/office/powerpoint/2010/main" val="1265689384"/>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flipH="1">
            <a:off x="959414" y="2316284"/>
            <a:ext cx="10487230" cy="39077"/>
          </a:xfrm>
          <a:prstGeom prst="line">
            <a:avLst/>
          </a:prstGeom>
          <a:ln w="38100" cap="flat">
            <a:solidFill>
              <a:srgbClr val="000000"/>
            </a:solidFill>
            <a:prstDash val="solid"/>
            <a:headEnd type="none" w="sm" len="sm"/>
            <a:tailEnd type="none" w="sm" len="sm"/>
          </a:ln>
        </p:spPr>
      </p:sp>
      <p:sp>
        <p:nvSpPr>
          <p:cNvPr id="5" name="Freeform 5"/>
          <p:cNvSpPr/>
          <p:nvPr/>
        </p:nvSpPr>
        <p:spPr>
          <a:xfrm>
            <a:off x="11178717" y="4541583"/>
            <a:ext cx="7206975" cy="5414240"/>
          </a:xfrm>
          <a:custGeom>
            <a:avLst/>
            <a:gdLst/>
            <a:ahLst/>
            <a:cxnLst/>
            <a:rect l="l" t="t" r="r" b="b"/>
            <a:pathLst>
              <a:path w="8830767" h="6634114">
                <a:moveTo>
                  <a:pt x="0" y="0"/>
                </a:moveTo>
                <a:lnTo>
                  <a:pt x="8830767" y="0"/>
                </a:lnTo>
                <a:lnTo>
                  <a:pt x="8830767" y="6634114"/>
                </a:lnTo>
                <a:lnTo>
                  <a:pt x="0" y="6634114"/>
                </a:lnTo>
                <a:lnTo>
                  <a:pt x="0" y="0"/>
                </a:lnTo>
                <a:close/>
              </a:path>
            </a:pathLst>
          </a:custGeom>
          <a:blipFill>
            <a:blip r:embed="rId3"/>
            <a:stretch>
              <a:fillRect/>
            </a:stretch>
          </a:blipFill>
        </p:spPr>
      </p:sp>
      <p:sp>
        <p:nvSpPr>
          <p:cNvPr id="6" name="Freeform 6"/>
          <p:cNvSpPr/>
          <p:nvPr/>
        </p:nvSpPr>
        <p:spPr>
          <a:xfrm>
            <a:off x="1484776" y="2885347"/>
            <a:ext cx="1273468" cy="921528"/>
          </a:xfrm>
          <a:custGeom>
            <a:avLst/>
            <a:gdLst/>
            <a:ahLst/>
            <a:cxnLst/>
            <a:rect l="l" t="t" r="r" b="b"/>
            <a:pathLst>
              <a:path w="1273468" h="921528">
                <a:moveTo>
                  <a:pt x="0" y="0"/>
                </a:moveTo>
                <a:lnTo>
                  <a:pt x="1273469" y="0"/>
                </a:lnTo>
                <a:lnTo>
                  <a:pt x="1273469" y="921528"/>
                </a:lnTo>
                <a:lnTo>
                  <a:pt x="0" y="921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339875" y="3976309"/>
            <a:ext cx="9838841" cy="5946110"/>
          </a:xfrm>
          <a:custGeom>
            <a:avLst/>
            <a:gdLst/>
            <a:ahLst/>
            <a:cxnLst/>
            <a:rect l="l" t="t" r="r" b="b"/>
            <a:pathLst>
              <a:path w="8045195" h="7451862">
                <a:moveTo>
                  <a:pt x="0" y="0"/>
                </a:moveTo>
                <a:lnTo>
                  <a:pt x="8045195" y="0"/>
                </a:lnTo>
                <a:lnTo>
                  <a:pt x="8045195" y="7451861"/>
                </a:lnTo>
                <a:lnTo>
                  <a:pt x="0" y="7451861"/>
                </a:lnTo>
                <a:lnTo>
                  <a:pt x="0" y="0"/>
                </a:lnTo>
                <a:close/>
              </a:path>
            </a:pathLst>
          </a:custGeom>
          <a:blipFill>
            <a:blip r:embed="rId6"/>
            <a:stretch>
              <a:fillRect/>
            </a:stretch>
          </a:blipFill>
        </p:spPr>
      </p:sp>
      <p:sp>
        <p:nvSpPr>
          <p:cNvPr id="8" name="TextBox 8"/>
          <p:cNvSpPr txBox="1"/>
          <p:nvPr/>
        </p:nvSpPr>
        <p:spPr>
          <a:xfrm>
            <a:off x="1633490" y="1643352"/>
            <a:ext cx="10203556" cy="602729"/>
          </a:xfrm>
          <a:prstGeom prst="rect">
            <a:avLst/>
          </a:prstGeom>
        </p:spPr>
        <p:txBody>
          <a:bodyPr wrap="square" lIns="0" tIns="0" rIns="0" bIns="0" rtlCol="0" anchor="t">
            <a:spAutoFit/>
          </a:bodyPr>
          <a:lstStyle/>
          <a:p>
            <a:pPr algn="just">
              <a:lnSpc>
                <a:spcPts val="4691"/>
              </a:lnSpc>
            </a:pPr>
            <a:r>
              <a:rPr lang="en-US" sz="4510">
                <a:solidFill>
                  <a:srgbClr val="000000"/>
                </a:solidFill>
                <a:latin typeface="Open Sans Bold"/>
              </a:rPr>
              <a:t>Một số bệnh về máu và tim mạch</a:t>
            </a:r>
          </a:p>
        </p:txBody>
      </p:sp>
      <p:sp>
        <p:nvSpPr>
          <p:cNvPr id="9" name="TextBox 9"/>
          <p:cNvSpPr txBox="1"/>
          <p:nvPr/>
        </p:nvSpPr>
        <p:spPr>
          <a:xfrm>
            <a:off x="1339874" y="5574738"/>
            <a:ext cx="9121018" cy="3360343"/>
          </a:xfrm>
          <a:prstGeom prst="rect">
            <a:avLst/>
          </a:prstGeom>
        </p:spPr>
        <p:txBody>
          <a:bodyPr wrap="square" lIns="0" tIns="0" rIns="0" bIns="0" rtlCol="0" anchor="t">
            <a:spAutoFit/>
          </a:bodyPr>
          <a:lstStyle/>
          <a:p>
            <a:pPr marL="760730" lvl="1" indent="-380365" algn="just">
              <a:lnSpc>
                <a:spcPts val="4407"/>
              </a:lnSpc>
              <a:buFont typeface="Arial"/>
              <a:buChar char="•"/>
            </a:pPr>
            <a:r>
              <a:rPr lang="en-US" sz="3500" err="1">
                <a:solidFill>
                  <a:srgbClr val="000000"/>
                </a:solidFill>
                <a:latin typeface="Open Sans"/>
              </a:rPr>
              <a:t>Tìm</a:t>
            </a:r>
            <a:r>
              <a:rPr lang="en-US" sz="3500">
                <a:solidFill>
                  <a:srgbClr val="000000"/>
                </a:solidFill>
                <a:latin typeface="Open Sans"/>
              </a:rPr>
              <a:t> </a:t>
            </a:r>
            <a:r>
              <a:rPr lang="en-US" sz="3500" err="1">
                <a:solidFill>
                  <a:srgbClr val="000000"/>
                </a:solidFill>
                <a:latin typeface="Open Sans"/>
              </a:rPr>
              <a:t>hiểu</a:t>
            </a:r>
            <a:r>
              <a:rPr lang="en-US" sz="3500">
                <a:solidFill>
                  <a:srgbClr val="000000"/>
                </a:solidFill>
                <a:latin typeface="Open Sans"/>
              </a:rPr>
              <a:t> </a:t>
            </a:r>
            <a:r>
              <a:rPr lang="en-US" sz="3500" err="1">
                <a:solidFill>
                  <a:srgbClr val="000000"/>
                </a:solidFill>
                <a:latin typeface="Open Sans"/>
              </a:rPr>
              <a:t>nguyên</a:t>
            </a:r>
            <a:r>
              <a:rPr lang="en-US" sz="3500">
                <a:solidFill>
                  <a:srgbClr val="000000"/>
                </a:solidFill>
                <a:latin typeface="Open Sans"/>
              </a:rPr>
              <a:t> </a:t>
            </a:r>
            <a:r>
              <a:rPr lang="en-US" sz="3500" err="1">
                <a:solidFill>
                  <a:srgbClr val="000000"/>
                </a:solidFill>
                <a:latin typeface="Open Sans"/>
              </a:rPr>
              <a:t>nhân</a:t>
            </a:r>
            <a:r>
              <a:rPr lang="en-US" sz="3500">
                <a:solidFill>
                  <a:srgbClr val="000000"/>
                </a:solidFill>
                <a:latin typeface="Open Sans"/>
              </a:rPr>
              <a:t>, </a:t>
            </a:r>
            <a:r>
              <a:rPr lang="en-US" sz="3500" err="1">
                <a:solidFill>
                  <a:srgbClr val="000000"/>
                </a:solidFill>
                <a:latin typeface="Open Sans"/>
              </a:rPr>
              <a:t>triệu</a:t>
            </a:r>
            <a:r>
              <a:rPr lang="en-US" sz="3500">
                <a:solidFill>
                  <a:srgbClr val="000000"/>
                </a:solidFill>
                <a:latin typeface="Open Sans"/>
              </a:rPr>
              <a:t> </a:t>
            </a:r>
            <a:r>
              <a:rPr lang="en-US" sz="3500" err="1">
                <a:solidFill>
                  <a:srgbClr val="000000"/>
                </a:solidFill>
                <a:latin typeface="Open Sans"/>
              </a:rPr>
              <a:t>chứng</a:t>
            </a:r>
            <a:r>
              <a:rPr lang="en-US" sz="3500">
                <a:solidFill>
                  <a:srgbClr val="000000"/>
                </a:solidFill>
                <a:latin typeface="Open Sans"/>
              </a:rPr>
              <a:t>, </a:t>
            </a:r>
            <a:r>
              <a:rPr lang="en-US" sz="3500" err="1">
                <a:solidFill>
                  <a:srgbClr val="000000"/>
                </a:solidFill>
                <a:latin typeface="Open Sans"/>
              </a:rPr>
              <a:t>hậu</a:t>
            </a:r>
            <a:r>
              <a:rPr lang="en-US" sz="3500">
                <a:solidFill>
                  <a:srgbClr val="000000"/>
                </a:solidFill>
                <a:latin typeface="Open Sans"/>
              </a:rPr>
              <a:t> </a:t>
            </a:r>
            <a:r>
              <a:rPr lang="en-US" sz="3500" err="1">
                <a:solidFill>
                  <a:srgbClr val="000000"/>
                </a:solidFill>
                <a:latin typeface="Open Sans"/>
              </a:rPr>
              <a:t>quả</a:t>
            </a:r>
            <a:r>
              <a:rPr lang="en-US" sz="3500">
                <a:solidFill>
                  <a:srgbClr val="000000"/>
                </a:solidFill>
                <a:latin typeface="Open Sans"/>
              </a:rPr>
              <a:t> </a:t>
            </a:r>
            <a:r>
              <a:rPr lang="en-US" sz="3500" err="1">
                <a:solidFill>
                  <a:srgbClr val="000000"/>
                </a:solidFill>
                <a:latin typeface="Open Sans"/>
              </a:rPr>
              <a:t>của</a:t>
            </a:r>
            <a:r>
              <a:rPr lang="en-US" sz="3500">
                <a:solidFill>
                  <a:srgbClr val="000000"/>
                </a:solidFill>
                <a:latin typeface="Open Sans"/>
              </a:rPr>
              <a:t> </a:t>
            </a:r>
            <a:r>
              <a:rPr lang="en-US" sz="3500" err="1">
                <a:solidFill>
                  <a:srgbClr val="000000"/>
                </a:solidFill>
                <a:latin typeface="Open Sans"/>
              </a:rPr>
              <a:t>bệnh</a:t>
            </a:r>
            <a:r>
              <a:rPr lang="en-US" sz="3500">
                <a:solidFill>
                  <a:srgbClr val="000000"/>
                </a:solidFill>
                <a:latin typeface="Open Sans"/>
              </a:rPr>
              <a:t> </a:t>
            </a:r>
            <a:r>
              <a:rPr lang="en-US" sz="3500" err="1">
                <a:solidFill>
                  <a:srgbClr val="000000"/>
                </a:solidFill>
                <a:latin typeface="Open Sans"/>
              </a:rPr>
              <a:t>thiếu</a:t>
            </a:r>
            <a:r>
              <a:rPr lang="en-US" sz="3500">
                <a:solidFill>
                  <a:srgbClr val="000000"/>
                </a:solidFill>
                <a:latin typeface="Open Sans"/>
              </a:rPr>
              <a:t> </a:t>
            </a:r>
            <a:r>
              <a:rPr lang="en-US" sz="3500" err="1">
                <a:solidFill>
                  <a:srgbClr val="000000"/>
                </a:solidFill>
                <a:latin typeface="Open Sans"/>
              </a:rPr>
              <a:t>máu</a:t>
            </a:r>
            <a:r>
              <a:rPr lang="en-US" sz="3500">
                <a:solidFill>
                  <a:srgbClr val="000000"/>
                </a:solidFill>
                <a:latin typeface="Open Sans"/>
              </a:rPr>
              <a:t>, </a:t>
            </a:r>
            <a:r>
              <a:rPr lang="en-US" sz="3500" err="1">
                <a:solidFill>
                  <a:srgbClr val="000000"/>
                </a:solidFill>
                <a:latin typeface="Open Sans"/>
              </a:rPr>
              <a:t>huyết</a:t>
            </a:r>
            <a:r>
              <a:rPr lang="en-US" sz="3500">
                <a:solidFill>
                  <a:srgbClr val="000000"/>
                </a:solidFill>
                <a:latin typeface="Open Sans"/>
              </a:rPr>
              <a:t> </a:t>
            </a:r>
            <a:r>
              <a:rPr lang="en-US" sz="3500" err="1">
                <a:solidFill>
                  <a:srgbClr val="000000"/>
                </a:solidFill>
                <a:latin typeface="Open Sans"/>
              </a:rPr>
              <a:t>áp</a:t>
            </a:r>
            <a:r>
              <a:rPr lang="en-US" sz="3500">
                <a:solidFill>
                  <a:srgbClr val="000000"/>
                </a:solidFill>
                <a:latin typeface="Open Sans"/>
              </a:rPr>
              <a:t> cao, </a:t>
            </a:r>
            <a:r>
              <a:rPr lang="en-US" sz="3500" err="1">
                <a:solidFill>
                  <a:srgbClr val="000000"/>
                </a:solidFill>
                <a:latin typeface="Open Sans"/>
              </a:rPr>
              <a:t>và</a:t>
            </a:r>
            <a:r>
              <a:rPr lang="en-US" sz="3500">
                <a:solidFill>
                  <a:srgbClr val="000000"/>
                </a:solidFill>
                <a:latin typeface="Open Sans"/>
              </a:rPr>
              <a:t> xơ </a:t>
            </a:r>
            <a:r>
              <a:rPr lang="en-US" sz="3500" err="1">
                <a:solidFill>
                  <a:srgbClr val="000000"/>
                </a:solidFill>
                <a:latin typeface="Open Sans"/>
              </a:rPr>
              <a:t>vữa</a:t>
            </a:r>
            <a:r>
              <a:rPr lang="en-US" sz="3500">
                <a:solidFill>
                  <a:srgbClr val="000000"/>
                </a:solidFill>
                <a:latin typeface="Open Sans"/>
              </a:rPr>
              <a:t> </a:t>
            </a:r>
            <a:r>
              <a:rPr lang="en-US" sz="3500" err="1">
                <a:solidFill>
                  <a:srgbClr val="000000"/>
                </a:solidFill>
                <a:latin typeface="Open Sans"/>
              </a:rPr>
              <a:t>động</a:t>
            </a:r>
            <a:r>
              <a:rPr lang="en-US" sz="3500">
                <a:solidFill>
                  <a:srgbClr val="000000"/>
                </a:solidFill>
                <a:latin typeface="Open Sans"/>
              </a:rPr>
              <a:t> </a:t>
            </a:r>
            <a:r>
              <a:rPr lang="en-US" sz="3500" err="1">
                <a:solidFill>
                  <a:srgbClr val="000000"/>
                </a:solidFill>
                <a:latin typeface="Open Sans"/>
              </a:rPr>
              <a:t>mạch</a:t>
            </a:r>
            <a:r>
              <a:rPr lang="en-US" sz="3500">
                <a:solidFill>
                  <a:srgbClr val="000000"/>
                </a:solidFill>
                <a:latin typeface="Open Sans"/>
              </a:rPr>
              <a:t>?</a:t>
            </a:r>
          </a:p>
          <a:p>
            <a:pPr marL="760730" lvl="1" indent="-380365" algn="just">
              <a:lnSpc>
                <a:spcPts val="4407"/>
              </a:lnSpc>
              <a:buFont typeface="Arial"/>
              <a:buChar char="•"/>
            </a:pPr>
            <a:r>
              <a:rPr lang="en-US" sz="3500">
                <a:solidFill>
                  <a:srgbClr val="000000"/>
                </a:solidFill>
                <a:latin typeface="Open Sans"/>
              </a:rPr>
              <a:t>Trình </a:t>
            </a:r>
            <a:r>
              <a:rPr lang="en-US" sz="3500" err="1">
                <a:solidFill>
                  <a:srgbClr val="000000"/>
                </a:solidFill>
                <a:latin typeface="Open Sans"/>
              </a:rPr>
              <a:t>bày</a:t>
            </a:r>
            <a:r>
              <a:rPr lang="en-US" sz="3500">
                <a:solidFill>
                  <a:srgbClr val="000000"/>
                </a:solidFill>
                <a:latin typeface="Open Sans"/>
              </a:rPr>
              <a:t> </a:t>
            </a:r>
            <a:r>
              <a:rPr lang="en-US" sz="3500" err="1">
                <a:solidFill>
                  <a:srgbClr val="000000"/>
                </a:solidFill>
                <a:latin typeface="Open Sans"/>
              </a:rPr>
              <a:t>một</a:t>
            </a:r>
            <a:r>
              <a:rPr lang="en-US" sz="3500">
                <a:solidFill>
                  <a:srgbClr val="000000"/>
                </a:solidFill>
                <a:latin typeface="Open Sans"/>
              </a:rPr>
              <a:t> </a:t>
            </a:r>
            <a:r>
              <a:rPr lang="en-US" sz="3500" err="1">
                <a:solidFill>
                  <a:srgbClr val="000000"/>
                </a:solidFill>
                <a:latin typeface="Open Sans"/>
              </a:rPr>
              <a:t>số</a:t>
            </a:r>
            <a:r>
              <a:rPr lang="en-US" sz="3500">
                <a:solidFill>
                  <a:srgbClr val="000000"/>
                </a:solidFill>
                <a:latin typeface="Open Sans"/>
              </a:rPr>
              <a:t> </a:t>
            </a:r>
            <a:r>
              <a:rPr lang="en-US" sz="3500" err="1">
                <a:solidFill>
                  <a:srgbClr val="000000"/>
                </a:solidFill>
                <a:latin typeface="Open Sans"/>
              </a:rPr>
              <a:t>biện</a:t>
            </a:r>
            <a:r>
              <a:rPr lang="en-US" sz="3500">
                <a:solidFill>
                  <a:srgbClr val="000000"/>
                </a:solidFill>
                <a:latin typeface="Open Sans"/>
              </a:rPr>
              <a:t> </a:t>
            </a:r>
            <a:r>
              <a:rPr lang="en-US" sz="3500" err="1">
                <a:solidFill>
                  <a:srgbClr val="000000"/>
                </a:solidFill>
                <a:latin typeface="Open Sans"/>
              </a:rPr>
              <a:t>pháp</a:t>
            </a:r>
            <a:r>
              <a:rPr lang="en-US" sz="3500">
                <a:solidFill>
                  <a:srgbClr val="000000"/>
                </a:solidFill>
                <a:latin typeface="Open Sans"/>
              </a:rPr>
              <a:t> </a:t>
            </a:r>
            <a:r>
              <a:rPr lang="en-US" sz="3500" err="1">
                <a:solidFill>
                  <a:srgbClr val="000000"/>
                </a:solidFill>
                <a:latin typeface="Open Sans"/>
              </a:rPr>
              <a:t>phòng</a:t>
            </a:r>
            <a:r>
              <a:rPr lang="en-US" sz="3500">
                <a:solidFill>
                  <a:srgbClr val="000000"/>
                </a:solidFill>
                <a:latin typeface="Open Sans"/>
              </a:rPr>
              <a:t> </a:t>
            </a:r>
            <a:r>
              <a:rPr lang="en-US" sz="3500" err="1">
                <a:solidFill>
                  <a:srgbClr val="000000"/>
                </a:solidFill>
                <a:latin typeface="Open Sans"/>
              </a:rPr>
              <a:t>bệnh</a:t>
            </a:r>
            <a:r>
              <a:rPr lang="en-US" sz="3500">
                <a:solidFill>
                  <a:srgbClr val="000000"/>
                </a:solidFill>
                <a:latin typeface="Open Sans"/>
              </a:rPr>
              <a:t>, </a:t>
            </a:r>
            <a:r>
              <a:rPr lang="en-US" sz="3500" err="1">
                <a:solidFill>
                  <a:srgbClr val="000000"/>
                </a:solidFill>
                <a:latin typeface="Open Sans"/>
              </a:rPr>
              <a:t>bảo</a:t>
            </a:r>
            <a:r>
              <a:rPr lang="en-US" sz="3500">
                <a:solidFill>
                  <a:srgbClr val="000000"/>
                </a:solidFill>
                <a:latin typeface="Open Sans"/>
              </a:rPr>
              <a:t> </a:t>
            </a:r>
            <a:r>
              <a:rPr lang="en-US" sz="3500" err="1">
                <a:solidFill>
                  <a:srgbClr val="000000"/>
                </a:solidFill>
                <a:latin typeface="Open Sans"/>
              </a:rPr>
              <a:t>vệ</a:t>
            </a:r>
            <a:r>
              <a:rPr lang="en-US" sz="3500">
                <a:solidFill>
                  <a:srgbClr val="000000"/>
                </a:solidFill>
                <a:latin typeface="Open Sans"/>
              </a:rPr>
              <a:t> </a:t>
            </a:r>
            <a:r>
              <a:rPr lang="en-US" sz="3500" err="1">
                <a:solidFill>
                  <a:srgbClr val="000000"/>
                </a:solidFill>
                <a:latin typeface="Open Sans"/>
              </a:rPr>
              <a:t>hệ</a:t>
            </a:r>
            <a:r>
              <a:rPr lang="en-US" sz="3500">
                <a:solidFill>
                  <a:srgbClr val="000000"/>
                </a:solidFill>
                <a:latin typeface="Open Sans"/>
              </a:rPr>
              <a:t> </a:t>
            </a:r>
            <a:r>
              <a:rPr lang="en-US" sz="3500" err="1">
                <a:solidFill>
                  <a:srgbClr val="000000"/>
                </a:solidFill>
                <a:latin typeface="Open Sans"/>
              </a:rPr>
              <a:t>tuần</a:t>
            </a:r>
            <a:r>
              <a:rPr lang="en-US" sz="3500">
                <a:solidFill>
                  <a:srgbClr val="000000"/>
                </a:solidFill>
                <a:latin typeface="Open Sans"/>
              </a:rPr>
              <a:t> </a:t>
            </a:r>
            <a:r>
              <a:rPr lang="en-US" sz="3500" err="1">
                <a:solidFill>
                  <a:srgbClr val="000000"/>
                </a:solidFill>
                <a:latin typeface="Open Sans"/>
              </a:rPr>
              <a:t>hoàn</a:t>
            </a:r>
            <a:r>
              <a:rPr lang="en-US" sz="3500">
                <a:solidFill>
                  <a:srgbClr val="000000"/>
                </a:solidFill>
                <a:latin typeface="Open Sans"/>
              </a:rPr>
              <a:t> </a:t>
            </a:r>
            <a:r>
              <a:rPr lang="en-US" sz="3500" err="1">
                <a:solidFill>
                  <a:srgbClr val="000000"/>
                </a:solidFill>
                <a:latin typeface="Open Sans"/>
              </a:rPr>
              <a:t>và</a:t>
            </a:r>
            <a:r>
              <a:rPr lang="en-US" sz="3500">
                <a:solidFill>
                  <a:srgbClr val="000000"/>
                </a:solidFill>
                <a:latin typeface="Open Sans"/>
              </a:rPr>
              <a:t> </a:t>
            </a:r>
            <a:r>
              <a:rPr lang="en-US" sz="3500" err="1">
                <a:solidFill>
                  <a:srgbClr val="000000"/>
                </a:solidFill>
                <a:latin typeface="Open Sans"/>
              </a:rPr>
              <a:t>cơ</a:t>
            </a:r>
            <a:r>
              <a:rPr lang="en-US" sz="3500">
                <a:solidFill>
                  <a:srgbClr val="000000"/>
                </a:solidFill>
                <a:latin typeface="Open Sans"/>
              </a:rPr>
              <a:t> </a:t>
            </a:r>
            <a:r>
              <a:rPr lang="en-US" sz="3500" err="1">
                <a:solidFill>
                  <a:srgbClr val="000000"/>
                </a:solidFill>
                <a:latin typeface="Open Sans"/>
              </a:rPr>
              <a:t>thể</a:t>
            </a:r>
            <a:r>
              <a:rPr lang="en-US" sz="3500">
                <a:solidFill>
                  <a:srgbClr val="000000"/>
                </a:solidFill>
                <a:latin typeface="Open Sans"/>
              </a:rPr>
              <a:t>, </a:t>
            </a:r>
            <a:r>
              <a:rPr lang="en-US" sz="3500" err="1">
                <a:solidFill>
                  <a:srgbClr val="000000"/>
                </a:solidFill>
                <a:latin typeface="Open Sans"/>
              </a:rPr>
              <a:t>giải</a:t>
            </a:r>
            <a:r>
              <a:rPr lang="en-US" sz="3500">
                <a:solidFill>
                  <a:srgbClr val="000000"/>
                </a:solidFill>
                <a:latin typeface="Open Sans"/>
              </a:rPr>
              <a:t> </a:t>
            </a:r>
            <a:r>
              <a:rPr lang="en-US" sz="3500" err="1">
                <a:solidFill>
                  <a:srgbClr val="000000"/>
                </a:solidFill>
                <a:latin typeface="Open Sans"/>
              </a:rPr>
              <a:t>thích</a:t>
            </a:r>
            <a:r>
              <a:rPr lang="en-US" sz="3500">
                <a:solidFill>
                  <a:srgbClr val="000000"/>
                </a:solidFill>
                <a:latin typeface="Open Sans"/>
              </a:rPr>
              <a:t> </a:t>
            </a:r>
            <a:r>
              <a:rPr lang="en-US" sz="3500" err="1">
                <a:solidFill>
                  <a:srgbClr val="000000"/>
                </a:solidFill>
                <a:latin typeface="Open Sans"/>
              </a:rPr>
              <a:t>cơ</a:t>
            </a:r>
            <a:r>
              <a:rPr lang="en-US" sz="3500">
                <a:solidFill>
                  <a:srgbClr val="000000"/>
                </a:solidFill>
                <a:latin typeface="Open Sans"/>
              </a:rPr>
              <a:t> </a:t>
            </a:r>
            <a:r>
              <a:rPr lang="en-US" sz="3500" err="1">
                <a:solidFill>
                  <a:srgbClr val="000000"/>
                </a:solidFill>
                <a:latin typeface="Open Sans"/>
              </a:rPr>
              <a:t>sở</a:t>
            </a:r>
            <a:r>
              <a:rPr lang="en-US" sz="3500">
                <a:solidFill>
                  <a:srgbClr val="000000"/>
                </a:solidFill>
                <a:latin typeface="Open Sans"/>
              </a:rPr>
              <a:t> </a:t>
            </a:r>
            <a:r>
              <a:rPr lang="en-US" sz="3500" err="1">
                <a:solidFill>
                  <a:srgbClr val="000000"/>
                </a:solidFill>
                <a:latin typeface="Open Sans"/>
              </a:rPr>
              <a:t>của</a:t>
            </a:r>
            <a:r>
              <a:rPr lang="en-US" sz="3500">
                <a:solidFill>
                  <a:srgbClr val="000000"/>
                </a:solidFill>
                <a:latin typeface="Open Sans"/>
              </a:rPr>
              <a:t> </a:t>
            </a:r>
            <a:r>
              <a:rPr lang="en-US" sz="3500" err="1">
                <a:solidFill>
                  <a:srgbClr val="000000"/>
                </a:solidFill>
                <a:latin typeface="Open Sans"/>
              </a:rPr>
              <a:t>các</a:t>
            </a:r>
            <a:r>
              <a:rPr lang="en-US" sz="3500">
                <a:solidFill>
                  <a:srgbClr val="000000"/>
                </a:solidFill>
                <a:latin typeface="Open Sans"/>
              </a:rPr>
              <a:t> </a:t>
            </a:r>
            <a:r>
              <a:rPr lang="en-US" sz="3500" err="1">
                <a:solidFill>
                  <a:srgbClr val="000000"/>
                </a:solidFill>
                <a:latin typeface="Open Sans"/>
              </a:rPr>
              <a:t>biện</a:t>
            </a:r>
            <a:r>
              <a:rPr lang="en-US" sz="3500">
                <a:solidFill>
                  <a:srgbClr val="000000"/>
                </a:solidFill>
                <a:latin typeface="Open Sans"/>
              </a:rPr>
              <a:t> </a:t>
            </a:r>
            <a:r>
              <a:rPr lang="en-US" sz="3500" err="1">
                <a:solidFill>
                  <a:srgbClr val="000000"/>
                </a:solidFill>
                <a:latin typeface="Open Sans"/>
              </a:rPr>
              <a:t>pháp</a:t>
            </a:r>
            <a:r>
              <a:rPr lang="en-US" sz="3500">
                <a:solidFill>
                  <a:srgbClr val="000000"/>
                </a:solidFill>
                <a:latin typeface="Open Sans"/>
              </a:rPr>
              <a:t> </a:t>
            </a:r>
            <a:r>
              <a:rPr lang="en-US" sz="3500" err="1">
                <a:solidFill>
                  <a:srgbClr val="000000"/>
                </a:solidFill>
                <a:latin typeface="Open Sans"/>
              </a:rPr>
              <a:t>đó</a:t>
            </a:r>
            <a:r>
              <a:rPr lang="en-US" sz="3500">
                <a:solidFill>
                  <a:srgbClr val="000000"/>
                </a:solidFill>
                <a:latin typeface="Open Sans"/>
              </a:rPr>
              <a:t>.</a:t>
            </a:r>
            <a:endParaRPr lang="en-US" sz="3500">
              <a:solidFill>
                <a:srgbClr val="000000"/>
              </a:solidFill>
              <a:latin typeface="Open Sans"/>
              <a:ea typeface="Open Sans"/>
              <a:cs typeface="Open Sans"/>
            </a:endParaRPr>
          </a:p>
        </p:txBody>
      </p:sp>
      <p:sp>
        <p:nvSpPr>
          <p:cNvPr id="10" name="TextBox 10"/>
          <p:cNvSpPr txBox="1"/>
          <p:nvPr/>
        </p:nvSpPr>
        <p:spPr>
          <a:xfrm>
            <a:off x="3290697" y="2798335"/>
            <a:ext cx="14066295" cy="686155"/>
          </a:xfrm>
          <a:prstGeom prst="rect">
            <a:avLst/>
          </a:prstGeom>
        </p:spPr>
        <p:txBody>
          <a:bodyPr lIns="0" tIns="0" rIns="0" bIns="0" rtlCol="0" anchor="t">
            <a:spAutoFit/>
          </a:bodyPr>
          <a:lstStyle/>
          <a:p>
            <a:pPr algn="just">
              <a:lnSpc>
                <a:spcPts val="5431"/>
              </a:lnSpc>
            </a:pPr>
            <a:r>
              <a:rPr lang="en-US" sz="4344">
                <a:solidFill>
                  <a:srgbClr val="000000"/>
                </a:solidFill>
                <a:latin typeface="Open Sans"/>
              </a:rPr>
              <a:t>Làm việc nhóm để hoàn thành nội dung "mật thư"</a:t>
            </a:r>
          </a:p>
        </p:txBody>
      </p:sp>
      <p:sp>
        <p:nvSpPr>
          <p:cNvPr id="13" name="Freeform 14">
            <a:extLst>
              <a:ext uri="{FF2B5EF4-FFF2-40B4-BE49-F238E27FC236}">
                <a16:creationId xmlns:a16="http://schemas.microsoft.com/office/drawing/2014/main" id="{CD3B2B06-7FBD-337C-09C3-F3E5021D58B8}"/>
              </a:ext>
            </a:extLst>
          </p:cNvPr>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5">
            <a:extLst>
              <a:ext uri="{FF2B5EF4-FFF2-40B4-BE49-F238E27FC236}">
                <a16:creationId xmlns:a16="http://schemas.microsoft.com/office/drawing/2014/main" id="{1E70CDF0-E214-A220-C11D-FD8A7132A281}"/>
              </a:ext>
            </a:extLst>
          </p:cNvPr>
          <p:cNvSpPr/>
          <p:nvPr/>
        </p:nvSpPr>
        <p:spPr>
          <a:xfrm rot="-6002825">
            <a:off x="16896066" y="238554"/>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9">
              <a:extLst>
                <a:ext uri="{96DAC541-7B7A-43D3-8B79-37D633B846F1}">
                  <asvg:svgBlip xmlns:asvg="http://schemas.microsoft.com/office/drawing/2016/SVG/main" r:embed="rId10"/>
                </a:ext>
              </a:extLst>
            </a:blip>
            <a:stretch>
              <a:fillRect b="-45394"/>
            </a:stretch>
          </a:blipFill>
        </p:spPr>
      </p:sp>
      <p:grpSp>
        <p:nvGrpSpPr>
          <p:cNvPr id="16" name="Nhóm 15">
            <a:extLst>
              <a:ext uri="{FF2B5EF4-FFF2-40B4-BE49-F238E27FC236}">
                <a16:creationId xmlns:a16="http://schemas.microsoft.com/office/drawing/2014/main" id="{9BEEFF7D-0D1A-7B5F-13D2-706ED0371119}"/>
              </a:ext>
            </a:extLst>
          </p:cNvPr>
          <p:cNvGrpSpPr/>
          <p:nvPr/>
        </p:nvGrpSpPr>
        <p:grpSpPr>
          <a:xfrm>
            <a:off x="491067" y="1380487"/>
            <a:ext cx="1137000" cy="1125630"/>
            <a:chOff x="3499990" y="6587487"/>
            <a:chExt cx="1137000" cy="1125630"/>
          </a:xfrm>
        </p:grpSpPr>
        <p:sp>
          <p:nvSpPr>
            <p:cNvPr id="3" name="Freeform 17">
              <a:extLst>
                <a:ext uri="{FF2B5EF4-FFF2-40B4-BE49-F238E27FC236}">
                  <a16:creationId xmlns:a16="http://schemas.microsoft.com/office/drawing/2014/main" id="{D75D04B5-A72C-7567-F0DB-7F7481236B9C}"/>
                </a:ext>
              </a:extLst>
            </p:cNvPr>
            <p:cNvSpPr/>
            <p:nvPr/>
          </p:nvSpPr>
          <p:spPr>
            <a:xfrm>
              <a:off x="3499990" y="658748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8">
              <a:extLst>
                <a:ext uri="{FF2B5EF4-FFF2-40B4-BE49-F238E27FC236}">
                  <a16:creationId xmlns:a16="http://schemas.microsoft.com/office/drawing/2014/main" id="{EDA9CDED-7E4A-38AB-3036-644AED16FECC}"/>
                </a:ext>
              </a:extLst>
            </p:cNvPr>
            <p:cNvSpPr txBox="1"/>
            <p:nvPr/>
          </p:nvSpPr>
          <p:spPr>
            <a:xfrm>
              <a:off x="3499990" y="6695121"/>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III</a:t>
              </a:r>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Nhóm 3">
            <a:extLst>
              <a:ext uri="{FF2B5EF4-FFF2-40B4-BE49-F238E27FC236}">
                <a16:creationId xmlns:a16="http://schemas.microsoft.com/office/drawing/2014/main" id="{DDFEEB44-C0FF-D5CD-26ED-95067A02485C}"/>
              </a:ext>
            </a:extLst>
          </p:cNvPr>
          <p:cNvGrpSpPr/>
          <p:nvPr/>
        </p:nvGrpSpPr>
        <p:grpSpPr>
          <a:xfrm>
            <a:off x="1479137" y="967406"/>
            <a:ext cx="1137000" cy="1125630"/>
            <a:chOff x="1410752" y="1524252"/>
            <a:chExt cx="1137000" cy="1125630"/>
          </a:xfrm>
        </p:grpSpPr>
        <p:sp>
          <p:nvSpPr>
            <p:cNvPr id="5" name="Freeform 5"/>
            <p:cNvSpPr/>
            <p:nvPr/>
          </p:nvSpPr>
          <p:spPr>
            <a:xfrm>
              <a:off x="1410752" y="1524252"/>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20"/>
            <p:cNvSpPr txBox="1"/>
            <p:nvPr/>
          </p:nvSpPr>
          <p:spPr>
            <a:xfrm>
              <a:off x="1410752" y="1631886"/>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01</a:t>
              </a:r>
            </a:p>
          </p:txBody>
        </p:sp>
      </p:grpSp>
      <p:sp>
        <p:nvSpPr>
          <p:cNvPr id="21" name="TextBox 21"/>
          <p:cNvSpPr txBox="1"/>
          <p:nvPr/>
        </p:nvSpPr>
        <p:spPr>
          <a:xfrm>
            <a:off x="2737303" y="1265314"/>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Thiếu máu</a:t>
            </a:r>
          </a:p>
        </p:txBody>
      </p:sp>
      <p:graphicFrame>
        <p:nvGraphicFramePr>
          <p:cNvPr id="6" name="Bảng 5">
            <a:extLst>
              <a:ext uri="{FF2B5EF4-FFF2-40B4-BE49-F238E27FC236}">
                <a16:creationId xmlns:a16="http://schemas.microsoft.com/office/drawing/2014/main" id="{E69294F7-B007-67D1-83FD-608F9BF2E43A}"/>
              </a:ext>
            </a:extLst>
          </p:cNvPr>
          <p:cNvGraphicFramePr>
            <a:graphicFrameLocks noGrp="1"/>
          </p:cNvGraphicFramePr>
          <p:nvPr>
            <p:extLst>
              <p:ext uri="{D42A27DB-BD31-4B8C-83A1-F6EECF244321}">
                <p14:modId xmlns:p14="http://schemas.microsoft.com/office/powerpoint/2010/main" val="3211468799"/>
              </p:ext>
            </p:extLst>
          </p:nvPr>
        </p:nvGraphicFramePr>
        <p:xfrm>
          <a:off x="1572065" y="2930222"/>
          <a:ext cx="15142125" cy="5059680"/>
        </p:xfrm>
        <a:graphic>
          <a:graphicData uri="http://schemas.openxmlformats.org/drawingml/2006/table">
            <a:tbl>
              <a:tblPr firstRow="1" bandRow="1">
                <a:tableStyleId>{616DA210-FB5B-4158-B5E0-FEB733F419BA}</a:tableStyleId>
              </a:tblPr>
              <a:tblGrid>
                <a:gridCol w="6522439">
                  <a:extLst>
                    <a:ext uri="{9D8B030D-6E8A-4147-A177-3AD203B41FA5}">
                      <a16:colId xmlns:a16="http://schemas.microsoft.com/office/drawing/2014/main" val="619864421"/>
                    </a:ext>
                  </a:extLst>
                </a:gridCol>
                <a:gridCol w="3858934">
                  <a:extLst>
                    <a:ext uri="{9D8B030D-6E8A-4147-A177-3AD203B41FA5}">
                      <a16:colId xmlns:a16="http://schemas.microsoft.com/office/drawing/2014/main" val="533603069"/>
                    </a:ext>
                  </a:extLst>
                </a:gridCol>
                <a:gridCol w="4760752">
                  <a:extLst>
                    <a:ext uri="{9D8B030D-6E8A-4147-A177-3AD203B41FA5}">
                      <a16:colId xmlns:a16="http://schemas.microsoft.com/office/drawing/2014/main" val="1661963553"/>
                    </a:ext>
                  </a:extLst>
                </a:gridCol>
              </a:tblGrid>
              <a:tr h="503339">
                <a:tc>
                  <a:txBody>
                    <a:bodyPr/>
                    <a:lstStyle/>
                    <a:p>
                      <a:pPr algn="ctr"/>
                      <a:r>
                        <a:rPr lang="vi-VN" sz="4000">
                          <a:latin typeface="Open Sans"/>
                        </a:rPr>
                        <a:t>Triệu chứng</a:t>
                      </a:r>
                    </a:p>
                  </a:txBody>
                  <a:tcPr anchor="ctr">
                    <a:solidFill>
                      <a:srgbClr val="F4CE72"/>
                    </a:solidFill>
                  </a:tcPr>
                </a:tc>
                <a:tc>
                  <a:txBody>
                    <a:bodyPr/>
                    <a:lstStyle/>
                    <a:p>
                      <a:pPr algn="ctr"/>
                      <a:r>
                        <a:rPr lang="vi-VN" sz="4000">
                          <a:latin typeface="Open Sans"/>
                        </a:rPr>
                        <a:t>Nguyên nhân</a:t>
                      </a:r>
                    </a:p>
                  </a:txBody>
                  <a:tcPr anchor="ctr">
                    <a:solidFill>
                      <a:srgbClr val="F4CE72"/>
                    </a:solidFill>
                  </a:tcPr>
                </a:tc>
                <a:tc>
                  <a:txBody>
                    <a:bodyPr/>
                    <a:lstStyle/>
                    <a:p>
                      <a:pPr algn="ctr"/>
                      <a:r>
                        <a:rPr lang="vi-VN" sz="4000">
                          <a:latin typeface="Open Sans"/>
                        </a:rPr>
                        <a:t>Hậu quả</a:t>
                      </a:r>
                    </a:p>
                  </a:txBody>
                  <a:tcPr anchor="ctr">
                    <a:solidFill>
                      <a:srgbClr val="F4CE72"/>
                    </a:solidFill>
                  </a:tcPr>
                </a:tc>
                <a:extLst>
                  <a:ext uri="{0D108BD9-81ED-4DB2-BD59-A6C34878D82A}">
                    <a16:rowId xmlns:a16="http://schemas.microsoft.com/office/drawing/2014/main" val="2097684985"/>
                  </a:ext>
                </a:extLst>
              </a:tr>
              <a:tr h="1090568">
                <a:tc>
                  <a:txBody>
                    <a:bodyPr/>
                    <a:lstStyle/>
                    <a:p>
                      <a:pPr marL="0" lvl="0" indent="0" algn="l">
                        <a:buNone/>
                      </a:pPr>
                      <a:r>
                        <a:rPr lang="en-US" sz="4000" b="0" i="0" u="none" strike="noStrike" noProof="0">
                          <a:solidFill>
                            <a:srgbClr val="000000"/>
                          </a:solidFill>
                          <a:latin typeface="Open Sans"/>
                        </a:rPr>
                        <a:t>- Do </a:t>
                      </a:r>
                      <a:r>
                        <a:rPr lang="en-US" sz="4000" b="0" i="0" u="none" strike="noStrike" noProof="0" err="1">
                          <a:solidFill>
                            <a:srgbClr val="000000"/>
                          </a:solidFill>
                          <a:latin typeface="Open Sans"/>
                        </a:rPr>
                        <a:t>chế</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độ</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ăn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thiếu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sắt</a:t>
                      </a:r>
                      <a:r>
                        <a:rPr lang="en-US" sz="4000" b="0" i="0" u="none" strike="noStrike" noProof="0">
                          <a:solidFill>
                            <a:srgbClr val="000000"/>
                          </a:solidFill>
                          <a:latin typeface="Open Sans"/>
                        </a:rPr>
                        <a:t> </a:t>
                      </a:r>
                    </a:p>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không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sản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xuất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đủ</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lượng</a:t>
                      </a:r>
                      <a:r>
                        <a:rPr lang="en-US" sz="4000" b="0" i="0" u="none" strike="noStrike" noProof="0">
                          <a:solidFill>
                            <a:srgbClr val="000000"/>
                          </a:solidFill>
                          <a:latin typeface="Open Sans"/>
                        </a:rPr>
                        <a:t> hemoglobin (</a:t>
                      </a:r>
                      <a:r>
                        <a:rPr lang="en-US" sz="4000" b="0" i="0" u="none" strike="noStrike" noProof="0" err="1">
                          <a:solidFill>
                            <a:srgbClr val="000000"/>
                          </a:solidFill>
                          <a:latin typeface="Open Sans"/>
                        </a:rPr>
                        <a:t>thiếu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dinh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dưỡng</a:t>
                      </a:r>
                      <a:r>
                        <a:rPr lang="en-US" sz="4000" b="0" i="0" u="none" strike="noStrike" noProof="0">
                          <a:solidFill>
                            <a:srgbClr val="000000"/>
                          </a:solidFill>
                          <a:latin typeface="Open Sans"/>
                        </a:rPr>
                        <a:t>)</a:t>
                      </a:r>
                    </a:p>
                    <a:p>
                      <a:pPr lvl="0" algn="l">
                        <a:buNone/>
                      </a:pPr>
                      <a:r>
                        <a:rPr lang="en-US" sz="4000" b="0" i="0" u="none" strike="noStrike" noProof="0">
                          <a:solidFill>
                            <a:srgbClr val="000000"/>
                          </a:solidFill>
                          <a:latin typeface="Open Sans"/>
                        </a:rPr>
                        <a:t>- Do </a:t>
                      </a:r>
                      <a:r>
                        <a:rPr lang="en-US" sz="4000" b="0" i="0" u="none" strike="noStrike" noProof="0" err="1">
                          <a:solidFill>
                            <a:srgbClr val="000000"/>
                          </a:solidFill>
                          <a:latin typeface="Open Sans"/>
                        </a:rPr>
                        <a:t>chảy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mất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quá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nhiều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bị</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thương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đến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kỳ</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kinh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nguyệt</a:t>
                      </a:r>
                      <a:r>
                        <a:rPr lang="en-US" sz="4000" b="0" i="0" u="none" strike="noStrike" noProof="0">
                          <a:solidFill>
                            <a:srgbClr val="000000"/>
                          </a:solidFill>
                          <a:latin typeface="Open Sans"/>
                        </a:rPr>
                        <a:t>,... </a:t>
                      </a:r>
                    </a:p>
                  </a:txBody>
                  <a:tcPr>
                    <a:solidFill>
                      <a:srgbClr val="EFF7FF"/>
                    </a:solidFill>
                  </a:tcPr>
                </a:tc>
                <a:tc>
                  <a:txBody>
                    <a:bodyPr/>
                    <a:lstStyle/>
                    <a:p>
                      <a:pPr lvl="0" algn="l">
                        <a:buNone/>
                      </a:pPr>
                      <a:r>
                        <a:rPr lang="en-US" sz="4000" b="0" i="0" u="none" strike="noStrike" noProof="0" err="1">
                          <a:solidFill>
                            <a:srgbClr val="000000"/>
                          </a:solidFill>
                          <a:latin typeface="Open Sans"/>
                        </a:rPr>
                        <a:t>Mệt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mỏi</a:t>
                      </a:r>
                      <a:r>
                        <a:rPr lang="en-US" sz="4000" b="0" i="0" u="none" strike="noStrike" noProof="0">
                          <a:solidFill>
                            <a:srgbClr val="000000"/>
                          </a:solidFill>
                          <a:latin typeface="Open Sans"/>
                        </a:rPr>
                        <a:t>, da </a:t>
                      </a:r>
                      <a:r>
                        <a:rPr lang="en-US" sz="4000" b="0" i="0" u="none" strike="noStrike" noProof="0" err="1">
                          <a:solidFill>
                            <a:srgbClr val="000000"/>
                          </a:solidFill>
                          <a:latin typeface="Open Sans"/>
                        </a:rPr>
                        <a:t>xanh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tim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đập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nhanh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đau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thắt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ngực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ngất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và</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khó</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thở</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gắng</a:t>
                      </a:r>
                      <a:r>
                        <a:rPr lang="en-US" sz="4000" b="0" i="0" u="none" strike="noStrike" noProof="0">
                          <a:solidFill>
                            <a:srgbClr val="000000"/>
                          </a:solidFill>
                          <a:latin typeface="Open Sans"/>
                        </a:rPr>
                        <a:t> sức.</a:t>
                      </a:r>
                      <a:endParaRPr lang="en-US" sz="4000" b="0" i="0" u="none" strike="noStrike" noProof="0" err="1">
                        <a:solidFill>
                          <a:srgbClr val="000000"/>
                        </a:solidFill>
                        <a:latin typeface="Open Sans"/>
                      </a:endParaRPr>
                    </a:p>
                  </a:txBody>
                  <a:tcPr>
                    <a:solidFill>
                      <a:srgbClr val="EFF7FF"/>
                    </a:solidFill>
                  </a:tcPr>
                </a:tc>
                <a:tc>
                  <a:txBody>
                    <a:bodyPr/>
                    <a:lstStyle/>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mệt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mỏi</a:t>
                      </a:r>
                      <a:endParaRPr lang="vi-VN" err="1"/>
                    </a:p>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Rối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loạn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nhịp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tim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kéo</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dài</a:t>
                      </a:r>
                      <a:r>
                        <a:rPr lang="en-US" sz="4000" b="0" i="0" u="none" strike="noStrike" noProof="0">
                          <a:solidFill>
                            <a:srgbClr val="000000"/>
                          </a:solidFill>
                          <a:latin typeface="Open Sans"/>
                        </a:rPr>
                        <a:t>.</a:t>
                      </a:r>
                    </a:p>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Ngất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xỉu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đột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ngột</a:t>
                      </a:r>
                      <a:r>
                        <a:rPr lang="en-US" sz="4000" b="0" i="0" u="none" strike="noStrike" noProof="0">
                          <a:solidFill>
                            <a:srgbClr val="000000"/>
                          </a:solidFill>
                          <a:latin typeface="Open Sans"/>
                        </a:rPr>
                        <a:t>.</a:t>
                      </a:r>
                      <a:endParaRPr lang="en-US"/>
                    </a:p>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Mẹ</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bầu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có</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sinh</a:t>
                      </a:r>
                      <a:r>
                        <a:rPr lang="en-US" sz="4000" b="0" i="0" u="none" strike="noStrike" noProof="0">
                          <a:solidFill>
                            <a:srgbClr val="000000"/>
                          </a:solidFill>
                          <a:latin typeface="Open Sans"/>
                        </a:rPr>
                        <a:t> non, </a:t>
                      </a:r>
                      <a:r>
                        <a:rPr lang="en-US" sz="4000" b="0" i="0" u="none" strike="noStrike" noProof="0" err="1">
                          <a:solidFill>
                            <a:srgbClr val="000000"/>
                          </a:solidFill>
                          <a:latin typeface="Open Sans"/>
                        </a:rPr>
                        <a:t>thậm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chí</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tử</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vong</a:t>
                      </a:r>
                      <a:r>
                        <a:rPr lang="en-US" sz="4000" b="0" i="0" u="none" strike="noStrike" noProof="0">
                          <a:solidFill>
                            <a:srgbClr val="000000"/>
                          </a:solidFill>
                          <a:latin typeface="Open Sans"/>
                        </a:rPr>
                        <a:t>. </a:t>
                      </a:r>
                      <a:endParaRPr lang="en-US"/>
                    </a:p>
                  </a:txBody>
                  <a:tcPr>
                    <a:solidFill>
                      <a:srgbClr val="EFF7FF"/>
                    </a:solidFill>
                  </a:tcPr>
                </a:tc>
                <a:extLst>
                  <a:ext uri="{0D108BD9-81ED-4DB2-BD59-A6C34878D82A}">
                    <a16:rowId xmlns:a16="http://schemas.microsoft.com/office/drawing/2014/main" val="9847031"/>
                  </a:ext>
                </a:extLst>
              </a:tr>
            </a:tbl>
          </a:graphicData>
        </a:graphic>
      </p:graphicFrame>
    </p:spTree>
    <p:extLst>
      <p:ext uri="{BB962C8B-B14F-4D97-AF65-F5344CB8AC3E}">
        <p14:creationId xmlns:p14="http://schemas.microsoft.com/office/powerpoint/2010/main" val="3076707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6056144" y="789434"/>
            <a:ext cx="3657600" cy="1527048"/>
          </a:xfrm>
          <a:custGeom>
            <a:avLst/>
            <a:gdLst/>
            <a:ahLst/>
            <a:cxnLst/>
            <a:rect l="l" t="t" r="r" b="b"/>
            <a:pathLst>
              <a:path w="3657600" h="1527048">
                <a:moveTo>
                  <a:pt x="0" y="0"/>
                </a:moveTo>
                <a:lnTo>
                  <a:pt x="3657600" y="0"/>
                </a:lnTo>
                <a:lnTo>
                  <a:pt x="3657600" y="1527048"/>
                </a:lnTo>
                <a:lnTo>
                  <a:pt x="0" y="15270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4" name="Nhóm 3">
            <a:extLst>
              <a:ext uri="{FF2B5EF4-FFF2-40B4-BE49-F238E27FC236}">
                <a16:creationId xmlns:a16="http://schemas.microsoft.com/office/drawing/2014/main" id="{DDFEEB44-C0FF-D5CD-26ED-95067A02485C}"/>
              </a:ext>
            </a:extLst>
          </p:cNvPr>
          <p:cNvGrpSpPr/>
          <p:nvPr/>
        </p:nvGrpSpPr>
        <p:grpSpPr>
          <a:xfrm>
            <a:off x="1479137" y="967406"/>
            <a:ext cx="1137000" cy="1125630"/>
            <a:chOff x="1410752" y="1524252"/>
            <a:chExt cx="1137000" cy="1125630"/>
          </a:xfrm>
        </p:grpSpPr>
        <p:sp>
          <p:nvSpPr>
            <p:cNvPr id="5" name="Freeform 5"/>
            <p:cNvSpPr/>
            <p:nvPr/>
          </p:nvSpPr>
          <p:spPr>
            <a:xfrm>
              <a:off x="1410752" y="1524252"/>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1410752" y="1631886"/>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01</a:t>
              </a:r>
            </a:p>
          </p:txBody>
        </p:sp>
      </p:grpSp>
      <p:sp>
        <p:nvSpPr>
          <p:cNvPr id="21" name="TextBox 21"/>
          <p:cNvSpPr txBox="1"/>
          <p:nvPr/>
        </p:nvSpPr>
        <p:spPr>
          <a:xfrm>
            <a:off x="2737303" y="1265314"/>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Thiếu máu</a:t>
            </a:r>
          </a:p>
        </p:txBody>
      </p:sp>
      <p:grpSp>
        <p:nvGrpSpPr>
          <p:cNvPr id="28" name="Group 27">
            <a:extLst>
              <a:ext uri="{FF2B5EF4-FFF2-40B4-BE49-F238E27FC236}">
                <a16:creationId xmlns:a16="http://schemas.microsoft.com/office/drawing/2014/main" id="{37142EFC-1592-5FDB-FDF6-8DEA207E03C3}"/>
              </a:ext>
            </a:extLst>
          </p:cNvPr>
          <p:cNvGrpSpPr/>
          <p:nvPr/>
        </p:nvGrpSpPr>
        <p:grpSpPr>
          <a:xfrm>
            <a:off x="2737303" y="2824600"/>
            <a:ext cx="12481381" cy="6553200"/>
            <a:chOff x="2682419" y="3566192"/>
            <a:chExt cx="12923163" cy="6758908"/>
          </a:xfrm>
        </p:grpSpPr>
        <p:sp>
          <p:nvSpPr>
            <p:cNvPr id="6" name="Freeform 6"/>
            <p:cNvSpPr/>
            <p:nvPr/>
          </p:nvSpPr>
          <p:spPr>
            <a:xfrm>
              <a:off x="2682419" y="9707674"/>
              <a:ext cx="4258110" cy="617426"/>
            </a:xfrm>
            <a:custGeom>
              <a:avLst/>
              <a:gdLst/>
              <a:ahLst/>
              <a:cxnLst/>
              <a:rect l="l" t="t" r="r" b="b"/>
              <a:pathLst>
                <a:path w="4258110" h="617426">
                  <a:moveTo>
                    <a:pt x="0" y="0"/>
                  </a:moveTo>
                  <a:lnTo>
                    <a:pt x="4258109" y="0"/>
                  </a:lnTo>
                  <a:lnTo>
                    <a:pt x="4258109" y="617425"/>
                  </a:lnTo>
                  <a:lnTo>
                    <a:pt x="0" y="6174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7025382" y="9707674"/>
              <a:ext cx="4258110" cy="617426"/>
            </a:xfrm>
            <a:custGeom>
              <a:avLst/>
              <a:gdLst/>
              <a:ahLst/>
              <a:cxnLst/>
              <a:rect l="l" t="t" r="r" b="b"/>
              <a:pathLst>
                <a:path w="4258110" h="617426">
                  <a:moveTo>
                    <a:pt x="0" y="0"/>
                  </a:moveTo>
                  <a:lnTo>
                    <a:pt x="4258110" y="0"/>
                  </a:lnTo>
                  <a:lnTo>
                    <a:pt x="4258110" y="617425"/>
                  </a:lnTo>
                  <a:lnTo>
                    <a:pt x="0" y="6174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1347472" y="9707674"/>
              <a:ext cx="4258110" cy="617426"/>
            </a:xfrm>
            <a:custGeom>
              <a:avLst/>
              <a:gdLst/>
              <a:ahLst/>
              <a:cxnLst/>
              <a:rect l="l" t="t" r="r" b="b"/>
              <a:pathLst>
                <a:path w="4258110" h="617426">
                  <a:moveTo>
                    <a:pt x="0" y="0"/>
                  </a:moveTo>
                  <a:lnTo>
                    <a:pt x="4258109" y="0"/>
                  </a:lnTo>
                  <a:lnTo>
                    <a:pt x="4258109" y="617425"/>
                  </a:lnTo>
                  <a:lnTo>
                    <a:pt x="0" y="6174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2682419" y="6340935"/>
              <a:ext cx="4258110" cy="617426"/>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7025382" y="6340935"/>
              <a:ext cx="4258110" cy="617426"/>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1347472" y="6340935"/>
              <a:ext cx="4258110" cy="617426"/>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3579960" y="3814564"/>
              <a:ext cx="2208325" cy="2297347"/>
            </a:xfrm>
            <a:custGeom>
              <a:avLst/>
              <a:gdLst/>
              <a:ahLst/>
              <a:cxnLst/>
              <a:rect l="l" t="t" r="r" b="b"/>
              <a:pathLst>
                <a:path w="2208325" h="2297347">
                  <a:moveTo>
                    <a:pt x="0" y="0"/>
                  </a:moveTo>
                  <a:lnTo>
                    <a:pt x="2208325" y="0"/>
                  </a:lnTo>
                  <a:lnTo>
                    <a:pt x="2208325" y="2297346"/>
                  </a:lnTo>
                  <a:lnTo>
                    <a:pt x="0" y="22973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4" name="Picture 14"/>
            <p:cNvPicPr>
              <a:picLocks noChangeAspect="1"/>
            </p:cNvPicPr>
            <p:nvPr/>
          </p:nvPicPr>
          <p:blipFill>
            <a:blip r:embed="rId14"/>
            <a:srcRect/>
            <a:stretch>
              <a:fillRect/>
            </a:stretch>
          </p:blipFill>
          <p:spPr>
            <a:xfrm>
              <a:off x="12565682" y="3904081"/>
              <a:ext cx="1948848" cy="2118313"/>
            </a:xfrm>
            <a:prstGeom prst="rect">
              <a:avLst/>
            </a:prstGeom>
          </p:spPr>
        </p:pic>
        <p:sp>
          <p:nvSpPr>
            <p:cNvPr id="15" name="Freeform 15"/>
            <p:cNvSpPr/>
            <p:nvPr/>
          </p:nvSpPr>
          <p:spPr>
            <a:xfrm>
              <a:off x="8009795" y="3566192"/>
              <a:ext cx="2007935" cy="2545718"/>
            </a:xfrm>
            <a:custGeom>
              <a:avLst/>
              <a:gdLst/>
              <a:ahLst/>
              <a:cxnLst/>
              <a:rect l="l" t="t" r="r" b="b"/>
              <a:pathLst>
                <a:path w="2007935" h="2545718">
                  <a:moveTo>
                    <a:pt x="0" y="0"/>
                  </a:moveTo>
                  <a:lnTo>
                    <a:pt x="2007935" y="0"/>
                  </a:lnTo>
                  <a:lnTo>
                    <a:pt x="2007935" y="2545718"/>
                  </a:lnTo>
                  <a:lnTo>
                    <a:pt x="0" y="25457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6" name="Freeform 16"/>
            <p:cNvSpPr/>
            <p:nvPr/>
          </p:nvSpPr>
          <p:spPr>
            <a:xfrm>
              <a:off x="3648225" y="7186961"/>
              <a:ext cx="2071795" cy="2569668"/>
            </a:xfrm>
            <a:custGeom>
              <a:avLst/>
              <a:gdLst/>
              <a:ahLst/>
              <a:cxnLst/>
              <a:rect l="l" t="t" r="r" b="b"/>
              <a:pathLst>
                <a:path w="2071795" h="2569668">
                  <a:moveTo>
                    <a:pt x="0" y="0"/>
                  </a:moveTo>
                  <a:lnTo>
                    <a:pt x="2071795" y="0"/>
                  </a:lnTo>
                  <a:lnTo>
                    <a:pt x="2071795" y="2569669"/>
                  </a:lnTo>
                  <a:lnTo>
                    <a:pt x="0" y="256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Freeform 17"/>
            <p:cNvSpPr/>
            <p:nvPr/>
          </p:nvSpPr>
          <p:spPr>
            <a:xfrm>
              <a:off x="8009795" y="7477656"/>
              <a:ext cx="1407645" cy="2261277"/>
            </a:xfrm>
            <a:custGeom>
              <a:avLst/>
              <a:gdLst/>
              <a:ahLst/>
              <a:cxnLst/>
              <a:rect l="l" t="t" r="r" b="b"/>
              <a:pathLst>
                <a:path w="1407645" h="2261277">
                  <a:moveTo>
                    <a:pt x="0" y="0"/>
                  </a:moveTo>
                  <a:lnTo>
                    <a:pt x="1407644" y="0"/>
                  </a:lnTo>
                  <a:lnTo>
                    <a:pt x="1407644" y="2261276"/>
                  </a:lnTo>
                  <a:lnTo>
                    <a:pt x="0" y="226127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12536519" y="7477656"/>
              <a:ext cx="2230018" cy="2230018"/>
            </a:xfrm>
            <a:custGeom>
              <a:avLst/>
              <a:gdLst/>
              <a:ahLst/>
              <a:cxnLst/>
              <a:rect l="l" t="t" r="r" b="b"/>
              <a:pathLst>
                <a:path w="2230018" h="2230018">
                  <a:moveTo>
                    <a:pt x="0" y="0"/>
                  </a:moveTo>
                  <a:lnTo>
                    <a:pt x="2230018" y="0"/>
                  </a:lnTo>
                  <a:lnTo>
                    <a:pt x="2230018" y="2230018"/>
                  </a:lnTo>
                  <a:lnTo>
                    <a:pt x="0" y="223001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TextBox 22"/>
            <p:cNvSpPr txBox="1"/>
            <p:nvPr/>
          </p:nvSpPr>
          <p:spPr>
            <a:xfrm>
              <a:off x="4143275" y="6485048"/>
              <a:ext cx="1834358"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Mệt mỏi</a:t>
              </a:r>
            </a:p>
          </p:txBody>
        </p:sp>
        <p:sp>
          <p:nvSpPr>
            <p:cNvPr id="23" name="TextBox 23"/>
            <p:cNvSpPr txBox="1"/>
            <p:nvPr/>
          </p:nvSpPr>
          <p:spPr>
            <a:xfrm>
              <a:off x="8261712" y="6484193"/>
              <a:ext cx="1834358"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Chóng mặt</a:t>
              </a:r>
            </a:p>
          </p:txBody>
        </p:sp>
        <p:sp>
          <p:nvSpPr>
            <p:cNvPr id="24" name="TextBox 24"/>
            <p:cNvSpPr txBox="1"/>
            <p:nvPr/>
          </p:nvSpPr>
          <p:spPr>
            <a:xfrm>
              <a:off x="12565682" y="6484193"/>
              <a:ext cx="2371742"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Da xanh xao</a:t>
              </a:r>
            </a:p>
          </p:txBody>
        </p:sp>
        <p:sp>
          <p:nvSpPr>
            <p:cNvPr id="25" name="TextBox 25"/>
            <p:cNvSpPr txBox="1"/>
            <p:nvPr/>
          </p:nvSpPr>
          <p:spPr>
            <a:xfrm>
              <a:off x="4143275" y="9870836"/>
              <a:ext cx="1834358"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Đau đầu</a:t>
              </a:r>
            </a:p>
          </p:txBody>
        </p:sp>
        <p:sp>
          <p:nvSpPr>
            <p:cNvPr id="26" name="TextBox 26"/>
            <p:cNvSpPr txBox="1"/>
            <p:nvPr/>
          </p:nvSpPr>
          <p:spPr>
            <a:xfrm>
              <a:off x="8009795" y="9842355"/>
              <a:ext cx="2448511"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Tê bì tay chân</a:t>
              </a:r>
            </a:p>
          </p:txBody>
        </p:sp>
        <p:sp>
          <p:nvSpPr>
            <p:cNvPr id="27" name="TextBox 27"/>
            <p:cNvSpPr txBox="1"/>
            <p:nvPr/>
          </p:nvSpPr>
          <p:spPr>
            <a:xfrm>
              <a:off x="12252271" y="9842355"/>
              <a:ext cx="2685152"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Suy giảm trí nhớ</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Nhóm 3">
            <a:extLst>
              <a:ext uri="{FF2B5EF4-FFF2-40B4-BE49-F238E27FC236}">
                <a16:creationId xmlns:a16="http://schemas.microsoft.com/office/drawing/2014/main" id="{552CDD02-030D-AC6A-5760-8465FADD9825}"/>
              </a:ext>
            </a:extLst>
          </p:cNvPr>
          <p:cNvGrpSpPr/>
          <p:nvPr/>
        </p:nvGrpSpPr>
        <p:grpSpPr>
          <a:xfrm>
            <a:off x="1410752" y="1331546"/>
            <a:ext cx="1137000" cy="1125630"/>
            <a:chOff x="1410752" y="1790700"/>
            <a:chExt cx="1137000" cy="1125630"/>
          </a:xfrm>
        </p:grpSpPr>
        <p:sp>
          <p:nvSpPr>
            <p:cNvPr id="5" name="Freeform 5"/>
            <p:cNvSpPr/>
            <p:nvPr/>
          </p:nvSpPr>
          <p:spPr>
            <a:xfrm>
              <a:off x="1410752" y="179070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410752" y="189833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18" name="TextBox 18"/>
          <p:cNvSpPr txBox="1"/>
          <p:nvPr/>
        </p:nvSpPr>
        <p:spPr>
          <a:xfrm>
            <a:off x="2737303" y="1600146"/>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Huyết áp cao</a:t>
            </a:r>
          </a:p>
        </p:txBody>
      </p:sp>
      <p:graphicFrame>
        <p:nvGraphicFramePr>
          <p:cNvPr id="23" name="Bảng 22">
            <a:extLst>
              <a:ext uri="{FF2B5EF4-FFF2-40B4-BE49-F238E27FC236}">
                <a16:creationId xmlns:a16="http://schemas.microsoft.com/office/drawing/2014/main" id="{7ADC3936-32EA-1870-15A3-EA497A358BD5}"/>
              </a:ext>
            </a:extLst>
          </p:cNvPr>
          <p:cNvGraphicFramePr>
            <a:graphicFrameLocks noGrp="1"/>
          </p:cNvGraphicFramePr>
          <p:nvPr>
            <p:extLst>
              <p:ext uri="{D42A27DB-BD31-4B8C-83A1-F6EECF244321}">
                <p14:modId xmlns:p14="http://schemas.microsoft.com/office/powerpoint/2010/main" val="785792129"/>
              </p:ext>
            </p:extLst>
          </p:nvPr>
        </p:nvGraphicFramePr>
        <p:xfrm>
          <a:off x="683065" y="2861837"/>
          <a:ext cx="16924788" cy="6878133"/>
        </p:xfrm>
        <a:graphic>
          <a:graphicData uri="http://schemas.openxmlformats.org/drawingml/2006/table">
            <a:tbl>
              <a:tblPr firstRow="1" bandRow="1">
                <a:tableStyleId>{616DA210-FB5B-4158-B5E0-FEB733F419BA}</a:tableStyleId>
              </a:tblPr>
              <a:tblGrid>
                <a:gridCol w="9018165">
                  <a:extLst>
                    <a:ext uri="{9D8B030D-6E8A-4147-A177-3AD203B41FA5}">
                      <a16:colId xmlns:a16="http://schemas.microsoft.com/office/drawing/2014/main" val="619864421"/>
                    </a:ext>
                  </a:extLst>
                </a:gridCol>
                <a:gridCol w="3796018">
                  <a:extLst>
                    <a:ext uri="{9D8B030D-6E8A-4147-A177-3AD203B41FA5}">
                      <a16:colId xmlns:a16="http://schemas.microsoft.com/office/drawing/2014/main" val="533603069"/>
                    </a:ext>
                  </a:extLst>
                </a:gridCol>
                <a:gridCol w="4110605">
                  <a:extLst>
                    <a:ext uri="{9D8B030D-6E8A-4147-A177-3AD203B41FA5}">
                      <a16:colId xmlns:a16="http://schemas.microsoft.com/office/drawing/2014/main" val="1661963553"/>
                    </a:ext>
                  </a:extLst>
                </a:gridCol>
              </a:tblGrid>
              <a:tr h="1300293">
                <a:tc>
                  <a:txBody>
                    <a:bodyPr/>
                    <a:lstStyle/>
                    <a:p>
                      <a:pPr algn="ctr"/>
                      <a:r>
                        <a:rPr lang="vi-VN" sz="4000">
                          <a:latin typeface="Open Sans"/>
                        </a:rPr>
                        <a:t>Triệu chứng</a:t>
                      </a:r>
                    </a:p>
                  </a:txBody>
                  <a:tcPr anchor="ctr">
                    <a:solidFill>
                      <a:srgbClr val="F4CE72"/>
                    </a:solidFill>
                  </a:tcPr>
                </a:tc>
                <a:tc>
                  <a:txBody>
                    <a:bodyPr/>
                    <a:lstStyle/>
                    <a:p>
                      <a:pPr algn="ctr"/>
                      <a:r>
                        <a:rPr lang="vi-VN" sz="4000">
                          <a:latin typeface="Open Sans"/>
                        </a:rPr>
                        <a:t>Nguyên nhân</a:t>
                      </a:r>
                    </a:p>
                  </a:txBody>
                  <a:tcPr anchor="ctr">
                    <a:solidFill>
                      <a:srgbClr val="F4CE72"/>
                    </a:solidFill>
                  </a:tcPr>
                </a:tc>
                <a:tc>
                  <a:txBody>
                    <a:bodyPr/>
                    <a:lstStyle/>
                    <a:p>
                      <a:pPr algn="ctr"/>
                      <a:r>
                        <a:rPr lang="vi-VN" sz="4000">
                          <a:latin typeface="Open Sans"/>
                        </a:rPr>
                        <a:t>Hậu quả</a:t>
                      </a:r>
                    </a:p>
                  </a:txBody>
                  <a:tcPr anchor="ctr">
                    <a:solidFill>
                      <a:srgbClr val="F4CE72"/>
                    </a:solidFill>
                  </a:tcPr>
                </a:tc>
                <a:extLst>
                  <a:ext uri="{0D108BD9-81ED-4DB2-BD59-A6C34878D82A}">
                    <a16:rowId xmlns:a16="http://schemas.microsoft.com/office/drawing/2014/main" val="2097684985"/>
                  </a:ext>
                </a:extLst>
              </a:tr>
              <a:tr h="1090568">
                <a:tc>
                  <a:txBody>
                    <a:bodyPr/>
                    <a:lstStyle/>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Huyết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áp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tăng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cao</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lúc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đầu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có</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p>
                    <a:p>
                      <a:pPr lvl="0" algn="l">
                        <a:buNone/>
                      </a:pPr>
                      <a:r>
                        <a:rPr lang="en-US" sz="4000" b="0" i="0" u="none" strike="noStrike" noProof="0">
                          <a:solidFill>
                            <a:srgbClr val="000000"/>
                          </a:solidFill>
                          <a:latin typeface="Open Sans"/>
                        </a:rPr>
                        <a:t>do </a:t>
                      </a:r>
                      <a:r>
                        <a:rPr lang="en-US" sz="4000" b="0" i="0" u="none" strike="noStrike" noProof="0" err="1">
                          <a:solidFill>
                            <a:srgbClr val="000000"/>
                          </a:solidFill>
                          <a:latin typeface="Open Sans"/>
                        </a:rPr>
                        <a:t>sau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luyện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tập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dục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thao</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tức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giận</a:t>
                      </a:r>
                      <a:r>
                        <a:rPr lang="en-US" sz="4000" b="0" i="0" u="none" strike="noStrike" noProof="0">
                          <a:solidFill>
                            <a:srgbClr val="000000"/>
                          </a:solidFill>
                          <a:latin typeface="Open Sans"/>
                        </a:rPr>
                        <a:t> hay </a:t>
                      </a:r>
                      <a:r>
                        <a:rPr lang="en-US" sz="4000" b="0" i="0" u="none" strike="noStrike" noProof="0" err="1">
                          <a:solidFill>
                            <a:srgbClr val="000000"/>
                          </a:solidFill>
                          <a:latin typeface="Open Sans"/>
                        </a:rPr>
                        <a:t>khi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bị</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sốt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Nếu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tình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trạng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này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kéo</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dài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có</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làm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tổn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thương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cấu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trúc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thành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động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mạch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và</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gây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ra</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bệnh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huyết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áp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cao</a:t>
                      </a:r>
                      <a:r>
                        <a:rPr lang="en-US" sz="4000" b="0" i="0" u="none" strike="noStrike" noProof="0">
                          <a:solidFill>
                            <a:srgbClr val="000000"/>
                          </a:solidFill>
                          <a:latin typeface="Open Sans"/>
                        </a:rPr>
                        <a:t>. </a:t>
                      </a:r>
                    </a:p>
                    <a:p>
                      <a:pPr lvl="0" algn="l">
                        <a:buNone/>
                      </a:pPr>
                      <a:r>
                        <a:rPr lang="en-US" sz="4000" b="0" i="0" u="none" strike="noStrike" noProof="0">
                          <a:solidFill>
                            <a:srgbClr val="000000"/>
                          </a:solidFill>
                          <a:latin typeface="Open Sans"/>
                        </a:rPr>
                        <a:t>- Do </a:t>
                      </a:r>
                      <a:r>
                        <a:rPr lang="en-US" sz="4000" b="0" i="0" u="none" strike="noStrike" noProof="0" err="1">
                          <a:solidFill>
                            <a:srgbClr val="000000"/>
                          </a:solidFill>
                          <a:latin typeface="Open Sans"/>
                        </a:rPr>
                        <a:t>chế</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độ</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ăn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nhiều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đường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và</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muối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thức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ăn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chứa</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nhiều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chất</a:t>
                      </a:r>
                      <a:r>
                        <a:rPr lang="en-US" sz="4000" b="0" i="0" u="none" strike="noStrike" noProof="0">
                          <a:solidFill>
                            <a:srgbClr val="000000"/>
                          </a:solidFill>
                          <a:latin typeface="Open Sans"/>
                        </a:rPr>
                        <a:t> béo,...</a:t>
                      </a:r>
                    </a:p>
                  </a:txBody>
                  <a:tcPr>
                    <a:solidFill>
                      <a:srgbClr val="EFF7FF"/>
                    </a:solidFill>
                  </a:tcPr>
                </a:tc>
                <a:tc>
                  <a:txBody>
                    <a:bodyPr/>
                    <a:lstStyle/>
                    <a:p>
                      <a:pPr lvl="0" algn="l">
                        <a:buNone/>
                      </a:pPr>
                      <a:r>
                        <a:rPr lang="en-US" sz="4000" b="0" i="0" u="none" strike="noStrike" noProof="0" err="1">
                          <a:solidFill>
                            <a:srgbClr val="000000"/>
                          </a:solidFill>
                          <a:latin typeface="Open Sans"/>
                        </a:rPr>
                        <a:t>Nhức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đầu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tê</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hoặc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ngứa</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râm</a:t>
                      </a:r>
                      <a:r>
                        <a:rPr lang="en-US" sz="4000" b="0" i="0" u="none" strike="noStrike" noProof="0">
                          <a:solidFill>
                            <a:srgbClr val="000000"/>
                          </a:solidFill>
                          <a:latin typeface="Open Sans"/>
                        </a:rPr>
                        <a:t> ran ở </a:t>
                      </a:r>
                      <a:r>
                        <a:rPr lang="en-US" sz="4000" b="0" i="0" u="none" strike="noStrike" noProof="0" err="1">
                          <a:solidFill>
                            <a:srgbClr val="000000"/>
                          </a:solidFill>
                          <a:latin typeface="Open Sans"/>
                        </a:rPr>
                        <a:t>các</a:t>
                      </a:r>
                      <a:r>
                        <a:rPr lang="en-US" sz="4000" b="0" i="0" u="none" strike="noStrike" noProof="0">
                          <a:solidFill>
                            <a:srgbClr val="000000"/>
                          </a:solidFill>
                          <a:latin typeface="Open Sans"/>
                        </a:rPr>
                        <a:t>  chi, </a:t>
                      </a:r>
                      <a:r>
                        <a:rPr lang="en-US" sz="4000" b="0" i="0" u="none" strike="noStrike" noProof="0" err="1">
                          <a:solidFill>
                            <a:srgbClr val="000000"/>
                          </a:solidFill>
                          <a:latin typeface="Open Sans"/>
                        </a:rPr>
                        <a:t>chóng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mặt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hoa</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mắt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buồn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nôn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chảy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cam,... </a:t>
                      </a:r>
                    </a:p>
                  </a:txBody>
                  <a:tcPr>
                    <a:solidFill>
                      <a:srgbClr val="EFF7FF"/>
                    </a:solidFill>
                  </a:tcPr>
                </a:tc>
                <a:tc>
                  <a:txBody>
                    <a:bodyPr/>
                    <a:lstStyle/>
                    <a:p>
                      <a:pPr lvl="0" algn="l">
                        <a:buNone/>
                      </a:pPr>
                      <a:r>
                        <a:rPr lang="en-US" sz="4000" b="0" i="0" u="none" strike="noStrike" noProof="0" err="1">
                          <a:solidFill>
                            <a:srgbClr val="000000"/>
                          </a:solidFill>
                          <a:latin typeface="Open Sans"/>
                        </a:rPr>
                        <a:t>Có</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gây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ra</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nhiều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biến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chứng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như</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nguy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hiểm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về</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sau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như</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nhồi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tim,đột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quỵ</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suy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thận</a:t>
                      </a:r>
                      <a:r>
                        <a:rPr lang="en-US" sz="4000" b="0" i="0" u="none" strike="noStrike" noProof="0">
                          <a:solidFill>
                            <a:srgbClr val="000000"/>
                          </a:solidFill>
                          <a:latin typeface="Open Sans"/>
                        </a:rPr>
                        <a:t>,...</a:t>
                      </a:r>
                    </a:p>
                  </a:txBody>
                  <a:tcPr>
                    <a:solidFill>
                      <a:srgbClr val="EFF7FF"/>
                    </a:solidFill>
                  </a:tcPr>
                </a:tc>
                <a:extLst>
                  <a:ext uri="{0D108BD9-81ED-4DB2-BD59-A6C34878D82A}">
                    <a16:rowId xmlns:a16="http://schemas.microsoft.com/office/drawing/2014/main" val="9847031"/>
                  </a:ext>
                </a:extLst>
              </a:tr>
            </a:tbl>
          </a:graphicData>
        </a:graphic>
      </p:graphicFrame>
    </p:spTree>
    <p:extLst>
      <p:ext uri="{BB962C8B-B14F-4D97-AF65-F5344CB8AC3E}">
        <p14:creationId xmlns:p14="http://schemas.microsoft.com/office/powerpoint/2010/main" val="2788626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Nhóm 3">
            <a:extLst>
              <a:ext uri="{FF2B5EF4-FFF2-40B4-BE49-F238E27FC236}">
                <a16:creationId xmlns:a16="http://schemas.microsoft.com/office/drawing/2014/main" id="{552CDD02-030D-AC6A-5760-8465FADD9825}"/>
              </a:ext>
            </a:extLst>
          </p:cNvPr>
          <p:cNvGrpSpPr/>
          <p:nvPr/>
        </p:nvGrpSpPr>
        <p:grpSpPr>
          <a:xfrm>
            <a:off x="1410752" y="1331546"/>
            <a:ext cx="1137000" cy="1125630"/>
            <a:chOff x="1410752" y="1790700"/>
            <a:chExt cx="1137000" cy="1125630"/>
          </a:xfrm>
        </p:grpSpPr>
        <p:sp>
          <p:nvSpPr>
            <p:cNvPr id="5" name="Freeform 5"/>
            <p:cNvSpPr/>
            <p:nvPr/>
          </p:nvSpPr>
          <p:spPr>
            <a:xfrm>
              <a:off x="1410752" y="179070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410752" y="189833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18" name="TextBox 18"/>
          <p:cNvSpPr txBox="1"/>
          <p:nvPr/>
        </p:nvSpPr>
        <p:spPr>
          <a:xfrm>
            <a:off x="2737303" y="1600146"/>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Huyết áp cao</a:t>
            </a:r>
          </a:p>
        </p:txBody>
      </p:sp>
      <p:sp>
        <p:nvSpPr>
          <p:cNvPr id="10" name="Freeform 10"/>
          <p:cNvSpPr/>
          <p:nvPr/>
        </p:nvSpPr>
        <p:spPr>
          <a:xfrm>
            <a:off x="5386982" y="3358315"/>
            <a:ext cx="3021518" cy="2322963"/>
          </a:xfrm>
          <a:custGeom>
            <a:avLst/>
            <a:gdLst/>
            <a:ahLst/>
            <a:cxnLst/>
            <a:rect l="l" t="t" r="r" b="b"/>
            <a:pathLst>
              <a:path w="3058878" h="2508280">
                <a:moveTo>
                  <a:pt x="0" y="0"/>
                </a:moveTo>
                <a:lnTo>
                  <a:pt x="3058878" y="0"/>
                </a:lnTo>
                <a:lnTo>
                  <a:pt x="3058878" y="2508280"/>
                </a:lnTo>
                <a:lnTo>
                  <a:pt x="0" y="2508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094154" y="6102144"/>
            <a:ext cx="6155565" cy="3484402"/>
          </a:xfrm>
          <a:custGeom>
            <a:avLst/>
            <a:gdLst/>
            <a:ahLst/>
            <a:cxnLst/>
            <a:rect l="l" t="t" r="r" b="b"/>
            <a:pathLst>
              <a:path w="6231677" h="3762375">
                <a:moveTo>
                  <a:pt x="0" y="0"/>
                </a:moveTo>
                <a:lnTo>
                  <a:pt x="6231677" y="0"/>
                </a:lnTo>
                <a:lnTo>
                  <a:pt x="6231677" y="3762375"/>
                </a:lnTo>
                <a:lnTo>
                  <a:pt x="0" y="3762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6" name="Group 25">
            <a:extLst>
              <a:ext uri="{FF2B5EF4-FFF2-40B4-BE49-F238E27FC236}">
                <a16:creationId xmlns:a16="http://schemas.microsoft.com/office/drawing/2014/main" id="{1F4C1E8C-54D7-4586-8C69-9F0D11E2DAAE}"/>
              </a:ext>
            </a:extLst>
          </p:cNvPr>
          <p:cNvGrpSpPr/>
          <p:nvPr/>
        </p:nvGrpSpPr>
        <p:grpSpPr>
          <a:xfrm>
            <a:off x="8648978" y="1553254"/>
            <a:ext cx="9029422" cy="7779292"/>
            <a:chOff x="8648978" y="2729042"/>
            <a:chExt cx="8496022" cy="7062658"/>
          </a:xfrm>
        </p:grpSpPr>
        <p:sp>
          <p:nvSpPr>
            <p:cNvPr id="6" name="Freeform 6"/>
            <p:cNvSpPr/>
            <p:nvPr/>
          </p:nvSpPr>
          <p:spPr>
            <a:xfrm>
              <a:off x="8648978" y="9219891"/>
              <a:ext cx="4206103" cy="571809"/>
            </a:xfrm>
            <a:custGeom>
              <a:avLst/>
              <a:gdLst/>
              <a:ahLst/>
              <a:cxnLst/>
              <a:rect l="l" t="t" r="r" b="b"/>
              <a:pathLst>
                <a:path w="4258110" h="617426">
                  <a:moveTo>
                    <a:pt x="0" y="0"/>
                  </a:moveTo>
                  <a:lnTo>
                    <a:pt x="4258109" y="0"/>
                  </a:lnTo>
                  <a:lnTo>
                    <a:pt x="4258109" y="617425"/>
                  </a:lnTo>
                  <a:lnTo>
                    <a:pt x="0" y="6174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7" name="Freeform 7"/>
            <p:cNvSpPr/>
            <p:nvPr/>
          </p:nvSpPr>
          <p:spPr>
            <a:xfrm>
              <a:off x="12938897" y="9219891"/>
              <a:ext cx="4206103" cy="571809"/>
            </a:xfrm>
            <a:custGeom>
              <a:avLst/>
              <a:gdLst/>
              <a:ahLst/>
              <a:cxnLst/>
              <a:rect l="l" t="t" r="r" b="b"/>
              <a:pathLst>
                <a:path w="4258110" h="617426">
                  <a:moveTo>
                    <a:pt x="0" y="0"/>
                  </a:moveTo>
                  <a:lnTo>
                    <a:pt x="4258110" y="0"/>
                  </a:lnTo>
                  <a:lnTo>
                    <a:pt x="4258110" y="617425"/>
                  </a:lnTo>
                  <a:lnTo>
                    <a:pt x="0" y="6174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8648978" y="6101894"/>
              <a:ext cx="4206103" cy="571809"/>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2938897" y="6101894"/>
              <a:ext cx="4206103" cy="571809"/>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9403920" y="2729042"/>
              <a:ext cx="2696217" cy="3064108"/>
            </a:xfrm>
            <a:custGeom>
              <a:avLst/>
              <a:gdLst/>
              <a:ahLst/>
              <a:cxnLst/>
              <a:rect l="l" t="t" r="r" b="b"/>
              <a:pathLst>
                <a:path w="2729555" h="3308551">
                  <a:moveTo>
                    <a:pt x="0" y="0"/>
                  </a:moveTo>
                  <a:lnTo>
                    <a:pt x="2729555" y="0"/>
                  </a:lnTo>
                  <a:lnTo>
                    <a:pt x="2729555" y="3308551"/>
                  </a:lnTo>
                  <a:lnTo>
                    <a:pt x="0" y="3308551"/>
                  </a:lnTo>
                  <a:lnTo>
                    <a:pt x="0" y="0"/>
                  </a:lnTo>
                  <a:close/>
                </a:path>
              </a:pathLst>
            </a:custGeom>
            <a:blipFill>
              <a:blip r:embed="rId14"/>
              <a:stretch>
                <a:fillRect/>
              </a:stretch>
            </a:blipFill>
          </p:spPr>
        </p:sp>
        <p:sp>
          <p:nvSpPr>
            <p:cNvPr id="12" name="Freeform 12"/>
            <p:cNvSpPr/>
            <p:nvPr/>
          </p:nvSpPr>
          <p:spPr>
            <a:xfrm>
              <a:off x="13881739" y="2806252"/>
              <a:ext cx="2477700" cy="3233895"/>
            </a:xfrm>
            <a:custGeom>
              <a:avLst/>
              <a:gdLst/>
              <a:ahLst/>
              <a:cxnLst/>
              <a:rect l="l" t="t" r="r" b="b"/>
              <a:pathLst>
                <a:path w="2508336" h="3491883">
                  <a:moveTo>
                    <a:pt x="0" y="0"/>
                  </a:moveTo>
                  <a:lnTo>
                    <a:pt x="2508336" y="0"/>
                  </a:lnTo>
                  <a:lnTo>
                    <a:pt x="2508336" y="3491882"/>
                  </a:lnTo>
                  <a:lnTo>
                    <a:pt x="0" y="3491882"/>
                  </a:lnTo>
                  <a:lnTo>
                    <a:pt x="0" y="0"/>
                  </a:lnTo>
                  <a:close/>
                </a:path>
              </a:pathLst>
            </a:custGeom>
            <a:blipFill>
              <a:blip r:embed="rId15"/>
              <a:stretch>
                <a:fillRect/>
              </a:stretch>
            </a:blipFill>
          </p:spPr>
        </p:sp>
        <p:sp>
          <p:nvSpPr>
            <p:cNvPr id="13" name="Freeform 13"/>
            <p:cNvSpPr/>
            <p:nvPr/>
          </p:nvSpPr>
          <p:spPr>
            <a:xfrm>
              <a:off x="9582194" y="7079482"/>
              <a:ext cx="2342107" cy="2094326"/>
            </a:xfrm>
            <a:custGeom>
              <a:avLst/>
              <a:gdLst/>
              <a:ahLst/>
              <a:cxnLst/>
              <a:rect l="l" t="t" r="r" b="b"/>
              <a:pathLst>
                <a:path w="2371066" h="2261404">
                  <a:moveTo>
                    <a:pt x="0" y="0"/>
                  </a:moveTo>
                  <a:lnTo>
                    <a:pt x="2371066" y="0"/>
                  </a:lnTo>
                  <a:lnTo>
                    <a:pt x="2371066" y="2261405"/>
                  </a:lnTo>
                  <a:lnTo>
                    <a:pt x="0" y="22614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14110858" y="7280423"/>
              <a:ext cx="2019462" cy="1893385"/>
            </a:xfrm>
            <a:custGeom>
              <a:avLst/>
              <a:gdLst/>
              <a:ahLst/>
              <a:cxnLst/>
              <a:rect l="l" t="t" r="r" b="b"/>
              <a:pathLst>
                <a:path w="2044432" h="2044432">
                  <a:moveTo>
                    <a:pt x="0" y="0"/>
                  </a:moveTo>
                  <a:lnTo>
                    <a:pt x="2044432" y="0"/>
                  </a:lnTo>
                  <a:lnTo>
                    <a:pt x="2044432" y="2044433"/>
                  </a:lnTo>
                  <a:lnTo>
                    <a:pt x="0" y="2044433"/>
                  </a:lnTo>
                  <a:lnTo>
                    <a:pt x="0" y="0"/>
                  </a:lnTo>
                  <a:close/>
                </a:path>
              </a:pathLst>
            </a:custGeom>
            <a:blipFill>
              <a:blip r:embed="rId18"/>
              <a:stretch>
                <a:fillRect/>
              </a:stretch>
            </a:blipFill>
          </p:spPr>
        </p:sp>
        <p:sp>
          <p:nvSpPr>
            <p:cNvPr id="19" name="TextBox 19"/>
            <p:cNvSpPr txBox="1"/>
            <p:nvPr/>
          </p:nvSpPr>
          <p:spPr>
            <a:xfrm>
              <a:off x="8980126" y="6234568"/>
              <a:ext cx="3832716" cy="340164"/>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Tai biến mạch máu não</a:t>
              </a:r>
            </a:p>
          </p:txBody>
        </p:sp>
        <p:sp>
          <p:nvSpPr>
            <p:cNvPr id="20" name="TextBox 20"/>
            <p:cNvSpPr txBox="1"/>
            <p:nvPr/>
          </p:nvSpPr>
          <p:spPr>
            <a:xfrm>
              <a:off x="14547485" y="6234568"/>
              <a:ext cx="1811954" cy="340164"/>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Suy tim</a:t>
              </a:r>
            </a:p>
          </p:txBody>
        </p:sp>
        <p:sp>
          <p:nvSpPr>
            <p:cNvPr id="21" name="TextBox 21"/>
            <p:cNvSpPr txBox="1"/>
            <p:nvPr/>
          </p:nvSpPr>
          <p:spPr>
            <a:xfrm>
              <a:off x="10091991" y="9370998"/>
              <a:ext cx="1811954" cy="340164"/>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Suy thận</a:t>
              </a:r>
            </a:p>
          </p:txBody>
        </p:sp>
        <p:sp>
          <p:nvSpPr>
            <p:cNvPr id="22" name="TextBox 22"/>
            <p:cNvSpPr txBox="1"/>
            <p:nvPr/>
          </p:nvSpPr>
          <p:spPr>
            <a:xfrm>
              <a:off x="13425093" y="9370998"/>
              <a:ext cx="3233713" cy="340164"/>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Giảm thị lực, mù lòa</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Nhóm 3">
            <a:extLst>
              <a:ext uri="{FF2B5EF4-FFF2-40B4-BE49-F238E27FC236}">
                <a16:creationId xmlns:a16="http://schemas.microsoft.com/office/drawing/2014/main" id="{57CA9BA0-0507-C1FA-63F6-53641FBAA29B}"/>
              </a:ext>
            </a:extLst>
          </p:cNvPr>
          <p:cNvGrpSpPr/>
          <p:nvPr/>
        </p:nvGrpSpPr>
        <p:grpSpPr>
          <a:xfrm>
            <a:off x="1313060" y="1233639"/>
            <a:ext cx="1137000" cy="1125630"/>
            <a:chOff x="1410752" y="2112870"/>
            <a:chExt cx="1137000" cy="1125630"/>
          </a:xfrm>
        </p:grpSpPr>
        <p:sp>
          <p:nvSpPr>
            <p:cNvPr id="5" name="Freeform 5"/>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1410752" y="222050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03</a:t>
              </a:r>
            </a:p>
          </p:txBody>
        </p:sp>
      </p:grpSp>
      <p:sp>
        <p:nvSpPr>
          <p:cNvPr id="17" name="TextBox 17"/>
          <p:cNvSpPr txBox="1"/>
          <p:nvPr/>
        </p:nvSpPr>
        <p:spPr>
          <a:xfrm>
            <a:off x="2571226" y="1531547"/>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Xơ vữa động mạch</a:t>
            </a:r>
          </a:p>
        </p:txBody>
      </p:sp>
      <p:graphicFrame>
        <p:nvGraphicFramePr>
          <p:cNvPr id="22" name="Bảng 21">
            <a:extLst>
              <a:ext uri="{FF2B5EF4-FFF2-40B4-BE49-F238E27FC236}">
                <a16:creationId xmlns:a16="http://schemas.microsoft.com/office/drawing/2014/main" id="{29E7A15A-D5DD-C3C5-F827-B73487A4B9E0}"/>
              </a:ext>
            </a:extLst>
          </p:cNvPr>
          <p:cNvGraphicFramePr>
            <a:graphicFrameLocks noGrp="1"/>
          </p:cNvGraphicFramePr>
          <p:nvPr>
            <p:extLst>
              <p:ext uri="{D42A27DB-BD31-4B8C-83A1-F6EECF244321}">
                <p14:modId xmlns:p14="http://schemas.microsoft.com/office/powerpoint/2010/main" val="2904318629"/>
              </p:ext>
            </p:extLst>
          </p:nvPr>
        </p:nvGraphicFramePr>
        <p:xfrm>
          <a:off x="293076" y="2735384"/>
          <a:ext cx="17700764" cy="6888480"/>
        </p:xfrm>
        <a:graphic>
          <a:graphicData uri="http://schemas.openxmlformats.org/drawingml/2006/table">
            <a:tbl>
              <a:tblPr firstRow="1" bandRow="1">
                <a:tableStyleId>{616DA210-FB5B-4158-B5E0-FEB733F419BA}</a:tableStyleId>
              </a:tblPr>
              <a:tblGrid>
                <a:gridCol w="4718807">
                  <a:extLst>
                    <a:ext uri="{9D8B030D-6E8A-4147-A177-3AD203B41FA5}">
                      <a16:colId xmlns:a16="http://schemas.microsoft.com/office/drawing/2014/main" val="619864421"/>
                    </a:ext>
                  </a:extLst>
                </a:gridCol>
                <a:gridCol w="6082015">
                  <a:extLst>
                    <a:ext uri="{9D8B030D-6E8A-4147-A177-3AD203B41FA5}">
                      <a16:colId xmlns:a16="http://schemas.microsoft.com/office/drawing/2014/main" val="533603069"/>
                    </a:ext>
                  </a:extLst>
                </a:gridCol>
                <a:gridCol w="6899942">
                  <a:extLst>
                    <a:ext uri="{9D8B030D-6E8A-4147-A177-3AD203B41FA5}">
                      <a16:colId xmlns:a16="http://schemas.microsoft.com/office/drawing/2014/main" val="1661963553"/>
                    </a:ext>
                  </a:extLst>
                </a:gridCol>
              </a:tblGrid>
              <a:tr h="503339">
                <a:tc>
                  <a:txBody>
                    <a:bodyPr/>
                    <a:lstStyle/>
                    <a:p>
                      <a:pPr algn="ctr"/>
                      <a:r>
                        <a:rPr lang="vi-VN" sz="4000">
                          <a:latin typeface="Open Sans"/>
                        </a:rPr>
                        <a:t>Triệu chứng</a:t>
                      </a:r>
                    </a:p>
                  </a:txBody>
                  <a:tcPr anchor="ctr">
                    <a:solidFill>
                      <a:srgbClr val="F4CE72"/>
                    </a:solidFill>
                  </a:tcPr>
                </a:tc>
                <a:tc>
                  <a:txBody>
                    <a:bodyPr/>
                    <a:lstStyle/>
                    <a:p>
                      <a:pPr algn="ctr"/>
                      <a:r>
                        <a:rPr lang="vi-VN" sz="4000">
                          <a:latin typeface="Open Sans"/>
                        </a:rPr>
                        <a:t>Nguyên nhân</a:t>
                      </a:r>
                    </a:p>
                  </a:txBody>
                  <a:tcPr anchor="ctr">
                    <a:solidFill>
                      <a:srgbClr val="F4CE72"/>
                    </a:solidFill>
                  </a:tcPr>
                </a:tc>
                <a:tc>
                  <a:txBody>
                    <a:bodyPr/>
                    <a:lstStyle/>
                    <a:p>
                      <a:pPr algn="ctr"/>
                      <a:r>
                        <a:rPr lang="vi-VN" sz="4000">
                          <a:latin typeface="Open Sans"/>
                        </a:rPr>
                        <a:t>Hậu quả</a:t>
                      </a:r>
                    </a:p>
                  </a:txBody>
                  <a:tcPr anchor="ctr">
                    <a:solidFill>
                      <a:srgbClr val="F4CE72"/>
                    </a:solidFill>
                  </a:tcPr>
                </a:tc>
                <a:extLst>
                  <a:ext uri="{0D108BD9-81ED-4DB2-BD59-A6C34878D82A}">
                    <a16:rowId xmlns:a16="http://schemas.microsoft.com/office/drawing/2014/main" val="2097684985"/>
                  </a:ext>
                </a:extLst>
              </a:tr>
              <a:tr h="1090568">
                <a:tc>
                  <a:txBody>
                    <a:bodyPr/>
                    <a:lstStyle/>
                    <a:p>
                      <a:pPr lvl="0" algn="l">
                        <a:buNone/>
                      </a:pPr>
                      <a:r>
                        <a:rPr lang="en-US" sz="4000" b="0" i="0" u="none" strike="noStrike" noProof="0">
                          <a:solidFill>
                            <a:srgbClr val="000000"/>
                          </a:solidFill>
                          <a:latin typeface="Open Sans"/>
                        </a:rPr>
                        <a:t>Do </a:t>
                      </a:r>
                      <a:r>
                        <a:rPr lang="en-US" sz="4000" b="0" i="0" u="none" strike="noStrike" noProof="0" err="1">
                          <a:solidFill>
                            <a:srgbClr val="000000"/>
                          </a:solidFill>
                          <a:latin typeface="Open Sans"/>
                        </a:rPr>
                        <a:t>chế</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độ</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ăn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chưa</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hợp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lí</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hút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thuốc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ít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vận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động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dẫn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đến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hàm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lượng</a:t>
                      </a:r>
                      <a:r>
                        <a:rPr lang="en-US" sz="4000" b="0" i="0" u="none" strike="noStrike" noProof="0">
                          <a:solidFill>
                            <a:srgbClr val="000000"/>
                          </a:solidFill>
                          <a:latin typeface="Open Sans"/>
                        </a:rPr>
                        <a:t> cholesterol </a:t>
                      </a:r>
                      <a:r>
                        <a:rPr lang="en-US" sz="4000" b="0" i="0" u="none" strike="noStrike" noProof="0" err="1">
                          <a:solidFill>
                            <a:srgbClr val="000000"/>
                          </a:solidFill>
                          <a:latin typeface="Open Sans"/>
                        </a:rPr>
                        <a:t>trong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tăng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cao</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kết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hợp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với</a:t>
                      </a:r>
                      <a:r>
                        <a:rPr lang="en-US" sz="4000" b="0" i="0" u="none" strike="noStrike" noProof="0">
                          <a:solidFill>
                            <a:srgbClr val="000000"/>
                          </a:solidFill>
                          <a:latin typeface="Open Sans"/>
                        </a:rPr>
                        <a:t> Ca</a:t>
                      </a:r>
                      <a:r>
                        <a:rPr lang="en-US" sz="4000" b="0" i="0" u="none" strike="noStrike" baseline="30000" noProof="0">
                          <a:solidFill>
                            <a:srgbClr val="000000"/>
                          </a:solidFill>
                          <a:latin typeface="Open Sans"/>
                        </a:rPr>
                        <a:t>2+</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ngấm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vào</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thành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mạch</a:t>
                      </a:r>
                      <a:r>
                        <a:rPr lang="en-US" sz="4000" b="0" i="0" u="none" strike="noStrike" noProof="0">
                          <a:solidFill>
                            <a:srgbClr val="000000"/>
                          </a:solidFill>
                          <a:latin typeface="Open Sans"/>
                        </a:rPr>
                        <a:t>.</a:t>
                      </a:r>
                      <a:endParaRPr lang="en-US" sz="4000" b="0" i="0" u="none" strike="noStrike" noProof="0" err="1">
                        <a:solidFill>
                          <a:srgbClr val="000000"/>
                        </a:solidFill>
                        <a:latin typeface="Open Sans"/>
                      </a:endParaRPr>
                    </a:p>
                  </a:txBody>
                  <a:tcPr>
                    <a:solidFill>
                      <a:srgbClr val="EFF7FF"/>
                    </a:solidFill>
                  </a:tcPr>
                </a:tc>
                <a:tc>
                  <a:txBody>
                    <a:bodyPr/>
                    <a:lstStyle/>
                    <a:p>
                      <a:pPr lvl="0" algn="l">
                        <a:buNone/>
                      </a:pPr>
                      <a:r>
                        <a:rPr lang="en-US" sz="4000" b="0" i="0" u="none" strike="noStrike" noProof="0">
                          <a:solidFill>
                            <a:srgbClr val="000000"/>
                          </a:solidFill>
                          <a:latin typeface="Open Sans"/>
                        </a:rPr>
                        <a:t>Các </a:t>
                      </a:r>
                      <a:r>
                        <a:rPr lang="en-US" sz="4000" b="0" i="0" u="none" strike="noStrike" noProof="0" err="1">
                          <a:solidFill>
                            <a:srgbClr val="000000"/>
                          </a:solidFill>
                          <a:latin typeface="Open Sans"/>
                        </a:rPr>
                        <a:t>triệu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chứng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cụ</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phù</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thuộc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vào</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vị</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trí</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động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mạch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bị</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xơ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vữa</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như</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Đau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thắt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ngực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tê</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bì</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tay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chân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hoặc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cảm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giác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yếu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ớt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vô</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lực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khó</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nói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hoặc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nói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lắp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mất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thị</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lực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tạm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thời</a:t>
                      </a:r>
                      <a:r>
                        <a:rPr lang="en-US" sz="4000" b="0" i="0" u="none" strike="noStrike" noProof="0">
                          <a:solidFill>
                            <a:srgbClr val="000000"/>
                          </a:solidFill>
                          <a:latin typeface="Open Sans"/>
                        </a:rPr>
                        <a:t> ở </a:t>
                      </a:r>
                      <a:r>
                        <a:rPr lang="en-US" sz="4000" b="0" i="0" u="none" strike="noStrike" noProof="0" err="1">
                          <a:solidFill>
                            <a:srgbClr val="000000"/>
                          </a:solidFill>
                          <a:latin typeface="Open Sans"/>
                        </a:rPr>
                        <a:t>một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mắt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hoặc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mặt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bị</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rủ</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xuống</a:t>
                      </a:r>
                      <a:r>
                        <a:rPr lang="en-US" sz="4000" b="0" i="0" u="none" strike="noStrike" noProof="0">
                          <a:solidFill>
                            <a:srgbClr val="000000"/>
                          </a:solidFill>
                          <a:latin typeface="Open Sans"/>
                        </a:rPr>
                        <a:t>,...</a:t>
                      </a:r>
                      <a:endParaRPr lang="en-US" sz="4000" b="0" i="0" u="none" strike="noStrike" noProof="0" err="1">
                        <a:solidFill>
                          <a:srgbClr val="000000"/>
                        </a:solidFill>
                        <a:latin typeface="Open Sans"/>
                      </a:endParaRPr>
                    </a:p>
                  </a:txBody>
                  <a:tcPr>
                    <a:solidFill>
                      <a:srgbClr val="EFF7FF"/>
                    </a:solidFill>
                  </a:tcPr>
                </a:tc>
                <a:tc>
                  <a:txBody>
                    <a:bodyPr/>
                    <a:lstStyle/>
                    <a:p>
                      <a:pPr lvl="0" algn="l">
                        <a:buNone/>
                      </a:pPr>
                      <a:r>
                        <a:rPr lang="en-US" sz="4000" b="0" i="0" u="none" strike="noStrike" noProof="0" err="1">
                          <a:solidFill>
                            <a:srgbClr val="000000"/>
                          </a:solidFill>
                          <a:latin typeface="Open Sans"/>
                        </a:rPr>
                        <a:t>Làm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hẹp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lòng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mạch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mạch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bị</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xơ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vữa</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dẫn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đến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tăng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huyết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áp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giảm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dòng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tạo</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thành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các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cục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đông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dẫn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đến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tắc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mạch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Nếu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các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cục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mạch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đông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xuất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hiện</a:t>
                      </a:r>
                      <a:r>
                        <a:rPr lang="en-US" sz="4000" b="0" i="0" u="none" strike="noStrike" noProof="0">
                          <a:solidFill>
                            <a:srgbClr val="000000"/>
                          </a:solidFill>
                          <a:latin typeface="Open Sans"/>
                        </a:rPr>
                        <a:t> ở </a:t>
                      </a:r>
                      <a:r>
                        <a:rPr lang="en-US" sz="4000" b="0" i="0" u="none" strike="noStrike" noProof="0" err="1">
                          <a:solidFill>
                            <a:srgbClr val="000000"/>
                          </a:solidFill>
                          <a:latin typeface="Open Sans"/>
                        </a:rPr>
                        <a:t>động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mạch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vành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tim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gây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đau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tim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còn</a:t>
                      </a:r>
                      <a:r>
                        <a:rPr lang="en-US" sz="4000" b="0" i="0" u="none" strike="noStrike" noProof="0">
                          <a:solidFill>
                            <a:srgbClr val="000000"/>
                          </a:solidFill>
                          <a:latin typeface="Open Sans"/>
                        </a:rPr>
                        <a:t> ở </a:t>
                      </a:r>
                      <a:r>
                        <a:rPr lang="en-US" sz="4000" b="0" i="0" u="none" strike="noStrike" noProof="0" err="1">
                          <a:solidFill>
                            <a:srgbClr val="000000"/>
                          </a:solidFill>
                          <a:latin typeface="Open Sans"/>
                        </a:rPr>
                        <a:t>động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mạch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não</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là</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nguyên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nhân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gây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đột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quy</a:t>
                      </a:r>
                      <a:r>
                        <a:rPr lang="en-US" sz="4000" b="0" i="0" u="none" strike="noStrike" noProof="0">
                          <a:solidFill>
                            <a:srgbClr val="000000"/>
                          </a:solidFill>
                          <a:latin typeface="Open Sans"/>
                        </a:rPr>
                        <a:t>.</a:t>
                      </a:r>
                    </a:p>
                  </a:txBody>
                  <a:tcPr>
                    <a:solidFill>
                      <a:srgbClr val="EFF7FF"/>
                    </a:solidFill>
                  </a:tcPr>
                </a:tc>
                <a:extLst>
                  <a:ext uri="{0D108BD9-81ED-4DB2-BD59-A6C34878D82A}">
                    <a16:rowId xmlns:a16="http://schemas.microsoft.com/office/drawing/2014/main" val="9847031"/>
                  </a:ext>
                </a:extLst>
              </a:tr>
            </a:tbl>
          </a:graphicData>
        </a:graphic>
      </p:graphicFrame>
    </p:spTree>
    <p:extLst>
      <p:ext uri="{BB962C8B-B14F-4D97-AF65-F5344CB8AC3E}">
        <p14:creationId xmlns:p14="http://schemas.microsoft.com/office/powerpoint/2010/main" val="3585689432"/>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187063"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7" name="Nhóm 16">
            <a:extLst>
              <a:ext uri="{FF2B5EF4-FFF2-40B4-BE49-F238E27FC236}">
                <a16:creationId xmlns:a16="http://schemas.microsoft.com/office/drawing/2014/main" id="{48B0875B-626D-8546-7358-1E955CFE3985}"/>
              </a:ext>
            </a:extLst>
          </p:cNvPr>
          <p:cNvGrpSpPr/>
          <p:nvPr/>
        </p:nvGrpSpPr>
        <p:grpSpPr>
          <a:xfrm>
            <a:off x="1608988" y="1921251"/>
            <a:ext cx="1137000" cy="1125630"/>
            <a:chOff x="1413603" y="2458559"/>
            <a:chExt cx="1137000" cy="1125630"/>
          </a:xfrm>
        </p:grpSpPr>
        <p:sp>
          <p:nvSpPr>
            <p:cNvPr id="4" name="Freeform 4"/>
            <p:cNvSpPr/>
            <p:nvPr/>
          </p:nvSpPr>
          <p:spPr>
            <a:xfrm>
              <a:off x="1413603" y="2458559"/>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413603" y="2566193"/>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01</a:t>
              </a:r>
            </a:p>
          </p:txBody>
        </p:sp>
      </p:grpSp>
      <p:sp>
        <p:nvSpPr>
          <p:cNvPr id="8" name="TextBox 8"/>
          <p:cNvSpPr txBox="1"/>
          <p:nvPr/>
        </p:nvSpPr>
        <p:spPr>
          <a:xfrm>
            <a:off x="2867154" y="2219159"/>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Các thành phần của máu</a:t>
            </a:r>
          </a:p>
        </p:txBody>
      </p:sp>
      <p:sp>
        <p:nvSpPr>
          <p:cNvPr id="9" name="TextBox 9"/>
          <p:cNvSpPr txBox="1"/>
          <p:nvPr/>
        </p:nvSpPr>
        <p:spPr>
          <a:xfrm>
            <a:off x="2200106" y="846803"/>
            <a:ext cx="17285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Bold"/>
              </a:rPr>
              <a:t>Máu</a:t>
            </a:r>
          </a:p>
        </p:txBody>
      </p:sp>
      <p:sp>
        <p:nvSpPr>
          <p:cNvPr id="10" name="TextBox 10"/>
          <p:cNvSpPr txBox="1"/>
          <p:nvPr/>
        </p:nvSpPr>
        <p:spPr>
          <a:xfrm>
            <a:off x="2867154" y="3046881"/>
            <a:ext cx="13482631" cy="1254511"/>
          </a:xfrm>
          <a:prstGeom prst="rect">
            <a:avLst/>
          </a:prstGeom>
        </p:spPr>
        <p:txBody>
          <a:bodyPr wrap="square" lIns="0" tIns="0" rIns="0" bIns="0" rtlCol="0" anchor="t">
            <a:spAutoFit/>
          </a:bodyPr>
          <a:lstStyle/>
          <a:p>
            <a:pPr algn="just"/>
            <a:r>
              <a:rPr lang="en-US" sz="3999" dirty="0">
                <a:solidFill>
                  <a:srgbClr val="000000"/>
                </a:solidFill>
                <a:latin typeface="Open Sans"/>
              </a:rPr>
              <a:t>Thảo </a:t>
            </a:r>
            <a:r>
              <a:rPr lang="en-US" sz="3999" dirty="0" err="1">
                <a:solidFill>
                  <a:srgbClr val="000000"/>
                </a:solidFill>
                <a:latin typeface="Open Sans"/>
              </a:rPr>
              <a:t>luận</a:t>
            </a:r>
            <a:r>
              <a:rPr lang="en-US" sz="3999" dirty="0">
                <a:solidFill>
                  <a:srgbClr val="000000"/>
                </a:solidFill>
                <a:latin typeface="Open Sans"/>
              </a:rPr>
              <a:t> </a:t>
            </a:r>
            <a:r>
              <a:rPr lang="en-US" sz="3999" dirty="0" err="1">
                <a:solidFill>
                  <a:srgbClr val="000000"/>
                </a:solidFill>
                <a:latin typeface="Open Sans"/>
              </a:rPr>
              <a:t>theo</a:t>
            </a:r>
            <a:r>
              <a:rPr lang="en-US" sz="3999" dirty="0">
                <a:solidFill>
                  <a:srgbClr val="000000"/>
                </a:solidFill>
                <a:latin typeface="Open Sans"/>
              </a:rPr>
              <a:t> </a:t>
            </a:r>
            <a:r>
              <a:rPr lang="en-US" sz="3999" dirty="0" err="1">
                <a:solidFill>
                  <a:srgbClr val="000000"/>
                </a:solidFill>
                <a:latin typeface="Open Sans"/>
              </a:rPr>
              <a:t>nhóm</a:t>
            </a:r>
            <a:r>
              <a:rPr lang="en-US" sz="3999" dirty="0">
                <a:solidFill>
                  <a:srgbClr val="000000"/>
                </a:solidFill>
                <a:latin typeface="Open Sans"/>
              </a:rPr>
              <a:t> </a:t>
            </a:r>
            <a:r>
              <a:rPr lang="vi-VN" sz="3999" dirty="0">
                <a:solidFill>
                  <a:srgbClr val="000000"/>
                </a:solidFill>
                <a:latin typeface="Open Sans"/>
              </a:rPr>
              <a:t>6</a:t>
            </a:r>
            <a:r>
              <a:rPr lang="en-US" sz="3999" dirty="0">
                <a:solidFill>
                  <a:srgbClr val="000000"/>
                </a:solidFill>
                <a:latin typeface="Open Sans"/>
              </a:rPr>
              <a:t> </a:t>
            </a:r>
            <a:r>
              <a:rPr lang="en-US" sz="3999" dirty="0" err="1">
                <a:solidFill>
                  <a:srgbClr val="000000"/>
                </a:solidFill>
                <a:latin typeface="Open Sans"/>
              </a:rPr>
              <a:t>người</a:t>
            </a:r>
            <a:r>
              <a:rPr lang="en-US" sz="3999" dirty="0">
                <a:solidFill>
                  <a:srgbClr val="000000"/>
                </a:solidFill>
                <a:latin typeface="Open Sans"/>
              </a:rPr>
              <a:t> </a:t>
            </a:r>
            <a:r>
              <a:rPr lang="en-US" sz="3999" dirty="0" err="1">
                <a:solidFill>
                  <a:srgbClr val="000000"/>
                </a:solidFill>
                <a:latin typeface="Open Sans"/>
              </a:rPr>
              <a:t>trong</a:t>
            </a:r>
            <a:r>
              <a:rPr lang="en-US" sz="3999" dirty="0">
                <a:solidFill>
                  <a:srgbClr val="000000"/>
                </a:solidFill>
                <a:latin typeface="Open Sans"/>
              </a:rPr>
              <a:t> </a:t>
            </a:r>
            <a:r>
              <a:rPr lang="vi-VN" sz="3999" dirty="0">
                <a:solidFill>
                  <a:srgbClr val="000000"/>
                </a:solidFill>
                <a:latin typeface="Open Sans"/>
              </a:rPr>
              <a:t>3</a:t>
            </a:r>
            <a:r>
              <a:rPr lang="en-US" sz="3999" dirty="0">
                <a:solidFill>
                  <a:srgbClr val="000000"/>
                </a:solidFill>
                <a:latin typeface="Open Sans"/>
              </a:rPr>
              <a:t> </a:t>
            </a:r>
            <a:r>
              <a:rPr lang="en-US" sz="3999" dirty="0" err="1">
                <a:solidFill>
                  <a:srgbClr val="000000"/>
                </a:solidFill>
                <a:latin typeface="Open Sans"/>
              </a:rPr>
              <a:t>phút</a:t>
            </a:r>
            <a:r>
              <a:rPr lang="en-US" sz="3999" dirty="0">
                <a:solidFill>
                  <a:srgbClr val="000000"/>
                </a:solidFill>
                <a:latin typeface="Open Sans"/>
              </a:rPr>
              <a:t> </a:t>
            </a:r>
            <a:r>
              <a:rPr lang="en-US" sz="3999" dirty="0" err="1">
                <a:solidFill>
                  <a:srgbClr val="000000"/>
                </a:solidFill>
                <a:latin typeface="Open Sans"/>
              </a:rPr>
              <a:t>để</a:t>
            </a:r>
            <a:r>
              <a:rPr lang="en-US" sz="3999" dirty="0">
                <a:solidFill>
                  <a:srgbClr val="000000"/>
                </a:solidFill>
                <a:latin typeface="Open Sans"/>
              </a:rPr>
              <a:t> </a:t>
            </a:r>
            <a:r>
              <a:rPr lang="en-US" sz="3999" dirty="0" err="1">
                <a:solidFill>
                  <a:srgbClr val="000000"/>
                </a:solidFill>
                <a:latin typeface="Open Sans"/>
              </a:rPr>
              <a:t>hoàn</a:t>
            </a:r>
            <a:r>
              <a:rPr lang="en-US" sz="3999" dirty="0">
                <a:solidFill>
                  <a:srgbClr val="000000"/>
                </a:solidFill>
                <a:latin typeface="Open Sans"/>
              </a:rPr>
              <a:t> </a:t>
            </a:r>
            <a:r>
              <a:rPr lang="en-US" sz="3999" dirty="0" err="1">
                <a:solidFill>
                  <a:srgbClr val="000000"/>
                </a:solidFill>
                <a:latin typeface="Open Sans"/>
              </a:rPr>
              <a:t>thành</a:t>
            </a:r>
            <a:r>
              <a:rPr lang="en-US" sz="3999" dirty="0">
                <a:solidFill>
                  <a:srgbClr val="000000"/>
                </a:solidFill>
                <a:latin typeface="Open Sans"/>
              </a:rPr>
              <a:t> </a:t>
            </a:r>
            <a:r>
              <a:rPr lang="en-US" sz="3999" dirty="0" err="1">
                <a:solidFill>
                  <a:srgbClr val="000000"/>
                </a:solidFill>
                <a:latin typeface="Open Sans"/>
              </a:rPr>
              <a:t>phiếu</a:t>
            </a:r>
            <a:r>
              <a:rPr lang="en-US" sz="3999" dirty="0">
                <a:solidFill>
                  <a:srgbClr val="000000"/>
                </a:solidFill>
                <a:latin typeface="Open Sans"/>
              </a:rPr>
              <a:t> </a:t>
            </a:r>
            <a:r>
              <a:rPr lang="en-US" sz="3999" dirty="0" err="1">
                <a:solidFill>
                  <a:srgbClr val="000000"/>
                </a:solidFill>
                <a:latin typeface="Open Sans"/>
              </a:rPr>
              <a:t>học</a:t>
            </a:r>
            <a:r>
              <a:rPr lang="en-US" sz="3999" dirty="0">
                <a:solidFill>
                  <a:srgbClr val="000000"/>
                </a:solidFill>
                <a:latin typeface="Open Sans"/>
              </a:rPr>
              <a:t> </a:t>
            </a:r>
            <a:r>
              <a:rPr lang="en-US" sz="3999" dirty="0" err="1">
                <a:solidFill>
                  <a:srgbClr val="000000"/>
                </a:solidFill>
                <a:latin typeface="Open Sans"/>
              </a:rPr>
              <a:t>tập</a:t>
            </a:r>
            <a:r>
              <a:rPr lang="en-US" sz="3999" dirty="0">
                <a:solidFill>
                  <a:srgbClr val="000000"/>
                </a:solidFill>
                <a:latin typeface="Open Sans"/>
              </a:rPr>
              <a:t> </a:t>
            </a:r>
            <a:r>
              <a:rPr lang="en-US" sz="3999" dirty="0" err="1">
                <a:solidFill>
                  <a:srgbClr val="000000"/>
                </a:solidFill>
                <a:latin typeface="Open Sans"/>
              </a:rPr>
              <a:t>số</a:t>
            </a:r>
            <a:r>
              <a:rPr lang="en-US" sz="3999" dirty="0">
                <a:solidFill>
                  <a:srgbClr val="000000"/>
                </a:solidFill>
                <a:latin typeface="Open Sans"/>
              </a:rPr>
              <a:t> 01?</a:t>
            </a:r>
          </a:p>
        </p:txBody>
      </p:sp>
      <p:sp>
        <p:nvSpPr>
          <p:cNvPr id="16" name="AutoShape 16"/>
          <p:cNvSpPr/>
          <p:nvPr/>
        </p:nvSpPr>
        <p:spPr>
          <a:xfrm flipH="1">
            <a:off x="1897260" y="1355857"/>
            <a:ext cx="1677591" cy="0"/>
          </a:xfrm>
          <a:prstGeom prst="line">
            <a:avLst/>
          </a:prstGeom>
          <a:ln w="38100" cap="flat">
            <a:solidFill>
              <a:srgbClr val="000000"/>
            </a:solidFill>
            <a:prstDash val="solid"/>
            <a:headEnd type="none" w="sm" len="sm"/>
            <a:tailEnd type="none" w="sm" len="sm"/>
          </a:ln>
        </p:spPr>
      </p:sp>
      <p:pic>
        <p:nvPicPr>
          <p:cNvPr id="14" name="Picture 13">
            <a:extLst>
              <a:ext uri="{FF2B5EF4-FFF2-40B4-BE49-F238E27FC236}">
                <a16:creationId xmlns:a16="http://schemas.microsoft.com/office/drawing/2014/main" id="{49CD4360-D201-8C3B-F55F-62DE7A07C545}"/>
              </a:ext>
            </a:extLst>
          </p:cNvPr>
          <p:cNvPicPr>
            <a:picLocks noChangeAspect="1"/>
          </p:cNvPicPr>
          <p:nvPr/>
        </p:nvPicPr>
        <p:blipFill rotWithShape="1">
          <a:blip r:embed="rId8"/>
          <a:srcRect l="20011" t="29951" r="13244" b="9900"/>
          <a:stretch/>
        </p:blipFill>
        <p:spPr>
          <a:xfrm>
            <a:off x="3359928" y="4222886"/>
            <a:ext cx="11853853" cy="6008758"/>
          </a:xfrm>
          <a:prstGeom prst="rect">
            <a:avLst/>
          </a:prstGeom>
        </p:spPr>
      </p:pic>
      <p:grpSp>
        <p:nvGrpSpPr>
          <p:cNvPr id="15" name="Nhóm 14">
            <a:extLst>
              <a:ext uri="{FF2B5EF4-FFF2-40B4-BE49-F238E27FC236}">
                <a16:creationId xmlns:a16="http://schemas.microsoft.com/office/drawing/2014/main" id="{D2CBAFCD-8426-5B87-5C3A-A403D8654FF8}"/>
              </a:ext>
            </a:extLst>
          </p:cNvPr>
          <p:cNvGrpSpPr/>
          <p:nvPr/>
        </p:nvGrpSpPr>
        <p:grpSpPr>
          <a:xfrm>
            <a:off x="980261" y="514503"/>
            <a:ext cx="1137000" cy="1125630"/>
            <a:chOff x="3471415" y="3650427"/>
            <a:chExt cx="1137000" cy="1125630"/>
          </a:xfrm>
        </p:grpSpPr>
        <p:sp>
          <p:nvSpPr>
            <p:cNvPr id="12" name="Freeform 11">
              <a:extLst>
                <a:ext uri="{FF2B5EF4-FFF2-40B4-BE49-F238E27FC236}">
                  <a16:creationId xmlns:a16="http://schemas.microsoft.com/office/drawing/2014/main" id="{D2EBA1FA-B217-8FF8-BAAA-90083D0ADBA4}"/>
                </a:ext>
              </a:extLst>
            </p:cNvPr>
            <p:cNvSpPr/>
            <p:nvPr/>
          </p:nvSpPr>
          <p:spPr>
            <a:xfrm>
              <a:off x="3471415" y="365042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2">
              <a:extLst>
                <a:ext uri="{FF2B5EF4-FFF2-40B4-BE49-F238E27FC236}">
                  <a16:creationId xmlns:a16="http://schemas.microsoft.com/office/drawing/2014/main" id="{FB0BE2B8-11F6-FA87-B6B7-F1AD98C4A4C8}"/>
                </a:ext>
              </a:extLst>
            </p:cNvPr>
            <p:cNvSpPr txBox="1"/>
            <p:nvPr/>
          </p:nvSpPr>
          <p:spPr>
            <a:xfrm>
              <a:off x="3471415" y="3758062"/>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I</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1535270" y="5283357"/>
            <a:ext cx="2681449" cy="2681449"/>
          </a:xfrm>
          <a:custGeom>
            <a:avLst/>
            <a:gdLst/>
            <a:ahLst/>
            <a:cxnLst/>
            <a:rect l="l" t="t" r="r" b="b"/>
            <a:pathLst>
              <a:path w="2892581" h="2892581">
                <a:moveTo>
                  <a:pt x="0" y="0"/>
                </a:moveTo>
                <a:lnTo>
                  <a:pt x="2892581" y="0"/>
                </a:lnTo>
                <a:lnTo>
                  <a:pt x="2892581" y="2892581"/>
                </a:lnTo>
                <a:lnTo>
                  <a:pt x="0" y="28925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311387" y="5136534"/>
            <a:ext cx="2560784" cy="2681449"/>
          </a:xfrm>
          <a:custGeom>
            <a:avLst/>
            <a:gdLst/>
            <a:ahLst/>
            <a:cxnLst/>
            <a:rect l="l" t="t" r="r" b="b"/>
            <a:pathLst>
              <a:path w="2762415" h="2892581">
                <a:moveTo>
                  <a:pt x="0" y="0"/>
                </a:moveTo>
                <a:lnTo>
                  <a:pt x="2762415" y="0"/>
                </a:lnTo>
                <a:lnTo>
                  <a:pt x="2762415" y="2892581"/>
                </a:lnTo>
                <a:lnTo>
                  <a:pt x="0" y="28925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510168" y="2865318"/>
            <a:ext cx="5806588" cy="1500290"/>
          </a:xfrm>
          <a:custGeom>
            <a:avLst/>
            <a:gdLst/>
            <a:ahLst/>
            <a:cxnLst/>
            <a:rect l="l" t="t" r="r" b="b"/>
            <a:pathLst>
              <a:path w="6134384" h="1535258">
                <a:moveTo>
                  <a:pt x="0" y="0"/>
                </a:moveTo>
                <a:lnTo>
                  <a:pt x="6134384" y="0"/>
                </a:lnTo>
                <a:lnTo>
                  <a:pt x="6134384" y="1535258"/>
                </a:lnTo>
                <a:lnTo>
                  <a:pt x="0" y="1535258"/>
                </a:lnTo>
                <a:lnTo>
                  <a:pt x="0" y="0"/>
                </a:lnTo>
                <a:close/>
              </a:path>
            </a:pathLst>
          </a:custGeom>
          <a:blipFill>
            <a:blip r:embed="rId10">
              <a:extLst>
                <a:ext uri="{96DAC541-7B7A-43D3-8B79-37D633B846F1}">
                  <asvg:svgBlip xmlns:asvg="http://schemas.microsoft.com/office/drawing/2016/SVG/main" r:embed="rId11"/>
                </a:ext>
              </a:extLst>
            </a:blip>
            <a:stretch>
              <a:fillRect l="-20465" r="-21030"/>
            </a:stretch>
          </a:blipFill>
        </p:spPr>
      </p:sp>
      <p:sp>
        <p:nvSpPr>
          <p:cNvPr id="9" name="Freeform 9"/>
          <p:cNvSpPr/>
          <p:nvPr/>
        </p:nvSpPr>
        <p:spPr>
          <a:xfrm>
            <a:off x="1738970" y="2959833"/>
            <a:ext cx="5680213" cy="1500290"/>
          </a:xfrm>
          <a:custGeom>
            <a:avLst/>
            <a:gdLst/>
            <a:ahLst/>
            <a:cxnLst/>
            <a:rect l="l" t="t" r="r" b="b"/>
            <a:pathLst>
              <a:path w="6127463" h="1639096">
                <a:moveTo>
                  <a:pt x="0" y="0"/>
                </a:moveTo>
                <a:lnTo>
                  <a:pt x="6127463" y="0"/>
                </a:lnTo>
                <a:lnTo>
                  <a:pt x="6127463" y="1639096"/>
                </a:lnTo>
                <a:lnTo>
                  <a:pt x="0" y="16390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4884796" y="6317693"/>
            <a:ext cx="1360791" cy="1500290"/>
          </a:xfrm>
          <a:custGeom>
            <a:avLst/>
            <a:gdLst/>
            <a:ahLst/>
            <a:cxnLst/>
            <a:rect l="l" t="t" r="r" b="b"/>
            <a:pathLst>
              <a:path w="2152018" h="2455940">
                <a:moveTo>
                  <a:pt x="0" y="0"/>
                </a:moveTo>
                <a:lnTo>
                  <a:pt x="2152017" y="0"/>
                </a:lnTo>
                <a:lnTo>
                  <a:pt x="2152017" y="2455941"/>
                </a:lnTo>
                <a:lnTo>
                  <a:pt x="0" y="24559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4" name="Nhóm 3">
            <a:extLst>
              <a:ext uri="{FF2B5EF4-FFF2-40B4-BE49-F238E27FC236}">
                <a16:creationId xmlns:a16="http://schemas.microsoft.com/office/drawing/2014/main" id="{C570FFA7-0181-5458-8061-4774E7709AF1}"/>
              </a:ext>
            </a:extLst>
          </p:cNvPr>
          <p:cNvGrpSpPr/>
          <p:nvPr/>
        </p:nvGrpSpPr>
        <p:grpSpPr>
          <a:xfrm>
            <a:off x="1410752" y="1161347"/>
            <a:ext cx="1137000" cy="1125630"/>
            <a:chOff x="1410752" y="1884270"/>
            <a:chExt cx="1137000" cy="1125630"/>
          </a:xfrm>
        </p:grpSpPr>
        <p:sp>
          <p:nvSpPr>
            <p:cNvPr id="5" name="Freeform 5"/>
            <p:cNvSpPr/>
            <p:nvPr/>
          </p:nvSpPr>
          <p:spPr>
            <a:xfrm>
              <a:off x="1410752" y="18842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TextBox 12"/>
            <p:cNvSpPr txBox="1"/>
            <p:nvPr/>
          </p:nvSpPr>
          <p:spPr>
            <a:xfrm>
              <a:off x="1410752" y="199190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03</a:t>
              </a:r>
            </a:p>
          </p:txBody>
        </p:sp>
      </p:grpSp>
      <p:sp>
        <p:nvSpPr>
          <p:cNvPr id="13" name="TextBox 13"/>
          <p:cNvSpPr txBox="1"/>
          <p:nvPr/>
        </p:nvSpPr>
        <p:spPr>
          <a:xfrm>
            <a:off x="2668918" y="1459255"/>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Xơ vữa động mạch</a:t>
            </a:r>
          </a:p>
        </p:txBody>
      </p:sp>
      <p:sp>
        <p:nvSpPr>
          <p:cNvPr id="14" name="TextBox 14"/>
          <p:cNvSpPr txBox="1"/>
          <p:nvPr/>
        </p:nvSpPr>
        <p:spPr>
          <a:xfrm>
            <a:off x="1775329" y="8712548"/>
            <a:ext cx="5463671" cy="525785"/>
          </a:xfrm>
          <a:prstGeom prst="rect">
            <a:avLst/>
          </a:prstGeom>
        </p:spPr>
        <p:txBody>
          <a:bodyPr wrap="square" lIns="0" tIns="0" rIns="0" bIns="0" rtlCol="0" anchor="t">
            <a:spAutoFit/>
          </a:bodyPr>
          <a:lstStyle/>
          <a:p>
            <a:pPr algn="just">
              <a:lnSpc>
                <a:spcPts val="4062"/>
              </a:lnSpc>
            </a:pPr>
            <a:r>
              <a:rPr lang="en-US" sz="3905">
                <a:solidFill>
                  <a:srgbClr val="000000"/>
                </a:solidFill>
                <a:latin typeface="Open Sans"/>
              </a:rPr>
              <a:t>Mạch máu bình thường</a:t>
            </a:r>
          </a:p>
        </p:txBody>
      </p:sp>
      <p:sp>
        <p:nvSpPr>
          <p:cNvPr id="15" name="TextBox 15"/>
          <p:cNvSpPr txBox="1"/>
          <p:nvPr/>
        </p:nvSpPr>
        <p:spPr>
          <a:xfrm>
            <a:off x="10995529" y="8712548"/>
            <a:ext cx="5463671" cy="525785"/>
          </a:xfrm>
          <a:prstGeom prst="rect">
            <a:avLst/>
          </a:prstGeom>
        </p:spPr>
        <p:txBody>
          <a:bodyPr wrap="square" lIns="0" tIns="0" rIns="0" bIns="0" rtlCol="0" anchor="t">
            <a:spAutoFit/>
          </a:bodyPr>
          <a:lstStyle/>
          <a:p>
            <a:pPr algn="just">
              <a:lnSpc>
                <a:spcPts val="4062"/>
              </a:lnSpc>
            </a:pPr>
            <a:r>
              <a:rPr lang="en-US" sz="3905">
                <a:solidFill>
                  <a:srgbClr val="000000"/>
                </a:solidFill>
                <a:latin typeface="Open Sans"/>
              </a:rPr>
              <a:t>Mạch máu bị xơ vữa</a:t>
            </a:r>
          </a:p>
        </p:txBody>
      </p:sp>
      <p:cxnSp>
        <p:nvCxnSpPr>
          <p:cNvPr id="19" name="Straight Connector 18">
            <a:extLst>
              <a:ext uri="{FF2B5EF4-FFF2-40B4-BE49-F238E27FC236}">
                <a16:creationId xmlns:a16="http://schemas.microsoft.com/office/drawing/2014/main" id="{5AB4869F-51DC-CEF1-FB68-2A91871072D4}"/>
              </a:ext>
            </a:extLst>
          </p:cNvPr>
          <p:cNvCxnSpPr>
            <a:cxnSpLocks/>
          </p:cNvCxnSpPr>
          <p:nvPr/>
        </p:nvCxnSpPr>
        <p:spPr>
          <a:xfrm flipV="1">
            <a:off x="9144000" y="2865318"/>
            <a:ext cx="0" cy="637301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7796944" y="8461175"/>
            <a:ext cx="4666471" cy="676638"/>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2556406" y="8461175"/>
            <a:ext cx="4666471" cy="676638"/>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7796944" y="4771560"/>
            <a:ext cx="4666471" cy="676638"/>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2556406" y="4771560"/>
            <a:ext cx="4666471" cy="676638"/>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13061" y="3197469"/>
            <a:ext cx="5447248" cy="5488411"/>
          </a:xfrm>
          <a:custGeom>
            <a:avLst/>
            <a:gdLst/>
            <a:ahLst/>
            <a:cxnLst/>
            <a:rect l="l" t="t" r="r" b="b"/>
            <a:pathLst>
              <a:path w="5826659" h="5870689">
                <a:moveTo>
                  <a:pt x="0" y="0"/>
                </a:moveTo>
                <a:lnTo>
                  <a:pt x="5826659" y="0"/>
                </a:lnTo>
                <a:lnTo>
                  <a:pt x="5826659" y="5870689"/>
                </a:lnTo>
                <a:lnTo>
                  <a:pt x="0" y="58706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8911463" y="6220482"/>
            <a:ext cx="2349124" cy="2131830"/>
          </a:xfrm>
          <a:custGeom>
            <a:avLst/>
            <a:gdLst/>
            <a:ahLst/>
            <a:cxnLst/>
            <a:rect l="l" t="t" r="r" b="b"/>
            <a:pathLst>
              <a:path w="2349124" h="2131830">
                <a:moveTo>
                  <a:pt x="0" y="0"/>
                </a:moveTo>
                <a:lnTo>
                  <a:pt x="2349124" y="0"/>
                </a:lnTo>
                <a:lnTo>
                  <a:pt x="2349124" y="2131829"/>
                </a:lnTo>
                <a:lnTo>
                  <a:pt x="0" y="2131829"/>
                </a:lnTo>
                <a:lnTo>
                  <a:pt x="0" y="0"/>
                </a:lnTo>
                <a:close/>
              </a:path>
            </a:pathLst>
          </a:custGeom>
          <a:blipFill>
            <a:blip r:embed="rId10"/>
            <a:stretch>
              <a:fillRect/>
            </a:stretch>
          </a:blipFill>
        </p:spPr>
      </p:sp>
      <p:sp>
        <p:nvSpPr>
          <p:cNvPr id="12" name="Freeform 12"/>
          <p:cNvSpPr/>
          <p:nvPr/>
        </p:nvSpPr>
        <p:spPr>
          <a:xfrm rot="1287881">
            <a:off x="13707837" y="2502043"/>
            <a:ext cx="2464270" cy="979547"/>
          </a:xfrm>
          <a:custGeom>
            <a:avLst/>
            <a:gdLst/>
            <a:ahLst/>
            <a:cxnLst/>
            <a:rect l="l" t="t" r="r" b="b"/>
            <a:pathLst>
              <a:path w="2464270" h="979547">
                <a:moveTo>
                  <a:pt x="0" y="0"/>
                </a:moveTo>
                <a:lnTo>
                  <a:pt x="2464271" y="0"/>
                </a:lnTo>
                <a:lnTo>
                  <a:pt x="2464271" y="979547"/>
                </a:lnTo>
                <a:lnTo>
                  <a:pt x="0" y="9795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8316001" y="1462596"/>
            <a:ext cx="3092174" cy="3058441"/>
          </a:xfrm>
          <a:custGeom>
            <a:avLst/>
            <a:gdLst/>
            <a:ahLst/>
            <a:cxnLst/>
            <a:rect l="l" t="t" r="r" b="b"/>
            <a:pathLst>
              <a:path w="3092174" h="3058441">
                <a:moveTo>
                  <a:pt x="0" y="0"/>
                </a:moveTo>
                <a:lnTo>
                  <a:pt x="3092174" y="0"/>
                </a:lnTo>
                <a:lnTo>
                  <a:pt x="3092174" y="3058441"/>
                </a:lnTo>
                <a:lnTo>
                  <a:pt x="0" y="30584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3932637" y="5625208"/>
            <a:ext cx="2333235" cy="2658958"/>
          </a:xfrm>
          <a:custGeom>
            <a:avLst/>
            <a:gdLst/>
            <a:ahLst/>
            <a:cxnLst/>
            <a:rect l="l" t="t" r="r" b="b"/>
            <a:pathLst>
              <a:path w="2333235" h="2658958">
                <a:moveTo>
                  <a:pt x="0" y="0"/>
                </a:moveTo>
                <a:lnTo>
                  <a:pt x="2333236" y="0"/>
                </a:lnTo>
                <a:lnTo>
                  <a:pt x="2333236" y="2658958"/>
                </a:lnTo>
                <a:lnTo>
                  <a:pt x="0" y="2658958"/>
                </a:lnTo>
                <a:lnTo>
                  <a:pt x="0" y="0"/>
                </a:lnTo>
                <a:close/>
              </a:path>
            </a:pathLst>
          </a:custGeom>
          <a:blipFill>
            <a:blip r:embed="rId15"/>
            <a:stretch>
              <a:fillRect/>
            </a:stretch>
          </a:blipFill>
        </p:spPr>
      </p:sp>
      <p:grpSp>
        <p:nvGrpSpPr>
          <p:cNvPr id="4" name="Nhóm 3">
            <a:extLst>
              <a:ext uri="{FF2B5EF4-FFF2-40B4-BE49-F238E27FC236}">
                <a16:creationId xmlns:a16="http://schemas.microsoft.com/office/drawing/2014/main" id="{57CA9BA0-0507-C1FA-63F6-53641FBAA29B}"/>
              </a:ext>
            </a:extLst>
          </p:cNvPr>
          <p:cNvGrpSpPr/>
          <p:nvPr/>
        </p:nvGrpSpPr>
        <p:grpSpPr>
          <a:xfrm>
            <a:off x="1313060" y="1233639"/>
            <a:ext cx="1137000" cy="1125630"/>
            <a:chOff x="1410752" y="2112870"/>
            <a:chExt cx="1137000" cy="1125630"/>
          </a:xfrm>
        </p:grpSpPr>
        <p:sp>
          <p:nvSpPr>
            <p:cNvPr id="5" name="Freeform 5"/>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6"/>
            <p:cNvSpPr txBox="1"/>
            <p:nvPr/>
          </p:nvSpPr>
          <p:spPr>
            <a:xfrm>
              <a:off x="1410752" y="222050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03</a:t>
              </a:r>
            </a:p>
          </p:txBody>
        </p:sp>
      </p:grpSp>
      <p:sp>
        <p:nvSpPr>
          <p:cNvPr id="17" name="TextBox 17"/>
          <p:cNvSpPr txBox="1"/>
          <p:nvPr/>
        </p:nvSpPr>
        <p:spPr>
          <a:xfrm>
            <a:off x="2571226" y="1531547"/>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Xơ vữa động mạch</a:t>
            </a:r>
          </a:p>
        </p:txBody>
      </p:sp>
      <p:sp>
        <p:nvSpPr>
          <p:cNvPr id="18" name="TextBox 18"/>
          <p:cNvSpPr txBox="1"/>
          <p:nvPr/>
        </p:nvSpPr>
        <p:spPr>
          <a:xfrm>
            <a:off x="8730583" y="4935364"/>
            <a:ext cx="4252216"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Tăng huyết áp</a:t>
            </a:r>
          </a:p>
        </p:txBody>
      </p:sp>
      <p:sp>
        <p:nvSpPr>
          <p:cNvPr id="19" name="TextBox 19"/>
          <p:cNvSpPr txBox="1"/>
          <p:nvPr/>
        </p:nvSpPr>
        <p:spPr>
          <a:xfrm>
            <a:off x="14341059" y="4934428"/>
            <a:ext cx="2010276"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Tắc mạch</a:t>
            </a:r>
          </a:p>
        </p:txBody>
      </p:sp>
      <p:sp>
        <p:nvSpPr>
          <p:cNvPr id="20" name="TextBox 20"/>
          <p:cNvSpPr txBox="1"/>
          <p:nvPr/>
        </p:nvSpPr>
        <p:spPr>
          <a:xfrm>
            <a:off x="9397899" y="8645857"/>
            <a:ext cx="2010276"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Đau tim</a:t>
            </a:r>
          </a:p>
        </p:txBody>
      </p:sp>
      <p:sp>
        <p:nvSpPr>
          <p:cNvPr id="21" name="TextBox 21"/>
          <p:cNvSpPr txBox="1"/>
          <p:nvPr/>
        </p:nvSpPr>
        <p:spPr>
          <a:xfrm>
            <a:off x="14472047" y="8645857"/>
            <a:ext cx="3587652"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Đột quỵ</a:t>
            </a:r>
          </a:p>
        </p:txBody>
      </p:sp>
    </p:spTree>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29933" y="-3693"/>
            <a:ext cx="18544932" cy="3449653"/>
            <a:chOff x="1232725" y="4549339"/>
            <a:chExt cx="6350000" cy="1134008"/>
          </a:xfrm>
        </p:grpSpPr>
        <p:sp>
          <p:nvSpPr>
            <p:cNvPr id="3" name="Freeform 3"/>
            <p:cNvSpPr/>
            <p:nvPr/>
          </p:nvSpPr>
          <p:spPr>
            <a:xfrm>
              <a:off x="1232725" y="4549339"/>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5" name="Freeform 5"/>
          <p:cNvSpPr/>
          <p:nvPr/>
        </p:nvSpPr>
        <p:spPr>
          <a:xfrm rot="11400000">
            <a:off x="16459896" y="7883347"/>
            <a:ext cx="5378767" cy="5296876"/>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20570155">
            <a:off x="146037" y="1191635"/>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8">
            <a:extLst>
              <a:ext uri="{FF2B5EF4-FFF2-40B4-BE49-F238E27FC236}">
                <a16:creationId xmlns:a16="http://schemas.microsoft.com/office/drawing/2014/main" id="{4BCC9983-26B6-574C-EBB1-83937147FBF2}"/>
              </a:ext>
            </a:extLst>
          </p:cNvPr>
          <p:cNvSpPr txBox="1"/>
          <p:nvPr/>
        </p:nvSpPr>
        <p:spPr>
          <a:xfrm>
            <a:off x="1418108" y="4311490"/>
            <a:ext cx="15454270" cy="4924425"/>
          </a:xfrm>
          <a:prstGeom prst="rect">
            <a:avLst/>
          </a:prstGeom>
        </p:spPr>
        <p:txBody>
          <a:bodyPr wrap="square" lIns="0" tIns="0" rIns="0" bIns="0" rtlCol="0" anchor="t">
            <a:spAutoFit/>
          </a:bodyPr>
          <a:lstStyle/>
          <a:p>
            <a:pPr algn="ctr"/>
            <a:r>
              <a:rPr lang="en-US" sz="8000" b="1" err="1">
                <a:solidFill>
                  <a:srgbClr val="DB7979"/>
                </a:solidFill>
                <a:latin typeface="Calibri"/>
                <a:ea typeface="Open Sans"/>
                <a:cs typeface="Open Sans"/>
              </a:rPr>
              <a:t>Thực</a:t>
            </a:r>
            <a:r>
              <a:rPr lang="en-US" sz="8000" b="1">
                <a:solidFill>
                  <a:srgbClr val="DB7979"/>
                </a:solidFill>
                <a:latin typeface="Calibri"/>
                <a:ea typeface="Open Sans"/>
                <a:cs typeface="Open Sans"/>
              </a:rPr>
              <a:t> </a:t>
            </a:r>
            <a:r>
              <a:rPr lang="en-US" sz="8000" b="1" err="1">
                <a:solidFill>
                  <a:srgbClr val="DB7979"/>
                </a:solidFill>
                <a:latin typeface="Calibri"/>
                <a:ea typeface="Open Sans"/>
                <a:cs typeface="Open Sans"/>
              </a:rPr>
              <a:t>hành</a:t>
            </a:r>
            <a:r>
              <a:rPr lang="en-US" sz="8000" b="1">
                <a:solidFill>
                  <a:srgbClr val="DB7979"/>
                </a:solidFill>
                <a:latin typeface="Calibri"/>
                <a:ea typeface="Open Sans"/>
                <a:cs typeface="Open Sans"/>
              </a:rPr>
              <a:t>:</a:t>
            </a:r>
            <a:r>
              <a:rPr lang="en-US" sz="8000" b="1">
                <a:solidFill>
                  <a:srgbClr val="000000"/>
                </a:solidFill>
                <a:latin typeface="Calibri"/>
                <a:ea typeface="Open Sans"/>
                <a:cs typeface="Open Sans"/>
              </a:rPr>
              <a:t> </a:t>
            </a:r>
            <a:endParaRPr lang="vi-VN"/>
          </a:p>
          <a:p>
            <a:pPr algn="ctr"/>
            <a:r>
              <a:rPr lang="en-US" sz="8000" b="1" err="1">
                <a:solidFill>
                  <a:srgbClr val="000000"/>
                </a:solidFill>
                <a:latin typeface="Calibri"/>
                <a:ea typeface="Open Sans"/>
                <a:cs typeface="Open Sans"/>
              </a:rPr>
              <a:t>Thực</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hiện</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tình</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huống</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giả</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định</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cấp</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cứu</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người</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bị</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chảy</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máu</a:t>
            </a:r>
            <a:r>
              <a:rPr lang="en-US" sz="8000" b="1">
                <a:solidFill>
                  <a:srgbClr val="000000"/>
                </a:solidFill>
                <a:latin typeface="Calibri"/>
                <a:ea typeface="Open Sans"/>
                <a:cs typeface="Open Sans"/>
              </a:rPr>
              <a:t>, tai </a:t>
            </a:r>
            <a:r>
              <a:rPr lang="en-US" sz="8000" b="1" err="1">
                <a:solidFill>
                  <a:srgbClr val="000000"/>
                </a:solidFill>
                <a:latin typeface="Calibri"/>
                <a:ea typeface="Open Sans"/>
                <a:cs typeface="Open Sans"/>
              </a:rPr>
              <a:t>biến</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đột</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quỵ</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và</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đo</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huyết</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áp</a:t>
            </a:r>
          </a:p>
        </p:txBody>
      </p:sp>
      <p:grpSp>
        <p:nvGrpSpPr>
          <p:cNvPr id="26" name="Nhóm 25">
            <a:extLst>
              <a:ext uri="{FF2B5EF4-FFF2-40B4-BE49-F238E27FC236}">
                <a16:creationId xmlns:a16="http://schemas.microsoft.com/office/drawing/2014/main" id="{E6740132-BE26-3D52-0128-0A5FCD6F2AB6}"/>
              </a:ext>
            </a:extLst>
          </p:cNvPr>
          <p:cNvGrpSpPr/>
          <p:nvPr/>
        </p:nvGrpSpPr>
        <p:grpSpPr>
          <a:xfrm>
            <a:off x="8062953" y="2224117"/>
            <a:ext cx="2164394" cy="2092782"/>
            <a:chOff x="3471415" y="3650427"/>
            <a:chExt cx="1035002" cy="949764"/>
          </a:xfrm>
        </p:grpSpPr>
        <p:sp>
          <p:nvSpPr>
            <p:cNvPr id="24" name="Freeform 11">
              <a:extLst>
                <a:ext uri="{FF2B5EF4-FFF2-40B4-BE49-F238E27FC236}">
                  <a16:creationId xmlns:a16="http://schemas.microsoft.com/office/drawing/2014/main" id="{3ECFA592-20C1-E31A-2F82-5A9CC875760F}"/>
                </a:ext>
              </a:extLst>
            </p:cNvPr>
            <p:cNvSpPr/>
            <p:nvPr/>
          </p:nvSpPr>
          <p:spPr>
            <a:xfrm>
              <a:off x="3471415" y="3650427"/>
              <a:ext cx="1035002" cy="949764"/>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2">
              <a:extLst>
                <a:ext uri="{FF2B5EF4-FFF2-40B4-BE49-F238E27FC236}">
                  <a16:creationId xmlns:a16="http://schemas.microsoft.com/office/drawing/2014/main" id="{8D829FFF-36D6-DCB6-BD6B-3568DD3C0B84}"/>
                </a:ext>
              </a:extLst>
            </p:cNvPr>
            <p:cNvSpPr txBox="1"/>
            <p:nvPr/>
          </p:nvSpPr>
          <p:spPr>
            <a:xfrm>
              <a:off x="3546160" y="3980944"/>
              <a:ext cx="880063" cy="473158"/>
            </a:xfrm>
            <a:prstGeom prst="rect">
              <a:avLst/>
            </a:prstGeom>
          </p:spPr>
          <p:txBody>
            <a:bodyPr wrap="square" lIns="0" tIns="0" rIns="0" bIns="0" rtlCol="0" anchor="t">
              <a:spAutoFit/>
            </a:bodyPr>
            <a:lstStyle/>
            <a:p>
              <a:pPr algn="ctr">
                <a:lnSpc>
                  <a:spcPts val="6967"/>
                </a:lnSpc>
              </a:pPr>
              <a:r>
                <a:rPr lang="en-US" sz="9600">
                  <a:solidFill>
                    <a:srgbClr val="000000"/>
                  </a:solidFill>
                  <a:latin typeface="KG Primary Penmanship"/>
                </a:rPr>
                <a:t>IV</a:t>
              </a:r>
            </a:p>
          </p:txBody>
        </p:sp>
      </p:grpSp>
      <p:pic>
        <p:nvPicPr>
          <p:cNvPr id="8" name="Hình ảnh 7" descr="Ảnh có chứa vòng tròn, Đồ họa, tác phẩm nghệ thuật, Nhiều màu sắc&#10;&#10;Mô tả được tự động tạo">
            <a:extLst>
              <a:ext uri="{FF2B5EF4-FFF2-40B4-BE49-F238E27FC236}">
                <a16:creationId xmlns:a16="http://schemas.microsoft.com/office/drawing/2014/main" id="{7D2B1F02-E09B-2931-40EF-7554B53E2E42}"/>
              </a:ext>
            </a:extLst>
          </p:cNvPr>
          <p:cNvPicPr>
            <a:picLocks noChangeAspect="1"/>
          </p:cNvPicPr>
          <p:nvPr/>
        </p:nvPicPr>
        <p:blipFill>
          <a:blip r:embed="rId8"/>
          <a:stretch>
            <a:fillRect/>
          </a:stretch>
        </p:blipFill>
        <p:spPr>
          <a:xfrm>
            <a:off x="14833600" y="546100"/>
            <a:ext cx="2405185" cy="2356339"/>
          </a:xfrm>
          <a:prstGeom prst="rect">
            <a:avLst/>
          </a:prstGeom>
        </p:spPr>
      </p:pic>
      <p:pic>
        <p:nvPicPr>
          <p:cNvPr id="9" name="Hình ảnh 8" descr="Flat biotechnology concept illustration">
            <a:extLst>
              <a:ext uri="{FF2B5EF4-FFF2-40B4-BE49-F238E27FC236}">
                <a16:creationId xmlns:a16="http://schemas.microsoft.com/office/drawing/2014/main" id="{CA326413-5226-41B2-8DE2-DED63B1BB162}"/>
              </a:ext>
            </a:extLst>
          </p:cNvPr>
          <p:cNvPicPr>
            <a:picLocks noChangeAspect="1"/>
          </p:cNvPicPr>
          <p:nvPr/>
        </p:nvPicPr>
        <p:blipFill>
          <a:blip r:embed="rId9"/>
          <a:stretch>
            <a:fillRect/>
          </a:stretch>
        </p:blipFill>
        <p:spPr>
          <a:xfrm>
            <a:off x="161192" y="7776308"/>
            <a:ext cx="2510693" cy="2510693"/>
          </a:xfrm>
          <a:prstGeom prst="rect">
            <a:avLst/>
          </a:prstGeom>
        </p:spPr>
      </p:pic>
    </p:spTree>
    <p:extLst>
      <p:ext uri="{BB962C8B-B14F-4D97-AF65-F5344CB8AC3E}">
        <p14:creationId xmlns:p14="http://schemas.microsoft.com/office/powerpoint/2010/main" val="1477372459"/>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Nhóm 3">
            <a:extLst>
              <a:ext uri="{FF2B5EF4-FFF2-40B4-BE49-F238E27FC236}">
                <a16:creationId xmlns:a16="http://schemas.microsoft.com/office/drawing/2014/main" id="{57CA9BA0-0507-C1FA-63F6-53641FBAA29B}"/>
              </a:ext>
            </a:extLst>
          </p:cNvPr>
          <p:cNvGrpSpPr/>
          <p:nvPr/>
        </p:nvGrpSpPr>
        <p:grpSpPr>
          <a:xfrm>
            <a:off x="1313060" y="1233639"/>
            <a:ext cx="1137000" cy="1125630"/>
            <a:chOff x="1410752" y="2112870"/>
            <a:chExt cx="1137000" cy="1125630"/>
          </a:xfrm>
        </p:grpSpPr>
        <p:sp>
          <p:nvSpPr>
            <p:cNvPr id="5" name="Freeform 5"/>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01</a:t>
              </a:r>
              <a:endParaRPr lang="en-US" sz="5530">
                <a:solidFill>
                  <a:srgbClr val="000000"/>
                </a:solidFill>
                <a:latin typeface="KG Primary Penmanship"/>
              </a:endParaRPr>
            </a:p>
          </p:txBody>
        </p:sp>
      </p:grpSp>
      <p:sp>
        <p:nvSpPr>
          <p:cNvPr id="17" name="TextBox 17"/>
          <p:cNvSpPr txBox="1"/>
          <p:nvPr/>
        </p:nvSpPr>
        <p:spPr>
          <a:xfrm>
            <a:off x="2571226" y="1531547"/>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Mục</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tiêu</a:t>
            </a:r>
          </a:p>
        </p:txBody>
      </p:sp>
      <p:sp>
        <p:nvSpPr>
          <p:cNvPr id="22" name="TextBox 10">
            <a:extLst>
              <a:ext uri="{FF2B5EF4-FFF2-40B4-BE49-F238E27FC236}">
                <a16:creationId xmlns:a16="http://schemas.microsoft.com/office/drawing/2014/main" id="{26284643-DFC0-E24F-A62E-8D3605E8F923}"/>
              </a:ext>
            </a:extLst>
          </p:cNvPr>
          <p:cNvSpPr txBox="1"/>
          <p:nvPr/>
        </p:nvSpPr>
        <p:spPr>
          <a:xfrm>
            <a:off x="2108620" y="2573643"/>
            <a:ext cx="14066295" cy="2049279"/>
          </a:xfrm>
          <a:prstGeom prst="rect">
            <a:avLst/>
          </a:prstGeom>
        </p:spPr>
        <p:txBody>
          <a:bodyPr lIns="0" tIns="0" rIns="0" bIns="0" rtlCol="0" anchor="t">
            <a:spAutoFit/>
          </a:bodyPr>
          <a:lstStyle/>
          <a:p>
            <a:pPr algn="just">
              <a:lnSpc>
                <a:spcPts val="5431"/>
              </a:lnSpc>
            </a:pP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Thực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hiện</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được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tình</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huống</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giả</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định</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cấp</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cứu</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người</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bị</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chảy</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máu</a:t>
            </a:r>
            <a:r>
              <a:rPr lang="en-US" sz="4000">
                <a:solidFill>
                  <a:srgbClr val="000000"/>
                </a:solidFill>
                <a:latin typeface="Open Sans"/>
                <a:ea typeface="Open Sans Bold"/>
                <a:cs typeface="Calibri"/>
              </a:rPr>
              <a:t>, tai </a:t>
            </a:r>
            <a:r>
              <a:rPr lang="en-US" sz="4000" err="1">
                <a:solidFill>
                  <a:srgbClr val="000000"/>
                </a:solidFill>
                <a:latin typeface="Open Sans"/>
                <a:ea typeface="Open Sans Bold"/>
                <a:cs typeface="Calibri"/>
              </a:rPr>
              <a:t>biến</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đột</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quỵ</a:t>
            </a:r>
            <a:r>
              <a:rPr lang="en-US" sz="4000">
                <a:solidFill>
                  <a:srgbClr val="000000"/>
                </a:solidFill>
                <a:latin typeface="Open Sans"/>
                <a:ea typeface="Open Sans Bold"/>
                <a:cs typeface="Calibri"/>
              </a:rPr>
              <a:t>. </a:t>
            </a:r>
            <a:endParaRPr lang="vi-VN" sz="1600">
              <a:solidFill>
                <a:srgbClr val="000000"/>
              </a:solidFill>
              <a:latin typeface="Open Sans"/>
              <a:ea typeface="Open Sans Bold"/>
              <a:cs typeface="Calibri"/>
            </a:endParaRPr>
          </a:p>
          <a:p>
            <a:pPr algn="just">
              <a:lnSpc>
                <a:spcPts val="5431"/>
              </a:lnSpc>
            </a:pP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Thực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hiện</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được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các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bước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đo</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huyết</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áp</a:t>
            </a:r>
            <a:r>
              <a:rPr lang="en-US" sz="4000">
                <a:solidFill>
                  <a:srgbClr val="000000"/>
                </a:solidFill>
                <a:latin typeface="Open Sans"/>
                <a:ea typeface="Open Sans Bold"/>
                <a:cs typeface="Calibri"/>
              </a:rPr>
              <a:t>.</a:t>
            </a:r>
            <a:endParaRPr lang="en-US" sz="4000">
              <a:latin typeface="Open Sans"/>
              <a:ea typeface="Open Sans Bold"/>
              <a:cs typeface="Calibri"/>
            </a:endParaRPr>
          </a:p>
        </p:txBody>
      </p:sp>
      <p:grpSp>
        <p:nvGrpSpPr>
          <p:cNvPr id="26" name="Nhóm 25">
            <a:extLst>
              <a:ext uri="{FF2B5EF4-FFF2-40B4-BE49-F238E27FC236}">
                <a16:creationId xmlns:a16="http://schemas.microsoft.com/office/drawing/2014/main" id="{E8B5AF51-770D-313B-A26B-DDEBEADB638E}"/>
              </a:ext>
            </a:extLst>
          </p:cNvPr>
          <p:cNvGrpSpPr/>
          <p:nvPr/>
        </p:nvGrpSpPr>
        <p:grpSpPr>
          <a:xfrm>
            <a:off x="1318921" y="4951808"/>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02</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577087" y="5210639"/>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Chuẩn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bị</a:t>
            </a:r>
          </a:p>
        </p:txBody>
      </p:sp>
      <p:sp>
        <p:nvSpPr>
          <p:cNvPr id="32" name="TextBox 10">
            <a:extLst>
              <a:ext uri="{FF2B5EF4-FFF2-40B4-BE49-F238E27FC236}">
                <a16:creationId xmlns:a16="http://schemas.microsoft.com/office/drawing/2014/main" id="{879A0B29-D0DA-6EE6-011A-55D13335BA0F}"/>
              </a:ext>
            </a:extLst>
          </p:cNvPr>
          <p:cNvSpPr txBox="1"/>
          <p:nvPr/>
        </p:nvSpPr>
        <p:spPr>
          <a:xfrm>
            <a:off x="1489249" y="6369966"/>
            <a:ext cx="15326525" cy="2735685"/>
          </a:xfrm>
          <a:prstGeom prst="rect">
            <a:avLst/>
          </a:prstGeom>
        </p:spPr>
        <p:txBody>
          <a:bodyPr wrap="square" lIns="0" tIns="0" rIns="0" bIns="0" rtlCol="0" anchor="t">
            <a:spAutoFit/>
          </a:bodyPr>
          <a:lstStyle/>
          <a:p>
            <a:pPr algn="just">
              <a:lnSpc>
                <a:spcPts val="5431"/>
              </a:lnSpc>
            </a:pP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Băng</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gạc</a:t>
            </a:r>
            <a:r>
              <a:rPr lang="en-US" sz="4000">
                <a:solidFill>
                  <a:srgbClr val="000000"/>
                </a:solidFill>
                <a:latin typeface="Open Sans"/>
                <a:ea typeface="Open Sans"/>
                <a:cs typeface="Open Sans"/>
              </a:rPr>
              <a:t> (1 cuộn), gạc (1 gói), bông y tế (1 gói), dây cao su hoặc dây vải, vải mềm (1 miếng kích thước 10 cm x 30 cm), cồn iodine. </a:t>
            </a:r>
            <a:endParaRPr lang="vi-VN" sz="1600">
              <a:solidFill>
                <a:srgbClr val="000000"/>
              </a:solidFill>
              <a:latin typeface="Arial" panose="020B0604020202020204" pitchFamily="34" charset="0"/>
              <a:ea typeface="Open Sans"/>
              <a:cs typeface="Open Sans"/>
            </a:endParaRPr>
          </a:p>
          <a:p>
            <a:pPr algn="just">
              <a:lnSpc>
                <a:spcPts val="5431"/>
              </a:lnSpc>
            </a:pP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Huyết</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áp</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kế</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huyết</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áp</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kế</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đồng</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hồ</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hoặc</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huyết</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áp</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kế</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điện</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tử</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ống</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nghe</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tim</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phổi</a:t>
            </a:r>
            <a:r>
              <a:rPr lang="en-US" sz="4000">
                <a:solidFill>
                  <a:srgbClr val="000000"/>
                </a:solidFill>
                <a:latin typeface="Open Sans"/>
                <a:ea typeface="Open Sans"/>
                <a:cs typeface="Open Sans"/>
              </a:rPr>
              <a:t>.</a:t>
            </a:r>
            <a:endParaRPr lang="vi-VN" sz="1600">
              <a:cs typeface="Arial" panose="020B0604020202020204" pitchFamily="34" charset="0"/>
            </a:endParaRPr>
          </a:p>
        </p:txBody>
      </p:sp>
    </p:spTree>
    <p:extLst>
      <p:ext uri="{BB962C8B-B14F-4D97-AF65-F5344CB8AC3E}">
        <p14:creationId xmlns:p14="http://schemas.microsoft.com/office/powerpoint/2010/main" val="22846893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 calcmode="lin" valueType="num">
                                      <p:cBhvr additive="base">
                                        <p:cTn id="21"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 calcmode="lin" valueType="num">
                                      <p:cBhvr additive="base">
                                        <p:cTn id="3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 calcmode="lin" valueType="num">
                                      <p:cBhvr additive="base">
                                        <p:cTn id="4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build="p"/>
      <p:bldP spid="28" grpId="0"/>
      <p:bldP spid="3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02</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Chuẩn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bị</a:t>
            </a:r>
          </a:p>
        </p:txBody>
      </p:sp>
      <p:pic>
        <p:nvPicPr>
          <p:cNvPr id="8" name="Hình ảnh 7" descr="Gạc y tế sạch Bảo Thạch">
            <a:extLst>
              <a:ext uri="{FF2B5EF4-FFF2-40B4-BE49-F238E27FC236}">
                <a16:creationId xmlns:a16="http://schemas.microsoft.com/office/drawing/2014/main" id="{555901A1-DA35-E571-AABA-DDA983E3B8B4}"/>
              </a:ext>
            </a:extLst>
          </p:cNvPr>
          <p:cNvPicPr>
            <a:picLocks noChangeAspect="1"/>
          </p:cNvPicPr>
          <p:nvPr/>
        </p:nvPicPr>
        <p:blipFill>
          <a:blip r:embed="rId8"/>
          <a:srcRect l="5967" t="17561" r="5942" b="6039"/>
          <a:stretch/>
        </p:blipFill>
        <p:spPr>
          <a:xfrm>
            <a:off x="5847863" y="2370281"/>
            <a:ext cx="5584605" cy="3907060"/>
          </a:xfrm>
          <a:prstGeom prst="rect">
            <a:avLst/>
          </a:prstGeom>
        </p:spPr>
      </p:pic>
      <p:pic>
        <p:nvPicPr>
          <p:cNvPr id="9" name="Hình ảnh 8" descr="Bông y tế (Gòn thấm nước) – Bông gam – CÔNG TY TNHH THIẾT BỊ KHOA HỌC HUỲNH  PHÁT">
            <a:extLst>
              <a:ext uri="{FF2B5EF4-FFF2-40B4-BE49-F238E27FC236}">
                <a16:creationId xmlns:a16="http://schemas.microsoft.com/office/drawing/2014/main" id="{7950782C-8078-5446-F553-4F5AE5E619A6}"/>
              </a:ext>
            </a:extLst>
          </p:cNvPr>
          <p:cNvPicPr>
            <a:picLocks noChangeAspect="1"/>
          </p:cNvPicPr>
          <p:nvPr/>
        </p:nvPicPr>
        <p:blipFill>
          <a:blip r:embed="rId9"/>
          <a:srcRect l="12139" t="13780" r="7396" b="14525"/>
          <a:stretch/>
        </p:blipFill>
        <p:spPr>
          <a:xfrm>
            <a:off x="12547426" y="2370282"/>
            <a:ext cx="5373639" cy="3915684"/>
          </a:xfrm>
          <a:prstGeom prst="rect">
            <a:avLst/>
          </a:prstGeom>
        </p:spPr>
      </p:pic>
      <p:pic>
        <p:nvPicPr>
          <p:cNvPr id="4" name="Hình ảnh 3" descr="Băng Gạc Cuộn Y Tế Bảo Thạch (Lốc 5 Cuộn) | Dcyk.vn︱ Dụng cụ y khoa, Thiết  bị y tế, Thiết bị chăm sóc sức khỏe ...">
            <a:extLst>
              <a:ext uri="{FF2B5EF4-FFF2-40B4-BE49-F238E27FC236}">
                <a16:creationId xmlns:a16="http://schemas.microsoft.com/office/drawing/2014/main" id="{8E1F61D6-0C75-07C7-19B9-6796F99B2D1F}"/>
              </a:ext>
            </a:extLst>
          </p:cNvPr>
          <p:cNvPicPr>
            <a:picLocks noChangeAspect="1"/>
          </p:cNvPicPr>
          <p:nvPr/>
        </p:nvPicPr>
        <p:blipFill>
          <a:blip r:embed="rId10"/>
          <a:srcRect l="18911" t="18586" r="26966" b="12482"/>
          <a:stretch/>
        </p:blipFill>
        <p:spPr>
          <a:xfrm>
            <a:off x="959827" y="2370186"/>
            <a:ext cx="3763524" cy="4806798"/>
          </a:xfrm>
          <a:prstGeom prst="rect">
            <a:avLst/>
          </a:prstGeom>
        </p:spPr>
      </p:pic>
      <p:grpSp>
        <p:nvGrpSpPr>
          <p:cNvPr id="16" name="Nhóm 15">
            <a:extLst>
              <a:ext uri="{FF2B5EF4-FFF2-40B4-BE49-F238E27FC236}">
                <a16:creationId xmlns:a16="http://schemas.microsoft.com/office/drawing/2014/main" id="{D80121BB-DF07-9C4B-EBF6-6EAE5AE4F7E4}"/>
              </a:ext>
            </a:extLst>
          </p:cNvPr>
          <p:cNvGrpSpPr/>
          <p:nvPr/>
        </p:nvGrpSpPr>
        <p:grpSpPr>
          <a:xfrm>
            <a:off x="450482" y="7477637"/>
            <a:ext cx="4783701" cy="1165099"/>
            <a:chOff x="450482" y="7477637"/>
            <a:chExt cx="4783701" cy="1165099"/>
          </a:xfrm>
        </p:grpSpPr>
        <p:sp>
          <p:nvSpPr>
            <p:cNvPr id="6" name="Freeform 8">
              <a:extLst>
                <a:ext uri="{FF2B5EF4-FFF2-40B4-BE49-F238E27FC236}">
                  <a16:creationId xmlns:a16="http://schemas.microsoft.com/office/drawing/2014/main" id="{DFAAD938-EFD7-78DA-4C7C-D73C1ECAD706}"/>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8">
              <a:extLst>
                <a:ext uri="{FF2B5EF4-FFF2-40B4-BE49-F238E27FC236}">
                  <a16:creationId xmlns:a16="http://schemas.microsoft.com/office/drawing/2014/main" id="{F998AF6C-71EB-526F-D006-20B803E42AA5}"/>
                </a:ext>
              </a:extLst>
            </p:cNvPr>
            <p:cNvSpPr txBox="1"/>
            <p:nvPr/>
          </p:nvSpPr>
          <p:spPr>
            <a:xfrm>
              <a:off x="719814" y="7856364"/>
              <a:ext cx="4252216" cy="417294"/>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Băng</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Gạc</a:t>
              </a:r>
            </a:p>
          </p:txBody>
        </p:sp>
      </p:grpSp>
      <p:grpSp>
        <p:nvGrpSpPr>
          <p:cNvPr id="17" name="Nhóm 16">
            <a:extLst>
              <a:ext uri="{FF2B5EF4-FFF2-40B4-BE49-F238E27FC236}">
                <a16:creationId xmlns:a16="http://schemas.microsoft.com/office/drawing/2014/main" id="{C5053842-4ECF-81F7-0D38-42A03EF5EC76}"/>
              </a:ext>
            </a:extLst>
          </p:cNvPr>
          <p:cNvGrpSpPr/>
          <p:nvPr/>
        </p:nvGrpSpPr>
        <p:grpSpPr>
          <a:xfrm>
            <a:off x="6439020" y="7477637"/>
            <a:ext cx="4783701" cy="1165099"/>
            <a:chOff x="450482" y="7477637"/>
            <a:chExt cx="4783701" cy="1165099"/>
          </a:xfrm>
        </p:grpSpPr>
        <p:sp>
          <p:nvSpPr>
            <p:cNvPr id="18" name="Freeform 8">
              <a:extLst>
                <a:ext uri="{FF2B5EF4-FFF2-40B4-BE49-F238E27FC236}">
                  <a16:creationId xmlns:a16="http://schemas.microsoft.com/office/drawing/2014/main" id="{2CF21EE2-5EE3-EEA9-5341-5AC783A941BA}"/>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8">
              <a:extLst>
                <a:ext uri="{FF2B5EF4-FFF2-40B4-BE49-F238E27FC236}">
                  <a16:creationId xmlns:a16="http://schemas.microsoft.com/office/drawing/2014/main" id="{97E74030-221F-27E7-D727-114832A13ED3}"/>
                </a:ext>
              </a:extLst>
            </p:cNvPr>
            <p:cNvSpPr txBox="1"/>
            <p:nvPr/>
          </p:nvSpPr>
          <p:spPr>
            <a:xfrm>
              <a:off x="719814" y="7856364"/>
              <a:ext cx="4252216" cy="417294"/>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Gạc</a:t>
              </a:r>
            </a:p>
          </p:txBody>
        </p:sp>
      </p:grpSp>
      <p:grpSp>
        <p:nvGrpSpPr>
          <p:cNvPr id="20" name="Nhóm 19">
            <a:extLst>
              <a:ext uri="{FF2B5EF4-FFF2-40B4-BE49-F238E27FC236}">
                <a16:creationId xmlns:a16="http://schemas.microsoft.com/office/drawing/2014/main" id="{88686FF5-E8D7-3963-F728-FD047C8AFA0D}"/>
              </a:ext>
            </a:extLst>
          </p:cNvPr>
          <p:cNvGrpSpPr/>
          <p:nvPr/>
        </p:nvGrpSpPr>
        <p:grpSpPr>
          <a:xfrm>
            <a:off x="12837866" y="7477636"/>
            <a:ext cx="4783701" cy="1165099"/>
            <a:chOff x="450482" y="7477637"/>
            <a:chExt cx="4783701" cy="1165099"/>
          </a:xfrm>
        </p:grpSpPr>
        <p:sp>
          <p:nvSpPr>
            <p:cNvPr id="21" name="Freeform 8">
              <a:extLst>
                <a:ext uri="{FF2B5EF4-FFF2-40B4-BE49-F238E27FC236}">
                  <a16:creationId xmlns:a16="http://schemas.microsoft.com/office/drawing/2014/main" id="{DCB819C5-917F-ACD0-D745-4509C7BDBCF5}"/>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TextBox 18">
              <a:extLst>
                <a:ext uri="{FF2B5EF4-FFF2-40B4-BE49-F238E27FC236}">
                  <a16:creationId xmlns:a16="http://schemas.microsoft.com/office/drawing/2014/main" id="{A81CE27B-A706-9A99-9A98-BDD5F2C20495}"/>
                </a:ext>
              </a:extLst>
            </p:cNvPr>
            <p:cNvSpPr txBox="1"/>
            <p:nvPr/>
          </p:nvSpPr>
          <p:spPr>
            <a:xfrm>
              <a:off x="719814" y="7856364"/>
              <a:ext cx="4252216" cy="417294"/>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Bông</a:t>
              </a:r>
              <a:r>
                <a:rPr lang="en-US" sz="3600">
                  <a:solidFill>
                    <a:srgbClr val="000000"/>
                  </a:solidFill>
                  <a:latin typeface="Open Sans"/>
                  <a:ea typeface="Open Sans"/>
                  <a:cs typeface="Open Sans"/>
                </a:rPr>
                <a:t> y </a:t>
              </a:r>
              <a:r>
                <a:rPr lang="en-US" sz="3600" err="1">
                  <a:solidFill>
                    <a:srgbClr val="000000"/>
                  </a:solidFill>
                  <a:latin typeface="Open Sans"/>
                  <a:ea typeface="Open Sans"/>
                  <a:cs typeface="Open Sans"/>
                </a:rPr>
                <a:t>tế</a:t>
              </a:r>
              <a:endParaRPr lang="en-US" sz="3600">
                <a:solidFill>
                  <a:srgbClr val="000000"/>
                </a:solidFill>
                <a:latin typeface="Open Sans"/>
                <a:ea typeface="Open Sans"/>
                <a:cs typeface="Open Sans"/>
              </a:endParaRPr>
            </a:p>
          </p:txBody>
        </p:sp>
      </p:grpSp>
    </p:spTree>
    <p:extLst>
      <p:ext uri="{BB962C8B-B14F-4D97-AF65-F5344CB8AC3E}">
        <p14:creationId xmlns:p14="http://schemas.microsoft.com/office/powerpoint/2010/main" val="42922490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02</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Chuẩn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bị</a:t>
            </a:r>
          </a:p>
        </p:txBody>
      </p:sp>
      <p:pic>
        <p:nvPicPr>
          <p:cNvPr id="11" name="Hình ảnh 10" descr="Dây Thun Garo Dùng Cầm Máu Tạm Thời">
            <a:extLst>
              <a:ext uri="{FF2B5EF4-FFF2-40B4-BE49-F238E27FC236}">
                <a16:creationId xmlns:a16="http://schemas.microsoft.com/office/drawing/2014/main" id="{C0CAFD51-A661-1FF2-A266-2E5438A7E486}"/>
              </a:ext>
            </a:extLst>
          </p:cNvPr>
          <p:cNvPicPr>
            <a:picLocks noChangeAspect="1"/>
          </p:cNvPicPr>
          <p:nvPr/>
        </p:nvPicPr>
        <p:blipFill>
          <a:blip r:embed="rId8"/>
          <a:srcRect l="10256" t="28049" r="6716" b="16997"/>
          <a:stretch/>
        </p:blipFill>
        <p:spPr>
          <a:xfrm>
            <a:off x="640862" y="2494092"/>
            <a:ext cx="4247957" cy="2677429"/>
          </a:xfrm>
          <a:prstGeom prst="rect">
            <a:avLst/>
          </a:prstGeom>
        </p:spPr>
      </p:pic>
      <p:pic>
        <p:nvPicPr>
          <p:cNvPr id="12" name="Hình ảnh 11" descr="Top 13 Loại Vải May Áo Sơ Mi Đẹp Được Ưa Chuộng Nhất 5S Fashion - 5SFASHION">
            <a:extLst>
              <a:ext uri="{FF2B5EF4-FFF2-40B4-BE49-F238E27FC236}">
                <a16:creationId xmlns:a16="http://schemas.microsoft.com/office/drawing/2014/main" id="{AF14C522-4BA8-1183-7A80-52911A7C4D54}"/>
              </a:ext>
            </a:extLst>
          </p:cNvPr>
          <p:cNvPicPr>
            <a:picLocks noChangeAspect="1"/>
          </p:cNvPicPr>
          <p:nvPr/>
        </p:nvPicPr>
        <p:blipFill>
          <a:blip r:embed="rId9"/>
          <a:stretch>
            <a:fillRect/>
          </a:stretch>
        </p:blipFill>
        <p:spPr>
          <a:xfrm>
            <a:off x="5154245" y="6615723"/>
            <a:ext cx="4570046" cy="3327400"/>
          </a:xfrm>
          <a:prstGeom prst="rect">
            <a:avLst/>
          </a:prstGeom>
        </p:spPr>
      </p:pic>
      <p:pic>
        <p:nvPicPr>
          <p:cNvPr id="13" name="Hình ảnh 12" descr="combo 10 lọ CỒN IOT ASI IODINE | Shopee Việt Nam">
            <a:extLst>
              <a:ext uri="{FF2B5EF4-FFF2-40B4-BE49-F238E27FC236}">
                <a16:creationId xmlns:a16="http://schemas.microsoft.com/office/drawing/2014/main" id="{A3851F80-7D65-0EC6-A055-2DC672FD22AA}"/>
              </a:ext>
            </a:extLst>
          </p:cNvPr>
          <p:cNvPicPr>
            <a:picLocks noChangeAspect="1"/>
          </p:cNvPicPr>
          <p:nvPr/>
        </p:nvPicPr>
        <p:blipFill>
          <a:blip r:embed="rId10"/>
          <a:srcRect l="13553" r="9474" b="-185"/>
          <a:stretch/>
        </p:blipFill>
        <p:spPr>
          <a:xfrm>
            <a:off x="9716478" y="743437"/>
            <a:ext cx="3615785" cy="4530985"/>
          </a:xfrm>
          <a:prstGeom prst="rect">
            <a:avLst/>
          </a:prstGeom>
        </p:spPr>
      </p:pic>
      <p:pic>
        <p:nvPicPr>
          <p:cNvPr id="14" name="Hình ảnh 13" descr="Huyết áp kế đồng hồ Luxamed | Công ty TNHH TPMED">
            <a:extLst>
              <a:ext uri="{FF2B5EF4-FFF2-40B4-BE49-F238E27FC236}">
                <a16:creationId xmlns:a16="http://schemas.microsoft.com/office/drawing/2014/main" id="{9CCE62FA-841B-EE9B-4698-9B9AE9783D4A}"/>
              </a:ext>
            </a:extLst>
          </p:cNvPr>
          <p:cNvPicPr>
            <a:picLocks noChangeAspect="1"/>
          </p:cNvPicPr>
          <p:nvPr/>
        </p:nvPicPr>
        <p:blipFill>
          <a:blip r:embed="rId11"/>
          <a:stretch>
            <a:fillRect/>
          </a:stretch>
        </p:blipFill>
        <p:spPr>
          <a:xfrm>
            <a:off x="13594860" y="5737046"/>
            <a:ext cx="4530969" cy="4547446"/>
          </a:xfrm>
          <a:prstGeom prst="rect">
            <a:avLst/>
          </a:prstGeom>
        </p:spPr>
      </p:pic>
      <p:grpSp>
        <p:nvGrpSpPr>
          <p:cNvPr id="16" name="Nhóm 15">
            <a:extLst>
              <a:ext uri="{FF2B5EF4-FFF2-40B4-BE49-F238E27FC236}">
                <a16:creationId xmlns:a16="http://schemas.microsoft.com/office/drawing/2014/main" id="{D80121BB-DF07-9C4B-EBF6-6EAE5AE4F7E4}"/>
              </a:ext>
            </a:extLst>
          </p:cNvPr>
          <p:cNvGrpSpPr/>
          <p:nvPr/>
        </p:nvGrpSpPr>
        <p:grpSpPr>
          <a:xfrm>
            <a:off x="98790" y="5396789"/>
            <a:ext cx="4773932" cy="1479794"/>
            <a:chOff x="450482" y="7477637"/>
            <a:chExt cx="4783701" cy="1165099"/>
          </a:xfrm>
        </p:grpSpPr>
        <p:sp>
          <p:nvSpPr>
            <p:cNvPr id="6" name="Freeform 8">
              <a:extLst>
                <a:ext uri="{FF2B5EF4-FFF2-40B4-BE49-F238E27FC236}">
                  <a16:creationId xmlns:a16="http://schemas.microsoft.com/office/drawing/2014/main" id="{DFAAD938-EFD7-78DA-4C7C-D73C1ECAD706}"/>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TextBox 18">
              <a:extLst>
                <a:ext uri="{FF2B5EF4-FFF2-40B4-BE49-F238E27FC236}">
                  <a16:creationId xmlns:a16="http://schemas.microsoft.com/office/drawing/2014/main" id="{F998AF6C-71EB-526F-D006-20B803E42AA5}"/>
                </a:ext>
              </a:extLst>
            </p:cNvPr>
            <p:cNvSpPr txBox="1"/>
            <p:nvPr/>
          </p:nvSpPr>
          <p:spPr>
            <a:xfrm>
              <a:off x="719814" y="7771755"/>
              <a:ext cx="4252216" cy="641553"/>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Dây</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cao</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su</a:t>
              </a:r>
              <a:r>
                <a:rPr lang="en-US" sz="3600">
                  <a:solidFill>
                    <a:srgbClr val="000000"/>
                  </a:solidFill>
                  <a:latin typeface="Open Sans"/>
                  <a:ea typeface="Open Sans"/>
                  <a:cs typeface="Open Sans"/>
                </a:rPr>
                <a:t> </a:t>
              </a:r>
            </a:p>
            <a:p>
              <a:pPr algn="ctr">
                <a:lnSpc>
                  <a:spcPts val="3055"/>
                </a:lnSpc>
              </a:pPr>
              <a:r>
                <a:rPr lang="en-US" sz="3600" err="1">
                  <a:solidFill>
                    <a:srgbClr val="000000"/>
                  </a:solidFill>
                  <a:latin typeface="Open Sans"/>
                  <a:ea typeface="Open Sans"/>
                  <a:cs typeface="Open Sans"/>
                </a:rPr>
                <a:t>hoặc</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dây</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vải</a:t>
              </a:r>
              <a:endParaRPr lang="en-US" sz="3600">
                <a:solidFill>
                  <a:srgbClr val="000000"/>
                </a:solidFill>
                <a:latin typeface="Open Sans"/>
                <a:ea typeface="Open Sans"/>
                <a:cs typeface="Open Sans"/>
              </a:endParaRPr>
            </a:p>
          </p:txBody>
        </p:sp>
      </p:grpSp>
      <p:grpSp>
        <p:nvGrpSpPr>
          <p:cNvPr id="17" name="Nhóm 16">
            <a:extLst>
              <a:ext uri="{FF2B5EF4-FFF2-40B4-BE49-F238E27FC236}">
                <a16:creationId xmlns:a16="http://schemas.microsoft.com/office/drawing/2014/main" id="{C5053842-4ECF-81F7-0D38-42A03EF5EC76}"/>
              </a:ext>
            </a:extLst>
          </p:cNvPr>
          <p:cNvGrpSpPr/>
          <p:nvPr/>
        </p:nvGrpSpPr>
        <p:grpSpPr>
          <a:xfrm>
            <a:off x="5149480" y="5308868"/>
            <a:ext cx="4392933" cy="1253023"/>
            <a:chOff x="450482" y="7477637"/>
            <a:chExt cx="4783701" cy="1165099"/>
          </a:xfrm>
        </p:grpSpPr>
        <p:sp>
          <p:nvSpPr>
            <p:cNvPr id="18" name="Freeform 8">
              <a:extLst>
                <a:ext uri="{FF2B5EF4-FFF2-40B4-BE49-F238E27FC236}">
                  <a16:creationId xmlns:a16="http://schemas.microsoft.com/office/drawing/2014/main" id="{2CF21EE2-5EE3-EEA9-5341-5AC783A941BA}"/>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TextBox 18">
              <a:extLst>
                <a:ext uri="{FF2B5EF4-FFF2-40B4-BE49-F238E27FC236}">
                  <a16:creationId xmlns:a16="http://schemas.microsoft.com/office/drawing/2014/main" id="{97E74030-221F-27E7-D727-114832A13ED3}"/>
                </a:ext>
              </a:extLst>
            </p:cNvPr>
            <p:cNvSpPr txBox="1"/>
            <p:nvPr/>
          </p:nvSpPr>
          <p:spPr>
            <a:xfrm>
              <a:off x="719814" y="7856364"/>
              <a:ext cx="4252216" cy="439400"/>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Vải</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mềm</a:t>
              </a:r>
            </a:p>
          </p:txBody>
        </p:sp>
      </p:grpSp>
      <p:grpSp>
        <p:nvGrpSpPr>
          <p:cNvPr id="20" name="Nhóm 19">
            <a:extLst>
              <a:ext uri="{FF2B5EF4-FFF2-40B4-BE49-F238E27FC236}">
                <a16:creationId xmlns:a16="http://schemas.microsoft.com/office/drawing/2014/main" id="{88686FF5-E8D7-3963-F728-FD047C8AFA0D}"/>
              </a:ext>
            </a:extLst>
          </p:cNvPr>
          <p:cNvGrpSpPr/>
          <p:nvPr/>
        </p:nvGrpSpPr>
        <p:grpSpPr>
          <a:xfrm>
            <a:off x="9545636" y="5289328"/>
            <a:ext cx="4109625" cy="1272560"/>
            <a:chOff x="450482" y="7477637"/>
            <a:chExt cx="4783701" cy="1165099"/>
          </a:xfrm>
        </p:grpSpPr>
        <p:sp>
          <p:nvSpPr>
            <p:cNvPr id="21" name="Freeform 8">
              <a:extLst>
                <a:ext uri="{FF2B5EF4-FFF2-40B4-BE49-F238E27FC236}">
                  <a16:creationId xmlns:a16="http://schemas.microsoft.com/office/drawing/2014/main" id="{DCB819C5-917F-ACD0-D745-4509C7BDBCF5}"/>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TextBox 18">
              <a:extLst>
                <a:ext uri="{FF2B5EF4-FFF2-40B4-BE49-F238E27FC236}">
                  <a16:creationId xmlns:a16="http://schemas.microsoft.com/office/drawing/2014/main" id="{A81CE27B-A706-9A99-9A98-BDD5F2C20495}"/>
                </a:ext>
              </a:extLst>
            </p:cNvPr>
            <p:cNvSpPr txBox="1"/>
            <p:nvPr/>
          </p:nvSpPr>
          <p:spPr>
            <a:xfrm>
              <a:off x="719814" y="7856364"/>
              <a:ext cx="4252216" cy="417294"/>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Cồn</a:t>
              </a:r>
              <a:r>
                <a:rPr lang="en-US" sz="3600">
                  <a:solidFill>
                    <a:srgbClr val="000000"/>
                  </a:solidFill>
                  <a:latin typeface="Open Sans"/>
                  <a:ea typeface="Open Sans"/>
                  <a:cs typeface="Open Sans"/>
                </a:rPr>
                <a:t> iodine</a:t>
              </a:r>
            </a:p>
          </p:txBody>
        </p:sp>
      </p:grpSp>
      <p:grpSp>
        <p:nvGrpSpPr>
          <p:cNvPr id="31" name="Nhóm 30">
            <a:extLst>
              <a:ext uri="{FF2B5EF4-FFF2-40B4-BE49-F238E27FC236}">
                <a16:creationId xmlns:a16="http://schemas.microsoft.com/office/drawing/2014/main" id="{428061AB-E0EB-EE03-B057-5925CA16C794}"/>
              </a:ext>
            </a:extLst>
          </p:cNvPr>
          <p:cNvGrpSpPr/>
          <p:nvPr/>
        </p:nvGrpSpPr>
        <p:grpSpPr>
          <a:xfrm>
            <a:off x="13801113" y="5099805"/>
            <a:ext cx="4109625" cy="1272560"/>
            <a:chOff x="450482" y="7477637"/>
            <a:chExt cx="4783701" cy="1165099"/>
          </a:xfrm>
        </p:grpSpPr>
        <p:sp>
          <p:nvSpPr>
            <p:cNvPr id="29" name="Freeform 8">
              <a:extLst>
                <a:ext uri="{FF2B5EF4-FFF2-40B4-BE49-F238E27FC236}">
                  <a16:creationId xmlns:a16="http://schemas.microsoft.com/office/drawing/2014/main" id="{A9D84D5F-C5E7-B2A5-36D4-A722B59D8BBF}"/>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TextBox 18">
              <a:extLst>
                <a:ext uri="{FF2B5EF4-FFF2-40B4-BE49-F238E27FC236}">
                  <a16:creationId xmlns:a16="http://schemas.microsoft.com/office/drawing/2014/main" id="{46E00E1A-AE8D-5498-0253-6014EB202E8B}"/>
                </a:ext>
              </a:extLst>
            </p:cNvPr>
            <p:cNvSpPr txBox="1"/>
            <p:nvPr/>
          </p:nvSpPr>
          <p:spPr>
            <a:xfrm>
              <a:off x="719814" y="7856364"/>
              <a:ext cx="4252216" cy="382056"/>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Huyết</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áp</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kế</a:t>
              </a:r>
            </a:p>
          </p:txBody>
        </p:sp>
      </p:grpSp>
    </p:spTree>
    <p:extLst>
      <p:ext uri="{BB962C8B-B14F-4D97-AF65-F5344CB8AC3E}">
        <p14:creationId xmlns:p14="http://schemas.microsoft.com/office/powerpoint/2010/main" val="31414492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02729"/>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rPr>
              <a:t>a. </a:t>
            </a:r>
            <a:r>
              <a:rPr lang="en-US" sz="4500" err="1">
                <a:solidFill>
                  <a:srgbClr val="000000"/>
                </a:solidFill>
                <a:latin typeface="Open Sans"/>
              </a:rPr>
              <a:t>Sơ</a:t>
            </a:r>
            <a:r>
              <a:rPr lang="en-US" sz="4500">
                <a:solidFill>
                  <a:srgbClr val="000000"/>
                </a:solidFill>
                <a:latin typeface="Open Sans"/>
              </a:rPr>
              <a:t> </a:t>
            </a:r>
            <a:r>
              <a:rPr lang="en-US" sz="4500" err="1">
                <a:solidFill>
                  <a:srgbClr val="000000"/>
                </a:solidFill>
                <a:latin typeface="Open Sans"/>
              </a:rPr>
              <a:t>cứu</a:t>
            </a:r>
            <a:r>
              <a:rPr lang="en-US" sz="4500">
                <a:solidFill>
                  <a:srgbClr val="000000"/>
                </a:solidFill>
                <a:latin typeface="Open Sans"/>
              </a:rPr>
              <a:t> </a:t>
            </a:r>
            <a:r>
              <a:rPr lang="en-US" sz="4500" err="1">
                <a:solidFill>
                  <a:srgbClr val="000000"/>
                </a:solidFill>
                <a:latin typeface="Open Sans"/>
              </a:rPr>
              <a:t>cầm</a:t>
            </a:r>
            <a:r>
              <a:rPr lang="en-US" sz="4500">
                <a:solidFill>
                  <a:srgbClr val="000000"/>
                </a:solidFill>
                <a:latin typeface="Open Sans"/>
              </a:rPr>
              <a:t> </a:t>
            </a:r>
            <a:r>
              <a:rPr lang="en-US" sz="4500" err="1">
                <a:solidFill>
                  <a:srgbClr val="000000"/>
                </a:solidFill>
                <a:latin typeface="Open Sans"/>
              </a:rPr>
              <a:t>máu</a:t>
            </a:r>
            <a:r>
              <a:rPr lang="en-US" sz="4500">
                <a:solidFill>
                  <a:srgbClr val="000000"/>
                </a:solidFill>
                <a:latin typeface="Open Sans"/>
              </a:rPr>
              <a:t> </a:t>
            </a:r>
            <a:r>
              <a:rPr lang="en-US" sz="4500" err="1">
                <a:solidFill>
                  <a:srgbClr val="000000"/>
                </a:solidFill>
                <a:latin typeface="Open Sans"/>
              </a:rPr>
              <a:t>trong</a:t>
            </a:r>
            <a:r>
              <a:rPr lang="en-US" sz="4500">
                <a:solidFill>
                  <a:srgbClr val="000000"/>
                </a:solidFill>
                <a:latin typeface="Open Sans"/>
              </a:rPr>
              <a:t> </a:t>
            </a:r>
            <a:r>
              <a:rPr lang="en-US" sz="4500" err="1">
                <a:solidFill>
                  <a:srgbClr val="000000"/>
                </a:solidFill>
                <a:latin typeface="Open Sans"/>
              </a:rPr>
              <a:t>các</a:t>
            </a:r>
            <a:r>
              <a:rPr lang="en-US" sz="4500">
                <a:solidFill>
                  <a:srgbClr val="000000"/>
                </a:solidFill>
                <a:latin typeface="Open Sans"/>
              </a:rPr>
              <a:t> </a:t>
            </a:r>
            <a:r>
              <a:rPr lang="en-US" sz="4500" err="1">
                <a:solidFill>
                  <a:srgbClr val="000000"/>
                </a:solidFill>
                <a:latin typeface="Open Sans"/>
              </a:rPr>
              <a:t>trường</a:t>
            </a:r>
            <a:r>
              <a:rPr lang="en-US" sz="4500">
                <a:solidFill>
                  <a:srgbClr val="000000"/>
                </a:solidFill>
                <a:latin typeface="Open Sans"/>
              </a:rPr>
              <a:t> </a:t>
            </a:r>
            <a:r>
              <a:rPr lang="en-US" sz="4500" err="1">
                <a:solidFill>
                  <a:srgbClr val="000000"/>
                </a:solidFill>
                <a:latin typeface="Open Sans"/>
              </a:rPr>
              <a:t>hợp</a:t>
            </a:r>
            <a:r>
              <a:rPr lang="en-US" sz="4500">
                <a:solidFill>
                  <a:srgbClr val="000000"/>
                </a:solidFill>
                <a:latin typeface="Open Sans"/>
              </a:rPr>
              <a:t> </a:t>
            </a:r>
            <a:r>
              <a:rPr lang="en-US" sz="4500" err="1">
                <a:solidFill>
                  <a:srgbClr val="000000"/>
                </a:solidFill>
                <a:latin typeface="Open Sans"/>
              </a:rPr>
              <a:t>giả</a:t>
            </a:r>
            <a:r>
              <a:rPr lang="en-US" sz="4500">
                <a:solidFill>
                  <a:srgbClr val="000000"/>
                </a:solidFill>
                <a:latin typeface="Open Sans"/>
              </a:rPr>
              <a:t> </a:t>
            </a:r>
            <a:r>
              <a:rPr lang="en-US" sz="4500" err="1">
                <a:solidFill>
                  <a:srgbClr val="000000"/>
                </a:solidFill>
                <a:latin typeface="Open Sans"/>
              </a:rPr>
              <a:t>định</a:t>
            </a:r>
            <a:endParaRPr lang="en-US" sz="4500" err="1">
              <a:solidFill>
                <a:srgbClr val="000000"/>
              </a:solidFill>
              <a:latin typeface="Open Sans"/>
              <a:ea typeface="Open Sans"/>
              <a:cs typeface="Open Sans"/>
            </a:endParaRPr>
          </a:p>
        </p:txBody>
      </p:sp>
      <p:sp>
        <p:nvSpPr>
          <p:cNvPr id="7" name="Hộp Văn bản 6">
            <a:extLst>
              <a:ext uri="{FF2B5EF4-FFF2-40B4-BE49-F238E27FC236}">
                <a16:creationId xmlns:a16="http://schemas.microsoft.com/office/drawing/2014/main" id="{18754521-65B4-D9EF-CCFA-33B5BE821ED5}"/>
              </a:ext>
            </a:extLst>
          </p:cNvPr>
          <p:cNvSpPr txBox="1"/>
          <p:nvPr/>
        </p:nvSpPr>
        <p:spPr>
          <a:xfrm>
            <a:off x="308707" y="4162669"/>
            <a:ext cx="818466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1: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ngón</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bịt</a:t>
            </a:r>
            <a:r>
              <a:rPr lang="en-US" sz="4000">
                <a:latin typeface="Open Sans"/>
                <a:ea typeface="Open Sans"/>
                <a:cs typeface="Open Sans"/>
              </a:rPr>
              <a:t> </a:t>
            </a:r>
            <a:r>
              <a:rPr lang="en-US" sz="4000" err="1">
                <a:latin typeface="Open Sans"/>
                <a:ea typeface="Open Sans"/>
                <a:cs typeface="Open Sans"/>
              </a:rPr>
              <a:t>chặt</a:t>
            </a:r>
            <a:r>
              <a:rPr lang="en-US" sz="4000">
                <a:latin typeface="Open Sans"/>
                <a:ea typeface="Open Sans"/>
                <a:cs typeface="Open Sans"/>
              </a:rPr>
              <a:t> </a:t>
            </a:r>
            <a:r>
              <a:rPr lang="en-US" sz="4000" err="1">
                <a:latin typeface="Open Sans"/>
                <a:ea typeface="Open Sans"/>
                <a:cs typeface="Open Sans"/>
              </a:rPr>
              <a:t>miệng</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cho</a:t>
            </a:r>
            <a:r>
              <a:rPr lang="en-US" sz="4000">
                <a:latin typeface="Open Sans"/>
                <a:ea typeface="Open Sans"/>
                <a:cs typeface="Open Sans"/>
              </a:rPr>
              <a:t> </a:t>
            </a:r>
            <a:r>
              <a:rPr lang="en-US" sz="4000" err="1">
                <a:latin typeface="Open Sans"/>
                <a:ea typeface="Open Sans"/>
                <a:cs typeface="Open Sans"/>
              </a:rPr>
              <a:t>tới</a:t>
            </a:r>
            <a:r>
              <a:rPr lang="en-US" sz="4000">
                <a:latin typeface="Open Sans"/>
                <a:ea typeface="Open Sans"/>
                <a:cs typeface="Open Sans"/>
              </a:rPr>
              <a:t> </a:t>
            </a:r>
            <a:r>
              <a:rPr lang="en-US" sz="4000" err="1">
                <a:latin typeface="Open Sans"/>
                <a:ea typeface="Open Sans"/>
                <a:cs typeface="Open Sans"/>
              </a:rPr>
              <a:t>khi</a:t>
            </a:r>
            <a:r>
              <a:rPr lang="en-US" sz="4000">
                <a:latin typeface="Open Sans"/>
                <a:ea typeface="Open Sans"/>
                <a:cs typeface="Open Sans"/>
              </a:rPr>
              <a:t> </a:t>
            </a:r>
            <a:r>
              <a:rPr lang="en-US" sz="4000" err="1">
                <a:latin typeface="Open Sans"/>
                <a:ea typeface="Open Sans"/>
                <a:cs typeface="Open Sans"/>
              </a:rPr>
              <a:t>thấy</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không</a:t>
            </a:r>
            <a:r>
              <a:rPr lang="en-US" sz="4000">
                <a:latin typeface="Open Sans"/>
                <a:ea typeface="Open Sans"/>
                <a:cs typeface="Open Sans"/>
              </a:rPr>
              <a:t> </a:t>
            </a:r>
            <a:r>
              <a:rPr lang="en-US" sz="4000" err="1">
                <a:latin typeface="Open Sans"/>
                <a:ea typeface="Open Sans"/>
                <a:cs typeface="Open Sans"/>
              </a:rPr>
              <a:t>chảy</a:t>
            </a:r>
            <a:r>
              <a:rPr lang="en-US" sz="4000">
                <a:latin typeface="Open Sans"/>
                <a:ea typeface="Open Sans"/>
                <a:cs typeface="Open Sans"/>
              </a:rPr>
              <a:t> </a:t>
            </a:r>
            <a:r>
              <a:rPr lang="en-US" sz="4000" err="1">
                <a:latin typeface="Open Sans"/>
                <a:ea typeface="Open Sans"/>
                <a:cs typeface="Open Sans"/>
              </a:rPr>
              <a:t>nữa</a:t>
            </a:r>
            <a:r>
              <a:rPr lang="en-US" sz="4000">
                <a:latin typeface="Open Sans"/>
                <a:ea typeface="Open Sans"/>
                <a:cs typeface="Open Sans"/>
              </a:rPr>
              <a:t>. </a:t>
            </a:r>
            <a:endParaRPr lang="vi-VN">
              <a:cs typeface="Arial" panose="020B0604020202020204" pitchFamily="34" charset="0"/>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2: </a:t>
            </a:r>
            <a:r>
              <a:rPr lang="en-US" sz="4000" err="1">
                <a:latin typeface="Open Sans"/>
                <a:ea typeface="Open Sans"/>
                <a:cs typeface="Open Sans"/>
              </a:rPr>
              <a:t>Sát</a:t>
            </a:r>
            <a:r>
              <a:rPr lang="en-US" sz="4000">
                <a:latin typeface="Open Sans"/>
                <a:ea typeface="Open Sans"/>
                <a:cs typeface="Open Sans"/>
              </a:rPr>
              <a:t> </a:t>
            </a:r>
            <a:r>
              <a:rPr lang="en-US" sz="4000" err="1">
                <a:latin typeface="Open Sans"/>
                <a:ea typeface="Open Sans"/>
                <a:cs typeface="Open Sans"/>
              </a:rPr>
              <a:t>trùng</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bằng</a:t>
            </a:r>
            <a:r>
              <a:rPr lang="en-US" sz="4000">
                <a:latin typeface="Open Sans"/>
                <a:ea typeface="Open Sans"/>
                <a:cs typeface="Open Sans"/>
              </a:rPr>
              <a:t> </a:t>
            </a:r>
            <a:r>
              <a:rPr lang="en-US" sz="4000" err="1">
                <a:latin typeface="Open Sans"/>
                <a:ea typeface="Open Sans"/>
                <a:cs typeface="Open Sans"/>
              </a:rPr>
              <a:t>cồn</a:t>
            </a:r>
            <a:r>
              <a:rPr lang="en-US" sz="4000">
                <a:latin typeface="Open Sans"/>
                <a:ea typeface="Open Sans"/>
                <a:cs typeface="Open Sans"/>
              </a:rPr>
              <a:t> iodine. </a:t>
            </a:r>
            <a:endParaRPr lang="en-US">
              <a:latin typeface="Calibri"/>
              <a:ea typeface="Open Sans"/>
              <a:cs typeface="Calibri"/>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3: Che </a:t>
            </a:r>
            <a:r>
              <a:rPr lang="en-US" sz="4000" err="1">
                <a:latin typeface="Open Sans"/>
                <a:ea typeface="Open Sans"/>
                <a:cs typeface="Open Sans"/>
              </a:rPr>
              <a:t>kín</a:t>
            </a:r>
            <a:r>
              <a:rPr lang="en-US" sz="4000">
                <a:latin typeface="Open Sans"/>
                <a:ea typeface="Open Sans"/>
                <a:cs typeface="Open Sans"/>
              </a:rPr>
              <a:t> </a:t>
            </a:r>
            <a:r>
              <a:rPr lang="en-US" sz="4000" err="1">
                <a:latin typeface="Open Sans"/>
                <a:ea typeface="Open Sans"/>
                <a:cs typeface="Open Sans"/>
              </a:rPr>
              <a:t>miệng</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bằng</a:t>
            </a:r>
            <a:r>
              <a:rPr lang="en-US" sz="4000">
                <a:latin typeface="Open Sans"/>
                <a:ea typeface="Open Sans"/>
                <a:cs typeface="Open Sans"/>
              </a:rPr>
              <a:t> </a:t>
            </a:r>
            <a:r>
              <a:rPr lang="en-US" sz="4000" err="1">
                <a:latin typeface="Open Sans"/>
                <a:ea typeface="Open Sans"/>
                <a:cs typeface="Open Sans"/>
              </a:rPr>
              <a:t>bông</a:t>
            </a:r>
            <a:r>
              <a:rPr lang="en-US" sz="4000">
                <a:latin typeface="Open Sans"/>
                <a:ea typeface="Open Sans"/>
                <a:cs typeface="Open Sans"/>
              </a:rPr>
              <a:t>, </a:t>
            </a:r>
            <a:r>
              <a:rPr lang="en-US" sz="4000" err="1">
                <a:latin typeface="Open Sans"/>
                <a:ea typeface="Open Sans"/>
                <a:cs typeface="Open Sans"/>
              </a:rPr>
              <a:t>gạc</a:t>
            </a:r>
            <a:r>
              <a:rPr lang="en-US" sz="4000">
                <a:latin typeface="Open Sans"/>
                <a:ea typeface="Open Sans"/>
                <a:cs typeface="Open Sans"/>
              </a:rPr>
              <a:t>, </a:t>
            </a:r>
            <a:r>
              <a:rPr lang="en-US" sz="4000" err="1">
                <a:latin typeface="Open Sans"/>
                <a:ea typeface="Open Sans"/>
                <a:cs typeface="Open Sans"/>
              </a:rPr>
              <a:t>băng</a:t>
            </a:r>
            <a:r>
              <a:rPr lang="en-US" sz="4000">
                <a:latin typeface="Open Sans"/>
                <a:ea typeface="Open Sans"/>
                <a:cs typeface="Open Sans"/>
              </a:rPr>
              <a:t> </a:t>
            </a:r>
            <a:r>
              <a:rPr lang="en-US" sz="4000" err="1">
                <a:latin typeface="Open Sans"/>
                <a:ea typeface="Open Sans"/>
                <a:cs typeface="Open Sans"/>
              </a:rPr>
              <a:t>gạc</a:t>
            </a:r>
            <a:r>
              <a:rPr lang="en-US" sz="4000">
                <a:latin typeface="Open Sans"/>
                <a:ea typeface="Open Sans"/>
                <a:cs typeface="Open Sans"/>
              </a:rPr>
              <a:t>. </a:t>
            </a:r>
            <a:endParaRPr lang="en-US">
              <a:cs typeface="Calibri"/>
            </a:endParaRPr>
          </a:p>
        </p:txBody>
      </p:sp>
      <p:sp>
        <p:nvSpPr>
          <p:cNvPr id="8" name="Hộp Văn bản 7">
            <a:extLst>
              <a:ext uri="{FF2B5EF4-FFF2-40B4-BE49-F238E27FC236}">
                <a16:creationId xmlns:a16="http://schemas.microsoft.com/office/drawing/2014/main" id="{FDE2A2C9-47F5-D9A5-F541-7F754F21820B}"/>
              </a:ext>
            </a:extLst>
          </p:cNvPr>
          <p:cNvSpPr txBox="1"/>
          <p:nvPr/>
        </p:nvSpPr>
        <p:spPr>
          <a:xfrm>
            <a:off x="2301631" y="2794978"/>
            <a:ext cx="11154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0000"/>
                </a:solidFill>
                <a:latin typeface="Open Sans"/>
                <a:ea typeface="Open Sans"/>
                <a:cs typeface="Open Sans"/>
              </a:rPr>
              <a:t>* Sơ cứu chảy máu mao mạch và tĩnh mạch</a:t>
            </a:r>
            <a:endParaRPr lang="vi-VN" sz="4000" b="1">
              <a:solidFill>
                <a:srgbClr val="FF0000"/>
              </a:solidFill>
              <a:latin typeface="Open Sans"/>
              <a:ea typeface="Open Sans"/>
              <a:cs typeface="Open Sans"/>
            </a:endParaRPr>
          </a:p>
        </p:txBody>
      </p:sp>
      <p:pic>
        <p:nvPicPr>
          <p:cNvPr id="9" name="Hình ảnh 8" descr="Ảnh có chứa văn bản, ngón tay, băng dán&#10;&#10;Mô tả được tự động tạo">
            <a:extLst>
              <a:ext uri="{FF2B5EF4-FFF2-40B4-BE49-F238E27FC236}">
                <a16:creationId xmlns:a16="http://schemas.microsoft.com/office/drawing/2014/main" id="{12411A46-0B77-BC24-7494-EB80435BD3F2}"/>
              </a:ext>
            </a:extLst>
          </p:cNvPr>
          <p:cNvPicPr>
            <a:picLocks noChangeAspect="1"/>
          </p:cNvPicPr>
          <p:nvPr/>
        </p:nvPicPr>
        <p:blipFill>
          <a:blip r:embed="rId8"/>
          <a:stretch>
            <a:fillRect/>
          </a:stretch>
        </p:blipFill>
        <p:spPr>
          <a:xfrm>
            <a:off x="8488974" y="3972047"/>
            <a:ext cx="9320823" cy="4863367"/>
          </a:xfrm>
          <a:prstGeom prst="rect">
            <a:avLst/>
          </a:prstGeom>
        </p:spPr>
      </p:pic>
      <p:sp>
        <p:nvSpPr>
          <p:cNvPr id="23" name="Hình chữ nhật 22">
            <a:extLst>
              <a:ext uri="{FF2B5EF4-FFF2-40B4-BE49-F238E27FC236}">
                <a16:creationId xmlns:a16="http://schemas.microsoft.com/office/drawing/2014/main" id="{7EE69638-C455-7647-9194-95A9DFDF7040}"/>
              </a:ext>
            </a:extLst>
          </p:cNvPr>
          <p:cNvSpPr/>
          <p:nvPr/>
        </p:nvSpPr>
        <p:spPr>
          <a:xfrm>
            <a:off x="11723914" y="3951514"/>
            <a:ext cx="5910942" cy="40168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0F840284-66F5-0C91-2D43-5A27C7D8EAAD}"/>
              </a:ext>
            </a:extLst>
          </p:cNvPr>
          <p:cNvSpPr/>
          <p:nvPr/>
        </p:nvSpPr>
        <p:spPr>
          <a:xfrm>
            <a:off x="14700459" y="3964913"/>
            <a:ext cx="2931327" cy="40070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chữ nhật 31">
            <a:extLst>
              <a:ext uri="{FF2B5EF4-FFF2-40B4-BE49-F238E27FC236}">
                <a16:creationId xmlns:a16="http://schemas.microsoft.com/office/drawing/2014/main" id="{29EB4B71-BF6C-F535-EE22-4A58C924570E}"/>
              </a:ext>
            </a:extLst>
          </p:cNvPr>
          <p:cNvSpPr/>
          <p:nvPr/>
        </p:nvSpPr>
        <p:spPr>
          <a:xfrm>
            <a:off x="8473552" y="4166159"/>
            <a:ext cx="9320403" cy="39582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353144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7" presetID="22" presetClass="exit" presetSubtype="4" fill="hold" grpId="0" nodeType="withEffect">
                                  <p:stCondLst>
                                    <p:cond delay="0"/>
                                  </p:stCondLst>
                                  <p:childTnLst>
                                    <p:animEffect transition="out" filter="wipe(down)">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 calcmode="lin" valueType="num">
                                      <p:cBhvr additive="base">
                                        <p:cTn id="3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1" end="1"/>
                                            </p:txEl>
                                          </p:spTgt>
                                        </p:tgtEl>
                                        <p:attrNameLst>
                                          <p:attrName>ppt_y</p:attrName>
                                        </p:attrNameLst>
                                      </p:cBhvr>
                                      <p:tavLst>
                                        <p:tav tm="0">
                                          <p:val>
                                            <p:strVal val="1+#ppt_h/2"/>
                                          </p:val>
                                        </p:tav>
                                        <p:tav tm="100000">
                                          <p:val>
                                            <p:strVal val="#ppt_y"/>
                                          </p:val>
                                        </p:tav>
                                      </p:tavLst>
                                    </p:anim>
                                  </p:childTnLst>
                                </p:cTn>
                              </p:par>
                              <p:par>
                                <p:cTn id="36" presetID="22" presetClass="exit" presetSubtype="8" fill="hold" grpId="0" nodeType="withEffect">
                                  <p:stCondLst>
                                    <p:cond delay="0"/>
                                  </p:stCondLst>
                                  <p:childTnLst>
                                    <p:animEffect transition="out" filter="wipe(left)">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45" presetID="22" presetClass="exit" presetSubtype="4" fill="hold" grpId="0" nodeType="withEffect">
                                  <p:stCondLst>
                                    <p:cond delay="0"/>
                                  </p:stCondLst>
                                  <p:childTnLst>
                                    <p:animEffect transition="out" filter="wipe(down)">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7" grpId="0" build="p"/>
      <p:bldP spid="8" grpId="0"/>
      <p:bldP spid="23" grpId="0" animBg="1"/>
      <p:bldP spid="10" grpId="0" animBg="1"/>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02729"/>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rPr>
              <a:t>a. </a:t>
            </a:r>
            <a:r>
              <a:rPr lang="en-US" sz="4500" err="1">
                <a:solidFill>
                  <a:srgbClr val="000000"/>
                </a:solidFill>
                <a:latin typeface="Open Sans"/>
              </a:rPr>
              <a:t>Sơ</a:t>
            </a:r>
            <a:r>
              <a:rPr lang="en-US" sz="4500">
                <a:solidFill>
                  <a:srgbClr val="000000"/>
                </a:solidFill>
                <a:latin typeface="Open Sans"/>
              </a:rPr>
              <a:t> </a:t>
            </a:r>
            <a:r>
              <a:rPr lang="en-US" sz="4500" err="1">
                <a:solidFill>
                  <a:srgbClr val="000000"/>
                </a:solidFill>
                <a:latin typeface="Open Sans"/>
              </a:rPr>
              <a:t>cứu</a:t>
            </a:r>
            <a:r>
              <a:rPr lang="en-US" sz="4500">
                <a:solidFill>
                  <a:srgbClr val="000000"/>
                </a:solidFill>
                <a:latin typeface="Open Sans"/>
              </a:rPr>
              <a:t> </a:t>
            </a:r>
            <a:r>
              <a:rPr lang="en-US" sz="4500" err="1">
                <a:solidFill>
                  <a:srgbClr val="000000"/>
                </a:solidFill>
                <a:latin typeface="Open Sans"/>
              </a:rPr>
              <a:t>cầm</a:t>
            </a:r>
            <a:r>
              <a:rPr lang="en-US" sz="4500">
                <a:solidFill>
                  <a:srgbClr val="000000"/>
                </a:solidFill>
                <a:latin typeface="Open Sans"/>
              </a:rPr>
              <a:t> </a:t>
            </a:r>
            <a:r>
              <a:rPr lang="en-US" sz="4500" err="1">
                <a:solidFill>
                  <a:srgbClr val="000000"/>
                </a:solidFill>
                <a:latin typeface="Open Sans"/>
              </a:rPr>
              <a:t>máu</a:t>
            </a:r>
            <a:r>
              <a:rPr lang="en-US" sz="4500">
                <a:solidFill>
                  <a:srgbClr val="000000"/>
                </a:solidFill>
                <a:latin typeface="Open Sans"/>
              </a:rPr>
              <a:t> </a:t>
            </a:r>
            <a:r>
              <a:rPr lang="en-US" sz="4500" err="1">
                <a:solidFill>
                  <a:srgbClr val="000000"/>
                </a:solidFill>
                <a:latin typeface="Open Sans"/>
              </a:rPr>
              <a:t>trong</a:t>
            </a:r>
            <a:r>
              <a:rPr lang="en-US" sz="4500">
                <a:solidFill>
                  <a:srgbClr val="000000"/>
                </a:solidFill>
                <a:latin typeface="Open Sans"/>
              </a:rPr>
              <a:t> </a:t>
            </a:r>
            <a:r>
              <a:rPr lang="en-US" sz="4500" err="1">
                <a:solidFill>
                  <a:srgbClr val="000000"/>
                </a:solidFill>
                <a:latin typeface="Open Sans"/>
              </a:rPr>
              <a:t>các</a:t>
            </a:r>
            <a:r>
              <a:rPr lang="en-US" sz="4500">
                <a:solidFill>
                  <a:srgbClr val="000000"/>
                </a:solidFill>
                <a:latin typeface="Open Sans"/>
              </a:rPr>
              <a:t> </a:t>
            </a:r>
            <a:r>
              <a:rPr lang="en-US" sz="4500" err="1">
                <a:solidFill>
                  <a:srgbClr val="000000"/>
                </a:solidFill>
                <a:latin typeface="Open Sans"/>
              </a:rPr>
              <a:t>trường</a:t>
            </a:r>
            <a:r>
              <a:rPr lang="en-US" sz="4500">
                <a:solidFill>
                  <a:srgbClr val="000000"/>
                </a:solidFill>
                <a:latin typeface="Open Sans"/>
              </a:rPr>
              <a:t> </a:t>
            </a:r>
            <a:r>
              <a:rPr lang="en-US" sz="4500" err="1">
                <a:solidFill>
                  <a:srgbClr val="000000"/>
                </a:solidFill>
                <a:latin typeface="Open Sans"/>
              </a:rPr>
              <a:t>hợp</a:t>
            </a:r>
            <a:r>
              <a:rPr lang="en-US" sz="4500">
                <a:solidFill>
                  <a:srgbClr val="000000"/>
                </a:solidFill>
                <a:latin typeface="Open Sans"/>
              </a:rPr>
              <a:t> </a:t>
            </a:r>
            <a:r>
              <a:rPr lang="en-US" sz="4500" err="1">
                <a:solidFill>
                  <a:srgbClr val="000000"/>
                </a:solidFill>
                <a:latin typeface="Open Sans"/>
              </a:rPr>
              <a:t>giả</a:t>
            </a:r>
            <a:r>
              <a:rPr lang="en-US" sz="4500">
                <a:solidFill>
                  <a:srgbClr val="000000"/>
                </a:solidFill>
                <a:latin typeface="Open Sans"/>
              </a:rPr>
              <a:t> </a:t>
            </a:r>
            <a:r>
              <a:rPr lang="en-US" sz="4500" err="1">
                <a:solidFill>
                  <a:srgbClr val="000000"/>
                </a:solidFill>
                <a:latin typeface="Open Sans"/>
              </a:rPr>
              <a:t>định</a:t>
            </a:r>
            <a:endParaRPr lang="en-US" sz="4500" err="1">
              <a:solidFill>
                <a:srgbClr val="000000"/>
              </a:solidFill>
              <a:latin typeface="Open Sans"/>
              <a:ea typeface="Open Sans"/>
              <a:cs typeface="Open Sans"/>
            </a:endParaRPr>
          </a:p>
        </p:txBody>
      </p:sp>
      <p:sp>
        <p:nvSpPr>
          <p:cNvPr id="7" name="Hộp Văn bản 6">
            <a:extLst>
              <a:ext uri="{FF2B5EF4-FFF2-40B4-BE49-F238E27FC236}">
                <a16:creationId xmlns:a16="http://schemas.microsoft.com/office/drawing/2014/main" id="{18754521-65B4-D9EF-CCFA-33B5BE821ED5}"/>
              </a:ext>
            </a:extLst>
          </p:cNvPr>
          <p:cNvSpPr txBox="1"/>
          <p:nvPr/>
        </p:nvSpPr>
        <p:spPr>
          <a:xfrm>
            <a:off x="425937" y="3508131"/>
            <a:ext cx="1744589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1: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ngón</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cái</a:t>
            </a:r>
            <a:r>
              <a:rPr lang="en-US" sz="4000">
                <a:latin typeface="Open Sans"/>
                <a:ea typeface="Open Sans"/>
                <a:cs typeface="Open Sans"/>
              </a:rPr>
              <a:t> </a:t>
            </a:r>
            <a:r>
              <a:rPr lang="en-US" sz="4000" err="1">
                <a:latin typeface="Open Sans"/>
                <a:ea typeface="Open Sans"/>
                <a:cs typeface="Open Sans"/>
              </a:rPr>
              <a:t>dò</a:t>
            </a:r>
            <a:r>
              <a:rPr lang="en-US" sz="4000">
                <a:latin typeface="Open Sans"/>
                <a:ea typeface="Open Sans"/>
                <a:cs typeface="Open Sans"/>
              </a:rPr>
              <a:t> </a:t>
            </a:r>
            <a:r>
              <a:rPr lang="en-US" sz="4000" err="1">
                <a:latin typeface="Open Sans"/>
                <a:ea typeface="Open Sans"/>
                <a:cs typeface="Open Sans"/>
              </a:rPr>
              <a:t>tìm</a:t>
            </a:r>
            <a:r>
              <a:rPr lang="en-US" sz="4000">
                <a:latin typeface="Open Sans"/>
                <a:ea typeface="Open Sans"/>
                <a:cs typeface="Open Sans"/>
              </a:rPr>
              <a:t> </a:t>
            </a:r>
            <a:r>
              <a:rPr lang="en-US" sz="4000" err="1">
                <a:latin typeface="Open Sans"/>
                <a:ea typeface="Open Sans"/>
                <a:cs typeface="Open Sans"/>
              </a:rPr>
              <a:t>vị</a:t>
            </a:r>
            <a:r>
              <a:rPr lang="en-US" sz="4000">
                <a:latin typeface="Open Sans"/>
                <a:ea typeface="Open Sans"/>
                <a:cs typeface="Open Sans"/>
              </a:rPr>
              <a:t> </a:t>
            </a:r>
            <a:r>
              <a:rPr lang="en-US" sz="4000" err="1">
                <a:latin typeface="Open Sans"/>
                <a:ea typeface="Open Sans"/>
                <a:cs typeface="Open Sans"/>
              </a:rPr>
              <a:t>trí</a:t>
            </a:r>
            <a:r>
              <a:rPr lang="en-US" sz="4000">
                <a:latin typeface="Open Sans"/>
                <a:ea typeface="Open Sans"/>
                <a:cs typeface="Open Sans"/>
              </a:rPr>
              <a:t> </a:t>
            </a:r>
            <a:r>
              <a:rPr lang="en-US" sz="4000" err="1">
                <a:latin typeface="Open Sans"/>
                <a:ea typeface="Open Sans"/>
                <a:cs typeface="Open Sans"/>
              </a:rPr>
              <a:t>động</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cánh</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khi</a:t>
            </a:r>
            <a:r>
              <a:rPr lang="en-US" sz="4000">
                <a:latin typeface="Open Sans"/>
                <a:ea typeface="Open Sans"/>
                <a:cs typeface="Open Sans"/>
              </a:rPr>
              <a:t> </a:t>
            </a:r>
            <a:r>
              <a:rPr lang="en-US" sz="4000" err="1">
                <a:latin typeface="Open Sans"/>
                <a:ea typeface="Open Sans"/>
                <a:cs typeface="Open Sans"/>
              </a:rPr>
              <a:t>thấy</a:t>
            </a:r>
            <a:r>
              <a:rPr lang="en-US" sz="4000">
                <a:latin typeface="Open Sans"/>
                <a:ea typeface="Open Sans"/>
                <a:cs typeface="Open Sans"/>
              </a:rPr>
              <a:t> </a:t>
            </a:r>
            <a:r>
              <a:rPr lang="en-US" sz="4000" err="1">
                <a:latin typeface="Open Sans"/>
                <a:ea typeface="Open Sans"/>
                <a:cs typeface="Open Sans"/>
              </a:rPr>
              <a:t>dấu</a:t>
            </a:r>
            <a:r>
              <a:rPr lang="en-US" sz="4000">
                <a:latin typeface="Open Sans"/>
                <a:ea typeface="Open Sans"/>
                <a:cs typeface="Open Sans"/>
              </a:rPr>
              <a:t> </a:t>
            </a:r>
            <a:r>
              <a:rPr lang="en-US" sz="4000" err="1">
                <a:latin typeface="Open Sans"/>
                <a:ea typeface="Open Sans"/>
                <a:cs typeface="Open Sans"/>
              </a:rPr>
              <a:t>hiệu</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đập</a:t>
            </a:r>
            <a:r>
              <a:rPr lang="en-US" sz="4000">
                <a:latin typeface="Open Sans"/>
                <a:ea typeface="Open Sans"/>
                <a:cs typeface="Open Sans"/>
              </a:rPr>
              <a:t> </a:t>
            </a:r>
            <a:r>
              <a:rPr lang="en-US" sz="4000" err="1">
                <a:latin typeface="Open Sans"/>
                <a:ea typeface="Open Sans"/>
                <a:cs typeface="Open Sans"/>
              </a:rPr>
              <a:t>rõ</a:t>
            </a:r>
            <a:r>
              <a:rPr lang="en-US" sz="4000">
                <a:latin typeface="Open Sans"/>
                <a:ea typeface="Open Sans"/>
                <a:cs typeface="Open Sans"/>
              </a:rPr>
              <a:t> </a:t>
            </a:r>
            <a:r>
              <a:rPr lang="en-US" sz="4000" err="1">
                <a:latin typeface="Open Sans"/>
                <a:ea typeface="Open Sans"/>
                <a:cs typeface="Open Sans"/>
              </a:rPr>
              <a:t>thì</a:t>
            </a:r>
            <a:r>
              <a:rPr lang="en-US" sz="4000">
                <a:latin typeface="Open Sans"/>
                <a:ea typeface="Open Sans"/>
                <a:cs typeface="Open Sans"/>
              </a:rPr>
              <a:t> </a:t>
            </a:r>
            <a:r>
              <a:rPr lang="en-US" sz="4000" err="1">
                <a:latin typeface="Open Sans"/>
                <a:ea typeface="Open Sans"/>
                <a:cs typeface="Open Sans"/>
              </a:rPr>
              <a:t>ấn</a:t>
            </a:r>
            <a:r>
              <a:rPr lang="en-US" sz="4000">
                <a:latin typeface="Open Sans"/>
                <a:ea typeface="Open Sans"/>
                <a:cs typeface="Open Sans"/>
              </a:rPr>
              <a:t> </a:t>
            </a:r>
            <a:r>
              <a:rPr lang="en-US" sz="4000" err="1">
                <a:latin typeface="Open Sans"/>
                <a:ea typeface="Open Sans"/>
                <a:cs typeface="Open Sans"/>
              </a:rPr>
              <a:t>mạnh</a:t>
            </a:r>
            <a:r>
              <a:rPr lang="en-US" sz="4000">
                <a:latin typeface="Open Sans"/>
                <a:ea typeface="Open Sans"/>
                <a:cs typeface="Open Sans"/>
              </a:rPr>
              <a:t> </a:t>
            </a:r>
            <a:r>
              <a:rPr lang="en-US" sz="4000" err="1">
                <a:latin typeface="Open Sans"/>
                <a:ea typeface="Open Sans"/>
                <a:cs typeface="Open Sans"/>
              </a:rPr>
              <a:t>để</a:t>
            </a:r>
            <a:r>
              <a:rPr lang="en-US" sz="4000">
                <a:latin typeface="Open Sans"/>
                <a:ea typeface="Open Sans"/>
                <a:cs typeface="Open Sans"/>
              </a:rPr>
              <a:t> </a:t>
            </a:r>
            <a:r>
              <a:rPr lang="en-US" sz="4000" err="1">
                <a:latin typeface="Open Sans"/>
                <a:ea typeface="Open Sans"/>
                <a:cs typeface="Open Sans"/>
              </a:rPr>
              <a:t>làm</a:t>
            </a:r>
            <a:r>
              <a:rPr lang="en-US" sz="4000">
                <a:latin typeface="Open Sans"/>
                <a:ea typeface="Open Sans"/>
                <a:cs typeface="Open Sans"/>
              </a:rPr>
              <a:t> </a:t>
            </a:r>
            <a:r>
              <a:rPr lang="en-US" sz="4000" err="1">
                <a:latin typeface="Open Sans"/>
                <a:ea typeface="Open Sans"/>
                <a:cs typeface="Open Sans"/>
              </a:rPr>
              <a:t>ngừng</a:t>
            </a:r>
            <a:r>
              <a:rPr lang="en-US" sz="4000">
                <a:latin typeface="Open Sans"/>
                <a:ea typeface="Open Sans"/>
                <a:cs typeface="Open Sans"/>
              </a:rPr>
              <a:t> </a:t>
            </a:r>
            <a:r>
              <a:rPr lang="en-US" sz="4000" err="1">
                <a:latin typeface="Open Sans"/>
                <a:ea typeface="Open Sans"/>
                <a:cs typeface="Open Sans"/>
              </a:rPr>
              <a:t>chảy</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ở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endParaRPr lang="vi-VN"/>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2: </a:t>
            </a:r>
            <a:r>
              <a:rPr lang="en-US" sz="4000" err="1">
                <a:latin typeface="Open Sans"/>
                <a:ea typeface="Open Sans"/>
                <a:cs typeface="Open Sans"/>
              </a:rPr>
              <a:t>Buộc</a:t>
            </a:r>
            <a:r>
              <a:rPr lang="en-US" sz="4000">
                <a:latin typeface="Open Sans"/>
                <a:ea typeface="Open Sans"/>
                <a:cs typeface="Open Sans"/>
              </a:rPr>
              <a:t>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garô</a:t>
            </a:r>
            <a:r>
              <a:rPr lang="en-US" sz="4000">
                <a:latin typeface="Open Sans"/>
                <a:ea typeface="Open Sans"/>
                <a:cs typeface="Open Sans"/>
              </a:rPr>
              <a:t>.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cao</a:t>
            </a:r>
            <a:r>
              <a:rPr lang="en-US" sz="4000">
                <a:latin typeface="Open Sans"/>
                <a:ea typeface="Open Sans"/>
                <a:cs typeface="Open Sans"/>
              </a:rPr>
              <a:t> </a:t>
            </a:r>
            <a:r>
              <a:rPr lang="en-US" sz="4000" err="1">
                <a:latin typeface="Open Sans"/>
                <a:ea typeface="Open Sans"/>
                <a:cs typeface="Open Sans"/>
              </a:rPr>
              <a:t>su</a:t>
            </a:r>
            <a:r>
              <a:rPr lang="en-US" sz="4000">
                <a:latin typeface="Open Sans"/>
                <a:ea typeface="Open Sans"/>
                <a:cs typeface="Open Sans"/>
              </a:rPr>
              <a:t> hay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vải</a:t>
            </a:r>
            <a:r>
              <a:rPr lang="en-US" sz="4000">
                <a:latin typeface="Open Sans"/>
                <a:ea typeface="Open Sans"/>
                <a:cs typeface="Open Sans"/>
              </a:rPr>
              <a:t> </a:t>
            </a:r>
            <a:r>
              <a:rPr lang="en-US" sz="4000" err="1">
                <a:latin typeface="Open Sans"/>
                <a:ea typeface="Open Sans"/>
                <a:cs typeface="Open Sans"/>
              </a:rPr>
              <a:t>mềm</a:t>
            </a:r>
            <a:r>
              <a:rPr lang="en-US" sz="4000">
                <a:latin typeface="Open Sans"/>
                <a:ea typeface="Open Sans"/>
                <a:cs typeface="Open Sans"/>
              </a:rPr>
              <a:t> </a:t>
            </a:r>
            <a:r>
              <a:rPr lang="en-US" sz="4000" err="1">
                <a:latin typeface="Open Sans"/>
                <a:ea typeface="Open Sans"/>
                <a:cs typeface="Open Sans"/>
              </a:rPr>
              <a:t>buộc</a:t>
            </a:r>
            <a:r>
              <a:rPr lang="en-US" sz="4000">
                <a:latin typeface="Open Sans"/>
                <a:ea typeface="Open Sans"/>
                <a:cs typeface="Open Sans"/>
              </a:rPr>
              <a:t> </a:t>
            </a:r>
            <a:r>
              <a:rPr lang="en-US" sz="4000" err="1">
                <a:latin typeface="Open Sans"/>
                <a:ea typeface="Open Sans"/>
                <a:cs typeface="Open Sans"/>
              </a:rPr>
              <a:t>chặt</a:t>
            </a:r>
            <a:r>
              <a:rPr lang="en-US" sz="4000">
                <a:latin typeface="Open Sans"/>
                <a:ea typeface="Open Sans"/>
                <a:cs typeface="Open Sans"/>
              </a:rPr>
              <a:t> ở </a:t>
            </a:r>
            <a:r>
              <a:rPr lang="en-US" sz="4000" err="1">
                <a:latin typeface="Open Sans"/>
                <a:ea typeface="Open Sans"/>
                <a:cs typeface="Open Sans"/>
              </a:rPr>
              <a:t>vị</a:t>
            </a:r>
            <a:r>
              <a:rPr lang="en-US" sz="4000">
                <a:latin typeface="Open Sans"/>
                <a:ea typeface="Open Sans"/>
                <a:cs typeface="Open Sans"/>
              </a:rPr>
              <a:t> </a:t>
            </a:r>
            <a:r>
              <a:rPr lang="en-US" sz="4000" err="1">
                <a:latin typeface="Open Sans"/>
                <a:ea typeface="Open Sans"/>
                <a:cs typeface="Open Sans"/>
              </a:rPr>
              <a:t>trí</a:t>
            </a:r>
            <a:r>
              <a:rPr lang="en-US" sz="4000">
                <a:latin typeface="Open Sans"/>
                <a:ea typeface="Open Sans"/>
                <a:cs typeface="Open Sans"/>
              </a:rPr>
              <a:t> </a:t>
            </a:r>
            <a:r>
              <a:rPr lang="en-US" sz="4000" err="1">
                <a:latin typeface="Open Sans"/>
                <a:ea typeface="Open Sans"/>
                <a:cs typeface="Open Sans"/>
              </a:rPr>
              <a:t>gần</a:t>
            </a:r>
            <a:r>
              <a:rPr lang="en-US" sz="4000">
                <a:latin typeface="Open Sans"/>
                <a:ea typeface="Open Sans"/>
                <a:cs typeface="Open Sans"/>
              </a:rPr>
              <a:t> </a:t>
            </a:r>
            <a:r>
              <a:rPr lang="en-US" sz="4000" err="1">
                <a:latin typeface="Open Sans"/>
                <a:ea typeface="Open Sans"/>
                <a:cs typeface="Open Sans"/>
              </a:rPr>
              <a:t>sát</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cao</a:t>
            </a:r>
            <a:r>
              <a:rPr lang="en-US" sz="4000">
                <a:latin typeface="Open Sans"/>
                <a:ea typeface="Open Sans"/>
                <a:cs typeface="Open Sans"/>
              </a:rPr>
              <a:t> </a:t>
            </a:r>
            <a:r>
              <a:rPr lang="en-US" sz="4000" err="1">
                <a:latin typeface="Open Sans"/>
                <a:ea typeface="Open Sans"/>
                <a:cs typeface="Open Sans"/>
              </a:rPr>
              <a:t>hơn</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phía</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với</a:t>
            </a:r>
            <a:r>
              <a:rPr lang="en-US" sz="4000">
                <a:latin typeface="Open Sans"/>
                <a:ea typeface="Open Sans"/>
                <a:cs typeface="Open Sans"/>
              </a:rPr>
              <a:t> </a:t>
            </a:r>
            <a:r>
              <a:rPr lang="en-US" sz="4000" err="1">
                <a:latin typeface="Open Sans"/>
                <a:ea typeface="Open Sans"/>
                <a:cs typeface="Open Sans"/>
              </a:rPr>
              <a:t>lực</a:t>
            </a:r>
            <a:r>
              <a:rPr lang="en-US" sz="4000">
                <a:latin typeface="Open Sans"/>
                <a:ea typeface="Open Sans"/>
                <a:cs typeface="Open Sans"/>
              </a:rPr>
              <a:t> </a:t>
            </a:r>
            <a:r>
              <a:rPr lang="en-US" sz="4000" err="1">
                <a:latin typeface="Open Sans"/>
                <a:ea typeface="Open Sans"/>
                <a:cs typeface="Open Sans"/>
              </a:rPr>
              <a:t>ép</a:t>
            </a:r>
            <a:r>
              <a:rPr lang="en-US" sz="4000">
                <a:latin typeface="Open Sans"/>
                <a:ea typeface="Open Sans"/>
                <a:cs typeface="Open Sans"/>
              </a:rPr>
              <a:t> </a:t>
            </a:r>
            <a:r>
              <a:rPr lang="en-US" sz="4000" err="1">
                <a:latin typeface="Open Sans"/>
                <a:ea typeface="Open Sans"/>
                <a:cs typeface="Open Sans"/>
              </a:rPr>
              <a:t>đủ</a:t>
            </a:r>
            <a:r>
              <a:rPr lang="en-US" sz="4000">
                <a:latin typeface="Open Sans"/>
                <a:ea typeface="Open Sans"/>
                <a:cs typeface="Open Sans"/>
              </a:rPr>
              <a:t> </a:t>
            </a:r>
            <a:r>
              <a:rPr lang="en-US" sz="4000" err="1">
                <a:latin typeface="Open Sans"/>
                <a:ea typeface="Open Sans"/>
                <a:cs typeface="Open Sans"/>
              </a:rPr>
              <a:t>làm</a:t>
            </a:r>
            <a:r>
              <a:rPr lang="en-US" sz="4000">
                <a:latin typeface="Open Sans"/>
                <a:ea typeface="Open Sans"/>
                <a:cs typeface="Open Sans"/>
              </a:rPr>
              <a:t> </a:t>
            </a:r>
            <a:r>
              <a:rPr lang="en-US" sz="4000" err="1">
                <a:latin typeface="Open Sans"/>
                <a:ea typeface="Open Sans"/>
                <a:cs typeface="Open Sans"/>
              </a:rPr>
              <a:t>cầm</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endParaRPr lang="en-US">
              <a:latin typeface="Calibri"/>
              <a:ea typeface="Open Sans"/>
              <a:cs typeface="Calibri"/>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3: </a:t>
            </a:r>
            <a:r>
              <a:rPr lang="en-US" sz="4000" err="1">
                <a:latin typeface="Open Sans"/>
                <a:ea typeface="Open Sans"/>
                <a:cs typeface="Open Sans"/>
              </a:rPr>
              <a:t>Sát</a:t>
            </a:r>
            <a:r>
              <a:rPr lang="en-US" sz="4000">
                <a:latin typeface="Open Sans"/>
                <a:ea typeface="Open Sans"/>
                <a:cs typeface="Open Sans"/>
              </a:rPr>
              <a:t> </a:t>
            </a:r>
            <a:r>
              <a:rPr lang="en-US" sz="4000" err="1">
                <a:latin typeface="Open Sans"/>
                <a:ea typeface="Open Sans"/>
                <a:cs typeface="Open Sans"/>
              </a:rPr>
              <a:t>trùng</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bằng</a:t>
            </a:r>
            <a:r>
              <a:rPr lang="en-US" sz="4000">
                <a:latin typeface="Open Sans"/>
                <a:ea typeface="Open Sans"/>
                <a:cs typeface="Open Sans"/>
              </a:rPr>
              <a:t> </a:t>
            </a:r>
            <a:r>
              <a:rPr lang="en-US" sz="4000" err="1">
                <a:latin typeface="Open Sans"/>
                <a:ea typeface="Open Sans"/>
                <a:cs typeface="Open Sans"/>
              </a:rPr>
              <a:t>cồn</a:t>
            </a:r>
            <a:r>
              <a:rPr lang="en-US" sz="4000">
                <a:latin typeface="Open Sans"/>
                <a:ea typeface="Open Sans"/>
                <a:cs typeface="Open Sans"/>
              </a:rPr>
              <a:t> iodine </a:t>
            </a:r>
            <a:r>
              <a:rPr lang="en-US" sz="4000" err="1">
                <a:latin typeface="Open Sans"/>
                <a:ea typeface="Open Sans"/>
                <a:cs typeface="Open Sans"/>
              </a:rPr>
              <a:t>rồi</a:t>
            </a:r>
            <a:r>
              <a:rPr lang="en-US" sz="4000">
                <a:latin typeface="Open Sans"/>
                <a:ea typeface="Open Sans"/>
                <a:cs typeface="Open Sans"/>
              </a:rPr>
              <a:t> </a:t>
            </a:r>
            <a:r>
              <a:rPr lang="en-US" sz="4000" err="1">
                <a:latin typeface="Open Sans"/>
                <a:ea typeface="Open Sans"/>
                <a:cs typeface="Open Sans"/>
              </a:rPr>
              <a:t>che</a:t>
            </a:r>
            <a:r>
              <a:rPr lang="en-US" sz="4000">
                <a:latin typeface="Open Sans"/>
                <a:ea typeface="Open Sans"/>
                <a:cs typeface="Open Sans"/>
              </a:rPr>
              <a:t> </a:t>
            </a:r>
            <a:r>
              <a:rPr lang="en-US" sz="4000" err="1">
                <a:latin typeface="Open Sans"/>
                <a:ea typeface="Open Sans"/>
                <a:cs typeface="Open Sans"/>
              </a:rPr>
              <a:t>kín</a:t>
            </a:r>
            <a:r>
              <a:rPr lang="en-US" sz="4000">
                <a:latin typeface="Open Sans"/>
                <a:ea typeface="Open Sans"/>
                <a:cs typeface="Open Sans"/>
              </a:rPr>
              <a:t> </a:t>
            </a:r>
            <a:r>
              <a:rPr lang="en-US" sz="4000" err="1">
                <a:latin typeface="Open Sans"/>
                <a:ea typeface="Open Sans"/>
                <a:cs typeface="Open Sans"/>
              </a:rPr>
              <a:t>miệng</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endParaRPr lang="en-US">
              <a:latin typeface="Calibri"/>
              <a:ea typeface="Open Sans"/>
              <a:cs typeface="Calibri"/>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4: </a:t>
            </a:r>
            <a:r>
              <a:rPr lang="en-US" sz="4000" err="1">
                <a:latin typeface="Open Sans"/>
                <a:ea typeface="Open Sans"/>
                <a:cs typeface="Open Sans"/>
              </a:rPr>
              <a:t>Đưa</a:t>
            </a:r>
            <a:r>
              <a:rPr lang="en-US" sz="4000">
                <a:latin typeface="Open Sans"/>
                <a:ea typeface="Open Sans"/>
                <a:cs typeface="Open Sans"/>
              </a:rPr>
              <a:t> </a:t>
            </a:r>
            <a:r>
              <a:rPr lang="en-US" sz="4000" err="1">
                <a:latin typeface="Open Sans"/>
                <a:ea typeface="Open Sans"/>
                <a:cs typeface="Open Sans"/>
              </a:rPr>
              <a:t>người</a:t>
            </a:r>
            <a:r>
              <a:rPr lang="en-US" sz="4000">
                <a:latin typeface="Open Sans"/>
                <a:ea typeface="Open Sans"/>
                <a:cs typeface="Open Sans"/>
              </a:rPr>
              <a:t> </a:t>
            </a:r>
            <a:r>
              <a:rPr lang="en-US" sz="4000" err="1">
                <a:latin typeface="Open Sans"/>
                <a:ea typeface="Open Sans"/>
                <a:cs typeface="Open Sans"/>
              </a:rPr>
              <a:t>bị</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đến</a:t>
            </a:r>
            <a:r>
              <a:rPr lang="en-US" sz="4000">
                <a:latin typeface="Open Sans"/>
                <a:ea typeface="Open Sans"/>
                <a:cs typeface="Open Sans"/>
              </a:rPr>
              <a:t> </a:t>
            </a:r>
            <a:r>
              <a:rPr lang="en-US" sz="4000" err="1">
                <a:latin typeface="Open Sans"/>
                <a:ea typeface="Open Sans"/>
                <a:cs typeface="Open Sans"/>
              </a:rPr>
              <a:t>cơ</a:t>
            </a:r>
            <a:r>
              <a:rPr lang="en-US" sz="4000">
                <a:latin typeface="Open Sans"/>
                <a:ea typeface="Open Sans"/>
                <a:cs typeface="Open Sans"/>
              </a:rPr>
              <a:t> </a:t>
            </a:r>
            <a:r>
              <a:rPr lang="en-US" sz="4000" err="1">
                <a:latin typeface="Open Sans"/>
                <a:ea typeface="Open Sans"/>
                <a:cs typeface="Open Sans"/>
              </a:rPr>
              <a:t>sở</a:t>
            </a:r>
            <a:r>
              <a:rPr lang="en-US" sz="4000">
                <a:latin typeface="Open Sans"/>
                <a:ea typeface="Open Sans"/>
                <a:cs typeface="Open Sans"/>
              </a:rPr>
              <a:t> y </a:t>
            </a:r>
            <a:r>
              <a:rPr lang="en-US" sz="4000" err="1">
                <a:latin typeface="Open Sans"/>
                <a:ea typeface="Open Sans"/>
                <a:cs typeface="Open Sans"/>
              </a:rPr>
              <a:t>tế</a:t>
            </a:r>
            <a:r>
              <a:rPr lang="en-US" sz="4000">
                <a:latin typeface="Open Sans"/>
                <a:ea typeface="Open Sans"/>
                <a:cs typeface="Open Sans"/>
              </a:rPr>
              <a:t> </a:t>
            </a:r>
            <a:r>
              <a:rPr lang="en-US" sz="4000" err="1">
                <a:latin typeface="Open Sans"/>
                <a:ea typeface="Open Sans"/>
                <a:cs typeface="Open Sans"/>
              </a:rPr>
              <a:t>gần</a:t>
            </a:r>
            <a:r>
              <a:rPr lang="en-US" sz="4000">
                <a:latin typeface="Open Sans"/>
                <a:ea typeface="Open Sans"/>
                <a:cs typeface="Open Sans"/>
              </a:rPr>
              <a:t> </a:t>
            </a:r>
            <a:r>
              <a:rPr lang="en-US" sz="4000" err="1">
                <a:latin typeface="Open Sans"/>
                <a:ea typeface="Open Sans"/>
                <a:cs typeface="Open Sans"/>
              </a:rPr>
              <a:t>nhất</a:t>
            </a:r>
            <a:r>
              <a:rPr lang="en-US" sz="4000">
                <a:latin typeface="Open Sans"/>
                <a:ea typeface="Open Sans"/>
                <a:cs typeface="Open Sans"/>
              </a:rPr>
              <a:t>. </a:t>
            </a:r>
            <a:endParaRPr lang="en-US">
              <a:cs typeface="Calibri"/>
            </a:endParaRPr>
          </a:p>
        </p:txBody>
      </p:sp>
      <p:sp>
        <p:nvSpPr>
          <p:cNvPr id="8" name="Hộp Văn bản 7">
            <a:extLst>
              <a:ext uri="{FF2B5EF4-FFF2-40B4-BE49-F238E27FC236}">
                <a16:creationId xmlns:a16="http://schemas.microsoft.com/office/drawing/2014/main" id="{FDE2A2C9-47F5-D9A5-F541-7F754F21820B}"/>
              </a:ext>
            </a:extLst>
          </p:cNvPr>
          <p:cNvSpPr txBox="1"/>
          <p:nvPr/>
        </p:nvSpPr>
        <p:spPr>
          <a:xfrm>
            <a:off x="2301631" y="2794978"/>
            <a:ext cx="11154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Sơ</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cứu</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chảy</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máu</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động</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mạch</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cánh</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tay</a:t>
            </a:r>
            <a:endParaRPr lang="vi-VN" b="1" err="1">
              <a:solidFill>
                <a:srgbClr val="FF0000"/>
              </a:solidFill>
            </a:endParaRPr>
          </a:p>
        </p:txBody>
      </p:sp>
    </p:spTree>
    <p:extLst>
      <p:ext uri="{BB962C8B-B14F-4D97-AF65-F5344CB8AC3E}">
        <p14:creationId xmlns:p14="http://schemas.microsoft.com/office/powerpoint/2010/main" val="2909615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7" grpId="0" build="p"/>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02729"/>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rPr>
              <a:t>a. </a:t>
            </a:r>
            <a:r>
              <a:rPr lang="en-US" sz="4500" err="1">
                <a:solidFill>
                  <a:srgbClr val="000000"/>
                </a:solidFill>
                <a:latin typeface="Open Sans"/>
              </a:rPr>
              <a:t>Sơ</a:t>
            </a:r>
            <a:r>
              <a:rPr lang="en-US" sz="4500">
                <a:solidFill>
                  <a:srgbClr val="000000"/>
                </a:solidFill>
                <a:latin typeface="Open Sans"/>
              </a:rPr>
              <a:t> </a:t>
            </a:r>
            <a:r>
              <a:rPr lang="en-US" sz="4500" err="1">
                <a:solidFill>
                  <a:srgbClr val="000000"/>
                </a:solidFill>
                <a:latin typeface="Open Sans"/>
              </a:rPr>
              <a:t>cứu</a:t>
            </a:r>
            <a:r>
              <a:rPr lang="en-US" sz="4500">
                <a:solidFill>
                  <a:srgbClr val="000000"/>
                </a:solidFill>
                <a:latin typeface="Open Sans"/>
              </a:rPr>
              <a:t> </a:t>
            </a:r>
            <a:r>
              <a:rPr lang="en-US" sz="4500" err="1">
                <a:solidFill>
                  <a:srgbClr val="000000"/>
                </a:solidFill>
                <a:latin typeface="Open Sans"/>
              </a:rPr>
              <a:t>cầm</a:t>
            </a:r>
            <a:r>
              <a:rPr lang="en-US" sz="4500">
                <a:solidFill>
                  <a:srgbClr val="000000"/>
                </a:solidFill>
                <a:latin typeface="Open Sans"/>
              </a:rPr>
              <a:t> </a:t>
            </a:r>
            <a:r>
              <a:rPr lang="en-US" sz="4500" err="1">
                <a:solidFill>
                  <a:srgbClr val="000000"/>
                </a:solidFill>
                <a:latin typeface="Open Sans"/>
              </a:rPr>
              <a:t>máu</a:t>
            </a:r>
            <a:r>
              <a:rPr lang="en-US" sz="4500">
                <a:solidFill>
                  <a:srgbClr val="000000"/>
                </a:solidFill>
                <a:latin typeface="Open Sans"/>
              </a:rPr>
              <a:t> </a:t>
            </a:r>
            <a:r>
              <a:rPr lang="en-US" sz="4500" err="1">
                <a:solidFill>
                  <a:srgbClr val="000000"/>
                </a:solidFill>
                <a:latin typeface="Open Sans"/>
              </a:rPr>
              <a:t>trong</a:t>
            </a:r>
            <a:r>
              <a:rPr lang="en-US" sz="4500">
                <a:solidFill>
                  <a:srgbClr val="000000"/>
                </a:solidFill>
                <a:latin typeface="Open Sans"/>
              </a:rPr>
              <a:t> </a:t>
            </a:r>
            <a:r>
              <a:rPr lang="en-US" sz="4500" err="1">
                <a:solidFill>
                  <a:srgbClr val="000000"/>
                </a:solidFill>
                <a:latin typeface="Open Sans"/>
              </a:rPr>
              <a:t>các</a:t>
            </a:r>
            <a:r>
              <a:rPr lang="en-US" sz="4500">
                <a:solidFill>
                  <a:srgbClr val="000000"/>
                </a:solidFill>
                <a:latin typeface="Open Sans"/>
              </a:rPr>
              <a:t> </a:t>
            </a:r>
            <a:r>
              <a:rPr lang="en-US" sz="4500" err="1">
                <a:solidFill>
                  <a:srgbClr val="000000"/>
                </a:solidFill>
                <a:latin typeface="Open Sans"/>
              </a:rPr>
              <a:t>trường</a:t>
            </a:r>
            <a:r>
              <a:rPr lang="en-US" sz="4500">
                <a:solidFill>
                  <a:srgbClr val="000000"/>
                </a:solidFill>
                <a:latin typeface="Open Sans"/>
              </a:rPr>
              <a:t> </a:t>
            </a:r>
            <a:r>
              <a:rPr lang="en-US" sz="4500" err="1">
                <a:solidFill>
                  <a:srgbClr val="000000"/>
                </a:solidFill>
                <a:latin typeface="Open Sans"/>
              </a:rPr>
              <a:t>hợp</a:t>
            </a:r>
            <a:r>
              <a:rPr lang="en-US" sz="4500">
                <a:solidFill>
                  <a:srgbClr val="000000"/>
                </a:solidFill>
                <a:latin typeface="Open Sans"/>
              </a:rPr>
              <a:t> </a:t>
            </a:r>
            <a:r>
              <a:rPr lang="en-US" sz="4500" err="1">
                <a:solidFill>
                  <a:srgbClr val="000000"/>
                </a:solidFill>
                <a:latin typeface="Open Sans"/>
              </a:rPr>
              <a:t>giả</a:t>
            </a:r>
            <a:r>
              <a:rPr lang="en-US" sz="4500">
                <a:solidFill>
                  <a:srgbClr val="000000"/>
                </a:solidFill>
                <a:latin typeface="Open Sans"/>
              </a:rPr>
              <a:t> </a:t>
            </a:r>
            <a:r>
              <a:rPr lang="en-US" sz="4500" err="1">
                <a:solidFill>
                  <a:srgbClr val="000000"/>
                </a:solidFill>
                <a:latin typeface="Open Sans"/>
              </a:rPr>
              <a:t>định</a:t>
            </a:r>
            <a:endParaRPr lang="en-US" sz="4500" err="1">
              <a:solidFill>
                <a:srgbClr val="000000"/>
              </a:solidFill>
              <a:latin typeface="Open Sans"/>
              <a:ea typeface="Open Sans"/>
              <a:cs typeface="Open Sans"/>
            </a:endParaRPr>
          </a:p>
        </p:txBody>
      </p:sp>
      <p:sp>
        <p:nvSpPr>
          <p:cNvPr id="8" name="Hộp Văn bản 7">
            <a:extLst>
              <a:ext uri="{FF2B5EF4-FFF2-40B4-BE49-F238E27FC236}">
                <a16:creationId xmlns:a16="http://schemas.microsoft.com/office/drawing/2014/main" id="{FDE2A2C9-47F5-D9A5-F541-7F754F21820B}"/>
              </a:ext>
            </a:extLst>
          </p:cNvPr>
          <p:cNvSpPr txBox="1"/>
          <p:nvPr/>
        </p:nvSpPr>
        <p:spPr>
          <a:xfrm>
            <a:off x="2301631" y="2794978"/>
            <a:ext cx="11154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Sơ</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cứu</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chảy</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máu</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động</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mạch</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cánh</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tay</a:t>
            </a:r>
            <a:endParaRPr lang="vi-VN" b="1" err="1">
              <a:solidFill>
                <a:srgbClr val="FF0000"/>
              </a:solidFill>
            </a:endParaRPr>
          </a:p>
        </p:txBody>
      </p:sp>
      <p:pic>
        <p:nvPicPr>
          <p:cNvPr id="4" name="Hình ảnh 3" descr="Ảnh có chứa văn bản, ngón tay cái, ngón tay, hình mẫu&#10;&#10;Mô tả được tự động tạo">
            <a:extLst>
              <a:ext uri="{FF2B5EF4-FFF2-40B4-BE49-F238E27FC236}">
                <a16:creationId xmlns:a16="http://schemas.microsoft.com/office/drawing/2014/main" id="{5BD0A295-A0A1-9F72-E1E7-07CC2B345B3A}"/>
              </a:ext>
            </a:extLst>
          </p:cNvPr>
          <p:cNvPicPr>
            <a:picLocks noChangeAspect="1"/>
          </p:cNvPicPr>
          <p:nvPr/>
        </p:nvPicPr>
        <p:blipFill>
          <a:blip r:embed="rId8"/>
          <a:stretch>
            <a:fillRect/>
          </a:stretch>
        </p:blipFill>
        <p:spPr>
          <a:xfrm>
            <a:off x="4875944" y="3714628"/>
            <a:ext cx="6933956" cy="6276975"/>
          </a:xfrm>
          <a:prstGeom prst="rect">
            <a:avLst/>
          </a:prstGeom>
        </p:spPr>
      </p:pic>
    </p:spTree>
    <p:extLst>
      <p:ext uri="{BB962C8B-B14F-4D97-AF65-F5344CB8AC3E}">
        <p14:creationId xmlns:p14="http://schemas.microsoft.com/office/powerpoint/2010/main" val="17260954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11001"/>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ea typeface="+mn-lt"/>
                <a:cs typeface="+mn-lt"/>
              </a:rPr>
              <a:t>b. </a:t>
            </a:r>
            <a:r>
              <a:rPr lang="en-US" sz="4500" err="1">
                <a:solidFill>
                  <a:srgbClr val="000000"/>
                </a:solidFill>
                <a:latin typeface="Open Sans"/>
                <a:ea typeface="+mn-lt"/>
                <a:cs typeface="+mn-lt"/>
              </a:rPr>
              <a:t>Sơ</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cứu</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đột</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quỵ</a:t>
            </a:r>
            <a:endParaRPr lang="vi-VN" sz="4500" err="1">
              <a:latin typeface="Open Sans"/>
            </a:endParaRPr>
          </a:p>
        </p:txBody>
      </p:sp>
      <p:sp>
        <p:nvSpPr>
          <p:cNvPr id="6" name="Hộp Văn bản 5">
            <a:extLst>
              <a:ext uri="{FF2B5EF4-FFF2-40B4-BE49-F238E27FC236}">
                <a16:creationId xmlns:a16="http://schemas.microsoft.com/office/drawing/2014/main" id="{EF2BD5F0-F1CF-16A3-56E0-CBDDE3586F68}"/>
              </a:ext>
            </a:extLst>
          </p:cNvPr>
          <p:cNvSpPr txBox="1"/>
          <p:nvPr/>
        </p:nvSpPr>
        <p:spPr>
          <a:xfrm>
            <a:off x="2379785" y="2961054"/>
            <a:ext cx="1370427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Open Sans"/>
                <a:ea typeface="Open Sans"/>
                <a:cs typeface="Open Sans"/>
              </a:rPr>
              <a:t>Các </a:t>
            </a:r>
            <a:r>
              <a:rPr lang="en-US" sz="4000" err="1">
                <a:latin typeface="Open Sans"/>
                <a:ea typeface="Open Sans"/>
                <a:cs typeface="Open Sans"/>
              </a:rPr>
              <a:t>dấu</a:t>
            </a:r>
            <a:r>
              <a:rPr lang="en-US" sz="4000">
                <a:latin typeface="Open Sans"/>
                <a:ea typeface="Open Sans"/>
                <a:cs typeface="Open Sans"/>
              </a:rPr>
              <a:t> </a:t>
            </a:r>
            <a:r>
              <a:rPr lang="en-US" sz="4000" err="1">
                <a:latin typeface="Open Sans"/>
                <a:ea typeface="Open Sans"/>
                <a:cs typeface="Open Sans"/>
              </a:rPr>
              <a:t>hiệu</a:t>
            </a:r>
            <a:r>
              <a:rPr lang="en-US" sz="4000">
                <a:latin typeface="Open Sans"/>
                <a:ea typeface="Open Sans"/>
                <a:cs typeface="Open Sans"/>
              </a:rPr>
              <a:t> </a:t>
            </a:r>
            <a:r>
              <a:rPr lang="en-US" sz="4000" err="1">
                <a:latin typeface="Open Sans"/>
                <a:ea typeface="Open Sans"/>
                <a:cs typeface="Open Sans"/>
              </a:rPr>
              <a:t>đột</a:t>
            </a:r>
            <a:r>
              <a:rPr lang="en-US" sz="4000">
                <a:latin typeface="Open Sans"/>
                <a:ea typeface="Open Sans"/>
                <a:cs typeface="Open Sans"/>
              </a:rPr>
              <a:t> </a:t>
            </a:r>
            <a:r>
              <a:rPr lang="en-US" sz="4000" err="1">
                <a:latin typeface="Open Sans"/>
                <a:ea typeface="Open Sans"/>
                <a:cs typeface="Open Sans"/>
              </a:rPr>
              <a:t>quỵ</a:t>
            </a:r>
            <a:r>
              <a:rPr lang="en-US" sz="4000">
                <a:latin typeface="Open Sans"/>
                <a:ea typeface="Open Sans"/>
                <a:cs typeface="Open Sans"/>
              </a:rPr>
              <a:t> </a:t>
            </a:r>
            <a:r>
              <a:rPr lang="en-US" sz="4000" err="1">
                <a:latin typeface="Open Sans"/>
                <a:ea typeface="Open Sans"/>
                <a:cs typeface="Open Sans"/>
              </a:rPr>
              <a:t>có</a:t>
            </a:r>
            <a:r>
              <a:rPr lang="en-US" sz="4000">
                <a:latin typeface="Open Sans"/>
                <a:ea typeface="Open Sans"/>
                <a:cs typeface="Open Sans"/>
              </a:rPr>
              <a:t> </a:t>
            </a:r>
            <a:r>
              <a:rPr lang="en-US" sz="4000" err="1">
                <a:latin typeface="Open Sans"/>
                <a:ea typeface="Open Sans"/>
                <a:cs typeface="Open Sans"/>
              </a:rPr>
              <a:t>thể</a:t>
            </a:r>
            <a:r>
              <a:rPr lang="en-US" sz="4000">
                <a:latin typeface="Open Sans"/>
                <a:ea typeface="Open Sans"/>
                <a:cs typeface="Open Sans"/>
              </a:rPr>
              <a:t> </a:t>
            </a:r>
            <a:r>
              <a:rPr lang="en-US" sz="4000" err="1">
                <a:latin typeface="Open Sans"/>
                <a:ea typeface="Open Sans"/>
                <a:cs typeface="Open Sans"/>
              </a:rPr>
              <a:t>xuất</a:t>
            </a:r>
            <a:r>
              <a:rPr lang="en-US" sz="4000">
                <a:latin typeface="Open Sans"/>
                <a:ea typeface="Open Sans"/>
                <a:cs typeface="Open Sans"/>
              </a:rPr>
              <a:t> </a:t>
            </a:r>
            <a:r>
              <a:rPr lang="en-US" sz="4000" err="1">
                <a:latin typeface="Open Sans"/>
                <a:ea typeface="Open Sans"/>
                <a:cs typeface="Open Sans"/>
              </a:rPr>
              <a:t>hiện</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biến</a:t>
            </a:r>
            <a:r>
              <a:rPr lang="en-US" sz="4000">
                <a:latin typeface="Open Sans"/>
                <a:ea typeface="Open Sans"/>
                <a:cs typeface="Open Sans"/>
              </a:rPr>
              <a:t> </a:t>
            </a:r>
            <a:r>
              <a:rPr lang="en-US" sz="4000" err="1">
                <a:latin typeface="Open Sans"/>
                <a:ea typeface="Open Sans"/>
                <a:cs typeface="Open Sans"/>
              </a:rPr>
              <a:t>mất</a:t>
            </a:r>
            <a:r>
              <a:rPr lang="en-US" sz="4000">
                <a:latin typeface="Open Sans"/>
                <a:ea typeface="Open Sans"/>
                <a:cs typeface="Open Sans"/>
              </a:rPr>
              <a:t> </a:t>
            </a:r>
            <a:r>
              <a:rPr lang="en-US" sz="4000" err="1">
                <a:latin typeface="Open Sans"/>
                <a:ea typeface="Open Sans"/>
                <a:cs typeface="Open Sans"/>
              </a:rPr>
              <a:t>rất</a:t>
            </a:r>
            <a:r>
              <a:rPr lang="en-US" sz="4000">
                <a:latin typeface="Open Sans"/>
                <a:ea typeface="Open Sans"/>
                <a:cs typeface="Open Sans"/>
              </a:rPr>
              <a:t> </a:t>
            </a:r>
            <a:r>
              <a:rPr lang="en-US" sz="4000" err="1">
                <a:latin typeface="Open Sans"/>
                <a:ea typeface="Open Sans"/>
                <a:cs typeface="Open Sans"/>
              </a:rPr>
              <a:t>nhanh</a:t>
            </a:r>
            <a:r>
              <a:rPr lang="en-US" sz="4000">
                <a:latin typeface="Open Sans"/>
                <a:ea typeface="Open Sans"/>
                <a:cs typeface="Open Sans"/>
              </a:rPr>
              <a:t>, </a:t>
            </a:r>
            <a:r>
              <a:rPr lang="en-US" sz="4000" err="1">
                <a:latin typeface="Open Sans"/>
                <a:ea typeface="Open Sans"/>
                <a:cs typeface="Open Sans"/>
              </a:rPr>
              <a:t>lặp</a:t>
            </a:r>
            <a:r>
              <a:rPr lang="en-US" sz="4000">
                <a:latin typeface="Open Sans"/>
                <a:ea typeface="Open Sans"/>
                <a:cs typeface="Open Sans"/>
              </a:rPr>
              <a:t> </a:t>
            </a:r>
            <a:r>
              <a:rPr lang="en-US" sz="4000" err="1">
                <a:latin typeface="Open Sans"/>
                <a:ea typeface="Open Sans"/>
                <a:cs typeface="Open Sans"/>
              </a:rPr>
              <a:t>đi</a:t>
            </a:r>
            <a:r>
              <a:rPr lang="en-US" sz="4000">
                <a:latin typeface="Open Sans"/>
                <a:ea typeface="Open Sans"/>
                <a:cs typeface="Open Sans"/>
              </a:rPr>
              <a:t> </a:t>
            </a:r>
            <a:r>
              <a:rPr lang="en-US" sz="4000" err="1">
                <a:latin typeface="Open Sans"/>
                <a:ea typeface="Open Sans"/>
                <a:cs typeface="Open Sans"/>
              </a:rPr>
              <a:t>lặp</a:t>
            </a:r>
            <a:r>
              <a:rPr lang="en-US" sz="4000">
                <a:latin typeface="Open Sans"/>
                <a:ea typeface="Open Sans"/>
                <a:cs typeface="Open Sans"/>
              </a:rPr>
              <a:t> </a:t>
            </a:r>
            <a:r>
              <a:rPr lang="en-US" sz="4000" err="1">
                <a:latin typeface="Open Sans"/>
                <a:ea typeface="Open Sans"/>
                <a:cs typeface="Open Sans"/>
              </a:rPr>
              <a:t>lại</a:t>
            </a:r>
            <a:r>
              <a:rPr lang="en-US" sz="4000">
                <a:latin typeface="Open Sans"/>
                <a:ea typeface="Open Sans"/>
                <a:cs typeface="Open Sans"/>
              </a:rPr>
              <a:t> </a:t>
            </a:r>
            <a:r>
              <a:rPr lang="en-US" sz="4000" err="1">
                <a:latin typeface="Open Sans"/>
                <a:ea typeface="Open Sans"/>
                <a:cs typeface="Open Sans"/>
              </a:rPr>
              <a:t>nhiều</a:t>
            </a:r>
            <a:r>
              <a:rPr lang="en-US" sz="4000">
                <a:latin typeface="Open Sans"/>
                <a:ea typeface="Open Sans"/>
                <a:cs typeface="Open Sans"/>
              </a:rPr>
              <a:t> </a:t>
            </a:r>
            <a:r>
              <a:rPr lang="en-US" sz="4000" err="1">
                <a:latin typeface="Open Sans"/>
                <a:ea typeface="Open Sans"/>
                <a:cs typeface="Open Sans"/>
              </a:rPr>
              <a:t>lần</a:t>
            </a:r>
            <a:r>
              <a:rPr lang="en-US" sz="4000">
                <a:latin typeface="Open Sans"/>
                <a:ea typeface="Open Sans"/>
                <a:cs typeface="Open Sans"/>
              </a:rPr>
              <a:t> bao </a:t>
            </a:r>
            <a:r>
              <a:rPr lang="en-US" sz="4000" err="1">
                <a:latin typeface="Open Sans"/>
                <a:ea typeface="Open Sans"/>
                <a:cs typeface="Open Sans"/>
              </a:rPr>
              <a:t>gồm</a:t>
            </a:r>
            <a:r>
              <a:rPr lang="en-US" sz="4000">
                <a:latin typeface="Open Sans"/>
                <a:ea typeface="Open Sans"/>
                <a:cs typeface="Open Sans"/>
              </a:rPr>
              <a:t> </a:t>
            </a:r>
            <a:r>
              <a:rPr lang="en-US" sz="4000" err="1">
                <a:latin typeface="Open Sans"/>
                <a:ea typeface="Open Sans"/>
                <a:cs typeface="Open Sans"/>
              </a:rPr>
              <a:t>đột</a:t>
            </a:r>
            <a:r>
              <a:rPr lang="en-US" sz="4000">
                <a:latin typeface="Open Sans"/>
                <a:ea typeface="Open Sans"/>
                <a:cs typeface="Open Sans"/>
              </a:rPr>
              <a:t> </a:t>
            </a:r>
            <a:r>
              <a:rPr lang="en-US" sz="4000" err="1">
                <a:latin typeface="Open Sans"/>
                <a:ea typeface="Open Sans"/>
                <a:cs typeface="Open Sans"/>
              </a:rPr>
              <a:t>ngột</a:t>
            </a:r>
            <a:r>
              <a:rPr lang="en-US" sz="4000">
                <a:latin typeface="Open Sans"/>
                <a:ea typeface="Open Sans"/>
                <a:cs typeface="Open Sans"/>
              </a:rPr>
              <a:t> </a:t>
            </a:r>
            <a:r>
              <a:rPr lang="en-US" sz="4000" err="1">
                <a:latin typeface="Open Sans"/>
                <a:ea typeface="Open Sans"/>
                <a:cs typeface="Open Sans"/>
              </a:rPr>
              <a:t>hôn</a:t>
            </a:r>
            <a:r>
              <a:rPr lang="en-US" sz="4000">
                <a:latin typeface="Open Sans"/>
                <a:ea typeface="Open Sans"/>
                <a:cs typeface="Open Sans"/>
              </a:rPr>
              <a:t> </a:t>
            </a:r>
            <a:r>
              <a:rPr lang="en-US" sz="4000" err="1">
                <a:latin typeface="Open Sans"/>
                <a:ea typeface="Open Sans"/>
                <a:cs typeface="Open Sans"/>
              </a:rPr>
              <a:t>mê</a:t>
            </a:r>
            <a:r>
              <a:rPr lang="en-US" sz="4000">
                <a:latin typeface="Open Sans"/>
                <a:ea typeface="Open Sans"/>
                <a:cs typeface="Open Sans"/>
              </a:rPr>
              <a:t>, </a:t>
            </a:r>
            <a:r>
              <a:rPr lang="en-US" sz="4000" err="1">
                <a:latin typeface="Open Sans"/>
                <a:ea typeface="Open Sans"/>
                <a:cs typeface="Open Sans"/>
              </a:rPr>
              <a:t>mất</a:t>
            </a:r>
            <a:r>
              <a:rPr lang="en-US" sz="4000">
                <a:latin typeface="Open Sans"/>
                <a:ea typeface="Open Sans"/>
                <a:cs typeface="Open Sans"/>
              </a:rPr>
              <a:t> ý </a:t>
            </a:r>
            <a:r>
              <a:rPr lang="en-US" sz="4000" err="1">
                <a:latin typeface="Open Sans"/>
                <a:ea typeface="Open Sans"/>
                <a:cs typeface="Open Sans"/>
              </a:rPr>
              <a:t>thức</a:t>
            </a:r>
            <a:r>
              <a:rPr lang="en-US" sz="4000">
                <a:latin typeface="Open Sans"/>
                <a:ea typeface="Open Sans"/>
                <a:cs typeface="Open Sans"/>
              </a:rPr>
              <a:t>, </a:t>
            </a:r>
            <a:r>
              <a:rPr lang="en-US" sz="4000" err="1">
                <a:latin typeface="Open Sans"/>
                <a:ea typeface="Open Sans"/>
                <a:cs typeface="Open Sans"/>
              </a:rPr>
              <a:t>tê</a:t>
            </a:r>
            <a:r>
              <a:rPr lang="en-US" sz="4000">
                <a:latin typeface="Open Sans"/>
                <a:ea typeface="Open Sans"/>
                <a:cs typeface="Open Sans"/>
              </a:rPr>
              <a:t> </a:t>
            </a:r>
            <a:r>
              <a:rPr lang="en-US" sz="4000" err="1">
                <a:latin typeface="Open Sans"/>
                <a:ea typeface="Open Sans"/>
                <a:cs typeface="Open Sans"/>
              </a:rPr>
              <a:t>bì</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chân</a:t>
            </a:r>
            <a:r>
              <a:rPr lang="en-US" sz="4000">
                <a:latin typeface="Open Sans"/>
                <a:ea typeface="Open Sans"/>
                <a:cs typeface="Open Sans"/>
              </a:rPr>
              <a:t>, </a:t>
            </a:r>
            <a:r>
              <a:rPr lang="en-US" sz="4000" err="1">
                <a:latin typeface="Open Sans"/>
                <a:ea typeface="Open Sans"/>
                <a:cs typeface="Open Sans"/>
              </a:rPr>
              <a:t>đau</a:t>
            </a:r>
            <a:r>
              <a:rPr lang="en-US" sz="4000">
                <a:latin typeface="Open Sans"/>
                <a:ea typeface="Open Sans"/>
                <a:cs typeface="Open Sans"/>
              </a:rPr>
              <a:t> </a:t>
            </a:r>
            <a:r>
              <a:rPr lang="en-US" sz="4000" err="1">
                <a:latin typeface="Open Sans"/>
                <a:ea typeface="Open Sans"/>
                <a:cs typeface="Open Sans"/>
              </a:rPr>
              <a:t>đầu</a:t>
            </a:r>
            <a:r>
              <a:rPr lang="en-US" sz="4000">
                <a:latin typeface="Open Sans"/>
                <a:ea typeface="Open Sans"/>
                <a:cs typeface="Open Sans"/>
              </a:rPr>
              <a:t> </a:t>
            </a:r>
            <a:r>
              <a:rPr lang="en-US" sz="4000" err="1">
                <a:latin typeface="Open Sans"/>
                <a:ea typeface="Open Sans"/>
                <a:cs typeface="Open Sans"/>
              </a:rPr>
              <a:t>dữ</a:t>
            </a:r>
            <a:r>
              <a:rPr lang="en-US" sz="4000">
                <a:latin typeface="Open Sans"/>
                <a:ea typeface="Open Sans"/>
                <a:cs typeface="Open Sans"/>
              </a:rPr>
              <a:t> </a:t>
            </a:r>
            <a:r>
              <a:rPr lang="en-US" sz="4000" err="1">
                <a:latin typeface="Open Sans"/>
                <a:ea typeface="Open Sans"/>
                <a:cs typeface="Open Sans"/>
              </a:rPr>
              <a:t>dội</a:t>
            </a:r>
            <a:r>
              <a:rPr lang="en-US" sz="4000">
                <a:latin typeface="Open Sans"/>
                <a:ea typeface="Open Sans"/>
                <a:cs typeface="Open Sans"/>
              </a:rPr>
              <a:t>, </a:t>
            </a:r>
            <a:r>
              <a:rPr lang="en-US" sz="4000" err="1">
                <a:latin typeface="Open Sans"/>
                <a:ea typeface="Open Sans"/>
                <a:cs typeface="Open Sans"/>
              </a:rPr>
              <a:t>mất</a:t>
            </a:r>
            <a:r>
              <a:rPr lang="en-US" sz="4000">
                <a:latin typeface="Open Sans"/>
                <a:ea typeface="Open Sans"/>
                <a:cs typeface="Open Sans"/>
              </a:rPr>
              <a:t> </a:t>
            </a:r>
            <a:r>
              <a:rPr lang="en-US" sz="4000" err="1">
                <a:latin typeface="Open Sans"/>
                <a:ea typeface="Open Sans"/>
                <a:cs typeface="Open Sans"/>
              </a:rPr>
              <a:t>thăng</a:t>
            </a:r>
            <a:r>
              <a:rPr lang="en-US" sz="4000">
                <a:latin typeface="Open Sans"/>
                <a:ea typeface="Open Sans"/>
                <a:cs typeface="Open Sans"/>
              </a:rPr>
              <a:t> </a:t>
            </a:r>
            <a:r>
              <a:rPr lang="en-US" sz="4000" err="1">
                <a:latin typeface="Open Sans"/>
                <a:ea typeface="Open Sans"/>
                <a:cs typeface="Open Sans"/>
              </a:rPr>
              <a:t>bằng</a:t>
            </a:r>
            <a:r>
              <a:rPr lang="en-US" sz="4000">
                <a:latin typeface="Open Sans"/>
                <a:ea typeface="Open Sans"/>
                <a:cs typeface="Open Sans"/>
              </a:rPr>
              <a:t>, </a:t>
            </a:r>
            <a:r>
              <a:rPr lang="en-US" sz="4000" err="1">
                <a:latin typeface="Open Sans"/>
                <a:ea typeface="Open Sans"/>
                <a:cs typeface="Open Sans"/>
              </a:rPr>
              <a:t>không</a:t>
            </a:r>
            <a:r>
              <a:rPr lang="en-US" sz="4000">
                <a:latin typeface="Open Sans"/>
                <a:ea typeface="Open Sans"/>
                <a:cs typeface="Open Sans"/>
              </a:rPr>
              <a:t> </a:t>
            </a:r>
            <a:r>
              <a:rPr lang="en-US" sz="4000" err="1">
                <a:latin typeface="Open Sans"/>
                <a:ea typeface="Open Sans"/>
                <a:cs typeface="Open Sans"/>
              </a:rPr>
              <a:t>nói</a:t>
            </a:r>
            <a:r>
              <a:rPr lang="en-US" sz="4000">
                <a:latin typeface="Open Sans"/>
                <a:ea typeface="Open Sans"/>
                <a:cs typeface="Open Sans"/>
              </a:rPr>
              <a:t> </a:t>
            </a:r>
            <a:r>
              <a:rPr lang="en-US" sz="4000" err="1">
                <a:latin typeface="Open Sans"/>
                <a:ea typeface="Open Sans"/>
                <a:cs typeface="Open Sans"/>
              </a:rPr>
              <a:t>được</a:t>
            </a:r>
            <a:r>
              <a:rPr lang="en-US" sz="4000">
                <a:latin typeface="Open Sans"/>
                <a:ea typeface="Open Sans"/>
                <a:cs typeface="Open Sans"/>
              </a:rPr>
              <a:t>, </a:t>
            </a:r>
            <a:r>
              <a:rPr lang="en-US" sz="4000" err="1">
                <a:latin typeface="Open Sans"/>
                <a:ea typeface="Open Sans"/>
                <a:cs typeface="Open Sans"/>
              </a:rPr>
              <a:t>méo</a:t>
            </a:r>
            <a:r>
              <a:rPr lang="en-US" sz="4000">
                <a:latin typeface="Open Sans"/>
                <a:ea typeface="Open Sans"/>
                <a:cs typeface="Open Sans"/>
              </a:rPr>
              <a:t> </a:t>
            </a:r>
            <a:r>
              <a:rPr lang="en-US" sz="4000" err="1">
                <a:latin typeface="Open Sans"/>
                <a:ea typeface="Open Sans"/>
                <a:cs typeface="Open Sans"/>
              </a:rPr>
              <a:t>mồm</a:t>
            </a:r>
            <a:r>
              <a:rPr lang="en-US" sz="4000">
                <a:latin typeface="Open Sans"/>
                <a:ea typeface="Open Sans"/>
                <a:cs typeface="Open Sans"/>
              </a:rPr>
              <a:t>, </a:t>
            </a:r>
            <a:r>
              <a:rPr lang="en-US" sz="4000" err="1">
                <a:latin typeface="Open Sans"/>
                <a:ea typeface="Open Sans"/>
                <a:cs typeface="Open Sans"/>
              </a:rPr>
              <a:t>giảm</a:t>
            </a:r>
            <a:r>
              <a:rPr lang="en-US" sz="4000">
                <a:latin typeface="Open Sans"/>
                <a:ea typeface="Open Sans"/>
                <a:cs typeface="Open Sans"/>
              </a:rPr>
              <a:t> </a:t>
            </a:r>
            <a:r>
              <a:rPr lang="en-US" sz="4000" err="1">
                <a:latin typeface="Open Sans"/>
                <a:ea typeface="Open Sans"/>
                <a:cs typeface="Open Sans"/>
              </a:rPr>
              <a:t>thị</a:t>
            </a:r>
            <a:r>
              <a:rPr lang="en-US" sz="4000">
                <a:latin typeface="Open Sans"/>
                <a:ea typeface="Open Sans"/>
                <a:cs typeface="Open Sans"/>
              </a:rPr>
              <a:t> </a:t>
            </a:r>
            <a:r>
              <a:rPr lang="en-US" sz="4000" err="1">
                <a:latin typeface="Open Sans"/>
                <a:ea typeface="Open Sans"/>
                <a:cs typeface="Open Sans"/>
              </a:rPr>
              <a:t>lực</a:t>
            </a:r>
            <a:r>
              <a:rPr lang="en-US" sz="4000">
                <a:latin typeface="Open Sans"/>
                <a:ea typeface="Open Sans"/>
                <a:cs typeface="Open Sans"/>
              </a:rPr>
              <a:t>,...</a:t>
            </a:r>
            <a:endParaRPr lang="en-US"/>
          </a:p>
        </p:txBody>
      </p:sp>
      <p:pic>
        <p:nvPicPr>
          <p:cNvPr id="7" name="Hình ảnh 6" descr="Ảnh có chứa phim hoạt hình, hình mẫu, minh họa, Phim hoạt hình&#10;&#10;Mô tả được tự động tạo">
            <a:extLst>
              <a:ext uri="{FF2B5EF4-FFF2-40B4-BE49-F238E27FC236}">
                <a16:creationId xmlns:a16="http://schemas.microsoft.com/office/drawing/2014/main" id="{CA8D131C-4C8D-D926-F23F-FC1D09AB547C}"/>
              </a:ext>
            </a:extLst>
          </p:cNvPr>
          <p:cNvPicPr>
            <a:picLocks noChangeAspect="1"/>
          </p:cNvPicPr>
          <p:nvPr/>
        </p:nvPicPr>
        <p:blipFill>
          <a:blip r:embed="rId8"/>
          <a:stretch>
            <a:fillRect/>
          </a:stretch>
        </p:blipFill>
        <p:spPr>
          <a:xfrm>
            <a:off x="13060606" y="5518637"/>
            <a:ext cx="4466247" cy="4495799"/>
          </a:xfrm>
          <a:prstGeom prst="rect">
            <a:avLst/>
          </a:prstGeom>
        </p:spPr>
      </p:pic>
      <p:pic>
        <p:nvPicPr>
          <p:cNvPr id="9" name="Hình ảnh 8" descr="Ảnh có chứa hình mẫu, minh họa, phim hoạt hình&#10;&#10;Mô tả được tự động tạo">
            <a:extLst>
              <a:ext uri="{FF2B5EF4-FFF2-40B4-BE49-F238E27FC236}">
                <a16:creationId xmlns:a16="http://schemas.microsoft.com/office/drawing/2014/main" id="{D0FAA9D2-0F30-2872-DF74-93BA73EA83D9}"/>
              </a:ext>
            </a:extLst>
          </p:cNvPr>
          <p:cNvPicPr>
            <a:picLocks noChangeAspect="1"/>
          </p:cNvPicPr>
          <p:nvPr/>
        </p:nvPicPr>
        <p:blipFill>
          <a:blip r:embed="rId9"/>
          <a:stretch>
            <a:fillRect/>
          </a:stretch>
        </p:blipFill>
        <p:spPr>
          <a:xfrm>
            <a:off x="3908" y="5694485"/>
            <a:ext cx="4105031" cy="4134338"/>
          </a:xfrm>
          <a:prstGeom prst="rect">
            <a:avLst/>
          </a:prstGeom>
        </p:spPr>
      </p:pic>
    </p:spTree>
    <p:extLst>
      <p:ext uri="{BB962C8B-B14F-4D97-AF65-F5344CB8AC3E}">
        <p14:creationId xmlns:p14="http://schemas.microsoft.com/office/powerpoint/2010/main" val="34434049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7C2D7CE2-8A39-CC9D-2338-E66C4C8C1E2D}"/>
              </a:ext>
            </a:extLst>
          </p:cNvPr>
          <p:cNvGraphicFramePr>
            <a:graphicFrameLocks noGrp="1"/>
          </p:cNvGraphicFramePr>
          <p:nvPr>
            <p:extLst>
              <p:ext uri="{D42A27DB-BD31-4B8C-83A1-F6EECF244321}">
                <p14:modId xmlns:p14="http://schemas.microsoft.com/office/powerpoint/2010/main" val="230565711"/>
              </p:ext>
            </p:extLst>
          </p:nvPr>
        </p:nvGraphicFramePr>
        <p:xfrm>
          <a:off x="1352767" y="1821974"/>
          <a:ext cx="15844171" cy="7663077"/>
        </p:xfrm>
        <a:graphic>
          <a:graphicData uri="http://schemas.openxmlformats.org/drawingml/2006/table">
            <a:tbl>
              <a:tblPr firstRow="1" bandRow="1">
                <a:tableStyleId>{69012ECD-51FC-41F1-AA8D-1B2483CD663E}</a:tableStyleId>
              </a:tblPr>
              <a:tblGrid>
                <a:gridCol w="15844171">
                  <a:extLst>
                    <a:ext uri="{9D8B030D-6E8A-4147-A177-3AD203B41FA5}">
                      <a16:colId xmlns:a16="http://schemas.microsoft.com/office/drawing/2014/main" val="2501729880"/>
                    </a:ext>
                  </a:extLst>
                </a:gridCol>
              </a:tblGrid>
              <a:tr h="936784">
                <a:tc>
                  <a:txBody>
                    <a:bodyPr/>
                    <a:lstStyle/>
                    <a:p>
                      <a:pPr algn="ctr"/>
                      <a:r>
                        <a:rPr lang="en-US" sz="5000"/>
                        <a:t>Thảo luận phiếu học tập số 01</a:t>
                      </a:r>
                      <a:endParaRPr lang="en-GB" sz="5000"/>
                    </a:p>
                  </a:txBody>
                  <a:tcPr/>
                </a:tc>
                <a:extLst>
                  <a:ext uri="{0D108BD9-81ED-4DB2-BD59-A6C34878D82A}">
                    <a16:rowId xmlns:a16="http://schemas.microsoft.com/office/drawing/2014/main" val="2498539300"/>
                  </a:ext>
                </a:extLst>
              </a:tr>
              <a:tr h="6726293">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2" name="Freeform 2"/>
          <p:cNvSpPr/>
          <p:nvPr/>
        </p:nvSpPr>
        <p:spPr>
          <a:xfrm rot="-6002825">
            <a:off x="16187063"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766318" y="3106274"/>
            <a:ext cx="4968590" cy="6386817"/>
          </a:xfrm>
          <a:custGeom>
            <a:avLst/>
            <a:gdLst/>
            <a:ahLst/>
            <a:cxnLst/>
            <a:rect l="l" t="t" r="r" b="b"/>
            <a:pathLst>
              <a:path w="5153755" h="6624836">
                <a:moveTo>
                  <a:pt x="0" y="0"/>
                </a:moveTo>
                <a:lnTo>
                  <a:pt x="5153755" y="0"/>
                </a:lnTo>
                <a:lnTo>
                  <a:pt x="5153755" y="6624836"/>
                </a:lnTo>
                <a:lnTo>
                  <a:pt x="0" y="6624836"/>
                </a:lnTo>
                <a:lnTo>
                  <a:pt x="0" y="0"/>
                </a:lnTo>
                <a:close/>
              </a:path>
            </a:pathLst>
          </a:custGeom>
          <a:blipFill>
            <a:blip r:embed="rId6"/>
            <a:stretch>
              <a:fillRect l="-435"/>
            </a:stretch>
          </a:blipFill>
        </p:spPr>
      </p:sp>
      <p:sp>
        <p:nvSpPr>
          <p:cNvPr id="6" name="Freeform 6"/>
          <p:cNvSpPr/>
          <p:nvPr/>
        </p:nvSpPr>
        <p:spPr>
          <a:xfrm>
            <a:off x="5299266" y="4836258"/>
            <a:ext cx="4073334" cy="4334655"/>
          </a:xfrm>
          <a:custGeom>
            <a:avLst/>
            <a:gdLst/>
            <a:ahLst/>
            <a:cxnLst/>
            <a:rect l="l" t="t" r="r" b="b"/>
            <a:pathLst>
              <a:path w="6430044" h="6473956">
                <a:moveTo>
                  <a:pt x="0" y="0"/>
                </a:moveTo>
                <a:lnTo>
                  <a:pt x="6430044" y="0"/>
                </a:lnTo>
                <a:lnTo>
                  <a:pt x="6430044" y="6473956"/>
                </a:lnTo>
                <a:lnTo>
                  <a:pt x="0" y="6473956"/>
                </a:lnTo>
                <a:lnTo>
                  <a:pt x="0" y="0"/>
                </a:lnTo>
                <a:close/>
              </a:path>
            </a:pathLst>
          </a:custGeom>
          <a:blipFill>
            <a:blip r:embed="rId7"/>
            <a:stretch>
              <a:fillRect/>
            </a:stretch>
          </a:blipFill>
        </p:spPr>
      </p:sp>
      <p:sp>
        <p:nvSpPr>
          <p:cNvPr id="10" name="TextBox 10"/>
          <p:cNvSpPr txBox="1"/>
          <p:nvPr/>
        </p:nvSpPr>
        <p:spPr>
          <a:xfrm>
            <a:off x="9677400" y="3303513"/>
            <a:ext cx="7154368" cy="1895712"/>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1. Nối các số trong hình bên phải với tên trong hình bên trái sao cho đúng?</a:t>
            </a:r>
          </a:p>
        </p:txBody>
      </p:sp>
      <p:sp>
        <p:nvSpPr>
          <p:cNvPr id="13" name="TextBox 10">
            <a:extLst>
              <a:ext uri="{FF2B5EF4-FFF2-40B4-BE49-F238E27FC236}">
                <a16:creationId xmlns:a16="http://schemas.microsoft.com/office/drawing/2014/main" id="{B8C05AD2-DAA7-5D73-4C04-15969FA22B75}"/>
              </a:ext>
            </a:extLst>
          </p:cNvPr>
          <p:cNvSpPr txBox="1"/>
          <p:nvPr/>
        </p:nvSpPr>
        <p:spPr>
          <a:xfrm>
            <a:off x="9677400" y="5403989"/>
            <a:ext cx="7154368" cy="1241237"/>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2. Cho biết chức năng các thành phần của máu?</a:t>
            </a:r>
          </a:p>
        </p:txBody>
      </p:sp>
      <p:sp>
        <p:nvSpPr>
          <p:cNvPr id="14" name="TextBox 5">
            <a:extLst>
              <a:ext uri="{FF2B5EF4-FFF2-40B4-BE49-F238E27FC236}">
                <a16:creationId xmlns:a16="http://schemas.microsoft.com/office/drawing/2014/main" id="{8EBF71F4-2333-31E8-C41A-3AF9D9EF05DE}"/>
              </a:ext>
            </a:extLst>
          </p:cNvPr>
          <p:cNvSpPr txBox="1"/>
          <p:nvPr/>
        </p:nvSpPr>
        <p:spPr>
          <a:xfrm>
            <a:off x="9677400" y="6856961"/>
            <a:ext cx="7154368" cy="1895712"/>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3. Điều gì sẽ xảy ra với cơ thể chúng ta nếu thiếu một trong các thành phần của máu?</a:t>
            </a:r>
          </a:p>
        </p:txBody>
      </p:sp>
      <p:cxnSp>
        <p:nvCxnSpPr>
          <p:cNvPr id="17" name="Straight Connector 16">
            <a:extLst>
              <a:ext uri="{FF2B5EF4-FFF2-40B4-BE49-F238E27FC236}">
                <a16:creationId xmlns:a16="http://schemas.microsoft.com/office/drawing/2014/main" id="{365D7DEF-4D0A-44E3-0482-630D861D1337}"/>
              </a:ext>
            </a:extLst>
          </p:cNvPr>
          <p:cNvCxnSpPr>
            <a:cxnSpLocks/>
          </p:cNvCxnSpPr>
          <p:nvPr/>
        </p:nvCxnSpPr>
        <p:spPr>
          <a:xfrm>
            <a:off x="9577698" y="2791605"/>
            <a:ext cx="0" cy="6574486"/>
          </a:xfrm>
          <a:prstGeom prst="line">
            <a:avLst/>
          </a:prstGeom>
        </p:spPr>
        <p:style>
          <a:lnRef idx="1">
            <a:schemeClr val="accent1"/>
          </a:lnRef>
          <a:fillRef idx="0">
            <a:schemeClr val="accent1"/>
          </a:fillRef>
          <a:effectRef idx="0">
            <a:schemeClr val="accent1"/>
          </a:effectRef>
          <a:fontRef idx="minor">
            <a:schemeClr val="tx1"/>
          </a:fontRef>
        </p:style>
      </p:cxnSp>
      <p:sp>
        <p:nvSpPr>
          <p:cNvPr id="4" name="Hình chữ nhật 3">
            <a:extLst>
              <a:ext uri="{FF2B5EF4-FFF2-40B4-BE49-F238E27FC236}">
                <a16:creationId xmlns:a16="http://schemas.microsoft.com/office/drawing/2014/main" id="{F40A8D42-E4B2-FC69-568D-972E6094119F}"/>
              </a:ext>
            </a:extLst>
          </p:cNvPr>
          <p:cNvSpPr/>
          <p:nvPr/>
        </p:nvSpPr>
        <p:spPr>
          <a:xfrm>
            <a:off x="4525232" y="213260"/>
            <a:ext cx="9241276" cy="972765"/>
          </a:xfrm>
          <a:prstGeom prst="rect">
            <a:avLst/>
          </a:prstGeom>
          <a:solidFill>
            <a:srgbClr val="A1C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bg1"/>
                </a:solidFill>
                <a:latin typeface="Calibri"/>
                <a:ea typeface="Open Sans"/>
                <a:cs typeface="Open Sans"/>
              </a:rPr>
              <a:t>01. Các thành phần của máu</a:t>
            </a:r>
            <a:endParaRPr lang="vi-VN" b="1">
              <a:solidFill>
                <a:schemeClr val="bg1"/>
              </a:solidFill>
              <a:latin typeface="Calibri"/>
              <a:ea typeface="Calibri"/>
              <a:cs typeface="Calibri"/>
            </a:endParaRPr>
          </a:p>
        </p:txBody>
      </p:sp>
    </p:spTree>
    <p:extLst>
      <p:ext uri="{BB962C8B-B14F-4D97-AF65-F5344CB8AC3E}">
        <p14:creationId xmlns:p14="http://schemas.microsoft.com/office/powerpoint/2010/main" val="169230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2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11001"/>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ea typeface="+mn-lt"/>
                <a:cs typeface="+mn-lt"/>
              </a:rPr>
              <a:t>b. </a:t>
            </a:r>
            <a:r>
              <a:rPr lang="en-US" sz="4500" err="1">
                <a:solidFill>
                  <a:srgbClr val="000000"/>
                </a:solidFill>
                <a:latin typeface="Open Sans"/>
                <a:ea typeface="+mn-lt"/>
                <a:cs typeface="+mn-lt"/>
              </a:rPr>
              <a:t>Sơ</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cứu</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đột</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quỵ</a:t>
            </a:r>
            <a:endParaRPr lang="vi-VN" sz="4500" err="1">
              <a:latin typeface="Open Sans"/>
            </a:endParaRPr>
          </a:p>
        </p:txBody>
      </p:sp>
      <p:sp>
        <p:nvSpPr>
          <p:cNvPr id="4" name="Hộp Văn bản 3">
            <a:extLst>
              <a:ext uri="{FF2B5EF4-FFF2-40B4-BE49-F238E27FC236}">
                <a16:creationId xmlns:a16="http://schemas.microsoft.com/office/drawing/2014/main" id="{2E9BC028-0F74-36EB-3E86-33CADDF1DADA}"/>
              </a:ext>
            </a:extLst>
          </p:cNvPr>
          <p:cNvSpPr txBox="1"/>
          <p:nvPr/>
        </p:nvSpPr>
        <p:spPr>
          <a:xfrm>
            <a:off x="982785" y="2804745"/>
            <a:ext cx="17016045"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4000" err="1">
                <a:latin typeface="Open Sans"/>
                <a:ea typeface="Open Sans"/>
                <a:cs typeface="Open Sans"/>
              </a:rPr>
              <a:t>Bước</a:t>
            </a:r>
            <a:r>
              <a:rPr lang="en-US" sz="4000">
                <a:latin typeface="Open Sans"/>
                <a:ea typeface="Open Sans"/>
                <a:cs typeface="Open Sans"/>
              </a:rPr>
              <a:t> 1: </a:t>
            </a:r>
            <a:r>
              <a:rPr lang="en-US" sz="4000" err="1">
                <a:latin typeface="Open Sans"/>
                <a:ea typeface="Open Sans"/>
                <a:cs typeface="Open Sans"/>
              </a:rPr>
              <a:t>Gọi</a:t>
            </a:r>
            <a:r>
              <a:rPr lang="en-US" sz="4000">
                <a:latin typeface="Open Sans"/>
                <a:ea typeface="Open Sans"/>
                <a:cs typeface="Open Sans"/>
              </a:rPr>
              <a:t> </a:t>
            </a:r>
            <a:r>
              <a:rPr lang="en-US" sz="4000" err="1">
                <a:latin typeface="Open Sans"/>
                <a:ea typeface="Open Sans"/>
                <a:cs typeface="Open Sans"/>
              </a:rPr>
              <a:t>người</a:t>
            </a:r>
            <a:r>
              <a:rPr lang="en-US" sz="4000">
                <a:latin typeface="Open Sans"/>
                <a:ea typeface="Open Sans"/>
                <a:cs typeface="Open Sans"/>
              </a:rPr>
              <a:t> </a:t>
            </a:r>
            <a:r>
              <a:rPr lang="en-US" sz="4000" err="1">
                <a:latin typeface="Open Sans"/>
                <a:ea typeface="Open Sans"/>
                <a:cs typeface="Open Sans"/>
              </a:rPr>
              <a:t>trợ</a:t>
            </a:r>
            <a:r>
              <a:rPr lang="en-US" sz="4000">
                <a:latin typeface="Open Sans"/>
                <a:ea typeface="Open Sans"/>
                <a:cs typeface="Open Sans"/>
              </a:rPr>
              <a:t> </a:t>
            </a:r>
            <a:r>
              <a:rPr lang="en-US" sz="4000" err="1">
                <a:latin typeface="Open Sans"/>
                <a:ea typeface="Open Sans"/>
                <a:cs typeface="Open Sans"/>
              </a:rPr>
              <a:t>giúp</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nhanh</a:t>
            </a:r>
            <a:r>
              <a:rPr lang="en-US" sz="4000">
                <a:latin typeface="Open Sans"/>
                <a:ea typeface="Open Sans"/>
                <a:cs typeface="Open Sans"/>
              </a:rPr>
              <a:t> </a:t>
            </a:r>
            <a:r>
              <a:rPr lang="en-US" sz="4000" err="1">
                <a:latin typeface="Open Sans"/>
                <a:ea typeface="Open Sans"/>
                <a:cs typeface="Open Sans"/>
              </a:rPr>
              <a:t>chóng</a:t>
            </a:r>
            <a:r>
              <a:rPr lang="en-US" sz="4000">
                <a:latin typeface="Open Sans"/>
                <a:ea typeface="Open Sans"/>
                <a:cs typeface="Open Sans"/>
              </a:rPr>
              <a:t> </a:t>
            </a:r>
            <a:r>
              <a:rPr lang="en-US" sz="4000" err="1">
                <a:latin typeface="Open Sans"/>
                <a:ea typeface="Open Sans"/>
                <a:cs typeface="Open Sans"/>
              </a:rPr>
              <a:t>gọi</a:t>
            </a:r>
            <a:r>
              <a:rPr lang="en-US" sz="4000">
                <a:latin typeface="Open Sans"/>
                <a:ea typeface="Open Sans"/>
                <a:cs typeface="Open Sans"/>
              </a:rPr>
              <a:t> </a:t>
            </a:r>
            <a:r>
              <a:rPr lang="en-US" sz="4000" err="1">
                <a:latin typeface="Open Sans"/>
                <a:ea typeface="Open Sans"/>
                <a:cs typeface="Open Sans"/>
              </a:rPr>
              <a:t>cấp</a:t>
            </a:r>
            <a:r>
              <a:rPr lang="en-US" sz="4000">
                <a:latin typeface="Open Sans"/>
                <a:ea typeface="Open Sans"/>
                <a:cs typeface="Open Sans"/>
              </a:rPr>
              <a:t> </a:t>
            </a:r>
            <a:r>
              <a:rPr lang="en-US" sz="4000" err="1">
                <a:latin typeface="Open Sans"/>
                <a:ea typeface="Open Sans"/>
                <a:cs typeface="Open Sans"/>
              </a:rPr>
              <a:t>cứu</a:t>
            </a:r>
            <a:r>
              <a:rPr lang="en-US" sz="4000">
                <a:latin typeface="Open Sans"/>
                <a:ea typeface="Open Sans"/>
                <a:cs typeface="Open Sans"/>
              </a:rPr>
              <a:t> 115. </a:t>
            </a:r>
            <a:endParaRPr lang="en-US">
              <a:latin typeface="Calibri"/>
              <a:ea typeface="Open Sans"/>
              <a:cs typeface="Calibri"/>
            </a:endParaRPr>
          </a:p>
          <a:p>
            <a:pPr marL="571500" indent="-571500">
              <a:buFont typeface="Arial"/>
              <a:buChar char="•"/>
            </a:pPr>
            <a:r>
              <a:rPr lang="en-US" sz="4000" err="1">
                <a:latin typeface="Open Sans"/>
                <a:ea typeface="Open Sans"/>
                <a:cs typeface="Open Sans"/>
              </a:rPr>
              <a:t>Bước</a:t>
            </a:r>
            <a:r>
              <a:rPr lang="en-US" sz="4000">
                <a:latin typeface="Open Sans"/>
                <a:ea typeface="Open Sans"/>
                <a:cs typeface="Open Sans"/>
              </a:rPr>
              <a:t> 2: Trong </a:t>
            </a:r>
            <a:r>
              <a:rPr lang="en-US" sz="4000" err="1">
                <a:latin typeface="Open Sans"/>
                <a:ea typeface="Open Sans"/>
                <a:cs typeface="Open Sans"/>
              </a:rPr>
              <a:t>thời</a:t>
            </a:r>
            <a:r>
              <a:rPr lang="en-US" sz="4000">
                <a:latin typeface="Open Sans"/>
                <a:ea typeface="Open Sans"/>
                <a:cs typeface="Open Sans"/>
              </a:rPr>
              <a:t> </a:t>
            </a:r>
            <a:r>
              <a:rPr lang="en-US" sz="4000" err="1">
                <a:latin typeface="Open Sans"/>
                <a:ea typeface="Open Sans"/>
                <a:cs typeface="Open Sans"/>
              </a:rPr>
              <a:t>gian</a:t>
            </a:r>
            <a:r>
              <a:rPr lang="en-US" sz="4000">
                <a:latin typeface="Open Sans"/>
                <a:ea typeface="Open Sans"/>
                <a:cs typeface="Open Sans"/>
              </a:rPr>
              <a:t> </a:t>
            </a:r>
            <a:r>
              <a:rPr lang="en-US" sz="4000" err="1">
                <a:latin typeface="Open Sans"/>
                <a:ea typeface="Open Sans"/>
                <a:cs typeface="Open Sans"/>
              </a:rPr>
              <a:t>chờ</a:t>
            </a:r>
            <a:r>
              <a:rPr lang="en-US" sz="4000">
                <a:latin typeface="Open Sans"/>
                <a:ea typeface="Open Sans"/>
                <a:cs typeface="Open Sans"/>
              </a:rPr>
              <a:t> </a:t>
            </a:r>
            <a:r>
              <a:rPr lang="en-US" sz="4000" err="1">
                <a:latin typeface="Open Sans"/>
                <a:ea typeface="Open Sans"/>
                <a:cs typeface="Open Sans"/>
              </a:rPr>
              <a:t>xe</a:t>
            </a:r>
            <a:r>
              <a:rPr lang="en-US" sz="4000">
                <a:latin typeface="Open Sans"/>
                <a:ea typeface="Open Sans"/>
                <a:cs typeface="Open Sans"/>
              </a:rPr>
              <a:t> </a:t>
            </a:r>
            <a:r>
              <a:rPr lang="en-US" sz="4000" err="1">
                <a:latin typeface="Open Sans"/>
                <a:ea typeface="Open Sans"/>
                <a:cs typeface="Open Sans"/>
              </a:rPr>
              <a:t>cấp</a:t>
            </a:r>
            <a:r>
              <a:rPr lang="en-US" sz="4000">
                <a:latin typeface="Open Sans"/>
                <a:ea typeface="Open Sans"/>
                <a:cs typeface="Open Sans"/>
              </a:rPr>
              <a:t> </a:t>
            </a:r>
            <a:r>
              <a:rPr lang="en-US" sz="4000" err="1">
                <a:latin typeface="Open Sans"/>
                <a:ea typeface="Open Sans"/>
                <a:cs typeface="Open Sans"/>
              </a:rPr>
              <a:t>cứu</a:t>
            </a:r>
            <a:r>
              <a:rPr lang="en-US" sz="4000">
                <a:latin typeface="Open Sans"/>
                <a:ea typeface="Open Sans"/>
                <a:cs typeface="Open Sans"/>
              </a:rPr>
              <a:t> </a:t>
            </a:r>
            <a:r>
              <a:rPr lang="en-US" sz="4000" err="1">
                <a:latin typeface="Open Sans"/>
                <a:ea typeface="Open Sans"/>
                <a:cs typeface="Open Sans"/>
              </a:rPr>
              <a:t>đến</a:t>
            </a:r>
            <a:r>
              <a:rPr lang="en-US" sz="4000">
                <a:latin typeface="Open Sans"/>
                <a:ea typeface="Open Sans"/>
                <a:cs typeface="Open Sans"/>
              </a:rPr>
              <a:t>, </a:t>
            </a:r>
            <a:r>
              <a:rPr lang="en-US" sz="4000" err="1">
                <a:latin typeface="Open Sans"/>
                <a:ea typeface="Open Sans"/>
                <a:cs typeface="Open Sans"/>
              </a:rPr>
              <a:t>cần</a:t>
            </a:r>
            <a:r>
              <a:rPr lang="en-US" sz="4000">
                <a:latin typeface="Open Sans"/>
                <a:ea typeface="Open Sans"/>
                <a:cs typeface="Open Sans"/>
              </a:rPr>
              <a:t> </a:t>
            </a:r>
            <a:r>
              <a:rPr lang="en-US" sz="4000" err="1">
                <a:latin typeface="Open Sans"/>
                <a:ea typeface="Open Sans"/>
                <a:cs typeface="Open Sans"/>
              </a:rPr>
              <a:t>đặt</a:t>
            </a:r>
            <a:r>
              <a:rPr lang="en-US" sz="4000">
                <a:latin typeface="Open Sans"/>
                <a:ea typeface="Open Sans"/>
                <a:cs typeface="Open Sans"/>
              </a:rPr>
              <a:t> </a:t>
            </a:r>
            <a:r>
              <a:rPr lang="en-US" sz="4000" err="1">
                <a:latin typeface="Open Sans"/>
                <a:ea typeface="Open Sans"/>
                <a:cs typeface="Open Sans"/>
              </a:rPr>
              <a:t>phần</a:t>
            </a:r>
            <a:r>
              <a:rPr lang="en-US" sz="4000">
                <a:latin typeface="Open Sans"/>
                <a:ea typeface="Open Sans"/>
                <a:cs typeface="Open Sans"/>
              </a:rPr>
              <a:t> </a:t>
            </a:r>
            <a:r>
              <a:rPr lang="en-US" sz="4000" err="1">
                <a:latin typeface="Open Sans"/>
                <a:ea typeface="Open Sans"/>
                <a:cs typeface="Open Sans"/>
              </a:rPr>
              <a:t>đầu</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lưng</a:t>
            </a:r>
            <a:r>
              <a:rPr lang="en-US" sz="4000">
                <a:latin typeface="Open Sans"/>
                <a:ea typeface="Open Sans"/>
                <a:cs typeface="Open Sans"/>
              </a:rPr>
              <a:t> </a:t>
            </a:r>
            <a:r>
              <a:rPr lang="en-US" sz="4000" err="1">
                <a:latin typeface="Open Sans"/>
                <a:ea typeface="Open Sans"/>
                <a:cs typeface="Open Sans"/>
              </a:rPr>
              <a:t>của</a:t>
            </a:r>
            <a:r>
              <a:rPr lang="en-US" sz="4000">
                <a:latin typeface="Open Sans"/>
                <a:ea typeface="Open Sans"/>
                <a:cs typeface="Open Sans"/>
              </a:rPr>
              <a:t> </a:t>
            </a:r>
            <a:r>
              <a:rPr lang="en-US" sz="4000" err="1">
                <a:latin typeface="Open Sans"/>
                <a:ea typeface="Open Sans"/>
                <a:cs typeface="Open Sans"/>
              </a:rPr>
              <a:t>nạn</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nằm</a:t>
            </a:r>
            <a:r>
              <a:rPr lang="en-US" sz="4000">
                <a:latin typeface="Open Sans"/>
                <a:ea typeface="Open Sans"/>
                <a:cs typeface="Open Sans"/>
              </a:rPr>
              <a:t> </a:t>
            </a:r>
            <a:r>
              <a:rPr lang="en-US" sz="4000" err="1">
                <a:latin typeface="Open Sans"/>
                <a:ea typeface="Open Sans"/>
                <a:cs typeface="Open Sans"/>
              </a:rPr>
              <a:t>nghiêng</a:t>
            </a:r>
            <a:r>
              <a:rPr lang="en-US" sz="4000">
                <a:latin typeface="Open Sans"/>
                <a:ea typeface="Open Sans"/>
                <a:cs typeface="Open Sans"/>
              </a:rPr>
              <a:t> </a:t>
            </a:r>
            <a:r>
              <a:rPr lang="en-US" sz="4000" err="1">
                <a:latin typeface="Open Sans"/>
                <a:ea typeface="Open Sans"/>
                <a:cs typeface="Open Sans"/>
              </a:rPr>
              <a:t>để</a:t>
            </a:r>
            <a:r>
              <a:rPr lang="en-US" sz="4000">
                <a:latin typeface="Open Sans"/>
                <a:ea typeface="Open Sans"/>
                <a:cs typeface="Open Sans"/>
              </a:rPr>
              <a:t> </a:t>
            </a:r>
            <a:r>
              <a:rPr lang="en-US" sz="4000" err="1">
                <a:latin typeface="Open Sans"/>
                <a:ea typeface="Open Sans"/>
                <a:cs typeface="Open Sans"/>
              </a:rPr>
              <a:t>tránh</a:t>
            </a:r>
            <a:r>
              <a:rPr lang="en-US" sz="4000">
                <a:latin typeface="Open Sans"/>
                <a:ea typeface="Open Sans"/>
                <a:cs typeface="Open Sans"/>
              </a:rPr>
              <a:t> </a:t>
            </a:r>
            <a:r>
              <a:rPr lang="en-US" sz="4000" err="1">
                <a:latin typeface="Open Sans"/>
                <a:ea typeface="Open Sans"/>
                <a:cs typeface="Open Sans"/>
              </a:rPr>
              <a:t>bị</a:t>
            </a:r>
            <a:r>
              <a:rPr lang="en-US" sz="4000">
                <a:latin typeface="Open Sans"/>
                <a:ea typeface="Open Sans"/>
                <a:cs typeface="Open Sans"/>
              </a:rPr>
              <a:t> </a:t>
            </a:r>
            <a:r>
              <a:rPr lang="en-US" sz="4000" err="1">
                <a:latin typeface="Open Sans"/>
                <a:ea typeface="Open Sans"/>
                <a:cs typeface="Open Sans"/>
              </a:rPr>
              <a:t>sặc</a:t>
            </a:r>
            <a:r>
              <a:rPr lang="en-US" sz="4000">
                <a:latin typeface="Open Sans"/>
                <a:ea typeface="Open Sans"/>
                <a:cs typeface="Open Sans"/>
              </a:rPr>
              <a:t> </a:t>
            </a:r>
            <a:r>
              <a:rPr lang="en-US" sz="4000" err="1">
                <a:latin typeface="Open Sans"/>
                <a:ea typeface="Open Sans"/>
                <a:cs typeface="Open Sans"/>
              </a:rPr>
              <a:t>đường</a:t>
            </a:r>
            <a:r>
              <a:rPr lang="en-US" sz="4000">
                <a:latin typeface="Open Sans"/>
                <a:ea typeface="Open Sans"/>
                <a:cs typeface="Open Sans"/>
              </a:rPr>
              <a:t> </a:t>
            </a:r>
            <a:r>
              <a:rPr lang="en-US" sz="4000" err="1">
                <a:latin typeface="Open Sans"/>
                <a:ea typeface="Open Sans"/>
                <a:cs typeface="Open Sans"/>
              </a:rPr>
              <a:t>thở</a:t>
            </a:r>
            <a:r>
              <a:rPr lang="en-US" sz="4000">
                <a:latin typeface="Open Sans"/>
                <a:ea typeface="Open Sans"/>
                <a:cs typeface="Open Sans"/>
              </a:rPr>
              <a:t>. </a:t>
            </a:r>
            <a:endParaRPr lang="en-US">
              <a:latin typeface="Calibri"/>
              <a:ea typeface="Open Sans"/>
              <a:cs typeface="Calibri"/>
            </a:endParaRPr>
          </a:p>
          <a:p>
            <a:pPr marL="571500" indent="-571500">
              <a:buFont typeface="Arial"/>
              <a:buChar char="•"/>
            </a:pPr>
            <a:r>
              <a:rPr lang="en-US" sz="4000" err="1">
                <a:latin typeface="Open Sans"/>
                <a:ea typeface="Open Sans"/>
                <a:cs typeface="Open Sans"/>
              </a:rPr>
              <a:t>Bước</a:t>
            </a:r>
            <a:r>
              <a:rPr lang="en-US" sz="4000">
                <a:latin typeface="Open Sans"/>
                <a:ea typeface="Open Sans"/>
                <a:cs typeface="Open Sans"/>
              </a:rPr>
              <a:t> 3: </a:t>
            </a:r>
            <a:r>
              <a:rPr lang="en-US" sz="4000" err="1">
                <a:latin typeface="Open Sans"/>
                <a:ea typeface="Open Sans"/>
                <a:cs typeface="Open Sans"/>
              </a:rPr>
              <a:t>Nới</a:t>
            </a:r>
            <a:r>
              <a:rPr lang="en-US" sz="4000">
                <a:latin typeface="Open Sans"/>
                <a:ea typeface="Open Sans"/>
                <a:cs typeface="Open Sans"/>
              </a:rPr>
              <a:t> </a:t>
            </a:r>
            <a:r>
              <a:rPr lang="en-US" sz="4000" err="1">
                <a:latin typeface="Open Sans"/>
                <a:ea typeface="Open Sans"/>
                <a:cs typeface="Open Sans"/>
              </a:rPr>
              <a:t>lỏng</a:t>
            </a:r>
            <a:r>
              <a:rPr lang="en-US" sz="4000">
                <a:latin typeface="Open Sans"/>
                <a:ea typeface="Open Sans"/>
                <a:cs typeface="Open Sans"/>
              </a:rPr>
              <a:t> </a:t>
            </a:r>
            <a:r>
              <a:rPr lang="en-US" sz="4000" err="1">
                <a:latin typeface="Open Sans"/>
                <a:ea typeface="Open Sans"/>
                <a:cs typeface="Open Sans"/>
              </a:rPr>
              <a:t>quần</a:t>
            </a:r>
            <a:r>
              <a:rPr lang="en-US" sz="4000">
                <a:latin typeface="Open Sans"/>
                <a:ea typeface="Open Sans"/>
                <a:cs typeface="Open Sans"/>
              </a:rPr>
              <a:t> </a:t>
            </a:r>
            <a:r>
              <a:rPr lang="en-US" sz="4000" err="1">
                <a:latin typeface="Open Sans"/>
                <a:ea typeface="Open Sans"/>
                <a:cs typeface="Open Sans"/>
              </a:rPr>
              <a:t>áo</a:t>
            </a:r>
            <a:r>
              <a:rPr lang="en-US" sz="4000">
                <a:latin typeface="Open Sans"/>
                <a:ea typeface="Open Sans"/>
                <a:cs typeface="Open Sans"/>
              </a:rPr>
              <a:t> </a:t>
            </a:r>
            <a:r>
              <a:rPr lang="en-US" sz="4000" err="1">
                <a:latin typeface="Open Sans"/>
                <a:ea typeface="Open Sans"/>
                <a:cs typeface="Open Sans"/>
              </a:rPr>
              <a:t>cho</a:t>
            </a:r>
            <a:r>
              <a:rPr lang="en-US" sz="4000">
                <a:latin typeface="Open Sans"/>
                <a:ea typeface="Open Sans"/>
                <a:cs typeface="Open Sans"/>
              </a:rPr>
              <a:t> </a:t>
            </a:r>
            <a:r>
              <a:rPr lang="en-US" sz="4000" err="1">
                <a:latin typeface="Open Sans"/>
                <a:ea typeface="Open Sans"/>
                <a:cs typeface="Open Sans"/>
              </a:rPr>
              <a:t>rộng</a:t>
            </a:r>
            <a:r>
              <a:rPr lang="en-US" sz="4000">
                <a:latin typeface="Open Sans"/>
                <a:ea typeface="Open Sans"/>
                <a:cs typeface="Open Sans"/>
              </a:rPr>
              <a:t>, </a:t>
            </a:r>
            <a:r>
              <a:rPr lang="en-US" sz="4000" err="1">
                <a:latin typeface="Open Sans"/>
                <a:ea typeface="Open Sans"/>
                <a:cs typeface="Open Sans"/>
              </a:rPr>
              <a:t>thoáng</a:t>
            </a:r>
            <a:r>
              <a:rPr lang="en-US" sz="4000">
                <a:latin typeface="Open Sans"/>
                <a:ea typeface="Open Sans"/>
                <a:cs typeface="Open Sans"/>
              </a:rPr>
              <a:t>; </a:t>
            </a:r>
            <a:r>
              <a:rPr lang="en-US" sz="4000" err="1">
                <a:latin typeface="Open Sans"/>
                <a:ea typeface="Open Sans"/>
                <a:cs typeface="Open Sans"/>
              </a:rPr>
              <a:t>mở</a:t>
            </a:r>
            <a:r>
              <a:rPr lang="en-US" sz="4000">
                <a:latin typeface="Open Sans"/>
                <a:ea typeface="Open Sans"/>
                <a:cs typeface="Open Sans"/>
              </a:rPr>
              <a:t> </a:t>
            </a:r>
            <a:r>
              <a:rPr lang="en-US" sz="4000" err="1">
                <a:latin typeface="Open Sans"/>
                <a:ea typeface="Open Sans"/>
                <a:cs typeface="Open Sans"/>
              </a:rPr>
              <a:t>phần</a:t>
            </a:r>
            <a:r>
              <a:rPr lang="en-US" sz="4000">
                <a:latin typeface="Open Sans"/>
                <a:ea typeface="Open Sans"/>
                <a:cs typeface="Open Sans"/>
              </a:rPr>
              <a:t> </a:t>
            </a:r>
            <a:r>
              <a:rPr lang="en-US" sz="4000" err="1">
                <a:latin typeface="Open Sans"/>
                <a:ea typeface="Open Sans"/>
                <a:cs typeface="Open Sans"/>
              </a:rPr>
              <a:t>cổ</a:t>
            </a:r>
            <a:r>
              <a:rPr lang="en-US" sz="4000">
                <a:latin typeface="Open Sans"/>
                <a:ea typeface="Open Sans"/>
                <a:cs typeface="Open Sans"/>
              </a:rPr>
              <a:t> </a:t>
            </a:r>
            <a:r>
              <a:rPr lang="en-US" sz="4000" err="1">
                <a:latin typeface="Open Sans"/>
                <a:ea typeface="Open Sans"/>
                <a:cs typeface="Open Sans"/>
              </a:rPr>
              <a:t>áo</a:t>
            </a:r>
            <a:r>
              <a:rPr lang="en-US" sz="4000">
                <a:latin typeface="Open Sans"/>
                <a:ea typeface="Open Sans"/>
                <a:cs typeface="Open Sans"/>
              </a:rPr>
              <a:t> </a:t>
            </a:r>
            <a:r>
              <a:rPr lang="en-US" sz="4000" err="1">
                <a:latin typeface="Open Sans"/>
                <a:ea typeface="Open Sans"/>
                <a:cs typeface="Open Sans"/>
              </a:rPr>
              <a:t>để</a:t>
            </a:r>
            <a:r>
              <a:rPr lang="en-US" sz="4000">
                <a:latin typeface="Open Sans"/>
                <a:ea typeface="Open Sans"/>
                <a:cs typeface="Open Sans"/>
              </a:rPr>
              <a:t> </a:t>
            </a:r>
            <a:r>
              <a:rPr lang="en-US" sz="4000" err="1">
                <a:latin typeface="Open Sans"/>
                <a:ea typeface="Open Sans"/>
                <a:cs typeface="Open Sans"/>
              </a:rPr>
              <a:t>kiểm</a:t>
            </a:r>
            <a:r>
              <a:rPr lang="en-US" sz="4000">
                <a:latin typeface="Open Sans"/>
                <a:ea typeface="Open Sans"/>
                <a:cs typeface="Open Sans"/>
              </a:rPr>
              <a:t> </a:t>
            </a:r>
            <a:r>
              <a:rPr lang="en-US" sz="4000" err="1">
                <a:latin typeface="Open Sans"/>
                <a:ea typeface="Open Sans"/>
                <a:cs typeface="Open Sans"/>
              </a:rPr>
              <a:t>tra</a:t>
            </a:r>
            <a:r>
              <a:rPr lang="en-US" sz="4000">
                <a:latin typeface="Open Sans"/>
                <a:ea typeface="Open Sans"/>
                <a:cs typeface="Open Sans"/>
              </a:rPr>
              <a:t> </a:t>
            </a:r>
            <a:r>
              <a:rPr lang="en-US" sz="4000" err="1">
                <a:latin typeface="Open Sans"/>
                <a:ea typeface="Open Sans"/>
                <a:cs typeface="Open Sans"/>
              </a:rPr>
              <a:t>tình</a:t>
            </a:r>
            <a:r>
              <a:rPr lang="en-US" sz="4000">
                <a:latin typeface="Open Sans"/>
                <a:ea typeface="Open Sans"/>
                <a:cs typeface="Open Sans"/>
              </a:rPr>
              <a:t> </a:t>
            </a:r>
            <a:r>
              <a:rPr lang="en-US" sz="4000" err="1">
                <a:latin typeface="Open Sans"/>
                <a:ea typeface="Open Sans"/>
                <a:cs typeface="Open Sans"/>
              </a:rPr>
              <a:t>trạng</a:t>
            </a:r>
            <a:r>
              <a:rPr lang="en-US" sz="4000">
                <a:latin typeface="Open Sans"/>
                <a:ea typeface="Open Sans"/>
                <a:cs typeface="Open Sans"/>
              </a:rPr>
              <a:t> </a:t>
            </a:r>
            <a:r>
              <a:rPr lang="en-US" sz="4000" err="1">
                <a:latin typeface="Open Sans"/>
                <a:ea typeface="Open Sans"/>
                <a:cs typeface="Open Sans"/>
              </a:rPr>
              <a:t>hô</a:t>
            </a:r>
            <a:r>
              <a:rPr lang="en-US" sz="4000">
                <a:latin typeface="Open Sans"/>
                <a:ea typeface="Open Sans"/>
                <a:cs typeface="Open Sans"/>
              </a:rPr>
              <a:t> </a:t>
            </a:r>
            <a:r>
              <a:rPr lang="en-US" sz="4000" err="1">
                <a:latin typeface="Open Sans"/>
                <a:ea typeface="Open Sans"/>
                <a:cs typeface="Open Sans"/>
              </a:rPr>
              <a:t>hấp</a:t>
            </a:r>
            <a:r>
              <a:rPr lang="en-US" sz="4000">
                <a:latin typeface="Open Sans"/>
                <a:ea typeface="Open Sans"/>
                <a:cs typeface="Open Sans"/>
              </a:rPr>
              <a:t> </a:t>
            </a:r>
            <a:r>
              <a:rPr lang="en-US" sz="4000" err="1">
                <a:latin typeface="Open Sans"/>
                <a:ea typeface="Open Sans"/>
                <a:cs typeface="Open Sans"/>
              </a:rPr>
              <a:t>của</a:t>
            </a:r>
            <a:r>
              <a:rPr lang="en-US" sz="4000">
                <a:latin typeface="Open Sans"/>
                <a:ea typeface="Open Sans"/>
                <a:cs typeface="Open Sans"/>
              </a:rPr>
              <a:t> </a:t>
            </a:r>
            <a:r>
              <a:rPr lang="en-US" sz="4000" err="1">
                <a:latin typeface="Open Sans"/>
                <a:ea typeface="Open Sans"/>
                <a:cs typeface="Open Sans"/>
              </a:rPr>
              <a:t>nạn</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endParaRPr lang="en-US">
              <a:latin typeface="Calibri"/>
              <a:ea typeface="Open Sans"/>
              <a:cs typeface="Calibri"/>
            </a:endParaRPr>
          </a:p>
          <a:p>
            <a:pPr marL="571500" indent="-571500">
              <a:buFont typeface="Arial"/>
              <a:buChar char="•"/>
            </a:pPr>
            <a:r>
              <a:rPr lang="en-US" sz="4000" err="1">
                <a:latin typeface="Open Sans"/>
                <a:ea typeface="Open Sans"/>
                <a:cs typeface="Open Sans"/>
              </a:rPr>
              <a:t>Bước</a:t>
            </a:r>
            <a:r>
              <a:rPr lang="en-US" sz="4000">
                <a:latin typeface="Open Sans"/>
                <a:ea typeface="Open Sans"/>
                <a:cs typeface="Open Sans"/>
              </a:rPr>
              <a:t> 4: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vải</a:t>
            </a:r>
            <a:r>
              <a:rPr lang="en-US" sz="4000">
                <a:latin typeface="Open Sans"/>
                <a:ea typeface="Open Sans"/>
                <a:cs typeface="Open Sans"/>
              </a:rPr>
              <a:t> </a:t>
            </a:r>
            <a:r>
              <a:rPr lang="en-US" sz="4000" err="1">
                <a:latin typeface="Open Sans"/>
                <a:ea typeface="Open Sans"/>
                <a:cs typeface="Open Sans"/>
              </a:rPr>
              <a:t>mềm</a:t>
            </a:r>
            <a:r>
              <a:rPr lang="en-US" sz="4000">
                <a:latin typeface="Open Sans"/>
                <a:ea typeface="Open Sans"/>
                <a:cs typeface="Open Sans"/>
              </a:rPr>
              <a:t> </a:t>
            </a:r>
            <a:r>
              <a:rPr lang="en-US" sz="4000" err="1">
                <a:latin typeface="Open Sans"/>
                <a:ea typeface="Open Sans"/>
                <a:cs typeface="Open Sans"/>
              </a:rPr>
              <a:t>quấn</a:t>
            </a:r>
            <a:r>
              <a:rPr lang="en-US" sz="4000">
                <a:latin typeface="Open Sans"/>
                <a:ea typeface="Open Sans"/>
                <a:cs typeface="Open Sans"/>
              </a:rPr>
              <a:t> </a:t>
            </a:r>
            <a:r>
              <a:rPr lang="en-US" sz="4000" err="1">
                <a:latin typeface="Open Sans"/>
                <a:ea typeface="Open Sans"/>
                <a:cs typeface="Open Sans"/>
              </a:rPr>
              <a:t>vào</a:t>
            </a:r>
            <a:r>
              <a:rPr lang="en-US" sz="4000">
                <a:latin typeface="Open Sans"/>
                <a:ea typeface="Open Sans"/>
                <a:cs typeface="Open Sans"/>
              </a:rPr>
              <a:t> </a:t>
            </a:r>
            <a:r>
              <a:rPr lang="en-US" sz="4000" err="1">
                <a:latin typeface="Open Sans"/>
                <a:ea typeface="Open Sans"/>
                <a:cs typeface="Open Sans"/>
              </a:rPr>
              <a:t>ngón</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trỏ</a:t>
            </a:r>
            <a:r>
              <a:rPr lang="en-US" sz="4000">
                <a:latin typeface="Open Sans"/>
                <a:ea typeface="Open Sans"/>
                <a:cs typeface="Open Sans"/>
              </a:rPr>
              <a:t> </a:t>
            </a:r>
            <a:r>
              <a:rPr lang="en-US" sz="4000" err="1">
                <a:latin typeface="Open Sans"/>
                <a:ea typeface="Open Sans"/>
                <a:cs typeface="Open Sans"/>
              </a:rPr>
              <a:t>rồi</a:t>
            </a:r>
            <a:r>
              <a:rPr lang="en-US" sz="4000">
                <a:latin typeface="Open Sans"/>
                <a:ea typeface="Open Sans"/>
                <a:cs typeface="Open Sans"/>
              </a:rPr>
              <a:t> </a:t>
            </a:r>
            <a:r>
              <a:rPr lang="en-US" sz="4000" err="1">
                <a:latin typeface="Open Sans"/>
                <a:ea typeface="Open Sans"/>
                <a:cs typeface="Open Sans"/>
              </a:rPr>
              <a:t>lấy</a:t>
            </a:r>
            <a:r>
              <a:rPr lang="en-US" sz="4000">
                <a:latin typeface="Open Sans"/>
                <a:ea typeface="Open Sans"/>
                <a:cs typeface="Open Sans"/>
              </a:rPr>
              <a:t> </a:t>
            </a:r>
            <a:r>
              <a:rPr lang="en-US" sz="4000" err="1">
                <a:latin typeface="Open Sans"/>
                <a:ea typeface="Open Sans"/>
                <a:cs typeface="Open Sans"/>
              </a:rPr>
              <a:t>sạch</a:t>
            </a:r>
            <a:r>
              <a:rPr lang="en-US" sz="4000">
                <a:latin typeface="Open Sans"/>
                <a:ea typeface="Open Sans"/>
                <a:cs typeface="Open Sans"/>
              </a:rPr>
              <a:t> </a:t>
            </a:r>
            <a:r>
              <a:rPr lang="en-US" sz="4000" err="1">
                <a:latin typeface="Open Sans"/>
                <a:ea typeface="Open Sans"/>
                <a:cs typeface="Open Sans"/>
              </a:rPr>
              <a:t>đờm</a:t>
            </a:r>
            <a:r>
              <a:rPr lang="en-US" sz="4000">
                <a:latin typeface="Open Sans"/>
                <a:ea typeface="Open Sans"/>
                <a:cs typeface="Open Sans"/>
              </a:rPr>
              <a:t>, </a:t>
            </a:r>
            <a:r>
              <a:rPr lang="en-US" sz="4000" err="1">
                <a:latin typeface="Open Sans"/>
                <a:ea typeface="Open Sans"/>
                <a:cs typeface="Open Sans"/>
              </a:rPr>
              <a:t>dãi</a:t>
            </a:r>
            <a:r>
              <a:rPr lang="en-US" sz="4000">
                <a:latin typeface="Open Sans"/>
                <a:ea typeface="Open Sans"/>
                <a:cs typeface="Open Sans"/>
              </a:rPr>
              <a:t> </a:t>
            </a:r>
            <a:r>
              <a:rPr lang="en-US" sz="4000" err="1">
                <a:latin typeface="Open Sans"/>
                <a:ea typeface="Open Sans"/>
                <a:cs typeface="Open Sans"/>
              </a:rPr>
              <a:t>trong</a:t>
            </a:r>
            <a:r>
              <a:rPr lang="en-US" sz="4000">
                <a:latin typeface="Open Sans"/>
                <a:ea typeface="Open Sans"/>
                <a:cs typeface="Open Sans"/>
              </a:rPr>
              <a:t> </a:t>
            </a:r>
            <a:r>
              <a:rPr lang="en-US" sz="4000" err="1">
                <a:latin typeface="Open Sans"/>
                <a:ea typeface="Open Sans"/>
                <a:cs typeface="Open Sans"/>
              </a:rPr>
              <a:t>miệng</a:t>
            </a:r>
            <a:r>
              <a:rPr lang="en-US" sz="4000">
                <a:latin typeface="Open Sans"/>
                <a:ea typeface="Open Sans"/>
                <a:cs typeface="Open Sans"/>
              </a:rPr>
              <a:t> </a:t>
            </a:r>
            <a:r>
              <a:rPr lang="en-US" sz="4000" err="1">
                <a:latin typeface="Open Sans"/>
                <a:ea typeface="Open Sans"/>
                <a:cs typeface="Open Sans"/>
              </a:rPr>
              <a:t>nạn</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a:t>
            </a:r>
            <a:endParaRPr lang="en-US">
              <a:latin typeface="Calibri"/>
              <a:ea typeface="Open Sans"/>
              <a:cs typeface="Calibri"/>
            </a:endParaRPr>
          </a:p>
          <a:p>
            <a:pPr marL="571500" indent="-571500">
              <a:buFont typeface="Arial"/>
              <a:buChar char="•"/>
            </a:pPr>
            <a:r>
              <a:rPr lang="en-US" sz="4000">
                <a:latin typeface="Open Sans"/>
                <a:ea typeface="Open Sans"/>
                <a:cs typeface="Open Sans"/>
              </a:rPr>
              <a:t>Bước 5: Ghi </a:t>
            </a:r>
            <a:r>
              <a:rPr lang="en-US" sz="4000" err="1">
                <a:latin typeface="Open Sans"/>
                <a:ea typeface="Open Sans"/>
                <a:cs typeface="Open Sans"/>
              </a:rPr>
              <a:t>lại</a:t>
            </a:r>
            <a:r>
              <a:rPr lang="en-US" sz="4000">
                <a:latin typeface="Open Sans"/>
                <a:ea typeface="Open Sans"/>
                <a:cs typeface="Open Sans"/>
              </a:rPr>
              <a:t> </a:t>
            </a:r>
            <a:r>
              <a:rPr lang="en-US" sz="4000" err="1">
                <a:latin typeface="Open Sans"/>
                <a:ea typeface="Open Sans"/>
                <a:cs typeface="Open Sans"/>
              </a:rPr>
              <a:t>thời</a:t>
            </a:r>
            <a:r>
              <a:rPr lang="en-US" sz="4000">
                <a:latin typeface="Open Sans"/>
                <a:ea typeface="Open Sans"/>
                <a:cs typeface="Open Sans"/>
              </a:rPr>
              <a:t> </a:t>
            </a:r>
            <a:r>
              <a:rPr lang="en-US" sz="4000" err="1">
                <a:latin typeface="Open Sans"/>
                <a:ea typeface="Open Sans"/>
                <a:cs typeface="Open Sans"/>
              </a:rPr>
              <a:t>điểm</a:t>
            </a:r>
            <a:r>
              <a:rPr lang="en-US" sz="4000">
                <a:latin typeface="Open Sans"/>
                <a:ea typeface="Open Sans"/>
                <a:cs typeface="Open Sans"/>
              </a:rPr>
              <a:t> </a:t>
            </a:r>
            <a:r>
              <a:rPr lang="en-US" sz="4000" err="1">
                <a:latin typeface="Open Sans"/>
                <a:ea typeface="Open Sans"/>
                <a:cs typeface="Open Sans"/>
              </a:rPr>
              <a:t>nạn</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khởi</a:t>
            </a:r>
            <a:r>
              <a:rPr lang="en-US" sz="4000">
                <a:latin typeface="Open Sans"/>
                <a:ea typeface="Open Sans"/>
                <a:cs typeface="Open Sans"/>
              </a:rPr>
              <a:t> </a:t>
            </a:r>
            <a:r>
              <a:rPr lang="en-US" sz="4000" err="1">
                <a:latin typeface="Open Sans"/>
                <a:ea typeface="Open Sans"/>
                <a:cs typeface="Open Sans"/>
              </a:rPr>
              <a:t>phát</a:t>
            </a:r>
            <a:r>
              <a:rPr lang="en-US" sz="4000">
                <a:latin typeface="Open Sans"/>
                <a:ea typeface="Open Sans"/>
                <a:cs typeface="Open Sans"/>
              </a:rPr>
              <a:t> </a:t>
            </a:r>
            <a:r>
              <a:rPr lang="en-US" sz="4000" err="1">
                <a:latin typeface="Open Sans"/>
                <a:ea typeface="Open Sans"/>
                <a:cs typeface="Open Sans"/>
              </a:rPr>
              <a:t>biểu</a:t>
            </a:r>
            <a:r>
              <a:rPr lang="en-US" sz="4000">
                <a:latin typeface="Open Sans"/>
                <a:ea typeface="Open Sans"/>
                <a:cs typeface="Open Sans"/>
              </a:rPr>
              <a:t> </a:t>
            </a:r>
            <a:r>
              <a:rPr lang="en-US" sz="4000" err="1">
                <a:latin typeface="Open Sans"/>
                <a:ea typeface="Open Sans"/>
                <a:cs typeface="Open Sans"/>
              </a:rPr>
              <a:t>hiện</a:t>
            </a:r>
            <a:r>
              <a:rPr lang="en-US" sz="4000">
                <a:latin typeface="Open Sans"/>
                <a:ea typeface="Open Sans"/>
                <a:cs typeface="Open Sans"/>
              </a:rPr>
              <a:t> </a:t>
            </a:r>
            <a:r>
              <a:rPr lang="en-US" sz="4000" err="1">
                <a:latin typeface="Open Sans"/>
                <a:ea typeface="Open Sans"/>
                <a:cs typeface="Open Sans"/>
              </a:rPr>
              <a:t>đột</a:t>
            </a:r>
            <a:r>
              <a:rPr lang="en-US" sz="4000">
                <a:latin typeface="Open Sans"/>
                <a:ea typeface="Open Sans"/>
                <a:cs typeface="Open Sans"/>
              </a:rPr>
              <a:t> </a:t>
            </a:r>
            <a:r>
              <a:rPr lang="en-US" sz="4000" err="1">
                <a:latin typeface="Open Sans"/>
                <a:ea typeface="Open Sans"/>
                <a:cs typeface="Open Sans"/>
              </a:rPr>
              <a:t>quỵ</a:t>
            </a:r>
            <a:r>
              <a:rPr lang="en-US" sz="4000">
                <a:latin typeface="Open Sans"/>
                <a:ea typeface="Open Sans"/>
                <a:cs typeface="Open Sans"/>
              </a:rPr>
              <a:t>, </a:t>
            </a:r>
            <a:r>
              <a:rPr lang="en-US" sz="4000" err="1">
                <a:latin typeface="Open Sans"/>
                <a:ea typeface="Open Sans"/>
                <a:cs typeface="Open Sans"/>
              </a:rPr>
              <a:t>những</a:t>
            </a:r>
            <a:r>
              <a:rPr lang="en-US" sz="4000">
                <a:latin typeface="Open Sans"/>
                <a:ea typeface="Open Sans"/>
                <a:cs typeface="Open Sans"/>
              </a:rPr>
              <a:t> </a:t>
            </a:r>
            <a:r>
              <a:rPr lang="en-US" sz="4000" err="1">
                <a:latin typeface="Open Sans"/>
                <a:ea typeface="Open Sans"/>
                <a:cs typeface="Open Sans"/>
              </a:rPr>
              <a:t>loại</a:t>
            </a:r>
            <a:r>
              <a:rPr lang="en-US" sz="4000">
                <a:latin typeface="Open Sans"/>
                <a:ea typeface="Open Sans"/>
                <a:cs typeface="Open Sans"/>
              </a:rPr>
              <a:t> </a:t>
            </a:r>
            <a:r>
              <a:rPr lang="en-US" sz="4000" err="1">
                <a:latin typeface="Open Sans"/>
                <a:ea typeface="Open Sans"/>
                <a:cs typeface="Open Sans"/>
              </a:rPr>
              <a:t>thuốc</a:t>
            </a:r>
            <a:r>
              <a:rPr lang="en-US" sz="4000">
                <a:latin typeface="Open Sans"/>
                <a:ea typeface="Open Sans"/>
                <a:cs typeface="Open Sans"/>
              </a:rPr>
              <a:t> </a:t>
            </a:r>
            <a:r>
              <a:rPr lang="en-US" sz="4000" err="1">
                <a:latin typeface="Open Sans"/>
                <a:ea typeface="Open Sans"/>
                <a:cs typeface="Open Sans"/>
              </a:rPr>
              <a:t>mà</a:t>
            </a:r>
            <a:r>
              <a:rPr lang="en-US" sz="4000">
                <a:latin typeface="Open Sans"/>
                <a:ea typeface="Open Sans"/>
                <a:cs typeface="Open Sans"/>
              </a:rPr>
              <a:t> </a:t>
            </a:r>
            <a:r>
              <a:rPr lang="en-US" sz="4000" err="1">
                <a:latin typeface="Open Sans"/>
                <a:ea typeface="Open Sans"/>
                <a:cs typeface="Open Sans"/>
              </a:rPr>
              <a:t>nạn</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đang</a:t>
            </a:r>
            <a:r>
              <a:rPr lang="en-US" sz="4000">
                <a:latin typeface="Open Sans"/>
                <a:ea typeface="Open Sans"/>
                <a:cs typeface="Open Sans"/>
              </a:rPr>
              <a:t>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hoặc</a:t>
            </a:r>
            <a:r>
              <a:rPr lang="en-US" sz="4000">
                <a:latin typeface="Open Sans"/>
                <a:ea typeface="Open Sans"/>
                <a:cs typeface="Open Sans"/>
              </a:rPr>
              <a:t> </a:t>
            </a:r>
            <a:r>
              <a:rPr lang="en-US" sz="4000" err="1">
                <a:latin typeface="Open Sans"/>
                <a:ea typeface="Open Sans"/>
                <a:cs typeface="Open Sans"/>
              </a:rPr>
              <a:t>mang</a:t>
            </a:r>
            <a:r>
              <a:rPr lang="en-US" sz="4000">
                <a:latin typeface="Open Sans"/>
                <a:ea typeface="Open Sans"/>
                <a:cs typeface="Open Sans"/>
              </a:rPr>
              <a:t> </a:t>
            </a:r>
            <a:r>
              <a:rPr lang="en-US" sz="4000" err="1">
                <a:latin typeface="Open Sans"/>
                <a:ea typeface="Open Sans"/>
                <a:cs typeface="Open Sans"/>
              </a:rPr>
              <a:t>theo</a:t>
            </a:r>
            <a:r>
              <a:rPr lang="en-US" sz="4000">
                <a:latin typeface="Open Sans"/>
                <a:ea typeface="Open Sans"/>
                <a:cs typeface="Open Sans"/>
              </a:rPr>
              <a:t> </a:t>
            </a:r>
            <a:r>
              <a:rPr lang="en-US" sz="4000" err="1">
                <a:latin typeface="Open Sans"/>
                <a:ea typeface="Open Sans"/>
                <a:cs typeface="Open Sans"/>
              </a:rPr>
              <a:t>đơn</a:t>
            </a:r>
            <a:r>
              <a:rPr lang="en-US" sz="4000">
                <a:latin typeface="Open Sans"/>
                <a:ea typeface="Open Sans"/>
                <a:cs typeface="Open Sans"/>
              </a:rPr>
              <a:t> </a:t>
            </a:r>
            <a:r>
              <a:rPr lang="en-US" sz="4000" err="1">
                <a:latin typeface="Open Sans"/>
                <a:ea typeface="Open Sans"/>
                <a:cs typeface="Open Sans"/>
              </a:rPr>
              <a:t>thuốc</a:t>
            </a:r>
            <a:r>
              <a:rPr lang="en-US" sz="4000">
                <a:latin typeface="Open Sans"/>
                <a:ea typeface="Open Sans"/>
                <a:cs typeface="Open Sans"/>
              </a:rPr>
              <a:t> </a:t>
            </a:r>
            <a:r>
              <a:rPr lang="en-US" sz="4000" err="1">
                <a:latin typeface="Open Sans"/>
                <a:ea typeface="Open Sans"/>
                <a:cs typeface="Open Sans"/>
              </a:rPr>
              <a:t>đang</a:t>
            </a:r>
            <a:r>
              <a:rPr lang="en-US" sz="4000">
                <a:latin typeface="Open Sans"/>
                <a:ea typeface="Open Sans"/>
                <a:cs typeface="Open Sans"/>
              </a:rPr>
              <a:t> </a:t>
            </a:r>
            <a:r>
              <a:rPr lang="en-US" sz="4000" err="1">
                <a:latin typeface="Open Sans"/>
                <a:ea typeface="Open Sans"/>
                <a:cs typeface="Open Sans"/>
              </a:rPr>
              <a:t>có</a:t>
            </a:r>
            <a:r>
              <a:rPr lang="en-US" sz="4000">
                <a:latin typeface="Open Sans"/>
                <a:ea typeface="Open Sans"/>
                <a:cs typeface="Open Sans"/>
              </a:rPr>
              <a:t>. </a:t>
            </a:r>
            <a:endParaRPr lang="en-US">
              <a:cs typeface="Calibri"/>
            </a:endParaRPr>
          </a:p>
        </p:txBody>
      </p:sp>
    </p:spTree>
    <p:extLst>
      <p:ext uri="{BB962C8B-B14F-4D97-AF65-F5344CB8AC3E}">
        <p14:creationId xmlns:p14="http://schemas.microsoft.com/office/powerpoint/2010/main" val="30372484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1000"/>
                                        <p:tgtEl>
                                          <p:spTgt spid="4">
                                            <p:txEl>
                                              <p:pRg st="2" end="2"/>
                                            </p:txEl>
                                          </p:spTgt>
                                        </p:tgtEl>
                                      </p:cBhvr>
                                    </p:animEffect>
                                    <p:anim calcmode="lin" valueType="num">
                                      <p:cBhvr>
                                        <p:cTn id="3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fade">
                                      <p:cBhvr>
                                        <p:cTn id="44" dur="1000"/>
                                        <p:tgtEl>
                                          <p:spTgt spid="4">
                                            <p:txEl>
                                              <p:pRg st="3" end="3"/>
                                            </p:txEl>
                                          </p:spTgt>
                                        </p:tgtEl>
                                      </p:cBhvr>
                                    </p:animEffect>
                                    <p:anim calcmode="lin" valueType="num">
                                      <p:cBhvr>
                                        <p:cTn id="4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anim calcmode="lin" valueType="num">
                                      <p:cBhvr>
                                        <p:cTn id="5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11001"/>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ea typeface="+mn-lt"/>
                <a:cs typeface="+mn-lt"/>
              </a:rPr>
              <a:t>c) </a:t>
            </a:r>
            <a:r>
              <a:rPr lang="en-US" sz="4500" err="1">
                <a:solidFill>
                  <a:srgbClr val="000000"/>
                </a:solidFill>
                <a:latin typeface="Open Sans"/>
                <a:ea typeface="+mn-lt"/>
                <a:cs typeface="+mn-lt"/>
              </a:rPr>
              <a:t>Đo</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huyết</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áp</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bằng</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huyết</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áp</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kể</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đóng</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hồ</a:t>
            </a:r>
            <a:r>
              <a:rPr lang="en-US" sz="4500">
                <a:solidFill>
                  <a:srgbClr val="000000"/>
                </a:solidFill>
                <a:latin typeface="Open Sans"/>
                <a:ea typeface="+mn-lt"/>
                <a:cs typeface="+mn-lt"/>
              </a:rPr>
              <a:t>)</a:t>
            </a:r>
            <a:endParaRPr lang="en-US" sz="4500">
              <a:latin typeface="Open Sans"/>
              <a:ea typeface="Calibri"/>
              <a:cs typeface="Calibri"/>
            </a:endParaRPr>
          </a:p>
        </p:txBody>
      </p:sp>
      <p:sp>
        <p:nvSpPr>
          <p:cNvPr id="4" name="Hộp Văn bản 3">
            <a:extLst>
              <a:ext uri="{FF2B5EF4-FFF2-40B4-BE49-F238E27FC236}">
                <a16:creationId xmlns:a16="http://schemas.microsoft.com/office/drawing/2014/main" id="{2E9BC028-0F74-36EB-3E86-33CADDF1DADA}"/>
              </a:ext>
            </a:extLst>
          </p:cNvPr>
          <p:cNvSpPr txBox="1"/>
          <p:nvPr/>
        </p:nvSpPr>
        <p:spPr>
          <a:xfrm>
            <a:off x="523631" y="2834053"/>
            <a:ext cx="17240739"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4000" err="1">
                <a:latin typeface="Open Sans"/>
                <a:ea typeface="+mn-lt"/>
                <a:cs typeface="+mn-lt"/>
              </a:rPr>
              <a:t>Bước</a:t>
            </a:r>
            <a:r>
              <a:rPr lang="en-US" sz="4000">
                <a:latin typeface="Open Sans"/>
                <a:ea typeface="+mn-lt"/>
                <a:cs typeface="+mn-lt"/>
              </a:rPr>
              <a:t> 1: </a:t>
            </a:r>
            <a:r>
              <a:rPr lang="en-US" sz="4000" err="1">
                <a:latin typeface="Open Sans"/>
                <a:ea typeface="+mn-lt"/>
                <a:cs typeface="+mn-lt"/>
              </a:rPr>
              <a:t>Yêu</a:t>
            </a:r>
            <a:r>
              <a:rPr lang="en-US" sz="4000">
                <a:latin typeface="Open Sans"/>
                <a:ea typeface="+mn-lt"/>
                <a:cs typeface="+mn-lt"/>
              </a:rPr>
              <a:t> </a:t>
            </a:r>
            <a:r>
              <a:rPr lang="en-US" sz="4000" err="1">
                <a:latin typeface="Open Sans"/>
                <a:ea typeface="+mn-lt"/>
                <a:cs typeface="+mn-lt"/>
              </a:rPr>
              <a:t>cầu</a:t>
            </a:r>
            <a:r>
              <a:rPr lang="en-US" sz="4000">
                <a:latin typeface="Open Sans"/>
                <a:ea typeface="+mn-lt"/>
                <a:cs typeface="+mn-lt"/>
              </a:rPr>
              <a:t> </a:t>
            </a:r>
            <a:r>
              <a:rPr lang="en-US" sz="4000" err="1">
                <a:latin typeface="Open Sans"/>
                <a:ea typeface="+mn-lt"/>
                <a:cs typeface="+mn-lt"/>
              </a:rPr>
              <a:t>người</a:t>
            </a:r>
            <a:r>
              <a:rPr lang="en-US" sz="4000">
                <a:latin typeface="Open Sans"/>
                <a:ea typeface="+mn-lt"/>
                <a:cs typeface="+mn-lt"/>
              </a:rPr>
              <a:t> </a:t>
            </a:r>
            <a:r>
              <a:rPr lang="en-US" sz="4000" err="1">
                <a:latin typeface="Open Sans"/>
                <a:ea typeface="+mn-lt"/>
                <a:cs typeface="+mn-lt"/>
              </a:rPr>
              <a:t>đo</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nằm</a:t>
            </a:r>
            <a:r>
              <a:rPr lang="en-US" sz="4000">
                <a:latin typeface="Open Sans"/>
                <a:ea typeface="+mn-lt"/>
                <a:cs typeface="+mn-lt"/>
              </a:rPr>
              <a:t> </a:t>
            </a:r>
            <a:r>
              <a:rPr lang="en-US" sz="4000" err="1">
                <a:latin typeface="Open Sans"/>
                <a:ea typeface="+mn-lt"/>
                <a:cs typeface="+mn-lt"/>
              </a:rPr>
              <a:t>hoặc</a:t>
            </a:r>
            <a:r>
              <a:rPr lang="en-US" sz="4000">
                <a:latin typeface="Open Sans"/>
                <a:ea typeface="+mn-lt"/>
                <a:cs typeface="+mn-lt"/>
              </a:rPr>
              <a:t> </a:t>
            </a:r>
            <a:r>
              <a:rPr lang="en-US" sz="4000" err="1">
                <a:latin typeface="Open Sans"/>
                <a:ea typeface="+mn-lt"/>
                <a:cs typeface="+mn-lt"/>
              </a:rPr>
              <a:t>ngồi</a:t>
            </a:r>
            <a:r>
              <a:rPr lang="en-US" sz="4000">
                <a:latin typeface="Open Sans"/>
                <a:ea typeface="+mn-lt"/>
                <a:cs typeface="+mn-lt"/>
              </a:rPr>
              <a:t> ở </a:t>
            </a:r>
            <a:r>
              <a:rPr lang="en-US" sz="4000" err="1">
                <a:latin typeface="Open Sans"/>
                <a:ea typeface="+mn-lt"/>
                <a:cs typeface="+mn-lt"/>
              </a:rPr>
              <a:t>tư</a:t>
            </a:r>
            <a:r>
              <a:rPr lang="en-US" sz="4000">
                <a:latin typeface="Open Sans"/>
                <a:ea typeface="+mn-lt"/>
                <a:cs typeface="+mn-lt"/>
              </a:rPr>
              <a:t> </a:t>
            </a:r>
            <a:r>
              <a:rPr lang="en-US" sz="4000" err="1">
                <a:latin typeface="Open Sans"/>
                <a:ea typeface="+mn-lt"/>
                <a:cs typeface="+mn-lt"/>
              </a:rPr>
              <a:t>thế</a:t>
            </a:r>
            <a:r>
              <a:rPr lang="en-US" sz="4000">
                <a:latin typeface="Open Sans"/>
                <a:ea typeface="+mn-lt"/>
                <a:cs typeface="+mn-lt"/>
              </a:rPr>
              <a:t> </a:t>
            </a:r>
            <a:r>
              <a:rPr lang="en-US" sz="4000" err="1">
                <a:latin typeface="Open Sans"/>
                <a:ea typeface="+mn-lt"/>
                <a:cs typeface="+mn-lt"/>
              </a:rPr>
              <a:t>thoải</a:t>
            </a:r>
            <a:r>
              <a:rPr lang="en-US" sz="4000">
                <a:latin typeface="Open Sans"/>
                <a:ea typeface="+mn-lt"/>
                <a:cs typeface="+mn-lt"/>
              </a:rPr>
              <a:t> </a:t>
            </a:r>
            <a:r>
              <a:rPr lang="en-US" sz="4000" err="1">
                <a:latin typeface="Open Sans"/>
                <a:ea typeface="+mn-lt"/>
                <a:cs typeface="+mn-lt"/>
              </a:rPr>
              <a:t>mái</a:t>
            </a:r>
            <a:r>
              <a:rPr lang="en-US" sz="4000">
                <a:latin typeface="Open Sans"/>
                <a:ea typeface="+mn-lt"/>
                <a:cs typeface="+mn-lt"/>
              </a:rPr>
              <a:t>, </a:t>
            </a:r>
            <a:r>
              <a:rPr lang="en-US" sz="4000" err="1">
                <a:latin typeface="Open Sans"/>
                <a:ea typeface="+mn-lt"/>
                <a:cs typeface="+mn-lt"/>
              </a:rPr>
              <a:t>duỗi</a:t>
            </a:r>
            <a:r>
              <a:rPr lang="en-US" sz="4000">
                <a:latin typeface="Open Sans"/>
                <a:ea typeface="+mn-lt"/>
                <a:cs typeface="+mn-lt"/>
              </a:rPr>
              <a:t> </a:t>
            </a:r>
            <a:r>
              <a:rPr lang="en-US" sz="4000" err="1">
                <a:latin typeface="Open Sans"/>
                <a:ea typeface="+mn-lt"/>
                <a:cs typeface="+mn-lt"/>
              </a:rPr>
              <a:t>thẳng</a:t>
            </a:r>
            <a:r>
              <a:rPr lang="en-US" sz="4000">
                <a:latin typeface="Open Sans"/>
                <a:ea typeface="+mn-lt"/>
                <a:cs typeface="+mn-lt"/>
              </a:rPr>
              <a:t> </a:t>
            </a:r>
            <a:r>
              <a:rPr lang="en-US" sz="4000" err="1">
                <a:latin typeface="Open Sans"/>
                <a:ea typeface="+mn-lt"/>
                <a:cs typeface="+mn-lt"/>
              </a:rPr>
              <a:t>cánh</a:t>
            </a:r>
            <a:r>
              <a:rPr lang="en-US" sz="4000">
                <a:latin typeface="Open Sans"/>
                <a:ea typeface="+mn-lt"/>
                <a:cs typeface="+mn-lt"/>
              </a:rPr>
              <a:t> </a:t>
            </a:r>
            <a:r>
              <a:rPr lang="en-US" sz="4000" err="1">
                <a:latin typeface="Open Sans"/>
                <a:ea typeface="+mn-lt"/>
                <a:cs typeface="+mn-lt"/>
              </a:rPr>
              <a:t>tay</a:t>
            </a:r>
            <a:r>
              <a:rPr lang="en-US" sz="4000">
                <a:latin typeface="Open Sans"/>
                <a:ea typeface="+mn-lt"/>
                <a:cs typeface="+mn-lt"/>
              </a:rPr>
              <a:t>. </a:t>
            </a:r>
            <a:r>
              <a:rPr lang="en-US" sz="4000" err="1">
                <a:latin typeface="Open Sans"/>
                <a:ea typeface="+mn-lt"/>
                <a:cs typeface="+mn-lt"/>
              </a:rPr>
              <a:t>Xác</a:t>
            </a:r>
            <a:r>
              <a:rPr lang="en-US" sz="4000">
                <a:latin typeface="Open Sans"/>
                <a:ea typeface="+mn-lt"/>
                <a:cs typeface="+mn-lt"/>
              </a:rPr>
              <a:t> </a:t>
            </a:r>
            <a:r>
              <a:rPr lang="en-US" sz="4000" err="1">
                <a:latin typeface="Open Sans"/>
                <a:ea typeface="+mn-lt"/>
                <a:cs typeface="+mn-lt"/>
              </a:rPr>
              <a:t>định</a:t>
            </a:r>
            <a:r>
              <a:rPr lang="en-US" sz="4000">
                <a:latin typeface="Open Sans"/>
                <a:ea typeface="+mn-lt"/>
                <a:cs typeface="+mn-lt"/>
              </a:rPr>
              <a:t> </a:t>
            </a:r>
            <a:r>
              <a:rPr lang="en-US" sz="4000" err="1">
                <a:latin typeface="Open Sans"/>
                <a:ea typeface="+mn-lt"/>
                <a:cs typeface="+mn-lt"/>
              </a:rPr>
              <a:t>vị</a:t>
            </a:r>
            <a:r>
              <a:rPr lang="en-US" sz="4000">
                <a:latin typeface="Open Sans"/>
                <a:ea typeface="+mn-lt"/>
                <a:cs typeface="+mn-lt"/>
              </a:rPr>
              <a:t> </a:t>
            </a:r>
            <a:r>
              <a:rPr lang="en-US" sz="4000" err="1">
                <a:latin typeface="Open Sans"/>
                <a:ea typeface="+mn-lt"/>
                <a:cs typeface="+mn-lt"/>
              </a:rPr>
              <a:t>trí</a:t>
            </a:r>
            <a:r>
              <a:rPr lang="en-US" sz="4000">
                <a:latin typeface="Open Sans"/>
                <a:ea typeface="+mn-lt"/>
                <a:cs typeface="+mn-lt"/>
              </a:rPr>
              <a:t> </a:t>
            </a:r>
            <a:r>
              <a:rPr lang="en-US" sz="4000" err="1">
                <a:latin typeface="Open Sans"/>
                <a:ea typeface="+mn-lt"/>
                <a:cs typeface="+mn-lt"/>
              </a:rPr>
              <a:t>động</a:t>
            </a:r>
            <a:r>
              <a:rPr lang="en-US" sz="4000">
                <a:latin typeface="Open Sans"/>
                <a:ea typeface="+mn-lt"/>
                <a:cs typeface="+mn-lt"/>
              </a:rPr>
              <a:t> </a:t>
            </a:r>
            <a:r>
              <a:rPr lang="en-US" sz="4000" err="1">
                <a:latin typeface="Open Sans"/>
                <a:ea typeface="+mn-lt"/>
                <a:cs typeface="+mn-lt"/>
              </a:rPr>
              <a:t>mạch</a:t>
            </a:r>
            <a:r>
              <a:rPr lang="en-US" sz="4000">
                <a:latin typeface="Open Sans"/>
                <a:ea typeface="+mn-lt"/>
                <a:cs typeface="+mn-lt"/>
              </a:rPr>
              <a:t> </a:t>
            </a:r>
            <a:r>
              <a:rPr lang="en-US" sz="4000" err="1">
                <a:latin typeface="Open Sans"/>
                <a:ea typeface="+mn-lt"/>
                <a:cs typeface="+mn-lt"/>
              </a:rPr>
              <a:t>cánh</a:t>
            </a:r>
            <a:r>
              <a:rPr lang="en-US" sz="4000">
                <a:latin typeface="Open Sans"/>
                <a:ea typeface="+mn-lt"/>
                <a:cs typeface="+mn-lt"/>
              </a:rPr>
              <a:t> </a:t>
            </a:r>
            <a:r>
              <a:rPr lang="en-US" sz="4000" err="1">
                <a:latin typeface="Open Sans"/>
                <a:ea typeface="+mn-lt"/>
                <a:cs typeface="+mn-lt"/>
              </a:rPr>
              <a:t>tay</a:t>
            </a:r>
            <a:r>
              <a:rPr lang="en-US" sz="4000">
                <a:latin typeface="Open Sans"/>
                <a:ea typeface="+mn-lt"/>
                <a:cs typeface="+mn-lt"/>
              </a:rPr>
              <a:t> </a:t>
            </a:r>
            <a:r>
              <a:rPr lang="en-US" sz="4000" err="1">
                <a:latin typeface="Open Sans"/>
                <a:ea typeface="+mn-lt"/>
                <a:cs typeface="+mn-lt"/>
              </a:rPr>
              <a:t>để</a:t>
            </a:r>
            <a:r>
              <a:rPr lang="en-US" sz="4000">
                <a:latin typeface="Open Sans"/>
                <a:ea typeface="+mn-lt"/>
                <a:cs typeface="+mn-lt"/>
              </a:rPr>
              <a:t> </a:t>
            </a:r>
            <a:r>
              <a:rPr lang="en-US" sz="4000" err="1">
                <a:latin typeface="Open Sans"/>
                <a:ea typeface="+mn-lt"/>
                <a:cs typeface="+mn-lt"/>
              </a:rPr>
              <a:t>đặt</a:t>
            </a:r>
            <a:r>
              <a:rPr lang="en-US" sz="4000">
                <a:latin typeface="Open Sans"/>
                <a:ea typeface="+mn-lt"/>
                <a:cs typeface="+mn-lt"/>
              </a:rPr>
              <a:t> </a:t>
            </a:r>
            <a:r>
              <a:rPr lang="en-US" sz="4000" err="1">
                <a:latin typeface="Open Sans"/>
                <a:ea typeface="+mn-lt"/>
                <a:cs typeface="+mn-lt"/>
              </a:rPr>
              <a:t>ống</a:t>
            </a:r>
            <a:r>
              <a:rPr lang="en-US" sz="4000">
                <a:latin typeface="Open Sans"/>
                <a:ea typeface="+mn-lt"/>
                <a:cs typeface="+mn-lt"/>
              </a:rPr>
              <a:t> </a:t>
            </a:r>
            <a:r>
              <a:rPr lang="en-US" sz="4000" err="1">
                <a:latin typeface="Open Sans"/>
                <a:ea typeface="+mn-lt"/>
                <a:cs typeface="+mn-lt"/>
              </a:rPr>
              <a:t>nghe</a:t>
            </a:r>
            <a:r>
              <a:rPr lang="en-US" sz="4000">
                <a:latin typeface="Open Sans"/>
                <a:ea typeface="+mn-lt"/>
                <a:cs typeface="+mn-lt"/>
              </a:rPr>
              <a:t>. </a:t>
            </a:r>
            <a:endParaRPr lang="vi-VN">
              <a:latin typeface="Open Sans"/>
              <a:ea typeface="+mn-lt"/>
              <a:cs typeface="Arial" panose="020B0604020202020204" pitchFamily="34" charset="0"/>
            </a:endParaRPr>
          </a:p>
          <a:p>
            <a:pPr marL="571500" indent="-571500">
              <a:buFont typeface="Arial"/>
              <a:buChar char="•"/>
            </a:pPr>
            <a:r>
              <a:rPr lang="en-US" sz="4000" err="1">
                <a:latin typeface="Open Sans"/>
                <a:ea typeface="+mn-lt"/>
                <a:cs typeface="+mn-lt"/>
              </a:rPr>
              <a:t>Bước</a:t>
            </a:r>
            <a:r>
              <a:rPr lang="en-US" sz="4000">
                <a:latin typeface="Open Sans"/>
                <a:ea typeface="+mn-lt"/>
                <a:cs typeface="+mn-lt"/>
              </a:rPr>
              <a:t> 2: </a:t>
            </a:r>
            <a:r>
              <a:rPr lang="en-US" sz="4000" err="1">
                <a:latin typeface="Open Sans"/>
                <a:ea typeface="+mn-lt"/>
                <a:cs typeface="+mn-lt"/>
              </a:rPr>
              <a:t>Quấn</a:t>
            </a:r>
            <a:r>
              <a:rPr lang="en-US" sz="4000">
                <a:latin typeface="Open Sans"/>
                <a:ea typeface="+mn-lt"/>
                <a:cs typeface="+mn-lt"/>
              </a:rPr>
              <a:t> </a:t>
            </a:r>
            <a:r>
              <a:rPr lang="en-US" sz="4000" err="1">
                <a:latin typeface="Open Sans"/>
                <a:ea typeface="+mn-lt"/>
                <a:cs typeface="+mn-lt"/>
              </a:rPr>
              <a:t>vòng</a:t>
            </a:r>
            <a:r>
              <a:rPr lang="en-US" sz="4000">
                <a:latin typeface="Open Sans"/>
                <a:ea typeface="+mn-lt"/>
                <a:cs typeface="+mn-lt"/>
              </a:rPr>
              <a:t> </a:t>
            </a:r>
            <a:r>
              <a:rPr lang="en-US" sz="4000" err="1">
                <a:latin typeface="Open Sans"/>
                <a:ea typeface="+mn-lt"/>
                <a:cs typeface="+mn-lt"/>
              </a:rPr>
              <a:t>bít</a:t>
            </a:r>
            <a:r>
              <a:rPr lang="en-US" sz="4000">
                <a:latin typeface="Open Sans"/>
                <a:ea typeface="+mn-lt"/>
                <a:cs typeface="+mn-lt"/>
              </a:rPr>
              <a:t> </a:t>
            </a:r>
            <a:r>
              <a:rPr lang="en-US" sz="4000" err="1">
                <a:latin typeface="Open Sans"/>
                <a:ea typeface="+mn-lt"/>
                <a:cs typeface="+mn-lt"/>
              </a:rPr>
              <a:t>của</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kế</a:t>
            </a:r>
            <a:r>
              <a:rPr lang="en-US" sz="4000">
                <a:latin typeface="Open Sans"/>
                <a:ea typeface="+mn-lt"/>
                <a:cs typeface="+mn-lt"/>
              </a:rPr>
              <a:t> </a:t>
            </a:r>
            <a:r>
              <a:rPr lang="en-US" sz="4000" err="1">
                <a:latin typeface="Open Sans"/>
                <a:ea typeface="+mn-lt"/>
                <a:cs typeface="+mn-lt"/>
              </a:rPr>
              <a:t>quanh</a:t>
            </a:r>
            <a:r>
              <a:rPr lang="en-US" sz="4000">
                <a:latin typeface="Open Sans"/>
                <a:ea typeface="+mn-lt"/>
                <a:cs typeface="+mn-lt"/>
              </a:rPr>
              <a:t> </a:t>
            </a:r>
            <a:r>
              <a:rPr lang="en-US" sz="4000" err="1">
                <a:latin typeface="Open Sans"/>
                <a:ea typeface="+mn-lt"/>
                <a:cs typeface="+mn-lt"/>
              </a:rPr>
              <a:t>vị</a:t>
            </a:r>
            <a:r>
              <a:rPr lang="en-US" sz="4000">
                <a:latin typeface="Open Sans"/>
                <a:ea typeface="+mn-lt"/>
                <a:cs typeface="+mn-lt"/>
              </a:rPr>
              <a:t> </a:t>
            </a:r>
            <a:r>
              <a:rPr lang="en-US" sz="4000" err="1">
                <a:latin typeface="Open Sans"/>
                <a:ea typeface="+mn-lt"/>
                <a:cs typeface="+mn-lt"/>
              </a:rPr>
              <a:t>trí</a:t>
            </a:r>
            <a:r>
              <a:rPr lang="en-US" sz="4000">
                <a:latin typeface="Open Sans"/>
                <a:ea typeface="+mn-lt"/>
                <a:cs typeface="+mn-lt"/>
              </a:rPr>
              <a:t> </a:t>
            </a:r>
            <a:r>
              <a:rPr lang="en-US" sz="4000" err="1">
                <a:latin typeface="Open Sans"/>
                <a:ea typeface="+mn-lt"/>
                <a:cs typeface="+mn-lt"/>
              </a:rPr>
              <a:t>đặt</a:t>
            </a:r>
            <a:r>
              <a:rPr lang="en-US" sz="4000">
                <a:latin typeface="Open Sans"/>
                <a:ea typeface="+mn-lt"/>
                <a:cs typeface="+mn-lt"/>
              </a:rPr>
              <a:t> </a:t>
            </a:r>
            <a:r>
              <a:rPr lang="en-US" sz="4000" err="1">
                <a:latin typeface="Open Sans"/>
                <a:ea typeface="+mn-lt"/>
                <a:cs typeface="+mn-lt"/>
              </a:rPr>
              <a:t>ống</a:t>
            </a:r>
            <a:r>
              <a:rPr lang="en-US" sz="4000">
                <a:latin typeface="Open Sans"/>
                <a:ea typeface="+mn-lt"/>
                <a:cs typeface="+mn-lt"/>
              </a:rPr>
              <a:t>  </a:t>
            </a:r>
            <a:r>
              <a:rPr lang="en-US" sz="4000" err="1">
                <a:latin typeface="Open Sans"/>
                <a:ea typeface="+mn-lt"/>
                <a:cs typeface="+mn-lt"/>
              </a:rPr>
              <a:t>nghe</a:t>
            </a:r>
            <a:r>
              <a:rPr lang="en-US" sz="4000">
                <a:latin typeface="Open Sans"/>
                <a:ea typeface="+mn-lt"/>
                <a:cs typeface="+mn-lt"/>
              </a:rPr>
              <a:t>.</a:t>
            </a:r>
            <a:endParaRPr lang="en-US" sz="4000">
              <a:latin typeface="Open Sans"/>
              <a:ea typeface="Calibri"/>
              <a:cs typeface="Calibri"/>
            </a:endParaRPr>
          </a:p>
          <a:p>
            <a:pPr marL="571500" indent="-571500">
              <a:buFont typeface="Arial" panose="020B0604020202020204" pitchFamily="34" charset="0"/>
              <a:buChar char="•"/>
            </a:pPr>
            <a:r>
              <a:rPr lang="en-US" sz="4000" err="1">
                <a:latin typeface="Open Sans"/>
                <a:ea typeface="+mn-lt"/>
                <a:cs typeface="+mn-lt"/>
              </a:rPr>
              <a:t>Bước</a:t>
            </a:r>
            <a:r>
              <a:rPr lang="en-US" sz="4000">
                <a:latin typeface="Open Sans"/>
                <a:ea typeface="+mn-lt"/>
                <a:cs typeface="+mn-lt"/>
              </a:rPr>
              <a:t> 3: </a:t>
            </a:r>
            <a:r>
              <a:rPr lang="en-US" sz="4000" err="1">
                <a:latin typeface="Open Sans"/>
                <a:ea typeface="+mn-lt"/>
                <a:cs typeface="+mn-lt"/>
              </a:rPr>
              <a:t>Vặn</a:t>
            </a:r>
            <a:r>
              <a:rPr lang="en-US" sz="4000">
                <a:latin typeface="Open Sans"/>
                <a:ea typeface="+mn-lt"/>
                <a:cs typeface="+mn-lt"/>
              </a:rPr>
              <a:t> </a:t>
            </a:r>
            <a:r>
              <a:rPr lang="en-US" sz="4000" err="1">
                <a:latin typeface="Open Sans"/>
                <a:ea typeface="+mn-lt"/>
                <a:cs typeface="+mn-lt"/>
              </a:rPr>
              <a:t>chặt</a:t>
            </a:r>
            <a:r>
              <a:rPr lang="en-US" sz="4000">
                <a:latin typeface="Open Sans"/>
                <a:ea typeface="+mn-lt"/>
                <a:cs typeface="+mn-lt"/>
              </a:rPr>
              <a:t> </a:t>
            </a:r>
            <a:r>
              <a:rPr lang="en-US" sz="4000" err="1">
                <a:latin typeface="Open Sans"/>
                <a:ea typeface="+mn-lt"/>
                <a:cs typeface="+mn-lt"/>
              </a:rPr>
              <a:t>núm</a:t>
            </a:r>
            <a:r>
              <a:rPr lang="en-US" sz="4000">
                <a:latin typeface="Open Sans"/>
                <a:ea typeface="+mn-lt"/>
                <a:cs typeface="+mn-lt"/>
              </a:rPr>
              <a:t> </a:t>
            </a:r>
            <a:r>
              <a:rPr lang="en-US" sz="4000" err="1">
                <a:latin typeface="Open Sans"/>
                <a:ea typeface="+mn-lt"/>
                <a:cs typeface="+mn-lt"/>
              </a:rPr>
              <a:t>xoay</a:t>
            </a:r>
            <a:r>
              <a:rPr lang="en-US" sz="4000">
                <a:latin typeface="Open Sans"/>
                <a:ea typeface="+mn-lt"/>
                <a:cs typeface="+mn-lt"/>
              </a:rPr>
              <a:t> </a:t>
            </a:r>
            <a:r>
              <a:rPr lang="en-US" sz="4000" err="1">
                <a:latin typeface="Open Sans"/>
                <a:ea typeface="+mn-lt"/>
                <a:cs typeface="+mn-lt"/>
              </a:rPr>
              <a:t>và</a:t>
            </a:r>
            <a:r>
              <a:rPr lang="en-US" sz="4000">
                <a:latin typeface="Open Sans"/>
                <a:ea typeface="+mn-lt"/>
                <a:cs typeface="+mn-lt"/>
              </a:rPr>
              <a:t> </a:t>
            </a:r>
            <a:r>
              <a:rPr lang="en-US" sz="4000" err="1">
                <a:latin typeface="Open Sans"/>
                <a:ea typeface="+mn-lt"/>
                <a:cs typeface="+mn-lt"/>
              </a:rPr>
              <a:t>bóp</a:t>
            </a:r>
            <a:r>
              <a:rPr lang="en-US" sz="4000">
                <a:latin typeface="Open Sans"/>
                <a:ea typeface="+mn-lt"/>
                <a:cs typeface="+mn-lt"/>
              </a:rPr>
              <a:t> </a:t>
            </a:r>
            <a:r>
              <a:rPr lang="en-US" sz="4000" err="1">
                <a:latin typeface="Open Sans"/>
                <a:ea typeface="+mn-lt"/>
                <a:cs typeface="+mn-lt"/>
              </a:rPr>
              <a:t>quả</a:t>
            </a:r>
            <a:r>
              <a:rPr lang="en-US" sz="4000">
                <a:latin typeface="Open Sans"/>
                <a:ea typeface="+mn-lt"/>
                <a:cs typeface="+mn-lt"/>
              </a:rPr>
              <a:t> </a:t>
            </a:r>
            <a:r>
              <a:rPr lang="en-US" sz="4000" err="1">
                <a:latin typeface="Open Sans"/>
                <a:ea typeface="+mn-lt"/>
                <a:cs typeface="+mn-lt"/>
              </a:rPr>
              <a:t>bóng</a:t>
            </a:r>
            <a:r>
              <a:rPr lang="en-US" sz="4000">
                <a:latin typeface="Open Sans"/>
                <a:ea typeface="+mn-lt"/>
                <a:cs typeface="+mn-lt"/>
              </a:rPr>
              <a:t> </a:t>
            </a:r>
            <a:r>
              <a:rPr lang="en-US" sz="4000" err="1">
                <a:latin typeface="Open Sans"/>
                <a:ea typeface="+mn-lt"/>
                <a:cs typeface="+mn-lt"/>
              </a:rPr>
              <a:t>cao</a:t>
            </a:r>
            <a:r>
              <a:rPr lang="en-US" sz="4000">
                <a:latin typeface="Open Sans"/>
                <a:ea typeface="+mn-lt"/>
                <a:cs typeface="+mn-lt"/>
              </a:rPr>
              <a:t> </a:t>
            </a:r>
            <a:r>
              <a:rPr lang="en-US" sz="4000" err="1">
                <a:latin typeface="Open Sans"/>
                <a:ea typeface="+mn-lt"/>
                <a:cs typeface="+mn-lt"/>
              </a:rPr>
              <a:t>su</a:t>
            </a:r>
            <a:r>
              <a:rPr lang="en-US" sz="4000">
                <a:latin typeface="Open Sans"/>
                <a:ea typeface="+mn-lt"/>
                <a:cs typeface="+mn-lt"/>
              </a:rPr>
              <a:t> </a:t>
            </a:r>
            <a:r>
              <a:rPr lang="en-US" sz="4000" err="1">
                <a:latin typeface="Open Sans"/>
                <a:ea typeface="+mn-lt"/>
                <a:cs typeface="+mn-lt"/>
              </a:rPr>
              <a:t>để</a:t>
            </a:r>
            <a:r>
              <a:rPr lang="en-US" sz="4000">
                <a:latin typeface="Open Sans"/>
                <a:ea typeface="+mn-lt"/>
                <a:cs typeface="+mn-lt"/>
              </a:rPr>
              <a:t> </a:t>
            </a:r>
            <a:r>
              <a:rPr lang="en-US" sz="4000" err="1">
                <a:latin typeface="Open Sans"/>
                <a:ea typeface="+mn-lt"/>
                <a:cs typeface="+mn-lt"/>
              </a:rPr>
              <a:t>bơm</a:t>
            </a:r>
            <a:r>
              <a:rPr lang="en-US" sz="4000">
                <a:latin typeface="Open Sans"/>
                <a:ea typeface="+mn-lt"/>
                <a:cs typeface="+mn-lt"/>
              </a:rPr>
              <a:t> </a:t>
            </a:r>
            <a:r>
              <a:rPr lang="en-US" sz="4000" err="1">
                <a:latin typeface="Open Sans"/>
                <a:ea typeface="+mn-lt"/>
                <a:cs typeface="+mn-lt"/>
              </a:rPr>
              <a:t>khí</a:t>
            </a:r>
            <a:r>
              <a:rPr lang="en-US" sz="4000">
                <a:latin typeface="Open Sans"/>
                <a:ea typeface="+mn-lt"/>
                <a:cs typeface="+mn-lt"/>
              </a:rPr>
              <a:t> </a:t>
            </a:r>
            <a:r>
              <a:rPr lang="en-US" sz="4000" err="1">
                <a:latin typeface="Open Sans"/>
                <a:ea typeface="+mn-lt"/>
                <a:cs typeface="+mn-lt"/>
              </a:rPr>
              <a:t>vào</a:t>
            </a:r>
            <a:r>
              <a:rPr lang="en-US" sz="4000">
                <a:latin typeface="Open Sans"/>
                <a:ea typeface="+mn-lt"/>
                <a:cs typeface="+mn-lt"/>
              </a:rPr>
              <a:t> </a:t>
            </a:r>
            <a:r>
              <a:rPr lang="en-US" sz="4000" err="1">
                <a:latin typeface="Open Sans"/>
                <a:ea typeface="+mn-lt"/>
                <a:cs typeface="+mn-lt"/>
              </a:rPr>
              <a:t>vòng</a:t>
            </a:r>
            <a:r>
              <a:rPr lang="en-US" sz="4000">
                <a:latin typeface="Open Sans"/>
                <a:ea typeface="+mn-lt"/>
                <a:cs typeface="+mn-lt"/>
              </a:rPr>
              <a:t> </a:t>
            </a:r>
            <a:r>
              <a:rPr lang="en-US" sz="4000" err="1">
                <a:latin typeface="Open Sans"/>
                <a:ea typeface="+mn-lt"/>
                <a:cs typeface="+mn-lt"/>
              </a:rPr>
              <a:t>bít</a:t>
            </a:r>
            <a:r>
              <a:rPr lang="en-US" sz="4000">
                <a:latin typeface="Open Sans"/>
                <a:ea typeface="+mn-lt"/>
                <a:cs typeface="+mn-lt"/>
              </a:rPr>
              <a:t> </a:t>
            </a:r>
            <a:r>
              <a:rPr lang="en-US" sz="4000" err="1">
                <a:latin typeface="Open Sans"/>
                <a:ea typeface="+mn-lt"/>
                <a:cs typeface="+mn-lt"/>
              </a:rPr>
              <a:t>của</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kế</a:t>
            </a:r>
            <a:r>
              <a:rPr lang="en-US" sz="4000">
                <a:latin typeface="Open Sans"/>
                <a:ea typeface="+mn-lt"/>
                <a:cs typeface="+mn-lt"/>
              </a:rPr>
              <a:t> </a:t>
            </a:r>
            <a:r>
              <a:rPr lang="en-US" sz="4000" err="1">
                <a:latin typeface="Open Sans"/>
                <a:ea typeface="+mn-lt"/>
                <a:cs typeface="+mn-lt"/>
              </a:rPr>
              <a:t>cho</a:t>
            </a:r>
            <a:r>
              <a:rPr lang="en-US" sz="4000">
                <a:latin typeface="Open Sans"/>
                <a:ea typeface="+mn-lt"/>
                <a:cs typeface="+mn-lt"/>
              </a:rPr>
              <a:t> </a:t>
            </a:r>
            <a:r>
              <a:rPr lang="en-US" sz="4000" err="1">
                <a:latin typeface="Open Sans"/>
                <a:ea typeface="+mn-lt"/>
                <a:cs typeface="+mn-lt"/>
              </a:rPr>
              <a:t>đến</a:t>
            </a:r>
            <a:r>
              <a:rPr lang="en-US" sz="4000">
                <a:latin typeface="Open Sans"/>
                <a:ea typeface="+mn-lt"/>
                <a:cs typeface="+mn-lt"/>
              </a:rPr>
              <a:t> </a:t>
            </a:r>
            <a:r>
              <a:rPr lang="en-US" sz="4000" err="1">
                <a:latin typeface="Open Sans"/>
                <a:ea typeface="+mn-lt"/>
                <a:cs typeface="+mn-lt"/>
              </a:rPr>
              <a:t>khi</a:t>
            </a:r>
            <a:r>
              <a:rPr lang="en-US" sz="4000">
                <a:latin typeface="Open Sans"/>
                <a:ea typeface="+mn-lt"/>
                <a:cs typeface="+mn-lt"/>
              </a:rPr>
              <a:t> </a:t>
            </a:r>
            <a:r>
              <a:rPr lang="en-US" sz="4000" err="1">
                <a:latin typeface="Open Sans"/>
                <a:ea typeface="+mn-lt"/>
                <a:cs typeface="+mn-lt"/>
              </a:rPr>
              <a:t>đồng</a:t>
            </a:r>
            <a:r>
              <a:rPr lang="en-US" sz="4000">
                <a:latin typeface="Open Sans"/>
                <a:ea typeface="+mn-lt"/>
                <a:cs typeface="+mn-lt"/>
              </a:rPr>
              <a:t> </a:t>
            </a:r>
            <a:r>
              <a:rPr lang="en-US" sz="4000" err="1">
                <a:latin typeface="Open Sans"/>
                <a:ea typeface="+mn-lt"/>
                <a:cs typeface="+mn-lt"/>
              </a:rPr>
              <a:t>hồ</a:t>
            </a:r>
            <a:r>
              <a:rPr lang="en-US" sz="4000">
                <a:latin typeface="Open Sans"/>
                <a:ea typeface="+mn-lt"/>
                <a:cs typeface="+mn-lt"/>
              </a:rPr>
              <a:t> </a:t>
            </a:r>
            <a:r>
              <a:rPr lang="en-US" sz="4000" err="1">
                <a:latin typeface="Open Sans"/>
                <a:ea typeface="+mn-lt"/>
                <a:cs typeface="+mn-lt"/>
              </a:rPr>
              <a:t>chỉ</a:t>
            </a:r>
            <a:r>
              <a:rPr lang="en-US" sz="4000">
                <a:latin typeface="Open Sans"/>
                <a:ea typeface="+mn-lt"/>
                <a:cs typeface="+mn-lt"/>
              </a:rPr>
              <a:t> </a:t>
            </a:r>
            <a:r>
              <a:rPr lang="en-US" sz="4000" err="1">
                <a:latin typeface="Open Sans"/>
                <a:ea typeface="+mn-lt"/>
                <a:cs typeface="+mn-lt"/>
              </a:rPr>
              <a:t>khoảng</a:t>
            </a:r>
            <a:r>
              <a:rPr lang="en-US" sz="4000">
                <a:latin typeface="Open Sans"/>
                <a:ea typeface="+mn-lt"/>
                <a:cs typeface="+mn-lt"/>
              </a:rPr>
              <a:t> 160 – 180 mmHg </a:t>
            </a:r>
            <a:r>
              <a:rPr lang="en-US" sz="4000" err="1">
                <a:latin typeface="Open Sans"/>
                <a:ea typeface="+mn-lt"/>
                <a:cs typeface="+mn-lt"/>
              </a:rPr>
              <a:t>thì</a:t>
            </a:r>
            <a:r>
              <a:rPr lang="en-US" sz="4000">
                <a:latin typeface="Open Sans"/>
                <a:ea typeface="+mn-lt"/>
                <a:cs typeface="+mn-lt"/>
              </a:rPr>
              <a:t> </a:t>
            </a:r>
            <a:r>
              <a:rPr lang="en-US" sz="4000" err="1">
                <a:latin typeface="Open Sans"/>
                <a:ea typeface="+mn-lt"/>
                <a:cs typeface="+mn-lt"/>
              </a:rPr>
              <a:t>dừng</a:t>
            </a:r>
            <a:r>
              <a:rPr lang="en-US" sz="4000">
                <a:latin typeface="Open Sans"/>
                <a:ea typeface="+mn-lt"/>
                <a:cs typeface="+mn-lt"/>
              </a:rPr>
              <a:t> </a:t>
            </a:r>
            <a:r>
              <a:rPr lang="en-US" sz="4000" err="1">
                <a:latin typeface="Open Sans"/>
                <a:ea typeface="+mn-lt"/>
                <a:cs typeface="+mn-lt"/>
              </a:rPr>
              <a:t>lại</a:t>
            </a:r>
            <a:r>
              <a:rPr lang="en-US" sz="4000">
                <a:latin typeface="Open Sans"/>
                <a:ea typeface="+mn-lt"/>
                <a:cs typeface="+mn-lt"/>
              </a:rPr>
              <a:t>. </a:t>
            </a:r>
            <a:endParaRPr lang="vi-VN">
              <a:latin typeface="Arial"/>
              <a:ea typeface="+mn-lt"/>
              <a:cs typeface="Arial"/>
            </a:endParaRPr>
          </a:p>
          <a:p>
            <a:pPr marL="571500" indent="-571500">
              <a:buFont typeface="Arial" panose="020B0604020202020204" pitchFamily="34" charset="0"/>
              <a:buChar char="•"/>
            </a:pPr>
            <a:r>
              <a:rPr lang="en-US" sz="4000" err="1">
                <a:latin typeface="Open Sans"/>
                <a:ea typeface="+mn-lt"/>
                <a:cs typeface="+mn-lt"/>
              </a:rPr>
              <a:t>Bước</a:t>
            </a:r>
            <a:r>
              <a:rPr lang="en-US" sz="4000">
                <a:latin typeface="Open Sans"/>
                <a:ea typeface="+mn-lt"/>
                <a:cs typeface="+mn-lt"/>
              </a:rPr>
              <a:t> 4: </a:t>
            </a:r>
            <a:r>
              <a:rPr lang="en-US" sz="4000" err="1">
                <a:latin typeface="Open Sans"/>
                <a:ea typeface="+mn-lt"/>
                <a:cs typeface="+mn-lt"/>
              </a:rPr>
              <a:t>Vặn</a:t>
            </a:r>
            <a:r>
              <a:rPr lang="en-US" sz="4000">
                <a:latin typeface="Open Sans"/>
                <a:ea typeface="+mn-lt"/>
                <a:cs typeface="+mn-lt"/>
              </a:rPr>
              <a:t> </a:t>
            </a:r>
            <a:r>
              <a:rPr lang="en-US" sz="4000" err="1">
                <a:latin typeface="Open Sans"/>
                <a:ea typeface="+mn-lt"/>
                <a:cs typeface="+mn-lt"/>
              </a:rPr>
              <a:t>ngược</a:t>
            </a:r>
            <a:r>
              <a:rPr lang="en-US" sz="4000">
                <a:latin typeface="Open Sans"/>
                <a:ea typeface="+mn-lt"/>
                <a:cs typeface="+mn-lt"/>
              </a:rPr>
              <a:t> </a:t>
            </a:r>
            <a:r>
              <a:rPr lang="en-US" sz="4000" err="1">
                <a:latin typeface="Open Sans"/>
                <a:ea typeface="+mn-lt"/>
                <a:cs typeface="+mn-lt"/>
              </a:rPr>
              <a:t>núm</a:t>
            </a:r>
            <a:r>
              <a:rPr lang="en-US" sz="4000">
                <a:latin typeface="Open Sans"/>
                <a:ea typeface="+mn-lt"/>
                <a:cs typeface="+mn-lt"/>
              </a:rPr>
              <a:t> </a:t>
            </a:r>
            <a:r>
              <a:rPr lang="en-US" sz="4000" err="1">
                <a:latin typeface="Open Sans"/>
                <a:ea typeface="+mn-lt"/>
                <a:cs typeface="+mn-lt"/>
              </a:rPr>
              <a:t>xoay</a:t>
            </a:r>
            <a:r>
              <a:rPr lang="en-US" sz="4000">
                <a:latin typeface="Open Sans"/>
                <a:ea typeface="+mn-lt"/>
                <a:cs typeface="+mn-lt"/>
              </a:rPr>
              <a:t> </a:t>
            </a:r>
            <a:r>
              <a:rPr lang="en-US" sz="4000" err="1">
                <a:latin typeface="Open Sans"/>
                <a:ea typeface="+mn-lt"/>
                <a:cs typeface="+mn-lt"/>
              </a:rPr>
              <a:t>từ</a:t>
            </a:r>
            <a:r>
              <a:rPr lang="en-US" sz="4000">
                <a:latin typeface="Open Sans"/>
                <a:ea typeface="+mn-lt"/>
                <a:cs typeface="+mn-lt"/>
              </a:rPr>
              <a:t> </a:t>
            </a:r>
            <a:r>
              <a:rPr lang="en-US" sz="4000" err="1">
                <a:latin typeface="Open Sans"/>
                <a:ea typeface="+mn-lt"/>
                <a:cs typeface="+mn-lt"/>
              </a:rPr>
              <a:t>từ</a:t>
            </a:r>
            <a:r>
              <a:rPr lang="en-US" sz="4000">
                <a:latin typeface="Open Sans"/>
                <a:ea typeface="+mn-lt"/>
                <a:cs typeface="+mn-lt"/>
              </a:rPr>
              <a:t> </a:t>
            </a:r>
            <a:r>
              <a:rPr lang="en-US" sz="4000" err="1">
                <a:latin typeface="Open Sans"/>
                <a:ea typeface="+mn-lt"/>
                <a:cs typeface="+mn-lt"/>
              </a:rPr>
              <a:t>để</a:t>
            </a:r>
            <a:r>
              <a:rPr lang="en-US" sz="4000">
                <a:latin typeface="Open Sans"/>
                <a:ea typeface="+mn-lt"/>
                <a:cs typeface="+mn-lt"/>
              </a:rPr>
              <a:t> </a:t>
            </a:r>
            <a:r>
              <a:rPr lang="en-US" sz="4000" err="1">
                <a:latin typeface="Open Sans"/>
                <a:ea typeface="+mn-lt"/>
                <a:cs typeface="+mn-lt"/>
              </a:rPr>
              <a:t>xả</a:t>
            </a:r>
            <a:r>
              <a:rPr lang="en-US" sz="4000">
                <a:latin typeface="Open Sans"/>
                <a:ea typeface="+mn-lt"/>
                <a:cs typeface="+mn-lt"/>
              </a:rPr>
              <a:t> </a:t>
            </a:r>
            <a:r>
              <a:rPr lang="en-US" sz="4000" err="1">
                <a:latin typeface="Open Sans"/>
                <a:ea typeface="+mn-lt"/>
                <a:cs typeface="+mn-lt"/>
              </a:rPr>
              <a:t>hơi</a:t>
            </a:r>
            <a:r>
              <a:rPr lang="en-US" sz="4000">
                <a:latin typeface="Open Sans"/>
                <a:ea typeface="+mn-lt"/>
                <a:cs typeface="+mn-lt"/>
              </a:rPr>
              <a:t>, </a:t>
            </a:r>
            <a:r>
              <a:rPr lang="en-US" sz="4000" err="1">
                <a:latin typeface="Open Sans"/>
                <a:ea typeface="+mn-lt"/>
                <a:cs typeface="+mn-lt"/>
              </a:rPr>
              <a:t>đồng</a:t>
            </a:r>
            <a:r>
              <a:rPr lang="en-US" sz="4000">
                <a:latin typeface="Open Sans"/>
                <a:ea typeface="+mn-lt"/>
                <a:cs typeface="+mn-lt"/>
              </a:rPr>
              <a:t> </a:t>
            </a:r>
            <a:r>
              <a:rPr lang="en-US" sz="4000" err="1">
                <a:latin typeface="Open Sans"/>
                <a:ea typeface="+mn-lt"/>
                <a:cs typeface="+mn-lt"/>
              </a:rPr>
              <a:t>thời</a:t>
            </a:r>
            <a:r>
              <a:rPr lang="en-US" sz="4000">
                <a:latin typeface="Open Sans"/>
                <a:ea typeface="+mn-lt"/>
                <a:cs typeface="+mn-lt"/>
              </a:rPr>
              <a:t> </a:t>
            </a:r>
            <a:r>
              <a:rPr lang="en-US" sz="4000" err="1">
                <a:latin typeface="Open Sans"/>
                <a:ea typeface="+mn-lt"/>
                <a:cs typeface="+mn-lt"/>
              </a:rPr>
              <a:t>đeo</a:t>
            </a:r>
            <a:r>
              <a:rPr lang="en-US" sz="4000">
                <a:latin typeface="Open Sans"/>
                <a:ea typeface="+mn-lt"/>
                <a:cs typeface="+mn-lt"/>
              </a:rPr>
              <a:t> </a:t>
            </a:r>
            <a:r>
              <a:rPr lang="en-US" sz="4000" err="1">
                <a:latin typeface="Open Sans"/>
                <a:ea typeface="+mn-lt"/>
                <a:cs typeface="+mn-lt"/>
              </a:rPr>
              <a:t>ống</a:t>
            </a:r>
            <a:r>
              <a:rPr lang="en-US" sz="4000">
                <a:latin typeface="Open Sans"/>
                <a:ea typeface="+mn-lt"/>
                <a:cs typeface="+mn-lt"/>
              </a:rPr>
              <a:t> </a:t>
            </a:r>
            <a:r>
              <a:rPr lang="en-US" sz="4000" err="1">
                <a:latin typeface="Open Sans"/>
                <a:ea typeface="+mn-lt"/>
                <a:cs typeface="+mn-lt"/>
              </a:rPr>
              <a:t>nghe</a:t>
            </a:r>
            <a:r>
              <a:rPr lang="en-US" sz="4000">
                <a:latin typeface="Open Sans"/>
                <a:ea typeface="+mn-lt"/>
                <a:cs typeface="+mn-lt"/>
              </a:rPr>
              <a:t> </a:t>
            </a:r>
            <a:r>
              <a:rPr lang="en-US" sz="4000" err="1">
                <a:latin typeface="Open Sans"/>
                <a:ea typeface="+mn-lt"/>
                <a:cs typeface="+mn-lt"/>
              </a:rPr>
              <a:t>tim</a:t>
            </a:r>
            <a:r>
              <a:rPr lang="en-US" sz="4000">
                <a:latin typeface="Open Sans"/>
                <a:ea typeface="+mn-lt"/>
                <a:cs typeface="+mn-lt"/>
              </a:rPr>
              <a:t> </a:t>
            </a:r>
            <a:r>
              <a:rPr lang="en-US" sz="4000" err="1">
                <a:latin typeface="Open Sans"/>
                <a:ea typeface="+mn-lt"/>
                <a:cs typeface="+mn-lt"/>
              </a:rPr>
              <a:t>phổi</a:t>
            </a:r>
            <a:r>
              <a:rPr lang="en-US" sz="4000">
                <a:latin typeface="Open Sans"/>
                <a:ea typeface="+mn-lt"/>
                <a:cs typeface="+mn-lt"/>
              </a:rPr>
              <a:t> </a:t>
            </a:r>
            <a:r>
              <a:rPr lang="en-US" sz="4000" err="1">
                <a:latin typeface="Open Sans"/>
                <a:ea typeface="+mn-lt"/>
                <a:cs typeface="+mn-lt"/>
              </a:rPr>
              <a:t>để</a:t>
            </a:r>
            <a:r>
              <a:rPr lang="en-US" sz="4000">
                <a:latin typeface="Open Sans"/>
                <a:ea typeface="+mn-lt"/>
                <a:cs typeface="+mn-lt"/>
              </a:rPr>
              <a:t> </a:t>
            </a:r>
            <a:r>
              <a:rPr lang="en-US" sz="4000" err="1">
                <a:latin typeface="Open Sans"/>
                <a:ea typeface="+mn-lt"/>
                <a:cs typeface="+mn-lt"/>
              </a:rPr>
              <a:t>nghe</a:t>
            </a:r>
            <a:r>
              <a:rPr lang="en-US" sz="4000">
                <a:latin typeface="Open Sans"/>
                <a:ea typeface="+mn-lt"/>
                <a:cs typeface="+mn-lt"/>
              </a:rPr>
              <a:t> </a:t>
            </a:r>
            <a:r>
              <a:rPr lang="en-US" sz="4000" err="1">
                <a:latin typeface="Open Sans"/>
                <a:ea typeface="+mn-lt"/>
                <a:cs typeface="+mn-lt"/>
              </a:rPr>
              <a:t>thấy</a:t>
            </a:r>
            <a:r>
              <a:rPr lang="en-US" sz="4000">
                <a:latin typeface="Open Sans"/>
                <a:ea typeface="+mn-lt"/>
                <a:cs typeface="+mn-lt"/>
              </a:rPr>
              <a:t> </a:t>
            </a:r>
            <a:r>
              <a:rPr lang="en-US" sz="4000" err="1">
                <a:latin typeface="Open Sans"/>
                <a:ea typeface="+mn-lt"/>
                <a:cs typeface="+mn-lt"/>
              </a:rPr>
              <a:t>tiếng</a:t>
            </a:r>
            <a:r>
              <a:rPr lang="en-US" sz="4000">
                <a:latin typeface="Open Sans"/>
                <a:ea typeface="+mn-lt"/>
                <a:cs typeface="+mn-lt"/>
              </a:rPr>
              <a:t> </a:t>
            </a:r>
            <a:r>
              <a:rPr lang="en-US" sz="4000" err="1">
                <a:latin typeface="Open Sans"/>
                <a:ea typeface="+mn-lt"/>
                <a:cs typeface="+mn-lt"/>
              </a:rPr>
              <a:t>đập</a:t>
            </a:r>
            <a:r>
              <a:rPr lang="en-US" sz="4000">
                <a:latin typeface="Open Sans"/>
                <a:ea typeface="+mn-lt"/>
                <a:cs typeface="+mn-lt"/>
              </a:rPr>
              <a:t> </a:t>
            </a:r>
            <a:r>
              <a:rPr lang="en-US" sz="4000" err="1">
                <a:latin typeface="Open Sans"/>
                <a:ea typeface="+mn-lt"/>
                <a:cs typeface="+mn-lt"/>
              </a:rPr>
              <a:t>đầu</a:t>
            </a:r>
            <a:r>
              <a:rPr lang="en-US" sz="4000">
                <a:latin typeface="Open Sans"/>
                <a:ea typeface="+mn-lt"/>
                <a:cs typeface="+mn-lt"/>
              </a:rPr>
              <a:t> </a:t>
            </a:r>
            <a:r>
              <a:rPr lang="en-US" sz="4000" err="1">
                <a:latin typeface="Open Sans"/>
                <a:ea typeface="+mn-lt"/>
                <a:cs typeface="+mn-lt"/>
              </a:rPr>
              <a:t>tiên</a:t>
            </a:r>
            <a:r>
              <a:rPr lang="en-US" sz="4000">
                <a:latin typeface="Open Sans"/>
                <a:ea typeface="+mn-lt"/>
                <a:cs typeface="+mn-lt"/>
              </a:rPr>
              <a:t>, </a:t>
            </a:r>
            <a:r>
              <a:rPr lang="en-US" sz="4000" err="1">
                <a:latin typeface="Open Sans"/>
                <a:ea typeface="+mn-lt"/>
                <a:cs typeface="+mn-lt"/>
              </a:rPr>
              <a:t>đó</a:t>
            </a:r>
            <a:r>
              <a:rPr lang="en-US" sz="4000">
                <a:latin typeface="Open Sans"/>
                <a:ea typeface="+mn-lt"/>
                <a:cs typeface="+mn-lt"/>
              </a:rPr>
              <a:t> </a:t>
            </a:r>
            <a:r>
              <a:rPr lang="en-US" sz="4000" err="1">
                <a:latin typeface="Open Sans"/>
                <a:ea typeface="+mn-lt"/>
                <a:cs typeface="+mn-lt"/>
              </a:rPr>
              <a:t>là</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tối</a:t>
            </a:r>
            <a:r>
              <a:rPr lang="en-US" sz="4000">
                <a:latin typeface="Open Sans"/>
                <a:ea typeface="+mn-lt"/>
                <a:cs typeface="+mn-lt"/>
              </a:rPr>
              <a:t> </a:t>
            </a:r>
            <a:r>
              <a:rPr lang="en-US" sz="4000" err="1">
                <a:latin typeface="Open Sans"/>
                <a:ea typeface="+mn-lt"/>
                <a:cs typeface="+mn-lt"/>
              </a:rPr>
              <a:t>đa</a:t>
            </a:r>
            <a:r>
              <a:rPr lang="en-US" sz="4000">
                <a:latin typeface="Open Sans"/>
                <a:ea typeface="+mn-lt"/>
                <a:cs typeface="+mn-lt"/>
              </a:rPr>
              <a:t>. </a:t>
            </a:r>
            <a:r>
              <a:rPr lang="en-US" sz="4000" err="1">
                <a:latin typeface="Open Sans"/>
                <a:ea typeface="+mn-lt"/>
                <a:cs typeface="+mn-lt"/>
              </a:rPr>
              <a:t>Tiếp</a:t>
            </a:r>
            <a:r>
              <a:rPr lang="en-US" sz="4000">
                <a:latin typeface="Open Sans"/>
                <a:ea typeface="+mn-lt"/>
                <a:cs typeface="+mn-lt"/>
              </a:rPr>
              <a:t> </a:t>
            </a:r>
            <a:r>
              <a:rPr lang="en-US" sz="4000" err="1">
                <a:latin typeface="Open Sans"/>
                <a:ea typeface="+mn-lt"/>
                <a:cs typeface="+mn-lt"/>
              </a:rPr>
              <a:t>tục</a:t>
            </a:r>
            <a:r>
              <a:rPr lang="en-US" sz="4000">
                <a:latin typeface="Open Sans"/>
                <a:ea typeface="+mn-lt"/>
                <a:cs typeface="+mn-lt"/>
              </a:rPr>
              <a:t> </a:t>
            </a:r>
            <a:r>
              <a:rPr lang="en-US" sz="4000" err="1">
                <a:latin typeface="Open Sans"/>
                <a:ea typeface="+mn-lt"/>
                <a:cs typeface="+mn-lt"/>
              </a:rPr>
              <a:t>nghe</a:t>
            </a:r>
            <a:r>
              <a:rPr lang="en-US" sz="4000">
                <a:latin typeface="Open Sans"/>
                <a:ea typeface="+mn-lt"/>
                <a:cs typeface="+mn-lt"/>
              </a:rPr>
              <a:t> </a:t>
            </a:r>
            <a:r>
              <a:rPr lang="en-US" sz="4000" err="1">
                <a:latin typeface="Open Sans"/>
                <a:ea typeface="+mn-lt"/>
                <a:cs typeface="+mn-lt"/>
              </a:rPr>
              <a:t>cho</a:t>
            </a:r>
            <a:r>
              <a:rPr lang="en-US" sz="4000">
                <a:latin typeface="Open Sans"/>
                <a:ea typeface="+mn-lt"/>
                <a:cs typeface="+mn-lt"/>
              </a:rPr>
              <a:t> </a:t>
            </a:r>
            <a:r>
              <a:rPr lang="en-US" sz="4000" err="1">
                <a:latin typeface="Open Sans"/>
                <a:ea typeface="+mn-lt"/>
                <a:cs typeface="+mn-lt"/>
              </a:rPr>
              <a:t>đến</a:t>
            </a:r>
            <a:r>
              <a:rPr lang="en-US" sz="4000">
                <a:latin typeface="Open Sans"/>
                <a:ea typeface="+mn-lt"/>
                <a:cs typeface="+mn-lt"/>
              </a:rPr>
              <a:t> </a:t>
            </a:r>
            <a:r>
              <a:rPr lang="en-US" sz="4000" err="1">
                <a:latin typeface="Open Sans"/>
                <a:ea typeface="+mn-lt"/>
                <a:cs typeface="+mn-lt"/>
              </a:rPr>
              <a:t>khi</a:t>
            </a:r>
            <a:r>
              <a:rPr lang="en-US" sz="4000">
                <a:latin typeface="Open Sans"/>
                <a:ea typeface="+mn-lt"/>
                <a:cs typeface="+mn-lt"/>
              </a:rPr>
              <a:t> </a:t>
            </a:r>
            <a:r>
              <a:rPr lang="en-US" sz="4000" err="1">
                <a:latin typeface="Open Sans"/>
                <a:ea typeface="+mn-lt"/>
                <a:cs typeface="+mn-lt"/>
              </a:rPr>
              <a:t>không</a:t>
            </a:r>
            <a:r>
              <a:rPr lang="en-US" sz="4000">
                <a:latin typeface="Open Sans"/>
                <a:ea typeface="+mn-lt"/>
                <a:cs typeface="+mn-lt"/>
              </a:rPr>
              <a:t> </a:t>
            </a:r>
            <a:r>
              <a:rPr lang="en-US" sz="4000" err="1">
                <a:latin typeface="Open Sans"/>
                <a:ea typeface="+mn-lt"/>
                <a:cs typeface="+mn-lt"/>
              </a:rPr>
              <a:t>có</a:t>
            </a:r>
            <a:r>
              <a:rPr lang="en-US" sz="4000">
                <a:latin typeface="Open Sans"/>
                <a:ea typeface="+mn-lt"/>
                <a:cs typeface="+mn-lt"/>
              </a:rPr>
              <a:t> </a:t>
            </a:r>
            <a:r>
              <a:rPr lang="en-US" sz="4000" err="1">
                <a:latin typeface="Open Sans"/>
                <a:ea typeface="+mn-lt"/>
                <a:cs typeface="+mn-lt"/>
              </a:rPr>
              <a:t>tiếng</a:t>
            </a:r>
            <a:r>
              <a:rPr lang="en-US" sz="4000">
                <a:latin typeface="Open Sans"/>
                <a:ea typeface="+mn-lt"/>
                <a:cs typeface="+mn-lt"/>
              </a:rPr>
              <a:t> </a:t>
            </a:r>
            <a:r>
              <a:rPr lang="en-US" sz="4000" err="1">
                <a:latin typeface="Open Sans"/>
                <a:ea typeface="+mn-lt"/>
                <a:cs typeface="+mn-lt"/>
              </a:rPr>
              <a:t>đập</a:t>
            </a:r>
            <a:r>
              <a:rPr lang="en-US" sz="4000">
                <a:latin typeface="Open Sans"/>
                <a:ea typeface="+mn-lt"/>
                <a:cs typeface="+mn-lt"/>
              </a:rPr>
              <a:t> </a:t>
            </a:r>
            <a:r>
              <a:rPr lang="en-US" sz="4000" err="1">
                <a:latin typeface="Open Sans"/>
                <a:ea typeface="+mn-lt"/>
                <a:cs typeface="+mn-lt"/>
              </a:rPr>
              <a:t>nữa</a:t>
            </a:r>
            <a:r>
              <a:rPr lang="en-US" sz="4000">
                <a:latin typeface="Open Sans"/>
                <a:ea typeface="+mn-lt"/>
                <a:cs typeface="+mn-lt"/>
              </a:rPr>
              <a:t>, </a:t>
            </a:r>
            <a:r>
              <a:rPr lang="en-US" sz="4000" err="1">
                <a:latin typeface="Open Sans"/>
                <a:ea typeface="+mn-lt"/>
                <a:cs typeface="+mn-lt"/>
              </a:rPr>
              <a:t>đó</a:t>
            </a:r>
            <a:r>
              <a:rPr lang="en-US" sz="4000">
                <a:latin typeface="Open Sans"/>
                <a:ea typeface="+mn-lt"/>
                <a:cs typeface="+mn-lt"/>
              </a:rPr>
              <a:t> </a:t>
            </a:r>
            <a:r>
              <a:rPr lang="en-US" sz="4000" err="1">
                <a:latin typeface="Open Sans"/>
                <a:ea typeface="+mn-lt"/>
                <a:cs typeface="+mn-lt"/>
              </a:rPr>
              <a:t>là</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tối</a:t>
            </a:r>
            <a:r>
              <a:rPr lang="en-US" sz="4000">
                <a:latin typeface="Open Sans"/>
                <a:ea typeface="+mn-lt"/>
                <a:cs typeface="+mn-lt"/>
              </a:rPr>
              <a:t> </a:t>
            </a:r>
            <a:r>
              <a:rPr lang="en-US" sz="4000" err="1">
                <a:latin typeface="Open Sans"/>
                <a:ea typeface="+mn-lt"/>
                <a:cs typeface="+mn-lt"/>
              </a:rPr>
              <a:t>thiểu</a:t>
            </a:r>
            <a:r>
              <a:rPr lang="en-US" sz="4000">
                <a:latin typeface="Open Sans"/>
                <a:ea typeface="+mn-lt"/>
                <a:cs typeface="+mn-lt"/>
              </a:rPr>
              <a:t>.</a:t>
            </a:r>
            <a:endParaRPr lang="vi-VN">
              <a:latin typeface="Arial"/>
              <a:ea typeface="+mn-lt"/>
              <a:cs typeface="Arial"/>
            </a:endParaRPr>
          </a:p>
        </p:txBody>
      </p:sp>
    </p:spTree>
    <p:extLst>
      <p:ext uri="{BB962C8B-B14F-4D97-AF65-F5344CB8AC3E}">
        <p14:creationId xmlns:p14="http://schemas.microsoft.com/office/powerpoint/2010/main" val="3754990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1000"/>
                                        <p:tgtEl>
                                          <p:spTgt spid="4">
                                            <p:txEl>
                                              <p:pRg st="2" end="2"/>
                                            </p:txEl>
                                          </p:spTgt>
                                        </p:tgtEl>
                                      </p:cBhvr>
                                    </p:animEffect>
                                    <p:anim calcmode="lin" valueType="num">
                                      <p:cBhvr>
                                        <p:cTn id="3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fade">
                                      <p:cBhvr>
                                        <p:cTn id="44" dur="1000"/>
                                        <p:tgtEl>
                                          <p:spTgt spid="4">
                                            <p:txEl>
                                              <p:pRg st="3" end="3"/>
                                            </p:txEl>
                                          </p:spTgt>
                                        </p:tgtEl>
                                      </p:cBhvr>
                                    </p:animEffect>
                                    <p:anim calcmode="lin" valueType="num">
                                      <p:cBhvr>
                                        <p:cTn id="4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04</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Kết</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quả</a:t>
            </a:r>
          </a:p>
        </p:txBody>
      </p:sp>
      <p:sp>
        <p:nvSpPr>
          <p:cNvPr id="4" name="Hộp Văn bản 3">
            <a:extLst>
              <a:ext uri="{FF2B5EF4-FFF2-40B4-BE49-F238E27FC236}">
                <a16:creationId xmlns:a16="http://schemas.microsoft.com/office/drawing/2014/main" id="{2E9BC028-0F74-36EB-3E86-33CADDF1DADA}"/>
              </a:ext>
            </a:extLst>
          </p:cNvPr>
          <p:cNvSpPr txBox="1"/>
          <p:nvPr/>
        </p:nvSpPr>
        <p:spPr>
          <a:xfrm>
            <a:off x="1060939" y="1905976"/>
            <a:ext cx="1616612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err="1">
                <a:latin typeface="Open Sans"/>
                <a:ea typeface="+mn-lt"/>
                <a:cs typeface="+mn-lt"/>
              </a:rPr>
              <a:t>Đọc</a:t>
            </a:r>
            <a:r>
              <a:rPr lang="en-US" sz="4000">
                <a:latin typeface="Open Sans"/>
                <a:ea typeface="+mn-lt"/>
                <a:cs typeface="+mn-lt"/>
              </a:rPr>
              <a:t> </a:t>
            </a:r>
            <a:r>
              <a:rPr lang="en-US" sz="4000" err="1">
                <a:latin typeface="Open Sans"/>
                <a:ea typeface="+mn-lt"/>
                <a:cs typeface="+mn-lt"/>
              </a:rPr>
              <a:t>chỉ</a:t>
            </a:r>
            <a:r>
              <a:rPr lang="en-US" sz="4000">
                <a:latin typeface="Open Sans"/>
                <a:ea typeface="+mn-lt"/>
                <a:cs typeface="+mn-lt"/>
              </a:rPr>
              <a:t> </a:t>
            </a:r>
            <a:r>
              <a:rPr lang="en-US" sz="4000" err="1">
                <a:latin typeface="Open Sans"/>
                <a:ea typeface="+mn-lt"/>
                <a:cs typeface="+mn-lt"/>
              </a:rPr>
              <a:t>số</a:t>
            </a:r>
            <a:r>
              <a:rPr lang="en-US" sz="4000">
                <a:latin typeface="Open Sans"/>
                <a:ea typeface="+mn-lt"/>
                <a:cs typeface="+mn-lt"/>
              </a:rPr>
              <a:t> </a:t>
            </a:r>
            <a:r>
              <a:rPr lang="en-US" sz="4000" err="1">
                <a:latin typeface="Open Sans"/>
                <a:ea typeface="+mn-lt"/>
                <a:cs typeface="+mn-lt"/>
              </a:rPr>
              <a:t>đo</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của</a:t>
            </a:r>
            <a:r>
              <a:rPr lang="en-US" sz="4000">
                <a:latin typeface="Open Sans"/>
                <a:ea typeface="+mn-lt"/>
                <a:cs typeface="+mn-lt"/>
              </a:rPr>
              <a:t> </a:t>
            </a:r>
            <a:r>
              <a:rPr lang="en-US" sz="4000" err="1">
                <a:latin typeface="Open Sans"/>
                <a:ea typeface="+mn-lt"/>
                <a:cs typeface="+mn-lt"/>
              </a:rPr>
              <a:t>bản</a:t>
            </a:r>
            <a:r>
              <a:rPr lang="en-US" sz="4000">
                <a:latin typeface="Open Sans"/>
                <a:ea typeface="+mn-lt"/>
                <a:cs typeface="+mn-lt"/>
              </a:rPr>
              <a:t> </a:t>
            </a:r>
            <a:r>
              <a:rPr lang="en-US" sz="4000" err="1">
                <a:latin typeface="Open Sans"/>
                <a:ea typeface="+mn-lt"/>
                <a:cs typeface="+mn-lt"/>
              </a:rPr>
              <a:t>thân</a:t>
            </a:r>
            <a:r>
              <a:rPr lang="en-US" sz="4000">
                <a:latin typeface="Open Sans"/>
                <a:ea typeface="+mn-lt"/>
                <a:cs typeface="+mn-lt"/>
              </a:rPr>
              <a:t> </a:t>
            </a:r>
            <a:r>
              <a:rPr lang="en-US" sz="4000" err="1">
                <a:latin typeface="Open Sans"/>
                <a:ea typeface="+mn-lt"/>
                <a:cs typeface="+mn-lt"/>
              </a:rPr>
              <a:t>và</a:t>
            </a:r>
            <a:r>
              <a:rPr lang="en-US" sz="4000">
                <a:latin typeface="Open Sans"/>
                <a:ea typeface="+mn-lt"/>
                <a:cs typeface="+mn-lt"/>
              </a:rPr>
              <a:t> </a:t>
            </a:r>
            <a:r>
              <a:rPr lang="en-US" sz="4000" err="1">
                <a:latin typeface="Open Sans"/>
                <a:ea typeface="+mn-lt"/>
                <a:cs typeface="+mn-lt"/>
              </a:rPr>
              <a:t>của</a:t>
            </a:r>
            <a:r>
              <a:rPr lang="en-US" sz="4000">
                <a:latin typeface="Open Sans"/>
                <a:ea typeface="+mn-lt"/>
                <a:cs typeface="+mn-lt"/>
              </a:rPr>
              <a:t> </a:t>
            </a:r>
            <a:r>
              <a:rPr lang="en-US" sz="4000" err="1">
                <a:latin typeface="Open Sans"/>
                <a:ea typeface="+mn-lt"/>
                <a:cs typeface="+mn-lt"/>
              </a:rPr>
              <a:t>các</a:t>
            </a:r>
            <a:r>
              <a:rPr lang="en-US" sz="4000">
                <a:latin typeface="Open Sans"/>
                <a:ea typeface="+mn-lt"/>
                <a:cs typeface="+mn-lt"/>
              </a:rPr>
              <a:t> </a:t>
            </a:r>
            <a:r>
              <a:rPr lang="en-US" sz="4000" err="1">
                <a:latin typeface="Open Sans"/>
                <a:ea typeface="+mn-lt"/>
                <a:cs typeface="+mn-lt"/>
              </a:rPr>
              <a:t>bạn</a:t>
            </a:r>
            <a:r>
              <a:rPr lang="en-US" sz="4000">
                <a:latin typeface="Open Sans"/>
                <a:ea typeface="+mn-lt"/>
                <a:cs typeface="+mn-lt"/>
              </a:rPr>
              <a:t> </a:t>
            </a:r>
            <a:r>
              <a:rPr lang="en-US" sz="4000" err="1">
                <a:latin typeface="Open Sans"/>
                <a:ea typeface="+mn-lt"/>
                <a:cs typeface="+mn-lt"/>
              </a:rPr>
              <a:t>trong</a:t>
            </a:r>
            <a:r>
              <a:rPr lang="en-US" sz="4000">
                <a:latin typeface="Open Sans"/>
                <a:ea typeface="+mn-lt"/>
                <a:cs typeface="+mn-lt"/>
              </a:rPr>
              <a:t> </a:t>
            </a:r>
            <a:r>
              <a:rPr lang="en-US" sz="4000" err="1">
                <a:latin typeface="Open Sans"/>
                <a:ea typeface="+mn-lt"/>
                <a:cs typeface="+mn-lt"/>
              </a:rPr>
              <a:t>nhóm</a:t>
            </a:r>
            <a:r>
              <a:rPr lang="en-US" sz="4000">
                <a:latin typeface="Open Sans"/>
                <a:ea typeface="+mn-lt"/>
                <a:cs typeface="+mn-lt"/>
              </a:rPr>
              <a:t>. </a:t>
            </a:r>
            <a:r>
              <a:rPr lang="en-US" sz="4000" err="1">
                <a:latin typeface="Open Sans"/>
                <a:ea typeface="+mn-lt"/>
                <a:cs typeface="+mn-lt"/>
              </a:rPr>
              <a:t>Nhận</a:t>
            </a:r>
            <a:r>
              <a:rPr lang="en-US" sz="4000">
                <a:latin typeface="Open Sans"/>
                <a:ea typeface="+mn-lt"/>
                <a:cs typeface="+mn-lt"/>
              </a:rPr>
              <a:t> </a:t>
            </a:r>
            <a:r>
              <a:rPr lang="en-US" sz="4000" err="1">
                <a:latin typeface="Open Sans"/>
                <a:ea typeface="+mn-lt"/>
                <a:cs typeface="+mn-lt"/>
              </a:rPr>
              <a:t>xét</a:t>
            </a:r>
            <a:r>
              <a:rPr lang="en-US" sz="4000">
                <a:latin typeface="Open Sans"/>
                <a:ea typeface="+mn-lt"/>
                <a:cs typeface="+mn-lt"/>
              </a:rPr>
              <a:t> </a:t>
            </a:r>
            <a:r>
              <a:rPr lang="en-US" sz="4000" err="1">
                <a:latin typeface="Open Sans"/>
                <a:ea typeface="+mn-lt"/>
                <a:cs typeface="+mn-lt"/>
              </a:rPr>
              <a:t>về</a:t>
            </a:r>
            <a:r>
              <a:rPr lang="en-US" sz="4000">
                <a:latin typeface="Open Sans"/>
                <a:ea typeface="+mn-lt"/>
                <a:cs typeface="+mn-lt"/>
              </a:rPr>
              <a:t> </a:t>
            </a:r>
            <a:r>
              <a:rPr lang="en-US" sz="4000" err="1">
                <a:latin typeface="Open Sans"/>
                <a:ea typeface="+mn-lt"/>
                <a:cs typeface="+mn-lt"/>
              </a:rPr>
              <a:t>chỉ</a:t>
            </a:r>
            <a:r>
              <a:rPr lang="en-US" sz="4000">
                <a:latin typeface="Open Sans"/>
                <a:ea typeface="+mn-lt"/>
                <a:cs typeface="+mn-lt"/>
              </a:rPr>
              <a:t> </a:t>
            </a:r>
            <a:r>
              <a:rPr lang="en-US" sz="4000" err="1">
                <a:latin typeface="Open Sans"/>
                <a:ea typeface="+mn-lt"/>
                <a:cs typeface="+mn-lt"/>
              </a:rPr>
              <a:t>số</a:t>
            </a:r>
            <a:r>
              <a:rPr lang="en-US" sz="4000">
                <a:latin typeface="Open Sans"/>
                <a:ea typeface="+mn-lt"/>
                <a:cs typeface="+mn-lt"/>
              </a:rPr>
              <a:t> </a:t>
            </a:r>
            <a:r>
              <a:rPr lang="en-US" sz="4000" err="1">
                <a:latin typeface="Open Sans"/>
                <a:ea typeface="+mn-lt"/>
                <a:cs typeface="+mn-lt"/>
              </a:rPr>
              <a:t>đo</a:t>
            </a:r>
            <a:r>
              <a:rPr lang="en-US" sz="4000">
                <a:latin typeface="Open Sans"/>
                <a:ea typeface="+mn-lt"/>
                <a:cs typeface="+mn-lt"/>
              </a:rPr>
              <a:t> </a:t>
            </a:r>
            <a:r>
              <a:rPr lang="en-US" sz="4000" err="1">
                <a:latin typeface="Open Sans"/>
                <a:ea typeface="+mn-lt"/>
                <a:cs typeface="+mn-lt"/>
              </a:rPr>
              <a:t>được</a:t>
            </a:r>
            <a:r>
              <a:rPr lang="en-US" sz="4000">
                <a:latin typeface="Open Sans"/>
                <a:ea typeface="+mn-lt"/>
                <a:cs typeface="+mn-lt"/>
              </a:rPr>
              <a:t>, </a:t>
            </a:r>
            <a:r>
              <a:rPr lang="en-US" sz="4000" err="1">
                <a:latin typeface="Open Sans"/>
                <a:ea typeface="+mn-lt"/>
                <a:cs typeface="+mn-lt"/>
              </a:rPr>
              <a:t>biết</a:t>
            </a:r>
            <a:r>
              <a:rPr lang="en-US" sz="4000">
                <a:latin typeface="Open Sans"/>
                <a:ea typeface="+mn-lt"/>
                <a:cs typeface="+mn-lt"/>
              </a:rPr>
              <a:t> </a:t>
            </a:r>
            <a:r>
              <a:rPr lang="en-US" sz="4000" err="1">
                <a:latin typeface="Open Sans"/>
                <a:ea typeface="+mn-lt"/>
                <a:cs typeface="+mn-lt"/>
              </a:rPr>
              <a:t>rằng</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bình</a:t>
            </a:r>
            <a:r>
              <a:rPr lang="en-US" sz="4000">
                <a:latin typeface="Open Sans"/>
                <a:ea typeface="+mn-lt"/>
                <a:cs typeface="+mn-lt"/>
              </a:rPr>
              <a:t> </a:t>
            </a:r>
            <a:r>
              <a:rPr lang="en-US" sz="4000" err="1">
                <a:latin typeface="Open Sans"/>
                <a:ea typeface="+mn-lt"/>
                <a:cs typeface="+mn-lt"/>
              </a:rPr>
              <a:t>thường</a:t>
            </a:r>
            <a:r>
              <a:rPr lang="en-US" sz="4000">
                <a:latin typeface="Open Sans"/>
                <a:ea typeface="+mn-lt"/>
                <a:cs typeface="+mn-lt"/>
              </a:rPr>
              <a:t> </a:t>
            </a:r>
            <a:r>
              <a:rPr lang="en-US" sz="4000" err="1">
                <a:latin typeface="Open Sans"/>
                <a:ea typeface="+mn-lt"/>
                <a:cs typeface="+mn-lt"/>
              </a:rPr>
              <a:t>tối</a:t>
            </a:r>
            <a:r>
              <a:rPr lang="en-US" sz="4000">
                <a:latin typeface="Open Sans"/>
                <a:ea typeface="+mn-lt"/>
                <a:cs typeface="+mn-lt"/>
              </a:rPr>
              <a:t> </a:t>
            </a:r>
            <a:r>
              <a:rPr lang="en-US" sz="4000" err="1">
                <a:latin typeface="Open Sans"/>
                <a:ea typeface="+mn-lt"/>
                <a:cs typeface="+mn-lt"/>
              </a:rPr>
              <a:t>thiểu</a:t>
            </a:r>
            <a:r>
              <a:rPr lang="en-US" sz="4000">
                <a:latin typeface="Open Sans"/>
                <a:ea typeface="+mn-lt"/>
                <a:cs typeface="+mn-lt"/>
              </a:rPr>
              <a:t> </a:t>
            </a:r>
            <a:r>
              <a:rPr lang="en-US" sz="4000" err="1">
                <a:latin typeface="Open Sans"/>
                <a:ea typeface="+mn-lt"/>
                <a:cs typeface="+mn-lt"/>
              </a:rPr>
              <a:t>là</a:t>
            </a:r>
            <a:r>
              <a:rPr lang="en-US" sz="4000">
                <a:latin typeface="Open Sans"/>
                <a:ea typeface="+mn-lt"/>
                <a:cs typeface="+mn-lt"/>
              </a:rPr>
              <a:t> </a:t>
            </a:r>
            <a:r>
              <a:rPr lang="en-US" sz="4000" err="1">
                <a:latin typeface="Open Sans"/>
                <a:ea typeface="+mn-lt"/>
                <a:cs typeface="+mn-lt"/>
              </a:rPr>
              <a:t>từ</a:t>
            </a:r>
            <a:r>
              <a:rPr lang="en-US" sz="4000">
                <a:latin typeface="Open Sans"/>
                <a:ea typeface="+mn-lt"/>
                <a:cs typeface="+mn-lt"/>
              </a:rPr>
              <a:t> 60 mmHg </a:t>
            </a:r>
            <a:r>
              <a:rPr lang="en-US" sz="4000" err="1">
                <a:latin typeface="Open Sans"/>
                <a:ea typeface="+mn-lt"/>
                <a:cs typeface="+mn-lt"/>
              </a:rPr>
              <a:t>đến</a:t>
            </a:r>
            <a:r>
              <a:rPr lang="en-US" sz="4000">
                <a:latin typeface="Open Sans"/>
                <a:ea typeface="+mn-lt"/>
                <a:cs typeface="+mn-lt"/>
              </a:rPr>
              <a:t> </a:t>
            </a:r>
            <a:r>
              <a:rPr lang="en-US" sz="4000" err="1">
                <a:latin typeface="Open Sans"/>
                <a:ea typeface="+mn-lt"/>
                <a:cs typeface="+mn-lt"/>
              </a:rPr>
              <a:t>dưới</a:t>
            </a:r>
            <a:r>
              <a:rPr lang="en-US" sz="4000">
                <a:latin typeface="Open Sans"/>
                <a:ea typeface="+mn-lt"/>
                <a:cs typeface="+mn-lt"/>
              </a:rPr>
              <a:t> 90 mmHg </a:t>
            </a:r>
            <a:r>
              <a:rPr lang="en-US" sz="4000" err="1">
                <a:latin typeface="Open Sans"/>
                <a:ea typeface="+mn-lt"/>
                <a:cs typeface="+mn-lt"/>
              </a:rPr>
              <a:t>và</a:t>
            </a:r>
            <a:r>
              <a:rPr lang="en-US" sz="4000">
                <a:latin typeface="Open Sans"/>
                <a:ea typeface="+mn-lt"/>
                <a:cs typeface="+mn-lt"/>
              </a:rPr>
              <a:t> </a:t>
            </a:r>
            <a:r>
              <a:rPr lang="en-US" sz="4000" err="1">
                <a:latin typeface="Open Sans"/>
                <a:ea typeface="+mn-lt"/>
                <a:cs typeface="+mn-lt"/>
              </a:rPr>
              <a:t>tối</a:t>
            </a:r>
            <a:r>
              <a:rPr lang="en-US" sz="4000">
                <a:latin typeface="Open Sans"/>
                <a:ea typeface="+mn-lt"/>
                <a:cs typeface="+mn-lt"/>
              </a:rPr>
              <a:t> </a:t>
            </a:r>
            <a:r>
              <a:rPr lang="en-US" sz="4000" err="1">
                <a:latin typeface="Open Sans"/>
                <a:ea typeface="+mn-lt"/>
                <a:cs typeface="+mn-lt"/>
              </a:rPr>
              <a:t>đa</a:t>
            </a:r>
            <a:r>
              <a:rPr lang="en-US" sz="4000">
                <a:latin typeface="Open Sans"/>
                <a:ea typeface="+mn-lt"/>
                <a:cs typeface="+mn-lt"/>
              </a:rPr>
              <a:t> </a:t>
            </a:r>
            <a:r>
              <a:rPr lang="en-US" sz="4000" err="1">
                <a:latin typeface="Open Sans"/>
                <a:ea typeface="+mn-lt"/>
                <a:cs typeface="+mn-lt"/>
              </a:rPr>
              <a:t>là</a:t>
            </a:r>
            <a:r>
              <a:rPr lang="en-US" sz="4000">
                <a:latin typeface="Open Sans"/>
                <a:ea typeface="+mn-lt"/>
                <a:cs typeface="+mn-lt"/>
              </a:rPr>
              <a:t> </a:t>
            </a:r>
            <a:r>
              <a:rPr lang="en-US" sz="4000" err="1">
                <a:latin typeface="Open Sans"/>
                <a:ea typeface="+mn-lt"/>
                <a:cs typeface="+mn-lt"/>
              </a:rPr>
              <a:t>từ</a:t>
            </a:r>
            <a:r>
              <a:rPr lang="en-US" sz="4000">
                <a:latin typeface="Open Sans"/>
                <a:ea typeface="+mn-lt"/>
                <a:cs typeface="+mn-lt"/>
              </a:rPr>
              <a:t> 90 mmHg </a:t>
            </a:r>
            <a:r>
              <a:rPr lang="en-US" sz="4000" err="1">
                <a:latin typeface="Open Sans"/>
                <a:ea typeface="+mn-lt"/>
                <a:cs typeface="+mn-lt"/>
              </a:rPr>
              <a:t>đến</a:t>
            </a:r>
            <a:r>
              <a:rPr lang="en-US" sz="4000">
                <a:latin typeface="Open Sans"/>
                <a:ea typeface="+mn-lt"/>
                <a:cs typeface="+mn-lt"/>
              </a:rPr>
              <a:t> </a:t>
            </a:r>
            <a:r>
              <a:rPr lang="en-US" sz="4000" err="1">
                <a:latin typeface="Open Sans"/>
                <a:ea typeface="+mn-lt"/>
                <a:cs typeface="+mn-lt"/>
              </a:rPr>
              <a:t>dưới</a:t>
            </a:r>
            <a:r>
              <a:rPr lang="en-US" sz="4000">
                <a:latin typeface="Open Sans"/>
                <a:ea typeface="+mn-lt"/>
                <a:cs typeface="+mn-lt"/>
              </a:rPr>
              <a:t> 140 mmHg.</a:t>
            </a:r>
            <a:endParaRPr lang="vi-VN">
              <a:latin typeface="Arial" panose="020B0604020202020204" pitchFamily="34" charset="0"/>
              <a:ea typeface="+mn-lt"/>
              <a:cs typeface="+mn-lt"/>
            </a:endParaRPr>
          </a:p>
        </p:txBody>
      </p:sp>
      <p:sp>
        <p:nvSpPr>
          <p:cNvPr id="6" name="Hình chữ nhật: Góc Tròn 5">
            <a:extLst>
              <a:ext uri="{FF2B5EF4-FFF2-40B4-BE49-F238E27FC236}">
                <a16:creationId xmlns:a16="http://schemas.microsoft.com/office/drawing/2014/main" id="{6754A5A3-9842-0302-C877-85A212ECF20E}"/>
              </a:ext>
            </a:extLst>
          </p:cNvPr>
          <p:cNvSpPr/>
          <p:nvPr/>
        </p:nvSpPr>
        <p:spPr>
          <a:xfrm>
            <a:off x="528655" y="4947417"/>
            <a:ext cx="17215056" cy="4735285"/>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vi-VN" sz="4000">
                <a:solidFill>
                  <a:schemeClr val="tx1"/>
                </a:solidFill>
                <a:latin typeface="Arial"/>
                <a:ea typeface="+mn-lt"/>
                <a:cs typeface="Arial"/>
              </a:rPr>
              <a:t>Sau khi thực hành sơ cứu cầm máu và đo huyết áp, em hãy trả lời các câu hỏi sau: </a:t>
            </a:r>
            <a:endParaRPr lang="vi-VN">
              <a:solidFill>
                <a:schemeClr val="tx1"/>
              </a:solidFill>
              <a:latin typeface="Arial"/>
              <a:ea typeface="+mn-lt"/>
              <a:cs typeface="Arial"/>
            </a:endParaRPr>
          </a:p>
          <a:p>
            <a:r>
              <a:rPr lang="vi-VN" sz="4000">
                <a:solidFill>
                  <a:schemeClr val="tx1"/>
                </a:solidFill>
                <a:latin typeface="Arial"/>
                <a:ea typeface="+mn-lt"/>
                <a:cs typeface="Arial"/>
              </a:rPr>
              <a:t>1. Khi thực hiện biện pháp buộc dây garô cần lưu ý những điều gì? </a:t>
            </a:r>
            <a:endParaRPr lang="vi-VN">
              <a:solidFill>
                <a:schemeClr val="tx1"/>
              </a:solidFill>
              <a:latin typeface="Arial"/>
              <a:ea typeface="+mn-lt"/>
              <a:cs typeface="Arial"/>
            </a:endParaRPr>
          </a:p>
          <a:p>
            <a:r>
              <a:rPr lang="vi-VN" sz="4000">
                <a:solidFill>
                  <a:schemeClr val="tx1"/>
                </a:solidFill>
                <a:latin typeface="Arial"/>
                <a:ea typeface="+mn-lt"/>
                <a:cs typeface="Arial"/>
              </a:rPr>
              <a:t>2. Vì sao chỉ dùng biện pháp buộc dây garô để sơ cứu những vết thương chảy máu động mạch ở tay hoặc chân? </a:t>
            </a:r>
            <a:endParaRPr lang="vi-VN">
              <a:solidFill>
                <a:schemeClr val="tx1"/>
              </a:solidFill>
              <a:latin typeface="Arial"/>
              <a:ea typeface="+mn-lt"/>
              <a:cs typeface="Arial"/>
            </a:endParaRPr>
          </a:p>
          <a:p>
            <a:r>
              <a:rPr lang="vi-VN" sz="4000">
                <a:solidFill>
                  <a:schemeClr val="tx1"/>
                </a:solidFill>
                <a:latin typeface="Arial"/>
                <a:ea typeface="+mn-lt"/>
                <a:cs typeface="Arial"/>
              </a:rPr>
              <a:t>Những vết thương chảy máu động mạch không phải ở tay chân cần được xử lí như thế nào?</a:t>
            </a:r>
            <a:endParaRPr lang="vi-VN">
              <a:solidFill>
                <a:schemeClr val="tx1"/>
              </a:solidFill>
              <a:latin typeface="Arial"/>
              <a:ea typeface="+mn-lt"/>
              <a:cs typeface="Arial"/>
            </a:endParaRPr>
          </a:p>
        </p:txBody>
      </p:sp>
    </p:spTree>
    <p:extLst>
      <p:ext uri="{BB962C8B-B14F-4D97-AF65-F5344CB8AC3E}">
        <p14:creationId xmlns:p14="http://schemas.microsoft.com/office/powerpoint/2010/main" val="32639431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build="p"/>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Hình chữ nhật: Góc Tròn 6">
            <a:extLst>
              <a:ext uri="{FF2B5EF4-FFF2-40B4-BE49-F238E27FC236}">
                <a16:creationId xmlns:a16="http://schemas.microsoft.com/office/drawing/2014/main" id="{C8D205D4-11BA-1FCC-7723-E58B04E206ED}"/>
              </a:ext>
            </a:extLst>
          </p:cNvPr>
          <p:cNvSpPr/>
          <p:nvPr/>
        </p:nvSpPr>
        <p:spPr>
          <a:xfrm>
            <a:off x="366485" y="2290187"/>
            <a:ext cx="7154426" cy="6645309"/>
          </a:xfrm>
          <a:prstGeom prst="roundRect">
            <a:avLst/>
          </a:prstGeom>
          <a:solidFill>
            <a:srgbClr val="FFE4A5"/>
          </a:solidFill>
          <a:ln w="57150">
            <a:solidFill>
              <a:srgbClr val="FFE4A5"/>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just"/>
            <a:endParaRPr lang="vi-VN" sz="4000">
              <a:solidFill>
                <a:schemeClr val="tx1"/>
              </a:solidFill>
              <a:latin typeface="Arial"/>
              <a:cs typeface="Arial"/>
            </a:endParaRPr>
          </a:p>
          <a:p>
            <a:pPr algn="just"/>
            <a:r>
              <a:rPr lang="vi-VN" sz="4000">
                <a:solidFill>
                  <a:schemeClr val="tx1"/>
                </a:solidFill>
                <a:latin typeface="Arial"/>
                <a:cs typeface="Arial"/>
              </a:rPr>
              <a:t>1. Khi thực hiện biện pháp buộc dây </a:t>
            </a:r>
            <a:r>
              <a:rPr lang="vi-VN" sz="4000" err="1">
                <a:solidFill>
                  <a:schemeClr val="tx1"/>
                </a:solidFill>
                <a:latin typeface="Arial"/>
                <a:cs typeface="Arial"/>
              </a:rPr>
              <a:t>garô</a:t>
            </a:r>
            <a:r>
              <a:rPr lang="vi-VN" sz="4000">
                <a:solidFill>
                  <a:schemeClr val="tx1"/>
                </a:solidFill>
                <a:latin typeface="Arial"/>
                <a:cs typeface="Arial"/>
              </a:rPr>
              <a:t> cần lưu ý những điều gì? </a:t>
            </a:r>
            <a:endParaRPr lang="vi-VN">
              <a:solidFill>
                <a:schemeClr val="tx1"/>
              </a:solidFill>
              <a:latin typeface="Arial"/>
              <a:cs typeface="Arial" panose="020B0604020202020204" pitchFamily="34" charset="0"/>
            </a:endParaRPr>
          </a:p>
        </p:txBody>
      </p:sp>
      <p:pic>
        <p:nvPicPr>
          <p:cNvPr id="8" name="Hình ảnh 7" descr="Ảnh có chứa đai lưng, cái khóa, vải vóc&#10;&#10;Mô tả được tự động tạo">
            <a:extLst>
              <a:ext uri="{FF2B5EF4-FFF2-40B4-BE49-F238E27FC236}">
                <a16:creationId xmlns:a16="http://schemas.microsoft.com/office/drawing/2014/main" id="{0BDDF02F-2A6B-63A7-D229-18DA107D8271}"/>
              </a:ext>
            </a:extLst>
          </p:cNvPr>
          <p:cNvPicPr>
            <a:picLocks noChangeAspect="1"/>
          </p:cNvPicPr>
          <p:nvPr/>
        </p:nvPicPr>
        <p:blipFill>
          <a:blip r:embed="rId6"/>
          <a:stretch>
            <a:fillRect/>
          </a:stretch>
        </p:blipFill>
        <p:spPr>
          <a:xfrm>
            <a:off x="2344738" y="5809274"/>
            <a:ext cx="3712063" cy="2585915"/>
          </a:xfrm>
          <a:prstGeom prst="rect">
            <a:avLst/>
          </a:prstGeom>
        </p:spPr>
      </p:pic>
      <p:sp>
        <p:nvSpPr>
          <p:cNvPr id="9" name="Hình Bầu dục 8">
            <a:extLst>
              <a:ext uri="{FF2B5EF4-FFF2-40B4-BE49-F238E27FC236}">
                <a16:creationId xmlns:a16="http://schemas.microsoft.com/office/drawing/2014/main" id="{2BC2FD54-E1E1-9608-9D1F-1C8EAC5EDF8D}"/>
              </a:ext>
            </a:extLst>
          </p:cNvPr>
          <p:cNvSpPr/>
          <p:nvPr/>
        </p:nvSpPr>
        <p:spPr>
          <a:xfrm>
            <a:off x="3473364" y="1827473"/>
            <a:ext cx="943761" cy="922788"/>
          </a:xfrm>
          <a:prstGeom prst="ellipse">
            <a:avLst/>
          </a:prstGeom>
          <a:solidFill>
            <a:srgbClr val="FFE4A5"/>
          </a:solidFill>
          <a:ln>
            <a:solidFill>
              <a:srgbClr val="FFE4A5"/>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10" name="Mũi tên: Phải 9">
            <a:extLst>
              <a:ext uri="{FF2B5EF4-FFF2-40B4-BE49-F238E27FC236}">
                <a16:creationId xmlns:a16="http://schemas.microsoft.com/office/drawing/2014/main" id="{BD4B49EB-A165-F177-7EAE-9721F2A1B671}"/>
              </a:ext>
            </a:extLst>
          </p:cNvPr>
          <p:cNvSpPr/>
          <p:nvPr/>
        </p:nvSpPr>
        <p:spPr>
          <a:xfrm>
            <a:off x="7759816" y="5159229"/>
            <a:ext cx="964733" cy="69209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3E15B869-2511-2AE3-15FD-AD052E33071F}"/>
              </a:ext>
            </a:extLst>
          </p:cNvPr>
          <p:cNvSpPr txBox="1"/>
          <p:nvPr/>
        </p:nvSpPr>
        <p:spPr>
          <a:xfrm>
            <a:off x="9292904" y="4232040"/>
            <a:ext cx="7367631" cy="31491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cao</a:t>
            </a:r>
            <a:r>
              <a:rPr lang="en-US" sz="4000">
                <a:latin typeface="Open Sans"/>
                <a:ea typeface="Open Sans"/>
                <a:cs typeface="Open Sans"/>
              </a:rPr>
              <a:t> </a:t>
            </a:r>
            <a:r>
              <a:rPr lang="en-US" sz="4000" err="1">
                <a:latin typeface="Open Sans"/>
                <a:ea typeface="Open Sans"/>
                <a:cs typeface="Open Sans"/>
              </a:rPr>
              <a:t>su</a:t>
            </a:r>
            <a:r>
              <a:rPr lang="en-US" sz="4000">
                <a:latin typeface="Open Sans"/>
                <a:ea typeface="Open Sans"/>
                <a:cs typeface="Open Sans"/>
              </a:rPr>
              <a:t> </a:t>
            </a:r>
            <a:r>
              <a:rPr lang="en-US" sz="4000" err="1">
                <a:latin typeface="Open Sans"/>
                <a:ea typeface="Open Sans"/>
                <a:cs typeface="Open Sans"/>
              </a:rPr>
              <a:t>hoặc</a:t>
            </a:r>
            <a:r>
              <a:rPr lang="en-US" sz="4000">
                <a:latin typeface="Open Sans"/>
                <a:ea typeface="Open Sans"/>
                <a:cs typeface="Open Sans"/>
              </a:rPr>
              <a:t>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vải</a:t>
            </a:r>
            <a:r>
              <a:rPr lang="en-US" sz="4000">
                <a:latin typeface="Open Sans"/>
                <a:ea typeface="Open Sans"/>
                <a:cs typeface="Open Sans"/>
              </a:rPr>
              <a:t> </a:t>
            </a:r>
            <a:r>
              <a:rPr lang="en-US" sz="4000" err="1">
                <a:latin typeface="Open Sans"/>
                <a:ea typeface="Open Sans"/>
                <a:cs typeface="Open Sans"/>
              </a:rPr>
              <a:t>mềm</a:t>
            </a:r>
            <a:r>
              <a:rPr lang="en-US" sz="4000">
                <a:latin typeface="Open Sans"/>
                <a:ea typeface="Open Sans"/>
                <a:cs typeface="Open Sans"/>
              </a:rPr>
              <a:t> </a:t>
            </a:r>
            <a:r>
              <a:rPr lang="en-US" sz="4000" err="1">
                <a:latin typeface="Open Sans"/>
                <a:ea typeface="Open Sans"/>
                <a:cs typeface="Open Sans"/>
              </a:rPr>
              <a:t>buộc</a:t>
            </a:r>
            <a:r>
              <a:rPr lang="en-US" sz="4000">
                <a:latin typeface="Open Sans"/>
                <a:ea typeface="Open Sans"/>
                <a:cs typeface="Open Sans"/>
              </a:rPr>
              <a:t> </a:t>
            </a:r>
            <a:r>
              <a:rPr lang="en-US" sz="4000" err="1">
                <a:latin typeface="Open Sans"/>
                <a:ea typeface="Open Sans"/>
                <a:cs typeface="Open Sans"/>
              </a:rPr>
              <a:t>chặt</a:t>
            </a:r>
            <a:r>
              <a:rPr lang="en-US" sz="4000">
                <a:latin typeface="Open Sans"/>
                <a:ea typeface="Open Sans"/>
                <a:cs typeface="Open Sans"/>
              </a:rPr>
              <a:t> ở </a:t>
            </a:r>
            <a:r>
              <a:rPr lang="en-US" sz="4000" err="1">
                <a:latin typeface="Open Sans"/>
                <a:ea typeface="Open Sans"/>
                <a:cs typeface="Open Sans"/>
              </a:rPr>
              <a:t>vị</a:t>
            </a:r>
            <a:r>
              <a:rPr lang="en-US" sz="4000">
                <a:latin typeface="Open Sans"/>
                <a:ea typeface="Open Sans"/>
                <a:cs typeface="Open Sans"/>
              </a:rPr>
              <a:t> </a:t>
            </a:r>
            <a:r>
              <a:rPr lang="en-US" sz="4000" err="1">
                <a:latin typeface="Open Sans"/>
                <a:ea typeface="Open Sans"/>
                <a:cs typeface="Open Sans"/>
              </a:rPr>
              <a:t>trí</a:t>
            </a:r>
            <a:r>
              <a:rPr lang="en-US" sz="4000">
                <a:latin typeface="Open Sans"/>
                <a:ea typeface="Open Sans"/>
                <a:cs typeface="Open Sans"/>
              </a:rPr>
              <a:t> </a:t>
            </a:r>
            <a:r>
              <a:rPr lang="en-US" sz="4000" err="1">
                <a:latin typeface="Open Sans"/>
                <a:ea typeface="Open Sans"/>
                <a:cs typeface="Open Sans"/>
              </a:rPr>
              <a:t>gần</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cao</a:t>
            </a:r>
            <a:r>
              <a:rPr lang="en-US" sz="4000">
                <a:latin typeface="Open Sans"/>
                <a:ea typeface="Open Sans"/>
                <a:cs typeface="Open Sans"/>
              </a:rPr>
              <a:t> </a:t>
            </a:r>
            <a:r>
              <a:rPr lang="en-US" sz="4000" err="1">
                <a:latin typeface="Open Sans"/>
                <a:ea typeface="Open Sans"/>
                <a:cs typeface="Open Sans"/>
              </a:rPr>
              <a:t>hơn</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phía</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với</a:t>
            </a:r>
            <a:r>
              <a:rPr lang="en-US" sz="4000">
                <a:latin typeface="Open Sans"/>
                <a:ea typeface="Open Sans"/>
                <a:cs typeface="Open Sans"/>
              </a:rPr>
              <a:t> </a:t>
            </a:r>
            <a:r>
              <a:rPr lang="en-US" sz="4000" err="1">
                <a:latin typeface="Open Sans"/>
                <a:ea typeface="Open Sans"/>
                <a:cs typeface="Open Sans"/>
              </a:rPr>
              <a:t>lực</a:t>
            </a:r>
            <a:r>
              <a:rPr lang="en-US" sz="4000">
                <a:latin typeface="Open Sans"/>
                <a:ea typeface="Open Sans"/>
                <a:cs typeface="Open Sans"/>
              </a:rPr>
              <a:t> </a:t>
            </a:r>
            <a:r>
              <a:rPr lang="en-US" sz="4000" err="1">
                <a:latin typeface="Open Sans"/>
                <a:ea typeface="Open Sans"/>
                <a:cs typeface="Open Sans"/>
              </a:rPr>
              <a:t>ép</a:t>
            </a:r>
            <a:r>
              <a:rPr lang="en-US" sz="4000">
                <a:latin typeface="Open Sans"/>
                <a:ea typeface="Open Sans"/>
                <a:cs typeface="Open Sans"/>
              </a:rPr>
              <a:t> </a:t>
            </a:r>
            <a:r>
              <a:rPr lang="en-US" sz="4000" err="1">
                <a:latin typeface="Open Sans"/>
                <a:ea typeface="Open Sans"/>
                <a:cs typeface="Open Sans"/>
              </a:rPr>
              <a:t>đủ</a:t>
            </a:r>
            <a:r>
              <a:rPr lang="en-US" sz="4000">
                <a:latin typeface="Open Sans"/>
                <a:ea typeface="Open Sans"/>
                <a:cs typeface="Open Sans"/>
              </a:rPr>
              <a:t> </a:t>
            </a:r>
            <a:r>
              <a:rPr lang="en-US" sz="4000" err="1">
                <a:latin typeface="Open Sans"/>
                <a:ea typeface="Open Sans"/>
                <a:cs typeface="Open Sans"/>
              </a:rPr>
              <a:t>làm</a:t>
            </a:r>
            <a:r>
              <a:rPr lang="en-US" sz="4000">
                <a:latin typeface="Open Sans"/>
                <a:ea typeface="Open Sans"/>
                <a:cs typeface="Open Sans"/>
              </a:rPr>
              <a:t> </a:t>
            </a:r>
            <a:r>
              <a:rPr lang="en-US" sz="4000" err="1">
                <a:latin typeface="Open Sans"/>
                <a:ea typeface="Open Sans"/>
                <a:cs typeface="Open Sans"/>
              </a:rPr>
              <a:t>cầm</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a:t>
            </a:r>
          </a:p>
        </p:txBody>
      </p:sp>
    </p:spTree>
    <p:extLst>
      <p:ext uri="{BB962C8B-B14F-4D97-AF65-F5344CB8AC3E}">
        <p14:creationId xmlns:p14="http://schemas.microsoft.com/office/powerpoint/2010/main" val="40903276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Hình chữ nhật: Góc Tròn 6">
            <a:extLst>
              <a:ext uri="{FF2B5EF4-FFF2-40B4-BE49-F238E27FC236}">
                <a16:creationId xmlns:a16="http://schemas.microsoft.com/office/drawing/2014/main" id="{C8D205D4-11BA-1FCC-7723-E58B04E206ED}"/>
              </a:ext>
            </a:extLst>
          </p:cNvPr>
          <p:cNvSpPr/>
          <p:nvPr/>
        </p:nvSpPr>
        <p:spPr>
          <a:xfrm>
            <a:off x="366485" y="2290187"/>
            <a:ext cx="7388887" cy="6645309"/>
          </a:xfrm>
          <a:prstGeom prst="roundRect">
            <a:avLst/>
          </a:prstGeom>
          <a:solidFill>
            <a:srgbClr val="FFE4A5"/>
          </a:solidFill>
          <a:ln w="57150">
            <a:solidFill>
              <a:srgbClr val="FFE4A5"/>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just"/>
            <a:endParaRPr lang="vi-VN" sz="4000">
              <a:solidFill>
                <a:schemeClr val="tx1"/>
              </a:solidFill>
              <a:latin typeface="Arial"/>
              <a:cs typeface="Arial"/>
            </a:endParaRPr>
          </a:p>
          <a:p>
            <a:pPr algn="just"/>
            <a:r>
              <a:rPr lang="vi-VN" sz="4000">
                <a:solidFill>
                  <a:schemeClr val="tx1"/>
                </a:solidFill>
                <a:latin typeface="Arial"/>
                <a:cs typeface="Arial"/>
              </a:rPr>
              <a:t>2. Vì sao chỉ dùng biện pháp buộc dây </a:t>
            </a:r>
            <a:r>
              <a:rPr lang="vi-VN" sz="4000" err="1">
                <a:solidFill>
                  <a:schemeClr val="tx1"/>
                </a:solidFill>
                <a:latin typeface="Arial"/>
                <a:cs typeface="Arial"/>
              </a:rPr>
              <a:t>garô</a:t>
            </a:r>
            <a:r>
              <a:rPr lang="vi-VN" sz="4000">
                <a:solidFill>
                  <a:schemeClr val="tx1"/>
                </a:solidFill>
                <a:latin typeface="Arial"/>
                <a:cs typeface="Arial"/>
              </a:rPr>
              <a:t> để sơ cứu những vết thương chảy máu động mạch ở tay hoặc chân? </a:t>
            </a:r>
            <a:endParaRPr lang="vi-VN">
              <a:solidFill>
                <a:schemeClr val="tx1"/>
              </a:solidFill>
              <a:latin typeface="Arial" panose="020B0604020202020204" pitchFamily="34" charset="0"/>
              <a:cs typeface="Arial" panose="020B0604020202020204" pitchFamily="34" charset="0"/>
            </a:endParaRPr>
          </a:p>
          <a:p>
            <a:pPr algn="just"/>
            <a:r>
              <a:rPr lang="vi-VN" sz="4000">
                <a:solidFill>
                  <a:schemeClr val="tx1"/>
                </a:solidFill>
                <a:latin typeface="Arial"/>
                <a:cs typeface="Arial"/>
              </a:rPr>
              <a:t>Những vết thương chảy máu động mạch không phải ở tay, chân cần được xử lí như thế nào?</a:t>
            </a:r>
            <a:endParaRPr lang="vi-VN">
              <a:solidFill>
                <a:schemeClr val="tx1"/>
              </a:solidFill>
              <a:latin typeface="Arial"/>
              <a:cs typeface="Arial"/>
            </a:endParaRPr>
          </a:p>
        </p:txBody>
      </p:sp>
      <p:sp>
        <p:nvSpPr>
          <p:cNvPr id="9" name="Hình Bầu dục 8">
            <a:extLst>
              <a:ext uri="{FF2B5EF4-FFF2-40B4-BE49-F238E27FC236}">
                <a16:creationId xmlns:a16="http://schemas.microsoft.com/office/drawing/2014/main" id="{2BC2FD54-E1E1-9608-9D1F-1C8EAC5EDF8D}"/>
              </a:ext>
            </a:extLst>
          </p:cNvPr>
          <p:cNvSpPr/>
          <p:nvPr/>
        </p:nvSpPr>
        <p:spPr>
          <a:xfrm>
            <a:off x="3473364" y="1827473"/>
            <a:ext cx="943761" cy="922788"/>
          </a:xfrm>
          <a:prstGeom prst="ellipse">
            <a:avLst/>
          </a:prstGeom>
          <a:solidFill>
            <a:srgbClr val="FFE4A5"/>
          </a:solidFill>
          <a:ln>
            <a:solidFill>
              <a:srgbClr val="FFE4A5"/>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10" name="Mũi tên: Phải 9">
            <a:extLst>
              <a:ext uri="{FF2B5EF4-FFF2-40B4-BE49-F238E27FC236}">
                <a16:creationId xmlns:a16="http://schemas.microsoft.com/office/drawing/2014/main" id="{BD4B49EB-A165-F177-7EAE-9721F2A1B671}"/>
              </a:ext>
            </a:extLst>
          </p:cNvPr>
          <p:cNvSpPr/>
          <p:nvPr/>
        </p:nvSpPr>
        <p:spPr>
          <a:xfrm>
            <a:off x="7925892" y="3762229"/>
            <a:ext cx="964733" cy="69209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3E15B869-2511-2AE3-15FD-AD052E33071F}"/>
              </a:ext>
            </a:extLst>
          </p:cNvPr>
          <p:cNvSpPr txBox="1"/>
          <p:nvPr/>
        </p:nvSpPr>
        <p:spPr>
          <a:xfrm>
            <a:off x="9146097" y="3135734"/>
            <a:ext cx="7995461" cy="194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000" err="1">
                <a:latin typeface="Open Sans"/>
                <a:ea typeface="Open Sans"/>
                <a:cs typeface="Open Sans"/>
              </a:rPr>
              <a:t>Vì</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chân</a:t>
            </a:r>
            <a:r>
              <a:rPr lang="en-US" sz="4000">
                <a:latin typeface="Open Sans"/>
                <a:ea typeface="Open Sans"/>
                <a:cs typeface="Open Sans"/>
              </a:rPr>
              <a:t> </a:t>
            </a:r>
            <a:r>
              <a:rPr lang="en-US" sz="4000" err="1">
                <a:latin typeface="Open Sans"/>
                <a:ea typeface="Open Sans"/>
                <a:cs typeface="Open Sans"/>
              </a:rPr>
              <a:t>là</a:t>
            </a:r>
            <a:r>
              <a:rPr lang="en-US" sz="4000">
                <a:latin typeface="Open Sans"/>
                <a:ea typeface="Open Sans"/>
                <a:cs typeface="Open Sans"/>
              </a:rPr>
              <a:t> </a:t>
            </a:r>
            <a:r>
              <a:rPr lang="en-US" sz="4000" err="1">
                <a:latin typeface="Open Sans"/>
                <a:ea typeface="Open Sans"/>
                <a:cs typeface="Open Sans"/>
              </a:rPr>
              <a:t>những</a:t>
            </a:r>
            <a:r>
              <a:rPr lang="en-US" sz="4000">
                <a:latin typeface="Open Sans"/>
                <a:ea typeface="Open Sans"/>
                <a:cs typeface="Open Sans"/>
              </a:rPr>
              <a:t> </a:t>
            </a:r>
            <a:r>
              <a:rPr lang="en-US" sz="4000" err="1">
                <a:latin typeface="Open Sans"/>
                <a:ea typeface="Open Sans"/>
                <a:cs typeface="Open Sans"/>
              </a:rPr>
              <a:t>mô</a:t>
            </a:r>
            <a:r>
              <a:rPr lang="en-US" sz="4000">
                <a:latin typeface="Open Sans"/>
                <a:ea typeface="Open Sans"/>
                <a:cs typeface="Open Sans"/>
              </a:rPr>
              <a:t> </a:t>
            </a:r>
            <a:r>
              <a:rPr lang="en-US" sz="4000" err="1">
                <a:latin typeface="Open Sans"/>
                <a:ea typeface="Open Sans"/>
                <a:cs typeface="Open Sans"/>
              </a:rPr>
              <a:t>đặc</a:t>
            </a:r>
            <a:r>
              <a:rPr lang="en-US" sz="4000">
                <a:latin typeface="Open Sans"/>
                <a:ea typeface="Open Sans"/>
                <a:cs typeface="Open Sans"/>
              </a:rPr>
              <a:t> </a:t>
            </a:r>
            <a:r>
              <a:rPr lang="en-US" sz="4000" err="1">
                <a:latin typeface="Open Sans"/>
                <a:ea typeface="Open Sans"/>
                <a:cs typeface="Open Sans"/>
              </a:rPr>
              <a:t>nên</a:t>
            </a:r>
            <a:r>
              <a:rPr lang="en-US" sz="4000">
                <a:latin typeface="Open Sans"/>
                <a:ea typeface="Open Sans"/>
                <a:cs typeface="Open Sans"/>
              </a:rPr>
              <a:t> </a:t>
            </a:r>
            <a:r>
              <a:rPr lang="en-US" sz="4000" err="1">
                <a:latin typeface="Open Sans"/>
                <a:ea typeface="Open Sans"/>
                <a:cs typeface="Open Sans"/>
              </a:rPr>
              <a:t>biện</a:t>
            </a:r>
            <a:r>
              <a:rPr lang="en-US" sz="4000">
                <a:latin typeface="Open Sans"/>
                <a:ea typeface="Open Sans"/>
                <a:cs typeface="Open Sans"/>
              </a:rPr>
              <a:t> </a:t>
            </a:r>
            <a:r>
              <a:rPr lang="en-US" sz="4000" err="1">
                <a:latin typeface="Open Sans"/>
                <a:ea typeface="Open Sans"/>
                <a:cs typeface="Open Sans"/>
              </a:rPr>
              <a:t>pháp</a:t>
            </a:r>
            <a:r>
              <a:rPr lang="en-US" sz="4000">
                <a:latin typeface="Open Sans"/>
                <a:ea typeface="Open Sans"/>
                <a:cs typeface="Open Sans"/>
              </a:rPr>
              <a:t> </a:t>
            </a:r>
            <a:r>
              <a:rPr lang="en-US" sz="4000" err="1">
                <a:latin typeface="Open Sans"/>
                <a:ea typeface="Open Sans"/>
                <a:cs typeface="Open Sans"/>
              </a:rPr>
              <a:t>buộc</a:t>
            </a:r>
            <a:r>
              <a:rPr lang="en-US" sz="4000">
                <a:latin typeface="Open Sans"/>
                <a:ea typeface="Open Sans"/>
                <a:cs typeface="Open Sans"/>
              </a:rPr>
              <a:t>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garô</a:t>
            </a:r>
            <a:r>
              <a:rPr lang="en-US" sz="4000">
                <a:latin typeface="Open Sans"/>
                <a:ea typeface="Open Sans"/>
                <a:cs typeface="Open Sans"/>
              </a:rPr>
              <a:t> </a:t>
            </a:r>
            <a:r>
              <a:rPr lang="en-US" sz="4000" err="1">
                <a:latin typeface="Open Sans"/>
                <a:ea typeface="Open Sans"/>
                <a:cs typeface="Open Sans"/>
              </a:rPr>
              <a:t>mới</a:t>
            </a:r>
            <a:r>
              <a:rPr lang="en-US" sz="4000">
                <a:latin typeface="Open Sans"/>
                <a:ea typeface="Open Sans"/>
                <a:cs typeface="Open Sans"/>
              </a:rPr>
              <a:t> </a:t>
            </a:r>
            <a:r>
              <a:rPr lang="en-US" sz="4000" err="1">
                <a:latin typeface="Open Sans"/>
                <a:ea typeface="Open Sans"/>
                <a:cs typeface="Open Sans"/>
              </a:rPr>
              <a:t>có</a:t>
            </a:r>
            <a:r>
              <a:rPr lang="en-US" sz="4000">
                <a:latin typeface="Open Sans"/>
                <a:ea typeface="Open Sans"/>
                <a:cs typeface="Open Sans"/>
              </a:rPr>
              <a:t> </a:t>
            </a:r>
            <a:r>
              <a:rPr lang="en-US" sz="4000" err="1">
                <a:latin typeface="Open Sans"/>
                <a:ea typeface="Open Sans"/>
                <a:cs typeface="Open Sans"/>
              </a:rPr>
              <a:t>hiệu</a:t>
            </a:r>
            <a:r>
              <a:rPr lang="en-US" sz="4000">
                <a:latin typeface="Open Sans"/>
                <a:ea typeface="Open Sans"/>
                <a:cs typeface="Open Sans"/>
              </a:rPr>
              <a:t> </a:t>
            </a:r>
            <a:r>
              <a:rPr lang="en-US" sz="4000" err="1">
                <a:latin typeface="Open Sans"/>
                <a:ea typeface="Open Sans"/>
                <a:cs typeface="Open Sans"/>
              </a:rPr>
              <a:t>quả</a:t>
            </a:r>
            <a:r>
              <a:rPr lang="en-US" sz="4000">
                <a:latin typeface="Open Sans"/>
                <a:ea typeface="Open Sans"/>
                <a:cs typeface="Open Sans"/>
              </a:rPr>
              <a:t> </a:t>
            </a:r>
            <a:r>
              <a:rPr lang="en-US" sz="4000" err="1">
                <a:latin typeface="Open Sans"/>
                <a:ea typeface="Open Sans"/>
                <a:cs typeface="Open Sans"/>
              </a:rPr>
              <a:t>cầm</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a:t>
            </a:r>
          </a:p>
        </p:txBody>
      </p:sp>
      <p:sp>
        <p:nvSpPr>
          <p:cNvPr id="5" name="Mũi tên: Phải 4">
            <a:extLst>
              <a:ext uri="{FF2B5EF4-FFF2-40B4-BE49-F238E27FC236}">
                <a16:creationId xmlns:a16="http://schemas.microsoft.com/office/drawing/2014/main" id="{290300A5-93A4-3485-AB96-D771C54FE97E}"/>
              </a:ext>
            </a:extLst>
          </p:cNvPr>
          <p:cNvSpPr/>
          <p:nvPr/>
        </p:nvSpPr>
        <p:spPr>
          <a:xfrm>
            <a:off x="7921985" y="6913783"/>
            <a:ext cx="964733" cy="69209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11">
            <a:extLst>
              <a:ext uri="{FF2B5EF4-FFF2-40B4-BE49-F238E27FC236}">
                <a16:creationId xmlns:a16="http://schemas.microsoft.com/office/drawing/2014/main" id="{6F429804-C7A1-AB93-5AF7-7026709E97BD}"/>
              </a:ext>
            </a:extLst>
          </p:cNvPr>
          <p:cNvSpPr txBox="1"/>
          <p:nvPr/>
        </p:nvSpPr>
        <p:spPr>
          <a:xfrm>
            <a:off x="9149862" y="6448669"/>
            <a:ext cx="768643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err="1">
                <a:latin typeface="Open Sans"/>
                <a:ea typeface="Open Sans"/>
                <a:cs typeface="Open Sans"/>
              </a:rPr>
              <a:t>Chỉ</a:t>
            </a:r>
            <a:r>
              <a:rPr lang="en-US" sz="4000">
                <a:latin typeface="Open Sans"/>
                <a:ea typeface="Open Sans"/>
                <a:cs typeface="Open Sans"/>
              </a:rPr>
              <a:t>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biên</a:t>
            </a:r>
            <a:r>
              <a:rPr lang="en-US" sz="4000">
                <a:latin typeface="Open Sans"/>
                <a:ea typeface="Open Sans"/>
                <a:cs typeface="Open Sans"/>
              </a:rPr>
              <a:t> </a:t>
            </a:r>
            <a:r>
              <a:rPr lang="en-US" sz="4000" err="1">
                <a:latin typeface="Open Sans"/>
                <a:ea typeface="Open Sans"/>
                <a:cs typeface="Open Sans"/>
              </a:rPr>
              <a:t>pháp</a:t>
            </a:r>
            <a:r>
              <a:rPr lang="en-US" sz="4000">
                <a:latin typeface="Open Sans"/>
                <a:ea typeface="Open Sans"/>
                <a:cs typeface="Open Sans"/>
              </a:rPr>
              <a:t> </a:t>
            </a:r>
            <a:r>
              <a:rPr lang="en-US" sz="4000" err="1">
                <a:latin typeface="Open Sans"/>
                <a:ea typeface="Open Sans"/>
                <a:cs typeface="Open Sans"/>
              </a:rPr>
              <a:t>ấn</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vào</a:t>
            </a:r>
            <a:r>
              <a:rPr lang="en-US" sz="4000">
                <a:latin typeface="Open Sans"/>
                <a:ea typeface="Open Sans"/>
                <a:cs typeface="Open Sans"/>
              </a:rPr>
              <a:t> </a:t>
            </a:r>
            <a:r>
              <a:rPr lang="en-US" sz="4000" err="1">
                <a:latin typeface="Open Sans"/>
                <a:ea typeface="Open Sans"/>
                <a:cs typeface="Open Sans"/>
              </a:rPr>
              <a:t>động</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gần</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phía</a:t>
            </a:r>
            <a:r>
              <a:rPr lang="en-US" sz="4000">
                <a:latin typeface="Open Sans"/>
                <a:ea typeface="Open Sans"/>
                <a:cs typeface="Open Sans"/>
              </a:rPr>
              <a:t> </a:t>
            </a:r>
            <a:r>
              <a:rPr lang="en-US" sz="4000" err="1">
                <a:latin typeface="Open Sans"/>
                <a:ea typeface="Open Sans"/>
                <a:cs typeface="Open Sans"/>
              </a:rPr>
              <a:t>gần</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để</a:t>
            </a:r>
            <a:r>
              <a:rPr lang="en-US" sz="4000">
                <a:latin typeface="Open Sans"/>
                <a:ea typeface="Open Sans"/>
                <a:cs typeface="Open Sans"/>
              </a:rPr>
              <a:t> </a:t>
            </a:r>
            <a:r>
              <a:rPr lang="en-US" sz="4000" err="1">
                <a:latin typeface="Open Sans"/>
                <a:ea typeface="Open Sans"/>
                <a:cs typeface="Open Sans"/>
              </a:rPr>
              <a:t>cầm</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a:t>
            </a:r>
          </a:p>
        </p:txBody>
      </p:sp>
    </p:spTree>
    <p:extLst>
      <p:ext uri="{BB962C8B-B14F-4D97-AF65-F5344CB8AC3E}">
        <p14:creationId xmlns:p14="http://schemas.microsoft.com/office/powerpoint/2010/main" val="17051863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5"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933" y="6834769"/>
            <a:ext cx="18544932" cy="3449653"/>
            <a:chOff x="1232725" y="4549339"/>
            <a:chExt cx="6350000" cy="1134008"/>
          </a:xfrm>
        </p:grpSpPr>
        <p:sp>
          <p:nvSpPr>
            <p:cNvPr id="3" name="Freeform 3"/>
            <p:cNvSpPr/>
            <p:nvPr/>
          </p:nvSpPr>
          <p:spPr>
            <a:xfrm>
              <a:off x="1232725" y="4549339"/>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Freeform 7"/>
          <p:cNvSpPr/>
          <p:nvPr/>
        </p:nvSpPr>
        <p:spPr>
          <a:xfrm rot="20570155">
            <a:off x="6183422" y="1621481"/>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8">
            <a:extLst>
              <a:ext uri="{FF2B5EF4-FFF2-40B4-BE49-F238E27FC236}">
                <a16:creationId xmlns:a16="http://schemas.microsoft.com/office/drawing/2014/main" id="{4BCC9983-26B6-574C-EBB1-83937147FBF2}"/>
              </a:ext>
            </a:extLst>
          </p:cNvPr>
          <p:cNvSpPr txBox="1"/>
          <p:nvPr/>
        </p:nvSpPr>
        <p:spPr>
          <a:xfrm>
            <a:off x="792878" y="2572567"/>
            <a:ext cx="16714500" cy="4914656"/>
          </a:xfrm>
          <a:prstGeom prst="rect">
            <a:avLst/>
          </a:prstGeom>
        </p:spPr>
        <p:txBody>
          <a:bodyPr wrap="square" lIns="0" tIns="0" rIns="0" bIns="0" rtlCol="0" anchor="t">
            <a:spAutoFit/>
          </a:bodyPr>
          <a:lstStyle/>
          <a:p>
            <a:pPr algn="ctr"/>
            <a:r>
              <a:rPr lang="en-US" sz="8000" b="1" err="1">
                <a:solidFill>
                  <a:srgbClr val="DB7979"/>
                </a:solidFill>
                <a:latin typeface="Calibri"/>
                <a:ea typeface="Open Sans"/>
                <a:cs typeface="Open Sans"/>
              </a:rPr>
              <a:t>Dự</a:t>
            </a:r>
            <a:r>
              <a:rPr lang="en-US" sz="8000" b="1">
                <a:solidFill>
                  <a:srgbClr val="DB7979"/>
                </a:solidFill>
                <a:latin typeface="Calibri"/>
                <a:ea typeface="Open Sans"/>
                <a:cs typeface="Open Sans"/>
              </a:rPr>
              <a:t> </a:t>
            </a:r>
            <a:r>
              <a:rPr lang="en-US" sz="8000" b="1" err="1">
                <a:solidFill>
                  <a:srgbClr val="DB7979"/>
                </a:solidFill>
                <a:latin typeface="Calibri"/>
                <a:ea typeface="Open Sans"/>
                <a:cs typeface="Open Sans"/>
              </a:rPr>
              <a:t>án</a:t>
            </a:r>
            <a:r>
              <a:rPr lang="en-US" sz="8000" b="1">
                <a:solidFill>
                  <a:srgbClr val="DB7979"/>
                </a:solidFill>
                <a:latin typeface="Calibri"/>
                <a:ea typeface="Open Sans"/>
                <a:cs typeface="Open Sans"/>
              </a:rPr>
              <a:t>:</a:t>
            </a:r>
          </a:p>
          <a:p>
            <a:pPr algn="ctr"/>
            <a:r>
              <a:rPr lang="en-US" sz="8000" b="1" err="1">
                <a:latin typeface="Calibri"/>
                <a:ea typeface="Calibri"/>
                <a:cs typeface="Calibri"/>
              </a:rPr>
              <a:t>Điều</a:t>
            </a:r>
            <a:r>
              <a:rPr lang="en-US" sz="8000" b="1">
                <a:latin typeface="Calibri"/>
                <a:ea typeface="Calibri"/>
                <a:cs typeface="Calibri"/>
              </a:rPr>
              <a:t> </a:t>
            </a:r>
            <a:r>
              <a:rPr lang="en-US" sz="8000" b="1" err="1">
                <a:latin typeface="Calibri"/>
                <a:ea typeface="Calibri"/>
                <a:cs typeface="Calibri"/>
              </a:rPr>
              <a:t>tra</a:t>
            </a:r>
            <a:r>
              <a:rPr lang="en-US" sz="8000" b="1">
                <a:latin typeface="Calibri"/>
                <a:ea typeface="Calibri"/>
                <a:cs typeface="Calibri"/>
              </a:rPr>
              <a:t> </a:t>
            </a:r>
            <a:r>
              <a:rPr lang="en-US" sz="8000" b="1" err="1">
                <a:latin typeface="Calibri"/>
                <a:ea typeface="Calibri"/>
                <a:cs typeface="Calibri"/>
              </a:rPr>
              <a:t>một</a:t>
            </a:r>
            <a:r>
              <a:rPr lang="en-US" sz="8000" b="1">
                <a:latin typeface="Calibri"/>
                <a:ea typeface="Calibri"/>
                <a:cs typeface="Calibri"/>
              </a:rPr>
              <a:t> số bệnh về máu, tim mạch và phong trào hiến máu nhân đạo </a:t>
            </a:r>
            <a:r>
              <a:rPr lang="en-US" sz="8000" b="1" err="1">
                <a:latin typeface="Calibri"/>
                <a:ea typeface="Calibri"/>
                <a:cs typeface="Calibri"/>
              </a:rPr>
              <a:t>tại</a:t>
            </a:r>
            <a:r>
              <a:rPr lang="en-US" sz="8000" b="1">
                <a:latin typeface="Calibri"/>
                <a:ea typeface="Calibri"/>
                <a:cs typeface="Calibri"/>
              </a:rPr>
              <a:t> </a:t>
            </a:r>
            <a:r>
              <a:rPr lang="en-US" sz="8000" b="1" err="1">
                <a:latin typeface="Calibri"/>
                <a:ea typeface="Calibri"/>
                <a:cs typeface="Calibri"/>
              </a:rPr>
              <a:t>địa</a:t>
            </a:r>
            <a:r>
              <a:rPr lang="en-US" sz="8000" b="1">
                <a:latin typeface="Calibri"/>
                <a:ea typeface="Calibri"/>
                <a:cs typeface="Calibri"/>
              </a:rPr>
              <a:t> </a:t>
            </a:r>
            <a:r>
              <a:rPr lang="en-US" sz="8000" b="1" err="1">
                <a:latin typeface="Calibri"/>
                <a:ea typeface="Calibri"/>
                <a:cs typeface="Calibri"/>
              </a:rPr>
              <a:t>phương</a:t>
            </a:r>
            <a:r>
              <a:rPr lang="en-US" sz="8000" b="1">
                <a:latin typeface="Calibri"/>
                <a:ea typeface="Calibri"/>
                <a:cs typeface="Calibri"/>
              </a:rPr>
              <a:t> </a:t>
            </a:r>
          </a:p>
        </p:txBody>
      </p:sp>
      <p:pic>
        <p:nvPicPr>
          <p:cNvPr id="8" name="Hình ảnh 7" descr="Ảnh có chứa vòng tròn, Đồ họa, tác phẩm nghệ thuật, Nhiều màu sắc&#10;&#10;Mô tả được tự động tạo">
            <a:extLst>
              <a:ext uri="{FF2B5EF4-FFF2-40B4-BE49-F238E27FC236}">
                <a16:creationId xmlns:a16="http://schemas.microsoft.com/office/drawing/2014/main" id="{7D2B1F02-E09B-2931-40EF-7554B53E2E42}"/>
              </a:ext>
            </a:extLst>
          </p:cNvPr>
          <p:cNvPicPr>
            <a:picLocks noChangeAspect="1"/>
          </p:cNvPicPr>
          <p:nvPr/>
        </p:nvPicPr>
        <p:blipFill>
          <a:blip r:embed="rId4"/>
          <a:stretch>
            <a:fillRect/>
          </a:stretch>
        </p:blipFill>
        <p:spPr>
          <a:xfrm>
            <a:off x="15028985" y="6407638"/>
            <a:ext cx="3372339" cy="3421185"/>
          </a:xfrm>
          <a:prstGeom prst="rect">
            <a:avLst/>
          </a:prstGeom>
        </p:spPr>
      </p:pic>
      <p:pic>
        <p:nvPicPr>
          <p:cNvPr id="9" name="Hình ảnh 8" descr="Flat biotechnology concept illustration">
            <a:extLst>
              <a:ext uri="{FF2B5EF4-FFF2-40B4-BE49-F238E27FC236}">
                <a16:creationId xmlns:a16="http://schemas.microsoft.com/office/drawing/2014/main" id="{CA326413-5226-41B2-8DE2-DED63B1BB162}"/>
              </a:ext>
            </a:extLst>
          </p:cNvPr>
          <p:cNvPicPr>
            <a:picLocks noChangeAspect="1"/>
          </p:cNvPicPr>
          <p:nvPr/>
        </p:nvPicPr>
        <p:blipFill>
          <a:blip r:embed="rId5"/>
          <a:stretch>
            <a:fillRect/>
          </a:stretch>
        </p:blipFill>
        <p:spPr>
          <a:xfrm>
            <a:off x="3483" y="5929923"/>
            <a:ext cx="3907693" cy="3897924"/>
          </a:xfrm>
          <a:prstGeom prst="rect">
            <a:avLst/>
          </a:prstGeom>
        </p:spPr>
      </p:pic>
      <p:grpSp>
        <p:nvGrpSpPr>
          <p:cNvPr id="11" name="Nhóm 10">
            <a:extLst>
              <a:ext uri="{FF2B5EF4-FFF2-40B4-BE49-F238E27FC236}">
                <a16:creationId xmlns:a16="http://schemas.microsoft.com/office/drawing/2014/main" id="{037DD715-0C43-318E-D189-42609B203C16}"/>
              </a:ext>
            </a:extLst>
          </p:cNvPr>
          <p:cNvGrpSpPr/>
          <p:nvPr/>
        </p:nvGrpSpPr>
        <p:grpSpPr>
          <a:xfrm>
            <a:off x="8062953" y="348425"/>
            <a:ext cx="2164394" cy="2092782"/>
            <a:chOff x="3471415" y="3650427"/>
            <a:chExt cx="1035002" cy="949764"/>
          </a:xfrm>
        </p:grpSpPr>
        <p:sp>
          <p:nvSpPr>
            <p:cNvPr id="6" name="Freeform 11">
              <a:extLst>
                <a:ext uri="{FF2B5EF4-FFF2-40B4-BE49-F238E27FC236}">
                  <a16:creationId xmlns:a16="http://schemas.microsoft.com/office/drawing/2014/main" id="{D81F67C2-27EE-0534-EB57-E0FC63F62B3F}"/>
                </a:ext>
              </a:extLst>
            </p:cNvPr>
            <p:cNvSpPr/>
            <p:nvPr/>
          </p:nvSpPr>
          <p:spPr>
            <a:xfrm>
              <a:off x="3471415" y="3650427"/>
              <a:ext cx="1035002" cy="949764"/>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2">
              <a:extLst>
                <a:ext uri="{FF2B5EF4-FFF2-40B4-BE49-F238E27FC236}">
                  <a16:creationId xmlns:a16="http://schemas.microsoft.com/office/drawing/2014/main" id="{417041CE-95CF-7FF4-EFB8-DE1C3EC9989B}"/>
                </a:ext>
              </a:extLst>
            </p:cNvPr>
            <p:cNvSpPr txBox="1"/>
            <p:nvPr/>
          </p:nvSpPr>
          <p:spPr>
            <a:xfrm>
              <a:off x="3546160" y="3980944"/>
              <a:ext cx="880063" cy="473158"/>
            </a:xfrm>
            <a:prstGeom prst="rect">
              <a:avLst/>
            </a:prstGeom>
          </p:spPr>
          <p:txBody>
            <a:bodyPr wrap="square" lIns="0" tIns="0" rIns="0" bIns="0" rtlCol="0" anchor="t">
              <a:spAutoFit/>
            </a:bodyPr>
            <a:lstStyle/>
            <a:p>
              <a:pPr algn="ctr">
                <a:lnSpc>
                  <a:spcPts val="6967"/>
                </a:lnSpc>
              </a:pPr>
              <a:r>
                <a:rPr lang="en-US" sz="9600">
                  <a:solidFill>
                    <a:srgbClr val="000000"/>
                  </a:solidFill>
                  <a:latin typeface="KG Primary Penmanship"/>
                </a:rPr>
                <a:t>V</a:t>
              </a:r>
            </a:p>
          </p:txBody>
        </p:sp>
      </p:grpSp>
      <p:sp>
        <p:nvSpPr>
          <p:cNvPr id="12" name="Freeform 5">
            <a:extLst>
              <a:ext uri="{FF2B5EF4-FFF2-40B4-BE49-F238E27FC236}">
                <a16:creationId xmlns:a16="http://schemas.microsoft.com/office/drawing/2014/main" id="{369EF5AA-5EC6-9921-810F-D7ACB5FA80E8}"/>
              </a:ext>
            </a:extLst>
          </p:cNvPr>
          <p:cNvSpPr/>
          <p:nvPr/>
        </p:nvSpPr>
        <p:spPr>
          <a:xfrm rot="19380000">
            <a:off x="-1459823" y="-1218625"/>
            <a:ext cx="4499537" cy="4388338"/>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2">
            <a:extLst>
              <a:ext uri="{FF2B5EF4-FFF2-40B4-BE49-F238E27FC236}">
                <a16:creationId xmlns:a16="http://schemas.microsoft.com/office/drawing/2014/main" id="{420C67B2-7412-673B-9E2F-132B3CD27906}"/>
              </a:ext>
            </a:extLst>
          </p:cNvPr>
          <p:cNvSpPr/>
          <p:nvPr/>
        </p:nvSpPr>
        <p:spPr>
          <a:xfrm rot="-5700000">
            <a:off x="16119010" y="681490"/>
            <a:ext cx="4592642" cy="2563464"/>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10">
              <a:extLst>
                <a:ext uri="{96DAC541-7B7A-43D3-8B79-37D633B846F1}">
                  <asvg:svgBlip xmlns:asvg="http://schemas.microsoft.com/office/drawing/2016/SVG/main" r:embed="rId11"/>
                </a:ext>
              </a:extLst>
            </a:blip>
            <a:stretch>
              <a:fillRect b="-45394"/>
            </a:stretch>
          </a:blipFill>
        </p:spPr>
      </p:sp>
    </p:spTree>
    <p:extLst>
      <p:ext uri="{BB962C8B-B14F-4D97-AF65-F5344CB8AC3E}">
        <p14:creationId xmlns:p14="http://schemas.microsoft.com/office/powerpoint/2010/main" val="3629793430"/>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989E6695-6431-4205-F32C-3B4B993FED55}"/>
              </a:ext>
            </a:extLst>
          </p:cNvPr>
          <p:cNvSpPr/>
          <p:nvPr/>
        </p:nvSpPr>
        <p:spPr>
          <a:xfrm rot="11278439">
            <a:off x="14988219" y="7176604"/>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5">
            <a:extLst>
              <a:ext uri="{FF2B5EF4-FFF2-40B4-BE49-F238E27FC236}">
                <a16:creationId xmlns:a16="http://schemas.microsoft.com/office/drawing/2014/main" id="{B04702DD-6B02-154A-2AA7-675893E25BD4}"/>
              </a:ext>
            </a:extLst>
          </p:cNvPr>
          <p:cNvSpPr/>
          <p:nvPr/>
        </p:nvSpPr>
        <p:spPr>
          <a:xfrm rot="19380000">
            <a:off x="-2875465" y="-1575157"/>
            <a:ext cx="4499537" cy="4388338"/>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2" name="Nhóm 21">
            <a:extLst>
              <a:ext uri="{FF2B5EF4-FFF2-40B4-BE49-F238E27FC236}">
                <a16:creationId xmlns:a16="http://schemas.microsoft.com/office/drawing/2014/main" id="{2CA100BC-7D5F-0D90-E93B-5F234AA243AC}"/>
              </a:ext>
            </a:extLst>
          </p:cNvPr>
          <p:cNvGrpSpPr/>
          <p:nvPr/>
        </p:nvGrpSpPr>
        <p:grpSpPr>
          <a:xfrm>
            <a:off x="1103335" y="740785"/>
            <a:ext cx="1137000" cy="1125630"/>
            <a:chOff x="1410752" y="2112870"/>
            <a:chExt cx="1137000" cy="1125630"/>
          </a:xfrm>
        </p:grpSpPr>
        <p:sp>
          <p:nvSpPr>
            <p:cNvPr id="20" name="Freeform 5">
              <a:extLst>
                <a:ext uri="{FF2B5EF4-FFF2-40B4-BE49-F238E27FC236}">
                  <a16:creationId xmlns:a16="http://schemas.microsoft.com/office/drawing/2014/main" id="{5563082D-6086-0487-799C-8EC103BDE3F9}"/>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16">
              <a:extLst>
                <a:ext uri="{FF2B5EF4-FFF2-40B4-BE49-F238E27FC236}">
                  <a16:creationId xmlns:a16="http://schemas.microsoft.com/office/drawing/2014/main" id="{51C98EF4-3A46-AD19-B911-7326A5216DB8}"/>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01</a:t>
              </a:r>
              <a:endParaRPr lang="en-US" sz="5530">
                <a:solidFill>
                  <a:srgbClr val="000000"/>
                </a:solidFill>
                <a:latin typeface="KG Primary Penmanship"/>
              </a:endParaRPr>
            </a:p>
          </p:txBody>
        </p:sp>
      </p:grpSp>
      <p:sp>
        <p:nvSpPr>
          <p:cNvPr id="24" name="TextBox 17">
            <a:extLst>
              <a:ext uri="{FF2B5EF4-FFF2-40B4-BE49-F238E27FC236}">
                <a16:creationId xmlns:a16="http://schemas.microsoft.com/office/drawing/2014/main" id="{347ABBD0-3EA7-3D4A-576E-38183E9B68CC}"/>
              </a:ext>
            </a:extLst>
          </p:cNvPr>
          <p:cNvSpPr txBox="1"/>
          <p:nvPr/>
        </p:nvSpPr>
        <p:spPr>
          <a:xfrm>
            <a:off x="2361501" y="1038693"/>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Mục</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tiêu</a:t>
            </a:r>
          </a:p>
        </p:txBody>
      </p:sp>
      <p:sp>
        <p:nvSpPr>
          <p:cNvPr id="25" name="Hộp Văn bản 24">
            <a:extLst>
              <a:ext uri="{FF2B5EF4-FFF2-40B4-BE49-F238E27FC236}">
                <a16:creationId xmlns:a16="http://schemas.microsoft.com/office/drawing/2014/main" id="{2032211B-EFCB-41F3-A439-DF828ED28749}"/>
              </a:ext>
            </a:extLst>
          </p:cNvPr>
          <p:cNvSpPr txBox="1"/>
          <p:nvPr/>
        </p:nvSpPr>
        <p:spPr>
          <a:xfrm>
            <a:off x="1124125" y="2010212"/>
            <a:ext cx="1521133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Open Sans"/>
                <a:ea typeface="Open Sans"/>
                <a:cs typeface="Open Sans"/>
              </a:rPr>
              <a:t>- </a:t>
            </a:r>
            <a:r>
              <a:rPr lang="en-US" sz="4000" err="1">
                <a:latin typeface="Open Sans"/>
                <a:ea typeface="Open Sans"/>
                <a:cs typeface="Open Sans"/>
              </a:rPr>
              <a:t>Điều</a:t>
            </a:r>
            <a:r>
              <a:rPr lang="en-US" sz="4000">
                <a:latin typeface="Open Sans"/>
                <a:ea typeface="Open Sans"/>
                <a:cs typeface="Open Sans"/>
              </a:rPr>
              <a:t> </a:t>
            </a:r>
            <a:r>
              <a:rPr lang="en-US" sz="4000" err="1">
                <a:latin typeface="Open Sans"/>
                <a:ea typeface="Open Sans"/>
                <a:cs typeface="Open Sans"/>
              </a:rPr>
              <a:t>tra</a:t>
            </a:r>
            <a:r>
              <a:rPr lang="en-US" sz="4000">
                <a:latin typeface="Open Sans"/>
                <a:ea typeface="Open Sans"/>
                <a:cs typeface="Open Sans"/>
              </a:rPr>
              <a:t> </a:t>
            </a:r>
            <a:r>
              <a:rPr lang="en-US" sz="4000" err="1">
                <a:latin typeface="Open Sans"/>
                <a:ea typeface="Open Sans"/>
                <a:cs typeface="Open Sans"/>
              </a:rPr>
              <a:t>được</a:t>
            </a:r>
            <a:r>
              <a:rPr lang="en-US" sz="4000">
                <a:latin typeface="Open Sans"/>
                <a:ea typeface="Open Sans"/>
                <a:cs typeface="Open Sans"/>
              </a:rPr>
              <a:t> </a:t>
            </a:r>
            <a:r>
              <a:rPr lang="en-US" sz="4000" err="1">
                <a:latin typeface="Open Sans"/>
                <a:ea typeface="Open Sans"/>
                <a:cs typeface="Open Sans"/>
              </a:rPr>
              <a:t>các</a:t>
            </a:r>
            <a:r>
              <a:rPr lang="en-US" sz="4000">
                <a:latin typeface="Open Sans"/>
                <a:ea typeface="Open Sans"/>
                <a:cs typeface="Open Sans"/>
              </a:rPr>
              <a:t> </a:t>
            </a:r>
            <a:r>
              <a:rPr lang="en-US" sz="4000" err="1">
                <a:latin typeface="Open Sans"/>
                <a:ea typeface="Open Sans"/>
                <a:cs typeface="Open Sans"/>
              </a:rPr>
              <a:t>bệnh</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tại</a:t>
            </a:r>
            <a:r>
              <a:rPr lang="en-US" sz="4000">
                <a:latin typeface="Open Sans"/>
                <a:ea typeface="Open Sans"/>
                <a:cs typeface="Open Sans"/>
              </a:rPr>
              <a:t> </a:t>
            </a:r>
            <a:r>
              <a:rPr lang="en-US" sz="4000" err="1">
                <a:latin typeface="Open Sans"/>
                <a:ea typeface="Open Sans"/>
                <a:cs typeface="Open Sans"/>
              </a:rPr>
              <a:t>địa</a:t>
            </a:r>
            <a:r>
              <a:rPr lang="en-US" sz="4000">
                <a:latin typeface="Open Sans"/>
                <a:ea typeface="Open Sans"/>
                <a:cs typeface="Open Sans"/>
              </a:rPr>
              <a:t> </a:t>
            </a:r>
            <a:r>
              <a:rPr lang="en-US" sz="4000" err="1">
                <a:latin typeface="Open Sans"/>
                <a:ea typeface="Open Sans"/>
                <a:cs typeface="Open Sans"/>
              </a:rPr>
              <a:t>phương</a:t>
            </a:r>
            <a:r>
              <a:rPr lang="en-US" sz="4000">
                <a:latin typeface="Open Sans"/>
                <a:ea typeface="Open Sans"/>
                <a:cs typeface="Open Sans"/>
              </a:rPr>
              <a:t>. </a:t>
            </a:r>
            <a:endParaRPr lang="vi-VN"/>
          </a:p>
          <a:p>
            <a:r>
              <a:rPr lang="en-US" sz="4000">
                <a:latin typeface="Open Sans"/>
                <a:ea typeface="Open Sans"/>
                <a:cs typeface="Open Sans"/>
              </a:rPr>
              <a:t>- </a:t>
            </a:r>
            <a:r>
              <a:rPr lang="en-US" sz="4000" err="1">
                <a:latin typeface="Open Sans"/>
                <a:ea typeface="Open Sans"/>
                <a:cs typeface="Open Sans"/>
              </a:rPr>
              <a:t>Tìm</a:t>
            </a:r>
            <a:r>
              <a:rPr lang="en-US" sz="4000">
                <a:latin typeface="Open Sans"/>
                <a:ea typeface="Open Sans"/>
                <a:cs typeface="Open Sans"/>
              </a:rPr>
              <a:t> </a:t>
            </a:r>
            <a:r>
              <a:rPr lang="en-US" sz="4000" err="1">
                <a:latin typeface="Open Sans"/>
                <a:ea typeface="Open Sans"/>
                <a:cs typeface="Open Sans"/>
              </a:rPr>
              <a:t>hiểu</a:t>
            </a:r>
            <a:r>
              <a:rPr lang="en-US" sz="4000">
                <a:latin typeface="Open Sans"/>
                <a:ea typeface="Open Sans"/>
                <a:cs typeface="Open Sans"/>
              </a:rPr>
              <a:t> </a:t>
            </a:r>
            <a:r>
              <a:rPr lang="en-US" sz="4000" err="1">
                <a:latin typeface="Open Sans"/>
                <a:ea typeface="Open Sans"/>
                <a:cs typeface="Open Sans"/>
              </a:rPr>
              <a:t>được</a:t>
            </a:r>
            <a:r>
              <a:rPr lang="en-US" sz="4000">
                <a:latin typeface="Open Sans"/>
                <a:ea typeface="Open Sans"/>
                <a:cs typeface="Open Sans"/>
              </a:rPr>
              <a:t> </a:t>
            </a:r>
            <a:r>
              <a:rPr lang="en-US" sz="4000" err="1">
                <a:latin typeface="Open Sans"/>
                <a:ea typeface="Open Sans"/>
                <a:cs typeface="Open Sans"/>
              </a:rPr>
              <a:t>phong</a:t>
            </a:r>
            <a:r>
              <a:rPr lang="en-US" sz="4000">
                <a:latin typeface="Open Sans"/>
                <a:ea typeface="Open Sans"/>
                <a:cs typeface="Open Sans"/>
              </a:rPr>
              <a:t> </a:t>
            </a:r>
            <a:r>
              <a:rPr lang="en-US" sz="4000" err="1">
                <a:latin typeface="Open Sans"/>
                <a:ea typeface="Open Sans"/>
                <a:cs typeface="Open Sans"/>
              </a:rPr>
              <a:t>trào</a:t>
            </a:r>
            <a:r>
              <a:rPr lang="en-US" sz="4000">
                <a:latin typeface="Open Sans"/>
                <a:ea typeface="Open Sans"/>
                <a:cs typeface="Open Sans"/>
              </a:rPr>
              <a:t> </a:t>
            </a:r>
            <a:r>
              <a:rPr lang="en-US" sz="4000" err="1">
                <a:latin typeface="Open Sans"/>
                <a:ea typeface="Open Sans"/>
                <a:cs typeface="Open Sans"/>
              </a:rPr>
              <a:t>hiến</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đạo</a:t>
            </a:r>
            <a:r>
              <a:rPr lang="en-US" sz="4000">
                <a:latin typeface="Open Sans"/>
                <a:ea typeface="Open Sans"/>
                <a:cs typeface="Open Sans"/>
              </a:rPr>
              <a:t> </a:t>
            </a:r>
            <a:r>
              <a:rPr lang="en-US" sz="4000" err="1">
                <a:latin typeface="Open Sans"/>
                <a:ea typeface="Open Sans"/>
                <a:cs typeface="Open Sans"/>
              </a:rPr>
              <a:t>tại</a:t>
            </a:r>
            <a:r>
              <a:rPr lang="en-US" sz="4000">
                <a:latin typeface="Open Sans"/>
                <a:ea typeface="Open Sans"/>
                <a:cs typeface="Open Sans"/>
              </a:rPr>
              <a:t> </a:t>
            </a:r>
            <a:r>
              <a:rPr lang="en-US" sz="4000" err="1">
                <a:latin typeface="Open Sans"/>
                <a:ea typeface="Open Sans"/>
                <a:cs typeface="Open Sans"/>
              </a:rPr>
              <a:t>địa</a:t>
            </a:r>
            <a:r>
              <a:rPr lang="en-US" sz="4000">
                <a:latin typeface="Open Sans"/>
                <a:ea typeface="Open Sans"/>
                <a:cs typeface="Open Sans"/>
              </a:rPr>
              <a:t> </a:t>
            </a:r>
            <a:r>
              <a:rPr lang="en-US" sz="4000" err="1">
                <a:latin typeface="Open Sans"/>
                <a:ea typeface="Open Sans"/>
                <a:cs typeface="Open Sans"/>
              </a:rPr>
              <a:t>phương</a:t>
            </a:r>
            <a:r>
              <a:rPr lang="en-US" sz="4000">
                <a:latin typeface="Open Sans"/>
                <a:ea typeface="Open Sans"/>
                <a:cs typeface="Open Sans"/>
              </a:rPr>
              <a:t>.</a:t>
            </a:r>
            <a:endParaRPr lang="en-US"/>
          </a:p>
        </p:txBody>
      </p:sp>
      <p:sp>
        <p:nvSpPr>
          <p:cNvPr id="31" name="TextBox 17">
            <a:extLst>
              <a:ext uri="{FF2B5EF4-FFF2-40B4-BE49-F238E27FC236}">
                <a16:creationId xmlns:a16="http://schemas.microsoft.com/office/drawing/2014/main" id="{F76C992E-E1B4-5129-6FF4-C31D505D2CDB}"/>
              </a:ext>
            </a:extLst>
          </p:cNvPr>
          <p:cNvSpPr txBox="1"/>
          <p:nvPr/>
        </p:nvSpPr>
        <p:spPr>
          <a:xfrm>
            <a:off x="2371216" y="4062082"/>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grpSp>
        <p:nvGrpSpPr>
          <p:cNvPr id="35" name="Nhóm 34">
            <a:extLst>
              <a:ext uri="{FF2B5EF4-FFF2-40B4-BE49-F238E27FC236}">
                <a16:creationId xmlns:a16="http://schemas.microsoft.com/office/drawing/2014/main" id="{040C11B0-87FD-5AFE-7A06-185C8B050ADB}"/>
              </a:ext>
            </a:extLst>
          </p:cNvPr>
          <p:cNvGrpSpPr/>
          <p:nvPr/>
        </p:nvGrpSpPr>
        <p:grpSpPr>
          <a:xfrm>
            <a:off x="1102563" y="3803251"/>
            <a:ext cx="1137000" cy="1125630"/>
            <a:chOff x="1410752" y="2112870"/>
            <a:chExt cx="1137000" cy="1125630"/>
          </a:xfrm>
        </p:grpSpPr>
        <p:sp>
          <p:nvSpPr>
            <p:cNvPr id="33" name="Freeform 5">
              <a:extLst>
                <a:ext uri="{FF2B5EF4-FFF2-40B4-BE49-F238E27FC236}">
                  <a16:creationId xmlns:a16="http://schemas.microsoft.com/office/drawing/2014/main" id="{DD84CF21-ACA6-49A5-B2FD-93EC6217495D}"/>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sp>
        <p:sp>
          <p:nvSpPr>
            <p:cNvPr id="34" name="TextBox 16">
              <a:extLst>
                <a:ext uri="{FF2B5EF4-FFF2-40B4-BE49-F238E27FC236}">
                  <a16:creationId xmlns:a16="http://schemas.microsoft.com/office/drawing/2014/main" id="{1FF72EBB-FD0E-83BD-8636-6E81D36F3D67}"/>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02</a:t>
              </a:r>
              <a:endParaRPr lang="en-US" sz="5530">
                <a:solidFill>
                  <a:srgbClr val="000000"/>
                </a:solidFill>
                <a:latin typeface="KG Primary Penmanship"/>
              </a:endParaRPr>
            </a:p>
          </p:txBody>
        </p:sp>
      </p:grpSp>
      <p:sp>
        <p:nvSpPr>
          <p:cNvPr id="36" name="Hộp Văn bản 35">
            <a:extLst>
              <a:ext uri="{FF2B5EF4-FFF2-40B4-BE49-F238E27FC236}">
                <a16:creationId xmlns:a16="http://schemas.microsoft.com/office/drawing/2014/main" id="{D725A7CB-3FFA-C612-BCF8-ED5E9701D64F}"/>
              </a:ext>
            </a:extLst>
          </p:cNvPr>
          <p:cNvSpPr txBox="1"/>
          <p:nvPr/>
        </p:nvSpPr>
        <p:spPr>
          <a:xfrm>
            <a:off x="1428226" y="5145597"/>
            <a:ext cx="1629141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1: </a:t>
            </a:r>
            <a:r>
              <a:rPr lang="en-US" sz="4000" err="1">
                <a:latin typeface="Open Sans"/>
                <a:ea typeface="Open Sans"/>
                <a:cs typeface="Open Sans"/>
              </a:rPr>
              <a:t>Lập</a:t>
            </a:r>
            <a:r>
              <a:rPr lang="en-US" sz="4000">
                <a:latin typeface="Open Sans"/>
                <a:ea typeface="Open Sans"/>
                <a:cs typeface="Open Sans"/>
              </a:rPr>
              <a:t> </a:t>
            </a:r>
            <a:r>
              <a:rPr lang="en-US" sz="4000" err="1">
                <a:latin typeface="Open Sans"/>
                <a:ea typeface="Open Sans"/>
                <a:cs typeface="Open Sans"/>
              </a:rPr>
              <a:t>kế</a:t>
            </a:r>
            <a:r>
              <a:rPr lang="en-US" sz="4000">
                <a:latin typeface="Open Sans"/>
                <a:ea typeface="Open Sans"/>
                <a:cs typeface="Open Sans"/>
              </a:rPr>
              <a:t> </a:t>
            </a:r>
            <a:r>
              <a:rPr lang="en-US" sz="4000" err="1">
                <a:latin typeface="Open Sans"/>
                <a:ea typeface="Open Sans"/>
                <a:cs typeface="Open Sans"/>
              </a:rPr>
              <a:t>hoạch</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tiến</a:t>
            </a:r>
            <a:r>
              <a:rPr lang="en-US" sz="4000">
                <a:latin typeface="Open Sans"/>
                <a:ea typeface="Open Sans"/>
                <a:cs typeface="Open Sans"/>
              </a:rPr>
              <a:t> </a:t>
            </a:r>
            <a:r>
              <a:rPr lang="en-US" sz="4000" err="1">
                <a:latin typeface="Open Sans"/>
                <a:ea typeface="Open Sans"/>
                <a:cs typeface="Open Sans"/>
              </a:rPr>
              <a:t>hành</a:t>
            </a:r>
            <a:r>
              <a:rPr lang="en-US" sz="4000">
                <a:latin typeface="Open Sans"/>
                <a:ea typeface="Open Sans"/>
                <a:cs typeface="Open Sans"/>
              </a:rPr>
              <a:t> </a:t>
            </a:r>
            <a:r>
              <a:rPr lang="en-US" sz="4000" err="1">
                <a:latin typeface="Open Sans"/>
                <a:ea typeface="Open Sans"/>
                <a:cs typeface="Open Sans"/>
              </a:rPr>
              <a:t>điều</a:t>
            </a:r>
            <a:r>
              <a:rPr lang="en-US" sz="4000">
                <a:latin typeface="Open Sans"/>
                <a:ea typeface="Open Sans"/>
                <a:cs typeface="Open Sans"/>
              </a:rPr>
              <a:t> </a:t>
            </a:r>
            <a:r>
              <a:rPr lang="en-US" sz="4000" err="1">
                <a:latin typeface="Open Sans"/>
                <a:ea typeface="Open Sans"/>
                <a:cs typeface="Open Sans"/>
              </a:rPr>
              <a:t>tra</a:t>
            </a:r>
            <a:r>
              <a:rPr lang="en-US" sz="4000">
                <a:latin typeface="Open Sans"/>
                <a:ea typeface="Open Sans"/>
                <a:cs typeface="Open Sans"/>
              </a:rPr>
              <a:t> </a:t>
            </a:r>
            <a:r>
              <a:rPr lang="en-US" sz="4000" err="1">
                <a:latin typeface="Open Sans"/>
                <a:ea typeface="Open Sans"/>
                <a:cs typeface="Open Sans"/>
              </a:rPr>
              <a:t>một</a:t>
            </a:r>
            <a:r>
              <a:rPr lang="en-US" sz="4000">
                <a:latin typeface="Open Sans"/>
                <a:ea typeface="Open Sans"/>
                <a:cs typeface="Open Sans"/>
              </a:rPr>
              <a:t> </a:t>
            </a:r>
            <a:r>
              <a:rPr lang="en-US" sz="4000" err="1">
                <a:latin typeface="Open Sans"/>
                <a:ea typeface="Open Sans"/>
                <a:cs typeface="Open Sans"/>
              </a:rPr>
              <a:t>số</a:t>
            </a:r>
            <a:r>
              <a:rPr lang="en-US" sz="4000">
                <a:latin typeface="Open Sans"/>
                <a:ea typeface="Open Sans"/>
                <a:cs typeface="Open Sans"/>
              </a:rPr>
              <a:t> </a:t>
            </a:r>
            <a:r>
              <a:rPr lang="en-US" sz="4000" err="1">
                <a:latin typeface="Open Sans"/>
                <a:ea typeface="Open Sans"/>
                <a:cs typeface="Open Sans"/>
              </a:rPr>
              <a:t>bệnh</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phong</a:t>
            </a:r>
            <a:r>
              <a:rPr lang="en-US" sz="4000">
                <a:latin typeface="Open Sans"/>
                <a:ea typeface="Open Sans"/>
                <a:cs typeface="Open Sans"/>
              </a:rPr>
              <a:t> </a:t>
            </a:r>
            <a:r>
              <a:rPr lang="en-US" sz="4000" err="1">
                <a:latin typeface="Open Sans"/>
                <a:ea typeface="Open Sans"/>
                <a:cs typeface="Open Sans"/>
              </a:rPr>
              <a:t>trào</a:t>
            </a:r>
            <a:r>
              <a:rPr lang="en-US" sz="4000">
                <a:latin typeface="Open Sans"/>
                <a:ea typeface="Open Sans"/>
                <a:cs typeface="Open Sans"/>
              </a:rPr>
              <a:t> </a:t>
            </a:r>
            <a:r>
              <a:rPr lang="en-US" sz="4000" err="1">
                <a:latin typeface="Open Sans"/>
                <a:ea typeface="Open Sans"/>
                <a:cs typeface="Open Sans"/>
              </a:rPr>
              <a:t>hiến</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đạo</a:t>
            </a:r>
            <a:r>
              <a:rPr lang="en-US" sz="4000">
                <a:latin typeface="Open Sans"/>
                <a:ea typeface="Open Sans"/>
                <a:cs typeface="Open Sans"/>
              </a:rPr>
              <a:t> </a:t>
            </a:r>
            <a:r>
              <a:rPr lang="en-US" sz="4000" err="1">
                <a:latin typeface="Open Sans"/>
                <a:ea typeface="Open Sans"/>
                <a:cs typeface="Open Sans"/>
              </a:rPr>
              <a:t>tại</a:t>
            </a:r>
            <a:r>
              <a:rPr lang="en-US" sz="4000">
                <a:latin typeface="Open Sans"/>
                <a:ea typeface="Open Sans"/>
                <a:cs typeface="Open Sans"/>
              </a:rPr>
              <a:t> </a:t>
            </a:r>
            <a:r>
              <a:rPr lang="en-US" sz="4000" err="1">
                <a:latin typeface="Open Sans"/>
                <a:ea typeface="Open Sans"/>
                <a:cs typeface="Open Sans"/>
              </a:rPr>
              <a:t>địa</a:t>
            </a:r>
            <a:r>
              <a:rPr lang="en-US" sz="4000">
                <a:latin typeface="Open Sans"/>
                <a:ea typeface="Open Sans"/>
                <a:cs typeface="Open Sans"/>
              </a:rPr>
              <a:t> </a:t>
            </a:r>
            <a:r>
              <a:rPr lang="en-US" sz="4000" err="1">
                <a:latin typeface="Open Sans"/>
                <a:ea typeface="Open Sans"/>
                <a:cs typeface="Open Sans"/>
              </a:rPr>
              <a:t>phương</a:t>
            </a:r>
            <a:r>
              <a:rPr lang="en-US" sz="4000">
                <a:latin typeface="Open Sans"/>
                <a:ea typeface="Open Sans"/>
                <a:cs typeface="Open Sans"/>
              </a:rPr>
              <a:t>. </a:t>
            </a:r>
            <a:endParaRPr lang="vi-VN">
              <a:latin typeface="Arial" panose="020B0604020202020204" pitchFamily="34" charset="0"/>
              <a:ea typeface="Open Sans"/>
              <a:cs typeface="Arial" panose="020B0604020202020204" pitchFamily="34" charset="0"/>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2: Thảo </a:t>
            </a:r>
            <a:r>
              <a:rPr lang="en-US" sz="4000" err="1">
                <a:latin typeface="Open Sans"/>
                <a:ea typeface="Open Sans"/>
                <a:cs typeface="Open Sans"/>
              </a:rPr>
              <a:t>luận</a:t>
            </a:r>
            <a:r>
              <a:rPr lang="en-US" sz="4000">
                <a:latin typeface="Open Sans"/>
                <a:ea typeface="Open Sans"/>
                <a:cs typeface="Open Sans"/>
              </a:rPr>
              <a:t>, </a:t>
            </a:r>
            <a:r>
              <a:rPr lang="en-US" sz="4000" err="1">
                <a:latin typeface="Open Sans"/>
                <a:ea typeface="Open Sans"/>
                <a:cs typeface="Open Sans"/>
              </a:rPr>
              <a:t>đề</a:t>
            </a:r>
            <a:r>
              <a:rPr lang="en-US" sz="4000">
                <a:latin typeface="Open Sans"/>
                <a:ea typeface="Open Sans"/>
                <a:cs typeface="Open Sans"/>
              </a:rPr>
              <a:t> </a:t>
            </a:r>
            <a:r>
              <a:rPr lang="en-US" sz="4000" err="1">
                <a:latin typeface="Open Sans"/>
                <a:ea typeface="Open Sans"/>
                <a:cs typeface="Open Sans"/>
              </a:rPr>
              <a:t>xuất</a:t>
            </a:r>
            <a:r>
              <a:rPr lang="en-US" sz="4000">
                <a:latin typeface="Open Sans"/>
                <a:ea typeface="Open Sans"/>
                <a:cs typeface="Open Sans"/>
              </a:rPr>
              <a:t> </a:t>
            </a:r>
            <a:r>
              <a:rPr lang="en-US" sz="4000" err="1">
                <a:latin typeface="Open Sans"/>
                <a:ea typeface="Open Sans"/>
                <a:cs typeface="Open Sans"/>
              </a:rPr>
              <a:t>các</a:t>
            </a:r>
            <a:r>
              <a:rPr lang="en-US" sz="4000">
                <a:latin typeface="Open Sans"/>
                <a:ea typeface="Open Sans"/>
                <a:cs typeface="Open Sans"/>
              </a:rPr>
              <a:t> </a:t>
            </a:r>
            <a:r>
              <a:rPr lang="en-US" sz="4000" err="1">
                <a:latin typeface="Open Sans"/>
                <a:ea typeface="Open Sans"/>
                <a:cs typeface="Open Sans"/>
              </a:rPr>
              <a:t>biện</a:t>
            </a:r>
            <a:r>
              <a:rPr lang="en-US" sz="4000">
                <a:latin typeface="Open Sans"/>
                <a:ea typeface="Open Sans"/>
                <a:cs typeface="Open Sans"/>
              </a:rPr>
              <a:t> </a:t>
            </a:r>
            <a:r>
              <a:rPr lang="en-US" sz="4000" err="1">
                <a:latin typeface="Open Sans"/>
                <a:ea typeface="Open Sans"/>
                <a:cs typeface="Open Sans"/>
              </a:rPr>
              <a:t>pháp</a:t>
            </a:r>
            <a:r>
              <a:rPr lang="en-US" sz="4000">
                <a:latin typeface="Open Sans"/>
                <a:ea typeface="Open Sans"/>
                <a:cs typeface="Open Sans"/>
              </a:rPr>
              <a:t> </a:t>
            </a:r>
            <a:r>
              <a:rPr lang="en-US" sz="4000" err="1">
                <a:latin typeface="Open Sans"/>
                <a:ea typeface="Open Sans"/>
                <a:cs typeface="Open Sans"/>
              </a:rPr>
              <a:t>phòng</a:t>
            </a:r>
            <a:r>
              <a:rPr lang="en-US" sz="4000">
                <a:latin typeface="Open Sans"/>
                <a:ea typeface="Open Sans"/>
                <a:cs typeface="Open Sans"/>
              </a:rPr>
              <a:t> </a:t>
            </a:r>
            <a:r>
              <a:rPr lang="en-US" sz="4000" err="1">
                <a:latin typeface="Open Sans"/>
                <a:ea typeface="Open Sans"/>
                <a:cs typeface="Open Sans"/>
              </a:rPr>
              <a:t>chống</a:t>
            </a:r>
            <a:r>
              <a:rPr lang="en-US" sz="4000">
                <a:latin typeface="Open Sans"/>
                <a:ea typeface="Open Sans"/>
                <a:cs typeface="Open Sans"/>
              </a:rPr>
              <a:t> </a:t>
            </a:r>
            <a:r>
              <a:rPr lang="en-US" sz="4000" err="1">
                <a:latin typeface="Open Sans"/>
                <a:ea typeface="Open Sans"/>
                <a:cs typeface="Open Sans"/>
              </a:rPr>
              <a:t>bệnh</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endParaRPr lang="vi-VN">
              <a:latin typeface="Arial"/>
              <a:ea typeface="Open Sans"/>
              <a:cs typeface="Arial"/>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3: </a:t>
            </a:r>
            <a:r>
              <a:rPr lang="en-US" sz="4000" err="1">
                <a:latin typeface="Open Sans"/>
                <a:ea typeface="Open Sans"/>
                <a:cs typeface="Open Sans"/>
              </a:rPr>
              <a:t>Viết</a:t>
            </a:r>
            <a:r>
              <a:rPr lang="en-US" sz="4000">
                <a:latin typeface="Open Sans"/>
                <a:ea typeface="Open Sans"/>
                <a:cs typeface="Open Sans"/>
              </a:rPr>
              <a:t> </a:t>
            </a:r>
            <a:r>
              <a:rPr lang="en-US" sz="4000" err="1">
                <a:latin typeface="Open Sans"/>
                <a:ea typeface="Open Sans"/>
                <a:cs typeface="Open Sans"/>
              </a:rPr>
              <a:t>báo</a:t>
            </a:r>
            <a:r>
              <a:rPr lang="en-US" sz="4000">
                <a:latin typeface="Open Sans"/>
                <a:ea typeface="Open Sans"/>
                <a:cs typeface="Open Sans"/>
              </a:rPr>
              <a:t> </a:t>
            </a:r>
            <a:r>
              <a:rPr lang="en-US" sz="4000" err="1">
                <a:latin typeface="Open Sans"/>
                <a:ea typeface="Open Sans"/>
                <a:cs typeface="Open Sans"/>
              </a:rPr>
              <a:t>cáo</a:t>
            </a:r>
            <a:r>
              <a:rPr lang="en-US" sz="4000">
                <a:latin typeface="Open Sans"/>
                <a:ea typeface="Open Sans"/>
                <a:cs typeface="Open Sans"/>
              </a:rPr>
              <a:t> </a:t>
            </a:r>
            <a:r>
              <a:rPr lang="en-US" sz="4000" err="1">
                <a:latin typeface="Open Sans"/>
                <a:ea typeface="Open Sans"/>
                <a:cs typeface="Open Sans"/>
              </a:rPr>
              <a:t>điều</a:t>
            </a:r>
            <a:r>
              <a:rPr lang="en-US" sz="4000">
                <a:latin typeface="Open Sans"/>
                <a:ea typeface="Open Sans"/>
                <a:cs typeface="Open Sans"/>
              </a:rPr>
              <a:t> </a:t>
            </a:r>
            <a:r>
              <a:rPr lang="en-US" sz="4000" err="1">
                <a:latin typeface="Open Sans"/>
                <a:ea typeface="Open Sans"/>
                <a:cs typeface="Open Sans"/>
              </a:rPr>
              <a:t>tra</a:t>
            </a:r>
            <a:r>
              <a:rPr lang="en-US" sz="4000">
                <a:latin typeface="Open Sans"/>
                <a:ea typeface="Open Sans"/>
                <a:cs typeface="Open Sans"/>
              </a:rPr>
              <a:t> </a:t>
            </a:r>
            <a:r>
              <a:rPr lang="en-US" sz="4000" err="1">
                <a:latin typeface="Open Sans"/>
                <a:ea typeface="Open Sans"/>
                <a:cs typeface="Open Sans"/>
              </a:rPr>
              <a:t>một</a:t>
            </a:r>
            <a:r>
              <a:rPr lang="en-US" sz="4000">
                <a:latin typeface="Open Sans"/>
                <a:ea typeface="Open Sans"/>
                <a:cs typeface="Open Sans"/>
              </a:rPr>
              <a:t> </a:t>
            </a:r>
            <a:r>
              <a:rPr lang="en-US" sz="4000" err="1">
                <a:latin typeface="Open Sans"/>
                <a:ea typeface="Open Sans"/>
                <a:cs typeface="Open Sans"/>
              </a:rPr>
              <a:t>số</a:t>
            </a:r>
            <a:r>
              <a:rPr lang="en-US" sz="4000">
                <a:latin typeface="Open Sans"/>
                <a:ea typeface="Open Sans"/>
                <a:cs typeface="Open Sans"/>
              </a:rPr>
              <a:t> </a:t>
            </a:r>
            <a:r>
              <a:rPr lang="en-US" sz="4000" err="1">
                <a:latin typeface="Open Sans"/>
                <a:ea typeface="Open Sans"/>
                <a:cs typeface="Open Sans"/>
              </a:rPr>
              <a:t>bệnh</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theo</a:t>
            </a:r>
            <a:r>
              <a:rPr lang="en-US" sz="4000">
                <a:latin typeface="Open Sans"/>
                <a:ea typeface="Open Sans"/>
                <a:cs typeface="Open Sans"/>
              </a:rPr>
              <a:t> </a:t>
            </a:r>
            <a:r>
              <a:rPr lang="en-US" sz="4000" err="1">
                <a:latin typeface="Open Sans"/>
                <a:ea typeface="Open Sans"/>
                <a:cs typeface="Open Sans"/>
              </a:rPr>
              <a:t>mẫu</a:t>
            </a:r>
            <a:r>
              <a:rPr lang="en-US" sz="4000">
                <a:latin typeface="Open Sans"/>
                <a:ea typeface="Open Sans"/>
                <a:cs typeface="Open Sans"/>
              </a:rPr>
              <a:t> </a:t>
            </a:r>
            <a:r>
              <a:rPr lang="en-US" sz="4000" err="1">
                <a:latin typeface="Open Sans"/>
                <a:ea typeface="Open Sans"/>
                <a:cs typeface="Open Sans"/>
              </a:rPr>
              <a:t>Bảng</a:t>
            </a:r>
            <a:r>
              <a:rPr lang="en-US" sz="4000">
                <a:latin typeface="Open Sans"/>
                <a:ea typeface="Open Sans"/>
                <a:cs typeface="Open Sans"/>
              </a:rPr>
              <a:t> 33.2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viết</a:t>
            </a:r>
            <a:r>
              <a:rPr lang="en-US" sz="4000">
                <a:latin typeface="Open Sans"/>
                <a:ea typeface="Open Sans"/>
                <a:cs typeface="Open Sans"/>
              </a:rPr>
              <a:t> </a:t>
            </a:r>
            <a:r>
              <a:rPr lang="en-US" sz="4000" err="1">
                <a:latin typeface="Open Sans"/>
                <a:ea typeface="Open Sans"/>
                <a:cs typeface="Open Sans"/>
              </a:rPr>
              <a:t>một</a:t>
            </a:r>
            <a:r>
              <a:rPr lang="en-US" sz="4000">
                <a:latin typeface="Open Sans"/>
                <a:ea typeface="Open Sans"/>
                <a:cs typeface="Open Sans"/>
              </a:rPr>
              <a:t> </a:t>
            </a:r>
            <a:r>
              <a:rPr lang="en-US" sz="4000" err="1">
                <a:latin typeface="Open Sans"/>
                <a:ea typeface="Open Sans"/>
                <a:cs typeface="Open Sans"/>
              </a:rPr>
              <a:t>đoạn</a:t>
            </a:r>
            <a:r>
              <a:rPr lang="en-US" sz="4000">
                <a:latin typeface="Open Sans"/>
                <a:ea typeface="Open Sans"/>
                <a:cs typeface="Open Sans"/>
              </a:rPr>
              <a:t> </a:t>
            </a:r>
            <a:r>
              <a:rPr lang="en-US" sz="4000" err="1">
                <a:latin typeface="Open Sans"/>
                <a:ea typeface="Open Sans"/>
                <a:cs typeface="Open Sans"/>
              </a:rPr>
              <a:t>tổng</a:t>
            </a:r>
            <a:r>
              <a:rPr lang="en-US" sz="4000">
                <a:latin typeface="Open Sans"/>
                <a:ea typeface="Open Sans"/>
                <a:cs typeface="Open Sans"/>
              </a:rPr>
              <a:t> </a:t>
            </a:r>
            <a:r>
              <a:rPr lang="en-US" sz="4000" err="1">
                <a:latin typeface="Open Sans"/>
                <a:ea typeface="Open Sans"/>
                <a:cs typeface="Open Sans"/>
              </a:rPr>
              <a:t>hợp</a:t>
            </a:r>
            <a:r>
              <a:rPr lang="en-US" sz="4000">
                <a:latin typeface="Open Sans"/>
                <a:ea typeface="Open Sans"/>
                <a:cs typeface="Open Sans"/>
              </a:rPr>
              <a:t> </a:t>
            </a:r>
            <a:r>
              <a:rPr lang="en-US" sz="4000" err="1">
                <a:latin typeface="Open Sans"/>
                <a:ea typeface="Open Sans"/>
                <a:cs typeface="Open Sans"/>
              </a:rPr>
              <a:t>thông</a:t>
            </a:r>
            <a:r>
              <a:rPr lang="en-US" sz="4000">
                <a:latin typeface="Open Sans"/>
                <a:ea typeface="Open Sans"/>
                <a:cs typeface="Open Sans"/>
              </a:rPr>
              <a:t> tin </a:t>
            </a:r>
            <a:r>
              <a:rPr lang="en-US" sz="4000" err="1">
                <a:latin typeface="Open Sans"/>
                <a:ea typeface="Open Sans"/>
                <a:cs typeface="Open Sans"/>
              </a:rPr>
              <a:t>tìm</a:t>
            </a:r>
            <a:r>
              <a:rPr lang="en-US" sz="4000">
                <a:latin typeface="Open Sans"/>
                <a:ea typeface="Open Sans"/>
                <a:cs typeface="Open Sans"/>
              </a:rPr>
              <a:t> </a:t>
            </a:r>
            <a:r>
              <a:rPr lang="en-US" sz="4000" err="1">
                <a:latin typeface="Open Sans"/>
                <a:ea typeface="Open Sans"/>
                <a:cs typeface="Open Sans"/>
              </a:rPr>
              <a:t>hiểu</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phong</a:t>
            </a:r>
            <a:r>
              <a:rPr lang="en-US" sz="4000">
                <a:latin typeface="Open Sans"/>
                <a:ea typeface="Open Sans"/>
                <a:cs typeface="Open Sans"/>
              </a:rPr>
              <a:t> </a:t>
            </a:r>
            <a:r>
              <a:rPr lang="en-US" sz="4000" err="1">
                <a:latin typeface="Open Sans"/>
                <a:ea typeface="Open Sans"/>
                <a:cs typeface="Open Sans"/>
              </a:rPr>
              <a:t>trào</a:t>
            </a:r>
            <a:r>
              <a:rPr lang="en-US" sz="4000">
                <a:latin typeface="Open Sans"/>
                <a:ea typeface="Open Sans"/>
                <a:cs typeface="Open Sans"/>
              </a:rPr>
              <a:t> </a:t>
            </a:r>
            <a:r>
              <a:rPr lang="en-US" sz="4000" err="1">
                <a:latin typeface="Open Sans"/>
                <a:ea typeface="Open Sans"/>
                <a:cs typeface="Open Sans"/>
              </a:rPr>
              <a:t>hiến</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đạo</a:t>
            </a:r>
            <a:r>
              <a:rPr lang="en-US" sz="4000">
                <a:latin typeface="Open Sans"/>
                <a:ea typeface="Open Sans"/>
                <a:cs typeface="Open Sans"/>
              </a:rPr>
              <a:t> </a:t>
            </a:r>
            <a:r>
              <a:rPr lang="en-US" sz="4000" err="1">
                <a:latin typeface="Open Sans"/>
                <a:ea typeface="Open Sans"/>
                <a:cs typeface="Open Sans"/>
              </a:rPr>
              <a:t>tại</a:t>
            </a:r>
            <a:r>
              <a:rPr lang="en-US" sz="4000">
                <a:latin typeface="Open Sans"/>
                <a:ea typeface="Open Sans"/>
                <a:cs typeface="Open Sans"/>
              </a:rPr>
              <a:t> </a:t>
            </a:r>
            <a:r>
              <a:rPr lang="en-US" sz="4000" err="1">
                <a:latin typeface="Open Sans"/>
                <a:ea typeface="Open Sans"/>
                <a:cs typeface="Open Sans"/>
              </a:rPr>
              <a:t>địa</a:t>
            </a:r>
            <a:r>
              <a:rPr lang="en-US" sz="4000">
                <a:latin typeface="Open Sans"/>
                <a:ea typeface="Open Sans"/>
                <a:cs typeface="Open Sans"/>
              </a:rPr>
              <a:t> </a:t>
            </a:r>
            <a:r>
              <a:rPr lang="en-US" sz="4000" err="1">
                <a:latin typeface="Open Sans"/>
                <a:ea typeface="Open Sans"/>
                <a:cs typeface="Open Sans"/>
              </a:rPr>
              <a:t>phương</a:t>
            </a:r>
            <a:r>
              <a:rPr lang="en-US" sz="4000">
                <a:latin typeface="Open Sans"/>
                <a:ea typeface="Open Sans"/>
                <a:cs typeface="Open Sans"/>
              </a:rPr>
              <a:t>. </a:t>
            </a:r>
            <a:endParaRPr lang="vi-VN">
              <a:latin typeface="Arial"/>
              <a:cs typeface="Arial"/>
            </a:endParaRPr>
          </a:p>
        </p:txBody>
      </p:sp>
    </p:spTree>
    <p:extLst>
      <p:ext uri="{BB962C8B-B14F-4D97-AF65-F5344CB8AC3E}">
        <p14:creationId xmlns:p14="http://schemas.microsoft.com/office/powerpoint/2010/main" val="222299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1" grpId="0"/>
      <p:bldP spid="3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989E6695-6431-4205-F32C-3B4B993FED55}"/>
              </a:ext>
            </a:extLst>
          </p:cNvPr>
          <p:cNvSpPr/>
          <p:nvPr/>
        </p:nvSpPr>
        <p:spPr>
          <a:xfrm rot="11278439">
            <a:off x="14988219" y="7176604"/>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5">
            <a:extLst>
              <a:ext uri="{FF2B5EF4-FFF2-40B4-BE49-F238E27FC236}">
                <a16:creationId xmlns:a16="http://schemas.microsoft.com/office/drawing/2014/main" id="{B04702DD-6B02-154A-2AA7-675893E25BD4}"/>
              </a:ext>
            </a:extLst>
          </p:cNvPr>
          <p:cNvSpPr/>
          <p:nvPr/>
        </p:nvSpPr>
        <p:spPr>
          <a:xfrm rot="19380000">
            <a:off x="-2875465" y="-1575157"/>
            <a:ext cx="4499537" cy="4388338"/>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2" name="Nhóm 21">
            <a:extLst>
              <a:ext uri="{FF2B5EF4-FFF2-40B4-BE49-F238E27FC236}">
                <a16:creationId xmlns:a16="http://schemas.microsoft.com/office/drawing/2014/main" id="{2CA100BC-7D5F-0D90-E93B-5F234AA243AC}"/>
              </a:ext>
            </a:extLst>
          </p:cNvPr>
          <p:cNvGrpSpPr/>
          <p:nvPr/>
        </p:nvGrpSpPr>
        <p:grpSpPr>
          <a:xfrm>
            <a:off x="517181" y="2079170"/>
            <a:ext cx="1137000" cy="1125630"/>
            <a:chOff x="1410752" y="2112870"/>
            <a:chExt cx="1137000" cy="1125630"/>
          </a:xfrm>
        </p:grpSpPr>
        <p:sp>
          <p:nvSpPr>
            <p:cNvPr id="20" name="Freeform 5">
              <a:extLst>
                <a:ext uri="{FF2B5EF4-FFF2-40B4-BE49-F238E27FC236}">
                  <a16:creationId xmlns:a16="http://schemas.microsoft.com/office/drawing/2014/main" id="{5563082D-6086-0487-799C-8EC103BDE3F9}"/>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16">
              <a:extLst>
                <a:ext uri="{FF2B5EF4-FFF2-40B4-BE49-F238E27FC236}">
                  <a16:creationId xmlns:a16="http://schemas.microsoft.com/office/drawing/2014/main" id="{51C98EF4-3A46-AD19-B911-7326A5216DB8}"/>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4" name="TextBox 17">
            <a:extLst>
              <a:ext uri="{FF2B5EF4-FFF2-40B4-BE49-F238E27FC236}">
                <a16:creationId xmlns:a16="http://schemas.microsoft.com/office/drawing/2014/main" id="{347ABBD0-3EA7-3D4A-576E-38183E9B68CC}"/>
              </a:ext>
            </a:extLst>
          </p:cNvPr>
          <p:cNvSpPr txBox="1"/>
          <p:nvPr/>
        </p:nvSpPr>
        <p:spPr>
          <a:xfrm>
            <a:off x="1775347" y="2377078"/>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Kết</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quả</a:t>
            </a:r>
          </a:p>
        </p:txBody>
      </p:sp>
      <p:graphicFrame>
        <p:nvGraphicFramePr>
          <p:cNvPr id="2" name="Bảng 1">
            <a:extLst>
              <a:ext uri="{FF2B5EF4-FFF2-40B4-BE49-F238E27FC236}">
                <a16:creationId xmlns:a16="http://schemas.microsoft.com/office/drawing/2014/main" id="{BCF224AF-24A0-4DFC-3BFE-FC754FE62B2D}"/>
              </a:ext>
            </a:extLst>
          </p:cNvPr>
          <p:cNvGraphicFramePr>
            <a:graphicFrameLocks noGrp="1"/>
          </p:cNvGraphicFramePr>
          <p:nvPr>
            <p:extLst>
              <p:ext uri="{D42A27DB-BD31-4B8C-83A1-F6EECF244321}">
                <p14:modId xmlns:p14="http://schemas.microsoft.com/office/powerpoint/2010/main" val="4250549406"/>
              </p:ext>
            </p:extLst>
          </p:nvPr>
        </p:nvGraphicFramePr>
        <p:xfrm>
          <a:off x="2001910" y="4727760"/>
          <a:ext cx="14852470" cy="2118219"/>
        </p:xfrm>
        <a:graphic>
          <a:graphicData uri="http://schemas.openxmlformats.org/drawingml/2006/table">
            <a:tbl>
              <a:tblPr firstRow="1" bandRow="1">
                <a:tableStyleId>{D7AC3CCA-C797-4891-BE02-D94E43425B78}</a:tableStyleId>
              </a:tblPr>
              <a:tblGrid>
                <a:gridCol w="3713117">
                  <a:extLst>
                    <a:ext uri="{9D8B030D-6E8A-4147-A177-3AD203B41FA5}">
                      <a16:colId xmlns:a16="http://schemas.microsoft.com/office/drawing/2014/main" val="4039586002"/>
                    </a:ext>
                  </a:extLst>
                </a:gridCol>
                <a:gridCol w="3713117">
                  <a:extLst>
                    <a:ext uri="{9D8B030D-6E8A-4147-A177-3AD203B41FA5}">
                      <a16:colId xmlns:a16="http://schemas.microsoft.com/office/drawing/2014/main" val="2656741947"/>
                    </a:ext>
                  </a:extLst>
                </a:gridCol>
                <a:gridCol w="2936146">
                  <a:extLst>
                    <a:ext uri="{9D8B030D-6E8A-4147-A177-3AD203B41FA5}">
                      <a16:colId xmlns:a16="http://schemas.microsoft.com/office/drawing/2014/main" val="1333318969"/>
                    </a:ext>
                  </a:extLst>
                </a:gridCol>
                <a:gridCol w="4490090">
                  <a:extLst>
                    <a:ext uri="{9D8B030D-6E8A-4147-A177-3AD203B41FA5}">
                      <a16:colId xmlns:a16="http://schemas.microsoft.com/office/drawing/2014/main" val="3252907232"/>
                    </a:ext>
                  </a:extLst>
                </a:gridCol>
              </a:tblGrid>
              <a:tr h="671119">
                <a:tc>
                  <a:txBody>
                    <a:bodyPr/>
                    <a:lstStyle/>
                    <a:p>
                      <a:pPr algn="ctr"/>
                      <a:r>
                        <a:rPr lang="vi-VN" sz="2800">
                          <a:latin typeface="Open Sans"/>
                        </a:rPr>
                        <a:t>Tên bệnh</a:t>
                      </a:r>
                    </a:p>
                  </a:txBody>
                  <a:tcPr anchor="ctr">
                    <a:solidFill>
                      <a:srgbClr val="F4CE72"/>
                    </a:solidFill>
                  </a:tcPr>
                </a:tc>
                <a:tc>
                  <a:txBody>
                    <a:bodyPr/>
                    <a:lstStyle/>
                    <a:p>
                      <a:pPr algn="ctr"/>
                      <a:r>
                        <a:rPr lang="vi-VN" sz="2800">
                          <a:latin typeface="Open Sans"/>
                        </a:rPr>
                        <a:t>Số người mắc phải </a:t>
                      </a:r>
                    </a:p>
                  </a:txBody>
                  <a:tcPr anchor="ctr">
                    <a:solidFill>
                      <a:srgbClr val="F4CE72"/>
                    </a:solidFill>
                  </a:tcPr>
                </a:tc>
                <a:tc>
                  <a:txBody>
                    <a:bodyPr/>
                    <a:lstStyle/>
                    <a:p>
                      <a:pPr algn="ctr"/>
                      <a:r>
                        <a:rPr lang="vi-VN" sz="2800">
                          <a:latin typeface="Open Sans"/>
                        </a:rPr>
                        <a:t>Nguyên nhân</a:t>
                      </a:r>
                    </a:p>
                  </a:txBody>
                  <a:tcPr anchor="ctr">
                    <a:solidFill>
                      <a:srgbClr val="F4CE72"/>
                    </a:solidFill>
                  </a:tcPr>
                </a:tc>
                <a:tc>
                  <a:txBody>
                    <a:bodyPr/>
                    <a:lstStyle/>
                    <a:p>
                      <a:pPr algn="ctr"/>
                      <a:r>
                        <a:rPr lang="vi-VN" sz="2800">
                          <a:latin typeface="Open Sans"/>
                        </a:rPr>
                        <a:t>Biện pháp phồng chống</a:t>
                      </a:r>
                    </a:p>
                  </a:txBody>
                  <a:tcPr anchor="ctr">
                    <a:solidFill>
                      <a:srgbClr val="F4CE72"/>
                    </a:solidFill>
                  </a:tcPr>
                </a:tc>
                <a:extLst>
                  <a:ext uri="{0D108BD9-81ED-4DB2-BD59-A6C34878D82A}">
                    <a16:rowId xmlns:a16="http://schemas.microsoft.com/office/drawing/2014/main" val="205116402"/>
                  </a:ext>
                </a:extLst>
              </a:tr>
              <a:tr h="734036">
                <a:tc>
                  <a:txBody>
                    <a:bodyPr/>
                    <a:lstStyle/>
                    <a:p>
                      <a:pPr algn="ctr"/>
                      <a:r>
                        <a:rPr lang="vi-VN" sz="2800">
                          <a:latin typeface="Open Sans"/>
                        </a:rPr>
                        <a:t>Bệnh cao huyết áp</a:t>
                      </a:r>
                    </a:p>
                  </a:txBody>
                  <a:tcPr anchor="ctr">
                    <a:solidFill>
                      <a:srgbClr val="EFF7FF"/>
                    </a:solidFill>
                  </a:tcPr>
                </a:tc>
                <a:tc>
                  <a:txBody>
                    <a:bodyPr/>
                    <a:lstStyle/>
                    <a:p>
                      <a:pPr algn="ctr"/>
                      <a:endParaRPr lang="vi-VN" sz="2800">
                        <a:latin typeface="Open Sans"/>
                      </a:endParaRPr>
                    </a:p>
                  </a:txBody>
                  <a:tcPr anchor="ctr">
                    <a:solidFill>
                      <a:srgbClr val="EFF7FF"/>
                    </a:solidFill>
                  </a:tcPr>
                </a:tc>
                <a:tc>
                  <a:txBody>
                    <a:bodyPr/>
                    <a:lstStyle/>
                    <a:p>
                      <a:pPr algn="ctr"/>
                      <a:endParaRPr lang="vi-VN" sz="2800">
                        <a:latin typeface="Open Sans"/>
                      </a:endParaRPr>
                    </a:p>
                  </a:txBody>
                  <a:tcPr anchor="ctr">
                    <a:solidFill>
                      <a:srgbClr val="EFF7FF"/>
                    </a:solidFill>
                  </a:tcPr>
                </a:tc>
                <a:tc>
                  <a:txBody>
                    <a:bodyPr/>
                    <a:lstStyle/>
                    <a:p>
                      <a:pPr algn="ctr"/>
                      <a:endParaRPr lang="vi-VN" sz="2800">
                        <a:latin typeface="Open Sans"/>
                      </a:endParaRPr>
                    </a:p>
                  </a:txBody>
                  <a:tcPr anchor="ctr">
                    <a:solidFill>
                      <a:srgbClr val="EFF7FF"/>
                    </a:solidFill>
                  </a:tcPr>
                </a:tc>
                <a:extLst>
                  <a:ext uri="{0D108BD9-81ED-4DB2-BD59-A6C34878D82A}">
                    <a16:rowId xmlns:a16="http://schemas.microsoft.com/office/drawing/2014/main" val="4222421398"/>
                  </a:ext>
                </a:extLst>
              </a:tr>
              <a:tr h="713064">
                <a:tc>
                  <a:txBody>
                    <a:bodyPr/>
                    <a:lstStyle/>
                    <a:p>
                      <a:pPr lvl="0" algn="ctr">
                        <a:buNone/>
                      </a:pPr>
                      <a:r>
                        <a:rPr lang="vi-VN" sz="2800">
                          <a:latin typeface="Open Sans"/>
                        </a:rPr>
                        <a:t>Bệnh tiểu đường</a:t>
                      </a:r>
                    </a:p>
                  </a:txBody>
                  <a:tcPr anchor="ctr">
                    <a:solidFill>
                      <a:srgbClr val="EFF7FF"/>
                    </a:solidFill>
                  </a:tcPr>
                </a:tc>
                <a:tc>
                  <a:txBody>
                    <a:bodyPr/>
                    <a:lstStyle/>
                    <a:p>
                      <a:pPr lvl="0" algn="ctr">
                        <a:buNone/>
                      </a:pPr>
                      <a:endParaRPr lang="vi-VN" sz="2000">
                        <a:latin typeface="Open Sans"/>
                      </a:endParaRPr>
                    </a:p>
                  </a:txBody>
                  <a:tcPr anchor="ctr">
                    <a:solidFill>
                      <a:srgbClr val="EFF7FF"/>
                    </a:solidFill>
                  </a:tcPr>
                </a:tc>
                <a:tc>
                  <a:txBody>
                    <a:bodyPr/>
                    <a:lstStyle/>
                    <a:p>
                      <a:pPr lvl="0" algn="ctr">
                        <a:buNone/>
                      </a:pPr>
                      <a:endParaRPr lang="vi-VN">
                        <a:latin typeface="Open Sans"/>
                      </a:endParaRPr>
                    </a:p>
                  </a:txBody>
                  <a:tcPr anchor="ctr">
                    <a:solidFill>
                      <a:srgbClr val="EFF7FF"/>
                    </a:solidFill>
                  </a:tcPr>
                </a:tc>
                <a:tc>
                  <a:txBody>
                    <a:bodyPr/>
                    <a:lstStyle/>
                    <a:p>
                      <a:pPr lvl="0" algn="ctr">
                        <a:buNone/>
                      </a:pPr>
                      <a:endParaRPr lang="vi-VN">
                        <a:latin typeface="Open Sans"/>
                      </a:endParaRPr>
                    </a:p>
                  </a:txBody>
                  <a:tcPr>
                    <a:solidFill>
                      <a:srgbClr val="EFF7FF"/>
                    </a:solidFill>
                  </a:tcPr>
                </a:tc>
                <a:extLst>
                  <a:ext uri="{0D108BD9-81ED-4DB2-BD59-A6C34878D82A}">
                    <a16:rowId xmlns:a16="http://schemas.microsoft.com/office/drawing/2014/main" val="47564652"/>
                  </a:ext>
                </a:extLst>
              </a:tr>
            </a:tbl>
          </a:graphicData>
        </a:graphic>
      </p:graphicFrame>
      <p:sp>
        <p:nvSpPr>
          <p:cNvPr id="4" name="Hộp Văn bản 3">
            <a:extLst>
              <a:ext uri="{FF2B5EF4-FFF2-40B4-BE49-F238E27FC236}">
                <a16:creationId xmlns:a16="http://schemas.microsoft.com/office/drawing/2014/main" id="{AB11C747-C144-DE88-63FA-E7CE79FB51E3}"/>
              </a:ext>
            </a:extLst>
          </p:cNvPr>
          <p:cNvSpPr txBox="1"/>
          <p:nvPr/>
        </p:nvSpPr>
        <p:spPr>
          <a:xfrm>
            <a:off x="1084662" y="3388526"/>
            <a:ext cx="1306285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Wingdings"/>
              <a:buChar char="Ø"/>
            </a:pPr>
            <a:r>
              <a:rPr lang="vi-VN" sz="4000" b="1">
                <a:latin typeface="Open Sans"/>
                <a:ea typeface="Open Sans"/>
                <a:cs typeface="Open Sans"/>
              </a:rPr>
              <a:t>Hình thức:</a:t>
            </a:r>
            <a:r>
              <a:rPr lang="vi-VN" sz="4000">
                <a:latin typeface="Open Sans"/>
                <a:ea typeface="Open Sans"/>
                <a:cs typeface="Open Sans"/>
              </a:rPr>
              <a:t> </a:t>
            </a:r>
            <a:r>
              <a:rPr lang="vi-VN" sz="4000" err="1">
                <a:latin typeface="Open Sans"/>
                <a:ea typeface="Open Sans"/>
                <a:cs typeface="Open Sans"/>
              </a:rPr>
              <a:t>Powerpoint</a:t>
            </a:r>
            <a:r>
              <a:rPr lang="vi-VN" sz="4000">
                <a:latin typeface="Open Sans"/>
                <a:ea typeface="Open Sans"/>
                <a:cs typeface="Open Sans"/>
              </a:rPr>
              <a:t> hoặc A0</a:t>
            </a:r>
          </a:p>
          <a:p>
            <a:pPr marL="571500" indent="-571500">
              <a:buFont typeface="Wingdings"/>
              <a:buChar char="Ø"/>
            </a:pPr>
            <a:r>
              <a:rPr lang="vi-VN" sz="4000" b="1">
                <a:latin typeface="Open Sans"/>
                <a:ea typeface="Open Sans"/>
                <a:cs typeface="Open Sans"/>
              </a:rPr>
              <a:t>Báo cáo theo mẫu</a:t>
            </a:r>
          </a:p>
          <a:p>
            <a:pPr marL="571500" indent="-571500">
              <a:buFont typeface="Wingdings"/>
              <a:buChar char="Ø"/>
            </a:pPr>
            <a:endParaRPr lang="vi-VN" sz="4000">
              <a:latin typeface="Open Sans"/>
              <a:ea typeface="Open Sans"/>
              <a:cs typeface="Open Sans"/>
            </a:endParaRPr>
          </a:p>
          <a:p>
            <a:pPr marL="571500" indent="-571500">
              <a:buFont typeface="Wingdings"/>
              <a:buChar char="Ø"/>
            </a:pPr>
            <a:endParaRPr lang="vi-VN" sz="4000">
              <a:latin typeface="Open Sans"/>
              <a:ea typeface="Open Sans"/>
              <a:cs typeface="Open Sans"/>
            </a:endParaRPr>
          </a:p>
          <a:p>
            <a:pPr marL="571500" indent="-571500">
              <a:buFont typeface="Wingdings"/>
              <a:buChar char="Ø"/>
            </a:pPr>
            <a:endParaRPr lang="vi-VN" sz="4000">
              <a:latin typeface="Open Sans"/>
              <a:ea typeface="Open Sans"/>
              <a:cs typeface="Open Sans"/>
            </a:endParaRPr>
          </a:p>
          <a:p>
            <a:pPr marL="571500" indent="-571500">
              <a:buFont typeface="Wingdings"/>
              <a:buChar char="Ø"/>
            </a:pPr>
            <a:endParaRPr lang="vi-VN" sz="4000">
              <a:latin typeface="Open Sans"/>
              <a:ea typeface="Open Sans"/>
              <a:cs typeface="Open Sans"/>
            </a:endParaRPr>
          </a:p>
          <a:p>
            <a:pPr marL="571500" indent="-571500">
              <a:buFont typeface="Wingdings"/>
              <a:buChar char="Ø"/>
            </a:pPr>
            <a:r>
              <a:rPr lang="vi-VN" sz="4000" b="1">
                <a:latin typeface="Open Sans"/>
                <a:ea typeface="Open Sans"/>
                <a:cs typeface="Open Sans"/>
              </a:rPr>
              <a:t>Bản nhật kí hoạt động</a:t>
            </a:r>
          </a:p>
        </p:txBody>
      </p:sp>
    </p:spTree>
    <p:extLst>
      <p:ext uri="{BB962C8B-B14F-4D97-AF65-F5344CB8AC3E}">
        <p14:creationId xmlns:p14="http://schemas.microsoft.com/office/powerpoint/2010/main" val="252285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 calcmode="lin" valueType="num">
                                      <p:cBhvr additive="base">
                                        <p:cTn id="3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4EF13E7A-D7CF-3C31-A6C8-EB86F3B953D4}"/>
              </a:ext>
            </a:extLst>
          </p:cNvPr>
          <p:cNvGrpSpPr/>
          <p:nvPr/>
        </p:nvGrpSpPr>
        <p:grpSpPr>
          <a:xfrm>
            <a:off x="2222378" y="318600"/>
            <a:ext cx="14468475" cy="9642108"/>
            <a:chOff x="1909763" y="338138"/>
            <a:chExt cx="14468475" cy="9642108"/>
          </a:xfrm>
        </p:grpSpPr>
        <p:pic>
          <p:nvPicPr>
            <p:cNvPr id="2" name="Hình ảnh 1" descr="Ảnh có chứa Tác phẩm nghệ thuật của trẻ con, hình vẽ, hình mẫu, phim hoạt hình&#10;&#10;Mô tả được tự động tạo">
              <a:extLst>
                <a:ext uri="{FF2B5EF4-FFF2-40B4-BE49-F238E27FC236}">
                  <a16:creationId xmlns:a16="http://schemas.microsoft.com/office/drawing/2014/main" id="{FD3225EC-3D2A-984E-A9B4-ACECB10258DF}"/>
                </a:ext>
              </a:extLst>
            </p:cNvPr>
            <p:cNvPicPr>
              <a:picLocks noChangeAspect="1"/>
            </p:cNvPicPr>
            <p:nvPr/>
          </p:nvPicPr>
          <p:blipFill>
            <a:blip r:embed="rId2"/>
            <a:stretch>
              <a:fillRect/>
            </a:stretch>
          </p:blipFill>
          <p:spPr>
            <a:xfrm>
              <a:off x="1909763" y="338138"/>
              <a:ext cx="14468475" cy="9610725"/>
            </a:xfrm>
            <a:prstGeom prst="rect">
              <a:avLst/>
            </a:prstGeom>
          </p:spPr>
        </p:pic>
        <p:sp>
          <p:nvSpPr>
            <p:cNvPr id="4" name="Hình chữ nhật 3">
              <a:extLst>
                <a:ext uri="{FF2B5EF4-FFF2-40B4-BE49-F238E27FC236}">
                  <a16:creationId xmlns:a16="http://schemas.microsoft.com/office/drawing/2014/main" id="{5A5A473E-0C6E-6134-F4C1-9E2662B61089}"/>
                </a:ext>
              </a:extLst>
            </p:cNvPr>
            <p:cNvSpPr/>
            <p:nvPr/>
          </p:nvSpPr>
          <p:spPr>
            <a:xfrm>
              <a:off x="1914769" y="9304216"/>
              <a:ext cx="3441001" cy="676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ình chữ nhật 5">
              <a:extLst>
                <a:ext uri="{FF2B5EF4-FFF2-40B4-BE49-F238E27FC236}">
                  <a16:creationId xmlns:a16="http://schemas.microsoft.com/office/drawing/2014/main" id="{91D97B75-08D4-BB30-B1DF-E31C10C81706}"/>
                </a:ext>
              </a:extLst>
            </p:cNvPr>
            <p:cNvSpPr/>
            <p:nvPr/>
          </p:nvSpPr>
          <p:spPr>
            <a:xfrm>
              <a:off x="1912128" y="1321713"/>
              <a:ext cx="1212365" cy="334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2BC4DA75-EB27-2534-C476-341F0907DACD}"/>
                </a:ext>
              </a:extLst>
            </p:cNvPr>
            <p:cNvSpPr/>
            <p:nvPr/>
          </p:nvSpPr>
          <p:spPr>
            <a:xfrm>
              <a:off x="9864282" y="7466558"/>
              <a:ext cx="6018826" cy="1008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Freeform 8">
            <a:extLst>
              <a:ext uri="{FF2B5EF4-FFF2-40B4-BE49-F238E27FC236}">
                <a16:creationId xmlns:a16="http://schemas.microsoft.com/office/drawing/2014/main" id="{989E6695-6431-4205-F32C-3B4B993FED55}"/>
              </a:ext>
            </a:extLst>
          </p:cNvPr>
          <p:cNvSpPr/>
          <p:nvPr/>
        </p:nvSpPr>
        <p:spPr>
          <a:xfrm rot="11278439">
            <a:off x="14187142" y="6912835"/>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5">
            <a:extLst>
              <a:ext uri="{FF2B5EF4-FFF2-40B4-BE49-F238E27FC236}">
                <a16:creationId xmlns:a16="http://schemas.microsoft.com/office/drawing/2014/main" id="{B04702DD-6B02-154A-2AA7-675893E25BD4}"/>
              </a:ext>
            </a:extLst>
          </p:cNvPr>
          <p:cNvSpPr/>
          <p:nvPr/>
        </p:nvSpPr>
        <p:spPr>
          <a:xfrm rot="19380000">
            <a:off x="-2875465" y="-1575157"/>
            <a:ext cx="4499537" cy="4388338"/>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9" name="Hình ảnh 8" descr="Ảnh có chứa vòng tròn, Đồ họa, hình mẫu, ảnh chụp màn hình&#10;&#10;Mô tả được tự động tạo">
            <a:extLst>
              <a:ext uri="{FF2B5EF4-FFF2-40B4-BE49-F238E27FC236}">
                <a16:creationId xmlns:a16="http://schemas.microsoft.com/office/drawing/2014/main" id="{E49BA3AA-878C-2DAF-D419-4158E9C07AC2}"/>
              </a:ext>
            </a:extLst>
          </p:cNvPr>
          <p:cNvPicPr>
            <a:picLocks noChangeAspect="1"/>
          </p:cNvPicPr>
          <p:nvPr/>
        </p:nvPicPr>
        <p:blipFill>
          <a:blip r:embed="rId7"/>
          <a:stretch>
            <a:fillRect/>
          </a:stretch>
        </p:blipFill>
        <p:spPr>
          <a:xfrm>
            <a:off x="9861062" y="6817946"/>
            <a:ext cx="3460262" cy="3470031"/>
          </a:xfrm>
          <a:prstGeom prst="rect">
            <a:avLst/>
          </a:prstGeom>
        </p:spPr>
      </p:pic>
    </p:spTree>
    <p:extLst>
      <p:ext uri="{BB962C8B-B14F-4D97-AF65-F5344CB8AC3E}">
        <p14:creationId xmlns:p14="http://schemas.microsoft.com/office/powerpoint/2010/main" val="1191112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1291A11-3279-F142-D259-F728AF83B54D}"/>
              </a:ext>
            </a:extLst>
          </p:cNvPr>
          <p:cNvSpPr/>
          <p:nvPr/>
        </p:nvSpPr>
        <p:spPr>
          <a:xfrm>
            <a:off x="-515269" y="5404058"/>
            <a:ext cx="19316795" cy="5917987"/>
          </a:xfrm>
          <a:custGeom>
            <a:avLst/>
            <a:gdLst/>
            <a:ahLst/>
            <a:cxnLst/>
            <a:rect l="l" t="t" r="r" b="b"/>
            <a:pathLst>
              <a:path w="12595565" h="5917987">
                <a:moveTo>
                  <a:pt x="0" y="0"/>
                </a:moveTo>
                <a:lnTo>
                  <a:pt x="12595564" y="0"/>
                </a:lnTo>
                <a:lnTo>
                  <a:pt x="12595564" y="5917987"/>
                </a:lnTo>
                <a:lnTo>
                  <a:pt x="0" y="5917987"/>
                </a:lnTo>
                <a:lnTo>
                  <a:pt x="0" y="0"/>
                </a:lnTo>
                <a:close/>
              </a:path>
            </a:pathLst>
          </a:custGeom>
          <a:blipFill>
            <a:blip r:embed="rId2">
              <a:extLst>
                <a:ext uri="{96DAC541-7B7A-43D3-8B79-37D633B846F1}">
                  <asvg:svgBlip xmlns:asvg="http://schemas.microsoft.com/office/drawing/2016/SVG/main" r:embed="rId3"/>
                </a:ext>
              </a:extLst>
            </a:blip>
            <a:stretch>
              <a:fillRect r="-26764" b="-53049"/>
            </a:stretch>
          </a:blipFill>
        </p:spPr>
      </p:sp>
      <p:sp>
        <p:nvSpPr>
          <p:cNvPr id="12" name="Freeform 5">
            <a:extLst>
              <a:ext uri="{FF2B5EF4-FFF2-40B4-BE49-F238E27FC236}">
                <a16:creationId xmlns:a16="http://schemas.microsoft.com/office/drawing/2014/main" id="{369EF5AA-5EC6-9921-810F-D7ACB5FA80E8}"/>
              </a:ext>
            </a:extLst>
          </p:cNvPr>
          <p:cNvSpPr/>
          <p:nvPr/>
        </p:nvSpPr>
        <p:spPr>
          <a:xfrm rot="19380000">
            <a:off x="-1459823" y="-1218625"/>
            <a:ext cx="4499537" cy="4388338"/>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2">
            <a:extLst>
              <a:ext uri="{FF2B5EF4-FFF2-40B4-BE49-F238E27FC236}">
                <a16:creationId xmlns:a16="http://schemas.microsoft.com/office/drawing/2014/main" id="{420C67B2-7412-673B-9E2F-132B3CD27906}"/>
              </a:ext>
            </a:extLst>
          </p:cNvPr>
          <p:cNvSpPr/>
          <p:nvPr/>
        </p:nvSpPr>
        <p:spPr>
          <a:xfrm rot="-4980000">
            <a:off x="15992009" y="7402721"/>
            <a:ext cx="4592642" cy="2563464"/>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6">
              <a:extLst>
                <a:ext uri="{96DAC541-7B7A-43D3-8B79-37D633B846F1}">
                  <asvg:svgBlip xmlns:asvg="http://schemas.microsoft.com/office/drawing/2016/SVG/main" r:embed="rId7"/>
                </a:ext>
              </a:extLst>
            </a:blip>
            <a:stretch>
              <a:fillRect b="-45394"/>
            </a:stretch>
          </a:blipFill>
        </p:spPr>
      </p:sp>
      <p:sp>
        <p:nvSpPr>
          <p:cNvPr id="7" name="Freeform 7"/>
          <p:cNvSpPr/>
          <p:nvPr/>
        </p:nvSpPr>
        <p:spPr>
          <a:xfrm rot="20570155">
            <a:off x="1494191" y="1123249"/>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4" name="Hình ảnh 3" descr="Ảnh có chứa hình mẫu, phim hoạt hình, Phim hoạt hình, minh họa&#10;&#10;Mô tả được tự động tạo">
            <a:extLst>
              <a:ext uri="{FF2B5EF4-FFF2-40B4-BE49-F238E27FC236}">
                <a16:creationId xmlns:a16="http://schemas.microsoft.com/office/drawing/2014/main" id="{F6FF0757-CF16-5F63-4C62-3337F6C70345}"/>
              </a:ext>
            </a:extLst>
          </p:cNvPr>
          <p:cNvPicPr>
            <a:picLocks noChangeAspect="1"/>
          </p:cNvPicPr>
          <p:nvPr/>
        </p:nvPicPr>
        <p:blipFill>
          <a:blip r:embed="rId10"/>
          <a:stretch>
            <a:fillRect/>
          </a:stretch>
        </p:blipFill>
        <p:spPr>
          <a:xfrm>
            <a:off x="12147061" y="262793"/>
            <a:ext cx="5081953" cy="5140569"/>
          </a:xfrm>
          <a:prstGeom prst="rect">
            <a:avLst/>
          </a:prstGeom>
        </p:spPr>
      </p:pic>
      <p:sp>
        <p:nvSpPr>
          <p:cNvPr id="20" name="TextBox 8">
            <a:extLst>
              <a:ext uri="{FF2B5EF4-FFF2-40B4-BE49-F238E27FC236}">
                <a16:creationId xmlns:a16="http://schemas.microsoft.com/office/drawing/2014/main" id="{4BCC9983-26B6-574C-EBB1-83937147FBF2}"/>
              </a:ext>
            </a:extLst>
          </p:cNvPr>
          <p:cNvSpPr txBox="1"/>
          <p:nvPr/>
        </p:nvSpPr>
        <p:spPr>
          <a:xfrm>
            <a:off x="929647" y="4077029"/>
            <a:ext cx="16714500" cy="1477328"/>
          </a:xfrm>
          <a:prstGeom prst="rect">
            <a:avLst/>
          </a:prstGeom>
        </p:spPr>
        <p:txBody>
          <a:bodyPr wrap="square" lIns="0" tIns="0" rIns="0" bIns="0" rtlCol="0" anchor="t">
            <a:spAutoFit/>
          </a:bodyPr>
          <a:lstStyle/>
          <a:p>
            <a:pPr algn="ctr"/>
            <a:r>
              <a:rPr lang="en-US" sz="9650" b="1" err="1">
                <a:solidFill>
                  <a:srgbClr val="000000"/>
                </a:solidFill>
                <a:latin typeface="Open Sans"/>
                <a:ea typeface="Open Sans"/>
                <a:cs typeface="Open Sans"/>
              </a:rPr>
              <a:t>Luyện</a:t>
            </a:r>
            <a:r>
              <a:rPr lang="en-US" sz="9650" b="1">
                <a:solidFill>
                  <a:srgbClr val="000000"/>
                </a:solidFill>
                <a:latin typeface="Open Sans"/>
                <a:ea typeface="Open Sans"/>
                <a:cs typeface="Open Sans"/>
              </a:rPr>
              <a:t> </a:t>
            </a:r>
            <a:r>
              <a:rPr lang="en-US" sz="9650" b="1" err="1">
                <a:solidFill>
                  <a:srgbClr val="000000"/>
                </a:solidFill>
                <a:latin typeface="Open Sans"/>
                <a:ea typeface="Open Sans"/>
                <a:cs typeface="Open Sans"/>
              </a:rPr>
              <a:t>Tập</a:t>
            </a:r>
          </a:p>
        </p:txBody>
      </p:sp>
      <p:pic>
        <p:nvPicPr>
          <p:cNvPr id="14" name="Hình ảnh 13" descr="Ảnh có chứa Tác phẩm nghệ thuật của trẻ con, văn bản, phim hoạt hình, thiết kế&#10;&#10;Mô tả được tự động tạo">
            <a:extLst>
              <a:ext uri="{FF2B5EF4-FFF2-40B4-BE49-F238E27FC236}">
                <a16:creationId xmlns:a16="http://schemas.microsoft.com/office/drawing/2014/main" id="{65DAF486-CE90-8782-94C4-DF00E5991607}"/>
              </a:ext>
            </a:extLst>
          </p:cNvPr>
          <p:cNvPicPr>
            <a:picLocks noChangeAspect="1"/>
          </p:cNvPicPr>
          <p:nvPr/>
        </p:nvPicPr>
        <p:blipFill>
          <a:blip r:embed="rId11"/>
          <a:stretch>
            <a:fillRect/>
          </a:stretch>
        </p:blipFill>
        <p:spPr>
          <a:xfrm>
            <a:off x="931984" y="5137638"/>
            <a:ext cx="4876800" cy="4876800"/>
          </a:xfrm>
          <a:prstGeom prst="rect">
            <a:avLst/>
          </a:prstGeom>
        </p:spPr>
      </p:pic>
    </p:spTree>
    <p:extLst>
      <p:ext uri="{BB962C8B-B14F-4D97-AF65-F5344CB8AC3E}">
        <p14:creationId xmlns:p14="http://schemas.microsoft.com/office/powerpoint/2010/main" val="23026752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2">
            <a:extLst>
              <a:ext uri="{FF2B5EF4-FFF2-40B4-BE49-F238E27FC236}">
                <a16:creationId xmlns:a16="http://schemas.microsoft.com/office/drawing/2014/main" id="{1436F52B-05DF-7F29-776A-B4BE4A2DF15D}"/>
              </a:ext>
            </a:extLst>
          </p:cNvPr>
          <p:cNvGraphicFramePr>
            <a:graphicFrameLocks noGrp="1"/>
          </p:cNvGraphicFramePr>
          <p:nvPr>
            <p:extLst>
              <p:ext uri="{D42A27DB-BD31-4B8C-83A1-F6EECF244321}">
                <p14:modId xmlns:p14="http://schemas.microsoft.com/office/powerpoint/2010/main" val="2385606146"/>
              </p:ext>
            </p:extLst>
          </p:nvPr>
        </p:nvGraphicFramePr>
        <p:xfrm>
          <a:off x="415356" y="251295"/>
          <a:ext cx="17444062" cy="9784635"/>
        </p:xfrm>
        <a:graphic>
          <a:graphicData uri="http://schemas.openxmlformats.org/drawingml/2006/table">
            <a:tbl>
              <a:tblPr firstRow="1" bandRow="1">
                <a:tableStyleId>{69012ECD-51FC-41F1-AA8D-1B2483CD663E}</a:tableStyleId>
              </a:tblPr>
              <a:tblGrid>
                <a:gridCol w="17444062">
                  <a:extLst>
                    <a:ext uri="{9D8B030D-6E8A-4147-A177-3AD203B41FA5}">
                      <a16:colId xmlns:a16="http://schemas.microsoft.com/office/drawing/2014/main" val="2501729880"/>
                    </a:ext>
                  </a:extLst>
                </a:gridCol>
              </a:tblGrid>
              <a:tr h="1116893">
                <a:tc>
                  <a:txBody>
                    <a:bodyPr/>
                    <a:lstStyle/>
                    <a:p>
                      <a:pPr algn="ctr"/>
                      <a:r>
                        <a:rPr lang="en-US" sz="5000"/>
                        <a:t>Đáp án phiếu học tập số 01</a:t>
                      </a:r>
                      <a:endParaRPr lang="en-GB" sz="5000"/>
                    </a:p>
                  </a:txBody>
                  <a:tcPr anchor="ctr"/>
                </a:tc>
                <a:extLst>
                  <a:ext uri="{0D108BD9-81ED-4DB2-BD59-A6C34878D82A}">
                    <a16:rowId xmlns:a16="http://schemas.microsoft.com/office/drawing/2014/main" val="2498539300"/>
                  </a:ext>
                </a:extLst>
              </a:tr>
              <a:tr h="8667742">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5" name="Freeform 5"/>
          <p:cNvSpPr/>
          <p:nvPr/>
        </p:nvSpPr>
        <p:spPr>
          <a:xfrm>
            <a:off x="3538680" y="3738364"/>
            <a:ext cx="5153755" cy="6624836"/>
          </a:xfrm>
          <a:custGeom>
            <a:avLst/>
            <a:gdLst/>
            <a:ahLst/>
            <a:cxnLst/>
            <a:rect l="l" t="t" r="r" b="b"/>
            <a:pathLst>
              <a:path w="5153755" h="6624836">
                <a:moveTo>
                  <a:pt x="0" y="0"/>
                </a:moveTo>
                <a:lnTo>
                  <a:pt x="5153755" y="0"/>
                </a:lnTo>
                <a:lnTo>
                  <a:pt x="5153755" y="6624836"/>
                </a:lnTo>
                <a:lnTo>
                  <a:pt x="0" y="6624836"/>
                </a:lnTo>
                <a:lnTo>
                  <a:pt x="0" y="0"/>
                </a:lnTo>
                <a:close/>
              </a:path>
            </a:pathLst>
          </a:custGeom>
          <a:blipFill>
            <a:blip r:embed="rId2"/>
            <a:stretch>
              <a:fillRect l="-435"/>
            </a:stretch>
          </a:blipFill>
        </p:spPr>
      </p:sp>
      <p:sp>
        <p:nvSpPr>
          <p:cNvPr id="6" name="Freeform 6"/>
          <p:cNvSpPr/>
          <p:nvPr/>
        </p:nvSpPr>
        <p:spPr>
          <a:xfrm>
            <a:off x="9054265" y="3378132"/>
            <a:ext cx="6430044" cy="6473956"/>
          </a:xfrm>
          <a:custGeom>
            <a:avLst/>
            <a:gdLst/>
            <a:ahLst/>
            <a:cxnLst/>
            <a:rect l="l" t="t" r="r" b="b"/>
            <a:pathLst>
              <a:path w="6430044" h="6473956">
                <a:moveTo>
                  <a:pt x="0" y="0"/>
                </a:moveTo>
                <a:lnTo>
                  <a:pt x="6430044" y="0"/>
                </a:lnTo>
                <a:lnTo>
                  <a:pt x="6430044" y="6473956"/>
                </a:lnTo>
                <a:lnTo>
                  <a:pt x="0" y="6473956"/>
                </a:lnTo>
                <a:lnTo>
                  <a:pt x="0" y="0"/>
                </a:lnTo>
                <a:close/>
              </a:path>
            </a:pathLst>
          </a:custGeom>
          <a:blipFill>
            <a:blip r:embed="rId3"/>
            <a:stretch>
              <a:fillRect/>
            </a:stretch>
          </a:blipFill>
        </p:spPr>
      </p:sp>
      <p:cxnSp>
        <p:nvCxnSpPr>
          <p:cNvPr id="18" name="Connector: Elbow 17">
            <a:extLst>
              <a:ext uri="{FF2B5EF4-FFF2-40B4-BE49-F238E27FC236}">
                <a16:creationId xmlns:a16="http://schemas.microsoft.com/office/drawing/2014/main" id="{881C8C62-E4C0-9B12-3FDC-2755F7A5601C}"/>
              </a:ext>
            </a:extLst>
          </p:cNvPr>
          <p:cNvCxnSpPr>
            <a:cxnSpLocks/>
          </p:cNvCxnSpPr>
          <p:nvPr/>
        </p:nvCxnSpPr>
        <p:spPr>
          <a:xfrm rot="16200000" flipH="1">
            <a:off x="9030849" y="5747970"/>
            <a:ext cx="1890211" cy="3526801"/>
          </a:xfrm>
          <a:prstGeom prst="bentConnector4">
            <a:avLst>
              <a:gd name="adj1" fmla="val -262"/>
              <a:gd name="adj2" fmla="val 67535"/>
            </a:avLst>
          </a:prstGeom>
          <a:ln w="28575">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030256D6-70FF-CC85-DF63-C23205A1619C}"/>
              </a:ext>
            </a:extLst>
          </p:cNvPr>
          <p:cNvCxnSpPr>
            <a:cxnSpLocks/>
          </p:cNvCxnSpPr>
          <p:nvPr/>
        </p:nvCxnSpPr>
        <p:spPr>
          <a:xfrm rot="5400000" flipH="1" flipV="1">
            <a:off x="8506637" y="5519039"/>
            <a:ext cx="1593170" cy="2181337"/>
          </a:xfrm>
          <a:prstGeom prst="bentConnector4">
            <a:avLst>
              <a:gd name="adj1" fmla="val 1389"/>
              <a:gd name="adj2" fmla="val 56052"/>
            </a:avLst>
          </a:prstGeom>
          <a:ln w="28575">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7A3E97B-BD66-A2C2-FD93-966053A44EA1}"/>
              </a:ext>
            </a:extLst>
          </p:cNvPr>
          <p:cNvCxnSpPr>
            <a:cxnSpLocks/>
          </p:cNvCxnSpPr>
          <p:nvPr/>
        </p:nvCxnSpPr>
        <p:spPr>
          <a:xfrm>
            <a:off x="8212552" y="8315062"/>
            <a:ext cx="4970048" cy="638438"/>
          </a:xfrm>
          <a:prstGeom prst="bentConnector3">
            <a:avLst>
              <a:gd name="adj1" fmla="val 42878"/>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C2B066F8-02A2-D6DA-DFE1-94A866611559}"/>
              </a:ext>
            </a:extLst>
          </p:cNvPr>
          <p:cNvCxnSpPr>
            <a:cxnSpLocks/>
          </p:cNvCxnSpPr>
          <p:nvPr/>
        </p:nvCxnSpPr>
        <p:spPr>
          <a:xfrm rot="5400000" flipH="1" flipV="1">
            <a:off x="9707811" y="4806786"/>
            <a:ext cx="1175080" cy="837592"/>
          </a:xfrm>
          <a:prstGeom prst="bentConnector3">
            <a:avLst>
              <a:gd name="adj1" fmla="val 141622"/>
            </a:avLst>
          </a:prstGeom>
          <a:ln w="28575">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09" name="Connector: Elbow 108">
            <a:extLst>
              <a:ext uri="{FF2B5EF4-FFF2-40B4-BE49-F238E27FC236}">
                <a16:creationId xmlns:a16="http://schemas.microsoft.com/office/drawing/2014/main" id="{6CF254AA-8F09-B8AB-D10A-7A4E1F46F2B3}"/>
              </a:ext>
            </a:extLst>
          </p:cNvPr>
          <p:cNvCxnSpPr>
            <a:cxnSpLocks/>
          </p:cNvCxnSpPr>
          <p:nvPr/>
        </p:nvCxnSpPr>
        <p:spPr>
          <a:xfrm rot="5400000" flipH="1" flipV="1">
            <a:off x="7123725" y="6434968"/>
            <a:ext cx="3822614" cy="1683046"/>
          </a:xfrm>
          <a:prstGeom prst="bentConnector3">
            <a:avLst>
              <a:gd name="adj1" fmla="val -157"/>
            </a:avLst>
          </a:prstGeom>
          <a:ln w="28575"/>
        </p:spPr>
        <p:style>
          <a:lnRef idx="1">
            <a:schemeClr val="accent2"/>
          </a:lnRef>
          <a:fillRef idx="0">
            <a:schemeClr val="accent2"/>
          </a:fillRef>
          <a:effectRef idx="0">
            <a:schemeClr val="accent2"/>
          </a:effectRef>
          <a:fontRef idx="minor">
            <a:schemeClr val="tx1"/>
          </a:fontRef>
        </p:style>
      </p:cxnSp>
      <p:sp>
        <p:nvSpPr>
          <p:cNvPr id="13" name="TextBox 10">
            <a:extLst>
              <a:ext uri="{FF2B5EF4-FFF2-40B4-BE49-F238E27FC236}">
                <a16:creationId xmlns:a16="http://schemas.microsoft.com/office/drawing/2014/main" id="{CDEF4E21-5E76-9B6D-934A-590F7033A90A}"/>
              </a:ext>
            </a:extLst>
          </p:cNvPr>
          <p:cNvSpPr txBox="1"/>
          <p:nvPr/>
        </p:nvSpPr>
        <p:spPr>
          <a:xfrm>
            <a:off x="1190515" y="1980481"/>
            <a:ext cx="15907593" cy="600036"/>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1. Nối các số trong hình bên phải với tên trong hình bên trái sao cho đúng?</a:t>
            </a:r>
          </a:p>
        </p:txBody>
      </p:sp>
    </p:spTree>
    <p:extLst>
      <p:ext uri="{BB962C8B-B14F-4D97-AF65-F5344CB8AC3E}">
        <p14:creationId xmlns:p14="http://schemas.microsoft.com/office/powerpoint/2010/main" val="3388391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wipe(right)">
                                      <p:cBhvr>
                                        <p:cTn id="42" dur="500"/>
                                        <p:tgtEl>
                                          <p:spTgt spid="109"/>
                                        </p:tgtEl>
                                      </p:cBhvr>
                                    </p:animEffect>
                                  </p:childTnLst>
                                </p:cTn>
                              </p:par>
                              <p:par>
                                <p:cTn id="43" presetID="22" presetClass="entr" presetSubtype="2"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right)">
                                      <p:cBhvr>
                                        <p:cTn id="4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3580792" y="3821731"/>
            <a:ext cx="1259165" cy="1259165"/>
            <a:chOff x="0" y="0"/>
            <a:chExt cx="812800" cy="812800"/>
          </a:xfrm>
        </p:grpSpPr>
        <p:sp>
          <p:nvSpPr>
            <p:cNvPr id="5" name="Freeform 5"/>
            <p:cNvSpPr/>
            <p:nvPr/>
          </p:nvSpPr>
          <p:spPr>
            <a:xfrm>
              <a:off x="0" y="0"/>
              <a:ext cx="812800" cy="812800"/>
            </a:xfrm>
            <a:custGeom>
              <a:avLst/>
              <a:gdLst/>
              <a:ahLst/>
              <a:cxnLst/>
              <a:rect l="l" t="t" r="r" b="b"/>
              <a:pathLst>
                <a:path w="812800" h="812800">
                  <a:moveTo>
                    <a:pt x="92227" y="0"/>
                  </a:moveTo>
                  <a:lnTo>
                    <a:pt x="720573" y="0"/>
                  </a:lnTo>
                  <a:cubicBezTo>
                    <a:pt x="771509" y="0"/>
                    <a:pt x="812800" y="41291"/>
                    <a:pt x="812800" y="92227"/>
                  </a:cubicBezTo>
                  <a:lnTo>
                    <a:pt x="812800" y="720573"/>
                  </a:lnTo>
                  <a:cubicBezTo>
                    <a:pt x="812800" y="771509"/>
                    <a:pt x="771509" y="812800"/>
                    <a:pt x="720573" y="812800"/>
                  </a:cubicBezTo>
                  <a:lnTo>
                    <a:pt x="92227" y="812800"/>
                  </a:lnTo>
                  <a:cubicBezTo>
                    <a:pt x="41291" y="812800"/>
                    <a:pt x="0" y="771509"/>
                    <a:pt x="0" y="720573"/>
                  </a:cubicBezTo>
                  <a:lnTo>
                    <a:pt x="0" y="92227"/>
                  </a:lnTo>
                  <a:cubicBezTo>
                    <a:pt x="0" y="41291"/>
                    <a:pt x="41291" y="0"/>
                    <a:pt x="92227" y="0"/>
                  </a:cubicBezTo>
                  <a:close/>
                </a:path>
              </a:pathLst>
            </a:custGeom>
            <a:solidFill>
              <a:srgbClr val="FED187"/>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823"/>
                </a:lnSpc>
              </a:pPr>
              <a:endParaRPr/>
            </a:p>
          </p:txBody>
        </p:sp>
      </p:grpSp>
      <p:sp>
        <p:nvSpPr>
          <p:cNvPr id="7" name="Freeform 7"/>
          <p:cNvSpPr/>
          <p:nvPr/>
        </p:nvSpPr>
        <p:spPr>
          <a:xfrm>
            <a:off x="11654395" y="6210300"/>
            <a:ext cx="1339015" cy="1047780"/>
          </a:xfrm>
          <a:custGeom>
            <a:avLst/>
            <a:gdLst/>
            <a:ahLst/>
            <a:cxnLst/>
            <a:rect l="l" t="t" r="r" b="b"/>
            <a:pathLst>
              <a:path w="1339015" h="1047780">
                <a:moveTo>
                  <a:pt x="0" y="0"/>
                </a:moveTo>
                <a:lnTo>
                  <a:pt x="1339015" y="0"/>
                </a:lnTo>
                <a:lnTo>
                  <a:pt x="1339015" y="1047780"/>
                </a:lnTo>
                <a:lnTo>
                  <a:pt x="0" y="1047780"/>
                </a:lnTo>
                <a:lnTo>
                  <a:pt x="0" y="0"/>
                </a:lnTo>
                <a:close/>
              </a:path>
            </a:pathLst>
          </a:custGeom>
          <a:blipFill>
            <a:blip r:embed="rId6"/>
            <a:stretch>
              <a:fillRect/>
            </a:stretch>
          </a:blipFill>
        </p:spPr>
      </p:sp>
      <p:sp>
        <p:nvSpPr>
          <p:cNvPr id="8" name="Freeform 8"/>
          <p:cNvSpPr/>
          <p:nvPr/>
        </p:nvSpPr>
        <p:spPr>
          <a:xfrm>
            <a:off x="3439001" y="6311438"/>
            <a:ext cx="1542746" cy="1222627"/>
          </a:xfrm>
          <a:custGeom>
            <a:avLst/>
            <a:gdLst/>
            <a:ahLst/>
            <a:cxnLst/>
            <a:rect l="l" t="t" r="r" b="b"/>
            <a:pathLst>
              <a:path w="1542746" h="1222627">
                <a:moveTo>
                  <a:pt x="0" y="0"/>
                </a:moveTo>
                <a:lnTo>
                  <a:pt x="1542747" y="0"/>
                </a:lnTo>
                <a:lnTo>
                  <a:pt x="1542747" y="1222627"/>
                </a:lnTo>
                <a:lnTo>
                  <a:pt x="0" y="1222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1628274" y="3909051"/>
            <a:ext cx="1365136" cy="1342953"/>
          </a:xfrm>
          <a:custGeom>
            <a:avLst/>
            <a:gdLst/>
            <a:ahLst/>
            <a:cxnLst/>
            <a:rect l="l" t="t" r="r" b="b"/>
            <a:pathLst>
              <a:path w="1365136" h="1342953">
                <a:moveTo>
                  <a:pt x="0" y="0"/>
                </a:moveTo>
                <a:lnTo>
                  <a:pt x="1365136" y="0"/>
                </a:lnTo>
                <a:lnTo>
                  <a:pt x="1365136" y="1342953"/>
                </a:lnTo>
                <a:lnTo>
                  <a:pt x="0" y="13429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1168126" y="2742110"/>
            <a:ext cx="15951748"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Thành phần nào của máu chiếm phần trăm thể tích lớn nhất?</a:t>
            </a:r>
          </a:p>
        </p:txBody>
      </p:sp>
      <p:sp>
        <p:nvSpPr>
          <p:cNvPr id="14" name="TextBox 14"/>
          <p:cNvSpPr txBox="1"/>
          <p:nvPr/>
        </p:nvSpPr>
        <p:spPr>
          <a:xfrm>
            <a:off x="1512813" y="4074830"/>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A</a:t>
            </a:r>
          </a:p>
        </p:txBody>
      </p:sp>
      <p:sp>
        <p:nvSpPr>
          <p:cNvPr id="15" name="TextBox 15"/>
          <p:cNvSpPr txBox="1"/>
          <p:nvPr/>
        </p:nvSpPr>
        <p:spPr>
          <a:xfrm>
            <a:off x="9901710" y="4226611"/>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B</a:t>
            </a:r>
          </a:p>
        </p:txBody>
      </p:sp>
      <p:sp>
        <p:nvSpPr>
          <p:cNvPr id="16" name="TextBox 16"/>
          <p:cNvSpPr txBox="1"/>
          <p:nvPr/>
        </p:nvSpPr>
        <p:spPr>
          <a:xfrm>
            <a:off x="1512813" y="6654099"/>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C</a:t>
            </a:r>
          </a:p>
        </p:txBody>
      </p:sp>
      <p:sp>
        <p:nvSpPr>
          <p:cNvPr id="17" name="TextBox 17"/>
          <p:cNvSpPr txBox="1"/>
          <p:nvPr/>
        </p:nvSpPr>
        <p:spPr>
          <a:xfrm>
            <a:off x="9901710" y="6654099"/>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D</a:t>
            </a:r>
          </a:p>
        </p:txBody>
      </p:sp>
      <p:sp>
        <p:nvSpPr>
          <p:cNvPr id="18" name="TextBox 18"/>
          <p:cNvSpPr txBox="1"/>
          <p:nvPr/>
        </p:nvSpPr>
        <p:spPr>
          <a:xfrm>
            <a:off x="4342680" y="4182660"/>
            <a:ext cx="4938933"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Huyết tương</a:t>
            </a:r>
          </a:p>
        </p:txBody>
      </p:sp>
      <p:sp>
        <p:nvSpPr>
          <p:cNvPr id="19" name="TextBox 19"/>
          <p:cNvSpPr txBox="1"/>
          <p:nvPr/>
        </p:nvSpPr>
        <p:spPr>
          <a:xfrm>
            <a:off x="12057942" y="4277180"/>
            <a:ext cx="4938933"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Tiểu cầu</a:t>
            </a:r>
          </a:p>
        </p:txBody>
      </p:sp>
      <p:sp>
        <p:nvSpPr>
          <p:cNvPr id="20" name="TextBox 20"/>
          <p:cNvSpPr txBox="1"/>
          <p:nvPr/>
        </p:nvSpPr>
        <p:spPr>
          <a:xfrm>
            <a:off x="4205067" y="6654099"/>
            <a:ext cx="4938933"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Bạch cầu</a:t>
            </a:r>
          </a:p>
        </p:txBody>
      </p:sp>
      <p:sp>
        <p:nvSpPr>
          <p:cNvPr id="21" name="TextBox 21"/>
          <p:cNvSpPr txBox="1"/>
          <p:nvPr/>
        </p:nvSpPr>
        <p:spPr>
          <a:xfrm>
            <a:off x="12310842" y="6654099"/>
            <a:ext cx="4938933"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Hồng cầu</a:t>
            </a:r>
          </a:p>
        </p:txBody>
      </p:sp>
      <p:grpSp>
        <p:nvGrpSpPr>
          <p:cNvPr id="22" name="Group 22"/>
          <p:cNvGrpSpPr/>
          <p:nvPr/>
        </p:nvGrpSpPr>
        <p:grpSpPr>
          <a:xfrm>
            <a:off x="-1028700" y="9185289"/>
            <a:ext cx="19316700" cy="3704634"/>
            <a:chOff x="0" y="0"/>
            <a:chExt cx="6350000" cy="1217828"/>
          </a:xfrm>
        </p:grpSpPr>
        <p:sp>
          <p:nvSpPr>
            <p:cNvPr id="23" name="Freeform 2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pic>
        <p:nvPicPr>
          <p:cNvPr id="24" name="Picture 23" descr="A notepad with a pencil on it&#10;&#10;Description automatically generated with low confidence">
            <a:extLst>
              <a:ext uri="{FF2B5EF4-FFF2-40B4-BE49-F238E27FC236}">
                <a16:creationId xmlns:a16="http://schemas.microsoft.com/office/drawing/2014/main" id="{D9942444-34B9-B3D0-6D64-D46B2F3F3D82}"/>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26" name="TextBox 25">
            <a:extLst>
              <a:ext uri="{FF2B5EF4-FFF2-40B4-BE49-F238E27FC236}">
                <a16:creationId xmlns:a16="http://schemas.microsoft.com/office/drawing/2014/main" id="{3F504C8A-9497-337B-A909-EB1720FD09D4}"/>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11" name="Hình Bầu dục 10">
            <a:extLst>
              <a:ext uri="{FF2B5EF4-FFF2-40B4-BE49-F238E27FC236}">
                <a16:creationId xmlns:a16="http://schemas.microsoft.com/office/drawing/2014/main" id="{47EC12B2-A1D0-5410-F51B-2FAD1A27B79D}"/>
              </a:ext>
            </a:extLst>
          </p:cNvPr>
          <p:cNvSpPr/>
          <p:nvPr/>
        </p:nvSpPr>
        <p:spPr>
          <a:xfrm>
            <a:off x="2103670" y="3805424"/>
            <a:ext cx="1036150" cy="1109671"/>
          </a:xfrm>
          <a:prstGeom prst="ellipse">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2939296" y="4914900"/>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B</a:t>
            </a:r>
          </a:p>
        </p:txBody>
      </p:sp>
      <p:sp>
        <p:nvSpPr>
          <p:cNvPr id="7" name="TextBox 7"/>
          <p:cNvSpPr txBox="1"/>
          <p:nvPr/>
        </p:nvSpPr>
        <p:spPr>
          <a:xfrm>
            <a:off x="2939296" y="6438900"/>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C</a:t>
            </a:r>
          </a:p>
        </p:txBody>
      </p:sp>
      <p:sp>
        <p:nvSpPr>
          <p:cNvPr id="8" name="TextBox 8"/>
          <p:cNvSpPr txBox="1"/>
          <p:nvPr/>
        </p:nvSpPr>
        <p:spPr>
          <a:xfrm>
            <a:off x="2939296" y="8039100"/>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D</a:t>
            </a:r>
          </a:p>
        </p:txBody>
      </p:sp>
      <p:sp>
        <p:nvSpPr>
          <p:cNvPr id="9" name="Freeform 9"/>
          <p:cNvSpPr/>
          <p:nvPr/>
        </p:nvSpPr>
        <p:spPr>
          <a:xfrm>
            <a:off x="13113164" y="3588407"/>
            <a:ext cx="371262" cy="317429"/>
          </a:xfrm>
          <a:custGeom>
            <a:avLst/>
            <a:gdLst/>
            <a:ahLst/>
            <a:cxnLst/>
            <a:rect l="l" t="t" r="r" b="b"/>
            <a:pathLst>
              <a:path w="371262" h="317429">
                <a:moveTo>
                  <a:pt x="0" y="0"/>
                </a:moveTo>
                <a:lnTo>
                  <a:pt x="371262" y="0"/>
                </a:lnTo>
                <a:lnTo>
                  <a:pt x="371262" y="317429"/>
                </a:lnTo>
                <a:lnTo>
                  <a:pt x="0" y="3174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4793586" y="4917943"/>
            <a:ext cx="8445865"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Kháng nguyên A và kháng thể</a:t>
            </a:r>
          </a:p>
        </p:txBody>
      </p:sp>
      <p:sp>
        <p:nvSpPr>
          <p:cNvPr id="11" name="TextBox 11"/>
          <p:cNvSpPr txBox="1"/>
          <p:nvPr/>
        </p:nvSpPr>
        <p:spPr>
          <a:xfrm>
            <a:off x="4793586" y="6438900"/>
            <a:ext cx="8445865"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Kháng nguyên B và kháng thể</a:t>
            </a:r>
          </a:p>
        </p:txBody>
      </p:sp>
      <p:sp>
        <p:nvSpPr>
          <p:cNvPr id="12" name="TextBox 12"/>
          <p:cNvSpPr txBox="1"/>
          <p:nvPr/>
        </p:nvSpPr>
        <p:spPr>
          <a:xfrm>
            <a:off x="4793586" y="8039100"/>
            <a:ext cx="8445865" cy="603981"/>
          </a:xfrm>
          <a:prstGeom prst="rect">
            <a:avLst/>
          </a:prstGeom>
        </p:spPr>
        <p:txBody>
          <a:bodyPr lIns="0" tIns="0" rIns="0" bIns="0" rtlCol="0" anchor="t">
            <a:spAutoFit/>
          </a:bodyPr>
          <a:lstStyle/>
          <a:p>
            <a:pPr algn="ctr">
              <a:lnSpc>
                <a:spcPts val="4587"/>
              </a:lnSpc>
            </a:pPr>
            <a:r>
              <a:rPr lang="en-US" sz="4400" err="1">
                <a:solidFill>
                  <a:srgbClr val="000000"/>
                </a:solidFill>
                <a:latin typeface="Open Sans"/>
              </a:rPr>
              <a:t>Kháng</a:t>
            </a:r>
            <a:r>
              <a:rPr lang="en-US" sz="4400">
                <a:solidFill>
                  <a:srgbClr val="000000"/>
                </a:solidFill>
                <a:latin typeface="Open Sans"/>
              </a:rPr>
              <a:t> </a:t>
            </a:r>
            <a:r>
              <a:rPr lang="en-US" sz="4400" err="1">
                <a:solidFill>
                  <a:srgbClr val="000000"/>
                </a:solidFill>
                <a:latin typeface="Open Sans"/>
              </a:rPr>
              <a:t>nguyên</a:t>
            </a:r>
            <a:r>
              <a:rPr lang="en-US" sz="4400">
                <a:solidFill>
                  <a:srgbClr val="000000"/>
                </a:solidFill>
                <a:latin typeface="Open Sans"/>
              </a:rPr>
              <a:t> B </a:t>
            </a:r>
            <a:r>
              <a:rPr lang="en-US" sz="4400" err="1">
                <a:solidFill>
                  <a:srgbClr val="000000"/>
                </a:solidFill>
                <a:latin typeface="Open Sans"/>
              </a:rPr>
              <a:t>và</a:t>
            </a:r>
            <a:r>
              <a:rPr lang="en-US" sz="4400">
                <a:solidFill>
                  <a:srgbClr val="000000"/>
                </a:solidFill>
                <a:latin typeface="Open Sans"/>
              </a:rPr>
              <a:t> </a:t>
            </a:r>
            <a:r>
              <a:rPr lang="en-US" sz="4400" err="1">
                <a:solidFill>
                  <a:srgbClr val="000000"/>
                </a:solidFill>
                <a:latin typeface="Open Sans"/>
              </a:rPr>
              <a:t>kháng</a:t>
            </a:r>
            <a:r>
              <a:rPr lang="en-US" sz="4400">
                <a:solidFill>
                  <a:srgbClr val="000000"/>
                </a:solidFill>
                <a:latin typeface="Open Sans"/>
              </a:rPr>
              <a:t> </a:t>
            </a:r>
            <a:r>
              <a:rPr lang="en-US" sz="4400" err="1">
                <a:solidFill>
                  <a:srgbClr val="000000"/>
                </a:solidFill>
                <a:latin typeface="Open Sans"/>
              </a:rPr>
              <a:t>thể</a:t>
            </a:r>
            <a:endParaRPr lang="en-US" sz="4400">
              <a:solidFill>
                <a:srgbClr val="000000"/>
              </a:solidFill>
              <a:latin typeface="Open Sans"/>
              <a:ea typeface="Open Sans"/>
              <a:cs typeface="Open Sans"/>
            </a:endParaRPr>
          </a:p>
        </p:txBody>
      </p:sp>
      <p:sp>
        <p:nvSpPr>
          <p:cNvPr id="13" name="Freeform 13"/>
          <p:cNvSpPr/>
          <p:nvPr/>
        </p:nvSpPr>
        <p:spPr>
          <a:xfrm>
            <a:off x="13113164" y="8182215"/>
            <a:ext cx="371262" cy="317429"/>
          </a:xfrm>
          <a:custGeom>
            <a:avLst/>
            <a:gdLst/>
            <a:ahLst/>
            <a:cxnLst/>
            <a:rect l="l" t="t" r="r" b="b"/>
            <a:pathLst>
              <a:path w="371262" h="317429">
                <a:moveTo>
                  <a:pt x="0" y="0"/>
                </a:moveTo>
                <a:lnTo>
                  <a:pt x="371262" y="0"/>
                </a:lnTo>
                <a:lnTo>
                  <a:pt x="371262" y="317428"/>
                </a:lnTo>
                <a:lnTo>
                  <a:pt x="0" y="3174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3113164" y="4936310"/>
            <a:ext cx="304723" cy="500572"/>
          </a:xfrm>
          <a:custGeom>
            <a:avLst/>
            <a:gdLst/>
            <a:ahLst/>
            <a:cxnLst/>
            <a:rect l="l" t="t" r="r" b="b"/>
            <a:pathLst>
              <a:path w="304723" h="500572">
                <a:moveTo>
                  <a:pt x="0" y="0"/>
                </a:moveTo>
                <a:lnTo>
                  <a:pt x="304723" y="0"/>
                </a:lnTo>
                <a:lnTo>
                  <a:pt x="304723" y="500571"/>
                </a:lnTo>
                <a:lnTo>
                  <a:pt x="0" y="5005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3113164" y="6504209"/>
            <a:ext cx="304723" cy="500572"/>
          </a:xfrm>
          <a:custGeom>
            <a:avLst/>
            <a:gdLst/>
            <a:ahLst/>
            <a:cxnLst/>
            <a:rect l="l" t="t" r="r" b="b"/>
            <a:pathLst>
              <a:path w="304723" h="500572">
                <a:moveTo>
                  <a:pt x="0" y="0"/>
                </a:moveTo>
                <a:lnTo>
                  <a:pt x="304723" y="0"/>
                </a:lnTo>
                <a:lnTo>
                  <a:pt x="304723" y="500572"/>
                </a:lnTo>
                <a:lnTo>
                  <a:pt x="0" y="5005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1168126" y="2235055"/>
            <a:ext cx="15951748"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Nhóm máu B có kháng thể và kháng nguyên nào?</a:t>
            </a:r>
          </a:p>
        </p:txBody>
      </p:sp>
      <p:sp>
        <p:nvSpPr>
          <p:cNvPr id="19" name="TextBox 19"/>
          <p:cNvSpPr txBox="1"/>
          <p:nvPr/>
        </p:nvSpPr>
        <p:spPr>
          <a:xfrm>
            <a:off x="2939296" y="3453493"/>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A</a:t>
            </a:r>
          </a:p>
        </p:txBody>
      </p:sp>
      <p:sp>
        <p:nvSpPr>
          <p:cNvPr id="20" name="TextBox 20"/>
          <p:cNvSpPr txBox="1"/>
          <p:nvPr/>
        </p:nvSpPr>
        <p:spPr>
          <a:xfrm>
            <a:off x="4793586" y="3432130"/>
            <a:ext cx="8445865" cy="603981"/>
          </a:xfrm>
          <a:prstGeom prst="rect">
            <a:avLst/>
          </a:prstGeom>
        </p:spPr>
        <p:txBody>
          <a:bodyPr lIns="0" tIns="0" rIns="0" bIns="0" rtlCol="0" anchor="t">
            <a:spAutoFit/>
          </a:bodyPr>
          <a:lstStyle/>
          <a:p>
            <a:pPr algn="ctr">
              <a:lnSpc>
                <a:spcPts val="4587"/>
              </a:lnSpc>
            </a:pPr>
            <a:r>
              <a:rPr lang="en-US" sz="4400" err="1">
                <a:solidFill>
                  <a:srgbClr val="000000"/>
                </a:solidFill>
                <a:latin typeface="Open Sans"/>
              </a:rPr>
              <a:t>Kháng</a:t>
            </a:r>
            <a:r>
              <a:rPr lang="en-US" sz="4400">
                <a:solidFill>
                  <a:srgbClr val="000000"/>
                </a:solidFill>
                <a:latin typeface="Open Sans"/>
              </a:rPr>
              <a:t> </a:t>
            </a:r>
            <a:r>
              <a:rPr lang="en-US" sz="4400" err="1">
                <a:solidFill>
                  <a:srgbClr val="000000"/>
                </a:solidFill>
                <a:latin typeface="Open Sans"/>
              </a:rPr>
              <a:t>nguyên</a:t>
            </a:r>
            <a:r>
              <a:rPr lang="en-US" sz="4400">
                <a:solidFill>
                  <a:srgbClr val="000000"/>
                </a:solidFill>
                <a:latin typeface="Open Sans"/>
              </a:rPr>
              <a:t> A </a:t>
            </a:r>
            <a:r>
              <a:rPr lang="en-US" sz="4400" err="1">
                <a:solidFill>
                  <a:srgbClr val="000000"/>
                </a:solidFill>
                <a:latin typeface="Open Sans"/>
              </a:rPr>
              <a:t>và</a:t>
            </a:r>
            <a:r>
              <a:rPr lang="en-US" sz="4400">
                <a:solidFill>
                  <a:srgbClr val="000000"/>
                </a:solidFill>
                <a:latin typeface="Open Sans"/>
              </a:rPr>
              <a:t> </a:t>
            </a:r>
            <a:r>
              <a:rPr lang="en-US" sz="4400" err="1">
                <a:solidFill>
                  <a:srgbClr val="000000"/>
                </a:solidFill>
                <a:latin typeface="Open Sans"/>
              </a:rPr>
              <a:t>kháng</a:t>
            </a:r>
            <a:r>
              <a:rPr lang="en-US" sz="4400">
                <a:solidFill>
                  <a:srgbClr val="000000"/>
                </a:solidFill>
                <a:latin typeface="Open Sans"/>
              </a:rPr>
              <a:t> </a:t>
            </a:r>
            <a:r>
              <a:rPr lang="en-US" sz="4400" err="1">
                <a:solidFill>
                  <a:srgbClr val="000000"/>
                </a:solidFill>
                <a:latin typeface="Open Sans"/>
              </a:rPr>
              <a:t>thể</a:t>
            </a:r>
            <a:endParaRPr lang="en-US" sz="4400" err="1">
              <a:solidFill>
                <a:srgbClr val="000000"/>
              </a:solidFill>
              <a:latin typeface="Open Sans"/>
              <a:ea typeface="Open Sans"/>
              <a:cs typeface="Open Sans"/>
            </a:endParaRPr>
          </a:p>
        </p:txBody>
      </p:sp>
      <p:grpSp>
        <p:nvGrpSpPr>
          <p:cNvPr id="21" name="Group 21"/>
          <p:cNvGrpSpPr/>
          <p:nvPr/>
        </p:nvGrpSpPr>
        <p:grpSpPr>
          <a:xfrm>
            <a:off x="-514874" y="8839243"/>
            <a:ext cx="19316700" cy="3704634"/>
            <a:chOff x="0" y="0"/>
            <a:chExt cx="6350000" cy="1217828"/>
          </a:xfrm>
        </p:grpSpPr>
        <p:sp>
          <p:nvSpPr>
            <p:cNvPr id="22" name="Freeform 22"/>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23" name="Freeform 23"/>
          <p:cNvSpPr/>
          <p:nvPr/>
        </p:nvSpPr>
        <p:spPr>
          <a:xfrm>
            <a:off x="16300429" y="8136412"/>
            <a:ext cx="1638890" cy="1886492"/>
          </a:xfrm>
          <a:custGeom>
            <a:avLst/>
            <a:gdLst/>
            <a:ahLst/>
            <a:cxnLst/>
            <a:rect l="l" t="t" r="r" b="b"/>
            <a:pathLst>
              <a:path w="1638890" h="1886492">
                <a:moveTo>
                  <a:pt x="0" y="0"/>
                </a:moveTo>
                <a:lnTo>
                  <a:pt x="1638890" y="0"/>
                </a:lnTo>
                <a:lnTo>
                  <a:pt x="1638890" y="1886492"/>
                </a:lnTo>
                <a:lnTo>
                  <a:pt x="0" y="18864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418815" y="8438564"/>
            <a:ext cx="1498622" cy="1513759"/>
          </a:xfrm>
          <a:custGeom>
            <a:avLst/>
            <a:gdLst/>
            <a:ahLst/>
            <a:cxnLst/>
            <a:rect l="l" t="t" r="r" b="b"/>
            <a:pathLst>
              <a:path w="1498622" h="1513759">
                <a:moveTo>
                  <a:pt x="0" y="0"/>
                </a:moveTo>
                <a:lnTo>
                  <a:pt x="1498622" y="0"/>
                </a:lnTo>
                <a:lnTo>
                  <a:pt x="1498622" y="1513759"/>
                </a:lnTo>
                <a:lnTo>
                  <a:pt x="0" y="15137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7" name="Picture 16" descr="A notepad with a pencil on it&#10;&#10;Description automatically generated with low confidence">
            <a:extLst>
              <a:ext uri="{FF2B5EF4-FFF2-40B4-BE49-F238E27FC236}">
                <a16:creationId xmlns:a16="http://schemas.microsoft.com/office/drawing/2014/main" id="{BA294A14-C8AE-A65D-6780-C0B4664782AC}"/>
              </a:ext>
            </a:extLst>
          </p:cNvPr>
          <p:cNvPicPr>
            <a:picLocks noChangeAspect="1"/>
          </p:cNvPicPr>
          <p:nvPr/>
        </p:nvPicPr>
        <p:blipFill>
          <a:blip r:embed="rId1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26" name="TextBox 25">
            <a:extLst>
              <a:ext uri="{FF2B5EF4-FFF2-40B4-BE49-F238E27FC236}">
                <a16:creationId xmlns:a16="http://schemas.microsoft.com/office/drawing/2014/main" id="{92532CFB-AFC7-FBD0-BC58-9AC75F6A3026}"/>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24" name="Hình Bầu dục 23">
            <a:extLst>
              <a:ext uri="{FF2B5EF4-FFF2-40B4-BE49-F238E27FC236}">
                <a16:creationId xmlns:a16="http://schemas.microsoft.com/office/drawing/2014/main" id="{59349E7E-5F89-6D7D-35A8-70C2EA6991AE}"/>
              </a:ext>
            </a:extLst>
          </p:cNvPr>
          <p:cNvSpPr/>
          <p:nvPr/>
        </p:nvSpPr>
        <p:spPr>
          <a:xfrm>
            <a:off x="3527028" y="7622613"/>
            <a:ext cx="1036150" cy="1109671"/>
          </a:xfrm>
          <a:prstGeom prst="ellipse">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1028700" y="9185289"/>
            <a:ext cx="19316700" cy="3704634"/>
            <a:chOff x="0" y="0"/>
            <a:chExt cx="6350000" cy="1217828"/>
          </a:xfrm>
        </p:grpSpPr>
        <p:sp>
          <p:nvSpPr>
            <p:cNvPr id="7" name="Freeform 7"/>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8" name="Freeform 8"/>
          <p:cNvSpPr/>
          <p:nvPr/>
        </p:nvSpPr>
        <p:spPr>
          <a:xfrm>
            <a:off x="16014988" y="7220141"/>
            <a:ext cx="2209771" cy="2359418"/>
          </a:xfrm>
          <a:custGeom>
            <a:avLst/>
            <a:gdLst/>
            <a:ahLst/>
            <a:cxnLst/>
            <a:rect l="l" t="t" r="r" b="b"/>
            <a:pathLst>
              <a:path w="1884781" h="2082631">
                <a:moveTo>
                  <a:pt x="0" y="0"/>
                </a:moveTo>
                <a:lnTo>
                  <a:pt x="1884782" y="0"/>
                </a:lnTo>
                <a:lnTo>
                  <a:pt x="1884782" y="2082631"/>
                </a:lnTo>
                <a:lnTo>
                  <a:pt x="0" y="20826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794906" y="7220141"/>
            <a:ext cx="3385705" cy="2786425"/>
          </a:xfrm>
          <a:custGeom>
            <a:avLst/>
            <a:gdLst/>
            <a:ahLst/>
            <a:cxnLst/>
            <a:rect l="l" t="t" r="r" b="b"/>
            <a:pathLst>
              <a:path w="2862398" h="2415148">
                <a:moveTo>
                  <a:pt x="0" y="0"/>
                </a:moveTo>
                <a:lnTo>
                  <a:pt x="2862399" y="0"/>
                </a:lnTo>
                <a:lnTo>
                  <a:pt x="2862399" y="2415149"/>
                </a:lnTo>
                <a:lnTo>
                  <a:pt x="0" y="24151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168126" y="2171700"/>
            <a:ext cx="15951748"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Hệ mạch không có thành phần nào sau đây?</a:t>
            </a:r>
          </a:p>
        </p:txBody>
      </p:sp>
      <p:sp>
        <p:nvSpPr>
          <p:cNvPr id="12" name="TextBox 12"/>
          <p:cNvSpPr txBox="1"/>
          <p:nvPr/>
        </p:nvSpPr>
        <p:spPr>
          <a:xfrm>
            <a:off x="3644900" y="3563938"/>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A</a:t>
            </a:r>
          </a:p>
        </p:txBody>
      </p:sp>
      <p:sp>
        <p:nvSpPr>
          <p:cNvPr id="13" name="TextBox 13"/>
          <p:cNvSpPr txBox="1"/>
          <p:nvPr/>
        </p:nvSpPr>
        <p:spPr>
          <a:xfrm>
            <a:off x="3644900" y="4872038"/>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B</a:t>
            </a:r>
          </a:p>
        </p:txBody>
      </p:sp>
      <p:sp>
        <p:nvSpPr>
          <p:cNvPr id="14" name="TextBox 14"/>
          <p:cNvSpPr txBox="1"/>
          <p:nvPr/>
        </p:nvSpPr>
        <p:spPr>
          <a:xfrm>
            <a:off x="3644900" y="6180138"/>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C</a:t>
            </a:r>
          </a:p>
        </p:txBody>
      </p:sp>
      <p:sp>
        <p:nvSpPr>
          <p:cNvPr id="15" name="TextBox 15"/>
          <p:cNvSpPr txBox="1"/>
          <p:nvPr/>
        </p:nvSpPr>
        <p:spPr>
          <a:xfrm>
            <a:off x="3644900" y="7488238"/>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D</a:t>
            </a:r>
          </a:p>
        </p:txBody>
      </p:sp>
      <p:sp>
        <p:nvSpPr>
          <p:cNvPr id="16" name="TextBox 16"/>
          <p:cNvSpPr txBox="1"/>
          <p:nvPr/>
        </p:nvSpPr>
        <p:spPr>
          <a:xfrm>
            <a:off x="5633811" y="3525838"/>
            <a:ext cx="4210050" cy="603250"/>
          </a:xfrm>
          <a:prstGeom prst="rect">
            <a:avLst/>
          </a:prstGeom>
        </p:spPr>
        <p:txBody>
          <a:bodyPr lIns="0" tIns="0" rIns="0" bIns="0" rtlCol="0" anchor="t">
            <a:spAutoFit/>
          </a:bodyPr>
          <a:lstStyle/>
          <a:p>
            <a:pPr algn="ctr">
              <a:lnSpc>
                <a:spcPts val="4587"/>
              </a:lnSpc>
            </a:pPr>
            <a:r>
              <a:rPr lang="en-US" sz="4400" err="1">
                <a:solidFill>
                  <a:srgbClr val="000000"/>
                </a:solidFill>
                <a:latin typeface="Open Sans"/>
                <a:ea typeface="Open Sans"/>
                <a:cs typeface="Open Sans"/>
              </a:rPr>
              <a:t>Động</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mạch</a:t>
            </a:r>
          </a:p>
        </p:txBody>
      </p:sp>
      <p:sp>
        <p:nvSpPr>
          <p:cNvPr id="17" name="TextBox 17"/>
          <p:cNvSpPr txBox="1"/>
          <p:nvPr/>
        </p:nvSpPr>
        <p:spPr>
          <a:xfrm>
            <a:off x="5633811" y="4826000"/>
            <a:ext cx="421005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Mao mạch</a:t>
            </a:r>
          </a:p>
        </p:txBody>
      </p:sp>
      <p:sp>
        <p:nvSpPr>
          <p:cNvPr id="18" name="TextBox 18"/>
          <p:cNvSpPr txBox="1"/>
          <p:nvPr/>
        </p:nvSpPr>
        <p:spPr>
          <a:xfrm>
            <a:off x="5633811" y="6176963"/>
            <a:ext cx="4210050" cy="603250"/>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Tim</a:t>
            </a:r>
          </a:p>
        </p:txBody>
      </p:sp>
      <p:sp>
        <p:nvSpPr>
          <p:cNvPr id="19" name="TextBox 19"/>
          <p:cNvSpPr txBox="1"/>
          <p:nvPr/>
        </p:nvSpPr>
        <p:spPr>
          <a:xfrm>
            <a:off x="5633811" y="7426325"/>
            <a:ext cx="421005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Tĩnh mạch</a:t>
            </a:r>
          </a:p>
        </p:txBody>
      </p:sp>
      <p:pic>
        <p:nvPicPr>
          <p:cNvPr id="21" name="Picture 20" descr="A notepad with a pencil on it&#10;&#10;Description automatically generated with low confidence">
            <a:extLst>
              <a:ext uri="{FF2B5EF4-FFF2-40B4-BE49-F238E27FC236}">
                <a16:creationId xmlns:a16="http://schemas.microsoft.com/office/drawing/2014/main" id="{FAAA574C-8149-9FA6-F1FE-617E788AB68E}"/>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215954"/>
            <a:ext cx="769597" cy="1004695"/>
          </a:xfrm>
          <a:prstGeom prst="rect">
            <a:avLst/>
          </a:prstGeom>
        </p:spPr>
      </p:pic>
      <p:pic>
        <p:nvPicPr>
          <p:cNvPr id="10" name="Picture 9" descr="A notepad with a pencil on it&#10;&#10;Description automatically generated with low confidence">
            <a:extLst>
              <a:ext uri="{FF2B5EF4-FFF2-40B4-BE49-F238E27FC236}">
                <a16:creationId xmlns:a16="http://schemas.microsoft.com/office/drawing/2014/main" id="{51E8B528-B29D-EC11-664D-309EABA64504}"/>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22" name="TextBox 21">
            <a:extLst>
              <a:ext uri="{FF2B5EF4-FFF2-40B4-BE49-F238E27FC236}">
                <a16:creationId xmlns:a16="http://schemas.microsoft.com/office/drawing/2014/main" id="{1867E81B-341E-7E5A-853C-C9F7D1601D64}"/>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20" name="Hình Bầu dục 19">
            <a:extLst>
              <a:ext uri="{FF2B5EF4-FFF2-40B4-BE49-F238E27FC236}">
                <a16:creationId xmlns:a16="http://schemas.microsoft.com/office/drawing/2014/main" id="{2500B8AC-B261-C93A-9282-559B6476ACB9}"/>
              </a:ext>
            </a:extLst>
          </p:cNvPr>
          <p:cNvSpPr/>
          <p:nvPr/>
        </p:nvSpPr>
        <p:spPr>
          <a:xfrm>
            <a:off x="4217142" y="5918896"/>
            <a:ext cx="1036150" cy="1109671"/>
          </a:xfrm>
          <a:prstGeom prst="ellipse">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8"/>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1028700" y="9185289"/>
            <a:ext cx="19316700" cy="3704634"/>
            <a:chOff x="0" y="0"/>
            <a:chExt cx="6350000" cy="1217828"/>
          </a:xfrm>
        </p:grpSpPr>
        <p:sp>
          <p:nvSpPr>
            <p:cNvPr id="7" name="Freeform 7"/>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11" name="TextBox 11"/>
          <p:cNvSpPr txBox="1"/>
          <p:nvPr/>
        </p:nvSpPr>
        <p:spPr>
          <a:xfrm>
            <a:off x="1168126" y="2171700"/>
            <a:ext cx="15951748" cy="603981"/>
          </a:xfrm>
          <a:prstGeom prst="rect">
            <a:avLst/>
          </a:prstGeom>
        </p:spPr>
        <p:txBody>
          <a:bodyPr lIns="0" tIns="0" rIns="0" bIns="0" rtlCol="0" anchor="t">
            <a:spAutoFit/>
          </a:bodyPr>
          <a:lstStyle/>
          <a:p>
            <a:pPr algn="ctr">
              <a:lnSpc>
                <a:spcPts val="4587"/>
              </a:lnSpc>
            </a:pPr>
            <a:r>
              <a:rPr lang="en-US" sz="4400" err="1">
                <a:solidFill>
                  <a:srgbClr val="000000"/>
                </a:solidFill>
                <a:latin typeface="Open Sans"/>
              </a:rPr>
              <a:t>Máu</a:t>
            </a:r>
            <a:r>
              <a:rPr lang="en-US" sz="4400">
                <a:solidFill>
                  <a:srgbClr val="000000"/>
                </a:solidFill>
                <a:latin typeface="Open Sans"/>
              </a:rPr>
              <a:t> </a:t>
            </a:r>
            <a:r>
              <a:rPr lang="en-US" sz="4400" err="1">
                <a:solidFill>
                  <a:srgbClr val="000000"/>
                </a:solidFill>
                <a:latin typeface="Open Sans"/>
              </a:rPr>
              <a:t>gồm</a:t>
            </a:r>
            <a:r>
              <a:rPr lang="en-US" sz="4400">
                <a:solidFill>
                  <a:srgbClr val="000000"/>
                </a:solidFill>
                <a:latin typeface="Open Sans"/>
              </a:rPr>
              <a:t> bao </a:t>
            </a:r>
            <a:r>
              <a:rPr lang="en-US" sz="4400" err="1">
                <a:solidFill>
                  <a:srgbClr val="000000"/>
                </a:solidFill>
                <a:latin typeface="Open Sans"/>
              </a:rPr>
              <a:t>nhiêu</a:t>
            </a:r>
            <a:r>
              <a:rPr lang="en-US" sz="4400">
                <a:solidFill>
                  <a:srgbClr val="000000"/>
                </a:solidFill>
                <a:latin typeface="Open Sans"/>
              </a:rPr>
              <a:t> </a:t>
            </a:r>
            <a:r>
              <a:rPr lang="en-US" sz="4400" err="1">
                <a:solidFill>
                  <a:srgbClr val="000000"/>
                </a:solidFill>
                <a:latin typeface="Open Sans"/>
              </a:rPr>
              <a:t>thành</a:t>
            </a:r>
            <a:r>
              <a:rPr lang="en-US" sz="4400">
                <a:solidFill>
                  <a:srgbClr val="000000"/>
                </a:solidFill>
                <a:latin typeface="Open Sans"/>
              </a:rPr>
              <a:t> </a:t>
            </a:r>
            <a:r>
              <a:rPr lang="en-US" sz="4400" err="1">
                <a:solidFill>
                  <a:srgbClr val="000000"/>
                </a:solidFill>
                <a:latin typeface="Open Sans"/>
              </a:rPr>
              <a:t>phần</a:t>
            </a:r>
            <a:r>
              <a:rPr lang="en-US" sz="4400">
                <a:solidFill>
                  <a:srgbClr val="000000"/>
                </a:solidFill>
                <a:latin typeface="Open Sans"/>
              </a:rPr>
              <a:t>?</a:t>
            </a:r>
            <a:endParaRPr lang="en-US" sz="4400">
              <a:solidFill>
                <a:srgbClr val="000000"/>
              </a:solidFill>
              <a:latin typeface="Open Sans"/>
              <a:ea typeface="Open Sans"/>
              <a:cs typeface="Open Sans"/>
            </a:endParaRPr>
          </a:p>
        </p:txBody>
      </p:sp>
      <p:sp>
        <p:nvSpPr>
          <p:cNvPr id="12" name="TextBox 12"/>
          <p:cNvSpPr txBox="1"/>
          <p:nvPr/>
        </p:nvSpPr>
        <p:spPr>
          <a:xfrm>
            <a:off x="5832929" y="36619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A</a:t>
            </a:r>
          </a:p>
        </p:txBody>
      </p:sp>
      <p:sp>
        <p:nvSpPr>
          <p:cNvPr id="13" name="TextBox 13"/>
          <p:cNvSpPr txBox="1"/>
          <p:nvPr/>
        </p:nvSpPr>
        <p:spPr>
          <a:xfrm>
            <a:off x="5832929" y="49700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B</a:t>
            </a:r>
          </a:p>
        </p:txBody>
      </p:sp>
      <p:sp>
        <p:nvSpPr>
          <p:cNvPr id="14" name="TextBox 14"/>
          <p:cNvSpPr txBox="1"/>
          <p:nvPr/>
        </p:nvSpPr>
        <p:spPr>
          <a:xfrm>
            <a:off x="5832929" y="62781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C</a:t>
            </a:r>
          </a:p>
        </p:txBody>
      </p:sp>
      <p:sp>
        <p:nvSpPr>
          <p:cNvPr id="15" name="TextBox 15"/>
          <p:cNvSpPr txBox="1"/>
          <p:nvPr/>
        </p:nvSpPr>
        <p:spPr>
          <a:xfrm>
            <a:off x="5832929" y="75862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D</a:t>
            </a:r>
          </a:p>
        </p:txBody>
      </p:sp>
      <p:sp>
        <p:nvSpPr>
          <p:cNvPr id="16" name="TextBox 16"/>
          <p:cNvSpPr txBox="1"/>
          <p:nvPr/>
        </p:nvSpPr>
        <p:spPr>
          <a:xfrm>
            <a:off x="8066542" y="3623809"/>
            <a:ext cx="1809978" cy="590550"/>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4</a:t>
            </a:r>
          </a:p>
        </p:txBody>
      </p:sp>
      <p:sp>
        <p:nvSpPr>
          <p:cNvPr id="17" name="TextBox 17"/>
          <p:cNvSpPr txBox="1"/>
          <p:nvPr/>
        </p:nvSpPr>
        <p:spPr>
          <a:xfrm>
            <a:off x="8066542" y="4923972"/>
            <a:ext cx="1809978" cy="590550"/>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6</a:t>
            </a:r>
          </a:p>
        </p:txBody>
      </p:sp>
      <p:sp>
        <p:nvSpPr>
          <p:cNvPr id="18" name="TextBox 18"/>
          <p:cNvSpPr txBox="1"/>
          <p:nvPr/>
        </p:nvSpPr>
        <p:spPr>
          <a:xfrm>
            <a:off x="8066542" y="6224134"/>
            <a:ext cx="1809978" cy="590550"/>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7</a:t>
            </a:r>
            <a:endParaRPr lang="vi-VN"/>
          </a:p>
        </p:txBody>
      </p:sp>
      <p:sp>
        <p:nvSpPr>
          <p:cNvPr id="19" name="TextBox 19"/>
          <p:cNvSpPr txBox="1"/>
          <p:nvPr/>
        </p:nvSpPr>
        <p:spPr>
          <a:xfrm>
            <a:off x="8066542" y="7524297"/>
            <a:ext cx="1809978" cy="590550"/>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rPr>
              <a:t>2</a:t>
            </a:r>
            <a:endParaRPr lang="en-US" sz="4400">
              <a:solidFill>
                <a:srgbClr val="000000"/>
              </a:solidFill>
              <a:latin typeface="Open Sans"/>
              <a:ea typeface="Open Sans"/>
              <a:cs typeface="Open Sans"/>
            </a:endParaRPr>
          </a:p>
        </p:txBody>
      </p:sp>
      <p:pic>
        <p:nvPicPr>
          <p:cNvPr id="21" name="Picture 20" descr="A notepad with a pencil on it&#10;&#10;Description automatically generated with low confidence">
            <a:extLst>
              <a:ext uri="{FF2B5EF4-FFF2-40B4-BE49-F238E27FC236}">
                <a16:creationId xmlns:a16="http://schemas.microsoft.com/office/drawing/2014/main" id="{FAAA574C-8149-9FA6-F1FE-617E788AB68E}"/>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215954"/>
            <a:ext cx="769597" cy="1004695"/>
          </a:xfrm>
          <a:prstGeom prst="rect">
            <a:avLst/>
          </a:prstGeom>
        </p:spPr>
      </p:pic>
      <p:pic>
        <p:nvPicPr>
          <p:cNvPr id="10" name="Picture 9" descr="A notepad with a pencil on it&#10;&#10;Description automatically generated with low confidence">
            <a:extLst>
              <a:ext uri="{FF2B5EF4-FFF2-40B4-BE49-F238E27FC236}">
                <a16:creationId xmlns:a16="http://schemas.microsoft.com/office/drawing/2014/main" id="{51E8B528-B29D-EC11-664D-309EABA64504}"/>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22" name="TextBox 21">
            <a:extLst>
              <a:ext uri="{FF2B5EF4-FFF2-40B4-BE49-F238E27FC236}">
                <a16:creationId xmlns:a16="http://schemas.microsoft.com/office/drawing/2014/main" id="{1867E81B-341E-7E5A-853C-C9F7D1601D64}"/>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20" name="Hình Bầu dục 19">
            <a:extLst>
              <a:ext uri="{FF2B5EF4-FFF2-40B4-BE49-F238E27FC236}">
                <a16:creationId xmlns:a16="http://schemas.microsoft.com/office/drawing/2014/main" id="{A4A73007-9EFA-A804-EFEC-0D331E971327}"/>
              </a:ext>
            </a:extLst>
          </p:cNvPr>
          <p:cNvSpPr/>
          <p:nvPr/>
        </p:nvSpPr>
        <p:spPr>
          <a:xfrm>
            <a:off x="6416877" y="3352537"/>
            <a:ext cx="1036150" cy="1109671"/>
          </a:xfrm>
          <a:prstGeom prst="ellipse">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54592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6"/>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1028700" y="9185289"/>
            <a:ext cx="19316700" cy="3704634"/>
            <a:chOff x="0" y="0"/>
            <a:chExt cx="6350000" cy="1217828"/>
          </a:xfrm>
        </p:grpSpPr>
        <p:sp>
          <p:nvSpPr>
            <p:cNvPr id="7" name="Freeform 7"/>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11" name="TextBox 11"/>
          <p:cNvSpPr txBox="1"/>
          <p:nvPr/>
        </p:nvSpPr>
        <p:spPr>
          <a:xfrm>
            <a:off x="1168126" y="2171700"/>
            <a:ext cx="15951748" cy="1179810"/>
          </a:xfrm>
          <a:prstGeom prst="rect">
            <a:avLst/>
          </a:prstGeom>
        </p:spPr>
        <p:txBody>
          <a:bodyPr lIns="0" tIns="0" rIns="0" bIns="0" rtlCol="0" anchor="t">
            <a:spAutoFit/>
          </a:bodyPr>
          <a:lstStyle/>
          <a:p>
            <a:pPr algn="ctr">
              <a:lnSpc>
                <a:spcPts val="4587"/>
              </a:lnSpc>
            </a:pPr>
            <a:r>
              <a:rPr lang="en-US" sz="4400" err="1">
                <a:solidFill>
                  <a:srgbClr val="000000"/>
                </a:solidFill>
                <a:latin typeface="Open Sans"/>
                <a:ea typeface="Open Sans"/>
                <a:cs typeface="Open Sans"/>
              </a:rPr>
              <a:t>Vận</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chuyển</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khí</a:t>
            </a:r>
            <a:r>
              <a:rPr lang="en-US" sz="4400">
                <a:solidFill>
                  <a:srgbClr val="000000"/>
                </a:solidFill>
                <a:latin typeface="Open Sans"/>
                <a:ea typeface="Open Sans"/>
                <a:cs typeface="Open Sans"/>
              </a:rPr>
              <a:t> oxygen </a:t>
            </a:r>
            <a:r>
              <a:rPr lang="en-US" sz="4400" err="1">
                <a:solidFill>
                  <a:srgbClr val="000000"/>
                </a:solidFill>
                <a:latin typeface="Open Sans"/>
                <a:ea typeface="Open Sans"/>
                <a:cs typeface="Open Sans"/>
              </a:rPr>
              <a:t>và</a:t>
            </a:r>
            <a:r>
              <a:rPr lang="en-US" sz="4400">
                <a:solidFill>
                  <a:srgbClr val="000000"/>
                </a:solidFill>
                <a:latin typeface="Open Sans"/>
                <a:ea typeface="Open Sans"/>
                <a:cs typeface="Open Sans"/>
              </a:rPr>
              <a:t> carbon dioxide </a:t>
            </a:r>
            <a:r>
              <a:rPr lang="en-US" sz="4400" err="1">
                <a:solidFill>
                  <a:srgbClr val="000000"/>
                </a:solidFill>
                <a:latin typeface="Open Sans"/>
                <a:ea typeface="Open Sans"/>
                <a:cs typeface="Open Sans"/>
              </a:rPr>
              <a:t>đến</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các</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mô</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và</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tế</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bào</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trong</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cơ</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thể</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là</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vai</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tò</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của</a:t>
            </a:r>
            <a:r>
              <a:rPr lang="en-US" sz="4400">
                <a:solidFill>
                  <a:srgbClr val="000000"/>
                </a:solidFill>
                <a:latin typeface="Open Sans"/>
                <a:ea typeface="Open Sans"/>
                <a:cs typeface="Open Sans"/>
              </a:rPr>
              <a:t> ?</a:t>
            </a:r>
            <a:endParaRPr lang="en-US" sz="4400">
              <a:latin typeface="Open Sans"/>
              <a:ea typeface="Open Sans"/>
              <a:cs typeface="Open Sans"/>
            </a:endParaRPr>
          </a:p>
        </p:txBody>
      </p:sp>
      <p:sp>
        <p:nvSpPr>
          <p:cNvPr id="12" name="TextBox 12"/>
          <p:cNvSpPr txBox="1"/>
          <p:nvPr/>
        </p:nvSpPr>
        <p:spPr>
          <a:xfrm>
            <a:off x="5832929" y="36619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A</a:t>
            </a:r>
          </a:p>
        </p:txBody>
      </p:sp>
      <p:sp>
        <p:nvSpPr>
          <p:cNvPr id="13" name="TextBox 13"/>
          <p:cNvSpPr txBox="1"/>
          <p:nvPr/>
        </p:nvSpPr>
        <p:spPr>
          <a:xfrm>
            <a:off x="5832929" y="49700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B</a:t>
            </a:r>
          </a:p>
        </p:txBody>
      </p:sp>
      <p:sp>
        <p:nvSpPr>
          <p:cNvPr id="14" name="TextBox 14"/>
          <p:cNvSpPr txBox="1"/>
          <p:nvPr/>
        </p:nvSpPr>
        <p:spPr>
          <a:xfrm>
            <a:off x="5832929" y="62781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C</a:t>
            </a:r>
          </a:p>
        </p:txBody>
      </p:sp>
      <p:sp>
        <p:nvSpPr>
          <p:cNvPr id="15" name="TextBox 15"/>
          <p:cNvSpPr txBox="1"/>
          <p:nvPr/>
        </p:nvSpPr>
        <p:spPr>
          <a:xfrm>
            <a:off x="5832929" y="75862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D</a:t>
            </a:r>
          </a:p>
        </p:txBody>
      </p:sp>
      <p:sp>
        <p:nvSpPr>
          <p:cNvPr id="16" name="TextBox 16"/>
          <p:cNvSpPr txBox="1"/>
          <p:nvPr/>
        </p:nvSpPr>
        <p:spPr>
          <a:xfrm>
            <a:off x="7482882" y="3648128"/>
            <a:ext cx="3536637" cy="589905"/>
          </a:xfrm>
          <a:prstGeom prst="rect">
            <a:avLst/>
          </a:prstGeom>
        </p:spPr>
        <p:txBody>
          <a:bodyPr wrap="square" lIns="0" tIns="0" rIns="0" bIns="0" rtlCol="0" anchor="t">
            <a:spAutoFit/>
          </a:bodyPr>
          <a:lstStyle/>
          <a:p>
            <a:pPr algn="ctr">
              <a:lnSpc>
                <a:spcPts val="4587"/>
              </a:lnSpc>
            </a:pPr>
            <a:r>
              <a:rPr lang="en-US" sz="4400" err="1">
                <a:solidFill>
                  <a:srgbClr val="000000"/>
                </a:solidFill>
                <a:latin typeface="Open Sans"/>
                <a:ea typeface="Open Sans"/>
                <a:cs typeface="Open Sans"/>
              </a:rPr>
              <a:t>Tiểu</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cầu</a:t>
            </a:r>
          </a:p>
        </p:txBody>
      </p:sp>
      <p:sp>
        <p:nvSpPr>
          <p:cNvPr id="17" name="TextBox 17"/>
          <p:cNvSpPr txBox="1"/>
          <p:nvPr/>
        </p:nvSpPr>
        <p:spPr>
          <a:xfrm>
            <a:off x="7482882" y="4948291"/>
            <a:ext cx="3536637" cy="589905"/>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Bạch </a:t>
            </a:r>
            <a:r>
              <a:rPr lang="en-US" sz="4400" err="1">
                <a:solidFill>
                  <a:srgbClr val="000000"/>
                </a:solidFill>
                <a:latin typeface="Open Sans"/>
                <a:ea typeface="Open Sans"/>
                <a:cs typeface="Open Sans"/>
              </a:rPr>
              <a:t>cầu</a:t>
            </a:r>
          </a:p>
        </p:txBody>
      </p:sp>
      <p:sp>
        <p:nvSpPr>
          <p:cNvPr id="18" name="TextBox 18"/>
          <p:cNvSpPr txBox="1"/>
          <p:nvPr/>
        </p:nvSpPr>
        <p:spPr>
          <a:xfrm>
            <a:off x="7482882" y="6248453"/>
            <a:ext cx="3536637" cy="589905"/>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Hồng </a:t>
            </a:r>
            <a:r>
              <a:rPr lang="en-US" sz="4400" err="1">
                <a:solidFill>
                  <a:srgbClr val="000000"/>
                </a:solidFill>
                <a:latin typeface="Open Sans"/>
                <a:ea typeface="Open Sans"/>
                <a:cs typeface="Open Sans"/>
              </a:rPr>
              <a:t>cầu</a:t>
            </a:r>
            <a:endParaRPr lang="en-US" sz="4400" err="1">
              <a:latin typeface="Open Sans"/>
              <a:ea typeface="Open Sans"/>
              <a:cs typeface="Open Sans"/>
            </a:endParaRPr>
          </a:p>
        </p:txBody>
      </p:sp>
      <p:sp>
        <p:nvSpPr>
          <p:cNvPr id="19" name="TextBox 19"/>
          <p:cNvSpPr txBox="1"/>
          <p:nvPr/>
        </p:nvSpPr>
        <p:spPr>
          <a:xfrm>
            <a:off x="7482882" y="7548616"/>
            <a:ext cx="3536637" cy="589905"/>
          </a:xfrm>
          <a:prstGeom prst="rect">
            <a:avLst/>
          </a:prstGeom>
        </p:spPr>
        <p:txBody>
          <a:bodyPr wrap="square" lIns="0" tIns="0" rIns="0" bIns="0" rtlCol="0" anchor="t">
            <a:spAutoFit/>
          </a:bodyPr>
          <a:lstStyle/>
          <a:p>
            <a:pPr algn="ctr">
              <a:lnSpc>
                <a:spcPts val="4587"/>
              </a:lnSpc>
            </a:pPr>
            <a:r>
              <a:rPr lang="en-US" sz="4400" err="1">
                <a:solidFill>
                  <a:srgbClr val="000000"/>
                </a:solidFill>
                <a:latin typeface="Open Sans"/>
                <a:ea typeface="Open Sans"/>
                <a:cs typeface="Open Sans"/>
              </a:rPr>
              <a:t>Huyết</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tương</a:t>
            </a:r>
          </a:p>
        </p:txBody>
      </p:sp>
      <p:pic>
        <p:nvPicPr>
          <p:cNvPr id="21" name="Picture 20" descr="A notepad with a pencil on it&#10;&#10;Description automatically generated with low confidence">
            <a:extLst>
              <a:ext uri="{FF2B5EF4-FFF2-40B4-BE49-F238E27FC236}">
                <a16:creationId xmlns:a16="http://schemas.microsoft.com/office/drawing/2014/main" id="{FAAA574C-8149-9FA6-F1FE-617E788AB68E}"/>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215954"/>
            <a:ext cx="769597" cy="1004695"/>
          </a:xfrm>
          <a:prstGeom prst="rect">
            <a:avLst/>
          </a:prstGeom>
        </p:spPr>
      </p:pic>
      <p:pic>
        <p:nvPicPr>
          <p:cNvPr id="10" name="Picture 9" descr="A notepad with a pencil on it&#10;&#10;Description automatically generated with low confidence">
            <a:extLst>
              <a:ext uri="{FF2B5EF4-FFF2-40B4-BE49-F238E27FC236}">
                <a16:creationId xmlns:a16="http://schemas.microsoft.com/office/drawing/2014/main" id="{51E8B528-B29D-EC11-664D-309EABA64504}"/>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22" name="TextBox 21">
            <a:extLst>
              <a:ext uri="{FF2B5EF4-FFF2-40B4-BE49-F238E27FC236}">
                <a16:creationId xmlns:a16="http://schemas.microsoft.com/office/drawing/2014/main" id="{1867E81B-341E-7E5A-853C-C9F7D1601D64}"/>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8" name="Hình Bầu dục 7">
            <a:extLst>
              <a:ext uri="{FF2B5EF4-FFF2-40B4-BE49-F238E27FC236}">
                <a16:creationId xmlns:a16="http://schemas.microsoft.com/office/drawing/2014/main" id="{06AC6DDC-16ED-0967-E053-EF7F6317534F}"/>
              </a:ext>
            </a:extLst>
          </p:cNvPr>
          <p:cNvSpPr/>
          <p:nvPr/>
        </p:nvSpPr>
        <p:spPr>
          <a:xfrm>
            <a:off x="6438444" y="6026726"/>
            <a:ext cx="1036150" cy="1109671"/>
          </a:xfrm>
          <a:prstGeom prst="ellipse">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5237735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8"/>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681402" y="2978214"/>
            <a:ext cx="1264653" cy="2209000"/>
          </a:xfrm>
          <a:custGeom>
            <a:avLst/>
            <a:gdLst/>
            <a:ahLst/>
            <a:cxnLst/>
            <a:rect l="l" t="t" r="r" b="b"/>
            <a:pathLst>
              <a:path w="1264653" h="2209000">
                <a:moveTo>
                  <a:pt x="0" y="0"/>
                </a:moveTo>
                <a:lnTo>
                  <a:pt x="1264653" y="0"/>
                </a:lnTo>
                <a:lnTo>
                  <a:pt x="1264653" y="2209001"/>
                </a:lnTo>
                <a:lnTo>
                  <a:pt x="0" y="2209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5003330" y="2918615"/>
            <a:ext cx="3082587" cy="2327353"/>
          </a:xfrm>
          <a:custGeom>
            <a:avLst/>
            <a:gdLst/>
            <a:ahLst/>
            <a:cxnLst/>
            <a:rect l="l" t="t" r="r" b="b"/>
            <a:pathLst>
              <a:path w="3082587" h="2327353">
                <a:moveTo>
                  <a:pt x="0" y="0"/>
                </a:moveTo>
                <a:lnTo>
                  <a:pt x="3082587" y="0"/>
                </a:lnTo>
                <a:lnTo>
                  <a:pt x="3082587" y="2327353"/>
                </a:lnTo>
                <a:lnTo>
                  <a:pt x="0" y="2327353"/>
                </a:lnTo>
                <a:lnTo>
                  <a:pt x="0" y="0"/>
                </a:lnTo>
                <a:close/>
              </a:path>
            </a:pathLst>
          </a:custGeom>
          <a:blipFill>
            <a:blip r:embed="rId8"/>
            <a:stretch>
              <a:fillRect/>
            </a:stretch>
          </a:blipFill>
        </p:spPr>
      </p:sp>
      <p:sp>
        <p:nvSpPr>
          <p:cNvPr id="6" name="Freeform 6"/>
          <p:cNvSpPr/>
          <p:nvPr/>
        </p:nvSpPr>
        <p:spPr>
          <a:xfrm>
            <a:off x="9873501" y="2978214"/>
            <a:ext cx="2080072" cy="2327353"/>
          </a:xfrm>
          <a:custGeom>
            <a:avLst/>
            <a:gdLst/>
            <a:ahLst/>
            <a:cxnLst/>
            <a:rect l="l" t="t" r="r" b="b"/>
            <a:pathLst>
              <a:path w="2080072" h="2327353">
                <a:moveTo>
                  <a:pt x="0" y="0"/>
                </a:moveTo>
                <a:lnTo>
                  <a:pt x="2080072" y="0"/>
                </a:lnTo>
                <a:lnTo>
                  <a:pt x="2080072" y="2327353"/>
                </a:lnTo>
                <a:lnTo>
                  <a:pt x="0" y="2327353"/>
                </a:lnTo>
                <a:lnTo>
                  <a:pt x="0" y="0"/>
                </a:lnTo>
                <a:close/>
              </a:path>
            </a:pathLst>
          </a:custGeom>
          <a:blipFill>
            <a:blip r:embed="rId9"/>
            <a:stretch>
              <a:fillRect/>
            </a:stretch>
          </a:blipFill>
        </p:spPr>
      </p:sp>
      <p:sp>
        <p:nvSpPr>
          <p:cNvPr id="7" name="Freeform 7"/>
          <p:cNvSpPr/>
          <p:nvPr/>
        </p:nvSpPr>
        <p:spPr>
          <a:xfrm>
            <a:off x="10167415" y="6869284"/>
            <a:ext cx="2140656" cy="2140656"/>
          </a:xfrm>
          <a:custGeom>
            <a:avLst/>
            <a:gdLst/>
            <a:ahLst/>
            <a:cxnLst/>
            <a:rect l="l" t="t" r="r" b="b"/>
            <a:pathLst>
              <a:path w="2140656" h="2140656">
                <a:moveTo>
                  <a:pt x="0" y="0"/>
                </a:moveTo>
                <a:lnTo>
                  <a:pt x="2140655" y="0"/>
                </a:lnTo>
                <a:lnTo>
                  <a:pt x="2140655" y="2140656"/>
                </a:lnTo>
                <a:lnTo>
                  <a:pt x="0" y="2140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4123580" y="2634468"/>
            <a:ext cx="1908644" cy="2641722"/>
          </a:xfrm>
          <a:custGeom>
            <a:avLst/>
            <a:gdLst/>
            <a:ahLst/>
            <a:cxnLst/>
            <a:rect l="l" t="t" r="r" b="b"/>
            <a:pathLst>
              <a:path w="1908644" h="2641722">
                <a:moveTo>
                  <a:pt x="0" y="0"/>
                </a:moveTo>
                <a:lnTo>
                  <a:pt x="1908644" y="0"/>
                </a:lnTo>
                <a:lnTo>
                  <a:pt x="1908644" y="2641723"/>
                </a:lnTo>
                <a:lnTo>
                  <a:pt x="0" y="26417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5702632" y="6696465"/>
            <a:ext cx="1599991" cy="2277567"/>
          </a:xfrm>
          <a:custGeom>
            <a:avLst/>
            <a:gdLst/>
            <a:ahLst/>
            <a:cxnLst/>
            <a:rect l="l" t="t" r="r" b="b"/>
            <a:pathLst>
              <a:path w="1599991" h="2277567">
                <a:moveTo>
                  <a:pt x="0" y="0"/>
                </a:moveTo>
                <a:lnTo>
                  <a:pt x="1599990" y="0"/>
                </a:lnTo>
                <a:lnTo>
                  <a:pt x="1599990" y="2277567"/>
                </a:lnTo>
                <a:lnTo>
                  <a:pt x="0" y="22775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364552" y="6623478"/>
            <a:ext cx="2165031" cy="2423542"/>
          </a:xfrm>
          <a:custGeom>
            <a:avLst/>
            <a:gdLst/>
            <a:ahLst/>
            <a:cxnLst/>
            <a:rect l="l" t="t" r="r" b="b"/>
            <a:pathLst>
              <a:path w="2165031" h="2423542">
                <a:moveTo>
                  <a:pt x="0" y="0"/>
                </a:moveTo>
                <a:lnTo>
                  <a:pt x="2165030" y="0"/>
                </a:lnTo>
                <a:lnTo>
                  <a:pt x="2165030" y="2423541"/>
                </a:lnTo>
                <a:lnTo>
                  <a:pt x="0" y="2423541"/>
                </a:lnTo>
                <a:lnTo>
                  <a:pt x="0" y="0"/>
                </a:lnTo>
                <a:close/>
              </a:path>
            </a:pathLst>
          </a:custGeom>
          <a:blipFill>
            <a:blip r:embed="rId16"/>
            <a:stretch>
              <a:fillRect/>
            </a:stretch>
          </a:blipFill>
        </p:spPr>
      </p:sp>
      <p:sp>
        <p:nvSpPr>
          <p:cNvPr id="12" name="TextBox 12"/>
          <p:cNvSpPr txBox="1"/>
          <p:nvPr/>
        </p:nvSpPr>
        <p:spPr>
          <a:xfrm>
            <a:off x="1168126" y="1948719"/>
            <a:ext cx="15951748"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Trong các việc làm sau đây, việc làm nào tốt cho tim mạch?</a:t>
            </a:r>
          </a:p>
        </p:txBody>
      </p:sp>
      <p:sp>
        <p:nvSpPr>
          <p:cNvPr id="13" name="TextBox 13"/>
          <p:cNvSpPr txBox="1"/>
          <p:nvPr/>
        </p:nvSpPr>
        <p:spPr>
          <a:xfrm>
            <a:off x="1858047" y="5556351"/>
            <a:ext cx="4252216"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Ăn mặn</a:t>
            </a:r>
          </a:p>
        </p:txBody>
      </p:sp>
      <p:sp>
        <p:nvSpPr>
          <p:cNvPr id="14" name="TextBox 14"/>
          <p:cNvSpPr txBox="1"/>
          <p:nvPr/>
        </p:nvSpPr>
        <p:spPr>
          <a:xfrm>
            <a:off x="4891784" y="5556351"/>
            <a:ext cx="4252216" cy="396654"/>
          </a:xfrm>
          <a:prstGeom prst="rect">
            <a:avLst/>
          </a:prstGeom>
        </p:spPr>
        <p:txBody>
          <a:bodyPr lIns="0" tIns="0" rIns="0" bIns="0" rtlCol="0" anchor="t">
            <a:spAutoFit/>
          </a:bodyPr>
          <a:lstStyle/>
          <a:p>
            <a:pPr algn="just">
              <a:lnSpc>
                <a:spcPts val="3055"/>
              </a:lnSpc>
            </a:pPr>
            <a:r>
              <a:rPr lang="en-US" sz="2900" err="1">
                <a:solidFill>
                  <a:srgbClr val="231F20"/>
                </a:solidFill>
                <a:latin typeface="Open Sans"/>
              </a:rPr>
              <a:t>Đi</a:t>
            </a:r>
            <a:r>
              <a:rPr lang="en-US" sz="2900">
                <a:solidFill>
                  <a:srgbClr val="231F20"/>
                </a:solidFill>
                <a:latin typeface="Open Sans"/>
              </a:rPr>
              <a:t> </a:t>
            </a:r>
            <a:r>
              <a:rPr lang="en-US" sz="2900" err="1">
                <a:solidFill>
                  <a:srgbClr val="231F20"/>
                </a:solidFill>
                <a:latin typeface="Open Sans"/>
              </a:rPr>
              <a:t>bộ</a:t>
            </a:r>
            <a:r>
              <a:rPr lang="en-US" sz="2900">
                <a:solidFill>
                  <a:srgbClr val="231F20"/>
                </a:solidFill>
                <a:latin typeface="Open Sans"/>
              </a:rPr>
              <a:t> </a:t>
            </a:r>
            <a:r>
              <a:rPr lang="en-US" sz="2900" err="1">
                <a:solidFill>
                  <a:srgbClr val="231F20"/>
                </a:solidFill>
                <a:latin typeface="Open Sans"/>
              </a:rPr>
              <a:t>thường</a:t>
            </a:r>
            <a:r>
              <a:rPr lang="en-US" sz="2900">
                <a:solidFill>
                  <a:srgbClr val="231F20"/>
                </a:solidFill>
                <a:latin typeface="Open Sans"/>
              </a:rPr>
              <a:t> </a:t>
            </a:r>
            <a:r>
              <a:rPr lang="en-US" sz="2900" err="1">
                <a:solidFill>
                  <a:srgbClr val="231F20"/>
                </a:solidFill>
                <a:latin typeface="Open Sans"/>
              </a:rPr>
              <a:t>xuyên</a:t>
            </a:r>
            <a:endParaRPr lang="en-US" sz="2900" err="1">
              <a:solidFill>
                <a:srgbClr val="231F20"/>
              </a:solidFill>
              <a:latin typeface="Open Sans"/>
              <a:ea typeface="Open Sans"/>
              <a:cs typeface="Open Sans"/>
            </a:endParaRPr>
          </a:p>
        </p:txBody>
      </p:sp>
      <p:sp>
        <p:nvSpPr>
          <p:cNvPr id="15" name="TextBox 15"/>
          <p:cNvSpPr txBox="1"/>
          <p:nvPr/>
        </p:nvSpPr>
        <p:spPr>
          <a:xfrm>
            <a:off x="9144000" y="5577740"/>
            <a:ext cx="4589921"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Ăn nhiều chất béo</a:t>
            </a:r>
          </a:p>
        </p:txBody>
      </p:sp>
      <p:sp>
        <p:nvSpPr>
          <p:cNvPr id="16" name="TextBox 16"/>
          <p:cNvSpPr txBox="1"/>
          <p:nvPr/>
        </p:nvSpPr>
        <p:spPr>
          <a:xfrm>
            <a:off x="9574109" y="9501989"/>
            <a:ext cx="4252216" cy="396654"/>
          </a:xfrm>
          <a:prstGeom prst="rect">
            <a:avLst/>
          </a:prstGeom>
        </p:spPr>
        <p:txBody>
          <a:bodyPr lIns="0" tIns="0" rIns="0" bIns="0" rtlCol="0" anchor="t">
            <a:spAutoFit/>
          </a:bodyPr>
          <a:lstStyle/>
          <a:p>
            <a:pPr algn="just">
              <a:lnSpc>
                <a:spcPts val="3055"/>
              </a:lnSpc>
            </a:pPr>
            <a:r>
              <a:rPr lang="en-US" sz="2900" err="1">
                <a:solidFill>
                  <a:srgbClr val="231F20"/>
                </a:solidFill>
                <a:latin typeface="Open Sans"/>
              </a:rPr>
              <a:t>Không</a:t>
            </a:r>
            <a:r>
              <a:rPr lang="en-US" sz="2900">
                <a:solidFill>
                  <a:srgbClr val="231F20"/>
                </a:solidFill>
                <a:latin typeface="Open Sans"/>
              </a:rPr>
              <a:t> </a:t>
            </a:r>
            <a:r>
              <a:rPr lang="en-US" sz="2900" err="1">
                <a:solidFill>
                  <a:srgbClr val="231F20"/>
                </a:solidFill>
                <a:latin typeface="Open Sans"/>
              </a:rPr>
              <a:t>hút</a:t>
            </a:r>
            <a:r>
              <a:rPr lang="en-US" sz="2900">
                <a:solidFill>
                  <a:srgbClr val="231F20"/>
                </a:solidFill>
                <a:latin typeface="Open Sans"/>
              </a:rPr>
              <a:t> </a:t>
            </a:r>
            <a:r>
              <a:rPr lang="en-US" sz="2900" err="1">
                <a:solidFill>
                  <a:srgbClr val="231F20"/>
                </a:solidFill>
                <a:latin typeface="Open Sans"/>
              </a:rPr>
              <a:t>thuốc</a:t>
            </a:r>
            <a:r>
              <a:rPr lang="en-US" sz="2900">
                <a:solidFill>
                  <a:srgbClr val="231F20"/>
                </a:solidFill>
                <a:latin typeface="Open Sans"/>
              </a:rPr>
              <a:t> </a:t>
            </a:r>
            <a:r>
              <a:rPr lang="en-US" sz="2900" err="1">
                <a:solidFill>
                  <a:srgbClr val="231F20"/>
                </a:solidFill>
                <a:latin typeface="Open Sans"/>
              </a:rPr>
              <a:t>lá</a:t>
            </a:r>
            <a:endParaRPr lang="en-US" sz="2900" err="1">
              <a:solidFill>
                <a:srgbClr val="231F20"/>
              </a:solidFill>
              <a:latin typeface="Open Sans"/>
              <a:ea typeface="Open Sans"/>
              <a:cs typeface="Open Sans"/>
            </a:endParaRPr>
          </a:p>
        </p:txBody>
      </p:sp>
      <p:sp>
        <p:nvSpPr>
          <p:cNvPr id="17" name="TextBox 17"/>
          <p:cNvSpPr txBox="1"/>
          <p:nvPr/>
        </p:nvSpPr>
        <p:spPr>
          <a:xfrm>
            <a:off x="13733921" y="9471246"/>
            <a:ext cx="4252216" cy="396654"/>
          </a:xfrm>
          <a:prstGeom prst="rect">
            <a:avLst/>
          </a:prstGeom>
        </p:spPr>
        <p:txBody>
          <a:bodyPr lIns="0" tIns="0" rIns="0" bIns="0" rtlCol="0" anchor="t">
            <a:spAutoFit/>
          </a:bodyPr>
          <a:lstStyle/>
          <a:p>
            <a:pPr algn="just">
              <a:lnSpc>
                <a:spcPts val="3055"/>
              </a:lnSpc>
            </a:pPr>
            <a:r>
              <a:rPr lang="en-US" sz="2900" err="1">
                <a:solidFill>
                  <a:srgbClr val="231F20"/>
                </a:solidFill>
                <a:latin typeface="Open Sans"/>
              </a:rPr>
              <a:t>Chơi</a:t>
            </a:r>
            <a:r>
              <a:rPr lang="en-US" sz="2900">
                <a:solidFill>
                  <a:srgbClr val="231F20"/>
                </a:solidFill>
                <a:latin typeface="Open Sans"/>
              </a:rPr>
              <a:t> </a:t>
            </a:r>
            <a:r>
              <a:rPr lang="en-US" sz="2900" err="1">
                <a:solidFill>
                  <a:srgbClr val="231F20"/>
                </a:solidFill>
                <a:latin typeface="Open Sans"/>
              </a:rPr>
              <a:t>các</a:t>
            </a:r>
            <a:r>
              <a:rPr lang="en-US" sz="2900">
                <a:solidFill>
                  <a:srgbClr val="231F20"/>
                </a:solidFill>
                <a:latin typeface="Open Sans"/>
              </a:rPr>
              <a:t> </a:t>
            </a:r>
            <a:r>
              <a:rPr lang="en-US" sz="2900" err="1">
                <a:solidFill>
                  <a:srgbClr val="231F20"/>
                </a:solidFill>
                <a:latin typeface="Open Sans"/>
              </a:rPr>
              <a:t>môn</a:t>
            </a:r>
            <a:r>
              <a:rPr lang="en-US" sz="2900">
                <a:solidFill>
                  <a:srgbClr val="231F20"/>
                </a:solidFill>
                <a:latin typeface="Open Sans"/>
              </a:rPr>
              <a:t> </a:t>
            </a:r>
            <a:r>
              <a:rPr lang="en-US" sz="2900" err="1">
                <a:solidFill>
                  <a:srgbClr val="231F20"/>
                </a:solidFill>
                <a:latin typeface="Open Sans"/>
              </a:rPr>
              <a:t>thể</a:t>
            </a:r>
            <a:r>
              <a:rPr lang="en-US" sz="2900">
                <a:solidFill>
                  <a:srgbClr val="231F20"/>
                </a:solidFill>
                <a:latin typeface="Open Sans"/>
              </a:rPr>
              <a:t> </a:t>
            </a:r>
            <a:r>
              <a:rPr lang="en-US" sz="2900" err="1">
                <a:solidFill>
                  <a:srgbClr val="231F20"/>
                </a:solidFill>
                <a:latin typeface="Open Sans"/>
              </a:rPr>
              <a:t>thao</a:t>
            </a:r>
            <a:endParaRPr lang="en-US" sz="2900" err="1">
              <a:solidFill>
                <a:srgbClr val="231F20"/>
              </a:solidFill>
              <a:latin typeface="Open Sans"/>
              <a:ea typeface="Open Sans"/>
              <a:cs typeface="Open Sans"/>
            </a:endParaRPr>
          </a:p>
        </p:txBody>
      </p:sp>
      <p:sp>
        <p:nvSpPr>
          <p:cNvPr id="18" name="TextBox 18"/>
          <p:cNvSpPr txBox="1"/>
          <p:nvPr/>
        </p:nvSpPr>
        <p:spPr>
          <a:xfrm>
            <a:off x="13163013" y="5556351"/>
            <a:ext cx="4589921"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Hay tức giận, căng thẳng</a:t>
            </a:r>
          </a:p>
        </p:txBody>
      </p:sp>
      <p:sp>
        <p:nvSpPr>
          <p:cNvPr id="19" name="TextBox 19"/>
          <p:cNvSpPr txBox="1"/>
          <p:nvPr/>
        </p:nvSpPr>
        <p:spPr>
          <a:xfrm>
            <a:off x="4165996" y="9469332"/>
            <a:ext cx="4692312" cy="396654"/>
          </a:xfrm>
          <a:prstGeom prst="rect">
            <a:avLst/>
          </a:prstGeom>
        </p:spPr>
        <p:txBody>
          <a:bodyPr lIns="0" tIns="0" rIns="0" bIns="0" rtlCol="0" anchor="t">
            <a:spAutoFit/>
          </a:bodyPr>
          <a:lstStyle/>
          <a:p>
            <a:pPr algn="just">
              <a:lnSpc>
                <a:spcPts val="3055"/>
              </a:lnSpc>
            </a:pPr>
            <a:r>
              <a:rPr lang="en-US" sz="2900" err="1">
                <a:solidFill>
                  <a:srgbClr val="231F20"/>
                </a:solidFill>
                <a:latin typeface="Open Sans"/>
              </a:rPr>
              <a:t>Ăn</a:t>
            </a:r>
            <a:r>
              <a:rPr lang="en-US" sz="2900">
                <a:solidFill>
                  <a:srgbClr val="231F20"/>
                </a:solidFill>
                <a:latin typeface="Open Sans"/>
              </a:rPr>
              <a:t> </a:t>
            </a:r>
            <a:r>
              <a:rPr lang="en-US" sz="2900" err="1">
                <a:solidFill>
                  <a:srgbClr val="231F20"/>
                </a:solidFill>
                <a:latin typeface="Open Sans"/>
              </a:rPr>
              <a:t>nhiều</a:t>
            </a:r>
            <a:r>
              <a:rPr lang="en-US" sz="2900">
                <a:solidFill>
                  <a:srgbClr val="231F20"/>
                </a:solidFill>
                <a:latin typeface="Open Sans"/>
              </a:rPr>
              <a:t> </a:t>
            </a:r>
            <a:r>
              <a:rPr lang="en-US" sz="2900" err="1">
                <a:solidFill>
                  <a:srgbClr val="231F20"/>
                </a:solidFill>
                <a:latin typeface="Open Sans"/>
              </a:rPr>
              <a:t>rau</a:t>
            </a:r>
            <a:r>
              <a:rPr lang="en-US" sz="2900">
                <a:solidFill>
                  <a:srgbClr val="231F20"/>
                </a:solidFill>
                <a:latin typeface="Open Sans"/>
              </a:rPr>
              <a:t> </a:t>
            </a:r>
            <a:r>
              <a:rPr lang="en-US" sz="2900" err="1">
                <a:solidFill>
                  <a:srgbClr val="231F20"/>
                </a:solidFill>
                <a:latin typeface="Open Sans"/>
              </a:rPr>
              <a:t>xanh</a:t>
            </a:r>
            <a:r>
              <a:rPr lang="en-US" sz="2900">
                <a:solidFill>
                  <a:srgbClr val="231F20"/>
                </a:solidFill>
                <a:latin typeface="Open Sans"/>
              </a:rPr>
              <a:t>, </a:t>
            </a:r>
            <a:r>
              <a:rPr lang="en-US" sz="2900" err="1">
                <a:solidFill>
                  <a:srgbClr val="231F20"/>
                </a:solidFill>
                <a:latin typeface="Open Sans"/>
              </a:rPr>
              <a:t>trái</a:t>
            </a:r>
            <a:r>
              <a:rPr lang="en-US" sz="2900">
                <a:solidFill>
                  <a:srgbClr val="231F20"/>
                </a:solidFill>
                <a:latin typeface="Open Sans"/>
              </a:rPr>
              <a:t> </a:t>
            </a:r>
            <a:r>
              <a:rPr lang="en-US" sz="2900" err="1">
                <a:solidFill>
                  <a:srgbClr val="231F20"/>
                </a:solidFill>
                <a:latin typeface="Open Sans"/>
              </a:rPr>
              <a:t>cây</a:t>
            </a:r>
            <a:endParaRPr lang="en-US" sz="2900" err="1">
              <a:solidFill>
                <a:srgbClr val="231F20"/>
              </a:solidFill>
              <a:latin typeface="Open Sans"/>
              <a:ea typeface="Open Sans"/>
              <a:cs typeface="Open Sans"/>
            </a:endParaRPr>
          </a:p>
        </p:txBody>
      </p:sp>
      <p:sp>
        <p:nvSpPr>
          <p:cNvPr id="20" name="TextBox 20"/>
          <p:cNvSpPr txBox="1"/>
          <p:nvPr/>
        </p:nvSpPr>
        <p:spPr>
          <a:xfrm>
            <a:off x="1704859" y="9469332"/>
            <a:ext cx="2042630"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Tắm đêm</a:t>
            </a:r>
          </a:p>
        </p:txBody>
      </p:sp>
      <p:sp>
        <p:nvSpPr>
          <p:cNvPr id="21" name="Freeform 21"/>
          <p:cNvSpPr/>
          <p:nvPr/>
        </p:nvSpPr>
        <p:spPr>
          <a:xfrm>
            <a:off x="13565068" y="8339714"/>
            <a:ext cx="1724053" cy="670226"/>
          </a:xfrm>
          <a:custGeom>
            <a:avLst/>
            <a:gdLst/>
            <a:ahLst/>
            <a:cxnLst/>
            <a:rect l="l" t="t" r="r" b="b"/>
            <a:pathLst>
              <a:path w="1724053" h="670226">
                <a:moveTo>
                  <a:pt x="0" y="0"/>
                </a:moveTo>
                <a:lnTo>
                  <a:pt x="1724053" y="0"/>
                </a:lnTo>
                <a:lnTo>
                  <a:pt x="1724053" y="670226"/>
                </a:lnTo>
                <a:lnTo>
                  <a:pt x="0" y="6702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Freeform 22"/>
          <p:cNvSpPr/>
          <p:nvPr/>
        </p:nvSpPr>
        <p:spPr>
          <a:xfrm>
            <a:off x="15544216" y="7086480"/>
            <a:ext cx="1253720" cy="2028077"/>
          </a:xfrm>
          <a:custGeom>
            <a:avLst/>
            <a:gdLst/>
            <a:ahLst/>
            <a:cxnLst/>
            <a:rect l="l" t="t" r="r" b="b"/>
            <a:pathLst>
              <a:path w="1253720" h="2028077">
                <a:moveTo>
                  <a:pt x="0" y="0"/>
                </a:moveTo>
                <a:lnTo>
                  <a:pt x="1253720" y="0"/>
                </a:lnTo>
                <a:lnTo>
                  <a:pt x="1253720" y="2028077"/>
                </a:lnTo>
                <a:lnTo>
                  <a:pt x="0" y="20280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pic>
        <p:nvPicPr>
          <p:cNvPr id="33" name="Picture 32" descr="A notepad with a pencil on it&#10;&#10;Description automatically generated with low confidence">
            <a:extLst>
              <a:ext uri="{FF2B5EF4-FFF2-40B4-BE49-F238E27FC236}">
                <a16:creationId xmlns:a16="http://schemas.microsoft.com/office/drawing/2014/main" id="{2DF7CA06-3A7D-A4EF-72A3-289231048AFE}"/>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215954"/>
            <a:ext cx="769597" cy="1004695"/>
          </a:xfrm>
          <a:prstGeom prst="rect">
            <a:avLst/>
          </a:prstGeom>
        </p:spPr>
      </p:pic>
      <p:pic>
        <p:nvPicPr>
          <p:cNvPr id="34" name="Picture 33" descr="A notepad with a pencil on it&#10;&#10;Description automatically generated with low confidence">
            <a:extLst>
              <a:ext uri="{FF2B5EF4-FFF2-40B4-BE49-F238E27FC236}">
                <a16:creationId xmlns:a16="http://schemas.microsoft.com/office/drawing/2014/main" id="{E98A699A-097E-DDD3-7CDC-79B497CEAFBA}"/>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35" name="TextBox 34">
            <a:extLst>
              <a:ext uri="{FF2B5EF4-FFF2-40B4-BE49-F238E27FC236}">
                <a16:creationId xmlns:a16="http://schemas.microsoft.com/office/drawing/2014/main" id="{5C018570-A8DD-8747-352E-0F651ECB35A6}"/>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11" name="Hình chữ nhật: Góc Tròn 10">
            <a:extLst>
              <a:ext uri="{FF2B5EF4-FFF2-40B4-BE49-F238E27FC236}">
                <a16:creationId xmlns:a16="http://schemas.microsoft.com/office/drawing/2014/main" id="{49DBE8D8-0AE2-A7C0-9D61-95E1FC959D46}"/>
              </a:ext>
            </a:extLst>
          </p:cNvPr>
          <p:cNvSpPr/>
          <p:nvPr/>
        </p:nvSpPr>
        <p:spPr>
          <a:xfrm>
            <a:off x="4718956" y="5453742"/>
            <a:ext cx="3673930" cy="636814"/>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23" name="Hình chữ nhật: Góc Tròn 22">
            <a:extLst>
              <a:ext uri="{FF2B5EF4-FFF2-40B4-BE49-F238E27FC236}">
                <a16:creationId xmlns:a16="http://schemas.microsoft.com/office/drawing/2014/main" id="{7E20E0BD-F8AC-2D89-9F73-109D496521DD}"/>
              </a:ext>
            </a:extLst>
          </p:cNvPr>
          <p:cNvSpPr/>
          <p:nvPr/>
        </p:nvSpPr>
        <p:spPr>
          <a:xfrm>
            <a:off x="3967840" y="9405255"/>
            <a:ext cx="4980217" cy="620486"/>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24" name="Hình chữ nhật: Góc Tròn 23">
            <a:extLst>
              <a:ext uri="{FF2B5EF4-FFF2-40B4-BE49-F238E27FC236}">
                <a16:creationId xmlns:a16="http://schemas.microsoft.com/office/drawing/2014/main" id="{3226E563-1FA0-3AEA-3247-104BCC23D322}"/>
              </a:ext>
            </a:extLst>
          </p:cNvPr>
          <p:cNvSpPr/>
          <p:nvPr/>
        </p:nvSpPr>
        <p:spPr>
          <a:xfrm>
            <a:off x="9405256" y="9421585"/>
            <a:ext cx="3673930" cy="636814"/>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25" name="Hình chữ nhật: Góc Tròn 24">
            <a:extLst>
              <a:ext uri="{FF2B5EF4-FFF2-40B4-BE49-F238E27FC236}">
                <a16:creationId xmlns:a16="http://schemas.microsoft.com/office/drawing/2014/main" id="{A5918E9F-5BB7-F2ED-EB82-0071B367288C}"/>
              </a:ext>
            </a:extLst>
          </p:cNvPr>
          <p:cNvSpPr/>
          <p:nvPr/>
        </p:nvSpPr>
        <p:spPr>
          <a:xfrm>
            <a:off x="13650684" y="9372599"/>
            <a:ext cx="4163788" cy="653143"/>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p:tgtEl>
                                          <p:spTgt spid="25"/>
                                        </p:tgtEl>
                                        <p:attrNameLst>
                                          <p:attrName>ppt_y</p:attrName>
                                        </p:attrNameLst>
                                      </p:cBhvr>
                                      <p:tavLst>
                                        <p:tav tm="0">
                                          <p:val>
                                            <p:strVal val="#ppt_y+#ppt_h*1.125000"/>
                                          </p:val>
                                        </p:tav>
                                        <p:tav tm="100000">
                                          <p:val>
                                            <p:strVal val="#ppt_y"/>
                                          </p:val>
                                        </p:tav>
                                      </p:tavLst>
                                    </p:anim>
                                    <p:animEffect transition="in" filter="wipe(up)">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Freeform 9">
            <a:extLst>
              <a:ext uri="{FF2B5EF4-FFF2-40B4-BE49-F238E27FC236}">
                <a16:creationId xmlns:a16="http://schemas.microsoft.com/office/drawing/2014/main" id="{78B00DAE-C24E-F3C2-C8DD-6B0F30DA8CD3}"/>
              </a:ext>
            </a:extLst>
          </p:cNvPr>
          <p:cNvSpPr/>
          <p:nvPr/>
        </p:nvSpPr>
        <p:spPr>
          <a:xfrm>
            <a:off x="1349521" y="2905152"/>
            <a:ext cx="15784785" cy="4597319"/>
          </a:xfrm>
          <a:custGeom>
            <a:avLst/>
            <a:gdLst/>
            <a:ahLst/>
            <a:cxnLst/>
            <a:rect l="l" t="t" r="r" b="b"/>
            <a:pathLst>
              <a:path w="12842677" h="3740430">
                <a:moveTo>
                  <a:pt x="0" y="0"/>
                </a:moveTo>
                <a:lnTo>
                  <a:pt x="12842677" y="0"/>
                </a:lnTo>
                <a:lnTo>
                  <a:pt x="12842677" y="3740430"/>
                </a:lnTo>
                <a:lnTo>
                  <a:pt x="0" y="37404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TextBox 12">
            <a:extLst>
              <a:ext uri="{FF2B5EF4-FFF2-40B4-BE49-F238E27FC236}">
                <a16:creationId xmlns:a16="http://schemas.microsoft.com/office/drawing/2014/main" id="{BFD693D2-38C7-E936-16D2-D45A62798758}"/>
              </a:ext>
            </a:extLst>
          </p:cNvPr>
          <p:cNvSpPr txBox="1"/>
          <p:nvPr/>
        </p:nvSpPr>
        <p:spPr>
          <a:xfrm>
            <a:off x="2272054" y="3694937"/>
            <a:ext cx="13999086" cy="2804614"/>
          </a:xfrm>
          <a:prstGeom prst="rect">
            <a:avLst/>
          </a:prstGeom>
        </p:spPr>
        <p:txBody>
          <a:bodyPr wrap="square" lIns="0" tIns="0" rIns="0" bIns="0" rtlCol="0" anchor="t">
            <a:spAutoFit/>
          </a:bodyPr>
          <a:lstStyle/>
          <a:p>
            <a:pPr algn="just">
              <a:lnSpc>
                <a:spcPct val="150000"/>
              </a:lnSpc>
            </a:pPr>
            <a:r>
              <a:rPr lang="en-US" sz="4199" spc="151">
                <a:solidFill>
                  <a:srgbClr val="1C030C"/>
                </a:solidFill>
                <a:latin typeface="Open Sans"/>
              </a:rPr>
              <a:t>Em hãy cho biết: Tại sao người tập thể dục, thể thao đều đặn vài tháng có nhịp tim lúc nghỉ ngơi giảm đi so với trước đây?</a:t>
            </a:r>
          </a:p>
        </p:txBody>
      </p:sp>
      <p:grpSp>
        <p:nvGrpSpPr>
          <p:cNvPr id="36" name="Group 6">
            <a:extLst>
              <a:ext uri="{FF2B5EF4-FFF2-40B4-BE49-F238E27FC236}">
                <a16:creationId xmlns:a16="http://schemas.microsoft.com/office/drawing/2014/main" id="{F65E15E9-C16B-EB98-F2D6-E093AB7A779D}"/>
              </a:ext>
            </a:extLst>
          </p:cNvPr>
          <p:cNvGrpSpPr/>
          <p:nvPr/>
        </p:nvGrpSpPr>
        <p:grpSpPr>
          <a:xfrm>
            <a:off x="0" y="9185289"/>
            <a:ext cx="18288000" cy="3704634"/>
            <a:chOff x="0" y="0"/>
            <a:chExt cx="6350000" cy="1217828"/>
          </a:xfrm>
        </p:grpSpPr>
        <p:sp>
          <p:nvSpPr>
            <p:cNvPr id="37" name="Freeform 7">
              <a:extLst>
                <a:ext uri="{FF2B5EF4-FFF2-40B4-BE49-F238E27FC236}">
                  <a16:creationId xmlns:a16="http://schemas.microsoft.com/office/drawing/2014/main" id="{8B14C84E-2D4F-3264-DF21-5008820C70BB}"/>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grpSp>
        <p:nvGrpSpPr>
          <p:cNvPr id="38" name="Google Shape;2689;p69">
            <a:extLst>
              <a:ext uri="{FF2B5EF4-FFF2-40B4-BE49-F238E27FC236}">
                <a16:creationId xmlns:a16="http://schemas.microsoft.com/office/drawing/2014/main" id="{F4859484-7622-515B-D8A5-C1EAC79B5ACC}"/>
              </a:ext>
            </a:extLst>
          </p:cNvPr>
          <p:cNvGrpSpPr/>
          <p:nvPr/>
        </p:nvGrpSpPr>
        <p:grpSpPr>
          <a:xfrm>
            <a:off x="5715000" y="514173"/>
            <a:ext cx="1371600" cy="1380949"/>
            <a:chOff x="2995634" y="2076582"/>
            <a:chExt cx="424724" cy="427619"/>
          </a:xfrm>
        </p:grpSpPr>
        <p:sp>
          <p:nvSpPr>
            <p:cNvPr id="39" name="Google Shape;2690;p69">
              <a:extLst>
                <a:ext uri="{FF2B5EF4-FFF2-40B4-BE49-F238E27FC236}">
                  <a16:creationId xmlns:a16="http://schemas.microsoft.com/office/drawing/2014/main" id="{3E028EF3-DA50-4DED-8020-E3DED29E5C85}"/>
                </a:ext>
              </a:extLst>
            </p:cNvPr>
            <p:cNvSpPr/>
            <p:nvPr/>
          </p:nvSpPr>
          <p:spPr>
            <a:xfrm>
              <a:off x="3248211" y="2084801"/>
              <a:ext cx="163948" cy="161063"/>
            </a:xfrm>
            <a:custGeom>
              <a:avLst/>
              <a:gdLst/>
              <a:ahLst/>
              <a:cxnLst/>
              <a:rect l="l" t="t" r="r" b="b"/>
              <a:pathLst>
                <a:path w="8298" h="8152" extrusionOk="0">
                  <a:moveTo>
                    <a:pt x="2811" y="0"/>
                  </a:moveTo>
                  <a:lnTo>
                    <a:pt x="2811" y="990"/>
                  </a:lnTo>
                  <a:cubicBezTo>
                    <a:pt x="2530" y="990"/>
                    <a:pt x="2249" y="1271"/>
                    <a:pt x="2114" y="1406"/>
                  </a:cubicBezTo>
                  <a:lnTo>
                    <a:pt x="1270" y="844"/>
                  </a:lnTo>
                  <a:lnTo>
                    <a:pt x="0" y="3092"/>
                  </a:lnTo>
                  <a:lnTo>
                    <a:pt x="843" y="3519"/>
                  </a:lnTo>
                  <a:lnTo>
                    <a:pt x="843" y="4081"/>
                  </a:lnTo>
                  <a:lnTo>
                    <a:pt x="843" y="4497"/>
                  </a:lnTo>
                  <a:lnTo>
                    <a:pt x="0" y="4925"/>
                  </a:lnTo>
                  <a:lnTo>
                    <a:pt x="1270" y="7173"/>
                  </a:lnTo>
                  <a:lnTo>
                    <a:pt x="2114" y="6611"/>
                  </a:lnTo>
                  <a:cubicBezTo>
                    <a:pt x="2249" y="6892"/>
                    <a:pt x="2530" y="7027"/>
                    <a:pt x="2811" y="7027"/>
                  </a:cubicBezTo>
                  <a:lnTo>
                    <a:pt x="2811" y="8151"/>
                  </a:lnTo>
                  <a:lnTo>
                    <a:pt x="5340" y="8151"/>
                  </a:lnTo>
                  <a:lnTo>
                    <a:pt x="5340" y="7027"/>
                  </a:lnTo>
                  <a:cubicBezTo>
                    <a:pt x="5621" y="7027"/>
                    <a:pt x="5902" y="6892"/>
                    <a:pt x="6183" y="6611"/>
                  </a:cubicBezTo>
                  <a:lnTo>
                    <a:pt x="7027" y="7173"/>
                  </a:lnTo>
                  <a:lnTo>
                    <a:pt x="8297" y="4925"/>
                  </a:lnTo>
                  <a:lnTo>
                    <a:pt x="7454" y="4497"/>
                  </a:lnTo>
                  <a:lnTo>
                    <a:pt x="7454" y="4081"/>
                  </a:lnTo>
                  <a:lnTo>
                    <a:pt x="7454" y="3519"/>
                  </a:lnTo>
                  <a:lnTo>
                    <a:pt x="8297" y="3092"/>
                  </a:lnTo>
                  <a:lnTo>
                    <a:pt x="7027" y="844"/>
                  </a:lnTo>
                  <a:lnTo>
                    <a:pt x="6183" y="1406"/>
                  </a:lnTo>
                  <a:cubicBezTo>
                    <a:pt x="5902" y="1271"/>
                    <a:pt x="5621" y="990"/>
                    <a:pt x="5340" y="990"/>
                  </a:cubicBezTo>
                  <a:lnTo>
                    <a:pt x="5340" y="0"/>
                  </a:lnTo>
                  <a:close/>
                </a:path>
              </a:pathLst>
            </a:custGeom>
            <a:solidFill>
              <a:schemeClr val="accent4"/>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0" name="Google Shape;2691;p69">
              <a:extLst>
                <a:ext uri="{FF2B5EF4-FFF2-40B4-BE49-F238E27FC236}">
                  <a16:creationId xmlns:a16="http://schemas.microsoft.com/office/drawing/2014/main" id="{176304B7-41FC-247F-0664-266DDDA328EF}"/>
                </a:ext>
              </a:extLst>
            </p:cNvPr>
            <p:cNvSpPr/>
            <p:nvPr/>
          </p:nvSpPr>
          <p:spPr>
            <a:xfrm>
              <a:off x="3003854" y="2209854"/>
              <a:ext cx="286108" cy="285891"/>
            </a:xfrm>
            <a:custGeom>
              <a:avLst/>
              <a:gdLst/>
              <a:ahLst/>
              <a:cxnLst/>
              <a:rect l="l" t="t" r="r" b="b"/>
              <a:pathLst>
                <a:path w="14481" h="14470" extrusionOk="0">
                  <a:moveTo>
                    <a:pt x="5768" y="1"/>
                  </a:moveTo>
                  <a:lnTo>
                    <a:pt x="5768" y="1260"/>
                  </a:lnTo>
                  <a:cubicBezTo>
                    <a:pt x="5059" y="1406"/>
                    <a:pt x="4644" y="1687"/>
                    <a:pt x="4081" y="1968"/>
                  </a:cubicBezTo>
                  <a:lnTo>
                    <a:pt x="3238" y="1125"/>
                  </a:lnTo>
                  <a:lnTo>
                    <a:pt x="990" y="3227"/>
                  </a:lnTo>
                  <a:lnTo>
                    <a:pt x="1968" y="4071"/>
                  </a:lnTo>
                  <a:cubicBezTo>
                    <a:pt x="1687" y="4633"/>
                    <a:pt x="1406" y="5195"/>
                    <a:pt x="1271" y="5757"/>
                  </a:cubicBezTo>
                  <a:lnTo>
                    <a:pt x="0" y="5757"/>
                  </a:lnTo>
                  <a:lnTo>
                    <a:pt x="0" y="8849"/>
                  </a:lnTo>
                  <a:lnTo>
                    <a:pt x="1271" y="8849"/>
                  </a:lnTo>
                  <a:cubicBezTo>
                    <a:pt x="1406" y="9411"/>
                    <a:pt x="1687" y="9973"/>
                    <a:pt x="1968" y="10400"/>
                  </a:cubicBezTo>
                  <a:lnTo>
                    <a:pt x="990" y="11378"/>
                  </a:lnTo>
                  <a:lnTo>
                    <a:pt x="3238" y="13492"/>
                  </a:lnTo>
                  <a:lnTo>
                    <a:pt x="4081" y="12649"/>
                  </a:lnTo>
                  <a:cubicBezTo>
                    <a:pt x="4644" y="12930"/>
                    <a:pt x="5059" y="13065"/>
                    <a:pt x="5768" y="13346"/>
                  </a:cubicBezTo>
                  <a:lnTo>
                    <a:pt x="5768" y="14470"/>
                  </a:lnTo>
                  <a:lnTo>
                    <a:pt x="8713" y="14470"/>
                  </a:lnTo>
                  <a:lnTo>
                    <a:pt x="8713" y="13346"/>
                  </a:lnTo>
                  <a:cubicBezTo>
                    <a:pt x="9422" y="13065"/>
                    <a:pt x="9838" y="12930"/>
                    <a:pt x="10400" y="12649"/>
                  </a:cubicBezTo>
                  <a:lnTo>
                    <a:pt x="11243" y="13492"/>
                  </a:lnTo>
                  <a:lnTo>
                    <a:pt x="13491" y="11378"/>
                  </a:lnTo>
                  <a:lnTo>
                    <a:pt x="12513" y="10400"/>
                  </a:lnTo>
                  <a:cubicBezTo>
                    <a:pt x="12794" y="9973"/>
                    <a:pt x="13075" y="9411"/>
                    <a:pt x="13210" y="8849"/>
                  </a:cubicBezTo>
                  <a:lnTo>
                    <a:pt x="14481" y="8849"/>
                  </a:lnTo>
                  <a:lnTo>
                    <a:pt x="14481" y="5757"/>
                  </a:lnTo>
                  <a:lnTo>
                    <a:pt x="13210" y="5757"/>
                  </a:lnTo>
                  <a:cubicBezTo>
                    <a:pt x="13075" y="5195"/>
                    <a:pt x="12794" y="4633"/>
                    <a:pt x="12513" y="4071"/>
                  </a:cubicBezTo>
                  <a:lnTo>
                    <a:pt x="13491" y="3227"/>
                  </a:lnTo>
                  <a:lnTo>
                    <a:pt x="11243" y="1125"/>
                  </a:lnTo>
                  <a:lnTo>
                    <a:pt x="10400" y="1968"/>
                  </a:lnTo>
                  <a:cubicBezTo>
                    <a:pt x="9838" y="1687"/>
                    <a:pt x="9422" y="1406"/>
                    <a:pt x="8713" y="1260"/>
                  </a:cubicBezTo>
                  <a:lnTo>
                    <a:pt x="8713" y="1"/>
                  </a:lnTo>
                  <a:close/>
                </a:path>
              </a:pathLst>
            </a:custGeom>
            <a:solidFill>
              <a:schemeClr val="accen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1" name="Google Shape;2692;p69">
              <a:extLst>
                <a:ext uri="{FF2B5EF4-FFF2-40B4-BE49-F238E27FC236}">
                  <a16:creationId xmlns:a16="http://schemas.microsoft.com/office/drawing/2014/main" id="{3C23285F-AA34-74E9-E488-F0B418942A0C}"/>
                </a:ext>
              </a:extLst>
            </p:cNvPr>
            <p:cNvSpPr/>
            <p:nvPr/>
          </p:nvSpPr>
          <p:spPr>
            <a:xfrm>
              <a:off x="3078937" y="2287605"/>
              <a:ext cx="135951" cy="133304"/>
            </a:xfrm>
            <a:custGeom>
              <a:avLst/>
              <a:gdLst/>
              <a:ahLst/>
              <a:cxnLst/>
              <a:rect l="l" t="t" r="r" b="b"/>
              <a:pathLst>
                <a:path w="6881" h="6747" extrusionOk="0">
                  <a:moveTo>
                    <a:pt x="3508" y="1"/>
                  </a:moveTo>
                  <a:cubicBezTo>
                    <a:pt x="1541" y="1"/>
                    <a:pt x="0" y="1541"/>
                    <a:pt x="0" y="3373"/>
                  </a:cubicBezTo>
                  <a:cubicBezTo>
                    <a:pt x="0" y="5195"/>
                    <a:pt x="1541" y="6746"/>
                    <a:pt x="3508" y="6746"/>
                  </a:cubicBezTo>
                  <a:cubicBezTo>
                    <a:pt x="5340" y="6746"/>
                    <a:pt x="6881" y="5195"/>
                    <a:pt x="6881" y="3373"/>
                  </a:cubicBezTo>
                  <a:cubicBezTo>
                    <a:pt x="6881" y="1541"/>
                    <a:pt x="5340" y="1"/>
                    <a:pt x="3508" y="1"/>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2" name="Google Shape;2693;p69">
              <a:extLst>
                <a:ext uri="{FF2B5EF4-FFF2-40B4-BE49-F238E27FC236}">
                  <a16:creationId xmlns:a16="http://schemas.microsoft.com/office/drawing/2014/main" id="{F4C41560-0D5E-A062-87AE-2187154908C7}"/>
                </a:ext>
              </a:extLst>
            </p:cNvPr>
            <p:cNvSpPr/>
            <p:nvPr/>
          </p:nvSpPr>
          <p:spPr>
            <a:xfrm>
              <a:off x="2995634" y="2201417"/>
              <a:ext cx="302547" cy="302784"/>
            </a:xfrm>
            <a:custGeom>
              <a:avLst/>
              <a:gdLst/>
              <a:ahLst/>
              <a:cxnLst/>
              <a:rect l="l" t="t" r="r" b="b"/>
              <a:pathLst>
                <a:path w="15313" h="15325" extrusionOk="0">
                  <a:moveTo>
                    <a:pt x="8713" y="990"/>
                  </a:moveTo>
                  <a:lnTo>
                    <a:pt x="8713" y="1687"/>
                  </a:lnTo>
                  <a:cubicBezTo>
                    <a:pt x="8713" y="1968"/>
                    <a:pt x="8848" y="2114"/>
                    <a:pt x="9129" y="2114"/>
                  </a:cubicBezTo>
                  <a:cubicBezTo>
                    <a:pt x="9556" y="2249"/>
                    <a:pt x="10119" y="2530"/>
                    <a:pt x="10535" y="2811"/>
                  </a:cubicBezTo>
                  <a:cubicBezTo>
                    <a:pt x="10816" y="2811"/>
                    <a:pt x="10962" y="2811"/>
                    <a:pt x="11097" y="2676"/>
                  </a:cubicBezTo>
                  <a:lnTo>
                    <a:pt x="11659" y="2114"/>
                  </a:lnTo>
                  <a:lnTo>
                    <a:pt x="13210" y="3654"/>
                  </a:lnTo>
                  <a:lnTo>
                    <a:pt x="12648" y="4217"/>
                  </a:lnTo>
                  <a:cubicBezTo>
                    <a:pt x="12502" y="4363"/>
                    <a:pt x="12502" y="4644"/>
                    <a:pt x="12648" y="4779"/>
                  </a:cubicBezTo>
                  <a:cubicBezTo>
                    <a:pt x="12929" y="5206"/>
                    <a:pt x="13064" y="5768"/>
                    <a:pt x="13210" y="6330"/>
                  </a:cubicBezTo>
                  <a:cubicBezTo>
                    <a:pt x="13345" y="6465"/>
                    <a:pt x="13491" y="6611"/>
                    <a:pt x="13626" y="6611"/>
                  </a:cubicBezTo>
                  <a:lnTo>
                    <a:pt x="14469" y="6611"/>
                  </a:lnTo>
                  <a:lnTo>
                    <a:pt x="14469" y="8860"/>
                  </a:lnTo>
                  <a:lnTo>
                    <a:pt x="13626" y="8860"/>
                  </a:lnTo>
                  <a:cubicBezTo>
                    <a:pt x="13491" y="8860"/>
                    <a:pt x="13345" y="8995"/>
                    <a:pt x="13210" y="9141"/>
                  </a:cubicBezTo>
                  <a:cubicBezTo>
                    <a:pt x="13064" y="9703"/>
                    <a:pt x="12929" y="10119"/>
                    <a:pt x="12648" y="10681"/>
                  </a:cubicBezTo>
                  <a:cubicBezTo>
                    <a:pt x="12502" y="10827"/>
                    <a:pt x="12502" y="11108"/>
                    <a:pt x="12648" y="11108"/>
                  </a:cubicBezTo>
                  <a:lnTo>
                    <a:pt x="13210" y="11805"/>
                  </a:lnTo>
                  <a:lnTo>
                    <a:pt x="11659" y="13357"/>
                  </a:lnTo>
                  <a:lnTo>
                    <a:pt x="11097" y="12795"/>
                  </a:lnTo>
                  <a:cubicBezTo>
                    <a:pt x="11001" y="12691"/>
                    <a:pt x="10900" y="12593"/>
                    <a:pt x="10748" y="12593"/>
                  </a:cubicBezTo>
                  <a:cubicBezTo>
                    <a:pt x="10686" y="12593"/>
                    <a:pt x="10616" y="12609"/>
                    <a:pt x="10535" y="12648"/>
                  </a:cubicBezTo>
                  <a:cubicBezTo>
                    <a:pt x="10119" y="12929"/>
                    <a:pt x="9556" y="13210"/>
                    <a:pt x="9129" y="13357"/>
                  </a:cubicBezTo>
                  <a:cubicBezTo>
                    <a:pt x="8848" y="13357"/>
                    <a:pt x="8713" y="13492"/>
                    <a:pt x="8713" y="13773"/>
                  </a:cubicBezTo>
                  <a:lnTo>
                    <a:pt x="8713" y="14481"/>
                  </a:lnTo>
                  <a:lnTo>
                    <a:pt x="6600" y="14481"/>
                  </a:lnTo>
                  <a:lnTo>
                    <a:pt x="6600" y="13773"/>
                  </a:lnTo>
                  <a:cubicBezTo>
                    <a:pt x="6600" y="13492"/>
                    <a:pt x="6465" y="13357"/>
                    <a:pt x="6184" y="13357"/>
                  </a:cubicBezTo>
                  <a:cubicBezTo>
                    <a:pt x="5757" y="13210"/>
                    <a:pt x="5194" y="12929"/>
                    <a:pt x="4778" y="12648"/>
                  </a:cubicBezTo>
                  <a:cubicBezTo>
                    <a:pt x="4697" y="12609"/>
                    <a:pt x="4627" y="12593"/>
                    <a:pt x="4565" y="12593"/>
                  </a:cubicBezTo>
                  <a:cubicBezTo>
                    <a:pt x="4413" y="12593"/>
                    <a:pt x="4312" y="12691"/>
                    <a:pt x="4216" y="12795"/>
                  </a:cubicBezTo>
                  <a:lnTo>
                    <a:pt x="3654" y="13357"/>
                  </a:lnTo>
                  <a:lnTo>
                    <a:pt x="2103" y="11805"/>
                  </a:lnTo>
                  <a:lnTo>
                    <a:pt x="2665" y="11108"/>
                  </a:lnTo>
                  <a:cubicBezTo>
                    <a:pt x="2811" y="11108"/>
                    <a:pt x="2811" y="10827"/>
                    <a:pt x="2665" y="10681"/>
                  </a:cubicBezTo>
                  <a:cubicBezTo>
                    <a:pt x="2384" y="10119"/>
                    <a:pt x="2249" y="9703"/>
                    <a:pt x="2103" y="9141"/>
                  </a:cubicBezTo>
                  <a:cubicBezTo>
                    <a:pt x="1968" y="8995"/>
                    <a:pt x="1822" y="8860"/>
                    <a:pt x="1687" y="8860"/>
                  </a:cubicBezTo>
                  <a:lnTo>
                    <a:pt x="844" y="8860"/>
                  </a:lnTo>
                  <a:lnTo>
                    <a:pt x="844" y="6611"/>
                  </a:lnTo>
                  <a:lnTo>
                    <a:pt x="1687" y="6611"/>
                  </a:lnTo>
                  <a:cubicBezTo>
                    <a:pt x="1822" y="6611"/>
                    <a:pt x="1968" y="6465"/>
                    <a:pt x="2103" y="6330"/>
                  </a:cubicBezTo>
                  <a:cubicBezTo>
                    <a:pt x="2249" y="5768"/>
                    <a:pt x="2384" y="5206"/>
                    <a:pt x="2665" y="4779"/>
                  </a:cubicBezTo>
                  <a:cubicBezTo>
                    <a:pt x="2811" y="4644"/>
                    <a:pt x="2811" y="4363"/>
                    <a:pt x="2665" y="4217"/>
                  </a:cubicBezTo>
                  <a:lnTo>
                    <a:pt x="2103" y="3654"/>
                  </a:lnTo>
                  <a:lnTo>
                    <a:pt x="3654" y="2114"/>
                  </a:lnTo>
                  <a:lnTo>
                    <a:pt x="4216" y="2676"/>
                  </a:lnTo>
                  <a:cubicBezTo>
                    <a:pt x="4351" y="2811"/>
                    <a:pt x="4497" y="2811"/>
                    <a:pt x="4778" y="2811"/>
                  </a:cubicBezTo>
                  <a:cubicBezTo>
                    <a:pt x="5194" y="2530"/>
                    <a:pt x="5757" y="2249"/>
                    <a:pt x="6184" y="2114"/>
                  </a:cubicBezTo>
                  <a:cubicBezTo>
                    <a:pt x="6465" y="2114"/>
                    <a:pt x="6600" y="1968"/>
                    <a:pt x="6600" y="1687"/>
                  </a:cubicBezTo>
                  <a:lnTo>
                    <a:pt x="6600" y="990"/>
                  </a:lnTo>
                  <a:close/>
                  <a:moveTo>
                    <a:pt x="6184" y="1"/>
                  </a:moveTo>
                  <a:cubicBezTo>
                    <a:pt x="5903" y="1"/>
                    <a:pt x="5757" y="282"/>
                    <a:pt x="5757" y="428"/>
                  </a:cubicBezTo>
                  <a:lnTo>
                    <a:pt x="5757" y="1406"/>
                  </a:lnTo>
                  <a:cubicBezTo>
                    <a:pt x="5341" y="1552"/>
                    <a:pt x="4913" y="1687"/>
                    <a:pt x="4632" y="1833"/>
                  </a:cubicBezTo>
                  <a:lnTo>
                    <a:pt x="3935" y="1271"/>
                  </a:lnTo>
                  <a:cubicBezTo>
                    <a:pt x="3789" y="1125"/>
                    <a:pt x="3789" y="1125"/>
                    <a:pt x="3654" y="1125"/>
                  </a:cubicBezTo>
                  <a:cubicBezTo>
                    <a:pt x="3508" y="1125"/>
                    <a:pt x="3373" y="1125"/>
                    <a:pt x="3373" y="1271"/>
                  </a:cubicBezTo>
                  <a:lnTo>
                    <a:pt x="1125" y="3373"/>
                  </a:lnTo>
                  <a:cubicBezTo>
                    <a:pt x="1125" y="3519"/>
                    <a:pt x="978" y="3519"/>
                    <a:pt x="978" y="3654"/>
                  </a:cubicBezTo>
                  <a:cubicBezTo>
                    <a:pt x="978" y="3801"/>
                    <a:pt x="1125" y="3935"/>
                    <a:pt x="1125" y="3935"/>
                  </a:cubicBezTo>
                  <a:lnTo>
                    <a:pt x="1822" y="4644"/>
                  </a:lnTo>
                  <a:cubicBezTo>
                    <a:pt x="1687" y="4925"/>
                    <a:pt x="1406" y="5341"/>
                    <a:pt x="1406" y="5768"/>
                  </a:cubicBezTo>
                  <a:lnTo>
                    <a:pt x="416" y="5768"/>
                  </a:lnTo>
                  <a:cubicBezTo>
                    <a:pt x="135" y="5768"/>
                    <a:pt x="0" y="5903"/>
                    <a:pt x="0" y="6184"/>
                  </a:cubicBezTo>
                  <a:lnTo>
                    <a:pt x="0" y="9276"/>
                  </a:lnTo>
                  <a:cubicBezTo>
                    <a:pt x="0" y="9422"/>
                    <a:pt x="135" y="9703"/>
                    <a:pt x="416" y="9703"/>
                  </a:cubicBezTo>
                  <a:lnTo>
                    <a:pt x="1406" y="9703"/>
                  </a:lnTo>
                  <a:cubicBezTo>
                    <a:pt x="1406" y="10119"/>
                    <a:pt x="1687" y="10400"/>
                    <a:pt x="1822" y="10827"/>
                  </a:cubicBezTo>
                  <a:lnTo>
                    <a:pt x="1125" y="11389"/>
                  </a:lnTo>
                  <a:cubicBezTo>
                    <a:pt x="1125" y="11524"/>
                    <a:pt x="978" y="11670"/>
                    <a:pt x="978" y="11805"/>
                  </a:cubicBezTo>
                  <a:cubicBezTo>
                    <a:pt x="978" y="11805"/>
                    <a:pt x="1125" y="11951"/>
                    <a:pt x="1125" y="12086"/>
                  </a:cubicBezTo>
                  <a:lnTo>
                    <a:pt x="3373" y="14200"/>
                  </a:lnTo>
                  <a:cubicBezTo>
                    <a:pt x="3373" y="14335"/>
                    <a:pt x="3508" y="14335"/>
                    <a:pt x="3654" y="14335"/>
                  </a:cubicBezTo>
                  <a:cubicBezTo>
                    <a:pt x="3789" y="14335"/>
                    <a:pt x="3789" y="14335"/>
                    <a:pt x="3935" y="14200"/>
                  </a:cubicBezTo>
                  <a:lnTo>
                    <a:pt x="4632" y="13492"/>
                  </a:lnTo>
                  <a:cubicBezTo>
                    <a:pt x="4913" y="13773"/>
                    <a:pt x="5341" y="13919"/>
                    <a:pt x="5757" y="14054"/>
                  </a:cubicBezTo>
                  <a:lnTo>
                    <a:pt x="5757" y="14897"/>
                  </a:lnTo>
                  <a:cubicBezTo>
                    <a:pt x="5757" y="15178"/>
                    <a:pt x="5903" y="15324"/>
                    <a:pt x="6184" y="15324"/>
                  </a:cubicBezTo>
                  <a:lnTo>
                    <a:pt x="9129" y="15324"/>
                  </a:lnTo>
                  <a:cubicBezTo>
                    <a:pt x="9410" y="15324"/>
                    <a:pt x="9556" y="15178"/>
                    <a:pt x="9556" y="14897"/>
                  </a:cubicBezTo>
                  <a:lnTo>
                    <a:pt x="9556" y="14054"/>
                  </a:lnTo>
                  <a:cubicBezTo>
                    <a:pt x="9972" y="13919"/>
                    <a:pt x="10400" y="13773"/>
                    <a:pt x="10681" y="13492"/>
                  </a:cubicBezTo>
                  <a:lnTo>
                    <a:pt x="11378" y="14200"/>
                  </a:lnTo>
                  <a:cubicBezTo>
                    <a:pt x="11451" y="14267"/>
                    <a:pt x="11558" y="14301"/>
                    <a:pt x="11663" y="14301"/>
                  </a:cubicBezTo>
                  <a:cubicBezTo>
                    <a:pt x="11768" y="14301"/>
                    <a:pt x="11872" y="14267"/>
                    <a:pt x="11940" y="14200"/>
                  </a:cubicBezTo>
                  <a:lnTo>
                    <a:pt x="14188" y="12086"/>
                  </a:lnTo>
                  <a:cubicBezTo>
                    <a:pt x="14188" y="11951"/>
                    <a:pt x="14335" y="11805"/>
                    <a:pt x="14335" y="11805"/>
                  </a:cubicBezTo>
                  <a:cubicBezTo>
                    <a:pt x="14335" y="11670"/>
                    <a:pt x="14188" y="11524"/>
                    <a:pt x="14188" y="11389"/>
                  </a:cubicBezTo>
                  <a:lnTo>
                    <a:pt x="13491" y="10827"/>
                  </a:lnTo>
                  <a:cubicBezTo>
                    <a:pt x="13626" y="10400"/>
                    <a:pt x="13907" y="10119"/>
                    <a:pt x="13907" y="9703"/>
                  </a:cubicBezTo>
                  <a:lnTo>
                    <a:pt x="14897" y="9703"/>
                  </a:lnTo>
                  <a:cubicBezTo>
                    <a:pt x="15178" y="9703"/>
                    <a:pt x="15313" y="9422"/>
                    <a:pt x="15313" y="9276"/>
                  </a:cubicBezTo>
                  <a:lnTo>
                    <a:pt x="15313" y="6184"/>
                  </a:lnTo>
                  <a:cubicBezTo>
                    <a:pt x="15313" y="5903"/>
                    <a:pt x="15178" y="5768"/>
                    <a:pt x="14897" y="5768"/>
                  </a:cubicBezTo>
                  <a:lnTo>
                    <a:pt x="13907" y="5768"/>
                  </a:lnTo>
                  <a:cubicBezTo>
                    <a:pt x="13907" y="5341"/>
                    <a:pt x="13626" y="4925"/>
                    <a:pt x="13491" y="4644"/>
                  </a:cubicBezTo>
                  <a:lnTo>
                    <a:pt x="14188" y="3935"/>
                  </a:lnTo>
                  <a:cubicBezTo>
                    <a:pt x="14188" y="3935"/>
                    <a:pt x="14335" y="3801"/>
                    <a:pt x="14335" y="3654"/>
                  </a:cubicBezTo>
                  <a:cubicBezTo>
                    <a:pt x="14335" y="3519"/>
                    <a:pt x="14188" y="3519"/>
                    <a:pt x="14188" y="3373"/>
                  </a:cubicBezTo>
                  <a:lnTo>
                    <a:pt x="11940" y="1271"/>
                  </a:lnTo>
                  <a:cubicBezTo>
                    <a:pt x="11872" y="1198"/>
                    <a:pt x="11768" y="1161"/>
                    <a:pt x="11663" y="1161"/>
                  </a:cubicBezTo>
                  <a:cubicBezTo>
                    <a:pt x="11558" y="1161"/>
                    <a:pt x="11451" y="1198"/>
                    <a:pt x="11378" y="1271"/>
                  </a:cubicBezTo>
                  <a:lnTo>
                    <a:pt x="10681" y="1833"/>
                  </a:lnTo>
                  <a:cubicBezTo>
                    <a:pt x="10400" y="1687"/>
                    <a:pt x="9972" y="1552"/>
                    <a:pt x="9556" y="1406"/>
                  </a:cubicBezTo>
                  <a:lnTo>
                    <a:pt x="9556" y="428"/>
                  </a:lnTo>
                  <a:cubicBezTo>
                    <a:pt x="9556" y="282"/>
                    <a:pt x="9410" y="1"/>
                    <a:pt x="9129"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3" name="Google Shape;2694;p69">
              <a:extLst>
                <a:ext uri="{FF2B5EF4-FFF2-40B4-BE49-F238E27FC236}">
                  <a16:creationId xmlns:a16="http://schemas.microsoft.com/office/drawing/2014/main" id="{450FFCFD-2086-337E-E51C-A6F548673F14}"/>
                </a:ext>
              </a:extLst>
            </p:cNvPr>
            <p:cNvSpPr/>
            <p:nvPr/>
          </p:nvSpPr>
          <p:spPr>
            <a:xfrm>
              <a:off x="3070500" y="2284720"/>
              <a:ext cx="152824" cy="144408"/>
            </a:xfrm>
            <a:custGeom>
              <a:avLst/>
              <a:gdLst/>
              <a:ahLst/>
              <a:cxnLst/>
              <a:rect l="l" t="t" r="r" b="b"/>
              <a:pathLst>
                <a:path w="7735" h="7309" extrusionOk="0">
                  <a:moveTo>
                    <a:pt x="5486" y="1"/>
                  </a:moveTo>
                  <a:cubicBezTo>
                    <a:pt x="5340" y="1"/>
                    <a:pt x="5059" y="1"/>
                    <a:pt x="4924" y="282"/>
                  </a:cubicBezTo>
                  <a:cubicBezTo>
                    <a:pt x="4778" y="428"/>
                    <a:pt x="4924" y="709"/>
                    <a:pt x="5205" y="844"/>
                  </a:cubicBezTo>
                  <a:cubicBezTo>
                    <a:pt x="6183" y="1271"/>
                    <a:pt x="6892" y="2395"/>
                    <a:pt x="6892" y="3519"/>
                  </a:cubicBezTo>
                  <a:cubicBezTo>
                    <a:pt x="6892" y="5206"/>
                    <a:pt x="5486" y="6465"/>
                    <a:pt x="3935" y="6465"/>
                  </a:cubicBezTo>
                  <a:cubicBezTo>
                    <a:pt x="2249" y="6465"/>
                    <a:pt x="843" y="5206"/>
                    <a:pt x="843" y="3519"/>
                  </a:cubicBezTo>
                  <a:cubicBezTo>
                    <a:pt x="843" y="2395"/>
                    <a:pt x="1552" y="1406"/>
                    <a:pt x="2395" y="844"/>
                  </a:cubicBezTo>
                  <a:cubicBezTo>
                    <a:pt x="2676" y="709"/>
                    <a:pt x="2676" y="563"/>
                    <a:pt x="2676" y="282"/>
                  </a:cubicBezTo>
                  <a:cubicBezTo>
                    <a:pt x="2573" y="187"/>
                    <a:pt x="2403" y="86"/>
                    <a:pt x="2264" y="86"/>
                  </a:cubicBezTo>
                  <a:cubicBezTo>
                    <a:pt x="2206" y="86"/>
                    <a:pt x="2154" y="104"/>
                    <a:pt x="2114" y="147"/>
                  </a:cubicBezTo>
                  <a:cubicBezTo>
                    <a:pt x="843" y="844"/>
                    <a:pt x="0" y="2114"/>
                    <a:pt x="0" y="3519"/>
                  </a:cubicBezTo>
                  <a:cubicBezTo>
                    <a:pt x="0" y="5622"/>
                    <a:pt x="1833" y="7308"/>
                    <a:pt x="3935" y="7308"/>
                  </a:cubicBezTo>
                  <a:cubicBezTo>
                    <a:pt x="6049" y="7308"/>
                    <a:pt x="7735" y="5622"/>
                    <a:pt x="7735" y="3519"/>
                  </a:cubicBezTo>
                  <a:cubicBezTo>
                    <a:pt x="7735" y="1968"/>
                    <a:pt x="6892" y="709"/>
                    <a:pt x="5486"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4" name="Google Shape;2695;p69">
              <a:extLst>
                <a:ext uri="{FF2B5EF4-FFF2-40B4-BE49-F238E27FC236}">
                  <a16:creationId xmlns:a16="http://schemas.microsoft.com/office/drawing/2014/main" id="{D3298AA6-558D-0D7F-23D1-B094B02A3B35}"/>
                </a:ext>
              </a:extLst>
            </p:cNvPr>
            <p:cNvSpPr/>
            <p:nvPr/>
          </p:nvSpPr>
          <p:spPr>
            <a:xfrm>
              <a:off x="3137127" y="2279168"/>
              <a:ext cx="19580" cy="16675"/>
            </a:xfrm>
            <a:custGeom>
              <a:avLst/>
              <a:gdLst/>
              <a:ahLst/>
              <a:cxnLst/>
              <a:rect l="l" t="t" r="r" b="b"/>
              <a:pathLst>
                <a:path w="991" h="844" extrusionOk="0">
                  <a:moveTo>
                    <a:pt x="563" y="0"/>
                  </a:moveTo>
                  <a:cubicBezTo>
                    <a:pt x="282" y="0"/>
                    <a:pt x="1" y="147"/>
                    <a:pt x="1" y="428"/>
                  </a:cubicBezTo>
                  <a:cubicBezTo>
                    <a:pt x="1" y="563"/>
                    <a:pt x="282" y="844"/>
                    <a:pt x="563" y="844"/>
                  </a:cubicBezTo>
                  <a:cubicBezTo>
                    <a:pt x="709" y="844"/>
                    <a:pt x="990" y="563"/>
                    <a:pt x="990" y="428"/>
                  </a:cubicBezTo>
                  <a:cubicBezTo>
                    <a:pt x="990" y="147"/>
                    <a:pt x="709" y="0"/>
                    <a:pt x="563" y="0"/>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5" name="Google Shape;2696;p69">
              <a:extLst>
                <a:ext uri="{FF2B5EF4-FFF2-40B4-BE49-F238E27FC236}">
                  <a16:creationId xmlns:a16="http://schemas.microsoft.com/office/drawing/2014/main" id="{A82B4736-C68B-9E3F-BBDA-3E9D8FD6E9A8}"/>
                </a:ext>
              </a:extLst>
            </p:cNvPr>
            <p:cNvSpPr/>
            <p:nvPr/>
          </p:nvSpPr>
          <p:spPr>
            <a:xfrm>
              <a:off x="3237087" y="2076582"/>
              <a:ext cx="183271" cy="177719"/>
            </a:xfrm>
            <a:custGeom>
              <a:avLst/>
              <a:gdLst/>
              <a:ahLst/>
              <a:cxnLst/>
              <a:rect l="l" t="t" r="r" b="b"/>
              <a:pathLst>
                <a:path w="9276" h="8995" extrusionOk="0">
                  <a:moveTo>
                    <a:pt x="5487" y="844"/>
                  </a:moveTo>
                  <a:lnTo>
                    <a:pt x="5487" y="1406"/>
                  </a:lnTo>
                  <a:cubicBezTo>
                    <a:pt x="5487" y="1541"/>
                    <a:pt x="5622" y="1687"/>
                    <a:pt x="5768" y="1687"/>
                  </a:cubicBezTo>
                  <a:cubicBezTo>
                    <a:pt x="6049" y="1822"/>
                    <a:pt x="6184" y="1968"/>
                    <a:pt x="6465" y="2103"/>
                  </a:cubicBezTo>
                  <a:cubicBezTo>
                    <a:pt x="6538" y="2176"/>
                    <a:pt x="6609" y="2212"/>
                    <a:pt x="6679" y="2212"/>
                  </a:cubicBezTo>
                  <a:cubicBezTo>
                    <a:pt x="6749" y="2212"/>
                    <a:pt x="6820" y="2176"/>
                    <a:pt x="6893" y="2103"/>
                  </a:cubicBezTo>
                  <a:lnTo>
                    <a:pt x="7455" y="1822"/>
                  </a:lnTo>
                  <a:lnTo>
                    <a:pt x="8298" y="3373"/>
                  </a:lnTo>
                  <a:lnTo>
                    <a:pt x="7736" y="3654"/>
                  </a:lnTo>
                  <a:cubicBezTo>
                    <a:pt x="7590" y="3654"/>
                    <a:pt x="7590" y="3935"/>
                    <a:pt x="7590" y="4070"/>
                  </a:cubicBezTo>
                  <a:lnTo>
                    <a:pt x="7590" y="4497"/>
                  </a:lnTo>
                  <a:lnTo>
                    <a:pt x="7590" y="4778"/>
                  </a:lnTo>
                  <a:cubicBezTo>
                    <a:pt x="7590" y="4913"/>
                    <a:pt x="7590" y="5194"/>
                    <a:pt x="7736" y="5194"/>
                  </a:cubicBezTo>
                  <a:lnTo>
                    <a:pt x="8298" y="5475"/>
                  </a:lnTo>
                  <a:lnTo>
                    <a:pt x="7455" y="7027"/>
                  </a:lnTo>
                  <a:lnTo>
                    <a:pt x="6893" y="6746"/>
                  </a:lnTo>
                  <a:cubicBezTo>
                    <a:pt x="6820" y="6673"/>
                    <a:pt x="6749" y="6636"/>
                    <a:pt x="6679" y="6636"/>
                  </a:cubicBezTo>
                  <a:cubicBezTo>
                    <a:pt x="6609" y="6636"/>
                    <a:pt x="6538" y="6673"/>
                    <a:pt x="6465" y="6746"/>
                  </a:cubicBezTo>
                  <a:cubicBezTo>
                    <a:pt x="6184" y="6881"/>
                    <a:pt x="6049" y="7027"/>
                    <a:pt x="5768" y="7162"/>
                  </a:cubicBezTo>
                  <a:cubicBezTo>
                    <a:pt x="5622" y="7162"/>
                    <a:pt x="5487" y="7308"/>
                    <a:pt x="5487" y="7443"/>
                  </a:cubicBezTo>
                  <a:lnTo>
                    <a:pt x="5487" y="8151"/>
                  </a:lnTo>
                  <a:lnTo>
                    <a:pt x="3801" y="8151"/>
                  </a:lnTo>
                  <a:lnTo>
                    <a:pt x="3801" y="7443"/>
                  </a:lnTo>
                  <a:cubicBezTo>
                    <a:pt x="3801" y="7308"/>
                    <a:pt x="3655" y="7162"/>
                    <a:pt x="3520" y="7162"/>
                  </a:cubicBezTo>
                  <a:cubicBezTo>
                    <a:pt x="3374" y="7027"/>
                    <a:pt x="3093" y="6881"/>
                    <a:pt x="2958" y="6746"/>
                  </a:cubicBezTo>
                  <a:cubicBezTo>
                    <a:pt x="2885" y="6673"/>
                    <a:pt x="2778" y="6636"/>
                    <a:pt x="2672" y="6636"/>
                  </a:cubicBezTo>
                  <a:cubicBezTo>
                    <a:pt x="2567" y="6636"/>
                    <a:pt x="2463" y="6673"/>
                    <a:pt x="2396" y="6746"/>
                  </a:cubicBezTo>
                  <a:lnTo>
                    <a:pt x="1968" y="7027"/>
                  </a:lnTo>
                  <a:lnTo>
                    <a:pt x="1125" y="5475"/>
                  </a:lnTo>
                  <a:lnTo>
                    <a:pt x="1552" y="5194"/>
                  </a:lnTo>
                  <a:cubicBezTo>
                    <a:pt x="1687" y="5194"/>
                    <a:pt x="1833" y="4913"/>
                    <a:pt x="1833" y="4778"/>
                  </a:cubicBezTo>
                  <a:lnTo>
                    <a:pt x="1833" y="4497"/>
                  </a:lnTo>
                  <a:lnTo>
                    <a:pt x="1833" y="4070"/>
                  </a:lnTo>
                  <a:cubicBezTo>
                    <a:pt x="1833" y="3935"/>
                    <a:pt x="1687" y="3654"/>
                    <a:pt x="1552" y="3654"/>
                  </a:cubicBezTo>
                  <a:lnTo>
                    <a:pt x="1125" y="3373"/>
                  </a:lnTo>
                  <a:lnTo>
                    <a:pt x="1968" y="1822"/>
                  </a:lnTo>
                  <a:lnTo>
                    <a:pt x="2396" y="2103"/>
                  </a:lnTo>
                  <a:cubicBezTo>
                    <a:pt x="2463" y="2176"/>
                    <a:pt x="2567" y="2212"/>
                    <a:pt x="2672" y="2212"/>
                  </a:cubicBezTo>
                  <a:cubicBezTo>
                    <a:pt x="2778" y="2212"/>
                    <a:pt x="2885" y="2176"/>
                    <a:pt x="2958" y="2103"/>
                  </a:cubicBezTo>
                  <a:cubicBezTo>
                    <a:pt x="3093" y="1968"/>
                    <a:pt x="3374" y="1822"/>
                    <a:pt x="3520" y="1687"/>
                  </a:cubicBezTo>
                  <a:cubicBezTo>
                    <a:pt x="3655" y="1687"/>
                    <a:pt x="3801" y="1541"/>
                    <a:pt x="3801" y="1406"/>
                  </a:cubicBezTo>
                  <a:lnTo>
                    <a:pt x="3801" y="844"/>
                  </a:lnTo>
                  <a:close/>
                  <a:moveTo>
                    <a:pt x="3374" y="0"/>
                  </a:moveTo>
                  <a:cubicBezTo>
                    <a:pt x="3239" y="0"/>
                    <a:pt x="2958" y="135"/>
                    <a:pt x="2958" y="416"/>
                  </a:cubicBezTo>
                  <a:lnTo>
                    <a:pt x="2958" y="1125"/>
                  </a:lnTo>
                  <a:cubicBezTo>
                    <a:pt x="2812" y="1125"/>
                    <a:pt x="2677" y="1260"/>
                    <a:pt x="2677" y="1260"/>
                  </a:cubicBezTo>
                  <a:lnTo>
                    <a:pt x="1968" y="978"/>
                  </a:lnTo>
                  <a:cubicBezTo>
                    <a:pt x="1913" y="923"/>
                    <a:pt x="1833" y="891"/>
                    <a:pt x="1749" y="891"/>
                  </a:cubicBezTo>
                  <a:cubicBezTo>
                    <a:pt x="1626" y="891"/>
                    <a:pt x="1493" y="959"/>
                    <a:pt x="1406" y="1125"/>
                  </a:cubicBezTo>
                  <a:lnTo>
                    <a:pt x="147" y="3227"/>
                  </a:lnTo>
                  <a:cubicBezTo>
                    <a:pt x="147" y="3373"/>
                    <a:pt x="1" y="3508"/>
                    <a:pt x="147" y="3654"/>
                  </a:cubicBezTo>
                  <a:cubicBezTo>
                    <a:pt x="147" y="3654"/>
                    <a:pt x="147" y="3789"/>
                    <a:pt x="282" y="3935"/>
                  </a:cubicBezTo>
                  <a:lnTo>
                    <a:pt x="990" y="4216"/>
                  </a:lnTo>
                  <a:lnTo>
                    <a:pt x="990" y="4497"/>
                  </a:lnTo>
                  <a:lnTo>
                    <a:pt x="990" y="4632"/>
                  </a:lnTo>
                  <a:lnTo>
                    <a:pt x="282" y="5059"/>
                  </a:lnTo>
                  <a:cubicBezTo>
                    <a:pt x="147" y="5059"/>
                    <a:pt x="147" y="5194"/>
                    <a:pt x="147" y="5194"/>
                  </a:cubicBezTo>
                  <a:cubicBezTo>
                    <a:pt x="1" y="5341"/>
                    <a:pt x="147" y="5475"/>
                    <a:pt x="147" y="5622"/>
                  </a:cubicBezTo>
                  <a:lnTo>
                    <a:pt x="1406" y="7724"/>
                  </a:lnTo>
                  <a:cubicBezTo>
                    <a:pt x="1552" y="8005"/>
                    <a:pt x="1833" y="8005"/>
                    <a:pt x="1968" y="8005"/>
                  </a:cubicBezTo>
                  <a:lnTo>
                    <a:pt x="2677" y="7589"/>
                  </a:lnTo>
                  <a:cubicBezTo>
                    <a:pt x="2677" y="7589"/>
                    <a:pt x="2812" y="7724"/>
                    <a:pt x="2958" y="7724"/>
                  </a:cubicBezTo>
                  <a:lnTo>
                    <a:pt x="2958" y="8567"/>
                  </a:lnTo>
                  <a:cubicBezTo>
                    <a:pt x="2958" y="8713"/>
                    <a:pt x="3239" y="8994"/>
                    <a:pt x="3374" y="8994"/>
                  </a:cubicBezTo>
                  <a:lnTo>
                    <a:pt x="5903" y="8994"/>
                  </a:lnTo>
                  <a:cubicBezTo>
                    <a:pt x="6184" y="8994"/>
                    <a:pt x="6330" y="8713"/>
                    <a:pt x="6330" y="8567"/>
                  </a:cubicBezTo>
                  <a:lnTo>
                    <a:pt x="6330" y="7724"/>
                  </a:lnTo>
                  <a:cubicBezTo>
                    <a:pt x="6465" y="7724"/>
                    <a:pt x="6612" y="7589"/>
                    <a:pt x="6746" y="7589"/>
                  </a:cubicBezTo>
                  <a:lnTo>
                    <a:pt x="7309" y="8005"/>
                  </a:lnTo>
                  <a:cubicBezTo>
                    <a:pt x="7590" y="8005"/>
                    <a:pt x="7871" y="8005"/>
                    <a:pt x="7871" y="7724"/>
                  </a:cubicBezTo>
                  <a:lnTo>
                    <a:pt x="9276" y="5622"/>
                  </a:lnTo>
                  <a:cubicBezTo>
                    <a:pt x="9276" y="5341"/>
                    <a:pt x="9276" y="5059"/>
                    <a:pt x="8995" y="5059"/>
                  </a:cubicBezTo>
                  <a:lnTo>
                    <a:pt x="8433" y="4632"/>
                  </a:lnTo>
                  <a:lnTo>
                    <a:pt x="8433" y="4497"/>
                  </a:lnTo>
                  <a:lnTo>
                    <a:pt x="8433" y="4216"/>
                  </a:lnTo>
                  <a:lnTo>
                    <a:pt x="8995" y="3935"/>
                  </a:lnTo>
                  <a:cubicBezTo>
                    <a:pt x="9276" y="3789"/>
                    <a:pt x="9276" y="3508"/>
                    <a:pt x="9276" y="3227"/>
                  </a:cubicBezTo>
                  <a:lnTo>
                    <a:pt x="7871" y="1125"/>
                  </a:lnTo>
                  <a:cubicBezTo>
                    <a:pt x="7871" y="959"/>
                    <a:pt x="7773" y="891"/>
                    <a:pt x="7634" y="891"/>
                  </a:cubicBezTo>
                  <a:cubicBezTo>
                    <a:pt x="7539" y="891"/>
                    <a:pt x="7424" y="923"/>
                    <a:pt x="7309" y="978"/>
                  </a:cubicBezTo>
                  <a:lnTo>
                    <a:pt x="6746" y="1260"/>
                  </a:lnTo>
                  <a:cubicBezTo>
                    <a:pt x="6612" y="1260"/>
                    <a:pt x="6465" y="1125"/>
                    <a:pt x="6330" y="1125"/>
                  </a:cubicBezTo>
                  <a:lnTo>
                    <a:pt x="6330" y="416"/>
                  </a:lnTo>
                  <a:cubicBezTo>
                    <a:pt x="6330" y="135"/>
                    <a:pt x="6184" y="0"/>
                    <a:pt x="5903" y="0"/>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6" name="Google Shape;2697;p69">
              <a:extLst>
                <a:ext uri="{FF2B5EF4-FFF2-40B4-BE49-F238E27FC236}">
                  <a16:creationId xmlns:a16="http://schemas.microsoft.com/office/drawing/2014/main" id="{3851EE5C-8363-BEA6-6D38-906977A710E7}"/>
                </a:ext>
              </a:extLst>
            </p:cNvPr>
            <p:cNvSpPr/>
            <p:nvPr/>
          </p:nvSpPr>
          <p:spPr>
            <a:xfrm>
              <a:off x="3298181" y="2134771"/>
              <a:ext cx="61110" cy="58443"/>
            </a:xfrm>
            <a:custGeom>
              <a:avLst/>
              <a:gdLst/>
              <a:ahLst/>
              <a:cxnLst/>
              <a:rect l="l" t="t" r="r" b="b"/>
              <a:pathLst>
                <a:path w="3093" h="2958" extrusionOk="0">
                  <a:moveTo>
                    <a:pt x="1552" y="1"/>
                  </a:moveTo>
                  <a:cubicBezTo>
                    <a:pt x="709" y="1"/>
                    <a:pt x="1" y="709"/>
                    <a:pt x="1" y="1552"/>
                  </a:cubicBezTo>
                  <a:cubicBezTo>
                    <a:pt x="1" y="2396"/>
                    <a:pt x="709" y="2958"/>
                    <a:pt x="1552" y="2958"/>
                  </a:cubicBezTo>
                  <a:cubicBezTo>
                    <a:pt x="2395" y="2958"/>
                    <a:pt x="3092" y="2396"/>
                    <a:pt x="3092" y="1552"/>
                  </a:cubicBezTo>
                  <a:cubicBezTo>
                    <a:pt x="3092" y="709"/>
                    <a:pt x="2395" y="1"/>
                    <a:pt x="1552" y="1"/>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7" name="Google Shape;2698;p69">
              <a:extLst>
                <a:ext uri="{FF2B5EF4-FFF2-40B4-BE49-F238E27FC236}">
                  <a16:creationId xmlns:a16="http://schemas.microsoft.com/office/drawing/2014/main" id="{35CFD0A6-EF86-0608-EC08-159CFD537BA0}"/>
                </a:ext>
              </a:extLst>
            </p:cNvPr>
            <p:cNvSpPr/>
            <p:nvPr/>
          </p:nvSpPr>
          <p:spPr>
            <a:xfrm>
              <a:off x="3289961" y="2126552"/>
              <a:ext cx="77766" cy="74881"/>
            </a:xfrm>
            <a:custGeom>
              <a:avLst/>
              <a:gdLst/>
              <a:ahLst/>
              <a:cxnLst/>
              <a:rect l="l" t="t" r="r" b="b"/>
              <a:pathLst>
                <a:path w="3936" h="3790" extrusionOk="0">
                  <a:moveTo>
                    <a:pt x="1968" y="844"/>
                  </a:moveTo>
                  <a:cubicBezTo>
                    <a:pt x="2665" y="844"/>
                    <a:pt x="3092" y="1260"/>
                    <a:pt x="3092" y="1968"/>
                  </a:cubicBezTo>
                  <a:cubicBezTo>
                    <a:pt x="3092" y="2530"/>
                    <a:pt x="2665" y="2946"/>
                    <a:pt x="1968" y="2946"/>
                  </a:cubicBezTo>
                  <a:cubicBezTo>
                    <a:pt x="1406" y="2946"/>
                    <a:pt x="844" y="2530"/>
                    <a:pt x="844" y="1968"/>
                  </a:cubicBezTo>
                  <a:cubicBezTo>
                    <a:pt x="844" y="1260"/>
                    <a:pt x="1406" y="844"/>
                    <a:pt x="1968" y="844"/>
                  </a:cubicBezTo>
                  <a:close/>
                  <a:moveTo>
                    <a:pt x="1968" y="1"/>
                  </a:moveTo>
                  <a:cubicBezTo>
                    <a:pt x="979" y="1"/>
                    <a:pt x="1" y="844"/>
                    <a:pt x="1" y="1968"/>
                  </a:cubicBezTo>
                  <a:cubicBezTo>
                    <a:pt x="1" y="2946"/>
                    <a:pt x="979" y="3790"/>
                    <a:pt x="1968" y="3790"/>
                  </a:cubicBezTo>
                  <a:cubicBezTo>
                    <a:pt x="3092" y="3790"/>
                    <a:pt x="3936" y="2946"/>
                    <a:pt x="3936" y="1968"/>
                  </a:cubicBezTo>
                  <a:cubicBezTo>
                    <a:pt x="3936" y="844"/>
                    <a:pt x="3092" y="1"/>
                    <a:pt x="1968"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48" name="TextBox 47">
            <a:extLst>
              <a:ext uri="{FF2B5EF4-FFF2-40B4-BE49-F238E27FC236}">
                <a16:creationId xmlns:a16="http://schemas.microsoft.com/office/drawing/2014/main" id="{DAD09604-0055-0A4F-192D-DF2BF2CAD635}"/>
              </a:ext>
            </a:extLst>
          </p:cNvPr>
          <p:cNvSpPr txBox="1"/>
          <p:nvPr/>
        </p:nvSpPr>
        <p:spPr>
          <a:xfrm>
            <a:off x="3810000" y="860182"/>
            <a:ext cx="11735405" cy="1228221"/>
          </a:xfrm>
          <a:prstGeom prst="rect">
            <a:avLst/>
          </a:prstGeom>
        </p:spPr>
        <p:txBody>
          <a:bodyPr lIns="0" tIns="0" rIns="0" bIns="0" rtlCol="0" anchor="t">
            <a:spAutoFit/>
          </a:bodyPr>
          <a:lstStyle/>
          <a:p>
            <a:pPr algn="ctr">
              <a:lnSpc>
                <a:spcPts val="9760"/>
              </a:lnSpc>
            </a:pPr>
            <a:r>
              <a:rPr lang="en-US" sz="8000">
                <a:solidFill>
                  <a:srgbClr val="231F20"/>
                </a:solidFill>
                <a:latin typeface="Francois One"/>
              </a:rPr>
              <a:t>VẬN DỤNG</a:t>
            </a:r>
          </a:p>
        </p:txBody>
      </p:sp>
      <p:sp>
        <p:nvSpPr>
          <p:cNvPr id="49" name="Freeform 10">
            <a:extLst>
              <a:ext uri="{FF2B5EF4-FFF2-40B4-BE49-F238E27FC236}">
                <a16:creationId xmlns:a16="http://schemas.microsoft.com/office/drawing/2014/main" id="{7AB12765-CE41-FEE9-6062-6904CB1827EA}"/>
              </a:ext>
            </a:extLst>
          </p:cNvPr>
          <p:cNvSpPr/>
          <p:nvPr/>
        </p:nvSpPr>
        <p:spPr>
          <a:xfrm>
            <a:off x="1746535" y="2791349"/>
            <a:ext cx="768065" cy="789785"/>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7160548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oogle Shape;2689;p69">
            <a:extLst>
              <a:ext uri="{FF2B5EF4-FFF2-40B4-BE49-F238E27FC236}">
                <a16:creationId xmlns:a16="http://schemas.microsoft.com/office/drawing/2014/main" id="{ABEBDCCE-4EB0-ECE0-377A-8241B401D2D5}"/>
              </a:ext>
            </a:extLst>
          </p:cNvPr>
          <p:cNvGrpSpPr/>
          <p:nvPr/>
        </p:nvGrpSpPr>
        <p:grpSpPr>
          <a:xfrm>
            <a:off x="5715000" y="514173"/>
            <a:ext cx="1371600" cy="1380949"/>
            <a:chOff x="2995634" y="2076582"/>
            <a:chExt cx="424724" cy="427619"/>
          </a:xfrm>
        </p:grpSpPr>
        <p:sp>
          <p:nvSpPr>
            <p:cNvPr id="24" name="Google Shape;2690;p69">
              <a:extLst>
                <a:ext uri="{FF2B5EF4-FFF2-40B4-BE49-F238E27FC236}">
                  <a16:creationId xmlns:a16="http://schemas.microsoft.com/office/drawing/2014/main" id="{E7A50A49-09A2-C9E2-385E-E6F1FD76BBDD}"/>
                </a:ext>
              </a:extLst>
            </p:cNvPr>
            <p:cNvSpPr/>
            <p:nvPr/>
          </p:nvSpPr>
          <p:spPr>
            <a:xfrm>
              <a:off x="3248211" y="2084801"/>
              <a:ext cx="163948" cy="161063"/>
            </a:xfrm>
            <a:custGeom>
              <a:avLst/>
              <a:gdLst/>
              <a:ahLst/>
              <a:cxnLst/>
              <a:rect l="l" t="t" r="r" b="b"/>
              <a:pathLst>
                <a:path w="8298" h="8152" extrusionOk="0">
                  <a:moveTo>
                    <a:pt x="2811" y="0"/>
                  </a:moveTo>
                  <a:lnTo>
                    <a:pt x="2811" y="990"/>
                  </a:lnTo>
                  <a:cubicBezTo>
                    <a:pt x="2530" y="990"/>
                    <a:pt x="2249" y="1271"/>
                    <a:pt x="2114" y="1406"/>
                  </a:cubicBezTo>
                  <a:lnTo>
                    <a:pt x="1270" y="844"/>
                  </a:lnTo>
                  <a:lnTo>
                    <a:pt x="0" y="3092"/>
                  </a:lnTo>
                  <a:lnTo>
                    <a:pt x="843" y="3519"/>
                  </a:lnTo>
                  <a:lnTo>
                    <a:pt x="843" y="4081"/>
                  </a:lnTo>
                  <a:lnTo>
                    <a:pt x="843" y="4497"/>
                  </a:lnTo>
                  <a:lnTo>
                    <a:pt x="0" y="4925"/>
                  </a:lnTo>
                  <a:lnTo>
                    <a:pt x="1270" y="7173"/>
                  </a:lnTo>
                  <a:lnTo>
                    <a:pt x="2114" y="6611"/>
                  </a:lnTo>
                  <a:cubicBezTo>
                    <a:pt x="2249" y="6892"/>
                    <a:pt x="2530" y="7027"/>
                    <a:pt x="2811" y="7027"/>
                  </a:cubicBezTo>
                  <a:lnTo>
                    <a:pt x="2811" y="8151"/>
                  </a:lnTo>
                  <a:lnTo>
                    <a:pt x="5340" y="8151"/>
                  </a:lnTo>
                  <a:lnTo>
                    <a:pt x="5340" y="7027"/>
                  </a:lnTo>
                  <a:cubicBezTo>
                    <a:pt x="5621" y="7027"/>
                    <a:pt x="5902" y="6892"/>
                    <a:pt x="6183" y="6611"/>
                  </a:cubicBezTo>
                  <a:lnTo>
                    <a:pt x="7027" y="7173"/>
                  </a:lnTo>
                  <a:lnTo>
                    <a:pt x="8297" y="4925"/>
                  </a:lnTo>
                  <a:lnTo>
                    <a:pt x="7454" y="4497"/>
                  </a:lnTo>
                  <a:lnTo>
                    <a:pt x="7454" y="4081"/>
                  </a:lnTo>
                  <a:lnTo>
                    <a:pt x="7454" y="3519"/>
                  </a:lnTo>
                  <a:lnTo>
                    <a:pt x="8297" y="3092"/>
                  </a:lnTo>
                  <a:lnTo>
                    <a:pt x="7027" y="844"/>
                  </a:lnTo>
                  <a:lnTo>
                    <a:pt x="6183" y="1406"/>
                  </a:lnTo>
                  <a:cubicBezTo>
                    <a:pt x="5902" y="1271"/>
                    <a:pt x="5621" y="990"/>
                    <a:pt x="5340" y="990"/>
                  </a:cubicBezTo>
                  <a:lnTo>
                    <a:pt x="5340" y="0"/>
                  </a:lnTo>
                  <a:close/>
                </a:path>
              </a:pathLst>
            </a:custGeom>
            <a:solidFill>
              <a:schemeClr val="accent4"/>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5" name="Google Shape;2691;p69">
              <a:extLst>
                <a:ext uri="{FF2B5EF4-FFF2-40B4-BE49-F238E27FC236}">
                  <a16:creationId xmlns:a16="http://schemas.microsoft.com/office/drawing/2014/main" id="{EA621ED9-8124-C982-A1AD-E9008CFE261B}"/>
                </a:ext>
              </a:extLst>
            </p:cNvPr>
            <p:cNvSpPr/>
            <p:nvPr/>
          </p:nvSpPr>
          <p:spPr>
            <a:xfrm>
              <a:off x="3003854" y="2209854"/>
              <a:ext cx="286108" cy="285891"/>
            </a:xfrm>
            <a:custGeom>
              <a:avLst/>
              <a:gdLst/>
              <a:ahLst/>
              <a:cxnLst/>
              <a:rect l="l" t="t" r="r" b="b"/>
              <a:pathLst>
                <a:path w="14481" h="14470" extrusionOk="0">
                  <a:moveTo>
                    <a:pt x="5768" y="1"/>
                  </a:moveTo>
                  <a:lnTo>
                    <a:pt x="5768" y="1260"/>
                  </a:lnTo>
                  <a:cubicBezTo>
                    <a:pt x="5059" y="1406"/>
                    <a:pt x="4644" y="1687"/>
                    <a:pt x="4081" y="1968"/>
                  </a:cubicBezTo>
                  <a:lnTo>
                    <a:pt x="3238" y="1125"/>
                  </a:lnTo>
                  <a:lnTo>
                    <a:pt x="990" y="3227"/>
                  </a:lnTo>
                  <a:lnTo>
                    <a:pt x="1968" y="4071"/>
                  </a:lnTo>
                  <a:cubicBezTo>
                    <a:pt x="1687" y="4633"/>
                    <a:pt x="1406" y="5195"/>
                    <a:pt x="1271" y="5757"/>
                  </a:cubicBezTo>
                  <a:lnTo>
                    <a:pt x="0" y="5757"/>
                  </a:lnTo>
                  <a:lnTo>
                    <a:pt x="0" y="8849"/>
                  </a:lnTo>
                  <a:lnTo>
                    <a:pt x="1271" y="8849"/>
                  </a:lnTo>
                  <a:cubicBezTo>
                    <a:pt x="1406" y="9411"/>
                    <a:pt x="1687" y="9973"/>
                    <a:pt x="1968" y="10400"/>
                  </a:cubicBezTo>
                  <a:lnTo>
                    <a:pt x="990" y="11378"/>
                  </a:lnTo>
                  <a:lnTo>
                    <a:pt x="3238" y="13492"/>
                  </a:lnTo>
                  <a:lnTo>
                    <a:pt x="4081" y="12649"/>
                  </a:lnTo>
                  <a:cubicBezTo>
                    <a:pt x="4644" y="12930"/>
                    <a:pt x="5059" y="13065"/>
                    <a:pt x="5768" y="13346"/>
                  </a:cubicBezTo>
                  <a:lnTo>
                    <a:pt x="5768" y="14470"/>
                  </a:lnTo>
                  <a:lnTo>
                    <a:pt x="8713" y="14470"/>
                  </a:lnTo>
                  <a:lnTo>
                    <a:pt x="8713" y="13346"/>
                  </a:lnTo>
                  <a:cubicBezTo>
                    <a:pt x="9422" y="13065"/>
                    <a:pt x="9838" y="12930"/>
                    <a:pt x="10400" y="12649"/>
                  </a:cubicBezTo>
                  <a:lnTo>
                    <a:pt x="11243" y="13492"/>
                  </a:lnTo>
                  <a:lnTo>
                    <a:pt x="13491" y="11378"/>
                  </a:lnTo>
                  <a:lnTo>
                    <a:pt x="12513" y="10400"/>
                  </a:lnTo>
                  <a:cubicBezTo>
                    <a:pt x="12794" y="9973"/>
                    <a:pt x="13075" y="9411"/>
                    <a:pt x="13210" y="8849"/>
                  </a:cubicBezTo>
                  <a:lnTo>
                    <a:pt x="14481" y="8849"/>
                  </a:lnTo>
                  <a:lnTo>
                    <a:pt x="14481" y="5757"/>
                  </a:lnTo>
                  <a:lnTo>
                    <a:pt x="13210" y="5757"/>
                  </a:lnTo>
                  <a:cubicBezTo>
                    <a:pt x="13075" y="5195"/>
                    <a:pt x="12794" y="4633"/>
                    <a:pt x="12513" y="4071"/>
                  </a:cubicBezTo>
                  <a:lnTo>
                    <a:pt x="13491" y="3227"/>
                  </a:lnTo>
                  <a:lnTo>
                    <a:pt x="11243" y="1125"/>
                  </a:lnTo>
                  <a:lnTo>
                    <a:pt x="10400" y="1968"/>
                  </a:lnTo>
                  <a:cubicBezTo>
                    <a:pt x="9838" y="1687"/>
                    <a:pt x="9422" y="1406"/>
                    <a:pt x="8713" y="1260"/>
                  </a:cubicBezTo>
                  <a:lnTo>
                    <a:pt x="8713" y="1"/>
                  </a:lnTo>
                  <a:close/>
                </a:path>
              </a:pathLst>
            </a:custGeom>
            <a:solidFill>
              <a:schemeClr val="accen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6" name="Google Shape;2692;p69">
              <a:extLst>
                <a:ext uri="{FF2B5EF4-FFF2-40B4-BE49-F238E27FC236}">
                  <a16:creationId xmlns:a16="http://schemas.microsoft.com/office/drawing/2014/main" id="{4EC6130E-35F2-E5B4-0FD5-39583128089D}"/>
                </a:ext>
              </a:extLst>
            </p:cNvPr>
            <p:cNvSpPr/>
            <p:nvPr/>
          </p:nvSpPr>
          <p:spPr>
            <a:xfrm>
              <a:off x="3078937" y="2287605"/>
              <a:ext cx="135951" cy="133304"/>
            </a:xfrm>
            <a:custGeom>
              <a:avLst/>
              <a:gdLst/>
              <a:ahLst/>
              <a:cxnLst/>
              <a:rect l="l" t="t" r="r" b="b"/>
              <a:pathLst>
                <a:path w="6881" h="6747" extrusionOk="0">
                  <a:moveTo>
                    <a:pt x="3508" y="1"/>
                  </a:moveTo>
                  <a:cubicBezTo>
                    <a:pt x="1541" y="1"/>
                    <a:pt x="0" y="1541"/>
                    <a:pt x="0" y="3373"/>
                  </a:cubicBezTo>
                  <a:cubicBezTo>
                    <a:pt x="0" y="5195"/>
                    <a:pt x="1541" y="6746"/>
                    <a:pt x="3508" y="6746"/>
                  </a:cubicBezTo>
                  <a:cubicBezTo>
                    <a:pt x="5340" y="6746"/>
                    <a:pt x="6881" y="5195"/>
                    <a:pt x="6881" y="3373"/>
                  </a:cubicBezTo>
                  <a:cubicBezTo>
                    <a:pt x="6881" y="1541"/>
                    <a:pt x="5340" y="1"/>
                    <a:pt x="3508" y="1"/>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7" name="Google Shape;2693;p69">
              <a:extLst>
                <a:ext uri="{FF2B5EF4-FFF2-40B4-BE49-F238E27FC236}">
                  <a16:creationId xmlns:a16="http://schemas.microsoft.com/office/drawing/2014/main" id="{4BEEC902-08E7-1836-16BA-478CD7652055}"/>
                </a:ext>
              </a:extLst>
            </p:cNvPr>
            <p:cNvSpPr/>
            <p:nvPr/>
          </p:nvSpPr>
          <p:spPr>
            <a:xfrm>
              <a:off x="2995634" y="2201417"/>
              <a:ext cx="302547" cy="302784"/>
            </a:xfrm>
            <a:custGeom>
              <a:avLst/>
              <a:gdLst/>
              <a:ahLst/>
              <a:cxnLst/>
              <a:rect l="l" t="t" r="r" b="b"/>
              <a:pathLst>
                <a:path w="15313" h="15325" extrusionOk="0">
                  <a:moveTo>
                    <a:pt x="8713" y="990"/>
                  </a:moveTo>
                  <a:lnTo>
                    <a:pt x="8713" y="1687"/>
                  </a:lnTo>
                  <a:cubicBezTo>
                    <a:pt x="8713" y="1968"/>
                    <a:pt x="8848" y="2114"/>
                    <a:pt x="9129" y="2114"/>
                  </a:cubicBezTo>
                  <a:cubicBezTo>
                    <a:pt x="9556" y="2249"/>
                    <a:pt x="10119" y="2530"/>
                    <a:pt x="10535" y="2811"/>
                  </a:cubicBezTo>
                  <a:cubicBezTo>
                    <a:pt x="10816" y="2811"/>
                    <a:pt x="10962" y="2811"/>
                    <a:pt x="11097" y="2676"/>
                  </a:cubicBezTo>
                  <a:lnTo>
                    <a:pt x="11659" y="2114"/>
                  </a:lnTo>
                  <a:lnTo>
                    <a:pt x="13210" y="3654"/>
                  </a:lnTo>
                  <a:lnTo>
                    <a:pt x="12648" y="4217"/>
                  </a:lnTo>
                  <a:cubicBezTo>
                    <a:pt x="12502" y="4363"/>
                    <a:pt x="12502" y="4644"/>
                    <a:pt x="12648" y="4779"/>
                  </a:cubicBezTo>
                  <a:cubicBezTo>
                    <a:pt x="12929" y="5206"/>
                    <a:pt x="13064" y="5768"/>
                    <a:pt x="13210" y="6330"/>
                  </a:cubicBezTo>
                  <a:cubicBezTo>
                    <a:pt x="13345" y="6465"/>
                    <a:pt x="13491" y="6611"/>
                    <a:pt x="13626" y="6611"/>
                  </a:cubicBezTo>
                  <a:lnTo>
                    <a:pt x="14469" y="6611"/>
                  </a:lnTo>
                  <a:lnTo>
                    <a:pt x="14469" y="8860"/>
                  </a:lnTo>
                  <a:lnTo>
                    <a:pt x="13626" y="8860"/>
                  </a:lnTo>
                  <a:cubicBezTo>
                    <a:pt x="13491" y="8860"/>
                    <a:pt x="13345" y="8995"/>
                    <a:pt x="13210" y="9141"/>
                  </a:cubicBezTo>
                  <a:cubicBezTo>
                    <a:pt x="13064" y="9703"/>
                    <a:pt x="12929" y="10119"/>
                    <a:pt x="12648" y="10681"/>
                  </a:cubicBezTo>
                  <a:cubicBezTo>
                    <a:pt x="12502" y="10827"/>
                    <a:pt x="12502" y="11108"/>
                    <a:pt x="12648" y="11108"/>
                  </a:cubicBezTo>
                  <a:lnTo>
                    <a:pt x="13210" y="11805"/>
                  </a:lnTo>
                  <a:lnTo>
                    <a:pt x="11659" y="13357"/>
                  </a:lnTo>
                  <a:lnTo>
                    <a:pt x="11097" y="12795"/>
                  </a:lnTo>
                  <a:cubicBezTo>
                    <a:pt x="11001" y="12691"/>
                    <a:pt x="10900" y="12593"/>
                    <a:pt x="10748" y="12593"/>
                  </a:cubicBezTo>
                  <a:cubicBezTo>
                    <a:pt x="10686" y="12593"/>
                    <a:pt x="10616" y="12609"/>
                    <a:pt x="10535" y="12648"/>
                  </a:cubicBezTo>
                  <a:cubicBezTo>
                    <a:pt x="10119" y="12929"/>
                    <a:pt x="9556" y="13210"/>
                    <a:pt x="9129" y="13357"/>
                  </a:cubicBezTo>
                  <a:cubicBezTo>
                    <a:pt x="8848" y="13357"/>
                    <a:pt x="8713" y="13492"/>
                    <a:pt x="8713" y="13773"/>
                  </a:cubicBezTo>
                  <a:lnTo>
                    <a:pt x="8713" y="14481"/>
                  </a:lnTo>
                  <a:lnTo>
                    <a:pt x="6600" y="14481"/>
                  </a:lnTo>
                  <a:lnTo>
                    <a:pt x="6600" y="13773"/>
                  </a:lnTo>
                  <a:cubicBezTo>
                    <a:pt x="6600" y="13492"/>
                    <a:pt x="6465" y="13357"/>
                    <a:pt x="6184" y="13357"/>
                  </a:cubicBezTo>
                  <a:cubicBezTo>
                    <a:pt x="5757" y="13210"/>
                    <a:pt x="5194" y="12929"/>
                    <a:pt x="4778" y="12648"/>
                  </a:cubicBezTo>
                  <a:cubicBezTo>
                    <a:pt x="4697" y="12609"/>
                    <a:pt x="4627" y="12593"/>
                    <a:pt x="4565" y="12593"/>
                  </a:cubicBezTo>
                  <a:cubicBezTo>
                    <a:pt x="4413" y="12593"/>
                    <a:pt x="4312" y="12691"/>
                    <a:pt x="4216" y="12795"/>
                  </a:cubicBezTo>
                  <a:lnTo>
                    <a:pt x="3654" y="13357"/>
                  </a:lnTo>
                  <a:lnTo>
                    <a:pt x="2103" y="11805"/>
                  </a:lnTo>
                  <a:lnTo>
                    <a:pt x="2665" y="11108"/>
                  </a:lnTo>
                  <a:cubicBezTo>
                    <a:pt x="2811" y="11108"/>
                    <a:pt x="2811" y="10827"/>
                    <a:pt x="2665" y="10681"/>
                  </a:cubicBezTo>
                  <a:cubicBezTo>
                    <a:pt x="2384" y="10119"/>
                    <a:pt x="2249" y="9703"/>
                    <a:pt x="2103" y="9141"/>
                  </a:cubicBezTo>
                  <a:cubicBezTo>
                    <a:pt x="1968" y="8995"/>
                    <a:pt x="1822" y="8860"/>
                    <a:pt x="1687" y="8860"/>
                  </a:cubicBezTo>
                  <a:lnTo>
                    <a:pt x="844" y="8860"/>
                  </a:lnTo>
                  <a:lnTo>
                    <a:pt x="844" y="6611"/>
                  </a:lnTo>
                  <a:lnTo>
                    <a:pt x="1687" y="6611"/>
                  </a:lnTo>
                  <a:cubicBezTo>
                    <a:pt x="1822" y="6611"/>
                    <a:pt x="1968" y="6465"/>
                    <a:pt x="2103" y="6330"/>
                  </a:cubicBezTo>
                  <a:cubicBezTo>
                    <a:pt x="2249" y="5768"/>
                    <a:pt x="2384" y="5206"/>
                    <a:pt x="2665" y="4779"/>
                  </a:cubicBezTo>
                  <a:cubicBezTo>
                    <a:pt x="2811" y="4644"/>
                    <a:pt x="2811" y="4363"/>
                    <a:pt x="2665" y="4217"/>
                  </a:cubicBezTo>
                  <a:lnTo>
                    <a:pt x="2103" y="3654"/>
                  </a:lnTo>
                  <a:lnTo>
                    <a:pt x="3654" y="2114"/>
                  </a:lnTo>
                  <a:lnTo>
                    <a:pt x="4216" y="2676"/>
                  </a:lnTo>
                  <a:cubicBezTo>
                    <a:pt x="4351" y="2811"/>
                    <a:pt x="4497" y="2811"/>
                    <a:pt x="4778" y="2811"/>
                  </a:cubicBezTo>
                  <a:cubicBezTo>
                    <a:pt x="5194" y="2530"/>
                    <a:pt x="5757" y="2249"/>
                    <a:pt x="6184" y="2114"/>
                  </a:cubicBezTo>
                  <a:cubicBezTo>
                    <a:pt x="6465" y="2114"/>
                    <a:pt x="6600" y="1968"/>
                    <a:pt x="6600" y="1687"/>
                  </a:cubicBezTo>
                  <a:lnTo>
                    <a:pt x="6600" y="990"/>
                  </a:lnTo>
                  <a:close/>
                  <a:moveTo>
                    <a:pt x="6184" y="1"/>
                  </a:moveTo>
                  <a:cubicBezTo>
                    <a:pt x="5903" y="1"/>
                    <a:pt x="5757" y="282"/>
                    <a:pt x="5757" y="428"/>
                  </a:cubicBezTo>
                  <a:lnTo>
                    <a:pt x="5757" y="1406"/>
                  </a:lnTo>
                  <a:cubicBezTo>
                    <a:pt x="5341" y="1552"/>
                    <a:pt x="4913" y="1687"/>
                    <a:pt x="4632" y="1833"/>
                  </a:cubicBezTo>
                  <a:lnTo>
                    <a:pt x="3935" y="1271"/>
                  </a:lnTo>
                  <a:cubicBezTo>
                    <a:pt x="3789" y="1125"/>
                    <a:pt x="3789" y="1125"/>
                    <a:pt x="3654" y="1125"/>
                  </a:cubicBezTo>
                  <a:cubicBezTo>
                    <a:pt x="3508" y="1125"/>
                    <a:pt x="3373" y="1125"/>
                    <a:pt x="3373" y="1271"/>
                  </a:cubicBezTo>
                  <a:lnTo>
                    <a:pt x="1125" y="3373"/>
                  </a:lnTo>
                  <a:cubicBezTo>
                    <a:pt x="1125" y="3519"/>
                    <a:pt x="978" y="3519"/>
                    <a:pt x="978" y="3654"/>
                  </a:cubicBezTo>
                  <a:cubicBezTo>
                    <a:pt x="978" y="3801"/>
                    <a:pt x="1125" y="3935"/>
                    <a:pt x="1125" y="3935"/>
                  </a:cubicBezTo>
                  <a:lnTo>
                    <a:pt x="1822" y="4644"/>
                  </a:lnTo>
                  <a:cubicBezTo>
                    <a:pt x="1687" y="4925"/>
                    <a:pt x="1406" y="5341"/>
                    <a:pt x="1406" y="5768"/>
                  </a:cubicBezTo>
                  <a:lnTo>
                    <a:pt x="416" y="5768"/>
                  </a:lnTo>
                  <a:cubicBezTo>
                    <a:pt x="135" y="5768"/>
                    <a:pt x="0" y="5903"/>
                    <a:pt x="0" y="6184"/>
                  </a:cubicBezTo>
                  <a:lnTo>
                    <a:pt x="0" y="9276"/>
                  </a:lnTo>
                  <a:cubicBezTo>
                    <a:pt x="0" y="9422"/>
                    <a:pt x="135" y="9703"/>
                    <a:pt x="416" y="9703"/>
                  </a:cubicBezTo>
                  <a:lnTo>
                    <a:pt x="1406" y="9703"/>
                  </a:lnTo>
                  <a:cubicBezTo>
                    <a:pt x="1406" y="10119"/>
                    <a:pt x="1687" y="10400"/>
                    <a:pt x="1822" y="10827"/>
                  </a:cubicBezTo>
                  <a:lnTo>
                    <a:pt x="1125" y="11389"/>
                  </a:lnTo>
                  <a:cubicBezTo>
                    <a:pt x="1125" y="11524"/>
                    <a:pt x="978" y="11670"/>
                    <a:pt x="978" y="11805"/>
                  </a:cubicBezTo>
                  <a:cubicBezTo>
                    <a:pt x="978" y="11805"/>
                    <a:pt x="1125" y="11951"/>
                    <a:pt x="1125" y="12086"/>
                  </a:cubicBezTo>
                  <a:lnTo>
                    <a:pt x="3373" y="14200"/>
                  </a:lnTo>
                  <a:cubicBezTo>
                    <a:pt x="3373" y="14335"/>
                    <a:pt x="3508" y="14335"/>
                    <a:pt x="3654" y="14335"/>
                  </a:cubicBezTo>
                  <a:cubicBezTo>
                    <a:pt x="3789" y="14335"/>
                    <a:pt x="3789" y="14335"/>
                    <a:pt x="3935" y="14200"/>
                  </a:cubicBezTo>
                  <a:lnTo>
                    <a:pt x="4632" y="13492"/>
                  </a:lnTo>
                  <a:cubicBezTo>
                    <a:pt x="4913" y="13773"/>
                    <a:pt x="5341" y="13919"/>
                    <a:pt x="5757" y="14054"/>
                  </a:cubicBezTo>
                  <a:lnTo>
                    <a:pt x="5757" y="14897"/>
                  </a:lnTo>
                  <a:cubicBezTo>
                    <a:pt x="5757" y="15178"/>
                    <a:pt x="5903" y="15324"/>
                    <a:pt x="6184" y="15324"/>
                  </a:cubicBezTo>
                  <a:lnTo>
                    <a:pt x="9129" y="15324"/>
                  </a:lnTo>
                  <a:cubicBezTo>
                    <a:pt x="9410" y="15324"/>
                    <a:pt x="9556" y="15178"/>
                    <a:pt x="9556" y="14897"/>
                  </a:cubicBezTo>
                  <a:lnTo>
                    <a:pt x="9556" y="14054"/>
                  </a:lnTo>
                  <a:cubicBezTo>
                    <a:pt x="9972" y="13919"/>
                    <a:pt x="10400" y="13773"/>
                    <a:pt x="10681" y="13492"/>
                  </a:cubicBezTo>
                  <a:lnTo>
                    <a:pt x="11378" y="14200"/>
                  </a:lnTo>
                  <a:cubicBezTo>
                    <a:pt x="11451" y="14267"/>
                    <a:pt x="11558" y="14301"/>
                    <a:pt x="11663" y="14301"/>
                  </a:cubicBezTo>
                  <a:cubicBezTo>
                    <a:pt x="11768" y="14301"/>
                    <a:pt x="11872" y="14267"/>
                    <a:pt x="11940" y="14200"/>
                  </a:cubicBezTo>
                  <a:lnTo>
                    <a:pt x="14188" y="12086"/>
                  </a:lnTo>
                  <a:cubicBezTo>
                    <a:pt x="14188" y="11951"/>
                    <a:pt x="14335" y="11805"/>
                    <a:pt x="14335" y="11805"/>
                  </a:cubicBezTo>
                  <a:cubicBezTo>
                    <a:pt x="14335" y="11670"/>
                    <a:pt x="14188" y="11524"/>
                    <a:pt x="14188" y="11389"/>
                  </a:cubicBezTo>
                  <a:lnTo>
                    <a:pt x="13491" y="10827"/>
                  </a:lnTo>
                  <a:cubicBezTo>
                    <a:pt x="13626" y="10400"/>
                    <a:pt x="13907" y="10119"/>
                    <a:pt x="13907" y="9703"/>
                  </a:cubicBezTo>
                  <a:lnTo>
                    <a:pt x="14897" y="9703"/>
                  </a:lnTo>
                  <a:cubicBezTo>
                    <a:pt x="15178" y="9703"/>
                    <a:pt x="15313" y="9422"/>
                    <a:pt x="15313" y="9276"/>
                  </a:cubicBezTo>
                  <a:lnTo>
                    <a:pt x="15313" y="6184"/>
                  </a:lnTo>
                  <a:cubicBezTo>
                    <a:pt x="15313" y="5903"/>
                    <a:pt x="15178" y="5768"/>
                    <a:pt x="14897" y="5768"/>
                  </a:cubicBezTo>
                  <a:lnTo>
                    <a:pt x="13907" y="5768"/>
                  </a:lnTo>
                  <a:cubicBezTo>
                    <a:pt x="13907" y="5341"/>
                    <a:pt x="13626" y="4925"/>
                    <a:pt x="13491" y="4644"/>
                  </a:cubicBezTo>
                  <a:lnTo>
                    <a:pt x="14188" y="3935"/>
                  </a:lnTo>
                  <a:cubicBezTo>
                    <a:pt x="14188" y="3935"/>
                    <a:pt x="14335" y="3801"/>
                    <a:pt x="14335" y="3654"/>
                  </a:cubicBezTo>
                  <a:cubicBezTo>
                    <a:pt x="14335" y="3519"/>
                    <a:pt x="14188" y="3519"/>
                    <a:pt x="14188" y="3373"/>
                  </a:cubicBezTo>
                  <a:lnTo>
                    <a:pt x="11940" y="1271"/>
                  </a:lnTo>
                  <a:cubicBezTo>
                    <a:pt x="11872" y="1198"/>
                    <a:pt x="11768" y="1161"/>
                    <a:pt x="11663" y="1161"/>
                  </a:cubicBezTo>
                  <a:cubicBezTo>
                    <a:pt x="11558" y="1161"/>
                    <a:pt x="11451" y="1198"/>
                    <a:pt x="11378" y="1271"/>
                  </a:cubicBezTo>
                  <a:lnTo>
                    <a:pt x="10681" y="1833"/>
                  </a:lnTo>
                  <a:cubicBezTo>
                    <a:pt x="10400" y="1687"/>
                    <a:pt x="9972" y="1552"/>
                    <a:pt x="9556" y="1406"/>
                  </a:cubicBezTo>
                  <a:lnTo>
                    <a:pt x="9556" y="428"/>
                  </a:lnTo>
                  <a:cubicBezTo>
                    <a:pt x="9556" y="282"/>
                    <a:pt x="9410" y="1"/>
                    <a:pt x="9129"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8" name="Google Shape;2694;p69">
              <a:extLst>
                <a:ext uri="{FF2B5EF4-FFF2-40B4-BE49-F238E27FC236}">
                  <a16:creationId xmlns:a16="http://schemas.microsoft.com/office/drawing/2014/main" id="{4169406B-FE0B-0E26-010E-246634D5EA2B}"/>
                </a:ext>
              </a:extLst>
            </p:cNvPr>
            <p:cNvSpPr/>
            <p:nvPr/>
          </p:nvSpPr>
          <p:spPr>
            <a:xfrm>
              <a:off x="3070500" y="2284720"/>
              <a:ext cx="152824" cy="144408"/>
            </a:xfrm>
            <a:custGeom>
              <a:avLst/>
              <a:gdLst/>
              <a:ahLst/>
              <a:cxnLst/>
              <a:rect l="l" t="t" r="r" b="b"/>
              <a:pathLst>
                <a:path w="7735" h="7309" extrusionOk="0">
                  <a:moveTo>
                    <a:pt x="5486" y="1"/>
                  </a:moveTo>
                  <a:cubicBezTo>
                    <a:pt x="5340" y="1"/>
                    <a:pt x="5059" y="1"/>
                    <a:pt x="4924" y="282"/>
                  </a:cubicBezTo>
                  <a:cubicBezTo>
                    <a:pt x="4778" y="428"/>
                    <a:pt x="4924" y="709"/>
                    <a:pt x="5205" y="844"/>
                  </a:cubicBezTo>
                  <a:cubicBezTo>
                    <a:pt x="6183" y="1271"/>
                    <a:pt x="6892" y="2395"/>
                    <a:pt x="6892" y="3519"/>
                  </a:cubicBezTo>
                  <a:cubicBezTo>
                    <a:pt x="6892" y="5206"/>
                    <a:pt x="5486" y="6465"/>
                    <a:pt x="3935" y="6465"/>
                  </a:cubicBezTo>
                  <a:cubicBezTo>
                    <a:pt x="2249" y="6465"/>
                    <a:pt x="843" y="5206"/>
                    <a:pt x="843" y="3519"/>
                  </a:cubicBezTo>
                  <a:cubicBezTo>
                    <a:pt x="843" y="2395"/>
                    <a:pt x="1552" y="1406"/>
                    <a:pt x="2395" y="844"/>
                  </a:cubicBezTo>
                  <a:cubicBezTo>
                    <a:pt x="2676" y="709"/>
                    <a:pt x="2676" y="563"/>
                    <a:pt x="2676" y="282"/>
                  </a:cubicBezTo>
                  <a:cubicBezTo>
                    <a:pt x="2573" y="187"/>
                    <a:pt x="2403" y="86"/>
                    <a:pt x="2264" y="86"/>
                  </a:cubicBezTo>
                  <a:cubicBezTo>
                    <a:pt x="2206" y="86"/>
                    <a:pt x="2154" y="104"/>
                    <a:pt x="2114" y="147"/>
                  </a:cubicBezTo>
                  <a:cubicBezTo>
                    <a:pt x="843" y="844"/>
                    <a:pt x="0" y="2114"/>
                    <a:pt x="0" y="3519"/>
                  </a:cubicBezTo>
                  <a:cubicBezTo>
                    <a:pt x="0" y="5622"/>
                    <a:pt x="1833" y="7308"/>
                    <a:pt x="3935" y="7308"/>
                  </a:cubicBezTo>
                  <a:cubicBezTo>
                    <a:pt x="6049" y="7308"/>
                    <a:pt x="7735" y="5622"/>
                    <a:pt x="7735" y="3519"/>
                  </a:cubicBezTo>
                  <a:cubicBezTo>
                    <a:pt x="7735" y="1968"/>
                    <a:pt x="6892" y="709"/>
                    <a:pt x="5486"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9" name="Google Shape;2695;p69">
              <a:extLst>
                <a:ext uri="{FF2B5EF4-FFF2-40B4-BE49-F238E27FC236}">
                  <a16:creationId xmlns:a16="http://schemas.microsoft.com/office/drawing/2014/main" id="{002EB39C-581B-D272-FE9E-7C20F794A434}"/>
                </a:ext>
              </a:extLst>
            </p:cNvPr>
            <p:cNvSpPr/>
            <p:nvPr/>
          </p:nvSpPr>
          <p:spPr>
            <a:xfrm>
              <a:off x="3137127" y="2279168"/>
              <a:ext cx="19580" cy="16675"/>
            </a:xfrm>
            <a:custGeom>
              <a:avLst/>
              <a:gdLst/>
              <a:ahLst/>
              <a:cxnLst/>
              <a:rect l="l" t="t" r="r" b="b"/>
              <a:pathLst>
                <a:path w="991" h="844" extrusionOk="0">
                  <a:moveTo>
                    <a:pt x="563" y="0"/>
                  </a:moveTo>
                  <a:cubicBezTo>
                    <a:pt x="282" y="0"/>
                    <a:pt x="1" y="147"/>
                    <a:pt x="1" y="428"/>
                  </a:cubicBezTo>
                  <a:cubicBezTo>
                    <a:pt x="1" y="563"/>
                    <a:pt x="282" y="844"/>
                    <a:pt x="563" y="844"/>
                  </a:cubicBezTo>
                  <a:cubicBezTo>
                    <a:pt x="709" y="844"/>
                    <a:pt x="990" y="563"/>
                    <a:pt x="990" y="428"/>
                  </a:cubicBezTo>
                  <a:cubicBezTo>
                    <a:pt x="990" y="147"/>
                    <a:pt x="709" y="0"/>
                    <a:pt x="563" y="0"/>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0" name="Google Shape;2696;p69">
              <a:extLst>
                <a:ext uri="{FF2B5EF4-FFF2-40B4-BE49-F238E27FC236}">
                  <a16:creationId xmlns:a16="http://schemas.microsoft.com/office/drawing/2014/main" id="{4D4946A8-9149-6FD6-3B01-BC57C820FE85}"/>
                </a:ext>
              </a:extLst>
            </p:cNvPr>
            <p:cNvSpPr/>
            <p:nvPr/>
          </p:nvSpPr>
          <p:spPr>
            <a:xfrm>
              <a:off x="3237087" y="2076582"/>
              <a:ext cx="183271" cy="177719"/>
            </a:xfrm>
            <a:custGeom>
              <a:avLst/>
              <a:gdLst/>
              <a:ahLst/>
              <a:cxnLst/>
              <a:rect l="l" t="t" r="r" b="b"/>
              <a:pathLst>
                <a:path w="9276" h="8995" extrusionOk="0">
                  <a:moveTo>
                    <a:pt x="5487" y="844"/>
                  </a:moveTo>
                  <a:lnTo>
                    <a:pt x="5487" y="1406"/>
                  </a:lnTo>
                  <a:cubicBezTo>
                    <a:pt x="5487" y="1541"/>
                    <a:pt x="5622" y="1687"/>
                    <a:pt x="5768" y="1687"/>
                  </a:cubicBezTo>
                  <a:cubicBezTo>
                    <a:pt x="6049" y="1822"/>
                    <a:pt x="6184" y="1968"/>
                    <a:pt x="6465" y="2103"/>
                  </a:cubicBezTo>
                  <a:cubicBezTo>
                    <a:pt x="6538" y="2176"/>
                    <a:pt x="6609" y="2212"/>
                    <a:pt x="6679" y="2212"/>
                  </a:cubicBezTo>
                  <a:cubicBezTo>
                    <a:pt x="6749" y="2212"/>
                    <a:pt x="6820" y="2176"/>
                    <a:pt x="6893" y="2103"/>
                  </a:cubicBezTo>
                  <a:lnTo>
                    <a:pt x="7455" y="1822"/>
                  </a:lnTo>
                  <a:lnTo>
                    <a:pt x="8298" y="3373"/>
                  </a:lnTo>
                  <a:lnTo>
                    <a:pt x="7736" y="3654"/>
                  </a:lnTo>
                  <a:cubicBezTo>
                    <a:pt x="7590" y="3654"/>
                    <a:pt x="7590" y="3935"/>
                    <a:pt x="7590" y="4070"/>
                  </a:cubicBezTo>
                  <a:lnTo>
                    <a:pt x="7590" y="4497"/>
                  </a:lnTo>
                  <a:lnTo>
                    <a:pt x="7590" y="4778"/>
                  </a:lnTo>
                  <a:cubicBezTo>
                    <a:pt x="7590" y="4913"/>
                    <a:pt x="7590" y="5194"/>
                    <a:pt x="7736" y="5194"/>
                  </a:cubicBezTo>
                  <a:lnTo>
                    <a:pt x="8298" y="5475"/>
                  </a:lnTo>
                  <a:lnTo>
                    <a:pt x="7455" y="7027"/>
                  </a:lnTo>
                  <a:lnTo>
                    <a:pt x="6893" y="6746"/>
                  </a:lnTo>
                  <a:cubicBezTo>
                    <a:pt x="6820" y="6673"/>
                    <a:pt x="6749" y="6636"/>
                    <a:pt x="6679" y="6636"/>
                  </a:cubicBezTo>
                  <a:cubicBezTo>
                    <a:pt x="6609" y="6636"/>
                    <a:pt x="6538" y="6673"/>
                    <a:pt x="6465" y="6746"/>
                  </a:cubicBezTo>
                  <a:cubicBezTo>
                    <a:pt x="6184" y="6881"/>
                    <a:pt x="6049" y="7027"/>
                    <a:pt x="5768" y="7162"/>
                  </a:cubicBezTo>
                  <a:cubicBezTo>
                    <a:pt x="5622" y="7162"/>
                    <a:pt x="5487" y="7308"/>
                    <a:pt x="5487" y="7443"/>
                  </a:cubicBezTo>
                  <a:lnTo>
                    <a:pt x="5487" y="8151"/>
                  </a:lnTo>
                  <a:lnTo>
                    <a:pt x="3801" y="8151"/>
                  </a:lnTo>
                  <a:lnTo>
                    <a:pt x="3801" y="7443"/>
                  </a:lnTo>
                  <a:cubicBezTo>
                    <a:pt x="3801" y="7308"/>
                    <a:pt x="3655" y="7162"/>
                    <a:pt x="3520" y="7162"/>
                  </a:cubicBezTo>
                  <a:cubicBezTo>
                    <a:pt x="3374" y="7027"/>
                    <a:pt x="3093" y="6881"/>
                    <a:pt x="2958" y="6746"/>
                  </a:cubicBezTo>
                  <a:cubicBezTo>
                    <a:pt x="2885" y="6673"/>
                    <a:pt x="2778" y="6636"/>
                    <a:pt x="2672" y="6636"/>
                  </a:cubicBezTo>
                  <a:cubicBezTo>
                    <a:pt x="2567" y="6636"/>
                    <a:pt x="2463" y="6673"/>
                    <a:pt x="2396" y="6746"/>
                  </a:cubicBezTo>
                  <a:lnTo>
                    <a:pt x="1968" y="7027"/>
                  </a:lnTo>
                  <a:lnTo>
                    <a:pt x="1125" y="5475"/>
                  </a:lnTo>
                  <a:lnTo>
                    <a:pt x="1552" y="5194"/>
                  </a:lnTo>
                  <a:cubicBezTo>
                    <a:pt x="1687" y="5194"/>
                    <a:pt x="1833" y="4913"/>
                    <a:pt x="1833" y="4778"/>
                  </a:cubicBezTo>
                  <a:lnTo>
                    <a:pt x="1833" y="4497"/>
                  </a:lnTo>
                  <a:lnTo>
                    <a:pt x="1833" y="4070"/>
                  </a:lnTo>
                  <a:cubicBezTo>
                    <a:pt x="1833" y="3935"/>
                    <a:pt x="1687" y="3654"/>
                    <a:pt x="1552" y="3654"/>
                  </a:cubicBezTo>
                  <a:lnTo>
                    <a:pt x="1125" y="3373"/>
                  </a:lnTo>
                  <a:lnTo>
                    <a:pt x="1968" y="1822"/>
                  </a:lnTo>
                  <a:lnTo>
                    <a:pt x="2396" y="2103"/>
                  </a:lnTo>
                  <a:cubicBezTo>
                    <a:pt x="2463" y="2176"/>
                    <a:pt x="2567" y="2212"/>
                    <a:pt x="2672" y="2212"/>
                  </a:cubicBezTo>
                  <a:cubicBezTo>
                    <a:pt x="2778" y="2212"/>
                    <a:pt x="2885" y="2176"/>
                    <a:pt x="2958" y="2103"/>
                  </a:cubicBezTo>
                  <a:cubicBezTo>
                    <a:pt x="3093" y="1968"/>
                    <a:pt x="3374" y="1822"/>
                    <a:pt x="3520" y="1687"/>
                  </a:cubicBezTo>
                  <a:cubicBezTo>
                    <a:pt x="3655" y="1687"/>
                    <a:pt x="3801" y="1541"/>
                    <a:pt x="3801" y="1406"/>
                  </a:cubicBezTo>
                  <a:lnTo>
                    <a:pt x="3801" y="844"/>
                  </a:lnTo>
                  <a:close/>
                  <a:moveTo>
                    <a:pt x="3374" y="0"/>
                  </a:moveTo>
                  <a:cubicBezTo>
                    <a:pt x="3239" y="0"/>
                    <a:pt x="2958" y="135"/>
                    <a:pt x="2958" y="416"/>
                  </a:cubicBezTo>
                  <a:lnTo>
                    <a:pt x="2958" y="1125"/>
                  </a:lnTo>
                  <a:cubicBezTo>
                    <a:pt x="2812" y="1125"/>
                    <a:pt x="2677" y="1260"/>
                    <a:pt x="2677" y="1260"/>
                  </a:cubicBezTo>
                  <a:lnTo>
                    <a:pt x="1968" y="978"/>
                  </a:lnTo>
                  <a:cubicBezTo>
                    <a:pt x="1913" y="923"/>
                    <a:pt x="1833" y="891"/>
                    <a:pt x="1749" y="891"/>
                  </a:cubicBezTo>
                  <a:cubicBezTo>
                    <a:pt x="1626" y="891"/>
                    <a:pt x="1493" y="959"/>
                    <a:pt x="1406" y="1125"/>
                  </a:cubicBezTo>
                  <a:lnTo>
                    <a:pt x="147" y="3227"/>
                  </a:lnTo>
                  <a:cubicBezTo>
                    <a:pt x="147" y="3373"/>
                    <a:pt x="1" y="3508"/>
                    <a:pt x="147" y="3654"/>
                  </a:cubicBezTo>
                  <a:cubicBezTo>
                    <a:pt x="147" y="3654"/>
                    <a:pt x="147" y="3789"/>
                    <a:pt x="282" y="3935"/>
                  </a:cubicBezTo>
                  <a:lnTo>
                    <a:pt x="990" y="4216"/>
                  </a:lnTo>
                  <a:lnTo>
                    <a:pt x="990" y="4497"/>
                  </a:lnTo>
                  <a:lnTo>
                    <a:pt x="990" y="4632"/>
                  </a:lnTo>
                  <a:lnTo>
                    <a:pt x="282" y="5059"/>
                  </a:lnTo>
                  <a:cubicBezTo>
                    <a:pt x="147" y="5059"/>
                    <a:pt x="147" y="5194"/>
                    <a:pt x="147" y="5194"/>
                  </a:cubicBezTo>
                  <a:cubicBezTo>
                    <a:pt x="1" y="5341"/>
                    <a:pt x="147" y="5475"/>
                    <a:pt x="147" y="5622"/>
                  </a:cubicBezTo>
                  <a:lnTo>
                    <a:pt x="1406" y="7724"/>
                  </a:lnTo>
                  <a:cubicBezTo>
                    <a:pt x="1552" y="8005"/>
                    <a:pt x="1833" y="8005"/>
                    <a:pt x="1968" y="8005"/>
                  </a:cubicBezTo>
                  <a:lnTo>
                    <a:pt x="2677" y="7589"/>
                  </a:lnTo>
                  <a:cubicBezTo>
                    <a:pt x="2677" y="7589"/>
                    <a:pt x="2812" y="7724"/>
                    <a:pt x="2958" y="7724"/>
                  </a:cubicBezTo>
                  <a:lnTo>
                    <a:pt x="2958" y="8567"/>
                  </a:lnTo>
                  <a:cubicBezTo>
                    <a:pt x="2958" y="8713"/>
                    <a:pt x="3239" y="8994"/>
                    <a:pt x="3374" y="8994"/>
                  </a:cubicBezTo>
                  <a:lnTo>
                    <a:pt x="5903" y="8994"/>
                  </a:lnTo>
                  <a:cubicBezTo>
                    <a:pt x="6184" y="8994"/>
                    <a:pt x="6330" y="8713"/>
                    <a:pt x="6330" y="8567"/>
                  </a:cubicBezTo>
                  <a:lnTo>
                    <a:pt x="6330" y="7724"/>
                  </a:lnTo>
                  <a:cubicBezTo>
                    <a:pt x="6465" y="7724"/>
                    <a:pt x="6612" y="7589"/>
                    <a:pt x="6746" y="7589"/>
                  </a:cubicBezTo>
                  <a:lnTo>
                    <a:pt x="7309" y="8005"/>
                  </a:lnTo>
                  <a:cubicBezTo>
                    <a:pt x="7590" y="8005"/>
                    <a:pt x="7871" y="8005"/>
                    <a:pt x="7871" y="7724"/>
                  </a:cubicBezTo>
                  <a:lnTo>
                    <a:pt x="9276" y="5622"/>
                  </a:lnTo>
                  <a:cubicBezTo>
                    <a:pt x="9276" y="5341"/>
                    <a:pt x="9276" y="5059"/>
                    <a:pt x="8995" y="5059"/>
                  </a:cubicBezTo>
                  <a:lnTo>
                    <a:pt x="8433" y="4632"/>
                  </a:lnTo>
                  <a:lnTo>
                    <a:pt x="8433" y="4497"/>
                  </a:lnTo>
                  <a:lnTo>
                    <a:pt x="8433" y="4216"/>
                  </a:lnTo>
                  <a:lnTo>
                    <a:pt x="8995" y="3935"/>
                  </a:lnTo>
                  <a:cubicBezTo>
                    <a:pt x="9276" y="3789"/>
                    <a:pt x="9276" y="3508"/>
                    <a:pt x="9276" y="3227"/>
                  </a:cubicBezTo>
                  <a:lnTo>
                    <a:pt x="7871" y="1125"/>
                  </a:lnTo>
                  <a:cubicBezTo>
                    <a:pt x="7871" y="959"/>
                    <a:pt x="7773" y="891"/>
                    <a:pt x="7634" y="891"/>
                  </a:cubicBezTo>
                  <a:cubicBezTo>
                    <a:pt x="7539" y="891"/>
                    <a:pt x="7424" y="923"/>
                    <a:pt x="7309" y="978"/>
                  </a:cubicBezTo>
                  <a:lnTo>
                    <a:pt x="6746" y="1260"/>
                  </a:lnTo>
                  <a:cubicBezTo>
                    <a:pt x="6612" y="1260"/>
                    <a:pt x="6465" y="1125"/>
                    <a:pt x="6330" y="1125"/>
                  </a:cubicBezTo>
                  <a:lnTo>
                    <a:pt x="6330" y="416"/>
                  </a:lnTo>
                  <a:cubicBezTo>
                    <a:pt x="6330" y="135"/>
                    <a:pt x="6184" y="0"/>
                    <a:pt x="5903" y="0"/>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1" name="Google Shape;2697;p69">
              <a:extLst>
                <a:ext uri="{FF2B5EF4-FFF2-40B4-BE49-F238E27FC236}">
                  <a16:creationId xmlns:a16="http://schemas.microsoft.com/office/drawing/2014/main" id="{5E4FE429-34CA-4E28-87A8-954F1F83BE2A}"/>
                </a:ext>
              </a:extLst>
            </p:cNvPr>
            <p:cNvSpPr/>
            <p:nvPr/>
          </p:nvSpPr>
          <p:spPr>
            <a:xfrm>
              <a:off x="3298181" y="2134771"/>
              <a:ext cx="61110" cy="58443"/>
            </a:xfrm>
            <a:custGeom>
              <a:avLst/>
              <a:gdLst/>
              <a:ahLst/>
              <a:cxnLst/>
              <a:rect l="l" t="t" r="r" b="b"/>
              <a:pathLst>
                <a:path w="3093" h="2958" extrusionOk="0">
                  <a:moveTo>
                    <a:pt x="1552" y="1"/>
                  </a:moveTo>
                  <a:cubicBezTo>
                    <a:pt x="709" y="1"/>
                    <a:pt x="1" y="709"/>
                    <a:pt x="1" y="1552"/>
                  </a:cubicBezTo>
                  <a:cubicBezTo>
                    <a:pt x="1" y="2396"/>
                    <a:pt x="709" y="2958"/>
                    <a:pt x="1552" y="2958"/>
                  </a:cubicBezTo>
                  <a:cubicBezTo>
                    <a:pt x="2395" y="2958"/>
                    <a:pt x="3092" y="2396"/>
                    <a:pt x="3092" y="1552"/>
                  </a:cubicBezTo>
                  <a:cubicBezTo>
                    <a:pt x="3092" y="709"/>
                    <a:pt x="2395" y="1"/>
                    <a:pt x="1552" y="1"/>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2" name="Google Shape;2698;p69">
              <a:extLst>
                <a:ext uri="{FF2B5EF4-FFF2-40B4-BE49-F238E27FC236}">
                  <a16:creationId xmlns:a16="http://schemas.microsoft.com/office/drawing/2014/main" id="{8C2E322A-9661-A36B-2245-F6133CA0F0EF}"/>
                </a:ext>
              </a:extLst>
            </p:cNvPr>
            <p:cNvSpPr/>
            <p:nvPr/>
          </p:nvSpPr>
          <p:spPr>
            <a:xfrm>
              <a:off x="3289961" y="2126552"/>
              <a:ext cx="77766" cy="74881"/>
            </a:xfrm>
            <a:custGeom>
              <a:avLst/>
              <a:gdLst/>
              <a:ahLst/>
              <a:cxnLst/>
              <a:rect l="l" t="t" r="r" b="b"/>
              <a:pathLst>
                <a:path w="3936" h="3790" extrusionOk="0">
                  <a:moveTo>
                    <a:pt x="1968" y="844"/>
                  </a:moveTo>
                  <a:cubicBezTo>
                    <a:pt x="2665" y="844"/>
                    <a:pt x="3092" y="1260"/>
                    <a:pt x="3092" y="1968"/>
                  </a:cubicBezTo>
                  <a:cubicBezTo>
                    <a:pt x="3092" y="2530"/>
                    <a:pt x="2665" y="2946"/>
                    <a:pt x="1968" y="2946"/>
                  </a:cubicBezTo>
                  <a:cubicBezTo>
                    <a:pt x="1406" y="2946"/>
                    <a:pt x="844" y="2530"/>
                    <a:pt x="844" y="1968"/>
                  </a:cubicBezTo>
                  <a:cubicBezTo>
                    <a:pt x="844" y="1260"/>
                    <a:pt x="1406" y="844"/>
                    <a:pt x="1968" y="844"/>
                  </a:cubicBezTo>
                  <a:close/>
                  <a:moveTo>
                    <a:pt x="1968" y="1"/>
                  </a:moveTo>
                  <a:cubicBezTo>
                    <a:pt x="979" y="1"/>
                    <a:pt x="1" y="844"/>
                    <a:pt x="1" y="1968"/>
                  </a:cubicBezTo>
                  <a:cubicBezTo>
                    <a:pt x="1" y="2946"/>
                    <a:pt x="979" y="3790"/>
                    <a:pt x="1968" y="3790"/>
                  </a:cubicBezTo>
                  <a:cubicBezTo>
                    <a:pt x="3092" y="3790"/>
                    <a:pt x="3936" y="2946"/>
                    <a:pt x="3936" y="1968"/>
                  </a:cubicBezTo>
                  <a:cubicBezTo>
                    <a:pt x="3936" y="844"/>
                    <a:pt x="3092" y="1"/>
                    <a:pt x="1968"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35" name="Freeform 9">
            <a:extLst>
              <a:ext uri="{FF2B5EF4-FFF2-40B4-BE49-F238E27FC236}">
                <a16:creationId xmlns:a16="http://schemas.microsoft.com/office/drawing/2014/main" id="{78B00DAE-C24E-F3C2-C8DD-6B0F30DA8CD3}"/>
              </a:ext>
            </a:extLst>
          </p:cNvPr>
          <p:cNvSpPr/>
          <p:nvPr/>
        </p:nvSpPr>
        <p:spPr>
          <a:xfrm>
            <a:off x="1349521" y="2905152"/>
            <a:ext cx="15784785" cy="4597319"/>
          </a:xfrm>
          <a:custGeom>
            <a:avLst/>
            <a:gdLst/>
            <a:ahLst/>
            <a:cxnLst/>
            <a:rect l="l" t="t" r="r" b="b"/>
            <a:pathLst>
              <a:path w="12842677" h="3740430">
                <a:moveTo>
                  <a:pt x="0" y="0"/>
                </a:moveTo>
                <a:lnTo>
                  <a:pt x="12842677" y="0"/>
                </a:lnTo>
                <a:lnTo>
                  <a:pt x="12842677" y="3740430"/>
                </a:lnTo>
                <a:lnTo>
                  <a:pt x="0" y="37404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TextBox 12">
            <a:extLst>
              <a:ext uri="{FF2B5EF4-FFF2-40B4-BE49-F238E27FC236}">
                <a16:creationId xmlns:a16="http://schemas.microsoft.com/office/drawing/2014/main" id="{BFD693D2-38C7-E936-16D2-D45A62798758}"/>
              </a:ext>
            </a:extLst>
          </p:cNvPr>
          <p:cNvSpPr txBox="1"/>
          <p:nvPr/>
        </p:nvSpPr>
        <p:spPr>
          <a:xfrm>
            <a:off x="2514600" y="3717815"/>
            <a:ext cx="13818244" cy="2804614"/>
          </a:xfrm>
          <a:prstGeom prst="rect">
            <a:avLst/>
          </a:prstGeom>
        </p:spPr>
        <p:txBody>
          <a:bodyPr wrap="square" lIns="0" tIns="0" rIns="0" bIns="0" rtlCol="0" anchor="t">
            <a:spAutoFit/>
          </a:bodyPr>
          <a:lstStyle/>
          <a:p>
            <a:pPr algn="just">
              <a:lnSpc>
                <a:spcPct val="150000"/>
              </a:lnSpc>
            </a:pPr>
            <a:r>
              <a:rPr lang="en-US" sz="4199" spc="151">
                <a:solidFill>
                  <a:srgbClr val="1C030C"/>
                </a:solidFill>
                <a:latin typeface="Open Sans"/>
              </a:rPr>
              <a:t>Giả sử gia đình em có ông/bà bị bệnh cao huyết áp. Qua bài học này, em có những hành động thực tế nào để hỗ trợ, chăm sóc ông/bà?</a:t>
            </a:r>
          </a:p>
        </p:txBody>
      </p:sp>
      <p:grpSp>
        <p:nvGrpSpPr>
          <p:cNvPr id="4" name="Group 6">
            <a:extLst>
              <a:ext uri="{FF2B5EF4-FFF2-40B4-BE49-F238E27FC236}">
                <a16:creationId xmlns:a16="http://schemas.microsoft.com/office/drawing/2014/main" id="{72B053EF-EDA2-9CB6-58C9-9809F2D63928}"/>
              </a:ext>
            </a:extLst>
          </p:cNvPr>
          <p:cNvGrpSpPr/>
          <p:nvPr/>
        </p:nvGrpSpPr>
        <p:grpSpPr>
          <a:xfrm>
            <a:off x="0" y="9126674"/>
            <a:ext cx="18288000" cy="3704634"/>
            <a:chOff x="0" y="0"/>
            <a:chExt cx="6350000" cy="1217828"/>
          </a:xfrm>
        </p:grpSpPr>
        <p:sp>
          <p:nvSpPr>
            <p:cNvPr id="5" name="Freeform 7">
              <a:extLst>
                <a:ext uri="{FF2B5EF4-FFF2-40B4-BE49-F238E27FC236}">
                  <a16:creationId xmlns:a16="http://schemas.microsoft.com/office/drawing/2014/main" id="{CB465379-7E00-7640-B899-A6C136DC9043}"/>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TextBox 6">
            <a:extLst>
              <a:ext uri="{FF2B5EF4-FFF2-40B4-BE49-F238E27FC236}">
                <a16:creationId xmlns:a16="http://schemas.microsoft.com/office/drawing/2014/main" id="{E4D51D32-04DC-B4C8-BFEE-DBB3961C160F}"/>
              </a:ext>
            </a:extLst>
          </p:cNvPr>
          <p:cNvSpPr txBox="1"/>
          <p:nvPr/>
        </p:nvSpPr>
        <p:spPr>
          <a:xfrm>
            <a:off x="3810000" y="860182"/>
            <a:ext cx="11735405" cy="1228221"/>
          </a:xfrm>
          <a:prstGeom prst="rect">
            <a:avLst/>
          </a:prstGeom>
        </p:spPr>
        <p:txBody>
          <a:bodyPr lIns="0" tIns="0" rIns="0" bIns="0" rtlCol="0" anchor="t">
            <a:spAutoFit/>
          </a:bodyPr>
          <a:lstStyle/>
          <a:p>
            <a:pPr algn="ctr">
              <a:lnSpc>
                <a:spcPts val="9760"/>
              </a:lnSpc>
            </a:pPr>
            <a:r>
              <a:rPr lang="en-US" sz="8000">
                <a:solidFill>
                  <a:srgbClr val="231F20"/>
                </a:solidFill>
                <a:latin typeface="Francois One"/>
              </a:rPr>
              <a:t>VẬN DỤNG</a:t>
            </a:r>
          </a:p>
        </p:txBody>
      </p:sp>
      <p:sp>
        <p:nvSpPr>
          <p:cNvPr id="8" name="Freeform 10">
            <a:extLst>
              <a:ext uri="{FF2B5EF4-FFF2-40B4-BE49-F238E27FC236}">
                <a16:creationId xmlns:a16="http://schemas.microsoft.com/office/drawing/2014/main" id="{818F3742-3A0E-F797-2C90-873B85560F5A}"/>
              </a:ext>
            </a:extLst>
          </p:cNvPr>
          <p:cNvSpPr/>
          <p:nvPr/>
        </p:nvSpPr>
        <p:spPr>
          <a:xfrm>
            <a:off x="1746535" y="2791349"/>
            <a:ext cx="768065" cy="789785"/>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601802851"/>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r:embed="rId3"/>
                </a:ext>
              </a:extLst>
            </a:blip>
            <a:stretch>
              <a:fillRect l="-104187" t="-273663"/>
            </a:stretch>
          </a:blipFill>
        </p:spPr>
      </p:sp>
      <p:grpSp>
        <p:nvGrpSpPr>
          <p:cNvPr id="3" name="Group 3"/>
          <p:cNvGrpSpPr>
            <a:grpSpLocks noChangeAspect="1"/>
          </p:cNvGrpSpPr>
          <p:nvPr/>
        </p:nvGrpSpPr>
        <p:grpSpPr>
          <a:xfrm>
            <a:off x="720568" y="544435"/>
            <a:ext cx="8269273" cy="9198130"/>
            <a:chOff x="687070" y="247650"/>
            <a:chExt cx="11148060" cy="12400280"/>
          </a:xfrm>
        </p:grpSpPr>
        <p:sp>
          <p:nvSpPr>
            <p:cNvPr id="4" name="Freeform 4"/>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4"/>
              <a:stretch>
                <a:fillRect l="-15257" t="-2044" r="-1957" b="2044"/>
              </a:stretch>
            </a:blipFill>
          </p:spPr>
        </p:sp>
      </p:grpSp>
      <p:sp>
        <p:nvSpPr>
          <p:cNvPr id="5" name="Freeform 5"/>
          <p:cNvSpPr/>
          <p:nvPr/>
        </p:nvSpPr>
        <p:spPr>
          <a:xfrm>
            <a:off x="13488630" y="6096006"/>
            <a:ext cx="5504339" cy="5396702"/>
          </a:xfrm>
          <a:custGeom>
            <a:avLst/>
            <a:gdLst/>
            <a:ahLst/>
            <a:cxnLst/>
            <a:rect l="l" t="t" r="r" b="b"/>
            <a:pathLst>
              <a:path w="5504339" h="5396702">
                <a:moveTo>
                  <a:pt x="0" y="0"/>
                </a:moveTo>
                <a:lnTo>
                  <a:pt x="5504339" y="0"/>
                </a:lnTo>
                <a:lnTo>
                  <a:pt x="5504339" y="5396702"/>
                </a:lnTo>
                <a:lnTo>
                  <a:pt x="0" y="5396702"/>
                </a:lnTo>
                <a:lnTo>
                  <a:pt x="0" y="0"/>
                </a:lnTo>
                <a:close/>
              </a:path>
            </a:pathLst>
          </a:custGeom>
          <a:blipFill>
            <a:blip r:embed="rId5">
              <a:extLst>
                <a:ext uri="{96DAC541-7B7A-43D3-8B79-37D633B846F1}">
                  <asvg:svgBlip xmlns:asvg="http://schemas.microsoft.com/office/drawing/2016/SVG/main" r:embed="rId6"/>
                </a:ext>
              </a:extLst>
            </a:blip>
            <a:stretch>
              <a:fillRect r="-12974" b="-15227"/>
            </a:stretch>
          </a:blipFill>
        </p:spPr>
      </p:sp>
      <p:sp>
        <p:nvSpPr>
          <p:cNvPr id="6" name="TextBox 6"/>
          <p:cNvSpPr txBox="1"/>
          <p:nvPr/>
        </p:nvSpPr>
        <p:spPr>
          <a:xfrm>
            <a:off x="6933735" y="1947896"/>
            <a:ext cx="9322304" cy="6155531"/>
          </a:xfrm>
          <a:prstGeom prst="rect">
            <a:avLst/>
          </a:prstGeom>
        </p:spPr>
        <p:txBody>
          <a:bodyPr lIns="0" tIns="0" rIns="0" bIns="0" rtlCol="0" anchor="t">
            <a:spAutoFit/>
          </a:bodyPr>
          <a:lstStyle/>
          <a:p>
            <a:pPr algn="ctr"/>
            <a:r>
              <a:rPr lang="en-US" sz="20000">
                <a:solidFill>
                  <a:srgbClr val="000000"/>
                </a:solidFill>
                <a:latin typeface="Sensei"/>
              </a:rPr>
              <a:t>THANK YOU!</a:t>
            </a:r>
          </a:p>
        </p:txBody>
      </p:sp>
      <p:sp>
        <p:nvSpPr>
          <p:cNvPr id="7" name="Freeform 7"/>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7">
              <a:extLst>
                <a:ext uri="{96DAC541-7B7A-43D3-8B79-37D633B846F1}">
                  <asvg:svgBlip xmlns:asvg="http://schemas.microsoft.com/office/drawing/2016/SVG/main" r:embed="rId8"/>
                </a:ext>
              </a:extLst>
            </a:blip>
            <a:stretch>
              <a:fillRect b="-45394"/>
            </a:stretch>
          </a:blipFill>
        </p:spPr>
      </p:sp>
      <p:sp>
        <p:nvSpPr>
          <p:cNvPr id="8" name="Freeform 8"/>
          <p:cNvSpPr/>
          <p:nvPr/>
        </p:nvSpPr>
        <p:spPr>
          <a:xfrm>
            <a:off x="15222299" y="7775856"/>
            <a:ext cx="2037001" cy="2037001"/>
          </a:xfrm>
          <a:custGeom>
            <a:avLst/>
            <a:gdLst/>
            <a:ahLst/>
            <a:cxnLst/>
            <a:rect l="l" t="t" r="r" b="b"/>
            <a:pathLst>
              <a:path w="2037001" h="2037001">
                <a:moveTo>
                  <a:pt x="0" y="0"/>
                </a:moveTo>
                <a:lnTo>
                  <a:pt x="2037001" y="0"/>
                </a:lnTo>
                <a:lnTo>
                  <a:pt x="2037001" y="2037001"/>
                </a:lnTo>
                <a:lnTo>
                  <a:pt x="0" y="20370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12">
            <a:extLst>
              <a:ext uri="{FF2B5EF4-FFF2-40B4-BE49-F238E27FC236}">
                <a16:creationId xmlns:a16="http://schemas.microsoft.com/office/drawing/2014/main" id="{CC08C869-ADB5-2B08-B455-F04A05CEA48E}"/>
              </a:ext>
            </a:extLst>
          </p:cNvPr>
          <p:cNvGraphicFramePr>
            <a:graphicFrameLocks noGrp="1"/>
          </p:cNvGraphicFramePr>
          <p:nvPr>
            <p:extLst>
              <p:ext uri="{D42A27DB-BD31-4B8C-83A1-F6EECF244321}">
                <p14:modId xmlns:p14="http://schemas.microsoft.com/office/powerpoint/2010/main" val="3292423074"/>
              </p:ext>
            </p:extLst>
          </p:nvPr>
        </p:nvGraphicFramePr>
        <p:xfrm>
          <a:off x="422031" y="217926"/>
          <a:ext cx="17444062" cy="9561748"/>
        </p:xfrm>
        <a:graphic>
          <a:graphicData uri="http://schemas.openxmlformats.org/drawingml/2006/table">
            <a:tbl>
              <a:tblPr firstRow="1" bandRow="1">
                <a:tableStyleId>{69012ECD-51FC-41F1-AA8D-1B2483CD663E}</a:tableStyleId>
              </a:tblPr>
              <a:tblGrid>
                <a:gridCol w="17444062">
                  <a:extLst>
                    <a:ext uri="{9D8B030D-6E8A-4147-A177-3AD203B41FA5}">
                      <a16:colId xmlns:a16="http://schemas.microsoft.com/office/drawing/2014/main" val="2501729880"/>
                    </a:ext>
                  </a:extLst>
                </a:gridCol>
              </a:tblGrid>
              <a:tr h="1169423">
                <a:tc>
                  <a:txBody>
                    <a:bodyPr/>
                    <a:lstStyle/>
                    <a:p>
                      <a:pPr algn="ctr"/>
                      <a:r>
                        <a:rPr lang="en-US" sz="5000" err="1"/>
                        <a:t>Đáp</a:t>
                      </a:r>
                      <a:r>
                        <a:rPr lang="en-US" sz="5000"/>
                        <a:t> </a:t>
                      </a:r>
                      <a:r>
                        <a:rPr lang="en-US" sz="5000" err="1"/>
                        <a:t>án</a:t>
                      </a:r>
                      <a:r>
                        <a:rPr lang="en-US" sz="5000"/>
                        <a:t> </a:t>
                      </a:r>
                      <a:r>
                        <a:rPr lang="en-US" sz="5000" err="1"/>
                        <a:t>phiếu</a:t>
                      </a:r>
                      <a:r>
                        <a:rPr lang="en-US" sz="5000"/>
                        <a:t> </a:t>
                      </a:r>
                      <a:r>
                        <a:rPr lang="en-US" sz="5000" err="1"/>
                        <a:t>học</a:t>
                      </a:r>
                      <a:r>
                        <a:rPr lang="en-US" sz="5000"/>
                        <a:t> </a:t>
                      </a:r>
                      <a:r>
                        <a:rPr lang="en-US" sz="5000" err="1"/>
                        <a:t>tập</a:t>
                      </a:r>
                      <a:r>
                        <a:rPr lang="en-US" sz="5000"/>
                        <a:t> </a:t>
                      </a:r>
                      <a:r>
                        <a:rPr lang="en-US" sz="5000" err="1"/>
                        <a:t>số</a:t>
                      </a:r>
                      <a:r>
                        <a:rPr lang="en-US" sz="5000"/>
                        <a:t> 01</a:t>
                      </a:r>
                      <a:endParaRPr lang="en-GB" sz="5000"/>
                    </a:p>
                  </a:txBody>
                  <a:tcPr anchor="ctr"/>
                </a:tc>
                <a:extLst>
                  <a:ext uri="{0D108BD9-81ED-4DB2-BD59-A6C34878D82A}">
                    <a16:rowId xmlns:a16="http://schemas.microsoft.com/office/drawing/2014/main" val="2498539300"/>
                  </a:ext>
                </a:extLst>
              </a:tr>
              <a:tr h="8392325">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5" name="Freeform 5"/>
          <p:cNvSpPr/>
          <p:nvPr/>
        </p:nvSpPr>
        <p:spPr>
          <a:xfrm>
            <a:off x="-463160" y="3339809"/>
            <a:ext cx="6411258" cy="6455043"/>
          </a:xfrm>
          <a:custGeom>
            <a:avLst/>
            <a:gdLst/>
            <a:ahLst/>
            <a:cxnLst/>
            <a:rect l="l" t="t" r="r" b="b"/>
            <a:pathLst>
              <a:path w="7367176" h="7417489">
                <a:moveTo>
                  <a:pt x="0" y="0"/>
                </a:moveTo>
                <a:lnTo>
                  <a:pt x="7367176" y="0"/>
                </a:lnTo>
                <a:lnTo>
                  <a:pt x="7367176" y="7417489"/>
                </a:lnTo>
                <a:lnTo>
                  <a:pt x="0" y="7417489"/>
                </a:lnTo>
                <a:lnTo>
                  <a:pt x="0" y="0"/>
                </a:lnTo>
                <a:close/>
              </a:path>
            </a:pathLst>
          </a:custGeom>
          <a:blipFill>
            <a:blip r:embed="rId2"/>
            <a:stretch>
              <a:fillRect/>
            </a:stretch>
          </a:blipFill>
        </p:spPr>
      </p:sp>
      <p:grpSp>
        <p:nvGrpSpPr>
          <p:cNvPr id="2" name="Nhóm 1">
            <a:extLst>
              <a:ext uri="{FF2B5EF4-FFF2-40B4-BE49-F238E27FC236}">
                <a16:creationId xmlns:a16="http://schemas.microsoft.com/office/drawing/2014/main" id="{C4A4C7F0-704A-A5C0-AB34-F3AD58D9BC09}"/>
              </a:ext>
            </a:extLst>
          </p:cNvPr>
          <p:cNvGrpSpPr/>
          <p:nvPr/>
        </p:nvGrpSpPr>
        <p:grpSpPr>
          <a:xfrm>
            <a:off x="6734025" y="7289595"/>
            <a:ext cx="10639575" cy="2069216"/>
            <a:chOff x="6997794" y="7279825"/>
            <a:chExt cx="10639575" cy="2069216"/>
          </a:xfrm>
        </p:grpSpPr>
        <p:sp>
          <p:nvSpPr>
            <p:cNvPr id="24" name="Freeform 24"/>
            <p:cNvSpPr/>
            <p:nvPr/>
          </p:nvSpPr>
          <p:spPr>
            <a:xfrm>
              <a:off x="6997794" y="7279825"/>
              <a:ext cx="10639575" cy="2069216"/>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FFC54D"/>
              </a:solidFill>
            </a:ln>
          </p:spPr>
        </p:sp>
        <p:grpSp>
          <p:nvGrpSpPr>
            <p:cNvPr id="26" name="Group 26"/>
            <p:cNvGrpSpPr/>
            <p:nvPr/>
          </p:nvGrpSpPr>
          <p:grpSpPr>
            <a:xfrm>
              <a:off x="7084840" y="7615612"/>
              <a:ext cx="1538885" cy="1342086"/>
              <a:chOff x="0" y="-38100"/>
              <a:chExt cx="885912" cy="850900"/>
            </a:xfrm>
          </p:grpSpPr>
          <p:sp>
            <p:nvSpPr>
              <p:cNvPr id="27" name="Freeform 27"/>
              <p:cNvSpPr/>
              <p:nvPr/>
            </p:nvSpPr>
            <p:spPr>
              <a:xfrm>
                <a:off x="73112" y="0"/>
                <a:ext cx="812800" cy="812800"/>
              </a:xfrm>
              <a:custGeom>
                <a:avLst/>
                <a:gdLst/>
                <a:ahLst/>
                <a:cxnLst/>
                <a:rect l="l" t="t" r="r" b="b"/>
                <a:pathLst>
                  <a:path w="812800" h="812800">
                    <a:moveTo>
                      <a:pt x="92227" y="0"/>
                    </a:moveTo>
                    <a:lnTo>
                      <a:pt x="720573" y="0"/>
                    </a:lnTo>
                    <a:cubicBezTo>
                      <a:pt x="771509" y="0"/>
                      <a:pt x="812800" y="41291"/>
                      <a:pt x="812800" y="92227"/>
                    </a:cubicBezTo>
                    <a:lnTo>
                      <a:pt x="812800" y="720573"/>
                    </a:lnTo>
                    <a:cubicBezTo>
                      <a:pt x="812800" y="771509"/>
                      <a:pt x="771509" y="812800"/>
                      <a:pt x="720573" y="812800"/>
                    </a:cubicBezTo>
                    <a:lnTo>
                      <a:pt x="92227" y="812800"/>
                    </a:lnTo>
                    <a:cubicBezTo>
                      <a:pt x="41291" y="812800"/>
                      <a:pt x="0" y="771509"/>
                      <a:pt x="0" y="720573"/>
                    </a:cubicBezTo>
                    <a:lnTo>
                      <a:pt x="0" y="92227"/>
                    </a:lnTo>
                    <a:cubicBezTo>
                      <a:pt x="0" y="41291"/>
                      <a:pt x="41291" y="0"/>
                      <a:pt x="92227" y="0"/>
                    </a:cubicBezTo>
                    <a:close/>
                  </a:path>
                </a:pathLst>
              </a:custGeom>
              <a:solidFill>
                <a:srgbClr val="FED187"/>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823"/>
                  </a:lnSpc>
                </a:pPr>
                <a:endParaRPr/>
              </a:p>
            </p:txBody>
          </p:sp>
        </p:grpSp>
        <p:sp>
          <p:nvSpPr>
            <p:cNvPr id="29" name="TextBox 29"/>
            <p:cNvSpPr txBox="1"/>
            <p:nvPr/>
          </p:nvSpPr>
          <p:spPr>
            <a:xfrm>
              <a:off x="8870219" y="7483216"/>
              <a:ext cx="4922364" cy="490519"/>
            </a:xfrm>
            <a:prstGeom prst="rect">
              <a:avLst/>
            </a:prstGeom>
          </p:spPr>
          <p:txBody>
            <a:bodyPr wrap="square" lIns="0" tIns="0" rIns="0" bIns="0" rtlCol="0" anchor="t">
              <a:spAutoFit/>
            </a:bodyPr>
            <a:lstStyle/>
            <a:p>
              <a:pPr marL="0" lvl="1" indent="0" algn="just">
                <a:lnSpc>
                  <a:spcPts val="4067"/>
                </a:lnSpc>
                <a:spcBef>
                  <a:spcPct val="0"/>
                </a:spcBef>
              </a:pPr>
              <a:r>
                <a:rPr lang="en-US" sz="2905" spc="92">
                  <a:solidFill>
                    <a:srgbClr val="000000"/>
                  </a:solidFill>
                  <a:latin typeface="Open Sans Bold"/>
                </a:rPr>
                <a:t>Huyết tương</a:t>
              </a:r>
            </a:p>
          </p:txBody>
        </p:sp>
        <p:sp>
          <p:nvSpPr>
            <p:cNvPr id="30" name="TextBox 30"/>
            <p:cNvSpPr txBox="1"/>
            <p:nvPr/>
          </p:nvSpPr>
          <p:spPr>
            <a:xfrm>
              <a:off x="8870219" y="8065666"/>
              <a:ext cx="8203856" cy="1192634"/>
            </a:xfrm>
            <a:prstGeom prst="rect">
              <a:avLst/>
            </a:prstGeom>
          </p:spPr>
          <p:txBody>
            <a:bodyPr wrap="square" lIns="0" tIns="0" rIns="0" bIns="0" rtlCol="0" anchor="t">
              <a:spAutoFit/>
            </a:bodyPr>
            <a:lstStyle/>
            <a:p>
              <a:pPr marL="0" lvl="0" indent="0" algn="just">
                <a:lnSpc>
                  <a:spcPts val="3124"/>
                </a:lnSpc>
              </a:pPr>
              <a:r>
                <a:rPr lang="en-US" sz="2603">
                  <a:solidFill>
                    <a:srgbClr val="000000"/>
                  </a:solidFill>
                  <a:latin typeface="Open Sans"/>
                </a:rPr>
                <a:t>Duy trì máu ở trạng thái lỏng để máu dễ lưu thông trong mạch; vận chuyển chất dinh dưỡng, các chất cần thiết khác và chất thải.</a:t>
              </a:r>
            </a:p>
          </p:txBody>
        </p:sp>
      </p:grpSp>
      <p:grpSp>
        <p:nvGrpSpPr>
          <p:cNvPr id="3" name="Nhóm 2">
            <a:extLst>
              <a:ext uri="{FF2B5EF4-FFF2-40B4-BE49-F238E27FC236}">
                <a16:creationId xmlns:a16="http://schemas.microsoft.com/office/drawing/2014/main" id="{C4B13D80-F792-CDBE-C383-3949C049EA8D}"/>
              </a:ext>
            </a:extLst>
          </p:cNvPr>
          <p:cNvGrpSpPr/>
          <p:nvPr/>
        </p:nvGrpSpPr>
        <p:grpSpPr>
          <a:xfrm>
            <a:off x="6734025" y="3459716"/>
            <a:ext cx="10639575" cy="1374521"/>
            <a:chOff x="6734025" y="3459716"/>
            <a:chExt cx="10639575" cy="1374521"/>
          </a:xfrm>
        </p:grpSpPr>
        <p:sp>
          <p:nvSpPr>
            <p:cNvPr id="14" name="Freeform 14"/>
            <p:cNvSpPr/>
            <p:nvPr/>
          </p:nvSpPr>
          <p:spPr>
            <a:xfrm>
              <a:off x="6734025" y="3459716"/>
              <a:ext cx="10639575" cy="1374521"/>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B42239"/>
              </a:solidFill>
            </a:ln>
          </p:spPr>
        </p:sp>
        <p:sp>
          <p:nvSpPr>
            <p:cNvPr id="16" name="TextBox 16"/>
            <p:cNvSpPr txBox="1"/>
            <p:nvPr/>
          </p:nvSpPr>
          <p:spPr>
            <a:xfrm>
              <a:off x="8870219" y="3586181"/>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Hồng cầu</a:t>
              </a:r>
            </a:p>
          </p:txBody>
        </p:sp>
        <p:sp>
          <p:nvSpPr>
            <p:cNvPr id="17" name="TextBox 17"/>
            <p:cNvSpPr txBox="1"/>
            <p:nvPr/>
          </p:nvSpPr>
          <p:spPr>
            <a:xfrm>
              <a:off x="8870219" y="4162003"/>
              <a:ext cx="8203856" cy="371897"/>
            </a:xfrm>
            <a:prstGeom prst="rect">
              <a:avLst/>
            </a:prstGeom>
          </p:spPr>
          <p:txBody>
            <a:bodyPr wrap="square" lIns="0" tIns="0" rIns="0" bIns="0" rtlCol="0" anchor="t">
              <a:spAutoFit/>
            </a:bodyPr>
            <a:lstStyle/>
            <a:p>
              <a:pPr marL="0" lvl="0" indent="0">
                <a:lnSpc>
                  <a:spcPts val="2916"/>
                </a:lnSpc>
              </a:pPr>
              <a:r>
                <a:rPr lang="en-US" sz="2603">
                  <a:solidFill>
                    <a:srgbClr val="000000"/>
                  </a:solidFill>
                  <a:latin typeface="Open Sans"/>
                </a:rPr>
                <a:t>Vận chuyển khí oxygen và carbon dioxide trong máu</a:t>
              </a:r>
            </a:p>
          </p:txBody>
        </p:sp>
        <p:sp>
          <p:nvSpPr>
            <p:cNvPr id="31" name="Freeform 31"/>
            <p:cNvSpPr/>
            <p:nvPr/>
          </p:nvSpPr>
          <p:spPr>
            <a:xfrm>
              <a:off x="7101813" y="3776161"/>
              <a:ext cx="1345320" cy="757739"/>
            </a:xfrm>
            <a:custGeom>
              <a:avLst/>
              <a:gdLst/>
              <a:ahLst/>
              <a:cxnLst/>
              <a:rect l="l" t="t" r="r" b="b"/>
              <a:pathLst>
                <a:path w="1339015" h="1047780">
                  <a:moveTo>
                    <a:pt x="0" y="0"/>
                  </a:moveTo>
                  <a:lnTo>
                    <a:pt x="1339016" y="0"/>
                  </a:lnTo>
                  <a:lnTo>
                    <a:pt x="1339016" y="1047779"/>
                  </a:lnTo>
                  <a:lnTo>
                    <a:pt x="0" y="1047779"/>
                  </a:lnTo>
                  <a:lnTo>
                    <a:pt x="0" y="0"/>
                  </a:lnTo>
                  <a:close/>
                </a:path>
              </a:pathLst>
            </a:custGeom>
            <a:blipFill>
              <a:blip r:embed="rId3"/>
              <a:stretch>
                <a:fillRect/>
              </a:stretch>
            </a:blipFill>
          </p:spPr>
        </p:sp>
      </p:grpSp>
      <p:grpSp>
        <p:nvGrpSpPr>
          <p:cNvPr id="6" name="Nhóm 5">
            <a:extLst>
              <a:ext uri="{FF2B5EF4-FFF2-40B4-BE49-F238E27FC236}">
                <a16:creationId xmlns:a16="http://schemas.microsoft.com/office/drawing/2014/main" id="{C972C944-F0AD-267A-01CD-D7BAC6E40EBD}"/>
              </a:ext>
            </a:extLst>
          </p:cNvPr>
          <p:cNvGrpSpPr/>
          <p:nvPr/>
        </p:nvGrpSpPr>
        <p:grpSpPr>
          <a:xfrm>
            <a:off x="6734025" y="5372100"/>
            <a:ext cx="10639575" cy="1410002"/>
            <a:chOff x="6734025" y="7140331"/>
            <a:chExt cx="10639575" cy="1410002"/>
          </a:xfrm>
        </p:grpSpPr>
        <p:sp>
          <p:nvSpPr>
            <p:cNvPr id="19" name="Freeform 19"/>
            <p:cNvSpPr/>
            <p:nvPr/>
          </p:nvSpPr>
          <p:spPr>
            <a:xfrm>
              <a:off x="6734025" y="7140331"/>
              <a:ext cx="10639575" cy="1410002"/>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6162A8"/>
              </a:solidFill>
            </a:ln>
          </p:spPr>
        </p:sp>
        <p:sp>
          <p:nvSpPr>
            <p:cNvPr id="21" name="TextBox 21"/>
            <p:cNvSpPr txBox="1"/>
            <p:nvPr/>
          </p:nvSpPr>
          <p:spPr>
            <a:xfrm>
              <a:off x="8870219" y="7259412"/>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Bạch cầu</a:t>
              </a:r>
            </a:p>
          </p:txBody>
        </p:sp>
        <p:sp>
          <p:nvSpPr>
            <p:cNvPr id="22" name="TextBox 22"/>
            <p:cNvSpPr txBox="1"/>
            <p:nvPr/>
          </p:nvSpPr>
          <p:spPr>
            <a:xfrm>
              <a:off x="8870218" y="7822051"/>
              <a:ext cx="6892635" cy="461280"/>
            </a:xfrm>
            <a:prstGeom prst="rect">
              <a:avLst/>
            </a:prstGeom>
          </p:spPr>
          <p:txBody>
            <a:bodyPr wrap="square" lIns="0" tIns="0" rIns="0" bIns="0" rtlCol="0" anchor="t">
              <a:spAutoFit/>
            </a:bodyPr>
            <a:lstStyle/>
            <a:p>
              <a:pPr marL="0" lvl="0" indent="0">
                <a:lnSpc>
                  <a:spcPts val="3905"/>
                </a:lnSpc>
                <a:spcBef>
                  <a:spcPct val="0"/>
                </a:spcBef>
              </a:pPr>
              <a:r>
                <a:rPr lang="en-US" sz="2603" spc="135">
                  <a:solidFill>
                    <a:srgbClr val="000000"/>
                  </a:solidFill>
                  <a:latin typeface="Open Sans"/>
                </a:rPr>
                <a:t>Bảo vệ cơ thể</a:t>
              </a:r>
            </a:p>
          </p:txBody>
        </p:sp>
        <p:sp>
          <p:nvSpPr>
            <p:cNvPr id="32" name="Freeform 32"/>
            <p:cNvSpPr/>
            <p:nvPr/>
          </p:nvSpPr>
          <p:spPr>
            <a:xfrm>
              <a:off x="7016195" y="7399146"/>
              <a:ext cx="1550010" cy="884185"/>
            </a:xfrm>
            <a:custGeom>
              <a:avLst/>
              <a:gdLst/>
              <a:ahLst/>
              <a:cxnLst/>
              <a:rect l="l" t="t" r="r" b="b"/>
              <a:pathLst>
                <a:path w="1542746" h="1222627">
                  <a:moveTo>
                    <a:pt x="0" y="0"/>
                  </a:moveTo>
                  <a:lnTo>
                    <a:pt x="1542747" y="0"/>
                  </a:lnTo>
                  <a:lnTo>
                    <a:pt x="1542747" y="1222627"/>
                  </a:lnTo>
                  <a:lnTo>
                    <a:pt x="0" y="1222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4" name="Nhóm 3">
            <a:extLst>
              <a:ext uri="{FF2B5EF4-FFF2-40B4-BE49-F238E27FC236}">
                <a16:creationId xmlns:a16="http://schemas.microsoft.com/office/drawing/2014/main" id="{186C96FC-A1C5-54DC-D8CE-90F792B5E111}"/>
              </a:ext>
            </a:extLst>
          </p:cNvPr>
          <p:cNvGrpSpPr/>
          <p:nvPr/>
        </p:nvGrpSpPr>
        <p:grpSpPr>
          <a:xfrm>
            <a:off x="6734025" y="1599898"/>
            <a:ext cx="10639575" cy="1410002"/>
            <a:chOff x="6734025" y="1599898"/>
            <a:chExt cx="10639575" cy="1410002"/>
          </a:xfrm>
        </p:grpSpPr>
        <p:sp>
          <p:nvSpPr>
            <p:cNvPr id="9" name="Freeform 9"/>
            <p:cNvSpPr/>
            <p:nvPr/>
          </p:nvSpPr>
          <p:spPr>
            <a:xfrm>
              <a:off x="6734025" y="1599898"/>
              <a:ext cx="10639575" cy="1410002"/>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EE890D"/>
              </a:solidFill>
            </a:ln>
          </p:spPr>
        </p:sp>
        <p:sp>
          <p:nvSpPr>
            <p:cNvPr id="11" name="TextBox 11"/>
            <p:cNvSpPr txBox="1"/>
            <p:nvPr/>
          </p:nvSpPr>
          <p:spPr>
            <a:xfrm>
              <a:off x="8870219" y="1757381"/>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Tiểu cầu</a:t>
              </a:r>
            </a:p>
          </p:txBody>
        </p:sp>
        <p:sp>
          <p:nvSpPr>
            <p:cNvPr id="12" name="TextBox 12"/>
            <p:cNvSpPr txBox="1"/>
            <p:nvPr/>
          </p:nvSpPr>
          <p:spPr>
            <a:xfrm>
              <a:off x="8870219" y="2320020"/>
              <a:ext cx="8203856" cy="461280"/>
            </a:xfrm>
            <a:prstGeom prst="rect">
              <a:avLst/>
            </a:prstGeom>
          </p:spPr>
          <p:txBody>
            <a:bodyPr wrap="square" lIns="0" tIns="0" rIns="0" bIns="0" rtlCol="0" anchor="t">
              <a:spAutoFit/>
            </a:bodyPr>
            <a:lstStyle/>
            <a:p>
              <a:pPr marL="0" lvl="0" indent="0">
                <a:lnSpc>
                  <a:spcPts val="3905"/>
                </a:lnSpc>
                <a:spcBef>
                  <a:spcPct val="0"/>
                </a:spcBef>
              </a:pPr>
              <a:r>
                <a:rPr lang="en-US" sz="2603" spc="135">
                  <a:solidFill>
                    <a:srgbClr val="000000"/>
                  </a:solidFill>
                  <a:latin typeface="Open Sans"/>
                </a:rPr>
                <a:t>Tham gia bảo vệ cơ thể nhờ cơ chế đông máu</a:t>
              </a:r>
            </a:p>
          </p:txBody>
        </p:sp>
        <p:sp>
          <p:nvSpPr>
            <p:cNvPr id="33" name="Freeform 33"/>
            <p:cNvSpPr/>
            <p:nvPr/>
          </p:nvSpPr>
          <p:spPr>
            <a:xfrm>
              <a:off x="7105001" y="1810097"/>
              <a:ext cx="1371564" cy="971203"/>
            </a:xfrm>
            <a:custGeom>
              <a:avLst/>
              <a:gdLst/>
              <a:ahLst/>
              <a:cxnLst/>
              <a:rect l="l" t="t" r="r" b="b"/>
              <a:pathLst>
                <a:path w="1365136" h="1342953">
                  <a:moveTo>
                    <a:pt x="0" y="0"/>
                  </a:moveTo>
                  <a:lnTo>
                    <a:pt x="1365136" y="0"/>
                  </a:lnTo>
                  <a:lnTo>
                    <a:pt x="1365136" y="1342952"/>
                  </a:lnTo>
                  <a:lnTo>
                    <a:pt x="0" y="13429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35" name="TextBox 10">
            <a:extLst>
              <a:ext uri="{FF2B5EF4-FFF2-40B4-BE49-F238E27FC236}">
                <a16:creationId xmlns:a16="http://schemas.microsoft.com/office/drawing/2014/main" id="{BA45EABB-32EC-B79A-663C-2000864CD2C7}"/>
              </a:ext>
            </a:extLst>
          </p:cNvPr>
          <p:cNvSpPr txBox="1"/>
          <p:nvPr/>
        </p:nvSpPr>
        <p:spPr>
          <a:xfrm>
            <a:off x="891398" y="1579850"/>
            <a:ext cx="5056700" cy="1882438"/>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2. Cho biết chức năng các thành phần của máu?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900" decel="100000" fill="hold"/>
                                        <p:tgtEl>
                                          <p:spTgt spid="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900" decel="100000" fill="hold"/>
                                        <p:tgtEl>
                                          <p:spTgt spid="6"/>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900" decel="100000" fill="hold"/>
                                        <p:tgtEl>
                                          <p:spTgt spid="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12">
            <a:extLst>
              <a:ext uri="{FF2B5EF4-FFF2-40B4-BE49-F238E27FC236}">
                <a16:creationId xmlns:a16="http://schemas.microsoft.com/office/drawing/2014/main" id="{A8617FA8-0B19-67CC-7956-075802D096CB}"/>
              </a:ext>
            </a:extLst>
          </p:cNvPr>
          <p:cNvGraphicFramePr>
            <a:graphicFrameLocks noGrp="1"/>
          </p:cNvGraphicFramePr>
          <p:nvPr>
            <p:extLst>
              <p:ext uri="{D42A27DB-BD31-4B8C-83A1-F6EECF244321}">
                <p14:modId xmlns:p14="http://schemas.microsoft.com/office/powerpoint/2010/main" val="3861331052"/>
              </p:ext>
            </p:extLst>
          </p:nvPr>
        </p:nvGraphicFramePr>
        <p:xfrm>
          <a:off x="542356" y="583449"/>
          <a:ext cx="17444062" cy="9510869"/>
        </p:xfrm>
        <a:graphic>
          <a:graphicData uri="http://schemas.openxmlformats.org/drawingml/2006/table">
            <a:tbl>
              <a:tblPr firstRow="1" bandRow="1">
                <a:tableStyleId>{69012ECD-51FC-41F1-AA8D-1B2483CD663E}</a:tableStyleId>
              </a:tblPr>
              <a:tblGrid>
                <a:gridCol w="17444062">
                  <a:extLst>
                    <a:ext uri="{9D8B030D-6E8A-4147-A177-3AD203B41FA5}">
                      <a16:colId xmlns:a16="http://schemas.microsoft.com/office/drawing/2014/main" val="2501729880"/>
                    </a:ext>
                  </a:extLst>
                </a:gridCol>
              </a:tblGrid>
              <a:tr h="1085643">
                <a:tc>
                  <a:txBody>
                    <a:bodyPr/>
                    <a:lstStyle/>
                    <a:p>
                      <a:pPr algn="ctr"/>
                      <a:r>
                        <a:rPr lang="en-US" sz="5000" err="1"/>
                        <a:t>Đáp</a:t>
                      </a:r>
                      <a:r>
                        <a:rPr lang="en-US" sz="5000"/>
                        <a:t> </a:t>
                      </a:r>
                      <a:r>
                        <a:rPr lang="en-US" sz="5000" err="1"/>
                        <a:t>án</a:t>
                      </a:r>
                      <a:r>
                        <a:rPr lang="en-US" sz="5000"/>
                        <a:t> </a:t>
                      </a:r>
                      <a:r>
                        <a:rPr lang="en-US" sz="5000" err="1"/>
                        <a:t>phiếu</a:t>
                      </a:r>
                      <a:r>
                        <a:rPr lang="en-US" sz="5000"/>
                        <a:t> </a:t>
                      </a:r>
                      <a:r>
                        <a:rPr lang="en-US" sz="5000" err="1"/>
                        <a:t>học</a:t>
                      </a:r>
                      <a:r>
                        <a:rPr lang="en-US" sz="5000"/>
                        <a:t> </a:t>
                      </a:r>
                      <a:r>
                        <a:rPr lang="en-US" sz="5000" err="1"/>
                        <a:t>tập</a:t>
                      </a:r>
                      <a:r>
                        <a:rPr lang="en-US" sz="5000"/>
                        <a:t> </a:t>
                      </a:r>
                      <a:r>
                        <a:rPr lang="en-US" sz="5000" err="1"/>
                        <a:t>số</a:t>
                      </a:r>
                      <a:r>
                        <a:rPr lang="en-US" sz="5000"/>
                        <a:t> 01</a:t>
                      </a:r>
                      <a:endParaRPr lang="en-GB" sz="5000"/>
                    </a:p>
                  </a:txBody>
                  <a:tcPr anchor="ctr"/>
                </a:tc>
                <a:extLst>
                  <a:ext uri="{0D108BD9-81ED-4DB2-BD59-A6C34878D82A}">
                    <a16:rowId xmlns:a16="http://schemas.microsoft.com/office/drawing/2014/main" val="2498539300"/>
                  </a:ext>
                </a:extLst>
              </a:tr>
              <a:tr h="8425226">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6" name="AutoShape 6"/>
          <p:cNvSpPr/>
          <p:nvPr/>
        </p:nvSpPr>
        <p:spPr>
          <a:xfrm flipH="1" flipV="1">
            <a:off x="10972606" y="4490442"/>
            <a:ext cx="2755373" cy="3868006"/>
          </a:xfrm>
          <a:prstGeom prst="line">
            <a:avLst/>
          </a:prstGeom>
          <a:ln w="38100" cap="flat">
            <a:solidFill>
              <a:srgbClr val="1F4B63"/>
            </a:solidFill>
            <a:prstDash val="solid"/>
            <a:headEnd type="none" w="sm" len="sm"/>
            <a:tailEnd type="arrow" w="med" len="sm"/>
          </a:ln>
        </p:spPr>
      </p:sp>
      <p:grpSp>
        <p:nvGrpSpPr>
          <p:cNvPr id="4" name="Nhóm 3">
            <a:extLst>
              <a:ext uri="{FF2B5EF4-FFF2-40B4-BE49-F238E27FC236}">
                <a16:creationId xmlns:a16="http://schemas.microsoft.com/office/drawing/2014/main" id="{D975E969-956C-EAC1-9FFF-9E2DBFAA06B0}"/>
              </a:ext>
            </a:extLst>
          </p:cNvPr>
          <p:cNvGrpSpPr/>
          <p:nvPr/>
        </p:nvGrpSpPr>
        <p:grpSpPr>
          <a:xfrm>
            <a:off x="1799492" y="3541355"/>
            <a:ext cx="9034242" cy="1949712"/>
            <a:chOff x="1799492" y="3541355"/>
            <a:chExt cx="9034242" cy="1949712"/>
          </a:xfrm>
        </p:grpSpPr>
        <p:sp>
          <p:nvSpPr>
            <p:cNvPr id="8" name="Freeform 8"/>
            <p:cNvSpPr/>
            <p:nvPr/>
          </p:nvSpPr>
          <p:spPr>
            <a:xfrm>
              <a:off x="1799492" y="3541355"/>
              <a:ext cx="9034242" cy="1949712"/>
            </a:xfrm>
            <a:custGeom>
              <a:avLst/>
              <a:gdLst/>
              <a:ahLst/>
              <a:cxnLst/>
              <a:rect l="l" t="t" r="r" b="b"/>
              <a:pathLst>
                <a:path w="2045724" h="441495">
                  <a:moveTo>
                    <a:pt x="17139" y="0"/>
                  </a:moveTo>
                  <a:lnTo>
                    <a:pt x="2028585" y="0"/>
                  </a:lnTo>
                  <a:cubicBezTo>
                    <a:pt x="2038050" y="0"/>
                    <a:pt x="2045724" y="7673"/>
                    <a:pt x="2045724" y="17139"/>
                  </a:cubicBezTo>
                  <a:lnTo>
                    <a:pt x="2045724" y="424356"/>
                  </a:lnTo>
                  <a:cubicBezTo>
                    <a:pt x="2045724" y="433821"/>
                    <a:pt x="2038050" y="441495"/>
                    <a:pt x="2028585" y="441495"/>
                  </a:cubicBezTo>
                  <a:lnTo>
                    <a:pt x="17139" y="441495"/>
                  </a:lnTo>
                  <a:cubicBezTo>
                    <a:pt x="7673" y="441495"/>
                    <a:pt x="0" y="433821"/>
                    <a:pt x="0" y="424356"/>
                  </a:cubicBezTo>
                  <a:lnTo>
                    <a:pt x="0" y="17139"/>
                  </a:lnTo>
                  <a:cubicBezTo>
                    <a:pt x="0" y="7673"/>
                    <a:pt x="7673" y="0"/>
                    <a:pt x="17139" y="0"/>
                  </a:cubicBezTo>
                  <a:close/>
                </a:path>
              </a:pathLst>
            </a:custGeom>
            <a:solidFill>
              <a:srgbClr val="FFFFFF"/>
            </a:solidFill>
            <a:ln w="9525">
              <a:solidFill>
                <a:srgbClr val="1F4B63"/>
              </a:solidFill>
            </a:ln>
          </p:spPr>
        </p:sp>
        <p:sp>
          <p:nvSpPr>
            <p:cNvPr id="10" name="TextBox 10"/>
            <p:cNvSpPr txBox="1"/>
            <p:nvPr/>
          </p:nvSpPr>
          <p:spPr>
            <a:xfrm>
              <a:off x="2044261" y="3689123"/>
              <a:ext cx="8417999" cy="1644650"/>
            </a:xfrm>
            <a:prstGeom prst="rect">
              <a:avLst/>
            </a:prstGeom>
          </p:spPr>
          <p:txBody>
            <a:bodyPr lIns="0" tIns="0" rIns="0" bIns="0" rtlCol="0" anchor="t">
              <a:spAutoFit/>
            </a:bodyPr>
            <a:lstStyle/>
            <a:p>
              <a:pPr algn="just">
                <a:lnSpc>
                  <a:spcPts val="4375"/>
                </a:lnSpc>
              </a:pPr>
              <a:r>
                <a:rPr lang="en-US" sz="3500" err="1">
                  <a:solidFill>
                    <a:srgbClr val="000000"/>
                  </a:solidFill>
                  <a:latin typeface="Open Sans"/>
                </a:rPr>
                <a:t>Khiến</a:t>
              </a:r>
              <a:r>
                <a:rPr lang="en-US" sz="3500">
                  <a:solidFill>
                    <a:srgbClr val="000000"/>
                  </a:solidFill>
                  <a:latin typeface="Open Sans"/>
                </a:rPr>
                <a:t> </a:t>
              </a:r>
              <a:r>
                <a:rPr lang="en-US" sz="3500" err="1">
                  <a:solidFill>
                    <a:srgbClr val="000000"/>
                  </a:solidFill>
                  <a:latin typeface="Open Sans"/>
                </a:rPr>
                <a:t>cơ</a:t>
              </a:r>
              <a:r>
                <a:rPr lang="en-US" sz="3500">
                  <a:solidFill>
                    <a:srgbClr val="000000"/>
                  </a:solidFill>
                  <a:latin typeface="Open Sans"/>
                </a:rPr>
                <a:t> </a:t>
              </a:r>
              <a:r>
                <a:rPr lang="en-US" sz="3500" err="1">
                  <a:solidFill>
                    <a:srgbClr val="000000"/>
                  </a:solidFill>
                  <a:latin typeface="Open Sans"/>
                </a:rPr>
                <a:t>thể</a:t>
              </a:r>
              <a:r>
                <a:rPr lang="en-US" sz="3500">
                  <a:solidFill>
                    <a:srgbClr val="000000"/>
                  </a:solidFill>
                  <a:latin typeface="Open Sans"/>
                </a:rPr>
                <a:t> </a:t>
              </a:r>
              <a:r>
                <a:rPr lang="en-US" sz="3500" err="1">
                  <a:solidFill>
                    <a:srgbClr val="000000"/>
                  </a:solidFill>
                  <a:latin typeface="Open Sans"/>
                </a:rPr>
                <a:t>mệt</a:t>
              </a:r>
              <a:r>
                <a:rPr lang="en-US" sz="3500">
                  <a:solidFill>
                    <a:srgbClr val="000000"/>
                  </a:solidFill>
                  <a:latin typeface="Open Sans"/>
                </a:rPr>
                <a:t> </a:t>
              </a:r>
              <a:r>
                <a:rPr lang="en-US" sz="3500" err="1">
                  <a:solidFill>
                    <a:srgbClr val="000000"/>
                  </a:solidFill>
                  <a:latin typeface="Open Sans"/>
                </a:rPr>
                <a:t>mỏi</a:t>
              </a:r>
              <a:r>
                <a:rPr lang="en-US" sz="3500">
                  <a:solidFill>
                    <a:srgbClr val="000000"/>
                  </a:solidFill>
                  <a:latin typeface="Open Sans"/>
                </a:rPr>
                <a:t>, </a:t>
              </a:r>
              <a:r>
                <a:rPr lang="en-US" sz="3500" err="1">
                  <a:solidFill>
                    <a:srgbClr val="000000"/>
                  </a:solidFill>
                  <a:latin typeface="Open Sans"/>
                </a:rPr>
                <a:t>chóng</a:t>
              </a:r>
              <a:r>
                <a:rPr lang="en-US" sz="3500">
                  <a:solidFill>
                    <a:srgbClr val="000000"/>
                  </a:solidFill>
                  <a:latin typeface="Open Sans"/>
                </a:rPr>
                <a:t> </a:t>
              </a:r>
              <a:r>
                <a:rPr lang="en-US" sz="3500" err="1">
                  <a:solidFill>
                    <a:srgbClr val="000000"/>
                  </a:solidFill>
                  <a:latin typeface="Open Sans"/>
                </a:rPr>
                <a:t>mặt</a:t>
              </a:r>
              <a:r>
                <a:rPr lang="en-US" sz="3500">
                  <a:solidFill>
                    <a:srgbClr val="000000"/>
                  </a:solidFill>
                  <a:latin typeface="Open Sans"/>
                </a:rPr>
                <a:t> do </a:t>
              </a:r>
              <a:r>
                <a:rPr lang="en-US" sz="3500" err="1">
                  <a:solidFill>
                    <a:srgbClr val="000000"/>
                  </a:solidFill>
                  <a:latin typeface="Open Sans"/>
                </a:rPr>
                <a:t>thiếu</a:t>
              </a:r>
              <a:r>
                <a:rPr lang="en-US" sz="3500">
                  <a:solidFill>
                    <a:srgbClr val="000000"/>
                  </a:solidFill>
                  <a:latin typeface="Open Sans"/>
                </a:rPr>
                <a:t> oxygen, </a:t>
              </a:r>
              <a:r>
                <a:rPr lang="en-US" sz="3500" err="1">
                  <a:solidFill>
                    <a:srgbClr val="000000"/>
                  </a:solidFill>
                  <a:latin typeface="Open Sans"/>
                </a:rPr>
                <a:t>thiếu</a:t>
              </a:r>
              <a:r>
                <a:rPr lang="en-US" sz="3500">
                  <a:solidFill>
                    <a:srgbClr val="000000"/>
                  </a:solidFill>
                  <a:latin typeface="Open Sans"/>
                </a:rPr>
                <a:t> </a:t>
              </a:r>
              <a:r>
                <a:rPr lang="en-US" sz="3500" err="1">
                  <a:solidFill>
                    <a:srgbClr val="000000"/>
                  </a:solidFill>
                  <a:latin typeface="Open Sans"/>
                </a:rPr>
                <a:t>máu</a:t>
              </a:r>
              <a:r>
                <a:rPr lang="en-US" sz="3500">
                  <a:solidFill>
                    <a:srgbClr val="000000"/>
                  </a:solidFill>
                  <a:latin typeface="Open Sans"/>
                </a:rPr>
                <a:t> </a:t>
              </a:r>
              <a:r>
                <a:rPr lang="en-US" sz="3500" err="1">
                  <a:solidFill>
                    <a:srgbClr val="000000"/>
                  </a:solidFill>
                  <a:latin typeface="Open Sans"/>
                </a:rPr>
                <a:t>não</a:t>
              </a:r>
              <a:r>
                <a:rPr lang="en-US" sz="3500">
                  <a:solidFill>
                    <a:srgbClr val="000000"/>
                  </a:solidFill>
                  <a:latin typeface="Open Sans"/>
                </a:rPr>
                <a:t>, </a:t>
              </a:r>
              <a:r>
                <a:rPr lang="en-US" sz="3500" err="1">
                  <a:solidFill>
                    <a:srgbClr val="000000"/>
                  </a:solidFill>
                  <a:latin typeface="Open Sans"/>
                </a:rPr>
                <a:t>dễ</a:t>
              </a:r>
              <a:r>
                <a:rPr lang="en-US" sz="3500">
                  <a:solidFill>
                    <a:srgbClr val="000000"/>
                  </a:solidFill>
                  <a:latin typeface="Open Sans"/>
                </a:rPr>
                <a:t> </a:t>
              </a:r>
              <a:r>
                <a:rPr lang="en-US" sz="3500" err="1">
                  <a:solidFill>
                    <a:srgbClr val="000000"/>
                  </a:solidFill>
                  <a:latin typeface="Open Sans"/>
                </a:rPr>
                <a:t>dẫn</a:t>
              </a:r>
              <a:r>
                <a:rPr lang="en-US" sz="3500">
                  <a:solidFill>
                    <a:srgbClr val="000000"/>
                  </a:solidFill>
                  <a:latin typeface="Open Sans"/>
                </a:rPr>
                <a:t> </a:t>
              </a:r>
              <a:r>
                <a:rPr lang="en-US" sz="3500" err="1">
                  <a:solidFill>
                    <a:srgbClr val="000000"/>
                  </a:solidFill>
                  <a:latin typeface="Open Sans"/>
                </a:rPr>
                <a:t>đến</a:t>
              </a:r>
              <a:r>
                <a:rPr lang="en-US" sz="3500">
                  <a:solidFill>
                    <a:srgbClr val="000000"/>
                  </a:solidFill>
                  <a:latin typeface="Open Sans"/>
                </a:rPr>
                <a:t> </a:t>
              </a:r>
              <a:r>
                <a:rPr lang="en-US" sz="3500" err="1">
                  <a:solidFill>
                    <a:srgbClr val="000000"/>
                  </a:solidFill>
                  <a:latin typeface="Open Sans"/>
                </a:rPr>
                <a:t>các</a:t>
              </a:r>
              <a:r>
                <a:rPr lang="en-US" sz="3500">
                  <a:solidFill>
                    <a:srgbClr val="000000"/>
                  </a:solidFill>
                  <a:latin typeface="Open Sans"/>
                </a:rPr>
                <a:t> </a:t>
              </a:r>
              <a:r>
                <a:rPr lang="en-US" sz="3500" err="1">
                  <a:solidFill>
                    <a:srgbClr val="000000"/>
                  </a:solidFill>
                  <a:latin typeface="Open Sans"/>
                </a:rPr>
                <a:t>bệnh</a:t>
              </a:r>
              <a:r>
                <a:rPr lang="en-US" sz="3500">
                  <a:solidFill>
                    <a:srgbClr val="000000"/>
                  </a:solidFill>
                  <a:latin typeface="Open Sans"/>
                </a:rPr>
                <a:t> </a:t>
              </a:r>
              <a:r>
                <a:rPr lang="en-US" sz="3500" err="1">
                  <a:solidFill>
                    <a:srgbClr val="000000"/>
                  </a:solidFill>
                  <a:latin typeface="Open Sans"/>
                </a:rPr>
                <a:t>tim</a:t>
              </a:r>
              <a:r>
                <a:rPr lang="en-US" sz="3500">
                  <a:solidFill>
                    <a:srgbClr val="000000"/>
                  </a:solidFill>
                  <a:latin typeface="Open Sans"/>
                </a:rPr>
                <a:t> </a:t>
              </a:r>
              <a:r>
                <a:rPr lang="en-US" sz="3500" err="1">
                  <a:solidFill>
                    <a:srgbClr val="000000"/>
                  </a:solidFill>
                  <a:latin typeface="Open Sans"/>
                </a:rPr>
                <a:t>mạch</a:t>
              </a:r>
              <a:r>
                <a:rPr lang="en-US" sz="3500">
                  <a:solidFill>
                    <a:srgbClr val="000000"/>
                  </a:solidFill>
                  <a:latin typeface="Open Sans"/>
                </a:rPr>
                <a:t>...</a:t>
              </a:r>
            </a:p>
          </p:txBody>
        </p:sp>
      </p:grpSp>
      <p:grpSp>
        <p:nvGrpSpPr>
          <p:cNvPr id="15" name="Nhóm 14">
            <a:extLst>
              <a:ext uri="{FF2B5EF4-FFF2-40B4-BE49-F238E27FC236}">
                <a16:creationId xmlns:a16="http://schemas.microsoft.com/office/drawing/2014/main" id="{7A30DD7F-6AF1-4B7D-C61D-8DB7253B0FEE}"/>
              </a:ext>
            </a:extLst>
          </p:cNvPr>
          <p:cNvGrpSpPr/>
          <p:nvPr/>
        </p:nvGrpSpPr>
        <p:grpSpPr>
          <a:xfrm>
            <a:off x="1858108" y="7597068"/>
            <a:ext cx="9034242" cy="1235337"/>
            <a:chOff x="1828800" y="7811991"/>
            <a:chExt cx="9034242" cy="1235337"/>
          </a:xfrm>
        </p:grpSpPr>
        <p:sp>
          <p:nvSpPr>
            <p:cNvPr id="12" name="Freeform 12"/>
            <p:cNvSpPr/>
            <p:nvPr/>
          </p:nvSpPr>
          <p:spPr>
            <a:xfrm>
              <a:off x="1828800" y="7811991"/>
              <a:ext cx="9034242" cy="1235337"/>
            </a:xfrm>
            <a:custGeom>
              <a:avLst/>
              <a:gdLst/>
              <a:ahLst/>
              <a:cxnLst/>
              <a:rect l="l" t="t" r="r" b="b"/>
              <a:pathLst>
                <a:path w="2045724" h="279731">
                  <a:moveTo>
                    <a:pt x="17139" y="0"/>
                  </a:moveTo>
                  <a:lnTo>
                    <a:pt x="2028585" y="0"/>
                  </a:lnTo>
                  <a:cubicBezTo>
                    <a:pt x="2038050" y="0"/>
                    <a:pt x="2045724" y="7673"/>
                    <a:pt x="2045724" y="17139"/>
                  </a:cubicBezTo>
                  <a:lnTo>
                    <a:pt x="2045724" y="262592"/>
                  </a:lnTo>
                  <a:cubicBezTo>
                    <a:pt x="2045724" y="272058"/>
                    <a:pt x="2038050" y="279731"/>
                    <a:pt x="2028585" y="279731"/>
                  </a:cubicBezTo>
                  <a:lnTo>
                    <a:pt x="17139" y="279731"/>
                  </a:lnTo>
                  <a:cubicBezTo>
                    <a:pt x="7673" y="279731"/>
                    <a:pt x="0" y="272058"/>
                    <a:pt x="0" y="262592"/>
                  </a:cubicBezTo>
                  <a:lnTo>
                    <a:pt x="0" y="17139"/>
                  </a:lnTo>
                  <a:cubicBezTo>
                    <a:pt x="0" y="7673"/>
                    <a:pt x="7673" y="0"/>
                    <a:pt x="17139" y="0"/>
                  </a:cubicBezTo>
                  <a:close/>
                </a:path>
              </a:pathLst>
            </a:custGeom>
            <a:solidFill>
              <a:srgbClr val="FFFFFF"/>
            </a:solidFill>
            <a:ln w="9525">
              <a:solidFill>
                <a:srgbClr val="1F4B63"/>
              </a:solidFill>
            </a:ln>
          </p:spPr>
        </p:sp>
        <p:sp>
          <p:nvSpPr>
            <p:cNvPr id="14" name="TextBox 14"/>
            <p:cNvSpPr txBox="1"/>
            <p:nvPr/>
          </p:nvSpPr>
          <p:spPr>
            <a:xfrm>
              <a:off x="2591338" y="8152196"/>
              <a:ext cx="7025350" cy="539750"/>
            </a:xfrm>
            <a:prstGeom prst="rect">
              <a:avLst/>
            </a:prstGeom>
          </p:spPr>
          <p:txBody>
            <a:bodyPr lIns="0" tIns="0" rIns="0" bIns="0" rtlCol="0" anchor="t">
              <a:spAutoFit/>
            </a:bodyPr>
            <a:lstStyle/>
            <a:p>
              <a:pPr algn="just">
                <a:lnSpc>
                  <a:spcPts val="4375"/>
                </a:lnSpc>
              </a:pPr>
              <a:r>
                <a:rPr lang="en-US" sz="3500" err="1">
                  <a:solidFill>
                    <a:srgbClr val="000000"/>
                  </a:solidFill>
                  <a:latin typeface="Open Sans"/>
                </a:rPr>
                <a:t>Giảm</a:t>
              </a:r>
              <a:r>
                <a:rPr lang="en-US" sz="3500">
                  <a:solidFill>
                    <a:srgbClr val="000000"/>
                  </a:solidFill>
                  <a:latin typeface="Open Sans"/>
                </a:rPr>
                <a:t> </a:t>
              </a:r>
              <a:r>
                <a:rPr lang="en-US" sz="3500" err="1">
                  <a:solidFill>
                    <a:srgbClr val="000000"/>
                  </a:solidFill>
                  <a:latin typeface="Open Sans"/>
                </a:rPr>
                <a:t>sức</a:t>
              </a:r>
              <a:r>
                <a:rPr lang="en-US" sz="3500">
                  <a:solidFill>
                    <a:srgbClr val="000000"/>
                  </a:solidFill>
                  <a:latin typeface="Open Sans"/>
                </a:rPr>
                <a:t> </a:t>
              </a:r>
              <a:r>
                <a:rPr lang="en-US" sz="3500" err="1">
                  <a:solidFill>
                    <a:srgbClr val="000000"/>
                  </a:solidFill>
                  <a:latin typeface="Open Sans"/>
                </a:rPr>
                <a:t>đề</a:t>
              </a:r>
              <a:r>
                <a:rPr lang="en-US" sz="3500">
                  <a:solidFill>
                    <a:srgbClr val="000000"/>
                  </a:solidFill>
                  <a:latin typeface="Open Sans"/>
                </a:rPr>
                <a:t> </a:t>
              </a:r>
              <a:r>
                <a:rPr lang="en-US" sz="3500" err="1">
                  <a:solidFill>
                    <a:srgbClr val="000000"/>
                  </a:solidFill>
                  <a:latin typeface="Open Sans"/>
                </a:rPr>
                <a:t>kháng</a:t>
              </a:r>
              <a:r>
                <a:rPr lang="en-US" sz="3500">
                  <a:solidFill>
                    <a:srgbClr val="000000"/>
                  </a:solidFill>
                  <a:latin typeface="Open Sans"/>
                </a:rPr>
                <a:t> </a:t>
              </a:r>
              <a:r>
                <a:rPr lang="en-US" sz="3500" err="1">
                  <a:solidFill>
                    <a:srgbClr val="000000"/>
                  </a:solidFill>
                  <a:latin typeface="Open Sans"/>
                </a:rPr>
                <a:t>của</a:t>
              </a:r>
              <a:r>
                <a:rPr lang="en-US" sz="3500">
                  <a:solidFill>
                    <a:srgbClr val="000000"/>
                  </a:solidFill>
                  <a:latin typeface="Open Sans"/>
                </a:rPr>
                <a:t> </a:t>
              </a:r>
              <a:r>
                <a:rPr lang="en-US" sz="3500" err="1">
                  <a:solidFill>
                    <a:srgbClr val="000000"/>
                  </a:solidFill>
                  <a:latin typeface="Open Sans"/>
                </a:rPr>
                <a:t>cơ</a:t>
              </a:r>
              <a:r>
                <a:rPr lang="en-US" sz="3500">
                  <a:solidFill>
                    <a:srgbClr val="000000"/>
                  </a:solidFill>
                  <a:latin typeface="Open Sans"/>
                </a:rPr>
                <a:t> </a:t>
              </a:r>
              <a:r>
                <a:rPr lang="en-US" sz="3500" err="1">
                  <a:solidFill>
                    <a:srgbClr val="000000"/>
                  </a:solidFill>
                  <a:latin typeface="Open Sans"/>
                </a:rPr>
                <a:t>thể</a:t>
              </a:r>
            </a:p>
          </p:txBody>
        </p:sp>
      </p:grpSp>
      <p:grpSp>
        <p:nvGrpSpPr>
          <p:cNvPr id="5" name="Nhóm 4">
            <a:extLst>
              <a:ext uri="{FF2B5EF4-FFF2-40B4-BE49-F238E27FC236}">
                <a16:creationId xmlns:a16="http://schemas.microsoft.com/office/drawing/2014/main" id="{4513D67E-3A6E-9383-BF3E-D664DB1A7CB0}"/>
              </a:ext>
            </a:extLst>
          </p:cNvPr>
          <p:cNvGrpSpPr/>
          <p:nvPr/>
        </p:nvGrpSpPr>
        <p:grpSpPr>
          <a:xfrm>
            <a:off x="1858107" y="5785743"/>
            <a:ext cx="9034242" cy="1565697"/>
            <a:chOff x="1858107" y="5942051"/>
            <a:chExt cx="9034242" cy="1565697"/>
          </a:xfrm>
        </p:grpSpPr>
        <p:sp>
          <p:nvSpPr>
            <p:cNvPr id="19" name="Freeform 19"/>
            <p:cNvSpPr/>
            <p:nvPr/>
          </p:nvSpPr>
          <p:spPr>
            <a:xfrm>
              <a:off x="1858107" y="5942051"/>
              <a:ext cx="9034242" cy="1565697"/>
            </a:xfrm>
            <a:custGeom>
              <a:avLst/>
              <a:gdLst/>
              <a:ahLst/>
              <a:cxnLst/>
              <a:rect l="l" t="t" r="r" b="b"/>
              <a:pathLst>
                <a:path w="2045724" h="354538">
                  <a:moveTo>
                    <a:pt x="17139" y="0"/>
                  </a:moveTo>
                  <a:lnTo>
                    <a:pt x="2028585" y="0"/>
                  </a:lnTo>
                  <a:cubicBezTo>
                    <a:pt x="2038050" y="0"/>
                    <a:pt x="2045724" y="7673"/>
                    <a:pt x="2045724" y="17139"/>
                  </a:cubicBezTo>
                  <a:lnTo>
                    <a:pt x="2045724" y="337399"/>
                  </a:lnTo>
                  <a:cubicBezTo>
                    <a:pt x="2045724" y="346865"/>
                    <a:pt x="2038050" y="354538"/>
                    <a:pt x="2028585" y="354538"/>
                  </a:cubicBezTo>
                  <a:lnTo>
                    <a:pt x="17139" y="354538"/>
                  </a:lnTo>
                  <a:cubicBezTo>
                    <a:pt x="7673" y="354538"/>
                    <a:pt x="0" y="346865"/>
                    <a:pt x="0" y="337399"/>
                  </a:cubicBezTo>
                  <a:lnTo>
                    <a:pt x="0" y="17139"/>
                  </a:lnTo>
                  <a:cubicBezTo>
                    <a:pt x="0" y="7673"/>
                    <a:pt x="7673" y="0"/>
                    <a:pt x="17139" y="0"/>
                  </a:cubicBezTo>
                  <a:close/>
                </a:path>
              </a:pathLst>
            </a:custGeom>
            <a:solidFill>
              <a:srgbClr val="FFFFFF"/>
            </a:solidFill>
            <a:ln w="9525">
              <a:solidFill>
                <a:srgbClr val="1F4B63"/>
              </a:solidFill>
            </a:ln>
          </p:spPr>
        </p:sp>
        <p:sp>
          <p:nvSpPr>
            <p:cNvPr id="21" name="TextBox 21"/>
            <p:cNvSpPr txBox="1"/>
            <p:nvPr/>
          </p:nvSpPr>
          <p:spPr>
            <a:xfrm>
              <a:off x="2102877" y="6190433"/>
              <a:ext cx="8417999" cy="1092200"/>
            </a:xfrm>
            <a:prstGeom prst="rect">
              <a:avLst/>
            </a:prstGeom>
          </p:spPr>
          <p:txBody>
            <a:bodyPr lIns="0" tIns="0" rIns="0" bIns="0" rtlCol="0" anchor="t">
              <a:spAutoFit/>
            </a:bodyPr>
            <a:lstStyle/>
            <a:p>
              <a:pPr algn="just">
                <a:lnSpc>
                  <a:spcPts val="4375"/>
                </a:lnSpc>
              </a:pPr>
              <a:r>
                <a:rPr lang="en-US" sz="3500" err="1">
                  <a:solidFill>
                    <a:srgbClr val="000000"/>
                  </a:solidFill>
                  <a:latin typeface="Open Sans"/>
                </a:rPr>
                <a:t>Gây</a:t>
              </a:r>
              <a:r>
                <a:rPr lang="en-US" sz="3500">
                  <a:solidFill>
                    <a:srgbClr val="000000"/>
                  </a:solidFill>
                  <a:latin typeface="Open Sans"/>
                </a:rPr>
                <a:t> </a:t>
              </a:r>
              <a:r>
                <a:rPr lang="en-US" sz="3500" err="1">
                  <a:solidFill>
                    <a:srgbClr val="000000"/>
                  </a:solidFill>
                  <a:latin typeface="Open Sans"/>
                </a:rPr>
                <a:t>xuất</a:t>
              </a:r>
              <a:r>
                <a:rPr lang="en-US" sz="3500">
                  <a:solidFill>
                    <a:srgbClr val="000000"/>
                  </a:solidFill>
                  <a:latin typeface="Open Sans"/>
                </a:rPr>
                <a:t> </a:t>
              </a:r>
              <a:r>
                <a:rPr lang="en-US" sz="3500" err="1">
                  <a:solidFill>
                    <a:srgbClr val="000000"/>
                  </a:solidFill>
                  <a:latin typeface="Open Sans"/>
                </a:rPr>
                <a:t>huyết</a:t>
              </a:r>
              <a:r>
                <a:rPr lang="en-US" sz="3500">
                  <a:solidFill>
                    <a:srgbClr val="000000"/>
                  </a:solidFill>
                  <a:latin typeface="Open Sans"/>
                </a:rPr>
                <a:t>, </a:t>
              </a:r>
              <a:r>
                <a:rPr lang="en-US" sz="3500" err="1">
                  <a:solidFill>
                    <a:srgbClr val="000000"/>
                  </a:solidFill>
                  <a:latin typeface="Open Sans"/>
                </a:rPr>
                <a:t>giảm</a:t>
              </a:r>
              <a:r>
                <a:rPr lang="en-US" sz="3500">
                  <a:solidFill>
                    <a:srgbClr val="000000"/>
                  </a:solidFill>
                  <a:latin typeface="Open Sans"/>
                </a:rPr>
                <a:t> </a:t>
              </a:r>
              <a:r>
                <a:rPr lang="en-US" sz="3500" err="1">
                  <a:solidFill>
                    <a:srgbClr val="000000"/>
                  </a:solidFill>
                  <a:latin typeface="Open Sans"/>
                </a:rPr>
                <a:t>khả</a:t>
              </a:r>
              <a:r>
                <a:rPr lang="en-US" sz="3500">
                  <a:solidFill>
                    <a:srgbClr val="000000"/>
                  </a:solidFill>
                  <a:latin typeface="Open Sans"/>
                </a:rPr>
                <a:t> </a:t>
              </a:r>
              <a:r>
                <a:rPr lang="en-US" sz="3500" err="1">
                  <a:solidFill>
                    <a:srgbClr val="000000"/>
                  </a:solidFill>
                  <a:latin typeface="Open Sans"/>
                </a:rPr>
                <a:t>năng</a:t>
              </a:r>
              <a:r>
                <a:rPr lang="en-US" sz="3500">
                  <a:solidFill>
                    <a:srgbClr val="000000"/>
                  </a:solidFill>
                  <a:latin typeface="Open Sans"/>
                </a:rPr>
                <a:t> </a:t>
              </a:r>
              <a:r>
                <a:rPr lang="en-US" sz="3500" err="1">
                  <a:solidFill>
                    <a:srgbClr val="000000"/>
                  </a:solidFill>
                  <a:latin typeface="Open Sans"/>
                </a:rPr>
                <a:t>đông</a:t>
              </a:r>
              <a:r>
                <a:rPr lang="en-US" sz="3500">
                  <a:solidFill>
                    <a:srgbClr val="000000"/>
                  </a:solidFill>
                  <a:latin typeface="Open Sans"/>
                </a:rPr>
                <a:t> </a:t>
              </a:r>
              <a:r>
                <a:rPr lang="en-US" sz="3500" err="1">
                  <a:solidFill>
                    <a:srgbClr val="000000"/>
                  </a:solidFill>
                  <a:latin typeface="Open Sans"/>
                </a:rPr>
                <a:t>máu</a:t>
              </a:r>
              <a:r>
                <a:rPr lang="en-US" sz="3500">
                  <a:solidFill>
                    <a:srgbClr val="000000"/>
                  </a:solidFill>
                  <a:latin typeface="Open Sans"/>
                </a:rPr>
                <a:t> </a:t>
              </a:r>
              <a:r>
                <a:rPr lang="en-US" sz="3500" err="1">
                  <a:solidFill>
                    <a:srgbClr val="000000"/>
                  </a:solidFill>
                  <a:latin typeface="Open Sans"/>
                </a:rPr>
                <a:t>và</a:t>
              </a:r>
              <a:r>
                <a:rPr lang="en-US" sz="3500">
                  <a:solidFill>
                    <a:srgbClr val="000000"/>
                  </a:solidFill>
                  <a:latin typeface="Open Sans"/>
                </a:rPr>
                <a:t> </a:t>
              </a:r>
              <a:r>
                <a:rPr lang="en-US" sz="3500" err="1">
                  <a:solidFill>
                    <a:srgbClr val="000000"/>
                  </a:solidFill>
                  <a:latin typeface="Open Sans"/>
                </a:rPr>
                <a:t>chống</a:t>
              </a:r>
              <a:r>
                <a:rPr lang="en-US" sz="3500">
                  <a:solidFill>
                    <a:srgbClr val="000000"/>
                  </a:solidFill>
                  <a:latin typeface="Open Sans"/>
                </a:rPr>
                <a:t> </a:t>
              </a:r>
              <a:r>
                <a:rPr lang="en-US" sz="3500" err="1">
                  <a:solidFill>
                    <a:srgbClr val="000000"/>
                  </a:solidFill>
                  <a:latin typeface="Open Sans"/>
                </a:rPr>
                <a:t>nhiễm</a:t>
              </a:r>
              <a:r>
                <a:rPr lang="en-US" sz="3500">
                  <a:solidFill>
                    <a:srgbClr val="000000"/>
                  </a:solidFill>
                  <a:latin typeface="Open Sans"/>
                </a:rPr>
                <a:t> </a:t>
              </a:r>
              <a:r>
                <a:rPr lang="en-US" sz="3500" err="1">
                  <a:solidFill>
                    <a:srgbClr val="000000"/>
                  </a:solidFill>
                  <a:latin typeface="Open Sans"/>
                </a:rPr>
                <a:t>trùng</a:t>
              </a:r>
            </a:p>
          </p:txBody>
        </p:sp>
      </p:grpSp>
      <p:sp>
        <p:nvSpPr>
          <p:cNvPr id="22" name="Freeform 22"/>
          <p:cNvSpPr/>
          <p:nvPr/>
        </p:nvSpPr>
        <p:spPr>
          <a:xfrm>
            <a:off x="14187369" y="7727950"/>
            <a:ext cx="1843235" cy="1454150"/>
          </a:xfrm>
          <a:custGeom>
            <a:avLst/>
            <a:gdLst/>
            <a:ahLst/>
            <a:cxnLst/>
            <a:rect l="l" t="t" r="r" b="b"/>
            <a:pathLst>
              <a:path w="1843235" h="1454150">
                <a:moveTo>
                  <a:pt x="0" y="0"/>
                </a:moveTo>
                <a:lnTo>
                  <a:pt x="1843234" y="0"/>
                </a:lnTo>
                <a:lnTo>
                  <a:pt x="1843234" y="1454150"/>
                </a:lnTo>
                <a:lnTo>
                  <a:pt x="0" y="1454150"/>
                </a:lnTo>
                <a:lnTo>
                  <a:pt x="0" y="0"/>
                </a:lnTo>
                <a:close/>
              </a:path>
            </a:pathLst>
          </a:custGeom>
          <a:blipFill>
            <a:blip r:embed="rId2"/>
            <a:stretch>
              <a:fillRect r="-819"/>
            </a:stretch>
          </a:blipFill>
        </p:spPr>
      </p:sp>
      <p:sp>
        <p:nvSpPr>
          <p:cNvPr id="23" name="Freeform 23"/>
          <p:cNvSpPr/>
          <p:nvPr/>
        </p:nvSpPr>
        <p:spPr>
          <a:xfrm>
            <a:off x="14140881" y="5783049"/>
            <a:ext cx="1889722" cy="1497605"/>
          </a:xfrm>
          <a:custGeom>
            <a:avLst/>
            <a:gdLst/>
            <a:ahLst/>
            <a:cxnLst/>
            <a:rect l="l" t="t" r="r" b="b"/>
            <a:pathLst>
              <a:path w="1889722" h="1497605">
                <a:moveTo>
                  <a:pt x="0" y="0"/>
                </a:moveTo>
                <a:lnTo>
                  <a:pt x="1889722" y="0"/>
                </a:lnTo>
                <a:lnTo>
                  <a:pt x="1889722" y="1497605"/>
                </a:lnTo>
                <a:lnTo>
                  <a:pt x="0" y="1497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Freeform 24"/>
          <p:cNvSpPr/>
          <p:nvPr/>
        </p:nvSpPr>
        <p:spPr>
          <a:xfrm>
            <a:off x="14307072" y="3803340"/>
            <a:ext cx="1557341" cy="1532034"/>
          </a:xfrm>
          <a:custGeom>
            <a:avLst/>
            <a:gdLst/>
            <a:ahLst/>
            <a:cxnLst/>
            <a:rect l="l" t="t" r="r" b="b"/>
            <a:pathLst>
              <a:path w="1557341" h="1532034">
                <a:moveTo>
                  <a:pt x="0" y="0"/>
                </a:moveTo>
                <a:lnTo>
                  <a:pt x="1557341" y="0"/>
                </a:lnTo>
                <a:lnTo>
                  <a:pt x="1557341" y="1532034"/>
                </a:lnTo>
                <a:lnTo>
                  <a:pt x="0" y="15320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AutoShape 25"/>
          <p:cNvSpPr/>
          <p:nvPr/>
        </p:nvSpPr>
        <p:spPr>
          <a:xfrm flipH="1">
            <a:off x="11214980" y="4640910"/>
            <a:ext cx="2786340" cy="2206713"/>
          </a:xfrm>
          <a:prstGeom prst="line">
            <a:avLst/>
          </a:prstGeom>
          <a:ln w="38100" cap="flat">
            <a:solidFill>
              <a:srgbClr val="1F4B63"/>
            </a:solidFill>
            <a:prstDash val="solid"/>
            <a:headEnd type="none" w="sm" len="sm"/>
            <a:tailEnd type="arrow" w="med" len="sm"/>
          </a:ln>
        </p:spPr>
      </p:sp>
      <p:sp>
        <p:nvSpPr>
          <p:cNvPr id="28" name="TextBox 5">
            <a:extLst>
              <a:ext uri="{FF2B5EF4-FFF2-40B4-BE49-F238E27FC236}">
                <a16:creationId xmlns:a16="http://schemas.microsoft.com/office/drawing/2014/main" id="{9ADAA0B7-F0DD-3307-9101-923CCCE5D07A}"/>
              </a:ext>
            </a:extLst>
          </p:cNvPr>
          <p:cNvSpPr txBox="1"/>
          <p:nvPr/>
        </p:nvSpPr>
        <p:spPr>
          <a:xfrm>
            <a:off x="1828800" y="1811744"/>
            <a:ext cx="14871175" cy="1241237"/>
          </a:xfrm>
          <a:prstGeom prst="rect">
            <a:avLst/>
          </a:prstGeom>
        </p:spPr>
        <p:txBody>
          <a:bodyPr wrap="square" lIns="0" tIns="0" rIns="0" bIns="0" rtlCol="0" anchor="t">
            <a:spAutoFit/>
          </a:bodyPr>
          <a:lstStyle/>
          <a:p>
            <a:pPr algn="just">
              <a:lnSpc>
                <a:spcPts val="4999"/>
              </a:lnSpc>
            </a:pPr>
            <a:r>
              <a:rPr lang="en-US" sz="3500">
                <a:solidFill>
                  <a:srgbClr val="000000"/>
                </a:solidFill>
                <a:latin typeface="Open Sans"/>
              </a:rPr>
              <a:t>3. </a:t>
            </a:r>
            <a:r>
              <a:rPr lang="en-US" sz="3500" err="1">
                <a:solidFill>
                  <a:srgbClr val="000000"/>
                </a:solidFill>
                <a:latin typeface="Open Sans"/>
              </a:rPr>
              <a:t>Điều</a:t>
            </a:r>
            <a:r>
              <a:rPr lang="en-US" sz="3500">
                <a:solidFill>
                  <a:srgbClr val="000000"/>
                </a:solidFill>
                <a:latin typeface="Open Sans"/>
              </a:rPr>
              <a:t> </a:t>
            </a:r>
            <a:r>
              <a:rPr lang="en-US" sz="3500" err="1">
                <a:solidFill>
                  <a:srgbClr val="000000"/>
                </a:solidFill>
                <a:latin typeface="Open Sans"/>
              </a:rPr>
              <a:t>gì</a:t>
            </a:r>
            <a:r>
              <a:rPr lang="en-US" sz="3500">
                <a:solidFill>
                  <a:srgbClr val="000000"/>
                </a:solidFill>
                <a:latin typeface="Open Sans"/>
              </a:rPr>
              <a:t> </a:t>
            </a:r>
            <a:r>
              <a:rPr lang="en-US" sz="3500" err="1">
                <a:solidFill>
                  <a:srgbClr val="000000"/>
                </a:solidFill>
                <a:latin typeface="Open Sans"/>
              </a:rPr>
              <a:t>sẽ</a:t>
            </a:r>
            <a:r>
              <a:rPr lang="en-US" sz="3500">
                <a:solidFill>
                  <a:srgbClr val="000000"/>
                </a:solidFill>
                <a:latin typeface="Open Sans"/>
              </a:rPr>
              <a:t> </a:t>
            </a:r>
            <a:r>
              <a:rPr lang="en-US" sz="3500" err="1">
                <a:solidFill>
                  <a:srgbClr val="000000"/>
                </a:solidFill>
                <a:latin typeface="Open Sans"/>
              </a:rPr>
              <a:t>xảy</a:t>
            </a:r>
            <a:r>
              <a:rPr lang="en-US" sz="3500">
                <a:solidFill>
                  <a:srgbClr val="000000"/>
                </a:solidFill>
                <a:latin typeface="Open Sans"/>
              </a:rPr>
              <a:t> </a:t>
            </a:r>
            <a:r>
              <a:rPr lang="en-US" sz="3500" err="1">
                <a:solidFill>
                  <a:srgbClr val="000000"/>
                </a:solidFill>
                <a:latin typeface="Open Sans"/>
              </a:rPr>
              <a:t>ra</a:t>
            </a:r>
            <a:r>
              <a:rPr lang="en-US" sz="3500">
                <a:solidFill>
                  <a:srgbClr val="000000"/>
                </a:solidFill>
                <a:latin typeface="Open Sans"/>
              </a:rPr>
              <a:t> </a:t>
            </a:r>
            <a:r>
              <a:rPr lang="en-US" sz="3500" err="1">
                <a:solidFill>
                  <a:srgbClr val="000000"/>
                </a:solidFill>
                <a:latin typeface="Open Sans"/>
              </a:rPr>
              <a:t>với</a:t>
            </a:r>
            <a:r>
              <a:rPr lang="en-US" sz="3500">
                <a:solidFill>
                  <a:srgbClr val="000000"/>
                </a:solidFill>
                <a:latin typeface="Open Sans"/>
              </a:rPr>
              <a:t> </a:t>
            </a:r>
            <a:r>
              <a:rPr lang="en-US" sz="3500" err="1">
                <a:solidFill>
                  <a:srgbClr val="000000"/>
                </a:solidFill>
                <a:latin typeface="Open Sans"/>
              </a:rPr>
              <a:t>cơ</a:t>
            </a:r>
            <a:r>
              <a:rPr lang="en-US" sz="3500">
                <a:solidFill>
                  <a:srgbClr val="000000"/>
                </a:solidFill>
                <a:latin typeface="Open Sans"/>
              </a:rPr>
              <a:t> </a:t>
            </a:r>
            <a:r>
              <a:rPr lang="en-US" sz="3500" err="1">
                <a:solidFill>
                  <a:srgbClr val="000000"/>
                </a:solidFill>
                <a:latin typeface="Open Sans"/>
              </a:rPr>
              <a:t>thể</a:t>
            </a:r>
            <a:r>
              <a:rPr lang="en-US" sz="3500">
                <a:solidFill>
                  <a:srgbClr val="000000"/>
                </a:solidFill>
                <a:latin typeface="Open Sans"/>
              </a:rPr>
              <a:t> </a:t>
            </a:r>
            <a:r>
              <a:rPr lang="en-US" sz="3500" err="1">
                <a:solidFill>
                  <a:srgbClr val="000000"/>
                </a:solidFill>
                <a:latin typeface="Open Sans"/>
              </a:rPr>
              <a:t>chúng</a:t>
            </a:r>
            <a:r>
              <a:rPr lang="en-US" sz="3500">
                <a:solidFill>
                  <a:srgbClr val="000000"/>
                </a:solidFill>
                <a:latin typeface="Open Sans"/>
              </a:rPr>
              <a:t> ta </a:t>
            </a:r>
            <a:r>
              <a:rPr lang="en-US" sz="3500" err="1">
                <a:solidFill>
                  <a:srgbClr val="000000"/>
                </a:solidFill>
                <a:latin typeface="Open Sans"/>
              </a:rPr>
              <a:t>nếu</a:t>
            </a:r>
            <a:r>
              <a:rPr lang="en-US" sz="3500">
                <a:solidFill>
                  <a:srgbClr val="000000"/>
                </a:solidFill>
                <a:latin typeface="Open Sans"/>
              </a:rPr>
              <a:t> </a:t>
            </a:r>
            <a:r>
              <a:rPr lang="en-US" sz="3500" err="1">
                <a:solidFill>
                  <a:srgbClr val="000000"/>
                </a:solidFill>
                <a:latin typeface="Open Sans"/>
              </a:rPr>
              <a:t>thiếu</a:t>
            </a:r>
            <a:r>
              <a:rPr lang="en-US" sz="3500">
                <a:solidFill>
                  <a:srgbClr val="000000"/>
                </a:solidFill>
                <a:latin typeface="Open Sans"/>
              </a:rPr>
              <a:t> </a:t>
            </a:r>
            <a:r>
              <a:rPr lang="en-US" sz="3500" err="1">
                <a:solidFill>
                  <a:srgbClr val="000000"/>
                </a:solidFill>
                <a:latin typeface="Open Sans"/>
              </a:rPr>
              <a:t>một</a:t>
            </a:r>
            <a:r>
              <a:rPr lang="en-US" sz="3500">
                <a:solidFill>
                  <a:srgbClr val="000000"/>
                </a:solidFill>
                <a:latin typeface="Open Sans"/>
              </a:rPr>
              <a:t> </a:t>
            </a:r>
            <a:r>
              <a:rPr lang="en-US" sz="3500" err="1">
                <a:solidFill>
                  <a:srgbClr val="000000"/>
                </a:solidFill>
                <a:latin typeface="Open Sans"/>
              </a:rPr>
              <a:t>trong</a:t>
            </a:r>
            <a:r>
              <a:rPr lang="en-US" sz="3500">
                <a:solidFill>
                  <a:srgbClr val="000000"/>
                </a:solidFill>
                <a:latin typeface="Open Sans"/>
              </a:rPr>
              <a:t> </a:t>
            </a:r>
            <a:r>
              <a:rPr lang="en-US" sz="3500" err="1">
                <a:solidFill>
                  <a:srgbClr val="000000"/>
                </a:solidFill>
                <a:latin typeface="Open Sans"/>
              </a:rPr>
              <a:t>các</a:t>
            </a:r>
            <a:r>
              <a:rPr lang="en-US" sz="3500">
                <a:solidFill>
                  <a:srgbClr val="000000"/>
                </a:solidFill>
                <a:latin typeface="Open Sans"/>
              </a:rPr>
              <a:t> </a:t>
            </a:r>
            <a:r>
              <a:rPr lang="en-US" sz="3500" err="1">
                <a:solidFill>
                  <a:srgbClr val="000000"/>
                </a:solidFill>
                <a:latin typeface="Open Sans"/>
              </a:rPr>
              <a:t>thành</a:t>
            </a:r>
            <a:r>
              <a:rPr lang="en-US" sz="3500">
                <a:solidFill>
                  <a:srgbClr val="000000"/>
                </a:solidFill>
                <a:latin typeface="Open Sans"/>
              </a:rPr>
              <a:t> </a:t>
            </a:r>
            <a:r>
              <a:rPr lang="en-US" sz="3500" err="1">
                <a:solidFill>
                  <a:srgbClr val="000000"/>
                </a:solidFill>
                <a:latin typeface="Open Sans"/>
              </a:rPr>
              <a:t>phần</a:t>
            </a:r>
            <a:r>
              <a:rPr lang="en-US" sz="3500">
                <a:solidFill>
                  <a:srgbClr val="000000"/>
                </a:solidFill>
                <a:latin typeface="Open Sans"/>
              </a:rPr>
              <a:t> </a:t>
            </a:r>
            <a:r>
              <a:rPr lang="en-US" sz="3500" err="1">
                <a:solidFill>
                  <a:srgbClr val="000000"/>
                </a:solidFill>
                <a:latin typeface="Open Sans"/>
              </a:rPr>
              <a:t>của</a:t>
            </a:r>
            <a:r>
              <a:rPr lang="en-US" sz="3500">
                <a:solidFill>
                  <a:srgbClr val="000000"/>
                </a:solidFill>
                <a:latin typeface="Open Sans"/>
              </a:rPr>
              <a:t> </a:t>
            </a:r>
            <a:r>
              <a:rPr lang="en-US" sz="3500" err="1">
                <a:solidFill>
                  <a:srgbClr val="000000"/>
                </a:solidFill>
                <a:latin typeface="Open Sans"/>
              </a:rPr>
              <a:t>máu</a:t>
            </a:r>
            <a:r>
              <a:rPr lang="en-US" sz="3500">
                <a:solidFill>
                  <a:srgbClr val="000000"/>
                </a:solidFill>
                <a:latin typeface="Open Sans"/>
              </a:rPr>
              <a:t>?</a:t>
            </a:r>
          </a:p>
        </p:txBody>
      </p:sp>
      <p:sp>
        <p:nvSpPr>
          <p:cNvPr id="3" name="AutoShape 25">
            <a:extLst>
              <a:ext uri="{FF2B5EF4-FFF2-40B4-BE49-F238E27FC236}">
                <a16:creationId xmlns:a16="http://schemas.microsoft.com/office/drawing/2014/main" id="{D0A085C6-EAE9-2FED-6F02-087E4BA6F05D}"/>
              </a:ext>
            </a:extLst>
          </p:cNvPr>
          <p:cNvSpPr/>
          <p:nvPr/>
        </p:nvSpPr>
        <p:spPr>
          <a:xfrm flipH="1">
            <a:off x="11214980" y="6497064"/>
            <a:ext cx="2786340" cy="2206713"/>
          </a:xfrm>
          <a:prstGeom prst="line">
            <a:avLst/>
          </a:prstGeom>
          <a:ln w="38100" cap="flat">
            <a:solidFill>
              <a:srgbClr val="1F4B63"/>
            </a:solidFill>
            <a:prstDash val="solid"/>
            <a:headEnd type="none" w="sm" len="sm"/>
            <a:tailEnd type="arrow" w="med" len="sm"/>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par>
                                <p:cTn id="18" presetID="12" presetClass="entr" presetSubtype="4" fill="hold" nodeType="withEffect">
                                  <p:stCondLst>
                                    <p:cond delay="25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up)">
                                      <p:cBhvr>
                                        <p:cTn id="21" dur="500"/>
                                        <p:tgtEl>
                                          <p:spTgt spid="5"/>
                                        </p:tgtEl>
                                      </p:cBhvr>
                                    </p:animEffect>
                                  </p:childTnLst>
                                </p:cTn>
                              </p:par>
                              <p:par>
                                <p:cTn id="22" presetID="37" presetClass="entr" presetSubtype="0"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900" decel="100000" fill="hold"/>
                                        <p:tgtEl>
                                          <p:spTgt spid="1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par>
                                <p:cTn id="33" presetID="16" presetClass="entr" presetSubtype="21" fill="hold" nodeType="withEffect">
                                  <p:stCondLst>
                                    <p:cond delay="25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0" presetClass="entr" presetSubtype="0"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ox(in)">
                                      <p:cBhvr>
                                        <p:cTn id="48" dur="20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38924">
            <a:off x="15480579" y="7552145"/>
            <a:ext cx="8974046" cy="8615085"/>
          </a:xfrm>
          <a:custGeom>
            <a:avLst/>
            <a:gdLst/>
            <a:ahLst/>
            <a:cxnLst/>
            <a:rect l="l" t="t" r="r" b="b"/>
            <a:pathLst>
              <a:path w="8974046" h="8615085">
                <a:moveTo>
                  <a:pt x="0" y="0"/>
                </a:moveTo>
                <a:lnTo>
                  <a:pt x="8974047" y="0"/>
                </a:lnTo>
                <a:lnTo>
                  <a:pt x="8974047" y="8615084"/>
                </a:lnTo>
                <a:lnTo>
                  <a:pt x="0" y="8615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30833">
            <a:off x="1985116" y="3965806"/>
            <a:ext cx="12498661" cy="2452862"/>
          </a:xfrm>
          <a:custGeom>
            <a:avLst/>
            <a:gdLst/>
            <a:ahLst/>
            <a:cxnLst/>
            <a:rect l="l" t="t" r="r" b="b"/>
            <a:pathLst>
              <a:path w="12498661" h="2452862">
                <a:moveTo>
                  <a:pt x="0" y="0"/>
                </a:moveTo>
                <a:lnTo>
                  <a:pt x="12498661" y="0"/>
                </a:lnTo>
                <a:lnTo>
                  <a:pt x="12498661" y="2452862"/>
                </a:lnTo>
                <a:lnTo>
                  <a:pt x="0" y="24528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2600377" y="78697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029845">
            <a:off x="191392" y="8915297"/>
            <a:ext cx="1648747" cy="1154123"/>
          </a:xfrm>
          <a:custGeom>
            <a:avLst/>
            <a:gdLst/>
            <a:ahLst/>
            <a:cxnLst/>
            <a:rect l="l" t="t" r="r" b="b"/>
            <a:pathLst>
              <a:path w="1648747" h="1154123">
                <a:moveTo>
                  <a:pt x="0" y="0"/>
                </a:moveTo>
                <a:lnTo>
                  <a:pt x="1648747" y="0"/>
                </a:lnTo>
                <a:lnTo>
                  <a:pt x="1648747" y="1154123"/>
                </a:lnTo>
                <a:lnTo>
                  <a:pt x="0" y="11541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71350" y="335489"/>
            <a:ext cx="1724701" cy="1248056"/>
          </a:xfrm>
          <a:custGeom>
            <a:avLst/>
            <a:gdLst/>
            <a:ahLst/>
            <a:cxnLst/>
            <a:rect l="l" t="t" r="r" b="b"/>
            <a:pathLst>
              <a:path w="1724701" h="1248056">
                <a:moveTo>
                  <a:pt x="0" y="0"/>
                </a:moveTo>
                <a:lnTo>
                  <a:pt x="1724701" y="0"/>
                </a:lnTo>
                <a:lnTo>
                  <a:pt x="1724701" y="1248056"/>
                </a:lnTo>
                <a:lnTo>
                  <a:pt x="0" y="12480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4281828" y="5517748"/>
            <a:ext cx="4006172" cy="4769252"/>
          </a:xfrm>
          <a:custGeom>
            <a:avLst/>
            <a:gdLst/>
            <a:ahLst/>
            <a:cxnLst/>
            <a:rect l="l" t="t" r="r" b="b"/>
            <a:pathLst>
              <a:path w="4006172" h="4769252">
                <a:moveTo>
                  <a:pt x="0" y="0"/>
                </a:moveTo>
                <a:lnTo>
                  <a:pt x="4006172" y="0"/>
                </a:lnTo>
                <a:lnTo>
                  <a:pt x="4006172" y="4769252"/>
                </a:lnTo>
                <a:lnTo>
                  <a:pt x="0" y="47692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2628258" y="4431028"/>
            <a:ext cx="11212375" cy="2176907"/>
          </a:xfrm>
          <a:prstGeom prst="rect">
            <a:avLst/>
          </a:prstGeom>
        </p:spPr>
        <p:txBody>
          <a:bodyPr lIns="0" tIns="0" rIns="0" bIns="0" rtlCol="0" anchor="t">
            <a:spAutoFit/>
          </a:bodyPr>
          <a:lstStyle/>
          <a:p>
            <a:pPr algn="just">
              <a:lnSpc>
                <a:spcPts val="4293"/>
              </a:lnSpc>
            </a:pPr>
            <a:r>
              <a:rPr lang="en-US" sz="3799" spc="136">
                <a:solidFill>
                  <a:srgbClr val="1C030C"/>
                </a:solidFill>
                <a:latin typeface="Open Sans"/>
              </a:rPr>
              <a:t>Máu là dịch lỏng lưu thông trong hệ tuần hoàn gồm: huyết tương, hồng cầu, bạch cầu và tiểu cầu.</a:t>
            </a:r>
          </a:p>
          <a:p>
            <a:pPr algn="just">
              <a:lnSpc>
                <a:spcPts val="4293"/>
              </a:lnSpc>
            </a:pPr>
            <a:endParaRPr lang="en-US" sz="3799" spc="136">
              <a:solidFill>
                <a:srgbClr val="1C030C"/>
              </a:solidFill>
              <a:latin typeface="Open Sans"/>
            </a:endParaRPr>
          </a:p>
        </p:txBody>
      </p:sp>
      <p:sp>
        <p:nvSpPr>
          <p:cNvPr id="10" name="Freeform 10"/>
          <p:cNvSpPr/>
          <p:nvPr/>
        </p:nvSpPr>
        <p:spPr>
          <a:xfrm>
            <a:off x="1859085" y="4040992"/>
            <a:ext cx="768065" cy="789785"/>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3039462" y="8292279"/>
            <a:ext cx="961783" cy="1030022"/>
          </a:xfrm>
          <a:custGeom>
            <a:avLst/>
            <a:gdLst/>
            <a:ahLst/>
            <a:cxnLst/>
            <a:rect l="l" t="t" r="r" b="b"/>
            <a:pathLst>
              <a:path w="961783" h="1030022">
                <a:moveTo>
                  <a:pt x="0" y="0"/>
                </a:moveTo>
                <a:lnTo>
                  <a:pt x="961784" y="0"/>
                </a:lnTo>
                <a:lnTo>
                  <a:pt x="961784" y="1030022"/>
                </a:lnTo>
                <a:lnTo>
                  <a:pt x="0" y="103002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0">
              <a:extLst>
                <a:ext uri="{96DAC541-7B7A-43D3-8B79-37D633B846F1}">
                  <asvg:svgBlip xmlns:asvg="http://schemas.microsoft.com/office/drawing/2016/SVG/main" r:embed="rId21"/>
                </a:ext>
              </a:extLst>
            </a:blip>
            <a:stretch>
              <a:fillRect b="-45394"/>
            </a:stretch>
          </a:blipFill>
        </p:spPr>
      </p:sp>
      <p:sp>
        <p:nvSpPr>
          <p:cNvPr id="16" name="TextBox 15">
            <a:extLst>
              <a:ext uri="{FF2B5EF4-FFF2-40B4-BE49-F238E27FC236}">
                <a16:creationId xmlns:a16="http://schemas.microsoft.com/office/drawing/2014/main" id="{41773216-699A-A6B2-30A6-97534E2ACFA0}"/>
              </a:ext>
            </a:extLst>
          </p:cNvPr>
          <p:cNvSpPr txBox="1"/>
          <p:nvPr/>
        </p:nvSpPr>
        <p:spPr>
          <a:xfrm>
            <a:off x="3429989" y="236779"/>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Kiến thức ghi nhớ</a:t>
            </a:r>
          </a:p>
        </p:txBody>
      </p:sp>
      <p:pic>
        <p:nvPicPr>
          <p:cNvPr id="17" name="Picture 16">
            <a:extLst>
              <a:ext uri="{FF2B5EF4-FFF2-40B4-BE49-F238E27FC236}">
                <a16:creationId xmlns:a16="http://schemas.microsoft.com/office/drawing/2014/main" id="{AFF8CDB7-525E-3A5B-5A81-5E9C7EFD23E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3584446" y="-395331"/>
            <a:ext cx="4944093" cy="27810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3336</Words>
  <Application>Microsoft Office PowerPoint</Application>
  <PresentationFormat>Custom</PresentationFormat>
  <Paragraphs>378</Paragraphs>
  <Slides>68</Slides>
  <Notes>6</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Maven Pro Bold</vt:lpstr>
      <vt:lpstr>Francois One</vt:lpstr>
      <vt:lpstr>Open Sans</vt:lpstr>
      <vt:lpstr>Open Sans Bold</vt:lpstr>
      <vt:lpstr>Wingdings</vt:lpstr>
      <vt:lpstr>KG Primary Penmanship</vt:lpstr>
      <vt:lpstr>Sensei</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Roundtable Updates</dc:title>
  <dc:creator>Admin</dc:creator>
  <cp:lastModifiedBy>PN-PC</cp:lastModifiedBy>
  <cp:revision>32</cp:revision>
  <dcterms:created xsi:type="dcterms:W3CDTF">2006-08-16T00:00:00Z</dcterms:created>
  <dcterms:modified xsi:type="dcterms:W3CDTF">2025-11-10T03:51:12Z</dcterms:modified>
  <dc:identifier>DAFoSr7CNbs</dc:identifier>
</cp:coreProperties>
</file>