
<file path=[Content_Types].xml><?xml version="1.0" encoding="utf-8"?>
<Types xmlns="http://schemas.openxmlformats.org/package/2006/content-types">
  <Override PartName="/ppt/slideMasters/slideMaster3.xml" ContentType="application/vnd.openxmlformats-officedocument.presentationml.slideMaster+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notesSlides/notesSlide18.xml" ContentType="application/vnd.openxmlformats-officedocument.presentationml.notesSlide+xml"/>
  <Override PartName="/ppt/tags/tag2.xml" ContentType="application/vnd.openxmlformats-officedocument.presentationml.tags+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Default Extension="jpeg" ContentType="image/jpeg"/>
  <Override PartName="/ppt/notesSlides/notesSlide17.xml" ContentType="application/vnd.openxmlformats-officedocument.presentationml.notesSlide+xml"/>
  <Default Extension="glb" ContentType="model/gltf.binary"/>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6" r:id="rId1"/>
    <p:sldMasterId id="2147483720" r:id="rId2"/>
    <p:sldMasterId id="2147483732" r:id="rId3"/>
  </p:sldMasterIdLst>
  <p:notesMasterIdLst>
    <p:notesMasterId r:id="rId32"/>
  </p:notesMasterIdLst>
  <p:sldIdLst>
    <p:sldId id="3262" r:id="rId4"/>
    <p:sldId id="3264" r:id="rId5"/>
    <p:sldId id="3265" r:id="rId6"/>
    <p:sldId id="3266" r:id="rId7"/>
    <p:sldId id="3267" r:id="rId8"/>
    <p:sldId id="1082" r:id="rId9"/>
    <p:sldId id="3258" r:id="rId10"/>
    <p:sldId id="3272" r:id="rId11"/>
    <p:sldId id="3277" r:id="rId12"/>
    <p:sldId id="3276" r:id="rId13"/>
    <p:sldId id="3275" r:id="rId14"/>
    <p:sldId id="3278" r:id="rId15"/>
    <p:sldId id="3281" r:id="rId16"/>
    <p:sldId id="3279" r:id="rId17"/>
    <p:sldId id="3283" r:id="rId18"/>
    <p:sldId id="3282" r:id="rId19"/>
    <p:sldId id="3303" r:id="rId20"/>
    <p:sldId id="3284" r:id="rId21"/>
    <p:sldId id="3285" r:id="rId22"/>
    <p:sldId id="3290" r:id="rId23"/>
    <p:sldId id="3287" r:id="rId24"/>
    <p:sldId id="3292" r:id="rId25"/>
    <p:sldId id="3304" r:id="rId26"/>
    <p:sldId id="3300" r:id="rId27"/>
    <p:sldId id="3301" r:id="rId28"/>
    <p:sldId id="3302" r:id="rId29"/>
    <p:sldId id="3298" r:id="rId30"/>
    <p:sldId id="3268" r:id="rId31"/>
  </p:sldIdLst>
  <p:sldSz cx="9144000" cy="5143500" type="screen16x9"/>
  <p:notesSz cx="6858000" cy="9144000"/>
  <p:embeddedFontLst>
    <p:embeddedFont>
      <p:font typeface="Tahoma" pitchFamily="34" charset="0"/>
      <p:regular r:id="rId33"/>
      <p:bold r:id="rId34"/>
    </p:embeddedFont>
    <p:embeddedFont>
      <p:font typeface="Calibri" pitchFamily="34" charset="0"/>
      <p:regular r:id="rId35"/>
      <p:bold r:id="rId36"/>
      <p:italic r:id="rId37"/>
      <p:boldItalic r:id="rId38"/>
    </p:embeddedFont>
    <p:embeddedFont>
      <p:font typeface="Calibri Light" charset="0"/>
      <p:regular r:id="rId39"/>
      <p:italic r:id="rId40"/>
    </p:embeddedFont>
    <p:embeddedFont>
      <p:font typeface="Cambria" pitchFamily="18" charset="0"/>
      <p:regular r:id="rId41"/>
      <p:bold r:id="rId42"/>
      <p:italic r:id="rId43"/>
      <p:boldItalic r:id="rId44"/>
    </p:embeddedFont>
    <p:embeddedFont>
      <p:font typeface="#9Slide03 HelveBold" pitchFamily="18" charset="0"/>
      <p:bold r:id="rId45"/>
    </p:embeddedFont>
    <p:embeddedFont>
      <p:font typeface="微软雅黑" pitchFamily="34" charset="-122"/>
      <p:regular r:id="rId46"/>
      <p:bold r:id="rId47"/>
    </p:embeddedFont>
    <p:embeddedFont>
      <p:font typeface="宋体" pitchFamily="2" charset="-122"/>
      <p:regular r:id="rId48"/>
    </p:embeddedFont>
  </p:embeddedFontLst>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521415D9-36F7-43E2-AB2F-B90AF26B5E84}">
      <p14:sectionLst xmlns="" xmlns:p14="http://schemas.microsoft.com/office/powerpoint/2010/main">
        <p14:section name="Section 1" id="{5FBFF653-342B-4E77-A5A1-062F21AA8891}">
          <p14:sldIdLst>
            <p14:sldId id="260"/>
            <p14:sldId id="282"/>
            <p14:sldId id="3261"/>
            <p14:sldId id="1082"/>
            <p14:sldId id="1081"/>
            <p14:sldId id="3245"/>
            <p14:sldId id="3246"/>
            <p14:sldId id="3247"/>
            <p14:sldId id="3248"/>
            <p14:sldId id="3249"/>
            <p14:sldId id="3250"/>
            <p14:sldId id="3251"/>
            <p14:sldId id="3252"/>
            <p14:sldId id="3253"/>
            <p14:sldId id="3254"/>
            <p14:sldId id="3255"/>
            <p14:sldId id="3256"/>
            <p14:sldId id="3259"/>
            <p14:sldId id="3257"/>
            <p14:sldId id="3258"/>
            <p14:sldId id="369"/>
            <p14:sldId id="3260"/>
          </p14:sldIdLst>
        </p14:section>
      </p14:sectionLst>
    </p:ex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00FF"/>
    <a:srgbClr val="004D86"/>
    <a:srgbClr val="007A37"/>
    <a:srgbClr val="FFFF00"/>
    <a:srgbClr val="FFE89F"/>
    <a:srgbClr val="EAE3D9"/>
    <a:srgbClr val="E3DFD6"/>
    <a:srgbClr val="99FF99"/>
    <a:srgbClr val="CC99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1651" autoAdjust="0"/>
    <p:restoredTop sz="85804" autoAdjust="0"/>
  </p:normalViewPr>
  <p:slideViewPr>
    <p:cSldViewPr snapToGrid="0">
      <p:cViewPr>
        <p:scale>
          <a:sx n="80" d="100"/>
          <a:sy n="80" d="100"/>
        </p:scale>
        <p:origin x="-1236" y="-138"/>
      </p:cViewPr>
      <p:guideLst>
        <p:guide orient="horz" pos="1621"/>
        <p:guide pos="2880"/>
      </p:guideLst>
    </p:cSldViewPr>
  </p:slideViewPr>
  <p:notesTextViewPr>
    <p:cViewPr>
      <p:scale>
        <a:sx n="1" d="1"/>
        <a:sy n="1" d="1"/>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4.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12.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F9ABD760-337A-43D9-A801-1F467EAD9C62}" type="datetimeFigureOut">
              <a:rPr lang="en-US" smtClean="0"/>
              <a:pPr/>
              <a:t>26/07/2022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F3FDC-10BF-4693-BB83-6929064ABCF0}" type="slidenum">
              <a:rPr lang="en-US" smtClean="0"/>
              <a:pPr/>
              <a:t>‹#›</a:t>
            </a:fld>
            <a:endParaRPr lang="en-US"/>
          </a:p>
        </p:txBody>
      </p:sp>
    </p:spTree>
    <p:extLst>
      <p:ext uri="{BB962C8B-B14F-4D97-AF65-F5344CB8AC3E}">
        <p14:creationId xmlns="" xmlns:p14="http://schemas.microsoft.com/office/powerpoint/2010/main" val="797401485"/>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EF6424-1E36-4C3D-953D-331C578F51CC}"/>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175BE9E2-981D-420B-A49E-E39A280BF24F}"/>
              </a:ext>
            </a:extLst>
          </p:cNvPr>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958CF67C-A66B-42C4-ABDC-84E04B64BF27}"/>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99CA0B76-4BD2-401F-AF07-BA493FDAB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70A8BB8-DE20-44E7-B2DE-04CAAC34A8C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253127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359B714-1D6B-4A20-9162-DAA6DF296D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222AC05-61B3-4154-B717-4BBE39EABE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648E54-0092-481A-A3D1-BC8A1C5C2B34}"/>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590CEE7A-77CA-446D-B4DB-0292D23C0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2063AB6-170F-45C7-8BAE-14F1D748EC01}"/>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515843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69DA5AFB-8BA1-42DA-9A05-F2935AA53AC8}"/>
              </a:ext>
            </a:extLst>
          </p:cNvPr>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6367B42-B093-4872-A0DC-2B8C5638AC45}"/>
              </a:ext>
            </a:extLst>
          </p:cNvPr>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E4C7F28-DC48-4AA7-A790-921D07EE713A}"/>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0264541C-3C90-4042-832C-1FB88C3E8F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AF038DD-9699-45BF-AF50-F7B8B420402F}"/>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13761754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41273975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445062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452932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932620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609507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89133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181191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824544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502909-7E22-4C6B-BFEB-7D3CFAAEF7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B9126CB-CDB7-4CF4-A2AD-0777448BFB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5FF142-95AA-4866-A5E0-4A0BA3C3E656}"/>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7698FAF2-A100-498B-8EEF-A21A67C9FA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BAD6EA7-EB1B-4E08-B080-EC4CAD2A504B}"/>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3599728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23685689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3806257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8"/>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6" y="273848"/>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75A652-E43B-44E3-9B2D-D8C050503B0C}" type="datetimeFigureOut">
              <a:rPr lang="en-US" smtClean="0"/>
              <a:pPr/>
              <a:t>26/07/2022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198946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143000" y="841772"/>
            <a:ext cx="6858000" cy="1790700"/>
          </a:xfrm>
        </p:spPr>
        <p:txBody>
          <a:bodyPr anchor="b"/>
          <a:lstStyle>
            <a:lvl1pPr algn="ctr">
              <a:defRPr sz="45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143000" y="2701530"/>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62834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715208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3888" y="1282307"/>
            <a:ext cx="7886700" cy="2139553"/>
          </a:xfrm>
        </p:spPr>
        <p:txBody>
          <a:bodyPr anchor="b"/>
          <a:lstStyle>
            <a:lvl1pPr>
              <a:defRPr sz="45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974888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6286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p:cNvSpPr>
            <a:spLocks noGrp="1"/>
          </p:cNvSpPr>
          <p:nvPr>
            <p:ph sz="half" idx="2" hasCustomPrompt="1"/>
          </p:nvPr>
        </p:nvSpPr>
        <p:spPr>
          <a:xfrm>
            <a:off x="4629150" y="1369220"/>
            <a:ext cx="3886200" cy="3263505"/>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2751868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273845"/>
            <a:ext cx="7886700" cy="994173"/>
          </a:xfr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629842" y="1878807"/>
            <a:ext cx="3868340"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p:cNvSpPr>
            <a:spLocks noGrp="1"/>
          </p:cNvSpPr>
          <p:nvPr>
            <p:ph type="body" sz="quarter" idx="3" hasCustomPrompt="1"/>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4629156" y="1878807"/>
            <a:ext cx="3887391" cy="276344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8" name="Chỗ dành sẵn cho Chân trang 7"/>
          <p:cNvSpPr>
            <a:spLocks noGrp="1"/>
          </p:cNvSpPr>
          <p:nvPr>
            <p:ph type="ftr" sz="quarter" idx="11"/>
          </p:nvPr>
        </p:nvSpPr>
        <p:spPr/>
        <p:txBody>
          <a:bodyPr/>
          <a:lstStyle/>
          <a:p>
            <a:endParaRPr lang="en-US"/>
          </a:p>
        </p:txBody>
      </p:sp>
      <p:sp>
        <p:nvSpPr>
          <p:cNvPr id="9" name="Chỗ dành sẵn cho Số hiệu Bản chiếu 8"/>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5740968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Ngày tháng 2"/>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4" name="Chỗ dành sẵn cho Chân trang 3"/>
          <p:cNvSpPr>
            <a:spLocks noGrp="1"/>
          </p:cNvSpPr>
          <p:nvPr>
            <p:ph type="ftr" sz="quarter" idx="11"/>
          </p:nvPr>
        </p:nvSpPr>
        <p:spPr/>
        <p:txBody>
          <a:bodyPr/>
          <a:lstStyle/>
          <a:p>
            <a:endParaRPr lang="en-US"/>
          </a:p>
        </p:txBody>
      </p:sp>
      <p:sp>
        <p:nvSpPr>
          <p:cNvPr id="5" name="Chỗ dành sẵn cho Số hiệu Bản chiếu 4"/>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14754430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3" name="Chỗ dành sẵn cho Chân trang 2"/>
          <p:cNvSpPr>
            <a:spLocks noGrp="1"/>
          </p:cNvSpPr>
          <p:nvPr>
            <p:ph type="ftr" sz="quarter" idx="11"/>
          </p:nvPr>
        </p:nvSpPr>
        <p:spPr/>
        <p:txBody>
          <a:bodyPr/>
          <a:lstStyle/>
          <a:p>
            <a:endParaRPr lang="en-US"/>
          </a:p>
        </p:txBody>
      </p:sp>
      <p:sp>
        <p:nvSpPr>
          <p:cNvPr id="4" name="Chỗ dành sẵn cho Số hiệu Bản chiếu 3"/>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1410855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7AF279-A853-4AE3-9F4C-AE894F6AD874}"/>
              </a:ext>
            </a:extLst>
          </p:cNvPr>
          <p:cNvSpPr>
            <a:spLocks noGrp="1"/>
          </p:cNvSpPr>
          <p:nvPr>
            <p:ph type="title"/>
          </p:nvPr>
        </p:nvSpPr>
        <p:spPr>
          <a:xfrm>
            <a:off x="623888" y="1282307"/>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849791EB-B012-4A22-A917-4D25287A9965}"/>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B9D3B4B-3311-45E6-B4D4-61F241FBD97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A346F704-BDA6-4C25-8356-D648B389F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902FBE8-5A9E-49CE-9365-89706B42211E}"/>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5549082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3789788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629841" y="342900"/>
            <a:ext cx="2949178" cy="1200150"/>
          </a:xfrm>
        </p:spPr>
        <p:txBody>
          <a:bodyPr anchor="b"/>
          <a:lstStyle>
            <a:lvl1pPr>
              <a:defRPr sz="2400"/>
            </a:lvl1pPr>
          </a:lstStyle>
          <a:p>
            <a:r>
              <a:rPr lang="vi-VN"/>
              <a:t>Bấm để sửa kiểu tiêu đề Bản cái</a:t>
            </a:r>
            <a:endParaRPr lang="en-US"/>
          </a:p>
        </p:txBody>
      </p:sp>
      <p:sp>
        <p:nvSpPr>
          <p:cNvPr id="3" name="Chỗ dành sẵn cho Hình ảnh 2"/>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p:cNvSpPr>
            <a:spLocks noGrp="1"/>
          </p:cNvSpPr>
          <p:nvPr>
            <p:ph type="body" sz="half" idx="2" hasCustomPrompt="1"/>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vi-VN"/>
              <a:t>Bấm để chỉnh sửa kiểu văn bản của Bản cái</a:t>
            </a:r>
          </a:p>
        </p:txBody>
      </p:sp>
      <p:sp>
        <p:nvSpPr>
          <p:cNvPr id="5" name="Chỗ dành sẵn cho Ngày tháng 4"/>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6" name="Chỗ dành sẵn cho Chân trang 5"/>
          <p:cNvSpPr>
            <a:spLocks noGrp="1"/>
          </p:cNvSpPr>
          <p:nvPr>
            <p:ph type="ftr" sz="quarter" idx="11"/>
          </p:nvPr>
        </p:nvSpPr>
        <p:spPr/>
        <p:txBody>
          <a:bodyPr/>
          <a:lstStyle/>
          <a:p>
            <a:endParaRPr lang="en-US"/>
          </a:p>
        </p:txBody>
      </p:sp>
      <p:sp>
        <p:nvSpPr>
          <p:cNvPr id="7" name="Chỗ dành sẵn cho Số hiệu Bản chiếu 6"/>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29707951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05833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6543676" y="273848"/>
            <a:ext cx="1971675" cy="4358879"/>
          </a:xfr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628656" y="273848"/>
            <a:ext cx="5800725" cy="4358879"/>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10"/>
          </p:nvPr>
        </p:nvSpPr>
        <p:spPr/>
        <p:txBody>
          <a:body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11"/>
          </p:nvPr>
        </p:nvSpPr>
        <p:spPr/>
        <p:txBody>
          <a:bodyPr/>
          <a:lstStyle/>
          <a:p>
            <a:endParaRPr lang="en-US"/>
          </a:p>
        </p:txBody>
      </p:sp>
      <p:sp>
        <p:nvSpPr>
          <p:cNvPr id="6" name="Chỗ dành sẵn cho Số hiệu Bản chiếu 5"/>
          <p:cNvSpPr>
            <a:spLocks noGrp="1"/>
          </p:cNvSpPr>
          <p:nvPr>
            <p:ph type="sldNum" sz="quarter" idx="12"/>
          </p:nvPr>
        </p:nvSpPr>
        <p:spPr/>
        <p:txBody>
          <a:body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651552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F51C46-2F6B-4669-9DEE-C6BEB50489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5783CCB-83A5-4B7E-9EA1-30E745D64AB8}"/>
              </a:ext>
            </a:extLst>
          </p:cNvPr>
          <p:cNvSpPr>
            <a:spLocks noGrp="1"/>
          </p:cNvSpPr>
          <p:nvPr>
            <p:ph sz="half" idx="1"/>
          </p:nvPr>
        </p:nvSpPr>
        <p:spPr>
          <a:xfrm>
            <a:off x="6286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D9166C3B-101D-4375-8B62-1AF0337399F9}"/>
              </a:ext>
            </a:extLst>
          </p:cNvPr>
          <p:cNvSpPr>
            <a:spLocks noGrp="1"/>
          </p:cNvSpPr>
          <p:nvPr>
            <p:ph sz="half" idx="2"/>
          </p:nvPr>
        </p:nvSpPr>
        <p:spPr>
          <a:xfrm>
            <a:off x="4629150" y="1369220"/>
            <a:ext cx="3886200" cy="32635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FE2597E9-C3A3-4332-B07A-EE42DDB129DC}"/>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7C5E1FBD-24D1-4CCE-8791-A3C3DB1E63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C849CD0-D1E9-4E12-9648-56EBCFB23857}"/>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69764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4D5238-45F9-4C75-AF10-094662CFA796}"/>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9B1CA27-579B-4D78-8937-EC84CAD3B5B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71571CAE-DD56-4EDE-B3D0-531DC053B6BB}"/>
              </a:ext>
            </a:extLst>
          </p:cNvPr>
          <p:cNvSpPr>
            <a:spLocks noGrp="1"/>
          </p:cNvSpPr>
          <p:nvPr>
            <p:ph sz="half" idx="2"/>
          </p:nvPr>
        </p:nvSpPr>
        <p:spPr>
          <a:xfrm>
            <a:off x="629842" y="1878807"/>
            <a:ext cx="3868340"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DD9EED1-8A68-4060-9EDD-2A15405EA6CE}"/>
              </a:ext>
            </a:extLst>
          </p:cNvPr>
          <p:cNvSpPr>
            <a:spLocks noGrp="1"/>
          </p:cNvSpPr>
          <p:nvPr>
            <p:ph type="body" sz="quarter" idx="3"/>
          </p:nvPr>
        </p:nvSpPr>
        <p:spPr>
          <a:xfrm>
            <a:off x="4629156"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C28CCC4D-714A-4EE9-94F2-5D2A875CF194}"/>
              </a:ext>
            </a:extLst>
          </p:cNvPr>
          <p:cNvSpPr>
            <a:spLocks noGrp="1"/>
          </p:cNvSpPr>
          <p:nvPr>
            <p:ph sz="quarter" idx="4"/>
          </p:nvPr>
        </p:nvSpPr>
        <p:spPr>
          <a:xfrm>
            <a:off x="4629156" y="1878807"/>
            <a:ext cx="3887391" cy="2763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8ECC1A5F-46EC-4309-8069-3BF178F6CAD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8" name="Footer Placeholder 7">
            <a:extLst>
              <a:ext uri="{FF2B5EF4-FFF2-40B4-BE49-F238E27FC236}">
                <a16:creationId xmlns="" xmlns:a16="http://schemas.microsoft.com/office/drawing/2014/main" id="{32EE3529-C514-4301-B81C-12029FC30B2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67E9B87-6CF3-4A55-BE0C-9AAC9930B74D}"/>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3771711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CF644B-014D-4278-B88D-7E9F9761BE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8937F0A-B2DF-4458-8898-2E94D823211D}"/>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4" name="Footer Placeholder 3">
            <a:extLst>
              <a:ext uri="{FF2B5EF4-FFF2-40B4-BE49-F238E27FC236}">
                <a16:creationId xmlns="" xmlns:a16="http://schemas.microsoft.com/office/drawing/2014/main" id="{F92D529F-60E7-4CC8-A40A-C23E0771F8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8AC9CF6A-2142-4CAF-8BB6-075690D7FC78}"/>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492198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2812B69-B764-4AD4-8EB0-3A7305DF9148}"/>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3" name="Footer Placeholder 2">
            <a:extLst>
              <a:ext uri="{FF2B5EF4-FFF2-40B4-BE49-F238E27FC236}">
                <a16:creationId xmlns="" xmlns:a16="http://schemas.microsoft.com/office/drawing/2014/main" id="{5BFC1C82-4189-4CFD-94E6-5D105CF561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DBEBADE-C984-4080-A8B5-A390A4293C93}"/>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88483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8E1B05-468B-40D4-85D3-C1AFAB888A91}"/>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192EC8E4-BD92-4845-91DB-BF940751BAE8}"/>
              </a:ext>
            </a:extLst>
          </p:cNvPr>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748F2C-4F59-4B3D-B634-FD050B54D57D}"/>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CC23C80B-AB35-4550-8C0D-DBFA238C679F}"/>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CCDD0186-70BB-4A65-BC3C-FA2D7A65EB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6721E5EA-0F1B-41F4-9997-36A21ABA674A}"/>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1971409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56E931-49DA-4C10-B8A1-B1A1A9A58E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7A1E59DA-7D80-4A6B-A3A5-3393C90793A6}"/>
              </a:ext>
            </a:extLst>
          </p:cNvPr>
          <p:cNvSpPr>
            <a:spLocks noGrp="1"/>
          </p:cNvSpPr>
          <p:nvPr>
            <p:ph type="pic" idx="1"/>
          </p:nvPr>
        </p:nvSpPr>
        <p:spPr>
          <a:xfrm>
            <a:off x="3887391" y="740571"/>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CA403E7C-D431-40DF-B552-C348B6662201}"/>
              </a:ext>
            </a:extLst>
          </p:cNvPr>
          <p:cNvSpPr>
            <a:spLocks noGrp="1"/>
          </p:cNvSpPr>
          <p:nvPr>
            <p:ph type="body" sz="half" idx="2"/>
          </p:nvPr>
        </p:nvSpPr>
        <p:spPr>
          <a:xfrm>
            <a:off x="629841" y="1543051"/>
            <a:ext cx="2949178" cy="2858690"/>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3747F896-94F9-401B-B3EB-641EC2AD1CDE}"/>
              </a:ext>
            </a:extLst>
          </p:cNvPr>
          <p:cNvSpPr>
            <a:spLocks noGrp="1"/>
          </p:cNvSpPr>
          <p:nvPr>
            <p:ph type="dt" sz="half" idx="10"/>
          </p:nvPr>
        </p:nvSpPr>
        <p:spPr/>
        <p:txBody>
          <a:bodyPr/>
          <a:lstStyle/>
          <a:p>
            <a:fld id="{4383EF60-56E6-47A8-BC04-F5C09F869E17}" type="datetimeFigureOut">
              <a:rPr lang="en-US" smtClean="0"/>
              <a:pPr/>
              <a:t>26/07/2022</a:t>
            </a:fld>
            <a:endParaRPr lang="en-US"/>
          </a:p>
        </p:txBody>
      </p:sp>
      <p:sp>
        <p:nvSpPr>
          <p:cNvPr id="6" name="Footer Placeholder 5">
            <a:extLst>
              <a:ext uri="{FF2B5EF4-FFF2-40B4-BE49-F238E27FC236}">
                <a16:creationId xmlns="" xmlns:a16="http://schemas.microsoft.com/office/drawing/2014/main" id="{FA183BEF-196A-494A-AD89-0BDB7DD13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C1CF7B7-3D7F-4A01-9E52-61BA94DA5CC4}"/>
              </a:ext>
            </a:extLst>
          </p:cNvPr>
          <p:cNvSpPr>
            <a:spLocks noGrp="1"/>
          </p:cNvSpPr>
          <p:nvPr>
            <p:ph type="sldNum" sz="quarter" idx="12"/>
          </p:nvPr>
        </p:nvSpPr>
        <p:spPr/>
        <p:txBody>
          <a:body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21605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41782474-3181-4072-B152-0604DC2EBEE3}"/>
              </a:ext>
            </a:extLst>
          </p:cNvPr>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ACADAAE2-44AB-4334-B130-9E17D9A58569}"/>
              </a:ext>
            </a:extLst>
          </p:cNvPr>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CDA6E14-16C9-443F-93B3-9DE85C3A6DD7}"/>
              </a:ext>
            </a:extLst>
          </p:cNvPr>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4383EF60-56E6-47A8-BC04-F5C09F869E17}" type="datetimeFigureOut">
              <a:rPr lang="en-US" smtClean="0"/>
              <a:pPr/>
              <a:t>26/07/2022</a:t>
            </a:fld>
            <a:endParaRPr lang="en-US"/>
          </a:p>
        </p:txBody>
      </p:sp>
      <p:sp>
        <p:nvSpPr>
          <p:cNvPr id="5" name="Footer Placeholder 4">
            <a:extLst>
              <a:ext uri="{FF2B5EF4-FFF2-40B4-BE49-F238E27FC236}">
                <a16:creationId xmlns="" xmlns:a16="http://schemas.microsoft.com/office/drawing/2014/main" id="{03F9E64D-FA52-4A49-8EE5-4355B7F21872}"/>
              </a:ext>
            </a:extLst>
          </p:cNvPr>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19F954AA-6C06-4431-9400-55BA3CF99267}"/>
              </a:ext>
            </a:extLst>
          </p:cNvPr>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73C4294D-D472-461E-A4A3-58B1EAB13865}" type="slidenum">
              <a:rPr lang="en-US" smtClean="0"/>
              <a:pPr/>
              <a:t>‹#›</a:t>
            </a:fld>
            <a:endParaRPr lang="en-US"/>
          </a:p>
        </p:txBody>
      </p:sp>
    </p:spTree>
    <p:extLst>
      <p:ext uri="{BB962C8B-B14F-4D97-AF65-F5344CB8AC3E}">
        <p14:creationId xmlns="" xmlns:p14="http://schemas.microsoft.com/office/powerpoint/2010/main" val="271804720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0B75A652-E43B-44E3-9B2D-D8C050503B0C}" type="datetimeFigureOut">
              <a:rPr lang="en-US" smtClean="0"/>
              <a:pPr/>
              <a:t>26/07/2022</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3EBC552D-8CB7-40E9-B14C-0EB377EC3916}" type="slidenum">
              <a:rPr lang="en-US" smtClean="0"/>
              <a:pPr/>
              <a:t>‹#›</a:t>
            </a:fld>
            <a:endParaRPr lang="en-US"/>
          </a:p>
        </p:txBody>
      </p:sp>
    </p:spTree>
    <p:extLst>
      <p:ext uri="{BB962C8B-B14F-4D97-AF65-F5344CB8AC3E}">
        <p14:creationId xmlns="" xmlns:p14="http://schemas.microsoft.com/office/powerpoint/2010/main" val="83045399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628650" y="273845"/>
            <a:ext cx="7886700" cy="994173"/>
          </a:xfrm>
          <a:prstGeom prst="rect">
            <a:avLst/>
          </a:prstGeom>
        </p:spPr>
        <p:txBody>
          <a:bodyPr vert="horz" lIns="68580" tIns="34290" rIns="68580" bIns="34290" rtlCol="0" anchor="ctr">
            <a:normAutofit/>
          </a:bodyPr>
          <a:lstStyle/>
          <a:p>
            <a:r>
              <a:rPr lang="vi-VN"/>
              <a:t>Bấm để sửa kiểu tiêu đề Bản cái</a:t>
            </a:r>
            <a:endParaRPr lang="en-US"/>
          </a:p>
        </p:txBody>
      </p:sp>
      <p:sp>
        <p:nvSpPr>
          <p:cNvPr id="3" name="Chỗ dành sẵn cho Văn bản 2"/>
          <p:cNvSpPr>
            <a:spLocks noGrp="1"/>
          </p:cNvSpPr>
          <p:nvPr>
            <p:ph type="body" idx="1"/>
          </p:nvPr>
        </p:nvSpPr>
        <p:spPr>
          <a:xfrm>
            <a:off x="628650" y="1369220"/>
            <a:ext cx="7886700" cy="3263505"/>
          </a:xfrm>
          <a:prstGeom prst="rect">
            <a:avLst/>
          </a:prstGeom>
        </p:spPr>
        <p:txBody>
          <a:bodyPr vert="horz" lIns="68580" tIns="34290" rIns="68580" bIns="3429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p:cNvSpPr>
            <a:spLocks noGrp="1"/>
          </p:cNvSpPr>
          <p:nvPr>
            <p:ph type="dt" sz="half" idx="2"/>
          </p:nvPr>
        </p:nvSpPr>
        <p:spPr>
          <a:xfrm>
            <a:off x="628650" y="4767264"/>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fld id="{146BC80E-E3F3-4757-805E-96AB3571BCF4}" type="datetimeFigureOut">
              <a:rPr lang="en-US" smtClean="0"/>
              <a:pPr/>
              <a:t>26/07/2022</a:t>
            </a:fld>
            <a:endParaRPr lang="en-US"/>
          </a:p>
        </p:txBody>
      </p:sp>
      <p:sp>
        <p:nvSpPr>
          <p:cNvPr id="5" name="Chỗ dành sẵn cho Chân trang 4"/>
          <p:cNvSpPr>
            <a:spLocks noGrp="1"/>
          </p:cNvSpPr>
          <p:nvPr>
            <p:ph type="ftr" sz="quarter" idx="3"/>
          </p:nvPr>
        </p:nvSpPr>
        <p:spPr>
          <a:xfrm>
            <a:off x="3028950" y="4767264"/>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endParaRPr lang="en-US"/>
          </a:p>
        </p:txBody>
      </p:sp>
      <p:sp>
        <p:nvSpPr>
          <p:cNvPr id="6" name="Chỗ dành sẵn cho Số hiệu Bản chiếu 5"/>
          <p:cNvSpPr>
            <a:spLocks noGrp="1"/>
          </p:cNvSpPr>
          <p:nvPr>
            <p:ph type="sldNum" sz="quarter" idx="4"/>
          </p:nvPr>
        </p:nvSpPr>
        <p:spPr>
          <a:xfrm>
            <a:off x="6457950" y="4767264"/>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fld id="{DD7FF0D4-445E-4886-A858-EB1EBC8BAEE8}" type="slidenum">
              <a:rPr lang="en-US" smtClean="0"/>
              <a:pPr/>
              <a:t>‹#›</a:t>
            </a:fld>
            <a:endParaRPr lang="en-US"/>
          </a:p>
        </p:txBody>
      </p:sp>
    </p:spTree>
    <p:extLst>
      <p:ext uri="{BB962C8B-B14F-4D97-AF65-F5344CB8AC3E}">
        <p14:creationId xmlns="" xmlns:p14="http://schemas.microsoft.com/office/powerpoint/2010/main" val="32755437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48.sv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0.jpe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31.jpe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35.jpe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27.jpeg"/><Relationship Id="rId5" Type="http://schemas.openxmlformats.org/officeDocument/2006/relationships/image" Target="../media/image36.jpe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1.jpe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2.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5" Type="http://schemas.openxmlformats.org/officeDocument/2006/relationships/image" Target="../media/image13.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Tên Lửa Vector Minh Họa Cô Lập Trên Nền Trắng Clip Nghệ Thuật Tên  Lửa, Thiên Hà Clipart, Vectơ, Tên Lửa Vector và PNG với nền trong suốt để  tải">
            <a:extLst>
              <a:ext uri="{FF2B5EF4-FFF2-40B4-BE49-F238E27FC236}">
                <a16:creationId xmlns="" xmlns:a16="http://schemas.microsoft.com/office/drawing/2014/main" id="{19ACB149-D021-4382-A581-5862B2C1AB11}"/>
              </a:ext>
            </a:extLst>
          </p:cNvPr>
          <p:cNvPicPr>
            <a:picLocks noChangeAspect="1" noChangeArrowheads="1"/>
          </p:cNvPicPr>
          <p:nvPr/>
        </p:nvPicPr>
        <p:blipFill rotWithShape="1">
          <a:blip r:embed="rId2" cstate="print">
            <a:extLst>
              <a:ext uri="{BEBA8EAE-BF5A-486C-A8C5-ECC9F3942E4B}">
                <a14:imgProps xmlns="" xmlns:a14="http://schemas.microsoft.com/office/drawing/2010/main">
                  <a14:imgLayer r:embed="">
                    <a14:imgEffect>
                      <a14:backgroundRemoval t="9934" b="91225" l="9500" r="90000">
                        <a14:foregroundMark x1="48083" y1="75000" x2="48083" y2="75000"/>
                        <a14:foregroundMark x1="24167" y1="54719" x2="24167" y2="54719"/>
                        <a14:foregroundMark x1="55667" y1="46358" x2="36417" y2="62417"/>
                        <a14:foregroundMark x1="26667" y1="73427" x2="26667" y2="73427"/>
                        <a14:foregroundMark x1="48667" y1="65315" x2="51333" y2="61258"/>
                        <a14:foregroundMark x1="26667" y1="75166" x2="33833" y2="67964"/>
                        <a14:foregroundMark x1="33833" y1="67964" x2="33833" y2="67632"/>
                        <a14:foregroundMark x1="33667" y1="63411" x2="44750" y2="45778"/>
                        <a14:foregroundMark x1="41250" y1="50993" x2="51583" y2="39735"/>
                        <a14:foregroundMark x1="51583" y1="39735" x2="63250" y2="40811"/>
                        <a14:foregroundMark x1="63250" y1="40811" x2="57833" y2="41970"/>
                        <a14:foregroundMark x1="55083" y1="40563" x2="58167" y2="38079"/>
                        <a14:foregroundMark x1="57000" y1="37666" x2="50000" y2="43874"/>
                        <a14:foregroundMark x1="54083" y1="55050" x2="40500" y2="64156"/>
                        <a14:foregroundMark x1="16750" y1="69205" x2="16750" y2="69205"/>
                        <a14:foregroundMark x1="14583" y1="62252" x2="14583" y2="62252"/>
                        <a14:foregroundMark x1="16333" y1="63990" x2="16333" y2="63990"/>
                        <a14:foregroundMark x1="9583" y1="67053" x2="9583" y2="67053"/>
                        <a14:foregroundMark x1="11333" y1="74586" x2="11333" y2="74586"/>
                        <a14:foregroundMark x1="18667" y1="83113" x2="18667" y2="83113"/>
                        <a14:foregroundMark x1="29583" y1="84437" x2="29583" y2="84437"/>
                        <a14:foregroundMark x1="38750" y1="86010" x2="38750" y2="86010"/>
                        <a14:foregroundMark x1="36417" y1="83692" x2="36417" y2="83692"/>
                        <a14:foregroundMark x1="28000" y1="83113" x2="28000" y2="83113"/>
                        <a14:foregroundMark x1="32917" y1="91225" x2="32917" y2="91225"/>
                        <a14:foregroundMark x1="25333" y1="89238" x2="25333" y2="89238"/>
                        <a14:foregroundMark x1="14417" y1="87169" x2="14417" y2="87169"/>
                        <a14:foregroundMark x1="32500" y1="60844" x2="51583" y2="36921"/>
                        <a14:foregroundMark x1="56417" y1="43709" x2="53333" y2="45199"/>
                      </a14:backgroundRemoval>
                    </a14:imgEffect>
                  </a14:imgLayer>
                </a14:imgProps>
              </a:ext>
              <a:ext uri="{28A0092B-C50C-407E-A947-70E740481C1C}">
                <a14:useLocalDpi xmlns="" xmlns:a14="http://schemas.microsoft.com/office/drawing/2010/main" val="0"/>
              </a:ext>
            </a:extLst>
          </a:blip>
          <a:srcRect l="6629" t="12174" r="10885" b="7246"/>
          <a:stretch/>
        </p:blipFill>
        <p:spPr bwMode="auto">
          <a:xfrm>
            <a:off x="324346" y="1163783"/>
            <a:ext cx="1117338" cy="109889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Rounded Corners 7">
            <a:extLst>
              <a:ext uri="{FF2B5EF4-FFF2-40B4-BE49-F238E27FC236}">
                <a16:creationId xmlns="" xmlns:a16="http://schemas.microsoft.com/office/drawing/2014/main" id="{D6CE6303-3C40-4361-9869-64BB994762E1}"/>
              </a:ext>
            </a:extLst>
          </p:cNvPr>
          <p:cNvSpPr/>
          <p:nvPr/>
        </p:nvSpPr>
        <p:spPr>
          <a:xfrm>
            <a:off x="1920240" y="356608"/>
            <a:ext cx="5680710" cy="1312514"/>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6000" b="1" err="1" smtClean="0">
                <a:solidFill>
                  <a:srgbClr val="0033CC"/>
                </a:solidFill>
                <a:latin typeface="Tahoma" pitchFamily="34" charset="0"/>
                <a:cs typeface="Tahoma" pitchFamily="34" charset="0"/>
              </a:rPr>
              <a:t>Nhanh</a:t>
            </a:r>
            <a:r>
              <a:rPr lang="en-US" sz="6000" b="1" smtClean="0">
                <a:solidFill>
                  <a:srgbClr val="0033CC"/>
                </a:solidFill>
                <a:latin typeface="Tahoma" pitchFamily="34" charset="0"/>
                <a:cs typeface="Tahoma" pitchFamily="34" charset="0"/>
              </a:rPr>
              <a:t> mắt</a:t>
            </a:r>
          </a:p>
          <a:p>
            <a:pPr algn="ctr"/>
            <a:r>
              <a:rPr lang="en-US" sz="6000" b="1" smtClean="0">
                <a:solidFill>
                  <a:srgbClr val="0033CC"/>
                </a:solidFill>
                <a:latin typeface="Tahoma" pitchFamily="34" charset="0"/>
                <a:cs typeface="Tahoma" pitchFamily="34" charset="0"/>
              </a:rPr>
              <a:t> Đoán </a:t>
            </a:r>
            <a:r>
              <a:rPr lang="en-US" sz="6000" b="1" dirty="0" err="1" smtClean="0">
                <a:solidFill>
                  <a:srgbClr val="0033CC"/>
                </a:solidFill>
                <a:latin typeface="Tahoma" pitchFamily="34" charset="0"/>
                <a:cs typeface="Tahoma" pitchFamily="34" charset="0"/>
              </a:rPr>
              <a:t>hình</a:t>
            </a:r>
            <a:endParaRPr lang="en-US" sz="6000" b="1" dirty="0">
              <a:solidFill>
                <a:srgbClr val="0033CC"/>
              </a:solidFill>
              <a:latin typeface="Tahoma" pitchFamily="34" charset="0"/>
              <a:cs typeface="Tahoma" pitchFamily="34" charset="0"/>
            </a:endParaRPr>
          </a:p>
        </p:txBody>
      </p:sp>
      <p:sp>
        <p:nvSpPr>
          <p:cNvPr id="6" name="Rectangle: Rounded Corners 7">
            <a:extLst>
              <a:ext uri="{FF2B5EF4-FFF2-40B4-BE49-F238E27FC236}">
                <a16:creationId xmlns="" xmlns:a16="http://schemas.microsoft.com/office/drawing/2014/main" id="{3582B86B-BF97-4986-B5E7-3EF41E0CF4DB}"/>
              </a:ext>
            </a:extLst>
          </p:cNvPr>
          <p:cNvSpPr/>
          <p:nvPr/>
        </p:nvSpPr>
        <p:spPr>
          <a:xfrm>
            <a:off x="400050" y="2492501"/>
            <a:ext cx="2880360" cy="1266088"/>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dirty="0" err="1">
                <a:solidFill>
                  <a:schemeClr val="tx1"/>
                </a:solidFill>
                <a:latin typeface="Tahoma" pitchFamily="34" charset="0"/>
                <a:cs typeface="Tahoma" pitchFamily="34" charset="0"/>
              </a:rPr>
              <a:t>Nhìn</a:t>
            </a:r>
            <a:r>
              <a:rPr lang="en-US" sz="2000" b="1" dirty="0">
                <a:solidFill>
                  <a:schemeClr val="tx1"/>
                </a:solidFill>
                <a:latin typeface="Tahoma" pitchFamily="34" charset="0"/>
                <a:cs typeface="Tahoma" pitchFamily="34" charset="0"/>
              </a:rPr>
              <a:t> </a:t>
            </a:r>
            <a:r>
              <a:rPr lang="en-US" sz="2000" b="1" dirty="0" err="1">
                <a:solidFill>
                  <a:schemeClr val="tx1"/>
                </a:solidFill>
                <a:latin typeface="Tahoma" pitchFamily="34" charset="0"/>
                <a:cs typeface="Tahoma" pitchFamily="34" charset="0"/>
              </a:rPr>
              <a:t>hình</a:t>
            </a:r>
            <a:r>
              <a:rPr lang="en-US" sz="2000" b="1" dirty="0" err="1">
                <a:solidFill>
                  <a:schemeClr val="tx1"/>
                </a:solidFill>
                <a:latin typeface="Tahoma" pitchFamily="34" charset="0"/>
                <a:cs typeface="Tahoma" pitchFamily="34" charset="0"/>
                <a:sym typeface="Wingdings" panose="05000000000000000000" pitchFamily="2" charset="2"/>
              </a:rPr>
              <a:t>đoán</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smtClean="0">
                <a:solidFill>
                  <a:schemeClr val="tx1"/>
                </a:solidFill>
                <a:latin typeface="Tahoma" pitchFamily="34" charset="0"/>
                <a:cs typeface="Tahoma" pitchFamily="34" charset="0"/>
                <a:sym typeface="Wingdings" panose="05000000000000000000" pitchFamily="2" charset="2"/>
              </a:rPr>
              <a:t>nội</a:t>
            </a:r>
            <a:r>
              <a:rPr lang="en-US" sz="2000" b="1" dirty="0" smtClean="0">
                <a:solidFill>
                  <a:schemeClr val="tx1"/>
                </a:solidFill>
                <a:latin typeface="Tahoma" pitchFamily="34" charset="0"/>
                <a:cs typeface="Tahoma" pitchFamily="34" charset="0"/>
                <a:sym typeface="Wingdings" panose="05000000000000000000" pitchFamily="2" charset="2"/>
              </a:rPr>
              <a:t> dung </a:t>
            </a:r>
            <a:r>
              <a:rPr lang="en-US" sz="2000" b="1" dirty="0" err="1" smtClean="0">
                <a:solidFill>
                  <a:schemeClr val="tx1"/>
                </a:solidFill>
                <a:latin typeface="Tahoma" pitchFamily="34" charset="0"/>
                <a:cs typeface="Tahoma" pitchFamily="34" charset="0"/>
                <a:sym typeface="Wingdings" panose="05000000000000000000" pitchFamily="2" charset="2"/>
              </a:rPr>
              <a:t>và</a:t>
            </a:r>
            <a:r>
              <a:rPr lang="en-US" sz="2000" b="1" dirty="0" smtClean="0">
                <a:solidFill>
                  <a:schemeClr val="tx1"/>
                </a:solidFill>
                <a:latin typeface="Tahoma" pitchFamily="34" charset="0"/>
                <a:cs typeface="Tahoma" pitchFamily="34" charset="0"/>
                <a:sym typeface="Wingdings" panose="05000000000000000000" pitchFamily="2" charset="2"/>
              </a:rPr>
              <a:t> </a:t>
            </a:r>
            <a:r>
              <a:rPr lang="en-US" sz="2000" b="1" dirty="0" err="1" smtClean="0">
                <a:solidFill>
                  <a:schemeClr val="tx1"/>
                </a:solidFill>
                <a:latin typeface="Tahoma" pitchFamily="34" charset="0"/>
                <a:cs typeface="Tahoma" pitchFamily="34" charset="0"/>
                <a:sym typeface="Wingdings" panose="05000000000000000000" pitchFamily="2" charset="2"/>
              </a:rPr>
              <a:t>quốc</a:t>
            </a:r>
            <a:r>
              <a:rPr lang="en-US" sz="2000" b="1" dirty="0" smtClean="0">
                <a:solidFill>
                  <a:schemeClr val="tx1"/>
                </a:solidFill>
                <a:latin typeface="Tahoma" pitchFamily="34" charset="0"/>
                <a:cs typeface="Tahoma" pitchFamily="34" charset="0"/>
                <a:sym typeface="Wingdings" panose="05000000000000000000" pitchFamily="2" charset="2"/>
              </a:rPr>
              <a:t> </a:t>
            </a:r>
            <a:r>
              <a:rPr lang="en-US" sz="2000" b="1" dirty="0" err="1" smtClean="0">
                <a:solidFill>
                  <a:schemeClr val="tx1"/>
                </a:solidFill>
                <a:latin typeface="Tahoma" pitchFamily="34" charset="0"/>
                <a:cs typeface="Tahoma" pitchFamily="34" charset="0"/>
                <a:sym typeface="Wingdings" panose="05000000000000000000" pitchFamily="2" charset="2"/>
              </a:rPr>
              <a:t>gia</a:t>
            </a:r>
            <a:r>
              <a:rPr lang="en-US" sz="2000" b="1" dirty="0" smtClean="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ghi</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vào</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bảng</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nhóm</a:t>
            </a:r>
            <a:endParaRPr lang="en-US" sz="2000" b="1" dirty="0">
              <a:solidFill>
                <a:schemeClr val="tx1"/>
              </a:solidFill>
              <a:latin typeface="Tahoma" pitchFamily="34" charset="0"/>
              <a:cs typeface="Tahoma" pitchFamily="34" charset="0"/>
            </a:endParaRPr>
          </a:p>
        </p:txBody>
      </p:sp>
      <p:sp>
        <p:nvSpPr>
          <p:cNvPr id="7" name="Rectangle: Rounded Corners 7">
            <a:extLst>
              <a:ext uri="{FF2B5EF4-FFF2-40B4-BE49-F238E27FC236}">
                <a16:creationId xmlns="" xmlns:a16="http://schemas.microsoft.com/office/drawing/2014/main" id="{D5397E9F-57CE-4CBC-BF7D-C7F3ACC44961}"/>
              </a:ext>
            </a:extLst>
          </p:cNvPr>
          <p:cNvSpPr/>
          <p:nvPr/>
        </p:nvSpPr>
        <p:spPr>
          <a:xfrm>
            <a:off x="3646170" y="2561078"/>
            <a:ext cx="2239474" cy="1266090"/>
          </a:xfrm>
          <a:prstGeom prst="roundRect">
            <a:avLst/>
          </a:prstGeom>
          <a:no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dirty="0" err="1">
                <a:solidFill>
                  <a:srgbClr val="002060"/>
                </a:solidFill>
                <a:latin typeface="Tahoma" pitchFamily="34" charset="0"/>
                <a:cs typeface="Tahoma" pitchFamily="34" charset="0"/>
              </a:rPr>
              <a:t>Thời</a:t>
            </a:r>
            <a:r>
              <a:rPr lang="en-US" sz="2000" b="1" dirty="0">
                <a:solidFill>
                  <a:srgbClr val="002060"/>
                </a:solidFill>
                <a:latin typeface="Tahoma" pitchFamily="34" charset="0"/>
                <a:cs typeface="Tahoma" pitchFamily="34" charset="0"/>
              </a:rPr>
              <a:t> </a:t>
            </a:r>
            <a:r>
              <a:rPr lang="en-US" sz="2000" b="1" dirty="0" err="1">
                <a:solidFill>
                  <a:srgbClr val="002060"/>
                </a:solidFill>
                <a:latin typeface="Tahoma" pitchFamily="34" charset="0"/>
                <a:cs typeface="Tahoma" pitchFamily="34" charset="0"/>
              </a:rPr>
              <a:t>gian</a:t>
            </a:r>
            <a:r>
              <a:rPr lang="en-US" sz="2000" b="1" dirty="0">
                <a:solidFill>
                  <a:srgbClr val="002060"/>
                </a:solidFill>
                <a:latin typeface="Tahoma" pitchFamily="34" charset="0"/>
                <a:cs typeface="Tahoma" pitchFamily="34" charset="0"/>
              </a:rPr>
              <a:t> </a:t>
            </a:r>
            <a:r>
              <a:rPr lang="en-US" sz="2000" b="1" dirty="0" smtClean="0">
                <a:solidFill>
                  <a:srgbClr val="002060"/>
                </a:solidFill>
                <a:latin typeface="Tahoma" pitchFamily="34" charset="0"/>
                <a:cs typeface="Tahoma" pitchFamily="34" charset="0"/>
              </a:rPr>
              <a:t>: 10 </a:t>
            </a:r>
            <a:r>
              <a:rPr lang="en-US" sz="2000" b="1" dirty="0" err="1" smtClean="0">
                <a:solidFill>
                  <a:srgbClr val="002060"/>
                </a:solidFill>
                <a:latin typeface="Tahoma" pitchFamily="34" charset="0"/>
                <a:cs typeface="Tahoma" pitchFamily="34" charset="0"/>
              </a:rPr>
              <a:t>giây</a:t>
            </a:r>
            <a:r>
              <a:rPr lang="en-US" sz="2000" b="1" dirty="0" smtClean="0">
                <a:solidFill>
                  <a:srgbClr val="002060"/>
                </a:solidFill>
                <a:latin typeface="Tahoma" pitchFamily="34" charset="0"/>
                <a:cs typeface="Tahoma" pitchFamily="34" charset="0"/>
              </a:rPr>
              <a:t>/</a:t>
            </a:r>
            <a:r>
              <a:rPr lang="en-US" sz="2000" b="1" dirty="0" err="1" smtClean="0">
                <a:solidFill>
                  <a:srgbClr val="002060"/>
                </a:solidFill>
                <a:latin typeface="Tahoma" pitchFamily="34" charset="0"/>
                <a:cs typeface="Tahoma" pitchFamily="34" charset="0"/>
              </a:rPr>
              <a:t>hình</a:t>
            </a:r>
            <a:endParaRPr lang="en-US" sz="2000" b="1" dirty="0">
              <a:solidFill>
                <a:srgbClr val="002060"/>
              </a:solidFill>
              <a:latin typeface="Tahoma" pitchFamily="34" charset="0"/>
              <a:cs typeface="Tahoma" pitchFamily="34" charset="0"/>
            </a:endParaRPr>
          </a:p>
        </p:txBody>
      </p:sp>
      <p:sp>
        <p:nvSpPr>
          <p:cNvPr id="8" name="Rectangle: Rounded Corners 7">
            <a:extLst>
              <a:ext uri="{FF2B5EF4-FFF2-40B4-BE49-F238E27FC236}">
                <a16:creationId xmlns="" xmlns:a16="http://schemas.microsoft.com/office/drawing/2014/main" id="{C22CBC91-7E69-41A0-A1C7-59D20020A212}"/>
              </a:ext>
            </a:extLst>
          </p:cNvPr>
          <p:cNvSpPr/>
          <p:nvPr/>
        </p:nvSpPr>
        <p:spPr>
          <a:xfrm>
            <a:off x="6297930" y="2492497"/>
            <a:ext cx="2480310" cy="1266090"/>
          </a:xfrm>
          <a:prstGeom prst="roundRect">
            <a:avLst/>
          </a:prstGeom>
          <a:solidFill>
            <a:schemeClr val="accent5">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lnSpc>
                <a:spcPct val="130000"/>
              </a:lnSpc>
            </a:pPr>
            <a:r>
              <a:rPr lang="en-US" sz="2000" b="1" dirty="0" err="1">
                <a:solidFill>
                  <a:schemeClr val="tx1"/>
                </a:solidFill>
                <a:latin typeface="Tahoma" pitchFamily="34" charset="0"/>
                <a:cs typeface="Tahoma" pitchFamily="34" charset="0"/>
              </a:rPr>
              <a:t>Nhóm</a:t>
            </a:r>
            <a:r>
              <a:rPr lang="en-US" sz="2000" b="1" dirty="0">
                <a:solidFill>
                  <a:schemeClr val="tx1"/>
                </a:solidFill>
                <a:latin typeface="Tahoma" pitchFamily="34" charset="0"/>
                <a:cs typeface="Tahoma" pitchFamily="34" charset="0"/>
              </a:rPr>
              <a:t> </a:t>
            </a:r>
            <a:r>
              <a:rPr lang="en-US" sz="2000" b="1" dirty="0" err="1">
                <a:solidFill>
                  <a:schemeClr val="tx1"/>
                </a:solidFill>
                <a:latin typeface="Tahoma" pitchFamily="34" charset="0"/>
                <a:cs typeface="Tahoma" pitchFamily="34" charset="0"/>
              </a:rPr>
              <a:t>đúng</a:t>
            </a:r>
            <a:r>
              <a:rPr lang="en-US" sz="2000" b="1" dirty="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nhiều</a:t>
            </a:r>
            <a:r>
              <a:rPr lang="en-US" sz="2000" b="1" dirty="0" smtClean="0">
                <a:solidFill>
                  <a:schemeClr val="tx1"/>
                </a:solidFill>
                <a:latin typeface="Tahoma" pitchFamily="34" charset="0"/>
                <a:cs typeface="Tahoma" pitchFamily="34" charset="0"/>
              </a:rPr>
              <a:t> </a:t>
            </a:r>
            <a:r>
              <a:rPr lang="en-US" sz="2000" b="1" dirty="0" err="1" smtClean="0">
                <a:solidFill>
                  <a:schemeClr val="tx1"/>
                </a:solidFill>
                <a:latin typeface="Tahoma" pitchFamily="34" charset="0"/>
                <a:cs typeface="Tahoma" pitchFamily="34" charset="0"/>
              </a:rPr>
              <a:t>nhất</a:t>
            </a:r>
            <a:r>
              <a:rPr lang="en-US" sz="2000" b="1" dirty="0" smtClean="0">
                <a:solidFill>
                  <a:schemeClr val="tx1"/>
                </a:solidFill>
                <a:latin typeface="Tahoma" pitchFamily="34" charset="0"/>
                <a:cs typeface="Tahoma" pitchFamily="34" charset="0"/>
              </a:rPr>
              <a:t> </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chiến</a:t>
            </a:r>
            <a:r>
              <a:rPr lang="en-US" sz="2000" b="1" dirty="0">
                <a:solidFill>
                  <a:schemeClr val="tx1"/>
                </a:solidFill>
                <a:latin typeface="Tahoma" pitchFamily="34" charset="0"/>
                <a:cs typeface="Tahoma" pitchFamily="34" charset="0"/>
                <a:sym typeface="Wingdings" panose="05000000000000000000" pitchFamily="2" charset="2"/>
              </a:rPr>
              <a:t> </a:t>
            </a:r>
            <a:r>
              <a:rPr lang="en-US" sz="2000" b="1" dirty="0" err="1">
                <a:solidFill>
                  <a:schemeClr val="tx1"/>
                </a:solidFill>
                <a:latin typeface="Tahoma" pitchFamily="34" charset="0"/>
                <a:cs typeface="Tahoma" pitchFamily="34" charset="0"/>
                <a:sym typeface="Wingdings" panose="05000000000000000000" pitchFamily="2" charset="2"/>
              </a:rPr>
              <a:t>thắng</a:t>
            </a:r>
            <a:endParaRPr lang="en-US" sz="2000" b="1" dirty="0">
              <a:solidFill>
                <a:schemeClr val="tx1"/>
              </a:solidFill>
              <a:latin typeface="Tahoma" pitchFamily="34" charset="0"/>
              <a:cs typeface="Tahoma" pitchFamily="34" charset="0"/>
            </a:endParaRPr>
          </a:p>
        </p:txBody>
      </p:sp>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7859" y="3758588"/>
            <a:ext cx="1195196" cy="1195197"/>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4" descr="Hình ảnh Mbe Phong Cách Cần Thiết Hàng Ngày đồng Hồ Báo Thức Màu Xanh Lá  Cây Thương Mại Dễ, Mbe, Nhu Yếu Phẩm Hàng Ngày, Màu Xanh miễn phí tải tập">
            <a:extLst>
              <a:ext uri="{FF2B5EF4-FFF2-40B4-BE49-F238E27FC236}">
                <a16:creationId xmlns="" xmlns:a16="http://schemas.microsoft.com/office/drawing/2014/main" id="{A502EEEF-18B8-4A77-9404-58674D215B1E}"/>
              </a:ext>
            </a:extLst>
          </p:cNvPr>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 xmlns:a14="http://schemas.microsoft.com/office/drawing/2010/main" val="0"/>
              </a:ext>
            </a:extLst>
          </a:blip>
          <a:srcRect l="23333" t="12560" r="15604" b="27674"/>
          <a:stretch/>
        </p:blipFill>
        <p:spPr bwMode="auto">
          <a:xfrm>
            <a:off x="4584180" y="3937220"/>
            <a:ext cx="1074286" cy="1051469"/>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6" descr="Champions cup icon Royalty Free Vector Image - VectorStock">
            <a:extLst>
              <a:ext uri="{FF2B5EF4-FFF2-40B4-BE49-F238E27FC236}">
                <a16:creationId xmlns="" xmlns:a16="http://schemas.microsoft.com/office/drawing/2014/main" id="{542EEBD3-7673-4409-AA6F-977744C80222}"/>
              </a:ext>
            </a:extLst>
          </p:cNvPr>
          <p:cNvPicPr>
            <a:picLocks noChangeAspect="1" noChangeArrowheads="1"/>
          </p:cNvPicPr>
          <p:nvPr/>
        </p:nvPicPr>
        <p:blipFill>
          <a:blip r:embed="rId5" cstate="print">
            <a:extLst>
              <a:ext uri="{BEBA8EAE-BF5A-486C-A8C5-ECC9F3942E4B}">
                <a14:imgProps xmlns="" xmlns:a14="http://schemas.microsoft.com/office/drawing/2010/main">
                  <a14:imgLayer r:embed="">
                    <a14:imgEffect>
                      <a14:backgroundRemoval t="3889" b="91759" l="4300" r="97600">
                        <a14:foregroundMark x1="30800" y1="69167" x2="19100" y2="52315"/>
                        <a14:foregroundMark x1="19100" y1="52315" x2="19700" y2="21944"/>
                        <a14:foregroundMark x1="19700" y1="21944" x2="45300" y2="14259"/>
                        <a14:foregroundMark x1="45300" y1="14259" x2="81100" y2="30833"/>
                        <a14:foregroundMark x1="81100" y1="30833" x2="86900" y2="39630"/>
                        <a14:foregroundMark x1="94900" y1="38056" x2="97400" y2="47500"/>
                        <a14:foregroundMark x1="97400" y1="47500" x2="91600" y2="62963"/>
                        <a14:foregroundMark x1="91600" y1="62963" x2="69200" y2="74259"/>
                        <a14:foregroundMark x1="69200" y1="74259" x2="56300" y2="73611"/>
                        <a14:foregroundMark x1="56300" y1="73611" x2="55200" y2="71852"/>
                        <a14:foregroundMark x1="23900" y1="78241" x2="21600" y2="74815"/>
                        <a14:foregroundMark x1="14700" y1="65463" x2="11000" y2="58519"/>
                        <a14:foregroundMark x1="9900" y1="55648" x2="9100" y2="46759"/>
                        <a14:foregroundMark x1="9100" y1="46759" x2="9100" y2="46759"/>
                        <a14:foregroundMark x1="9500" y1="45833" x2="9500" y2="35741"/>
                        <a14:foregroundMark x1="9500" y1="34815" x2="10800" y2="29352"/>
                        <a14:foregroundMark x1="17400" y1="21481" x2="19900" y2="17778"/>
                        <a14:foregroundMark x1="26800" y1="11389" x2="28500" y2="10463"/>
                        <a14:foregroundMark x1="38700" y1="6389" x2="43300" y2="4815"/>
                        <a14:foregroundMark x1="43500" y1="4815" x2="47900" y2="5185"/>
                        <a14:foregroundMark x1="56300" y1="3889" x2="58300" y2="4630"/>
                        <a14:foregroundMark x1="63600" y1="7963" x2="65200" y2="8889"/>
                        <a14:foregroundMark x1="97600" y1="47130" x2="97600" y2="47130"/>
                        <a14:foregroundMark x1="95300" y1="35370" x2="94200" y2="32685"/>
                        <a14:foregroundMark x1="97600" y1="50463" x2="97600" y2="50463"/>
                        <a14:foregroundMark x1="4300" y1="47963" x2="4300" y2="47963"/>
                        <a14:foregroundMark x1="5800" y1="44259" x2="7600" y2="41759"/>
                        <a14:foregroundMark x1="5300" y1="33796" x2="5100" y2="34352"/>
                        <a14:foregroundMark x1="48700" y1="91204" x2="49200" y2="91759"/>
                      </a14:backgroundRemoval>
                    </a14:imgEffect>
                  </a14:imgLayer>
                </a14:imgProps>
              </a:ext>
              <a:ext uri="{28A0092B-C50C-407E-A947-70E740481C1C}">
                <a14:useLocalDpi xmlns="" xmlns:a14="http://schemas.microsoft.com/office/drawing/2010/main" val="0"/>
              </a:ext>
            </a:extLst>
          </a:blip>
          <a:srcRect/>
          <a:stretch>
            <a:fillRect/>
          </a:stretch>
        </p:blipFill>
        <p:spPr bwMode="auto">
          <a:xfrm>
            <a:off x="7214223" y="3811490"/>
            <a:ext cx="1003484" cy="10837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p:nvPr/>
        </p:nvGrpSpPr>
        <p:grpSpPr>
          <a:xfrm>
            <a:off x="7458958" y="0"/>
            <a:ext cx="1518787" cy="1107197"/>
            <a:chOff x="6857346" y="857587"/>
            <a:chExt cx="4331139" cy="2454312"/>
          </a:xfrm>
        </p:grpSpPr>
        <p:pic>
          <p:nvPicPr>
            <p:cNvPr id="13" name="Picture 12"/>
            <p:cNvPicPr>
              <a:picLocks noChangeAspect="1"/>
            </p:cNvPicPr>
            <p:nvPr/>
          </p:nvPicPr>
          <p:blipFill>
            <a:blip r:embed="rId6" cstate="print"/>
            <a:stretch>
              <a:fillRect/>
            </a:stretch>
          </p:blipFill>
          <p:spPr>
            <a:xfrm>
              <a:off x="6857346" y="857587"/>
              <a:ext cx="4331139" cy="2454312"/>
            </a:xfrm>
            <a:prstGeom prst="rect">
              <a:avLst/>
            </a:prstGeom>
          </p:spPr>
        </p:pic>
        <p:pic>
          <p:nvPicPr>
            <p:cNvPr id="14"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344372"/>
            <a:ext cx="5030340" cy="152944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sz="2500" b="1" i="1" smtClean="0">
                <a:solidFill>
                  <a:srgbClr val="002060"/>
                </a:solidFill>
                <a:latin typeface="Arial" pitchFamily="34" charset="0"/>
                <a:cs typeface="Arial" pitchFamily="34" charset="0"/>
              </a:rPr>
              <a:t>    * </a:t>
            </a:r>
            <a:r>
              <a:rPr lang="vi-VN" sz="2500" b="1" i="1" smtClean="0">
                <a:solidFill>
                  <a:srgbClr val="002060"/>
                </a:solidFill>
                <a:latin typeface="Arial" pitchFamily="34" charset="0"/>
                <a:cs typeface="Arial" pitchFamily="34" charset="0"/>
              </a:rPr>
              <a:t>Xác định trên </a:t>
            </a:r>
            <a:r>
              <a:rPr lang="en-US" sz="2500" b="1" i="1" smtClean="0">
                <a:solidFill>
                  <a:srgbClr val="002060"/>
                </a:solidFill>
                <a:latin typeface="Arial" pitchFamily="34" charset="0"/>
                <a:cs typeface="Arial" pitchFamily="34" charset="0"/>
              </a:rPr>
              <a:t>H.1.1 SGK</a:t>
            </a:r>
            <a:r>
              <a:rPr lang="vi-VN" sz="2500" b="1" i="1" smtClean="0">
                <a:solidFill>
                  <a:srgbClr val="002060"/>
                </a:solidFill>
                <a:latin typeface="Arial" pitchFamily="34" charset="0"/>
                <a:cs typeface="Arial" pitchFamily="34" charset="0"/>
              </a:rPr>
              <a:t>:</a:t>
            </a:r>
            <a:endParaRPr lang="en-US" sz="2500" b="1" i="1" smtClean="0">
              <a:solidFill>
                <a:srgbClr val="002060"/>
              </a:solidFill>
              <a:latin typeface="Arial" pitchFamily="34" charset="0"/>
              <a:cs typeface="Arial" pitchFamily="34" charset="0"/>
            </a:endParaRPr>
          </a:p>
          <a:p>
            <a:pPr algn="just">
              <a:lnSpc>
                <a:spcPct val="130000"/>
              </a:lnSpc>
            </a:pPr>
            <a:r>
              <a:rPr lang="vi-VN" sz="2500" b="1" i="1" smtClean="0">
                <a:solidFill>
                  <a:srgbClr val="002060"/>
                </a:solidFill>
                <a:latin typeface="Arial" pitchFamily="34" charset="0"/>
                <a:cs typeface="Arial" pitchFamily="34" charset="0"/>
              </a:rPr>
              <a:t>+Các biển: Địa Trung Hải, Ban Tích, Biển Đen.</a:t>
            </a:r>
            <a:endParaRPr lang="en-US" sz="2500" b="1" i="1" smtClean="0">
              <a:solidFill>
                <a:srgbClr val="002060"/>
              </a:solidFill>
              <a:latin typeface="Arial" pitchFamily="34" charset="0"/>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066789"/>
            <a:ext cx="642954" cy="698258"/>
          </a:xfrm>
          <a:prstGeom prst="rect">
            <a:avLst/>
          </a:prstGeom>
        </p:spPr>
      </p:pic>
      <p:sp>
        <p:nvSpPr>
          <p:cNvPr id="12" name="Rectangle 11"/>
          <p:cNvSpPr/>
          <p:nvPr/>
        </p:nvSpPr>
        <p:spPr>
          <a:xfrm>
            <a:off x="206829" y="1712194"/>
            <a:ext cx="4942114" cy="1092607"/>
          </a:xfrm>
          <a:prstGeom prst="rect">
            <a:avLst/>
          </a:prstGeom>
        </p:spPr>
        <p:txBody>
          <a:bodyPr wrap="square">
            <a:spAutoFit/>
          </a:bodyPr>
          <a:lstStyle/>
          <a:p>
            <a:pPr algn="just">
              <a:lnSpc>
                <a:spcPct val="130000"/>
              </a:lnSpc>
            </a:pPr>
            <a:r>
              <a:rPr lang="vi-VN" sz="2500" b="1" i="1" smtClean="0">
                <a:solidFill>
                  <a:srgbClr val="002060"/>
                </a:solidFill>
                <a:latin typeface="Arial" pitchFamily="34" charset="0"/>
                <a:cs typeface="Arial" pitchFamily="34" charset="0"/>
              </a:rPr>
              <a:t>+ Bán đảo: Xcan-đi-na-vi, I-bê-rich, I-ta-li-a.</a:t>
            </a:r>
            <a:endParaRPr lang="en-US" sz="2500" b="1" i="1" smtClean="0">
              <a:solidFill>
                <a:srgbClr val="002060"/>
              </a:solidFill>
              <a:latin typeface="Arial" pitchFamily="34" charset="0"/>
              <a:cs typeface="Arial" pitchFamily="34" charset="0"/>
            </a:endParaRPr>
          </a:p>
        </p:txBody>
      </p:sp>
      <p:pic>
        <p:nvPicPr>
          <p:cNvPr id="11" name="Picture 2" descr="C:\Users\PTS\Desktop\ca0f19d942488e16d759.jpg"/>
          <p:cNvPicPr>
            <a:picLocks noChangeAspect="1" noChangeArrowheads="1"/>
          </p:cNvPicPr>
          <p:nvPr/>
        </p:nvPicPr>
        <p:blipFill>
          <a:blip r:embed="rId4" cstate="print"/>
          <a:srcRect/>
          <a:stretch>
            <a:fillRect/>
          </a:stretch>
        </p:blipFill>
        <p:spPr bwMode="auto">
          <a:xfrm>
            <a:off x="5260769" y="1017281"/>
            <a:ext cx="3776355" cy="4066844"/>
          </a:xfrm>
          <a:prstGeom prst="rect">
            <a:avLst/>
          </a:prstGeom>
          <a:noFill/>
          <a:ln>
            <a:solidFill>
              <a:srgbClr val="0000FF"/>
            </a:solidFill>
          </a:ln>
        </p:spPr>
      </p:pic>
      <p:sp>
        <p:nvSpPr>
          <p:cNvPr id="15" name="Rectangle 14"/>
          <p:cNvSpPr/>
          <p:nvPr/>
        </p:nvSpPr>
        <p:spPr>
          <a:xfrm>
            <a:off x="5284519" y="4710609"/>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16" name="TextBox 15"/>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
        <p:nvSpPr>
          <p:cNvPr id="19" name="Rectangle 18"/>
          <p:cNvSpPr/>
          <p:nvPr/>
        </p:nvSpPr>
        <p:spPr>
          <a:xfrm>
            <a:off x="132446" y="604453"/>
            <a:ext cx="739529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 lãnh thổ châu Âu </a:t>
            </a:r>
            <a:endParaRPr lang="en-US" sz="2200" u="sng"/>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nodeType="clickEffect">
                                  <p:stCondLst>
                                    <p:cond delay="0"/>
                                  </p:stCondLst>
                                  <p:childTnLst>
                                    <p:set>
                                      <p:cBhvr>
                                        <p:cTn id="23" dur="1" fill="hold">
                                          <p:stCondLst>
                                            <p:cond delay="0"/>
                                          </p:stCondLst>
                                        </p:cTn>
                                        <p:tgtEl>
                                          <p:spTgt spid="17">
                                            <p:txEl>
                                              <p:pRg st="1" end="1"/>
                                            </p:txEl>
                                          </p:spTgt>
                                        </p:tgtEl>
                                        <p:attrNameLst>
                                          <p:attrName>style.visibility</p:attrName>
                                        </p:attrNameLst>
                                      </p:cBhvr>
                                      <p:to>
                                        <p:strVal val="visible"/>
                                      </p:to>
                                    </p:set>
                                    <p:anim calcmode="lin" valueType="num">
                                      <p:cBhvr>
                                        <p:cTn id="24" dur="1000" fill="hold"/>
                                        <p:tgtEl>
                                          <p:spTgt spid="17">
                                            <p:txEl>
                                              <p:pRg st="1" end="1"/>
                                            </p:txEl>
                                          </p:spTgt>
                                        </p:tgtEl>
                                        <p:attrNameLst>
                                          <p:attrName>ppt_x</p:attrName>
                                        </p:attrNameLst>
                                      </p:cBhvr>
                                      <p:tavLst>
                                        <p:tav tm="0">
                                          <p:val>
                                            <p:strVal val="#ppt_x-.2"/>
                                          </p:val>
                                        </p:tav>
                                        <p:tav tm="100000">
                                          <p:val>
                                            <p:strVal val="#ppt_x"/>
                                          </p:val>
                                        </p:tav>
                                      </p:tavLst>
                                    </p:anim>
                                    <p:anim calcmode="lin" valueType="num">
                                      <p:cBhvr>
                                        <p:cTn id="25" dur="1000" fill="hold"/>
                                        <p:tgtEl>
                                          <p:spTgt spid="1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xit" presetSubtype="0" fill="hold" nodeType="clickEffect">
                                  <p:stCondLst>
                                    <p:cond delay="0"/>
                                  </p:stCondLst>
                                  <p:childTnLst>
                                    <p:anim calcmode="lin" valueType="num">
                                      <p:cBhvr>
                                        <p:cTn id="30" dur="1000"/>
                                        <p:tgtEl>
                                          <p:spTgt spid="17">
                                            <p:txEl>
                                              <p:pRg st="1" end="1"/>
                                            </p:txEl>
                                          </p:spTgt>
                                        </p:tgtEl>
                                        <p:attrNameLst>
                                          <p:attrName>ppt_x</p:attrName>
                                        </p:attrNameLst>
                                      </p:cBhvr>
                                      <p:tavLst>
                                        <p:tav tm="0">
                                          <p:val>
                                            <p:strVal val="ppt_x"/>
                                          </p:val>
                                        </p:tav>
                                        <p:tav tm="100000">
                                          <p:val>
                                            <p:strVal val="ppt_x-.2"/>
                                          </p:val>
                                        </p:tav>
                                      </p:tavLst>
                                    </p:anim>
                                    <p:anim calcmode="lin" valueType="num">
                                      <p:cBhvr>
                                        <p:cTn id="31" dur="1000"/>
                                        <p:tgtEl>
                                          <p:spTgt spid="17">
                                            <p:txEl>
                                              <p:pRg st="1" end="1"/>
                                            </p:txEl>
                                          </p:spTgt>
                                        </p:tgtEl>
                                        <p:attrNameLst>
                                          <p:attrName>ppt_y</p:attrName>
                                        </p:attrNameLst>
                                      </p:cBhvr>
                                      <p:tavLst>
                                        <p:tav tm="0">
                                          <p:val>
                                            <p:strVal val="ppt_y"/>
                                          </p:val>
                                        </p:tav>
                                        <p:tav tm="100000">
                                          <p:val>
                                            <p:strVal val="ppt_y"/>
                                          </p:val>
                                        </p:tav>
                                      </p:tavLst>
                                    </p:anim>
                                    <p:animEffect transition="out" filter="fade">
                                      <p:cBhvr>
                                        <p:cTn id="32" dur="1000"/>
                                        <p:tgtEl>
                                          <p:spTgt spid="17">
                                            <p:txEl>
                                              <p:pRg st="1" end="1"/>
                                            </p:txEl>
                                          </p:spTgt>
                                        </p:tgtEl>
                                      </p:cBhvr>
                                    </p:animEffect>
                                    <p:set>
                                      <p:cBhvr>
                                        <p:cTn id="33" dur="1" fill="hold">
                                          <p:stCondLst>
                                            <p:cond delay="999"/>
                                          </p:stCondLst>
                                        </p:cTn>
                                        <p:tgtEl>
                                          <p:spTgt spid="17">
                                            <p:txEl>
                                              <p:pRg st="1" end="1"/>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1000" fill="hold"/>
                                        <p:tgtEl>
                                          <p:spTgt spid="12"/>
                                        </p:tgtEl>
                                        <p:attrNameLst>
                                          <p:attrName>ppt_x</p:attrName>
                                        </p:attrNameLst>
                                      </p:cBhvr>
                                      <p:tavLst>
                                        <p:tav tm="0">
                                          <p:val>
                                            <p:strVal val="#ppt_x-.2"/>
                                          </p:val>
                                        </p:tav>
                                        <p:tav tm="100000">
                                          <p:val>
                                            <p:strVal val="#ppt_x"/>
                                          </p:val>
                                        </p:tav>
                                      </p:tavLst>
                                    </p:anim>
                                    <p:anim calcmode="lin" valueType="num">
                                      <p:cBhvr>
                                        <p:cTn id="39"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VỊ TRÍ ĐỊA LÍ, ĐẶC ĐIỂM TỰ NHIÊN CHÂU ÂU</a:t>
            </a:r>
            <a:endParaRPr lang="en-US" sz="25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217713" y="1099456"/>
            <a:ext cx="4876801" cy="182357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defTabSz="914400" eaLnBrk="0" fontAlgn="base" hangingPunct="0">
              <a:lnSpc>
                <a:spcPct val="150000"/>
              </a:lnSpc>
              <a:spcBef>
                <a:spcPct val="0"/>
              </a:spcBef>
              <a:spcAft>
                <a:spcPct val="0"/>
              </a:spcAft>
            </a:pPr>
            <a:r>
              <a:rPr kumimoji="0" lang="pt-BR" sz="2500" b="1" i="0" u="none" strike="noStrike" cap="none" normalizeH="0" baseline="0" smtClean="0">
                <a:ln>
                  <a:noFill/>
                </a:ln>
                <a:solidFill>
                  <a:srgbClr val="002060"/>
                </a:solidFill>
                <a:effectLst/>
                <a:ea typeface="Calibri" pitchFamily="34" charset="0"/>
                <a:cs typeface="Arial" pitchFamily="34" charset="0"/>
              </a:rPr>
              <a:t>- </a:t>
            </a:r>
            <a:r>
              <a:rPr lang="pt-BR" sz="2500" b="1" smtClean="0">
                <a:solidFill>
                  <a:srgbClr val="002060"/>
                </a:solidFill>
                <a:cs typeface="Arial" pitchFamily="34" charset="0"/>
              </a:rPr>
              <a:t>Đường bờ biển bị cắt xẻ mạnh,  tạo thành nhiều bán đảo, vũng, vịnh, đảo và quần đảo.</a:t>
            </a:r>
            <a:r>
              <a:rPr lang="en-US" sz="2500" b="1" smtClean="0">
                <a:solidFill>
                  <a:srgbClr val="002060"/>
                </a:solidFill>
                <a:cs typeface="Arial" pitchFamily="34" charset="0"/>
              </a:rPr>
              <a:t> </a:t>
            </a:r>
          </a:p>
        </p:txBody>
      </p:sp>
      <p:pic>
        <p:nvPicPr>
          <p:cNvPr id="8" name="Picture 2" descr="C:\Users\PTS\Desktop\ca0f19d942488e16d759.jpg"/>
          <p:cNvPicPr>
            <a:picLocks noChangeAspect="1" noChangeArrowheads="1"/>
          </p:cNvPicPr>
          <p:nvPr/>
        </p:nvPicPr>
        <p:blipFill>
          <a:blip r:embed="rId3" cstate="print"/>
          <a:srcRect/>
          <a:stretch>
            <a:fillRect/>
          </a:stretch>
        </p:blipFill>
        <p:spPr bwMode="auto">
          <a:xfrm>
            <a:off x="5260769" y="1017281"/>
            <a:ext cx="3776355" cy="4066844"/>
          </a:xfrm>
          <a:prstGeom prst="rect">
            <a:avLst/>
          </a:prstGeom>
          <a:noFill/>
          <a:ln>
            <a:solidFill>
              <a:srgbClr val="0000FF"/>
            </a:solidFill>
          </a:ln>
        </p:spPr>
      </p:pic>
      <p:sp>
        <p:nvSpPr>
          <p:cNvPr id="10" name="Rectangle 9"/>
          <p:cNvSpPr/>
          <p:nvPr/>
        </p:nvSpPr>
        <p:spPr>
          <a:xfrm>
            <a:off x="5284519" y="4710609"/>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12" name="Rectangle 11"/>
          <p:cNvSpPr/>
          <p:nvPr/>
        </p:nvSpPr>
        <p:spPr>
          <a:xfrm>
            <a:off x="132446" y="604453"/>
            <a:ext cx="739529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 lãnh thổ châu Âu </a:t>
            </a:r>
            <a:endParaRPr lang="en-US" sz="2200" u="sng"/>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604453"/>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2060"/>
                </a:solidFill>
                <a:latin typeface="Arial" pitchFamily="34" charset="0"/>
                <a:cs typeface="Arial" pitchFamily="34" charset="0"/>
              </a:rPr>
              <a:t>    Cho biết châu Âu có mấy dạng địa hình chính? Đó là những dạng nào?</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58685"/>
            <a:ext cx="642954" cy="698258"/>
          </a:xfrm>
          <a:prstGeom prst="rect">
            <a:avLst/>
          </a:prstGeom>
        </p:spPr>
      </p:pic>
      <p:sp>
        <p:nvSpPr>
          <p:cNvPr id="10" name="TextBox 9"/>
          <p:cNvSpPr txBox="1"/>
          <p:nvPr/>
        </p:nvSpPr>
        <p:spPr>
          <a:xfrm>
            <a:off x="136571" y="1034143"/>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pic>
        <p:nvPicPr>
          <p:cNvPr id="11" name="Picture 2" descr="C:\Users\PTS\Desktop\ca0f19d942488e16d759.jpg"/>
          <p:cNvPicPr>
            <a:picLocks noChangeAspect="1" noChangeArrowheads="1"/>
          </p:cNvPicPr>
          <p:nvPr/>
        </p:nvPicPr>
        <p:blipFill>
          <a:blip r:embed="rId4" cstate="print"/>
          <a:srcRect/>
          <a:stretch>
            <a:fillRect/>
          </a:stretch>
        </p:blipFill>
        <p:spPr bwMode="auto">
          <a:xfrm>
            <a:off x="5260769" y="981656"/>
            <a:ext cx="3776355" cy="4066844"/>
          </a:xfrm>
          <a:prstGeom prst="rect">
            <a:avLst/>
          </a:prstGeom>
          <a:noFill/>
          <a:ln>
            <a:solidFill>
              <a:srgbClr val="0000FF"/>
            </a:solidFill>
          </a:ln>
        </p:spPr>
      </p:pic>
      <p:sp>
        <p:nvSpPr>
          <p:cNvPr id="12" name="Rectangle 11"/>
          <p:cNvSpPr/>
          <p:nvPr/>
        </p:nvSpPr>
        <p:spPr>
          <a:xfrm>
            <a:off x="5284519" y="4674984"/>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14" name="TextBox 13"/>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uiExpand="1"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604453"/>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736268"/>
            <a:ext cx="5030340" cy="159476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2060"/>
                </a:solidFill>
                <a:latin typeface="Arial" pitchFamily="34" charset="0"/>
                <a:cs typeface="Arial" pitchFamily="34" charset="0"/>
              </a:rPr>
              <a:t> Xác định vị trí phân bố của địa hình đồng bằng, núi già, núi trẻ. </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72770" y="1458685"/>
            <a:ext cx="642954" cy="698258"/>
          </a:xfrm>
          <a:prstGeom prst="rect">
            <a:avLst/>
          </a:prstGeom>
        </p:spPr>
      </p:pic>
      <p:sp>
        <p:nvSpPr>
          <p:cNvPr id="10" name="TextBox 9"/>
          <p:cNvSpPr txBox="1"/>
          <p:nvPr/>
        </p:nvSpPr>
        <p:spPr>
          <a:xfrm>
            <a:off x="136571" y="998518"/>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pic>
        <p:nvPicPr>
          <p:cNvPr id="20" name="Picture 2" descr="C:\Users\PTS\Desktop\ca0f19d942488e16d759.jpg"/>
          <p:cNvPicPr>
            <a:picLocks noChangeAspect="1" noChangeArrowheads="1"/>
          </p:cNvPicPr>
          <p:nvPr/>
        </p:nvPicPr>
        <p:blipFill>
          <a:blip r:embed="rId4" cstate="print"/>
          <a:srcRect/>
          <a:stretch>
            <a:fillRect/>
          </a:stretch>
        </p:blipFill>
        <p:spPr bwMode="auto">
          <a:xfrm>
            <a:off x="5260769" y="981656"/>
            <a:ext cx="3776355" cy="4066844"/>
          </a:xfrm>
          <a:prstGeom prst="rect">
            <a:avLst/>
          </a:prstGeom>
          <a:noFill/>
          <a:ln>
            <a:solidFill>
              <a:srgbClr val="0000FF"/>
            </a:solidFill>
          </a:ln>
        </p:spPr>
      </p:pic>
      <p:sp>
        <p:nvSpPr>
          <p:cNvPr id="23" name="Rectangle 22"/>
          <p:cNvSpPr/>
          <p:nvPr/>
        </p:nvSpPr>
        <p:spPr>
          <a:xfrm>
            <a:off x="5284519" y="4674984"/>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24" name="TextBox 23"/>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grpId="1" nodeType="clickEffect">
                                  <p:stCondLst>
                                    <p:cond delay="0"/>
                                  </p:stCondLst>
                                  <p:childTnLst>
                                    <p:anim calcmode="lin" valueType="num">
                                      <p:cBhvr>
                                        <p:cTn id="23" dur="1000"/>
                                        <p:tgtEl>
                                          <p:spTgt spid="17">
                                            <p:txEl>
                                              <p:pRg st="0" end="0"/>
                                            </p:txEl>
                                          </p:spTgt>
                                        </p:tgtEl>
                                        <p:attrNameLst>
                                          <p:attrName>ppt_x</p:attrName>
                                        </p:attrNameLst>
                                      </p:cBhvr>
                                      <p:tavLst>
                                        <p:tav tm="0">
                                          <p:val>
                                            <p:strVal val="ppt_x"/>
                                          </p:val>
                                        </p:tav>
                                        <p:tav tm="100000">
                                          <p:val>
                                            <p:strVal val="ppt_x-.2"/>
                                          </p:val>
                                        </p:tav>
                                      </p:tavLst>
                                    </p:anim>
                                    <p:anim calcmode="lin" valueType="num">
                                      <p:cBhvr>
                                        <p:cTn id="24" dur="1000"/>
                                        <p:tgtEl>
                                          <p:spTgt spid="17">
                                            <p:txEl>
                                              <p:pRg st="0" end="0"/>
                                            </p:txEl>
                                          </p:spTgt>
                                        </p:tgtEl>
                                        <p:attrNameLst>
                                          <p:attrName>ppt_y</p:attrName>
                                        </p:attrNameLst>
                                      </p:cBhvr>
                                      <p:tavLst>
                                        <p:tav tm="0">
                                          <p:val>
                                            <p:strVal val="ppt_y"/>
                                          </p:val>
                                        </p:tav>
                                        <p:tav tm="100000">
                                          <p:val>
                                            <p:strVal val="ppt_y"/>
                                          </p:val>
                                        </p:tav>
                                      </p:tavLst>
                                    </p:anim>
                                    <p:animEffect transition="out" filter="fade">
                                      <p:cBhvr>
                                        <p:cTn id="25" dur="1000"/>
                                        <p:tgtEl>
                                          <p:spTgt spid="17">
                                            <p:txEl>
                                              <p:pRg st="0" end="0"/>
                                            </p:txEl>
                                          </p:spTgt>
                                        </p:tgtEl>
                                      </p:cBhvr>
                                    </p:animEffect>
                                    <p:set>
                                      <p:cBhvr>
                                        <p:cTn id="26" dur="1" fill="hold">
                                          <p:stCondLst>
                                            <p:cond delay="999"/>
                                          </p:stCondLst>
                                        </p:cTn>
                                        <p:tgtEl>
                                          <p:spTgt spid="17">
                                            <p:txEl>
                                              <p:pRg st="0" end="0"/>
                                            </p:txEl>
                                          </p:spTgt>
                                        </p:tgtEl>
                                        <p:attrNameLst>
                                          <p:attrName>style.visibility</p:attrName>
                                        </p:attrNameLst>
                                      </p:cBhvr>
                                      <p:to>
                                        <p:strVal val="hidden"/>
                                      </p:to>
                                    </p:set>
                                  </p:childTnLst>
                                </p:cTn>
                              </p:par>
                              <p:par>
                                <p:cTn id="27" presetID="29" presetClass="exit" presetSubtype="0" fill="hold" grpId="1" nodeType="withEffect">
                                  <p:stCondLst>
                                    <p:cond delay="0"/>
                                  </p:stCondLst>
                                  <p:childTnLst>
                                    <p:anim calcmode="lin" valueType="num">
                                      <p:cBhvr>
                                        <p:cTn id="28" dur="1000"/>
                                        <p:tgtEl>
                                          <p:spTgt spid="17">
                                            <p:bg/>
                                          </p:spTgt>
                                        </p:tgtEl>
                                        <p:attrNameLst>
                                          <p:attrName>ppt_x</p:attrName>
                                        </p:attrNameLst>
                                      </p:cBhvr>
                                      <p:tavLst>
                                        <p:tav tm="0">
                                          <p:val>
                                            <p:strVal val="ppt_x"/>
                                          </p:val>
                                        </p:tav>
                                        <p:tav tm="100000">
                                          <p:val>
                                            <p:strVal val="ppt_x-.2"/>
                                          </p:val>
                                        </p:tav>
                                      </p:tavLst>
                                    </p:anim>
                                    <p:anim calcmode="lin" valueType="num">
                                      <p:cBhvr>
                                        <p:cTn id="29" dur="1000"/>
                                        <p:tgtEl>
                                          <p:spTgt spid="17">
                                            <p:bg/>
                                          </p:spTgt>
                                        </p:tgtEl>
                                        <p:attrNameLst>
                                          <p:attrName>ppt_y</p:attrName>
                                        </p:attrNameLst>
                                      </p:cBhvr>
                                      <p:tavLst>
                                        <p:tav tm="0">
                                          <p:val>
                                            <p:strVal val="ppt_y"/>
                                          </p:val>
                                        </p:tav>
                                        <p:tav tm="100000">
                                          <p:val>
                                            <p:strVal val="ppt_y"/>
                                          </p:val>
                                        </p:tav>
                                      </p:tavLst>
                                    </p:anim>
                                    <p:animEffect transition="out" filter="fade">
                                      <p:cBhvr>
                                        <p:cTn id="30" dur="1000"/>
                                        <p:tgtEl>
                                          <p:spTgt spid="17">
                                            <p:bg/>
                                          </p:spTgt>
                                        </p:tgtEl>
                                      </p:cBhvr>
                                    </p:animEffect>
                                    <p:set>
                                      <p:cBhvr>
                                        <p:cTn id="31" dur="1" fill="hold">
                                          <p:stCondLst>
                                            <p:cond delay="999"/>
                                          </p:stCondLst>
                                        </p:cTn>
                                        <p:tgtEl>
                                          <p:spTgt spid="17">
                                            <p:bg/>
                                          </p:spTgt>
                                        </p:tgtEl>
                                        <p:attrNameLst>
                                          <p:attrName>style.visibility</p:attrName>
                                        </p:attrNameLst>
                                      </p:cBhvr>
                                      <p:to>
                                        <p:strVal val="hidden"/>
                                      </p:to>
                                    </p:set>
                                  </p:childTnLst>
                                </p:cTn>
                              </p:par>
                              <p:par>
                                <p:cTn id="32" presetID="29" presetClass="exit" presetSubtype="0" fill="hold" nodeType="withEffect">
                                  <p:stCondLst>
                                    <p:cond delay="0"/>
                                  </p:stCondLst>
                                  <p:childTnLst>
                                    <p:anim calcmode="lin" valueType="num">
                                      <p:cBhvr>
                                        <p:cTn id="33" dur="1000"/>
                                        <p:tgtEl>
                                          <p:spTgt spid="18"/>
                                        </p:tgtEl>
                                        <p:attrNameLst>
                                          <p:attrName>ppt_x</p:attrName>
                                        </p:attrNameLst>
                                      </p:cBhvr>
                                      <p:tavLst>
                                        <p:tav tm="0">
                                          <p:val>
                                            <p:strVal val="ppt_x"/>
                                          </p:val>
                                        </p:tav>
                                        <p:tav tm="100000">
                                          <p:val>
                                            <p:strVal val="ppt_x-.2"/>
                                          </p:val>
                                        </p:tav>
                                      </p:tavLst>
                                    </p:anim>
                                    <p:anim calcmode="lin" valueType="num">
                                      <p:cBhvr>
                                        <p:cTn id="34" dur="1000"/>
                                        <p:tgtEl>
                                          <p:spTgt spid="18"/>
                                        </p:tgtEl>
                                        <p:attrNameLst>
                                          <p:attrName>ppt_y</p:attrName>
                                        </p:attrNameLst>
                                      </p:cBhvr>
                                      <p:tavLst>
                                        <p:tav tm="0">
                                          <p:val>
                                            <p:strVal val="ppt_y"/>
                                          </p:val>
                                        </p:tav>
                                        <p:tav tm="100000">
                                          <p:val>
                                            <p:strVal val="ppt_y"/>
                                          </p:val>
                                        </p:tav>
                                      </p:tavLst>
                                    </p:anim>
                                    <p:animEffect transition="out" filter="fade">
                                      <p:cBhvr>
                                        <p:cTn id="35" dur="1000"/>
                                        <p:tgtEl>
                                          <p:spTgt spid="18"/>
                                        </p:tgtEl>
                                      </p:cBhvr>
                                    </p:animEffect>
                                    <p:set>
                                      <p:cBhvr>
                                        <p:cTn id="36"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P spid="17" grpId="1"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60909"/>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3" y="1529435"/>
            <a:ext cx="8784773" cy="101782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2060"/>
                </a:solidFill>
                <a:latin typeface="Arial" pitchFamily="34" charset="0"/>
                <a:cs typeface="Arial" pitchFamily="34" charset="0"/>
              </a:rPr>
              <a:t>    Trình bày đặc điểm địa hình đồng bằng, núi già và núi trẻ ở châu Âu.</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72196" y="990599"/>
            <a:ext cx="1568378"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a. Địa hình</a:t>
            </a:r>
          </a:p>
        </p:txBody>
      </p:sp>
      <p:graphicFrame>
        <p:nvGraphicFramePr>
          <p:cNvPr id="11" name="Table 10"/>
          <p:cNvGraphicFramePr>
            <a:graphicFrameLocks noGrp="1"/>
          </p:cNvGraphicFramePr>
          <p:nvPr/>
        </p:nvGraphicFramePr>
        <p:xfrm>
          <a:off x="927800" y="2706844"/>
          <a:ext cx="7388905" cy="2243328"/>
        </p:xfrm>
        <a:graphic>
          <a:graphicData uri="http://schemas.openxmlformats.org/drawingml/2006/table">
            <a:tbl>
              <a:tblPr/>
              <a:tblGrid>
                <a:gridCol w="1652115"/>
                <a:gridCol w="2100943"/>
                <a:gridCol w="2035628"/>
                <a:gridCol w="1600219"/>
              </a:tblGrid>
              <a:tr h="0">
                <a:tc rowSpan="2">
                  <a:txBody>
                    <a:bodyPr/>
                    <a:lstStyle/>
                    <a:p>
                      <a:pPr algn="ctr">
                        <a:lnSpc>
                          <a:spcPct val="120000"/>
                        </a:lnSpc>
                        <a:spcBef>
                          <a:spcPts val="600"/>
                        </a:spcBef>
                        <a:spcAft>
                          <a:spcPts val="0"/>
                        </a:spcAft>
                      </a:pPr>
                      <a:r>
                        <a:rPr lang="pt-BR" sz="2000" b="1" smtClean="0">
                          <a:solidFill>
                            <a:srgbClr val="000000"/>
                          </a:solidFill>
                          <a:latin typeface="Arial" pitchFamily="34" charset="0"/>
                          <a:ea typeface="Calibri"/>
                          <a:cs typeface="Arial" pitchFamily="34" charset="0"/>
                        </a:rPr>
                        <a:t>Khu vực</a:t>
                      </a:r>
                      <a:endParaRPr lang="en-US" sz="20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Đồng bằng</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600"/>
                        </a:spcBef>
                        <a:spcAft>
                          <a:spcPts val="0"/>
                        </a:spcAft>
                      </a:pPr>
                      <a:r>
                        <a:rPr lang="pt-BR" sz="2300" b="1">
                          <a:solidFill>
                            <a:srgbClr val="000000"/>
                          </a:solidFill>
                          <a:latin typeface="Arial" pitchFamily="34" charset="0"/>
                          <a:ea typeface="Calibri"/>
                          <a:cs typeface="Arial" pitchFamily="34" charset="0"/>
                        </a:rPr>
                        <a:t>Miền núi</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già</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600"/>
                        </a:spcBef>
                        <a:spcAft>
                          <a:spcPts val="0"/>
                        </a:spcAft>
                      </a:pPr>
                      <a:r>
                        <a:rPr lang="pt-BR" sz="2300">
                          <a:solidFill>
                            <a:srgbClr val="000000"/>
                          </a:solidFill>
                          <a:latin typeface="Arial" pitchFamily="34" charset="0"/>
                          <a:ea typeface="Calibri"/>
                          <a:cs typeface="Arial" pitchFamily="34" charset="0"/>
                        </a:rPr>
                        <a:t>Núi trẻ</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0">
                <a:tc>
                  <a:txBody>
                    <a:bodyPr/>
                    <a:lstStyle/>
                    <a:p>
                      <a:pPr algn="just">
                        <a:lnSpc>
                          <a:spcPct val="200000"/>
                        </a:lnSpc>
                        <a:spcBef>
                          <a:spcPts val="600"/>
                        </a:spcBef>
                        <a:spcAft>
                          <a:spcPts val="0"/>
                        </a:spcAft>
                      </a:pPr>
                      <a:r>
                        <a:rPr lang="pt-BR" sz="2300">
                          <a:solidFill>
                            <a:srgbClr val="000000"/>
                          </a:solidFill>
                          <a:latin typeface="Arial" pitchFamily="34" charset="0"/>
                          <a:ea typeface="Calibri"/>
                          <a:cs typeface="Arial" pitchFamily="34" charset="0"/>
                        </a:rPr>
                        <a:t>Đặc điểm</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0">
                <a:tc>
                  <a:txBody>
                    <a:bodyPr/>
                    <a:lstStyle/>
                    <a:p>
                      <a:pPr algn="just">
                        <a:lnSpc>
                          <a:spcPct val="200000"/>
                        </a:lnSpc>
                        <a:spcBef>
                          <a:spcPts val="600"/>
                        </a:spcBef>
                        <a:spcAft>
                          <a:spcPts val="0"/>
                        </a:spcAft>
                      </a:pPr>
                      <a:r>
                        <a:rPr lang="pt-BR" sz="2300" smtClean="0">
                          <a:solidFill>
                            <a:srgbClr val="000000"/>
                          </a:solidFill>
                          <a:latin typeface="Arial" pitchFamily="34" charset="0"/>
                          <a:ea typeface="Calibri"/>
                          <a:cs typeface="Arial" pitchFamily="34" charset="0"/>
                        </a:rPr>
                        <a:t>Điển</a:t>
                      </a:r>
                      <a:r>
                        <a:rPr lang="pt-BR" sz="2300" baseline="0" smtClean="0">
                          <a:solidFill>
                            <a:srgbClr val="000000"/>
                          </a:solidFill>
                          <a:latin typeface="Arial" pitchFamily="34" charset="0"/>
                          <a:ea typeface="Calibri"/>
                          <a:cs typeface="Arial" pitchFamily="34" charset="0"/>
                        </a:rPr>
                        <a:t> hình</a:t>
                      </a:r>
                      <a:endParaRPr lang="en-US"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200000"/>
                        </a:lnSpc>
                        <a:spcBef>
                          <a:spcPts val="600"/>
                        </a:spcBef>
                        <a:spcAft>
                          <a:spcPts val="0"/>
                        </a:spcAft>
                      </a:pPr>
                      <a:endParaRPr lang="pt-BR" sz="23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12" name="TextBox 11"/>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amond(in)">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018805" y="62855"/>
            <a:ext cx="5787609" cy="500137"/>
          </a:xfrm>
          <a:prstGeom prst="rect">
            <a:avLst/>
          </a:prstGeom>
        </p:spPr>
        <p:txBody>
          <a:bodyPr wrap="square" lIns="68580" tIns="34290" rIns="68580" bIns="34290">
            <a:spAutoFit/>
          </a:bodyPr>
          <a:lstStyle/>
          <a:p>
            <a:pPr algn="ctr"/>
            <a:r>
              <a:rPr lang="en-US" sz="2800" b="1" smtClean="0">
                <a:solidFill>
                  <a:srgbClr val="0000FF"/>
                </a:solidFill>
                <a:latin typeface="Arial" pitchFamily="34" charset="0"/>
                <a:cs typeface="Arial" pitchFamily="34" charset="0"/>
              </a:rPr>
              <a:t>ĐẶC ĐIỂM ĐỊA HÌNH CHÂU ÂU</a:t>
            </a:r>
          </a:p>
        </p:txBody>
      </p:sp>
      <p:graphicFrame>
        <p:nvGraphicFramePr>
          <p:cNvPr id="11" name="Table 10"/>
          <p:cNvGraphicFramePr>
            <a:graphicFrameLocks noGrp="1"/>
          </p:cNvGraphicFramePr>
          <p:nvPr/>
        </p:nvGraphicFramePr>
        <p:xfrm>
          <a:off x="285542" y="659854"/>
          <a:ext cx="8706059" cy="3950208"/>
        </p:xfrm>
        <a:graphic>
          <a:graphicData uri="http://schemas.openxmlformats.org/drawingml/2006/table">
            <a:tbl>
              <a:tblPr/>
              <a:tblGrid>
                <a:gridCol w="911887"/>
                <a:gridCol w="2495797"/>
                <a:gridCol w="2457203"/>
                <a:gridCol w="2841172"/>
              </a:tblGrid>
              <a:tr h="0">
                <a:tc rowSpan="2">
                  <a:txBody>
                    <a:bodyPr/>
                    <a:lstStyle/>
                    <a:p>
                      <a:pPr algn="ctr">
                        <a:lnSpc>
                          <a:spcPct val="120000"/>
                        </a:lnSpc>
                        <a:spcBef>
                          <a:spcPts val="0"/>
                        </a:spcBef>
                        <a:spcAft>
                          <a:spcPts val="0"/>
                        </a:spcAft>
                      </a:pPr>
                      <a:r>
                        <a:rPr lang="pt-BR" sz="2500" b="1" smtClean="0">
                          <a:solidFill>
                            <a:srgbClr val="000000"/>
                          </a:solidFill>
                          <a:latin typeface="Arial" pitchFamily="34" charset="0"/>
                          <a:ea typeface="Calibri"/>
                          <a:cs typeface="Arial" pitchFamily="34" charset="0"/>
                        </a:rPr>
                        <a:t>Khu vực</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row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Đồng bằng</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gridSpan="2">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Miền núi</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hMerge="1">
                  <a:txBody>
                    <a:bodyPr/>
                    <a:lstStyle/>
                    <a:p>
                      <a:endParaRPr lang="en-US"/>
                    </a:p>
                  </a:txBody>
                  <a:tcPr/>
                </a:tc>
              </a:tr>
              <a:tr h="0">
                <a:tc vMerge="1">
                  <a:txBody>
                    <a:bodyPr/>
                    <a:lstStyle/>
                    <a:p>
                      <a:endParaRPr lang="en-US"/>
                    </a:p>
                  </a:txBody>
                  <a:tcPr/>
                </a:tc>
                <a:tc vMerge="1">
                  <a:txBody>
                    <a:bodyPr/>
                    <a:lstStyle/>
                    <a:p>
                      <a:endParaRPr lang="en-US"/>
                    </a:p>
                  </a:txBody>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c>
                  <a:txBody>
                    <a:bodyPr/>
                    <a:lstStyle/>
                    <a:p>
                      <a:pPr algn="ctr">
                        <a:lnSpc>
                          <a:spcPct val="120000"/>
                        </a:lnSpc>
                        <a:spcBef>
                          <a:spcPts val="0"/>
                        </a:spcBef>
                        <a:spcAft>
                          <a:spcPts val="0"/>
                        </a:spcAft>
                      </a:pPr>
                      <a:r>
                        <a:rPr lang="pt-BR" sz="2500">
                          <a:solidFill>
                            <a:srgbClr val="00000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4C6E7"/>
                    </a:solidFill>
                  </a:tcPr>
                </a:tc>
              </a:tr>
              <a:tr h="1703336">
                <a:tc>
                  <a:txBody>
                    <a:bodyPr/>
                    <a:lstStyle/>
                    <a:p>
                      <a:pPr algn="ctr">
                        <a:lnSpc>
                          <a:spcPct val="120000"/>
                        </a:lnSpc>
                        <a:spcBef>
                          <a:spcPts val="0"/>
                        </a:spcBef>
                        <a:spcAft>
                          <a:spcPts val="0"/>
                        </a:spcAft>
                      </a:pPr>
                      <a:r>
                        <a:rPr lang="pt-BR" sz="2500" b="1">
                          <a:solidFill>
                            <a:srgbClr val="000000"/>
                          </a:solidFill>
                          <a:latin typeface="Arial" pitchFamily="34" charset="0"/>
                          <a:ea typeface="Calibri"/>
                          <a:cs typeface="Arial" pitchFamily="34" charset="0"/>
                        </a:rPr>
                        <a:t>Đặc </a:t>
                      </a:r>
                      <a:r>
                        <a:rPr lang="pt-BR" sz="2500" b="1" smtClean="0">
                          <a:solidFill>
                            <a:srgbClr val="000000"/>
                          </a:solidFill>
                          <a:latin typeface="Arial" pitchFamily="34" charset="0"/>
                          <a:ea typeface="Calibri"/>
                          <a:cs typeface="Arial" pitchFamily="34" charset="0"/>
                        </a:rPr>
                        <a:t>điểm</a:t>
                      </a:r>
                    </a:p>
                    <a:p>
                      <a:pPr algn="ctr">
                        <a:lnSpc>
                          <a:spcPct val="120000"/>
                        </a:lnSpc>
                        <a:spcBef>
                          <a:spcPts val="0"/>
                        </a:spcBef>
                        <a:spcAft>
                          <a:spcPts val="0"/>
                        </a:spcAft>
                      </a:pPr>
                      <a:endParaRPr lang="pt-BR" sz="2500" b="1" smtClean="0">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250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pPr>
                      <a:endParaRPr lang="pt-BR" sz="2500" b="1" smtClean="0">
                        <a:solidFill>
                          <a:srgbClr val="000000"/>
                        </a:solidFill>
                        <a:latin typeface="+mj-lt"/>
                        <a:ea typeface="Calibri"/>
                        <a:cs typeface="Arial" pitchFamily="34" charset="0"/>
                      </a:endParaRPr>
                    </a:p>
                    <a:p>
                      <a:pPr algn="just">
                        <a:lnSpc>
                          <a:spcPct val="120000"/>
                        </a:lnSpc>
                        <a:spcBef>
                          <a:spcPts val="0"/>
                        </a:spcBef>
                      </a:pPr>
                      <a:endParaRPr lang="pt-BR" sz="2500" b="1" smtClean="0">
                        <a:solidFill>
                          <a:srgbClr val="000000"/>
                        </a:solidFill>
                        <a:latin typeface="+mj-lt"/>
                        <a:ea typeface="Calibri"/>
                        <a:cs typeface="Arial" pitchFamily="34" charset="0"/>
                      </a:endParaRPr>
                    </a:p>
                    <a:p>
                      <a:pPr algn="just">
                        <a:lnSpc>
                          <a:spcPct val="120000"/>
                        </a:lnSpc>
                        <a:spcBef>
                          <a:spcPts val="0"/>
                        </a:spcBef>
                      </a:pPr>
                      <a:endParaRPr lang="pt-BR" sz="25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0">
                <a:tc>
                  <a:txBody>
                    <a:bodyPr/>
                    <a:lstStyle/>
                    <a:p>
                      <a:pPr algn="ctr">
                        <a:lnSpc>
                          <a:spcPct val="120000"/>
                        </a:lnSpc>
                        <a:spcBef>
                          <a:spcPts val="0"/>
                        </a:spcBef>
                        <a:spcAft>
                          <a:spcPts val="0"/>
                        </a:spcAft>
                      </a:pPr>
                      <a:r>
                        <a:rPr lang="pt-BR" sz="2500" b="1" smtClean="0">
                          <a:solidFill>
                            <a:srgbClr val="000000"/>
                          </a:solidFill>
                          <a:latin typeface="Arial" pitchFamily="34" charset="0"/>
                          <a:ea typeface="Calibri"/>
                          <a:cs typeface="Arial" pitchFamily="34" charset="0"/>
                        </a:rPr>
                        <a:t>Điển</a:t>
                      </a:r>
                      <a:r>
                        <a:rPr lang="pt-BR" sz="2500" b="1" baseline="0" smtClean="0">
                          <a:solidFill>
                            <a:srgbClr val="000000"/>
                          </a:solidFill>
                          <a:latin typeface="Arial" pitchFamily="34" charset="0"/>
                          <a:ea typeface="Calibri"/>
                          <a:cs typeface="Arial" pitchFamily="34" charset="0"/>
                        </a:rPr>
                        <a:t> hình</a:t>
                      </a:r>
                      <a:endParaRPr lang="en-US" sz="2500" b="1" smtClean="0">
                        <a:solidFill>
                          <a:srgbClr val="000000"/>
                        </a:solidFill>
                        <a:latin typeface="Arial" pitchFamily="34" charset="0"/>
                        <a:ea typeface="Calibri"/>
                        <a:cs typeface="Arial" pitchFamily="34" charset="0"/>
                      </a:endParaRPr>
                    </a:p>
                    <a:p>
                      <a:pPr algn="ctr">
                        <a:lnSpc>
                          <a:spcPct val="120000"/>
                        </a:lnSpc>
                        <a:spcBef>
                          <a:spcPts val="0"/>
                        </a:spcBef>
                        <a:spcAft>
                          <a:spcPts val="0"/>
                        </a:spcAft>
                      </a:pPr>
                      <a:endParaRPr lang="en-US" sz="1050" b="1">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pt-BR" sz="2500" b="1" smtClean="0">
                        <a:solidFill>
                          <a:srgbClr val="000000"/>
                        </a:solidFill>
                        <a:latin typeface="+mj-lt"/>
                        <a:ea typeface="Calibri"/>
                        <a:cs typeface="Arial" pitchFamily="34" charset="0"/>
                      </a:endParaRPr>
                    </a:p>
                    <a:p>
                      <a:pPr algn="just">
                        <a:lnSpc>
                          <a:spcPct val="120000"/>
                        </a:lnSpc>
                        <a:spcBef>
                          <a:spcPts val="0"/>
                        </a:spcBef>
                        <a:spcAft>
                          <a:spcPts val="0"/>
                        </a:spcAft>
                      </a:pPr>
                      <a:endParaRPr lang="pt-BR" sz="2500" b="1" smtClean="0">
                        <a:solidFill>
                          <a:srgbClr val="000000"/>
                        </a:solidFill>
                        <a:latin typeface="+mj-lt"/>
                        <a:ea typeface="Calibri"/>
                        <a:cs typeface="Arial" pitchFamily="34" charset="0"/>
                      </a:endParaRPr>
                    </a:p>
                    <a:p>
                      <a:pPr algn="just">
                        <a:lnSpc>
                          <a:spcPct val="120000"/>
                        </a:lnSpc>
                        <a:spcBef>
                          <a:spcPts val="0"/>
                        </a:spcBef>
                        <a:spcAft>
                          <a:spcPts val="0"/>
                        </a:spcAft>
                      </a:pPr>
                      <a:endParaRPr lang="pt-BR" sz="1600" b="1">
                        <a:solidFill>
                          <a:srgbClr val="000000"/>
                        </a:solidFill>
                        <a:latin typeface="+mj-lt"/>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0"/>
                        </a:spcBef>
                        <a:spcAft>
                          <a:spcPts val="0"/>
                        </a:spcAft>
                      </a:pPr>
                      <a:endParaRPr lang="en-US" sz="25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18" name="TextBox 17"/>
          <p:cNvSpPr txBox="1"/>
          <p:nvPr/>
        </p:nvSpPr>
        <p:spPr>
          <a:xfrm>
            <a:off x="1246909" y="1543809"/>
            <a:ext cx="2517569" cy="1938992"/>
          </a:xfrm>
          <a:prstGeom prst="rect">
            <a:avLst/>
          </a:prstGeom>
          <a:noFill/>
        </p:spPr>
        <p:txBody>
          <a:bodyPr wrap="square" rtlCol="0">
            <a:spAutoFit/>
          </a:bodyPr>
          <a:lstStyle/>
          <a:p>
            <a:pPr algn="just"/>
            <a:r>
              <a:rPr lang="pt-BR" sz="2400" smtClean="0"/>
              <a:t>- Chiếm phần lớn diện tích.</a:t>
            </a:r>
            <a:endParaRPr lang="en-US" sz="2400" smtClean="0"/>
          </a:p>
          <a:p>
            <a:pPr algn="just"/>
            <a:r>
              <a:rPr lang="pt-BR" sz="2400" smtClean="0"/>
              <a:t>- Tập trung ở phía đông và trung tâm.</a:t>
            </a:r>
            <a:endParaRPr lang="en-US" sz="2400"/>
          </a:p>
        </p:txBody>
      </p:sp>
      <p:sp>
        <p:nvSpPr>
          <p:cNvPr id="19" name="TextBox 18"/>
          <p:cNvSpPr txBox="1"/>
          <p:nvPr/>
        </p:nvSpPr>
        <p:spPr>
          <a:xfrm>
            <a:off x="3693230" y="1579434"/>
            <a:ext cx="2422561" cy="1569660"/>
          </a:xfrm>
          <a:prstGeom prst="rect">
            <a:avLst/>
          </a:prstGeom>
          <a:noFill/>
        </p:spPr>
        <p:txBody>
          <a:bodyPr wrap="square" rtlCol="0">
            <a:spAutoFit/>
          </a:bodyPr>
          <a:lstStyle/>
          <a:p>
            <a:pPr algn="just"/>
            <a:r>
              <a:rPr lang="pt-BR" sz="2400" smtClean="0"/>
              <a:t>- Nằm ở phía bắc và trung tâm, </a:t>
            </a:r>
            <a:endParaRPr lang="en-US" sz="2400" smtClean="0"/>
          </a:p>
          <a:p>
            <a:pPr algn="just"/>
            <a:r>
              <a:rPr lang="pt-BR" sz="2400" smtClean="0"/>
              <a:t>- Hướng bắc - nam.</a:t>
            </a:r>
            <a:endParaRPr lang="en-US" sz="2400" smtClean="0"/>
          </a:p>
        </p:txBody>
      </p:sp>
      <p:sp>
        <p:nvSpPr>
          <p:cNvPr id="20" name="TextBox 19"/>
          <p:cNvSpPr txBox="1"/>
          <p:nvPr/>
        </p:nvSpPr>
        <p:spPr>
          <a:xfrm>
            <a:off x="1223158" y="3370619"/>
            <a:ext cx="2481943" cy="978729"/>
          </a:xfrm>
          <a:prstGeom prst="rect">
            <a:avLst/>
          </a:prstGeom>
          <a:noFill/>
        </p:spPr>
        <p:txBody>
          <a:bodyPr wrap="square" rtlCol="0">
            <a:spAutoFit/>
          </a:bodyPr>
          <a:lstStyle/>
          <a:p>
            <a:pPr algn="just">
              <a:lnSpc>
                <a:spcPct val="120000"/>
              </a:lnSpc>
            </a:pPr>
            <a:r>
              <a:rPr lang="pt-BR" sz="2400" smtClean="0"/>
              <a:t>Đồng bằng Đông Âu.</a:t>
            </a:r>
          </a:p>
        </p:txBody>
      </p:sp>
      <p:sp>
        <p:nvSpPr>
          <p:cNvPr id="21" name="TextBox 20"/>
          <p:cNvSpPr txBox="1"/>
          <p:nvPr/>
        </p:nvSpPr>
        <p:spPr>
          <a:xfrm>
            <a:off x="6175168" y="3368650"/>
            <a:ext cx="2790701" cy="949171"/>
          </a:xfrm>
          <a:prstGeom prst="rect">
            <a:avLst/>
          </a:prstGeom>
          <a:noFill/>
        </p:spPr>
        <p:txBody>
          <a:bodyPr wrap="square" rtlCol="0">
            <a:spAutoFit/>
          </a:bodyPr>
          <a:lstStyle/>
          <a:p>
            <a:pPr algn="just">
              <a:lnSpc>
                <a:spcPct val="120000"/>
              </a:lnSpc>
            </a:pPr>
            <a:r>
              <a:rPr lang="pt-BR" sz="2400" smtClean="0"/>
              <a:t>Pi-rê-nê, An-pơ, Các-pat...</a:t>
            </a:r>
            <a:endParaRPr lang="en-US" sz="2400" smtClean="0"/>
          </a:p>
        </p:txBody>
      </p:sp>
      <p:sp>
        <p:nvSpPr>
          <p:cNvPr id="22" name="TextBox 21"/>
          <p:cNvSpPr txBox="1"/>
          <p:nvPr/>
        </p:nvSpPr>
        <p:spPr>
          <a:xfrm>
            <a:off x="3657605" y="3342920"/>
            <a:ext cx="2481938" cy="978729"/>
          </a:xfrm>
          <a:prstGeom prst="rect">
            <a:avLst/>
          </a:prstGeom>
          <a:noFill/>
        </p:spPr>
        <p:txBody>
          <a:bodyPr wrap="square" rtlCol="0">
            <a:spAutoFit/>
          </a:bodyPr>
          <a:lstStyle/>
          <a:p>
            <a:pPr algn="just">
              <a:lnSpc>
                <a:spcPct val="120000"/>
              </a:lnSpc>
            </a:pPr>
            <a:r>
              <a:rPr lang="pt-BR" sz="2400" smtClean="0"/>
              <a:t>U-ran, Xcan-đi-na-vi,...</a:t>
            </a:r>
            <a:endParaRPr lang="en-US" sz="2400" smtClean="0"/>
          </a:p>
        </p:txBody>
      </p:sp>
      <p:sp>
        <p:nvSpPr>
          <p:cNvPr id="23" name="TextBox 22"/>
          <p:cNvSpPr txBox="1"/>
          <p:nvPr/>
        </p:nvSpPr>
        <p:spPr>
          <a:xfrm>
            <a:off x="6175169" y="1524012"/>
            <a:ext cx="2778826" cy="1569660"/>
          </a:xfrm>
          <a:prstGeom prst="rect">
            <a:avLst/>
          </a:prstGeom>
          <a:noFill/>
        </p:spPr>
        <p:txBody>
          <a:bodyPr wrap="square" rtlCol="0">
            <a:spAutoFit/>
          </a:bodyPr>
          <a:lstStyle/>
          <a:p>
            <a:pPr algn="just"/>
            <a:r>
              <a:rPr lang="pt-BR" sz="2400" smtClean="0"/>
              <a:t>- Tập trung ở phía nam.</a:t>
            </a:r>
            <a:endParaRPr lang="en-US" sz="2400" smtClean="0"/>
          </a:p>
          <a:p>
            <a:pPr algn="just"/>
            <a:r>
              <a:rPr lang="pt-BR" sz="2400" smtClean="0"/>
              <a:t>- Chỉ chiếm 1,5% diện tích lãnh thổ.</a:t>
            </a:r>
            <a:endParaRPr lang="en-US" sz="2400" smtClean="0"/>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par>
                                <p:cTn id="10" presetID="8"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amond(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1000" fill="hold"/>
                                        <p:tgtEl>
                                          <p:spTgt spid="18"/>
                                        </p:tgtEl>
                                        <p:attrNameLst>
                                          <p:attrName>ppt_x</p:attrName>
                                        </p:attrNameLst>
                                      </p:cBhvr>
                                      <p:tavLst>
                                        <p:tav tm="0">
                                          <p:val>
                                            <p:strVal val="#ppt_x-.2"/>
                                          </p:val>
                                        </p:tav>
                                        <p:tav tm="100000">
                                          <p:val>
                                            <p:strVal val="#ppt_x"/>
                                          </p:val>
                                        </p:tav>
                                      </p:tavLst>
                                    </p:anim>
                                    <p:anim calcmode="lin" valueType="num">
                                      <p:cBhvr>
                                        <p:cTn id="1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1000" fill="hold"/>
                                        <p:tgtEl>
                                          <p:spTgt spid="20"/>
                                        </p:tgtEl>
                                        <p:attrNameLst>
                                          <p:attrName>ppt_x</p:attrName>
                                        </p:attrNameLst>
                                      </p:cBhvr>
                                      <p:tavLst>
                                        <p:tav tm="0">
                                          <p:val>
                                            <p:strVal val="#ppt_x-.2"/>
                                          </p:val>
                                        </p:tav>
                                        <p:tav tm="100000">
                                          <p:val>
                                            <p:strVal val="#ppt_x"/>
                                          </p:val>
                                        </p:tav>
                                      </p:tavLst>
                                    </p:anim>
                                    <p:anim calcmode="lin" valueType="num">
                                      <p:cBhvr>
                                        <p:cTn id="2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1000" fill="hold"/>
                                        <p:tgtEl>
                                          <p:spTgt spid="19"/>
                                        </p:tgtEl>
                                        <p:attrNameLst>
                                          <p:attrName>ppt_x</p:attrName>
                                        </p:attrNameLst>
                                      </p:cBhvr>
                                      <p:tavLst>
                                        <p:tav tm="0">
                                          <p:val>
                                            <p:strVal val="#ppt_x-.2"/>
                                          </p:val>
                                        </p:tav>
                                        <p:tav tm="100000">
                                          <p:val>
                                            <p:strVal val="#ppt_x"/>
                                          </p:val>
                                        </p:tav>
                                      </p:tavLst>
                                    </p:anim>
                                    <p:anim calcmode="lin" valueType="num">
                                      <p:cBhvr>
                                        <p:cTn id="32"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grpId="0"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1000" fill="hold"/>
                                        <p:tgtEl>
                                          <p:spTgt spid="22"/>
                                        </p:tgtEl>
                                        <p:attrNameLst>
                                          <p:attrName>ppt_x</p:attrName>
                                        </p:attrNameLst>
                                      </p:cBhvr>
                                      <p:tavLst>
                                        <p:tav tm="0">
                                          <p:val>
                                            <p:strVal val="#ppt_x-.2"/>
                                          </p:val>
                                        </p:tav>
                                        <p:tav tm="100000">
                                          <p:val>
                                            <p:strVal val="#ppt_x"/>
                                          </p:val>
                                        </p:tav>
                                      </p:tavLst>
                                    </p:anim>
                                    <p:anim calcmode="lin" valueType="num">
                                      <p:cBhvr>
                                        <p:cTn id="39"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40" dur="10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 calcmode="lin" valueType="num">
                                      <p:cBhvr>
                                        <p:cTn id="45" dur="1000" fill="hold"/>
                                        <p:tgtEl>
                                          <p:spTgt spid="23"/>
                                        </p:tgtEl>
                                        <p:attrNameLst>
                                          <p:attrName>ppt_x</p:attrName>
                                        </p:attrNameLst>
                                      </p:cBhvr>
                                      <p:tavLst>
                                        <p:tav tm="0">
                                          <p:val>
                                            <p:strVal val="#ppt_x-.2"/>
                                          </p:val>
                                        </p:tav>
                                        <p:tav tm="100000">
                                          <p:val>
                                            <p:strVal val="#ppt_x"/>
                                          </p:val>
                                        </p:tav>
                                      </p:tavLst>
                                    </p:anim>
                                    <p:anim calcmode="lin" valueType="num">
                                      <p:cBhvr>
                                        <p:cTn id="46"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47" dur="10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1000" fill="hold"/>
                                        <p:tgtEl>
                                          <p:spTgt spid="21"/>
                                        </p:tgtEl>
                                        <p:attrNameLst>
                                          <p:attrName>ppt_x</p:attrName>
                                        </p:attrNameLst>
                                      </p:cBhvr>
                                      <p:tavLst>
                                        <p:tav tm="0">
                                          <p:val>
                                            <p:strVal val="#ppt_x-.2"/>
                                          </p:val>
                                        </p:tav>
                                        <p:tav tm="100000">
                                          <p:val>
                                            <p:strVal val="#ppt_x"/>
                                          </p:val>
                                        </p:tav>
                                      </p:tavLst>
                                    </p:anim>
                                    <p:anim calcmode="lin" valueType="num">
                                      <p:cBhvr>
                                        <p:cTn id="5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4"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19"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224641" y="781289"/>
            <a:ext cx="5030340" cy="152252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2060"/>
                </a:solidFill>
                <a:latin typeface="Arial" pitchFamily="34" charset="0"/>
                <a:cs typeface="Arial" pitchFamily="34" charset="0"/>
              </a:rPr>
              <a:t>        Sắp xếp các dãy núi sau theo bảng: Xcan-đi-na-vi, An-pơ, Ban-căng, U-ran, Các-pát.</a:t>
            </a:r>
          </a:p>
        </p:txBody>
      </p:sp>
      <p:pic>
        <p:nvPicPr>
          <p:cNvPr id="12" name="Picture 2" descr="Để con học tốt Toán- cha mẹ cần làm gì">
            <a:extLst>
              <a:ext uri="{FF2B5EF4-FFF2-40B4-BE49-F238E27FC236}">
                <a16:creationId xmlns="" xmlns:a16="http://schemas.microsoft.com/office/drawing/2014/main" id="{30E339FD-B5B7-4C8C-874E-5CF7938C21D0}"/>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7138" r="64164" b="8611"/>
          <a:stretch/>
        </p:blipFill>
        <p:spPr bwMode="auto">
          <a:xfrm>
            <a:off x="285008" y="546265"/>
            <a:ext cx="696040" cy="873560"/>
          </a:xfrm>
          <a:prstGeom prst="rect">
            <a:avLst/>
          </a:prstGeom>
          <a:noFill/>
          <a:extLst>
            <a:ext uri="{909E8E84-426E-40DD-AFC4-6F175D3DCCD1}">
              <a14:hiddenFill xmlns="" xmlns:a14="http://schemas.microsoft.com/office/drawing/2010/main">
                <a:solidFill>
                  <a:srgbClr val="FFFFFF"/>
                </a:solidFill>
              </a14:hiddenFill>
            </a:ext>
          </a:extLst>
        </p:spPr>
      </p:pic>
      <p:graphicFrame>
        <p:nvGraphicFramePr>
          <p:cNvPr id="14" name="Table 13"/>
          <p:cNvGraphicFramePr>
            <a:graphicFrameLocks noGrp="1"/>
          </p:cNvGraphicFramePr>
          <p:nvPr/>
        </p:nvGraphicFramePr>
        <p:xfrm>
          <a:off x="237506" y="2429006"/>
          <a:ext cx="4880759" cy="2534879"/>
        </p:xfrm>
        <a:graphic>
          <a:graphicData uri="http://schemas.openxmlformats.org/drawingml/2006/table">
            <a:tbl>
              <a:tblPr/>
              <a:tblGrid>
                <a:gridCol w="2439791"/>
                <a:gridCol w="2440968"/>
              </a:tblGrid>
              <a:tr h="587923">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già</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lnSpc>
                          <a:spcPct val="120000"/>
                        </a:lnSpc>
                        <a:spcBef>
                          <a:spcPts val="600"/>
                        </a:spcBef>
                        <a:spcAft>
                          <a:spcPts val="0"/>
                        </a:spcAft>
                      </a:pPr>
                      <a:r>
                        <a:rPr lang="en-US" sz="2500" b="1">
                          <a:solidFill>
                            <a:srgbClr val="7030A0"/>
                          </a:solidFill>
                          <a:latin typeface="Arial" pitchFamily="34" charset="0"/>
                          <a:ea typeface="Calibri"/>
                          <a:cs typeface="Arial" pitchFamily="34" charset="0"/>
                        </a:rPr>
                        <a:t>Núi trẻ</a:t>
                      </a: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1946956">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endParaRPr lang="en-US" sz="250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16" name="TextBox 15"/>
          <p:cNvSpPr txBox="1"/>
          <p:nvPr/>
        </p:nvSpPr>
        <p:spPr>
          <a:xfrm>
            <a:off x="296887" y="3135091"/>
            <a:ext cx="2196935" cy="477054"/>
          </a:xfrm>
          <a:prstGeom prst="rect">
            <a:avLst/>
          </a:prstGeom>
          <a:noFill/>
        </p:spPr>
        <p:txBody>
          <a:bodyPr wrap="square" rtlCol="0">
            <a:spAutoFit/>
          </a:bodyPr>
          <a:lstStyle/>
          <a:p>
            <a:r>
              <a:rPr lang="en-US" sz="2500" b="1" i="1" smtClean="0">
                <a:solidFill>
                  <a:srgbClr val="002060"/>
                </a:solidFill>
                <a:latin typeface="Arial" pitchFamily="34" charset="0"/>
                <a:cs typeface="Arial" pitchFamily="34" charset="0"/>
              </a:rPr>
              <a:t>Xcan-đi-na-vi</a:t>
            </a:r>
            <a:endParaRPr lang="en-US" sz="2500"/>
          </a:p>
        </p:txBody>
      </p:sp>
      <p:sp>
        <p:nvSpPr>
          <p:cNvPr id="19" name="TextBox 18"/>
          <p:cNvSpPr txBox="1"/>
          <p:nvPr/>
        </p:nvSpPr>
        <p:spPr>
          <a:xfrm>
            <a:off x="354287" y="3679379"/>
            <a:ext cx="1567543" cy="477054"/>
          </a:xfrm>
          <a:prstGeom prst="rect">
            <a:avLst/>
          </a:prstGeom>
          <a:noFill/>
        </p:spPr>
        <p:txBody>
          <a:bodyPr wrap="square" rtlCol="0">
            <a:spAutoFit/>
          </a:bodyPr>
          <a:lstStyle/>
          <a:p>
            <a:r>
              <a:rPr lang="en-US" sz="2500" b="1" i="1" smtClean="0">
                <a:solidFill>
                  <a:srgbClr val="002060"/>
                </a:solidFill>
                <a:latin typeface="Arial" pitchFamily="34" charset="0"/>
                <a:cs typeface="Arial" pitchFamily="34" charset="0"/>
              </a:rPr>
              <a:t>U-ran</a:t>
            </a:r>
            <a:endParaRPr lang="en-US" sz="2500"/>
          </a:p>
        </p:txBody>
      </p:sp>
      <p:sp>
        <p:nvSpPr>
          <p:cNvPr id="20" name="TextBox 19"/>
          <p:cNvSpPr txBox="1"/>
          <p:nvPr/>
        </p:nvSpPr>
        <p:spPr>
          <a:xfrm>
            <a:off x="2739247" y="3736779"/>
            <a:ext cx="2189017" cy="477054"/>
          </a:xfrm>
          <a:prstGeom prst="rect">
            <a:avLst/>
          </a:prstGeom>
          <a:noFill/>
        </p:spPr>
        <p:txBody>
          <a:bodyPr wrap="square" rtlCol="0">
            <a:spAutoFit/>
          </a:bodyPr>
          <a:lstStyle/>
          <a:p>
            <a:r>
              <a:rPr lang="en-US" sz="2500" b="1" i="1" smtClean="0">
                <a:solidFill>
                  <a:srgbClr val="002060"/>
                </a:solidFill>
                <a:latin typeface="Arial" pitchFamily="34" charset="0"/>
                <a:cs typeface="Arial" pitchFamily="34" charset="0"/>
              </a:rPr>
              <a:t>Ban-căng</a:t>
            </a:r>
            <a:endParaRPr lang="en-US" sz="2500"/>
          </a:p>
        </p:txBody>
      </p:sp>
      <p:sp>
        <p:nvSpPr>
          <p:cNvPr id="21" name="TextBox 20"/>
          <p:cNvSpPr txBox="1"/>
          <p:nvPr/>
        </p:nvSpPr>
        <p:spPr>
          <a:xfrm>
            <a:off x="2772892" y="3141027"/>
            <a:ext cx="1567543" cy="477054"/>
          </a:xfrm>
          <a:prstGeom prst="rect">
            <a:avLst/>
          </a:prstGeom>
          <a:noFill/>
        </p:spPr>
        <p:txBody>
          <a:bodyPr wrap="square" rtlCol="0">
            <a:spAutoFit/>
          </a:bodyPr>
          <a:lstStyle/>
          <a:p>
            <a:r>
              <a:rPr lang="en-US" sz="2500" b="1" i="1" smtClean="0">
                <a:solidFill>
                  <a:srgbClr val="002060"/>
                </a:solidFill>
                <a:latin typeface="Arial" pitchFamily="34" charset="0"/>
                <a:cs typeface="Arial" pitchFamily="34" charset="0"/>
              </a:rPr>
              <a:t>An-pơ</a:t>
            </a:r>
            <a:endParaRPr lang="en-US" sz="2500"/>
          </a:p>
        </p:txBody>
      </p:sp>
      <p:sp>
        <p:nvSpPr>
          <p:cNvPr id="22" name="TextBox 21"/>
          <p:cNvSpPr txBox="1"/>
          <p:nvPr/>
        </p:nvSpPr>
        <p:spPr>
          <a:xfrm>
            <a:off x="2727373" y="4235542"/>
            <a:ext cx="1567543" cy="477054"/>
          </a:xfrm>
          <a:prstGeom prst="rect">
            <a:avLst/>
          </a:prstGeom>
          <a:noFill/>
        </p:spPr>
        <p:txBody>
          <a:bodyPr wrap="square" rtlCol="0">
            <a:spAutoFit/>
          </a:bodyPr>
          <a:lstStyle/>
          <a:p>
            <a:r>
              <a:rPr lang="en-US" sz="2500" b="1" i="1" smtClean="0">
                <a:solidFill>
                  <a:srgbClr val="002060"/>
                </a:solidFill>
                <a:latin typeface="Arial" pitchFamily="34" charset="0"/>
                <a:cs typeface="Arial" pitchFamily="34" charset="0"/>
              </a:rPr>
              <a:t>Các-pát</a:t>
            </a:r>
            <a:endParaRPr lang="en-US" sz="2500"/>
          </a:p>
        </p:txBody>
      </p:sp>
      <p:pic>
        <p:nvPicPr>
          <p:cNvPr id="24" name="Picture 2" descr="C:\Users\PTS\Desktop\ca0f19d942488e16d759.jpg"/>
          <p:cNvPicPr>
            <a:picLocks noChangeAspect="1" noChangeArrowheads="1"/>
          </p:cNvPicPr>
          <p:nvPr/>
        </p:nvPicPr>
        <p:blipFill>
          <a:blip r:embed="rId4" cstate="print"/>
          <a:srcRect/>
          <a:stretch>
            <a:fillRect/>
          </a:stretch>
        </p:blipFill>
        <p:spPr bwMode="auto">
          <a:xfrm>
            <a:off x="5260765" y="839150"/>
            <a:ext cx="3776355" cy="4066844"/>
          </a:xfrm>
          <a:prstGeom prst="rect">
            <a:avLst/>
          </a:prstGeom>
          <a:noFill/>
          <a:ln>
            <a:solidFill>
              <a:srgbClr val="0000FF"/>
            </a:solidFill>
          </a:ln>
        </p:spPr>
      </p:pic>
      <p:sp>
        <p:nvSpPr>
          <p:cNvPr id="25" name="Rectangle 24"/>
          <p:cNvSpPr/>
          <p:nvPr/>
        </p:nvSpPr>
        <p:spPr>
          <a:xfrm>
            <a:off x="5284515" y="4532478"/>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26" name="TextBox 25"/>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8"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amond(in)">
                                      <p:cBhvr>
                                        <p:cTn id="17" dur="1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1000" fill="hold"/>
                                        <p:tgtEl>
                                          <p:spTgt spid="21"/>
                                        </p:tgtEl>
                                        <p:attrNameLst>
                                          <p:attrName>ppt_x</p:attrName>
                                        </p:attrNameLst>
                                      </p:cBhvr>
                                      <p:tavLst>
                                        <p:tav tm="0">
                                          <p:val>
                                            <p:strVal val="#ppt_x-.2"/>
                                          </p:val>
                                        </p:tav>
                                        <p:tav tm="100000">
                                          <p:val>
                                            <p:strVal val="#ppt_x"/>
                                          </p:val>
                                        </p:tav>
                                      </p:tavLst>
                                    </p:anim>
                                    <p:anim calcmode="lin" valueType="num">
                                      <p:cBhvr>
                                        <p:cTn id="3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1000" fill="hold"/>
                                        <p:tgtEl>
                                          <p:spTgt spid="19"/>
                                        </p:tgtEl>
                                        <p:attrNameLst>
                                          <p:attrName>ppt_x</p:attrName>
                                        </p:attrNameLst>
                                      </p:cBhvr>
                                      <p:tavLst>
                                        <p:tav tm="0">
                                          <p:val>
                                            <p:strVal val="#ppt_x-.2"/>
                                          </p:val>
                                        </p:tav>
                                        <p:tav tm="100000">
                                          <p:val>
                                            <p:strVal val="#ppt_x"/>
                                          </p:val>
                                        </p:tav>
                                      </p:tavLst>
                                    </p:anim>
                                    <p:anim calcmode="lin" valueType="num">
                                      <p:cBhvr>
                                        <p:cTn id="37"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1000" fill="hold"/>
                                        <p:tgtEl>
                                          <p:spTgt spid="20"/>
                                        </p:tgtEl>
                                        <p:attrNameLst>
                                          <p:attrName>ppt_x</p:attrName>
                                        </p:attrNameLst>
                                      </p:cBhvr>
                                      <p:tavLst>
                                        <p:tav tm="0">
                                          <p:val>
                                            <p:strVal val="#ppt_x-.2"/>
                                          </p:val>
                                        </p:tav>
                                        <p:tav tm="100000">
                                          <p:val>
                                            <p:strVal val="#ppt_x"/>
                                          </p:val>
                                        </p:tav>
                                      </p:tavLst>
                                    </p:anim>
                                    <p:anim calcmode="lin" valueType="num">
                                      <p:cBhvr>
                                        <p:cTn id="44"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45" dur="10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1000" fill="hold"/>
                                        <p:tgtEl>
                                          <p:spTgt spid="22"/>
                                        </p:tgtEl>
                                        <p:attrNameLst>
                                          <p:attrName>ppt_x</p:attrName>
                                        </p:attrNameLst>
                                      </p:cBhvr>
                                      <p:tavLst>
                                        <p:tav tm="0">
                                          <p:val>
                                            <p:strVal val="#ppt_x-.2"/>
                                          </p:val>
                                        </p:tav>
                                        <p:tav tm="100000">
                                          <p:val>
                                            <p:strVal val="#ppt_x"/>
                                          </p:val>
                                        </p:tav>
                                      </p:tavLst>
                                    </p:anim>
                                    <p:anim calcmode="lin" valueType="num">
                                      <p:cBhvr>
                                        <p:cTn id="51"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5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P spid="19" grpId="0"/>
      <p:bldP spid="20" grpId="0"/>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86">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3195918" y="3433482"/>
            <a:ext cx="5654512" cy="1424870"/>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defRPr/>
            </a:pPr>
            <a:endParaRPr lang="en-US" dirty="0">
              <a:solidFill>
                <a:prstClr val="white"/>
              </a:solidFill>
              <a:latin typeface="Calibri" panose="020F0502020204030204"/>
            </a:endParaRPr>
          </a:p>
        </p:txBody>
      </p:sp>
      <p:sp>
        <p:nvSpPr>
          <p:cNvPr id="2" name="Title 1">
            <a:extLst>
              <a:ext uri="{FF2B5EF4-FFF2-40B4-BE49-F238E27FC236}">
                <a16:creationId xmlns:a16="http://schemas.microsoft.com/office/drawing/2014/main" xmlns="" id="{C9C8C21C-A83F-4731-90BF-EA39F8968E3B}"/>
              </a:ext>
            </a:extLst>
          </p:cNvPr>
          <p:cNvSpPr>
            <a:spLocks noGrp="1"/>
          </p:cNvSpPr>
          <p:nvPr>
            <p:ph type="title"/>
          </p:nvPr>
        </p:nvSpPr>
        <p:spPr>
          <a:xfrm>
            <a:off x="3452601" y="3556461"/>
            <a:ext cx="5122140" cy="646523"/>
          </a:xfrm>
        </p:spPr>
        <p:txBody>
          <a:bodyPr vert="horz" lIns="68580" tIns="34290" rIns="68580" bIns="34290" rtlCol="0" anchor="b">
            <a:normAutofit/>
          </a:bodyPr>
          <a:lstStyle/>
          <a:p>
            <a:pPr algn="l">
              <a:lnSpc>
                <a:spcPct val="90000"/>
              </a:lnSpc>
            </a:pPr>
            <a:r>
              <a:rPr lang="en-US" b="1" kern="1200" smtClean="0">
                <a:solidFill>
                  <a:srgbClr val="FFFF00"/>
                </a:solidFill>
                <a:latin typeface="Arial" panose="020B0604020202020204" pitchFamily="34" charset="0"/>
                <a:cs typeface="Arial" panose="020B0604020202020204" pitchFamily="34" charset="0"/>
              </a:rPr>
              <a:t>An-pơ </a:t>
            </a:r>
            <a:r>
              <a:rPr lang="en-US" b="1" kern="1200" dirty="0" err="1">
                <a:solidFill>
                  <a:srgbClr val="FFFF00"/>
                </a:solidFill>
                <a:latin typeface="Arial" panose="020B0604020202020204" pitchFamily="34" charset="0"/>
                <a:cs typeface="Arial" panose="020B0604020202020204" pitchFamily="34" charset="0"/>
              </a:rPr>
              <a:t>rực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rỡ</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sắc</a:t>
            </a:r>
            <a:r>
              <a:rPr lang="en-US" b="1" kern="1200" dirty="0">
                <a:solidFill>
                  <a:srgbClr val="FFFF00"/>
                </a:solidFill>
                <a:latin typeface="Arial" panose="020B0604020202020204" pitchFamily="34" charset="0"/>
                <a:cs typeface="Arial" panose="020B0604020202020204" pitchFamily="34" charset="0"/>
              </a:rPr>
              <a:t> </a:t>
            </a:r>
            <a:r>
              <a:rPr lang="en-US" b="1" kern="1200" dirty="0" err="1">
                <a:solidFill>
                  <a:srgbClr val="FFFF00"/>
                </a:solidFill>
                <a:latin typeface="Arial" panose="020B0604020202020204" pitchFamily="34" charset="0"/>
                <a:cs typeface="Arial" panose="020B0604020202020204" pitchFamily="34" charset="0"/>
              </a:rPr>
              <a:t>màu</a:t>
            </a:r>
            <a:endParaRPr lang="en-US" b="1" kern="1200" dirty="0">
              <a:solidFill>
                <a:srgbClr val="FFFF00"/>
              </a:solidFill>
              <a:latin typeface="Arial" panose="020B0604020202020204" pitchFamily="34" charset="0"/>
              <a:cs typeface="Arial" panose="020B0604020202020204" pitchFamily="34" charset="0"/>
            </a:endParaRPr>
          </a:p>
        </p:txBody>
      </p:sp>
      <p:pic>
        <p:nvPicPr>
          <p:cNvPr id="6146" name="Picture 2" descr="Kết quả hình ảnh cho Alps">
            <a:extLst>
              <a:ext uri="{FF2B5EF4-FFF2-40B4-BE49-F238E27FC236}">
                <a16:creationId xmlns:a16="http://schemas.microsoft.com/office/drawing/2014/main" xmlns="" id="{20C79050-4CE0-47EA-B07E-92B155758F4C}"/>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1" b="5880"/>
          <a:stretch/>
        </p:blipFill>
        <p:spPr bwMode="auto">
          <a:xfrm>
            <a:off x="238227" y="241301"/>
            <a:ext cx="2848178" cy="15079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154" name="Picture 10" descr="Kết quả hình ảnh cho Alps">
            <a:extLst>
              <a:ext uri="{FF2B5EF4-FFF2-40B4-BE49-F238E27FC236}">
                <a16:creationId xmlns:a16="http://schemas.microsoft.com/office/drawing/2014/main" xmlns="" id="{DB5C3C72-7C6B-49C0-AB46-1EFE79571F7C}"/>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061" r="18735" b="-3"/>
          <a:stretch/>
        </p:blipFill>
        <p:spPr bwMode="auto">
          <a:xfrm>
            <a:off x="3151912" y="241299"/>
            <a:ext cx="2845104" cy="3083492"/>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150" name="Picture 6" descr="Kết quả hình ảnh cho Alps">
            <a:extLst>
              <a:ext uri="{FF2B5EF4-FFF2-40B4-BE49-F238E27FC236}">
                <a16:creationId xmlns:a16="http://schemas.microsoft.com/office/drawing/2014/main" xmlns="" id="{245CC5CC-E454-4A69-A20F-894776A5BABD}"/>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20693"/>
          <a:stretch/>
        </p:blipFill>
        <p:spPr bwMode="auto">
          <a:xfrm>
            <a:off x="6064632" y="241300"/>
            <a:ext cx="2848488" cy="1507914"/>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160" name="Picture 16" descr="Hình ảnh có liên quan">
            <a:extLst>
              <a:ext uri="{FF2B5EF4-FFF2-40B4-BE49-F238E27FC236}">
                <a16:creationId xmlns:a16="http://schemas.microsoft.com/office/drawing/2014/main" xmlns="" id="{21378769-32B6-48AC-AA36-D40390D14387}"/>
              </a:ext>
            </a:extLst>
          </p:cNvPr>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t="45497" r="1" b="1435"/>
          <a:stretch/>
        </p:blipFill>
        <p:spPr bwMode="auto">
          <a:xfrm>
            <a:off x="238225" y="1816573"/>
            <a:ext cx="2846070" cy="151035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6162" name="Picture 18" descr="Kết quả hình ảnh cho Alps">
            <a:extLst>
              <a:ext uri="{FF2B5EF4-FFF2-40B4-BE49-F238E27FC236}">
                <a16:creationId xmlns:a16="http://schemas.microsoft.com/office/drawing/2014/main" xmlns="" id="{6C5E8AD6-3D56-4B56-8B88-82A63E9495AA}"/>
              </a:ext>
            </a:extLst>
          </p:cNvPr>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t="12832" b="2873"/>
          <a:stretch/>
        </p:blipFill>
        <p:spPr bwMode="auto">
          <a:xfrm>
            <a:off x="6062215" y="1823779"/>
            <a:ext cx="2848487" cy="1500710"/>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cxnSp>
        <p:nvCxnSpPr>
          <p:cNvPr id="89" name="Straight Connector 88">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539951" y="4270573"/>
            <a:ext cx="41148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6158" name="Picture 14" descr="Hình ảnh có liên quan">
            <a:extLst>
              <a:ext uri="{FF2B5EF4-FFF2-40B4-BE49-F238E27FC236}">
                <a16:creationId xmlns:a16="http://schemas.microsoft.com/office/drawing/2014/main" xmlns="" id="{A04A71E3-3AC8-46FA-B533-D655930DDC1A}"/>
              </a:ext>
            </a:extLst>
          </p:cNvPr>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t="9837" r="1" b="10491"/>
          <a:stretch/>
        </p:blipFill>
        <p:spPr bwMode="auto">
          <a:xfrm>
            <a:off x="238225" y="3394288"/>
            <a:ext cx="2846070" cy="1507913"/>
          </a:xfrm>
          <a:prstGeom prst="rect">
            <a:avLst/>
          </a:prstGeom>
          <a:noFill/>
          <a:ln>
            <a:solidFill>
              <a:schemeClr val="tx1"/>
            </a:solidFill>
          </a:ln>
          <a:extLst>
            <a:ext uri="{909E8E84-426E-40DD-AFC4-6F175D3DCCD1}">
              <a14:hiddenFill xmlns:a14="http://schemas.microsoft.com/office/drawing/2010/main" xmlns="">
                <a:solidFill>
                  <a:srgbClr val="FFFFFF"/>
                </a:solidFill>
              </a14:hiddenFill>
            </a:ext>
          </a:extLst>
        </p:spPr>
      </p:pic>
      <p:pic>
        <p:nvPicPr>
          <p:cNvPr id="5" name="Graphic 4" descr="Mountain scene">
            <a:extLst>
              <a:ext uri="{FF2B5EF4-FFF2-40B4-BE49-F238E27FC236}">
                <a16:creationId xmlns:a16="http://schemas.microsoft.com/office/drawing/2014/main" xmlns="" id="{0170150D-035E-4C01-B4C5-9666B75A049C}"/>
              </a:ext>
            </a:extLst>
          </p:cNvPr>
          <p:cNvPicPr>
            <a:picLocks noChangeAspect="1"/>
          </p:cNvPicPr>
          <p:nvPr/>
        </p:nvPicPr>
        <p:blipFill>
          <a:blip r:embed="rId8"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7720064" y="3670459"/>
            <a:ext cx="1065051" cy="1065051"/>
          </a:xfrm>
          <a:prstGeom prst="rect">
            <a:avLst/>
          </a:prstGeom>
        </p:spPr>
      </p:pic>
    </p:spTree>
    <p:extLst>
      <p:ext uri="{BB962C8B-B14F-4D97-AF65-F5344CB8AC3E}">
        <p14:creationId xmlns:p14="http://schemas.microsoft.com/office/powerpoint/2010/main" xmlns="" val="40725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 calcmode="lin" valueType="num">
                                      <p:cBhvr>
                                        <p:cTn id="7" dur="1000" fill="hold"/>
                                        <p:tgtEl>
                                          <p:spTgt spid="87"/>
                                        </p:tgtEl>
                                        <p:attrNameLst>
                                          <p:attrName>ppt_x</p:attrName>
                                        </p:attrNameLst>
                                      </p:cBhvr>
                                      <p:tavLst>
                                        <p:tav tm="0">
                                          <p:val>
                                            <p:strVal val="#ppt_x-.2"/>
                                          </p:val>
                                        </p:tav>
                                        <p:tav tm="100000">
                                          <p:val>
                                            <p:strVal val="#ppt_x"/>
                                          </p:val>
                                        </p:tav>
                                      </p:tavLst>
                                    </p:anim>
                                    <p:anim calcmode="lin" valueType="num">
                                      <p:cBhvr>
                                        <p:cTn id="8"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9" dur="1000"/>
                                        <p:tgtEl>
                                          <p:spTgt spid="8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anim calcmode="lin" valueType="num">
                                      <p:cBhvr>
                                        <p:cTn id="17" dur="1000" fill="hold"/>
                                        <p:tgtEl>
                                          <p:spTgt spid="6146"/>
                                        </p:tgtEl>
                                        <p:attrNameLst>
                                          <p:attrName>ppt_x</p:attrName>
                                        </p:attrNameLst>
                                      </p:cBhvr>
                                      <p:tavLst>
                                        <p:tav tm="0">
                                          <p:val>
                                            <p:strVal val="#ppt_x-.2"/>
                                          </p:val>
                                        </p:tav>
                                        <p:tav tm="100000">
                                          <p:val>
                                            <p:strVal val="#ppt_x"/>
                                          </p:val>
                                        </p:tav>
                                      </p:tavLst>
                                    </p:anim>
                                    <p:anim calcmode="lin" valueType="num">
                                      <p:cBhvr>
                                        <p:cTn id="1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6146"/>
                                        </p:tgtEl>
                                      </p:cBhvr>
                                    </p:animEffect>
                                  </p:childTnLst>
                                </p:cTn>
                              </p:par>
                              <p:par>
                                <p:cTn id="20" presetID="29" presetClass="entr" presetSubtype="0" fill="hold" nodeType="withEffect">
                                  <p:stCondLst>
                                    <p:cond delay="0"/>
                                  </p:stCondLst>
                                  <p:childTnLst>
                                    <p:set>
                                      <p:cBhvr>
                                        <p:cTn id="21" dur="1" fill="hold">
                                          <p:stCondLst>
                                            <p:cond delay="0"/>
                                          </p:stCondLst>
                                        </p:cTn>
                                        <p:tgtEl>
                                          <p:spTgt spid="6154"/>
                                        </p:tgtEl>
                                        <p:attrNameLst>
                                          <p:attrName>style.visibility</p:attrName>
                                        </p:attrNameLst>
                                      </p:cBhvr>
                                      <p:to>
                                        <p:strVal val="visible"/>
                                      </p:to>
                                    </p:set>
                                    <p:anim calcmode="lin" valueType="num">
                                      <p:cBhvr>
                                        <p:cTn id="22" dur="1000" fill="hold"/>
                                        <p:tgtEl>
                                          <p:spTgt spid="6154"/>
                                        </p:tgtEl>
                                        <p:attrNameLst>
                                          <p:attrName>ppt_x</p:attrName>
                                        </p:attrNameLst>
                                      </p:cBhvr>
                                      <p:tavLst>
                                        <p:tav tm="0">
                                          <p:val>
                                            <p:strVal val="#ppt_x-.2"/>
                                          </p:val>
                                        </p:tav>
                                        <p:tav tm="100000">
                                          <p:val>
                                            <p:strVal val="#ppt_x"/>
                                          </p:val>
                                        </p:tav>
                                      </p:tavLst>
                                    </p:anim>
                                    <p:anim calcmode="lin" valueType="num">
                                      <p:cBhvr>
                                        <p:cTn id="23" dur="1000" fill="hold"/>
                                        <p:tgtEl>
                                          <p:spTgt spid="6154"/>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154"/>
                                        </p:tgtEl>
                                      </p:cBhvr>
                                    </p:animEffect>
                                  </p:childTnLst>
                                </p:cTn>
                              </p:par>
                              <p:par>
                                <p:cTn id="25" presetID="29" presetClass="entr" presetSubtype="0" fill="hold" nodeType="withEffect">
                                  <p:stCondLst>
                                    <p:cond delay="0"/>
                                  </p:stCondLst>
                                  <p:childTnLst>
                                    <p:set>
                                      <p:cBhvr>
                                        <p:cTn id="26" dur="1" fill="hold">
                                          <p:stCondLst>
                                            <p:cond delay="0"/>
                                          </p:stCondLst>
                                        </p:cTn>
                                        <p:tgtEl>
                                          <p:spTgt spid="6150"/>
                                        </p:tgtEl>
                                        <p:attrNameLst>
                                          <p:attrName>style.visibility</p:attrName>
                                        </p:attrNameLst>
                                      </p:cBhvr>
                                      <p:to>
                                        <p:strVal val="visible"/>
                                      </p:to>
                                    </p:set>
                                    <p:anim calcmode="lin" valueType="num">
                                      <p:cBhvr>
                                        <p:cTn id="27" dur="1000" fill="hold"/>
                                        <p:tgtEl>
                                          <p:spTgt spid="6150"/>
                                        </p:tgtEl>
                                        <p:attrNameLst>
                                          <p:attrName>ppt_x</p:attrName>
                                        </p:attrNameLst>
                                      </p:cBhvr>
                                      <p:tavLst>
                                        <p:tav tm="0">
                                          <p:val>
                                            <p:strVal val="#ppt_x-.2"/>
                                          </p:val>
                                        </p:tav>
                                        <p:tav tm="100000">
                                          <p:val>
                                            <p:strVal val="#ppt_x"/>
                                          </p:val>
                                        </p:tav>
                                      </p:tavLst>
                                    </p:anim>
                                    <p:anim calcmode="lin" valueType="num">
                                      <p:cBhvr>
                                        <p:cTn id="28" dur="1000" fill="hold"/>
                                        <p:tgtEl>
                                          <p:spTgt spid="615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6150"/>
                                        </p:tgtEl>
                                      </p:cBhvr>
                                    </p:animEffect>
                                  </p:childTnLst>
                                </p:cTn>
                              </p:par>
                              <p:par>
                                <p:cTn id="30" presetID="29" presetClass="entr" presetSubtype="0" fill="hold" nodeType="withEffect">
                                  <p:stCondLst>
                                    <p:cond delay="0"/>
                                  </p:stCondLst>
                                  <p:childTnLst>
                                    <p:set>
                                      <p:cBhvr>
                                        <p:cTn id="31" dur="1" fill="hold">
                                          <p:stCondLst>
                                            <p:cond delay="0"/>
                                          </p:stCondLst>
                                        </p:cTn>
                                        <p:tgtEl>
                                          <p:spTgt spid="6160"/>
                                        </p:tgtEl>
                                        <p:attrNameLst>
                                          <p:attrName>style.visibility</p:attrName>
                                        </p:attrNameLst>
                                      </p:cBhvr>
                                      <p:to>
                                        <p:strVal val="visible"/>
                                      </p:to>
                                    </p:set>
                                    <p:anim calcmode="lin" valueType="num">
                                      <p:cBhvr>
                                        <p:cTn id="32" dur="1000" fill="hold"/>
                                        <p:tgtEl>
                                          <p:spTgt spid="6160"/>
                                        </p:tgtEl>
                                        <p:attrNameLst>
                                          <p:attrName>ppt_x</p:attrName>
                                        </p:attrNameLst>
                                      </p:cBhvr>
                                      <p:tavLst>
                                        <p:tav tm="0">
                                          <p:val>
                                            <p:strVal val="#ppt_x-.2"/>
                                          </p:val>
                                        </p:tav>
                                        <p:tav tm="100000">
                                          <p:val>
                                            <p:strVal val="#ppt_x"/>
                                          </p:val>
                                        </p:tav>
                                      </p:tavLst>
                                    </p:anim>
                                    <p:anim calcmode="lin" valueType="num">
                                      <p:cBhvr>
                                        <p:cTn id="33" dur="1000" fill="hold"/>
                                        <p:tgtEl>
                                          <p:spTgt spid="6160"/>
                                        </p:tgtEl>
                                        <p:attrNameLst>
                                          <p:attrName>ppt_y</p:attrName>
                                        </p:attrNameLst>
                                      </p:cBhvr>
                                      <p:tavLst>
                                        <p:tav tm="0">
                                          <p:val>
                                            <p:strVal val="#ppt_y"/>
                                          </p:val>
                                        </p:tav>
                                        <p:tav tm="100000">
                                          <p:val>
                                            <p:strVal val="#ppt_y"/>
                                          </p:val>
                                        </p:tav>
                                      </p:tavLst>
                                    </p:anim>
                                    <p:animEffect transition="in" filter="wipe(right)" prLst="gradientSize: 0.1">
                                      <p:cBhvr>
                                        <p:cTn id="34" dur="1000"/>
                                        <p:tgtEl>
                                          <p:spTgt spid="6160"/>
                                        </p:tgtEl>
                                      </p:cBhvr>
                                    </p:animEffect>
                                  </p:childTnLst>
                                </p:cTn>
                              </p:par>
                              <p:par>
                                <p:cTn id="35" presetID="29" presetClass="entr" presetSubtype="0" fill="hold" nodeType="withEffect">
                                  <p:stCondLst>
                                    <p:cond delay="0"/>
                                  </p:stCondLst>
                                  <p:childTnLst>
                                    <p:set>
                                      <p:cBhvr>
                                        <p:cTn id="36" dur="1" fill="hold">
                                          <p:stCondLst>
                                            <p:cond delay="0"/>
                                          </p:stCondLst>
                                        </p:cTn>
                                        <p:tgtEl>
                                          <p:spTgt spid="6162"/>
                                        </p:tgtEl>
                                        <p:attrNameLst>
                                          <p:attrName>style.visibility</p:attrName>
                                        </p:attrNameLst>
                                      </p:cBhvr>
                                      <p:to>
                                        <p:strVal val="visible"/>
                                      </p:to>
                                    </p:set>
                                    <p:anim calcmode="lin" valueType="num">
                                      <p:cBhvr>
                                        <p:cTn id="37" dur="1000" fill="hold"/>
                                        <p:tgtEl>
                                          <p:spTgt spid="6162"/>
                                        </p:tgtEl>
                                        <p:attrNameLst>
                                          <p:attrName>ppt_x</p:attrName>
                                        </p:attrNameLst>
                                      </p:cBhvr>
                                      <p:tavLst>
                                        <p:tav tm="0">
                                          <p:val>
                                            <p:strVal val="#ppt_x-.2"/>
                                          </p:val>
                                        </p:tav>
                                        <p:tav tm="100000">
                                          <p:val>
                                            <p:strVal val="#ppt_x"/>
                                          </p:val>
                                        </p:tav>
                                      </p:tavLst>
                                    </p:anim>
                                    <p:anim calcmode="lin" valueType="num">
                                      <p:cBhvr>
                                        <p:cTn id="38" dur="1000" fill="hold"/>
                                        <p:tgtEl>
                                          <p:spTgt spid="616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6162"/>
                                        </p:tgtEl>
                                      </p:cBhvr>
                                    </p:animEffect>
                                  </p:childTnLst>
                                </p:cTn>
                              </p:par>
                              <p:par>
                                <p:cTn id="40" presetID="29" presetClass="entr" presetSubtype="0" fill="hold" nodeType="withEffect">
                                  <p:stCondLst>
                                    <p:cond delay="0"/>
                                  </p:stCondLst>
                                  <p:childTnLst>
                                    <p:set>
                                      <p:cBhvr>
                                        <p:cTn id="41" dur="1" fill="hold">
                                          <p:stCondLst>
                                            <p:cond delay="0"/>
                                          </p:stCondLst>
                                        </p:cTn>
                                        <p:tgtEl>
                                          <p:spTgt spid="89"/>
                                        </p:tgtEl>
                                        <p:attrNameLst>
                                          <p:attrName>style.visibility</p:attrName>
                                        </p:attrNameLst>
                                      </p:cBhvr>
                                      <p:to>
                                        <p:strVal val="visible"/>
                                      </p:to>
                                    </p:set>
                                    <p:anim calcmode="lin" valueType="num">
                                      <p:cBhvr>
                                        <p:cTn id="42" dur="1000" fill="hold"/>
                                        <p:tgtEl>
                                          <p:spTgt spid="89"/>
                                        </p:tgtEl>
                                        <p:attrNameLst>
                                          <p:attrName>ppt_x</p:attrName>
                                        </p:attrNameLst>
                                      </p:cBhvr>
                                      <p:tavLst>
                                        <p:tav tm="0">
                                          <p:val>
                                            <p:strVal val="#ppt_x-.2"/>
                                          </p:val>
                                        </p:tav>
                                        <p:tav tm="100000">
                                          <p:val>
                                            <p:strVal val="#ppt_x"/>
                                          </p:val>
                                        </p:tav>
                                      </p:tavLst>
                                    </p:anim>
                                    <p:anim calcmode="lin" valueType="num">
                                      <p:cBhvr>
                                        <p:cTn id="43" dur="1000" fill="hold"/>
                                        <p:tgtEl>
                                          <p:spTgt spid="8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89"/>
                                        </p:tgtEl>
                                      </p:cBhvr>
                                    </p:animEffect>
                                  </p:childTnLst>
                                </p:cTn>
                              </p:par>
                              <p:par>
                                <p:cTn id="45" presetID="29" presetClass="entr" presetSubtype="0" fill="hold" nodeType="withEffect">
                                  <p:stCondLst>
                                    <p:cond delay="0"/>
                                  </p:stCondLst>
                                  <p:childTnLst>
                                    <p:set>
                                      <p:cBhvr>
                                        <p:cTn id="46" dur="1" fill="hold">
                                          <p:stCondLst>
                                            <p:cond delay="0"/>
                                          </p:stCondLst>
                                        </p:cTn>
                                        <p:tgtEl>
                                          <p:spTgt spid="6158"/>
                                        </p:tgtEl>
                                        <p:attrNameLst>
                                          <p:attrName>style.visibility</p:attrName>
                                        </p:attrNameLst>
                                      </p:cBhvr>
                                      <p:to>
                                        <p:strVal val="visible"/>
                                      </p:to>
                                    </p:set>
                                    <p:anim calcmode="lin" valueType="num">
                                      <p:cBhvr>
                                        <p:cTn id="47" dur="1000" fill="hold"/>
                                        <p:tgtEl>
                                          <p:spTgt spid="6158"/>
                                        </p:tgtEl>
                                        <p:attrNameLst>
                                          <p:attrName>ppt_x</p:attrName>
                                        </p:attrNameLst>
                                      </p:cBhvr>
                                      <p:tavLst>
                                        <p:tav tm="0">
                                          <p:val>
                                            <p:strVal val="#ppt_x-.2"/>
                                          </p:val>
                                        </p:tav>
                                        <p:tav tm="100000">
                                          <p:val>
                                            <p:strVal val="#ppt_x"/>
                                          </p:val>
                                        </p:tav>
                                      </p:tavLst>
                                    </p:anim>
                                    <p:anim calcmode="lin" valueType="num">
                                      <p:cBhvr>
                                        <p:cTn id="48" dur="1000" fill="hold"/>
                                        <p:tgtEl>
                                          <p:spTgt spid="615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6158"/>
                                        </p:tgtEl>
                                      </p:cBhvr>
                                    </p:animEffect>
                                  </p:childTnLst>
                                </p:cTn>
                              </p:par>
                              <p:par>
                                <p:cTn id="50" presetID="29" presetClass="entr" presetSubtype="0" fill="hold" nodeType="withEffect">
                                  <p:stCondLst>
                                    <p:cond delay="0"/>
                                  </p:stCondLst>
                                  <p:childTnLst>
                                    <p:set>
                                      <p:cBhvr>
                                        <p:cTn id="51" dur="1" fill="hold">
                                          <p:stCondLst>
                                            <p:cond delay="0"/>
                                          </p:stCondLst>
                                        </p:cTn>
                                        <p:tgtEl>
                                          <p:spTgt spid="5"/>
                                        </p:tgtEl>
                                        <p:attrNameLst>
                                          <p:attrName>style.visibility</p:attrName>
                                        </p:attrNameLst>
                                      </p:cBhvr>
                                      <p:to>
                                        <p:strVal val="visible"/>
                                      </p:to>
                                    </p:set>
                                    <p:anim calcmode="lin" valueType="num">
                                      <p:cBhvr>
                                        <p:cTn id="52" dur="1000" fill="hold"/>
                                        <p:tgtEl>
                                          <p:spTgt spid="5"/>
                                        </p:tgtEl>
                                        <p:attrNameLst>
                                          <p:attrName>ppt_x</p:attrName>
                                        </p:attrNameLst>
                                      </p:cBhvr>
                                      <p:tavLst>
                                        <p:tav tm="0">
                                          <p:val>
                                            <p:strVal val="#ppt_x-.2"/>
                                          </p:val>
                                        </p:tav>
                                        <p:tav tm="100000">
                                          <p:val>
                                            <p:strVal val="#ppt_x"/>
                                          </p:val>
                                        </p:tav>
                                      </p:tavLst>
                                    </p:anim>
                                    <p:anim calcmode="lin" valueType="num">
                                      <p:cBhvr>
                                        <p:cTn id="5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5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60909"/>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141514" y="1529434"/>
            <a:ext cx="5030340" cy="138793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2060"/>
                </a:solidFill>
                <a:latin typeface="Arial" pitchFamily="34" charset="0"/>
                <a:cs typeface="Arial" pitchFamily="34" charset="0"/>
              </a:rPr>
              <a:t>    Kể tên các đới khí hậu ở châu Âu. Đới khí hậu nào chiếm diện tích lớn nhất?</a:t>
            </a: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2138" y="1262737"/>
            <a:ext cx="642954" cy="698258"/>
          </a:xfrm>
          <a:prstGeom prst="rect">
            <a:avLst/>
          </a:prstGeom>
        </p:spPr>
      </p:pic>
      <p:sp>
        <p:nvSpPr>
          <p:cNvPr id="10" name="TextBox 9"/>
          <p:cNvSpPr txBox="1"/>
          <p:nvPr/>
        </p:nvSpPr>
        <p:spPr>
          <a:xfrm>
            <a:off x="136571" y="990599"/>
            <a:ext cx="150586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Khí hậu</a:t>
            </a:r>
          </a:p>
        </p:txBody>
      </p:sp>
      <p:pic>
        <p:nvPicPr>
          <p:cNvPr id="23553" name="Picture 1" descr="C:\Users\PTS\Desktop\Ảnh\d604e09153949ccac585.jpg"/>
          <p:cNvPicPr>
            <a:picLocks noChangeAspect="1" noChangeArrowheads="1"/>
          </p:cNvPicPr>
          <p:nvPr/>
        </p:nvPicPr>
        <p:blipFill>
          <a:blip r:embed="rId4"/>
          <a:srcRect/>
          <a:stretch>
            <a:fillRect/>
          </a:stretch>
        </p:blipFill>
        <p:spPr bwMode="auto">
          <a:xfrm>
            <a:off x="5141503" y="726214"/>
            <a:ext cx="3848119" cy="4154544"/>
          </a:xfrm>
          <a:prstGeom prst="rect">
            <a:avLst/>
          </a:prstGeom>
          <a:noFill/>
          <a:ln>
            <a:solidFill>
              <a:srgbClr val="0000FF"/>
            </a:solidFill>
          </a:ln>
        </p:spPr>
      </p:pic>
      <p:sp>
        <p:nvSpPr>
          <p:cNvPr id="11" name="Rectangle 10"/>
          <p:cNvSpPr/>
          <p:nvPr/>
        </p:nvSpPr>
        <p:spPr>
          <a:xfrm>
            <a:off x="5142016" y="4698728"/>
            <a:ext cx="385947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H.1.2. Bản đồ khí hậu châu Âu</a:t>
            </a:r>
            <a:endParaRPr lang="en-US" sz="1900">
              <a:solidFill>
                <a:srgbClr val="0000FF"/>
              </a:solidFill>
            </a:endParaRPr>
          </a:p>
        </p:txBody>
      </p:sp>
      <p:sp>
        <p:nvSpPr>
          <p:cNvPr id="12" name="TextBox 11"/>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bg/>
                                          </p:spTgt>
                                        </p:tgtEl>
                                        <p:attrNameLst>
                                          <p:attrName>style.visibility</p:attrName>
                                        </p:attrNameLst>
                                      </p:cBhvr>
                                      <p:to>
                                        <p:strVal val="visible"/>
                                      </p:to>
                                    </p:set>
                                    <p:anim calcmode="lin" valueType="num">
                                      <p:cBhvr>
                                        <p:cTn id="12" dur="1000" fill="hold"/>
                                        <p:tgtEl>
                                          <p:spTgt spid="17">
                                            <p:bg/>
                                          </p:spTgt>
                                        </p:tgtEl>
                                        <p:attrNameLst>
                                          <p:attrName>ppt_x</p:attrName>
                                        </p:attrNameLst>
                                      </p:cBhvr>
                                      <p:tavLst>
                                        <p:tav tm="0">
                                          <p:val>
                                            <p:strVal val="#ppt_x-.2"/>
                                          </p:val>
                                        </p:tav>
                                        <p:tav tm="100000">
                                          <p:val>
                                            <p:strVal val="#ppt_x"/>
                                          </p:val>
                                        </p:tav>
                                      </p:tavLst>
                                    </p:anim>
                                    <p:anim calcmode="lin" valueType="num">
                                      <p:cBhvr>
                                        <p:cTn id="13" dur="1000" fill="hold"/>
                                        <p:tgtEl>
                                          <p:spTgt spid="17">
                                            <p:bg/>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bg/>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 calcmode="lin" valueType="num">
                                      <p:cBhvr>
                                        <p:cTn id="17" dur="1000" fill="hold"/>
                                        <p:tgtEl>
                                          <p:spTgt spid="17">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1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allAtOnce"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2"/>
          <p:cNvSpPr txBox="1">
            <a:spLocks noChangeArrowheads="1"/>
          </p:cNvSpPr>
          <p:nvPr/>
        </p:nvSpPr>
        <p:spPr bwMode="auto">
          <a:xfrm>
            <a:off x="3918857" y="106875"/>
            <a:ext cx="4987636" cy="1107996"/>
          </a:xfrm>
          <a:prstGeom prst="rect">
            <a:avLst/>
          </a:prstGeom>
          <a:solidFill>
            <a:srgbClr val="CCFFFF"/>
          </a:solidFill>
          <a:ln w="38100">
            <a:solidFill>
              <a:srgbClr val="FF0066"/>
            </a:solidFill>
            <a:miter lim="800000"/>
            <a:headEnd/>
            <a:tailEnd/>
          </a:ln>
          <a:effectLst/>
        </p:spPr>
        <p:txBody>
          <a:bodyPr wrap="square">
            <a:spAutoFit/>
          </a:bodyPr>
          <a:lstStyle/>
          <a:p>
            <a:pPr lvl="0" indent="450850" algn="just"/>
            <a:r>
              <a:rPr lang="en-US" sz="2200" b="1" u="sng" dirty="0" smtClean="0">
                <a:solidFill>
                  <a:srgbClr val="FF0000"/>
                </a:solidFill>
                <a:latin typeface="Times New Roman" pitchFamily="18" charset="0"/>
                <a:cs typeface="Times New Roman" pitchFamily="18" charset="0"/>
              </a:rPr>
              <a:t>Yêu cầu</a:t>
            </a:r>
            <a:r>
              <a:rPr lang="en-US" sz="2200" b="1" u="sng" smtClean="0">
                <a:solidFill>
                  <a:srgbClr val="FF0000"/>
                </a:solidFill>
                <a:latin typeface="Times New Roman" pitchFamily="18" charset="0"/>
                <a:cs typeface="Times New Roman" pitchFamily="18" charset="0"/>
              </a:rPr>
              <a:t>:</a:t>
            </a:r>
            <a:r>
              <a:rPr lang="en-US" sz="2200" b="1" smtClean="0">
                <a:solidFill>
                  <a:srgbClr val="FF0000"/>
                </a:solidFill>
                <a:latin typeface="Times New Roman" pitchFamily="18" charset="0"/>
                <a:cs typeface="Times New Roman" pitchFamily="18" charset="0"/>
              </a:rPr>
              <a:t> </a:t>
            </a:r>
            <a:r>
              <a:rPr lang="vi-VN" sz="2200" b="1" dirty="0" smtClean="0">
                <a:solidFill>
                  <a:srgbClr val="0000FF"/>
                </a:solidFill>
                <a:latin typeface="Times New Roman" pitchFamily="18" charset="0"/>
                <a:cs typeface="Times New Roman" pitchFamily="18" charset="0"/>
              </a:rPr>
              <a:t>Khai thác thông tin </a:t>
            </a:r>
            <a:r>
              <a:rPr lang="vi-VN" sz="2200" b="1" smtClean="0">
                <a:solidFill>
                  <a:srgbClr val="0000FF"/>
                </a:solidFill>
                <a:latin typeface="Times New Roman" pitchFamily="18" charset="0"/>
                <a:cs typeface="Times New Roman" pitchFamily="18" charset="0"/>
              </a:rPr>
              <a:t>mục </a:t>
            </a:r>
            <a:r>
              <a:rPr lang="en-US" sz="2200" b="1" smtClean="0">
                <a:solidFill>
                  <a:srgbClr val="0000FF"/>
                </a:solidFill>
                <a:latin typeface="Times New Roman" pitchFamily="18" charset="0"/>
                <a:cs typeface="Times New Roman" pitchFamily="18" charset="0"/>
              </a:rPr>
              <a:t>2b,</a:t>
            </a:r>
            <a:r>
              <a:rPr lang="vi-VN" sz="2200" b="1" smtClean="0">
                <a:solidFill>
                  <a:srgbClr val="0000FF"/>
                </a:solidFill>
                <a:latin typeface="Times New Roman" pitchFamily="18" charset="0"/>
                <a:cs typeface="Times New Roman" pitchFamily="18" charset="0"/>
              </a:rPr>
              <a:t> </a:t>
            </a:r>
            <a:r>
              <a:rPr lang="vi-VN" sz="2200" b="1" dirty="0" smtClean="0">
                <a:solidFill>
                  <a:srgbClr val="0000FF"/>
                </a:solidFill>
                <a:latin typeface="Times New Roman" pitchFamily="18" charset="0"/>
                <a:cs typeface="Times New Roman" pitchFamily="18" charset="0"/>
              </a:rPr>
              <a:t>quan </a:t>
            </a:r>
            <a:r>
              <a:rPr lang="vi-VN" sz="2200" b="1" smtClean="0">
                <a:solidFill>
                  <a:srgbClr val="0000FF"/>
                </a:solidFill>
                <a:latin typeface="Times New Roman" pitchFamily="18" charset="0"/>
                <a:cs typeface="Times New Roman" pitchFamily="18" charset="0"/>
              </a:rPr>
              <a:t>sát H.</a:t>
            </a:r>
            <a:r>
              <a:rPr lang="en-US" sz="2200" b="1" smtClean="0">
                <a:solidFill>
                  <a:srgbClr val="0000FF"/>
                </a:solidFill>
                <a:latin typeface="Times New Roman" pitchFamily="18" charset="0"/>
                <a:cs typeface="Times New Roman" pitchFamily="18" charset="0"/>
              </a:rPr>
              <a:t>1.2</a:t>
            </a:r>
            <a:r>
              <a:rPr lang="vi-VN" sz="2200" b="1" smtClean="0">
                <a:solidFill>
                  <a:srgbClr val="0000FF"/>
                </a:solidFill>
                <a:latin typeface="Times New Roman" pitchFamily="18" charset="0"/>
                <a:cs typeface="Times New Roman" pitchFamily="18" charset="0"/>
              </a:rPr>
              <a:t>SGK</a:t>
            </a:r>
            <a:r>
              <a:rPr lang="en-US" sz="2200" b="1" smtClean="0">
                <a:solidFill>
                  <a:srgbClr val="0000FF"/>
                </a:solidFill>
                <a:latin typeface="Times New Roman" pitchFamily="18" charset="0"/>
                <a:cs typeface="Times New Roman" pitchFamily="18" charset="0"/>
              </a:rPr>
              <a:t>: </a:t>
            </a:r>
            <a:r>
              <a:rPr lang="en-US" sz="2200" b="1" i="1" dirty="0" smtClean="0">
                <a:solidFill>
                  <a:srgbClr val="0000FF"/>
                </a:solidFill>
                <a:latin typeface="Times New Roman" pitchFamily="18" charset="0"/>
                <a:ea typeface="Calibri" charset="0"/>
                <a:cs typeface="Times New Roman" pitchFamily="18" charset="0"/>
              </a:rPr>
              <a:t>Các nhóm hoàn thành nhiệm vụ theo bảng d</a:t>
            </a:r>
            <a:r>
              <a:rPr lang="vi-VN" sz="2200" b="1" i="1" dirty="0" smtClean="0">
                <a:solidFill>
                  <a:srgbClr val="0000FF"/>
                </a:solidFill>
                <a:latin typeface="Times New Roman" pitchFamily="18" charset="0"/>
                <a:ea typeface="Calibri" charset="0"/>
                <a:cs typeface="Times New Roman" pitchFamily="18" charset="0"/>
              </a:rPr>
              <a:t>ướ</a:t>
            </a:r>
            <a:r>
              <a:rPr lang="en-US" sz="2200" b="1" i="1" dirty="0" smtClean="0">
                <a:solidFill>
                  <a:srgbClr val="0000FF"/>
                </a:solidFill>
                <a:latin typeface="Times New Roman" pitchFamily="18" charset="0"/>
                <a:ea typeface="Calibri" charset="0"/>
                <a:cs typeface="Times New Roman" pitchFamily="18" charset="0"/>
              </a:rPr>
              <a:t>i </a:t>
            </a:r>
            <a:r>
              <a:rPr lang="vi-VN" sz="2200" b="1" i="1" dirty="0" smtClean="0">
                <a:solidFill>
                  <a:srgbClr val="0000FF"/>
                </a:solidFill>
                <a:latin typeface="Times New Roman" pitchFamily="18" charset="0"/>
                <a:ea typeface="Calibri" charset="0"/>
                <a:cs typeface="Times New Roman" pitchFamily="18" charset="0"/>
              </a:rPr>
              <a:t>đâ</a:t>
            </a:r>
            <a:r>
              <a:rPr lang="en-US" sz="2200" b="1" i="1" dirty="0" smtClean="0">
                <a:solidFill>
                  <a:srgbClr val="0000FF"/>
                </a:solidFill>
                <a:latin typeface="Times New Roman" pitchFamily="18" charset="0"/>
                <a:ea typeface="Calibri" charset="0"/>
                <a:cs typeface="Times New Roman" pitchFamily="18" charset="0"/>
              </a:rPr>
              <a:t>y.</a:t>
            </a:r>
            <a:endParaRPr lang="en-US" sz="2200" b="1" dirty="0">
              <a:solidFill>
                <a:srgbClr val="0000FF"/>
              </a:solidFill>
              <a:latin typeface="Times New Roman" pitchFamily="18" charset="0"/>
              <a:cs typeface="Times New Roman" pitchFamily="18" charset="0"/>
            </a:endParaRPr>
          </a:p>
        </p:txBody>
      </p:sp>
      <p:sp>
        <p:nvSpPr>
          <p:cNvPr id="12" name="Text Box 3"/>
          <p:cNvSpPr txBox="1">
            <a:spLocks noChangeArrowheads="1"/>
          </p:cNvSpPr>
          <p:nvPr/>
        </p:nvSpPr>
        <p:spPr bwMode="auto">
          <a:xfrm>
            <a:off x="110840" y="782895"/>
            <a:ext cx="1717964" cy="13381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300" b="1" smtClean="0">
                <a:solidFill>
                  <a:srgbClr val="0070C0"/>
                </a:solidFill>
              </a:rPr>
              <a:t>Nhóm 1: Khí hậu cực và cận cực.</a:t>
            </a:r>
            <a:endParaRPr lang="en-US" sz="2300" b="1">
              <a:solidFill>
                <a:srgbClr val="0070C0"/>
              </a:solidFill>
            </a:endParaRPr>
          </a:p>
        </p:txBody>
      </p:sp>
      <p:sp>
        <p:nvSpPr>
          <p:cNvPr id="16" name="WordArt 5"/>
          <p:cNvSpPr>
            <a:spLocks noChangeArrowheads="1" noChangeShapeType="1" noTextEdit="1"/>
          </p:cNvSpPr>
          <p:nvPr/>
        </p:nvSpPr>
        <p:spPr bwMode="auto">
          <a:xfrm>
            <a:off x="0" y="0"/>
            <a:ext cx="3823855" cy="646177"/>
          </a:xfrm>
          <a:prstGeom prst="rect">
            <a:avLst/>
          </a:prstGeom>
          <a:solidFill>
            <a:schemeClr val="bg1"/>
          </a:solidFill>
        </p:spPr>
        <p:txBody>
          <a:bodyPr wrap="none" fromWordArt="1">
            <a:prstTxWarp prst="textPlain">
              <a:avLst>
                <a:gd name="adj" fmla="val 50000"/>
              </a:avLst>
            </a:prstTxWarp>
          </a:bodyPr>
          <a:lstStyle/>
          <a:p>
            <a:r>
              <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2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2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2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9" name="Text Box 3"/>
          <p:cNvSpPr txBox="1">
            <a:spLocks noChangeArrowheads="1"/>
          </p:cNvSpPr>
          <p:nvPr/>
        </p:nvSpPr>
        <p:spPr bwMode="auto">
          <a:xfrm>
            <a:off x="95000" y="2241577"/>
            <a:ext cx="1710049" cy="1366528"/>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300" b="1" smtClean="0">
                <a:solidFill>
                  <a:srgbClr val="7030A0"/>
                </a:solidFill>
              </a:rPr>
              <a:t>Nhóm 2: Khí hậu ôn đới hải dương.</a:t>
            </a:r>
            <a:endParaRPr lang="en-US" sz="2300" b="1">
              <a:solidFill>
                <a:srgbClr val="7030A0"/>
              </a:solidFill>
            </a:endParaRPr>
          </a:p>
        </p:txBody>
      </p:sp>
      <p:sp>
        <p:nvSpPr>
          <p:cNvPr id="20" name="Text Box 3"/>
          <p:cNvSpPr txBox="1">
            <a:spLocks noChangeArrowheads="1"/>
          </p:cNvSpPr>
          <p:nvPr/>
        </p:nvSpPr>
        <p:spPr bwMode="auto">
          <a:xfrm>
            <a:off x="2054431" y="790814"/>
            <a:ext cx="1698164" cy="133818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300" b="1" smtClean="0">
                <a:solidFill>
                  <a:srgbClr val="002060"/>
                </a:solidFill>
              </a:rPr>
              <a:t>Nhóm 3: Khí hậu ôn đới lục địa.</a:t>
            </a:r>
            <a:endParaRPr lang="en-US" sz="2300" b="1">
              <a:solidFill>
                <a:srgbClr val="002060"/>
              </a:solidFill>
            </a:endParaRPr>
          </a:p>
        </p:txBody>
      </p:sp>
      <p:sp>
        <p:nvSpPr>
          <p:cNvPr id="21" name="Text Box 3"/>
          <p:cNvSpPr txBox="1">
            <a:spLocks noChangeArrowheads="1"/>
          </p:cNvSpPr>
          <p:nvPr/>
        </p:nvSpPr>
        <p:spPr bwMode="auto">
          <a:xfrm>
            <a:off x="142505" y="3805162"/>
            <a:ext cx="1983178" cy="91345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300" b="1" smtClean="0">
                <a:solidFill>
                  <a:srgbClr val="FF0000"/>
                </a:solidFill>
              </a:rPr>
              <a:t>Nhóm 4: Khí hậu cận nhiệt.</a:t>
            </a:r>
            <a:endParaRPr lang="en-US" sz="2300" b="1">
              <a:solidFill>
                <a:srgbClr val="FF0000"/>
              </a:solidFill>
            </a:endParaRPr>
          </a:p>
        </p:txBody>
      </p:sp>
      <p:graphicFrame>
        <p:nvGraphicFramePr>
          <p:cNvPr id="22" name="Table 21"/>
          <p:cNvGraphicFramePr>
            <a:graphicFrameLocks noGrp="1"/>
          </p:cNvGraphicFramePr>
          <p:nvPr/>
        </p:nvGraphicFramePr>
        <p:xfrm>
          <a:off x="3918857" y="1431064"/>
          <a:ext cx="4975768" cy="3422904"/>
        </p:xfrm>
        <a:graphic>
          <a:graphicData uri="http://schemas.openxmlformats.org/drawingml/2006/table">
            <a:tbl>
              <a:tblPr/>
              <a:tblGrid>
                <a:gridCol w="1056904"/>
                <a:gridCol w="572501"/>
                <a:gridCol w="1004108"/>
                <a:gridCol w="825248"/>
                <a:gridCol w="837384"/>
                <a:gridCol w="679623"/>
              </a:tblGrid>
              <a:tr h="0">
                <a:tc rowSpan="2">
                  <a:txBody>
                    <a:bodyPr/>
                    <a:lstStyle/>
                    <a:p>
                      <a:pPr algn="ctr">
                        <a:lnSpc>
                          <a:spcPct val="120000"/>
                        </a:lnSpc>
                        <a:spcBef>
                          <a:spcPts val="600"/>
                        </a:spcBef>
                        <a:spcAft>
                          <a:spcPts val="0"/>
                        </a:spcAft>
                      </a:pPr>
                      <a:r>
                        <a:rPr lang="pt-BR" sz="2100" b="1">
                          <a:solidFill>
                            <a:srgbClr val="000000"/>
                          </a:solidFill>
                          <a:latin typeface="+mj-lt"/>
                          <a:ea typeface="Calibri"/>
                        </a:rPr>
                        <a:t>Đới/kiểu</a:t>
                      </a:r>
                      <a:endParaRPr lang="en-US" sz="2100">
                        <a:solidFill>
                          <a:srgbClr val="000000"/>
                        </a:solidFill>
                        <a:latin typeface="+mj-lt"/>
                        <a:ea typeface="Calibri"/>
                      </a:endParaRPr>
                    </a:p>
                    <a:p>
                      <a:pPr algn="ctr">
                        <a:lnSpc>
                          <a:spcPct val="120000"/>
                        </a:lnSpc>
                        <a:spcBef>
                          <a:spcPts val="600"/>
                        </a:spcBef>
                        <a:spcAft>
                          <a:spcPts val="0"/>
                        </a:spcAft>
                      </a:pPr>
                      <a:r>
                        <a:rPr lang="pt-BR" sz="2100" b="1">
                          <a:solidFill>
                            <a:srgbClr val="000000"/>
                          </a:solidFill>
                          <a:latin typeface="+mj-lt"/>
                          <a:ea typeface="Calibri"/>
                        </a:rPr>
                        <a:t>khí hậu</a:t>
                      </a:r>
                      <a:endParaRPr lang="en-US" sz="21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00000"/>
                        </a:lnSpc>
                        <a:spcBef>
                          <a:spcPts val="600"/>
                        </a:spcBef>
                        <a:spcAft>
                          <a:spcPts val="0"/>
                        </a:spcAft>
                      </a:pPr>
                      <a:r>
                        <a:rPr lang="pt-BR" sz="2100" b="1">
                          <a:solidFill>
                            <a:srgbClr val="000000"/>
                          </a:solidFill>
                          <a:latin typeface="+mj-lt"/>
                          <a:ea typeface="Calibri"/>
                        </a:rPr>
                        <a:t>Cực </a:t>
                      </a:r>
                      <a:endParaRPr lang="en-US" sz="2100">
                        <a:solidFill>
                          <a:srgbClr val="000000"/>
                        </a:solidFill>
                        <a:latin typeface="+mj-lt"/>
                        <a:ea typeface="Calibri"/>
                      </a:endParaRPr>
                    </a:p>
                    <a:p>
                      <a:pPr algn="ctr">
                        <a:lnSpc>
                          <a:spcPct val="100000"/>
                        </a:lnSpc>
                        <a:spcBef>
                          <a:spcPts val="600"/>
                        </a:spcBef>
                        <a:spcAft>
                          <a:spcPts val="0"/>
                        </a:spcAft>
                      </a:pPr>
                      <a:r>
                        <a:rPr lang="pt-BR" sz="2100" b="1">
                          <a:solidFill>
                            <a:srgbClr val="000000"/>
                          </a:solidFill>
                          <a:latin typeface="+mj-lt"/>
                          <a:ea typeface="Calibri"/>
                        </a:rPr>
                        <a:t>và cận cực</a:t>
                      </a:r>
                      <a:endParaRPr lang="en-US" sz="21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gridSpan="2">
                  <a:txBody>
                    <a:bodyPr/>
                    <a:lstStyle/>
                    <a:p>
                      <a:pPr algn="ctr">
                        <a:lnSpc>
                          <a:spcPct val="120000"/>
                        </a:lnSpc>
                        <a:spcBef>
                          <a:spcPts val="600"/>
                        </a:spcBef>
                        <a:spcAft>
                          <a:spcPts val="0"/>
                        </a:spcAft>
                      </a:pPr>
                      <a:r>
                        <a:rPr lang="pt-BR" sz="2100" b="1">
                          <a:solidFill>
                            <a:srgbClr val="000000"/>
                          </a:solidFill>
                          <a:latin typeface="+mj-lt"/>
                          <a:ea typeface="Calibri"/>
                        </a:rPr>
                        <a:t>Ôn đới</a:t>
                      </a:r>
                      <a:endParaRPr lang="en-US" sz="21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lang="en-US"/>
                    </a:p>
                  </a:txBody>
                  <a:tcPr/>
                </a:tc>
                <a:tc rowSpan="2">
                  <a:txBody>
                    <a:bodyPr/>
                    <a:lstStyle/>
                    <a:p>
                      <a:pPr algn="ctr">
                        <a:lnSpc>
                          <a:spcPct val="120000"/>
                        </a:lnSpc>
                        <a:spcBef>
                          <a:spcPts val="600"/>
                        </a:spcBef>
                        <a:spcAft>
                          <a:spcPts val="0"/>
                        </a:spcAft>
                      </a:pPr>
                      <a:r>
                        <a:rPr lang="pt-BR" sz="2100" b="1">
                          <a:solidFill>
                            <a:srgbClr val="000000"/>
                          </a:solidFill>
                          <a:latin typeface="+mj-lt"/>
                          <a:ea typeface="Calibri"/>
                        </a:rPr>
                        <a:t>Cận </a:t>
                      </a:r>
                      <a:r>
                        <a:rPr lang="pt-BR" sz="2100" b="1" smtClean="0">
                          <a:solidFill>
                            <a:srgbClr val="000000"/>
                          </a:solidFill>
                          <a:latin typeface="+mj-lt"/>
                          <a:ea typeface="Calibri"/>
                        </a:rPr>
                        <a:t>nhiệt</a:t>
                      </a:r>
                      <a:endParaRPr lang="en-US" sz="21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rowSpan="2">
                  <a:txBody>
                    <a:bodyPr/>
                    <a:lstStyle/>
                    <a:p>
                      <a:pPr algn="ctr">
                        <a:lnSpc>
                          <a:spcPct val="120000"/>
                        </a:lnSpc>
                        <a:spcBef>
                          <a:spcPts val="600"/>
                        </a:spcBef>
                        <a:spcAft>
                          <a:spcPts val="0"/>
                        </a:spcAft>
                      </a:pPr>
                      <a:r>
                        <a:rPr lang="en-US" sz="2100" b="1" kern="1200" smtClean="0">
                          <a:solidFill>
                            <a:srgbClr val="000000"/>
                          </a:solidFill>
                          <a:latin typeface="+mj-lt"/>
                          <a:ea typeface="Calibri"/>
                          <a:cs typeface="+mn-cs"/>
                        </a:rPr>
                        <a:t>Núi cao</a:t>
                      </a:r>
                      <a:endParaRPr lang="en-US" sz="2100" b="1" kern="1200">
                        <a:solidFill>
                          <a:srgbClr val="000000"/>
                        </a:solidFill>
                        <a:latin typeface="+mj-lt"/>
                        <a:ea typeface="Calibri"/>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r>
              <a:tr h="605607">
                <a:tc vMerge="1">
                  <a:txBody>
                    <a:bodyPr/>
                    <a:lstStyle/>
                    <a:p>
                      <a:endParaRPr lang="en-US"/>
                    </a:p>
                  </a:txBody>
                  <a:tcPr/>
                </a:tc>
                <a:tc vMerge="1">
                  <a:txBody>
                    <a:bodyPr/>
                    <a:lstStyle/>
                    <a:p>
                      <a:endParaRPr lang="en-US"/>
                    </a:p>
                  </a:txBody>
                  <a:tcPr/>
                </a:tc>
                <a:tc>
                  <a:txBody>
                    <a:bodyPr/>
                    <a:lstStyle/>
                    <a:p>
                      <a:pPr algn="ctr">
                        <a:lnSpc>
                          <a:spcPct val="100000"/>
                        </a:lnSpc>
                        <a:spcBef>
                          <a:spcPts val="600"/>
                        </a:spcBef>
                        <a:spcAft>
                          <a:spcPts val="0"/>
                        </a:spcAft>
                      </a:pPr>
                      <a:r>
                        <a:rPr lang="pt-BR" sz="2100" b="1" smtClean="0">
                          <a:solidFill>
                            <a:srgbClr val="000000"/>
                          </a:solidFill>
                          <a:latin typeface="+mj-lt"/>
                          <a:ea typeface="Calibri"/>
                        </a:rPr>
                        <a:t>hải </a:t>
                      </a:r>
                      <a:r>
                        <a:rPr lang="pt-BR" sz="2100" b="1">
                          <a:solidFill>
                            <a:srgbClr val="000000"/>
                          </a:solidFill>
                          <a:latin typeface="+mj-lt"/>
                          <a:ea typeface="Calibri"/>
                        </a:rPr>
                        <a:t>dương</a:t>
                      </a:r>
                      <a:endParaRPr lang="en-US" sz="21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a:lnSpc>
                          <a:spcPct val="120000"/>
                        </a:lnSpc>
                        <a:spcBef>
                          <a:spcPts val="600"/>
                        </a:spcBef>
                        <a:spcAft>
                          <a:spcPts val="0"/>
                        </a:spcAft>
                      </a:pPr>
                      <a:r>
                        <a:rPr lang="pt-BR" sz="2100" b="1" smtClean="0">
                          <a:solidFill>
                            <a:srgbClr val="000000"/>
                          </a:solidFill>
                          <a:latin typeface="+mj-lt"/>
                          <a:ea typeface="Calibri"/>
                        </a:rPr>
                        <a:t>lục </a:t>
                      </a:r>
                      <a:r>
                        <a:rPr lang="pt-BR" sz="2100" b="1">
                          <a:solidFill>
                            <a:srgbClr val="000000"/>
                          </a:solidFill>
                          <a:latin typeface="+mj-lt"/>
                          <a:ea typeface="Calibri"/>
                        </a:rPr>
                        <a:t>địa</a:t>
                      </a:r>
                      <a:endParaRPr lang="en-US" sz="21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vMerge="1">
                  <a:txBody>
                    <a:bodyPr/>
                    <a:lstStyle/>
                    <a:p>
                      <a:endParaRPr lang="en-US"/>
                    </a:p>
                  </a:txBody>
                  <a:tcPr/>
                </a:tc>
                <a:tc vMerge="1">
                  <a:txBody>
                    <a:bodyPr/>
                    <a:lstStyle/>
                    <a:p>
                      <a:endParaRPr lang="en-US"/>
                    </a:p>
                  </a:txBody>
                  <a:tcPr/>
                </a:tc>
              </a:tr>
              <a:tr h="303578">
                <a:tc>
                  <a:txBody>
                    <a:bodyPr/>
                    <a:lstStyle/>
                    <a:p>
                      <a:pPr algn="ctr">
                        <a:lnSpc>
                          <a:spcPct val="120000"/>
                        </a:lnSpc>
                        <a:spcBef>
                          <a:spcPts val="600"/>
                        </a:spcBef>
                        <a:spcAft>
                          <a:spcPts val="0"/>
                        </a:spcAft>
                      </a:pPr>
                      <a:r>
                        <a:rPr lang="pt-BR" sz="2200" b="1">
                          <a:solidFill>
                            <a:srgbClr val="000000"/>
                          </a:solidFill>
                          <a:latin typeface="+mj-lt"/>
                          <a:ea typeface="Calibri"/>
                        </a:rPr>
                        <a:t>Vị trí</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ctr">
                        <a:lnSpc>
                          <a:spcPct val="120000"/>
                        </a:lnSpc>
                        <a:spcBef>
                          <a:spcPts val="600"/>
                        </a:spcBef>
                        <a:spcAft>
                          <a:spcPts val="0"/>
                        </a:spcAft>
                      </a:pPr>
                      <a:r>
                        <a:rPr lang="pt-BR" sz="2200" b="1">
                          <a:solidFill>
                            <a:srgbClr val="000000"/>
                          </a:solidFill>
                          <a:latin typeface="+mj-lt"/>
                          <a:ea typeface="Calibri"/>
                        </a:rPr>
                        <a:t>Lượng mưa</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r h="0">
                <a:tc>
                  <a:txBody>
                    <a:bodyPr/>
                    <a:lstStyle/>
                    <a:p>
                      <a:pPr algn="ctr">
                        <a:lnSpc>
                          <a:spcPct val="120000"/>
                        </a:lnSpc>
                        <a:spcBef>
                          <a:spcPts val="600"/>
                        </a:spcBef>
                        <a:spcAft>
                          <a:spcPts val="0"/>
                        </a:spcAft>
                      </a:pPr>
                      <a:r>
                        <a:rPr lang="pt-BR" sz="2200" b="1">
                          <a:solidFill>
                            <a:srgbClr val="000000"/>
                          </a:solidFill>
                          <a:latin typeface="+mj-lt"/>
                          <a:ea typeface="Calibri"/>
                        </a:rPr>
                        <a:t>Đặc điểm</a:t>
                      </a:r>
                      <a:endParaRPr lang="en-US" sz="2200" b="1">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just">
                        <a:lnSpc>
                          <a:spcPct val="120000"/>
                        </a:lnSpc>
                        <a:spcBef>
                          <a:spcPts val="600"/>
                        </a:spcBef>
                        <a:spcAft>
                          <a:spcPts val="0"/>
                        </a:spcAft>
                      </a:pPr>
                      <a:endParaRPr lang="pt-BR" sz="2500">
                        <a:solidFill>
                          <a:srgbClr val="000000"/>
                        </a:solidFill>
                        <a:latin typeface="+mj-lt"/>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r>
            </a:tbl>
          </a:graphicData>
        </a:graphic>
      </p:graphicFrame>
      <p:sp>
        <p:nvSpPr>
          <p:cNvPr id="9" name="Text Box 3"/>
          <p:cNvSpPr txBox="1">
            <a:spLocks noChangeArrowheads="1"/>
          </p:cNvSpPr>
          <p:nvPr/>
        </p:nvSpPr>
        <p:spPr bwMode="auto">
          <a:xfrm>
            <a:off x="2006924" y="2324261"/>
            <a:ext cx="1769428" cy="94179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lnSpc>
                <a:spcPct val="120000"/>
              </a:lnSpc>
            </a:pPr>
            <a:r>
              <a:rPr lang="it-IT" sz="2300" b="1" smtClean="0">
                <a:solidFill>
                  <a:srgbClr val="0000FF"/>
                </a:solidFill>
              </a:rPr>
              <a:t>Nhóm 5: Khí hậu núi cao</a:t>
            </a:r>
            <a:endParaRPr lang="en-US" sz="2300" b="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ppt_x</p:attrName>
                                        </p:attrNameLst>
                                      </p:cBhvr>
                                      <p:tavLst>
                                        <p:tav tm="0">
                                          <p:val>
                                            <p:strVal val="#ppt_x-.2"/>
                                          </p:val>
                                        </p:tav>
                                        <p:tav tm="100000">
                                          <p:val>
                                            <p:strVal val="#ppt_x"/>
                                          </p:val>
                                        </p:tav>
                                      </p:tavLst>
                                    </p:anim>
                                    <p:anim calcmode="lin" valueType="num">
                                      <p:cBhvr>
                                        <p:cTn id="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ppt_x</p:attrName>
                                        </p:attrNameLst>
                                      </p:cBhvr>
                                      <p:tavLst>
                                        <p:tav tm="0">
                                          <p:val>
                                            <p:strVal val="#ppt_x-.2"/>
                                          </p:val>
                                        </p:tav>
                                        <p:tav tm="100000">
                                          <p:val>
                                            <p:strVal val="#ppt_x"/>
                                          </p:val>
                                        </p:tav>
                                      </p:tavLst>
                                    </p:anim>
                                    <p:anim calcmode="lin" valueType="num">
                                      <p:cBhvr>
                                        <p:cTn id="1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1000" fill="hold"/>
                                        <p:tgtEl>
                                          <p:spTgt spid="20"/>
                                        </p:tgtEl>
                                        <p:attrNameLst>
                                          <p:attrName>ppt_x</p:attrName>
                                        </p:attrNameLst>
                                      </p:cBhvr>
                                      <p:tavLst>
                                        <p:tav tm="0">
                                          <p:val>
                                            <p:strVal val="#ppt_x-.2"/>
                                          </p:val>
                                        </p:tav>
                                        <p:tav tm="100000">
                                          <p:val>
                                            <p:strVal val="#ppt_x"/>
                                          </p:val>
                                        </p:tav>
                                      </p:tavLst>
                                    </p:anim>
                                    <p:anim calcmode="lin" valueType="num">
                                      <p:cBhvr>
                                        <p:cTn id="28"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20"/>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ppt_x</p:attrName>
                                        </p:attrNameLst>
                                      </p:cBhvr>
                                      <p:tavLst>
                                        <p:tav tm="0">
                                          <p:val>
                                            <p:strVal val="#ppt_x-.2"/>
                                          </p:val>
                                        </p:tav>
                                        <p:tav tm="100000">
                                          <p:val>
                                            <p:strVal val="#ppt_x"/>
                                          </p:val>
                                        </p:tav>
                                      </p:tavLst>
                                    </p:anim>
                                    <p:anim calcmode="lin" valueType="num">
                                      <p:cBhvr>
                                        <p:cTn id="33"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34" dur="1000"/>
                                        <p:tgtEl>
                                          <p:spTgt spid="21"/>
                                        </p:tgtEl>
                                      </p:cBhvr>
                                    </p:animEffect>
                                  </p:childTnLst>
                                </p:cTn>
                              </p:par>
                              <p:par>
                                <p:cTn id="35" presetID="29"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ppt_x</p:attrName>
                                        </p:attrNameLst>
                                      </p:cBhvr>
                                      <p:tavLst>
                                        <p:tav tm="0">
                                          <p:val>
                                            <p:strVal val="#ppt_x-.2"/>
                                          </p:val>
                                        </p:tav>
                                        <p:tav tm="100000">
                                          <p:val>
                                            <p:strVal val="#ppt_x"/>
                                          </p:val>
                                        </p:tav>
                                      </p:tavLst>
                                    </p:anim>
                                    <p:anim calcmode="lin" valueType="num">
                                      <p:cBhvr>
                                        <p:cTn id="38"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39" dur="1000"/>
                                        <p:tgtEl>
                                          <p:spTgt spid="22"/>
                                        </p:tgtEl>
                                      </p:cBhvr>
                                    </p:animEffect>
                                  </p:childTnLst>
                                </p:cTn>
                              </p:par>
                              <p:par>
                                <p:cTn id="40" presetID="29"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ppt_x</p:attrName>
                                        </p:attrNameLst>
                                      </p:cBhvr>
                                      <p:tavLst>
                                        <p:tav tm="0">
                                          <p:val>
                                            <p:strVal val="#ppt_x-.2"/>
                                          </p:val>
                                        </p:tav>
                                        <p:tav tm="100000">
                                          <p:val>
                                            <p:strVal val="#ppt_x"/>
                                          </p:val>
                                        </p:tav>
                                      </p:tavLst>
                                    </p:anim>
                                    <p:anim calcmode="lin" valueType="num">
                                      <p:cBhvr>
                                        <p:cTn id="4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6" grpId="0" animBg="1"/>
      <p:bldP spid="19" grpId="0" animBg="1"/>
      <p:bldP spid="20" grpId="0" animBg="1"/>
      <p:bldP spid="21"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64925" y="1815957"/>
            <a:ext cx="2827809" cy="1029513"/>
          </a:xfrm>
          <a:prstGeom prst="rect">
            <a:avLst/>
          </a:prstGeom>
        </p:spPr>
        <p:txBody>
          <a:bodyPr wrap="square" lIns="68580" tIns="34290" rIns="68580" bIns="34290">
            <a:spAutoFit/>
          </a:bodyPr>
          <a:lstStyle/>
          <a:p>
            <a:pPr algn="ctr">
              <a:lnSpc>
                <a:spcPct val="120000"/>
              </a:lnSpc>
            </a:pPr>
            <a:r>
              <a:rPr lang="en-US" sz="2600" b="1" dirty="0" err="1" smtClean="0">
                <a:solidFill>
                  <a:srgbClr val="2BCD15"/>
                </a:solidFill>
                <a:latin typeface="Tahoma" pitchFamily="34" charset="0"/>
                <a:ea typeface="Tahoma" panose="020B0604030504040204" pitchFamily="34" charset="0"/>
                <a:cs typeface="Tahoma" pitchFamily="34" charset="0"/>
              </a:rPr>
              <a:t>Tháp</a:t>
            </a:r>
            <a:r>
              <a:rPr lang="en-US" sz="2600" b="1" dirty="0" smtClean="0">
                <a:solidFill>
                  <a:srgbClr val="2BCD15"/>
                </a:solidFill>
                <a:latin typeface="Tahoma" pitchFamily="34" charset="0"/>
                <a:ea typeface="Tahoma" panose="020B0604030504040204" pitchFamily="34" charset="0"/>
                <a:cs typeface="Tahoma" pitchFamily="34" charset="0"/>
              </a:rPr>
              <a:t> </a:t>
            </a:r>
            <a:r>
              <a:rPr lang="en-US" sz="2600" b="1" err="1">
                <a:solidFill>
                  <a:srgbClr val="2BCD15"/>
                </a:solidFill>
                <a:latin typeface="Tahoma" pitchFamily="34" charset="0"/>
                <a:ea typeface="Tahoma" panose="020B0604030504040204" pitchFamily="34" charset="0"/>
                <a:cs typeface="Tahoma" pitchFamily="34" charset="0"/>
              </a:rPr>
              <a:t>nghiêng</a:t>
            </a:r>
            <a:r>
              <a:rPr lang="en-US" sz="2600" b="1">
                <a:solidFill>
                  <a:srgbClr val="2BCD15"/>
                </a:solidFill>
                <a:latin typeface="Tahoma" pitchFamily="34" charset="0"/>
                <a:ea typeface="Tahoma" panose="020B0604030504040204" pitchFamily="34" charset="0"/>
                <a:cs typeface="Tahoma" pitchFamily="34" charset="0"/>
              </a:rPr>
              <a:t> </a:t>
            </a:r>
            <a:r>
              <a:rPr lang="en-US" sz="2600" b="1" smtClean="0">
                <a:solidFill>
                  <a:srgbClr val="2BCD15"/>
                </a:solidFill>
                <a:latin typeface="Tahoma" pitchFamily="34" charset="0"/>
                <a:ea typeface="Tahoma" panose="020B0604030504040204" pitchFamily="34" charset="0"/>
                <a:cs typeface="Tahoma" pitchFamily="34" charset="0"/>
              </a:rPr>
              <a:t>Pi-da </a:t>
            </a:r>
            <a:endParaRPr lang="en-US" sz="2600" b="1" dirty="0">
              <a:solidFill>
                <a:srgbClr val="2BCD15"/>
              </a:solidFill>
              <a:latin typeface="Tahoma" pitchFamily="34" charset="0"/>
              <a:ea typeface="Tahoma" panose="020B0604030504040204" pitchFamily="34" charset="0"/>
              <a:cs typeface="Tahoma" pitchFamily="34" charset="0"/>
            </a:endParaRPr>
          </a:p>
        </p:txBody>
      </p:sp>
      <p:sp>
        <p:nvSpPr>
          <p:cNvPr id="4" name="Rectangle 3"/>
          <p:cNvSpPr/>
          <p:nvPr/>
        </p:nvSpPr>
        <p:spPr>
          <a:xfrm>
            <a:off x="5952490" y="2799210"/>
            <a:ext cx="2613377" cy="623248"/>
          </a:xfrm>
          <a:prstGeom prst="rect">
            <a:avLst/>
          </a:prstGeom>
        </p:spPr>
        <p:txBody>
          <a:bodyPr wrap="square" lIns="68580" tIns="34290" rIns="68580" bIns="34290">
            <a:spAutoFit/>
          </a:bodyPr>
          <a:lstStyle/>
          <a:p>
            <a:pPr algn="ctr">
              <a:lnSpc>
                <a:spcPct val="120000"/>
              </a:lnSpc>
            </a:pPr>
            <a:r>
              <a:rPr lang="en-US" sz="3000" b="1" dirty="0" smtClean="0">
                <a:solidFill>
                  <a:srgbClr val="0033CC"/>
                </a:solidFill>
                <a:latin typeface="Tahoma" pitchFamily="34" charset="0"/>
                <a:ea typeface="Tahoma" panose="020B0604030504040204" pitchFamily="34" charset="0"/>
                <a:cs typeface="Tahoma" pitchFamily="34" charset="0"/>
              </a:rPr>
              <a:t>I-ta-li-a</a:t>
            </a:r>
            <a:endParaRPr lang="en-US" sz="3000" b="1" dirty="0">
              <a:solidFill>
                <a:srgbClr val="0033CC"/>
              </a:solidFill>
              <a:latin typeface="Tahoma" pitchFamily="34" charset="0"/>
              <a:ea typeface="Tahoma" panose="020B0604030504040204" pitchFamily="34" charset="0"/>
              <a:cs typeface="Tahoma" pitchFamily="34" charset="0"/>
            </a:endParaRPr>
          </a:p>
        </p:txBody>
      </p:sp>
      <p:sp>
        <p:nvSpPr>
          <p:cNvPr id="5" name="Rectangle: Rounded Corners 7">
            <a:extLst>
              <a:ext uri="{FF2B5EF4-FFF2-40B4-BE49-F238E27FC236}">
                <a16:creationId xmlns=""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smtClean="0">
                <a:solidFill>
                  <a:srgbClr val="0033CC"/>
                </a:solidFill>
                <a:latin typeface="Tahoma" pitchFamily="34" charset="0"/>
                <a:cs typeface="Tahoma" pitchFamily="34" charset="0"/>
              </a:rPr>
              <a:t>Nhanh</a:t>
            </a:r>
            <a:r>
              <a:rPr lang="en-US" sz="3800" b="1" smtClean="0">
                <a:solidFill>
                  <a:srgbClr val="0033CC"/>
                </a:solidFill>
                <a:latin typeface="Tahoma" pitchFamily="34" charset="0"/>
                <a:cs typeface="Tahoma" pitchFamily="34" charset="0"/>
              </a:rPr>
              <a:t> mắt - Đoán </a:t>
            </a:r>
            <a:r>
              <a:rPr lang="en-US" sz="3800" b="1" dirty="0" err="1" smtClean="0">
                <a:solidFill>
                  <a:srgbClr val="0033CC"/>
                </a:solidFill>
                <a:latin typeface="Tahoma" pitchFamily="34" charset="0"/>
                <a:cs typeface="Tahoma" pitchFamily="34" charset="0"/>
              </a:rPr>
              <a:t>hình</a:t>
            </a:r>
            <a:endParaRPr lang="en-US" sz="3800" b="1" dirty="0">
              <a:solidFill>
                <a:srgbClr val="0033CC"/>
              </a:solidFill>
              <a:latin typeface="Tahoma" pitchFamily="34" charset="0"/>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Bí ẩn giúp tháp nghiêng Pisa không đổ suốt 800 năm"/>
          <p:cNvPicPr>
            <a:picLocks noChangeAspect="1" noChangeArrowheads="1"/>
          </p:cNvPicPr>
          <p:nvPr/>
        </p:nvPicPr>
        <p:blipFill rotWithShape="1">
          <a:blip r:embed="rId5">
            <a:extLst>
              <a:ext uri="{28A0092B-C50C-407E-A947-70E740481C1C}">
                <a14:useLocalDpi xmlns="" xmlns:a14="http://schemas.microsoft.com/office/drawing/2010/main" val="0"/>
              </a:ext>
            </a:extLst>
          </a:blip>
          <a:srcRect r="22585"/>
          <a:stretch/>
        </p:blipFill>
        <p:spPr bwMode="auto">
          <a:xfrm>
            <a:off x="247584" y="979147"/>
            <a:ext cx="5568389" cy="40460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 xmlns:p14="http://schemas.microsoft.com/office/powerpoint/2010/main" val="53616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par>
                                <p:cTn id="15" presetID="29"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ppt_x</p:attrName>
                                        </p:attrNameLst>
                                      </p:cBhvr>
                                      <p:tavLst>
                                        <p:tav tm="0">
                                          <p:val>
                                            <p:strVal val="#ppt_x-.2"/>
                                          </p:val>
                                        </p:tav>
                                        <p:tav tm="100000">
                                          <p:val>
                                            <p:strVal val="#ppt_x"/>
                                          </p:val>
                                        </p:tav>
                                      </p:tavLst>
                                    </p:anim>
                                    <p:anim calcmode="lin" valueType="num">
                                      <p:cBhvr>
                                        <p:cTn id="18"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9"/>
                                        </p:tgtEl>
                                      </p:cBhvr>
                                    </p:animEffect>
                                  </p:childTnLst>
                                </p:cTn>
                              </p:par>
                              <p:par>
                                <p:cTn id="20" presetID="29"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1000" fill="hold"/>
                                        <p:tgtEl>
                                          <p:spTgt spid="2050"/>
                                        </p:tgtEl>
                                        <p:attrNameLst>
                                          <p:attrName>ppt_x</p:attrName>
                                        </p:attrNameLst>
                                      </p:cBhvr>
                                      <p:tavLst>
                                        <p:tav tm="0">
                                          <p:val>
                                            <p:strVal val="#ppt_x-.2"/>
                                          </p:val>
                                        </p:tav>
                                        <p:tav tm="100000">
                                          <p:val>
                                            <p:strVal val="#ppt_x"/>
                                          </p:val>
                                        </p:tav>
                                      </p:tavLst>
                                    </p:anim>
                                    <p:anim calcmode="lin" valueType="num">
                                      <p:cBhvr>
                                        <p:cTn id="23"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05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1000"/>
                                        <p:tgtEl>
                                          <p:spTgt spid="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620284"/>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Khí hậu</a:t>
            </a:r>
          </a:p>
        </p:txBody>
      </p:sp>
      <p:sp>
        <p:nvSpPr>
          <p:cNvPr id="16" name="TextBox 15"/>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graphicFrame>
        <p:nvGraphicFramePr>
          <p:cNvPr id="17" name="Table 16"/>
          <p:cNvGraphicFramePr>
            <a:graphicFrameLocks noGrp="1"/>
          </p:cNvGraphicFramePr>
          <p:nvPr/>
        </p:nvGraphicFramePr>
        <p:xfrm>
          <a:off x="225625" y="1588848"/>
          <a:ext cx="8704620" cy="3148584"/>
        </p:xfrm>
        <a:graphic>
          <a:graphicData uri="http://schemas.openxmlformats.org/drawingml/2006/table">
            <a:tbl>
              <a:tblPr/>
              <a:tblGrid>
                <a:gridCol w="1294417"/>
                <a:gridCol w="1380191"/>
                <a:gridCol w="1719268"/>
                <a:gridCol w="1733798"/>
                <a:gridCol w="1140031"/>
                <a:gridCol w="1436915"/>
              </a:tblGrid>
              <a:tr h="426165">
                <a:tc rowSpan="2">
                  <a:txBody>
                    <a:bodyPr/>
                    <a:lstStyle/>
                    <a:p>
                      <a:pPr algn="ctr">
                        <a:lnSpc>
                          <a:spcPct val="120000"/>
                        </a:lnSpc>
                        <a:spcBef>
                          <a:spcPts val="600"/>
                        </a:spcBef>
                        <a:spcAft>
                          <a:spcPts val="0"/>
                        </a:spcAft>
                      </a:pPr>
                      <a:r>
                        <a:rPr lang="pt-BR" sz="2400" b="1" smtClean="0">
                          <a:solidFill>
                            <a:srgbClr val="000000"/>
                          </a:solidFill>
                          <a:latin typeface="+mn-lt"/>
                          <a:ea typeface="Calibri"/>
                        </a:rPr>
                        <a:t>Đới/kiểu</a:t>
                      </a:r>
                      <a:endParaRPr lang="en-US" sz="2400">
                        <a:solidFill>
                          <a:srgbClr val="000000"/>
                        </a:solidFill>
                        <a:latin typeface="+mn-lt"/>
                        <a:ea typeface="Calibri"/>
                      </a:endParaRPr>
                    </a:p>
                    <a:p>
                      <a:pPr algn="ctr">
                        <a:lnSpc>
                          <a:spcPct val="120000"/>
                        </a:lnSpc>
                        <a:spcBef>
                          <a:spcPts val="600"/>
                        </a:spcBef>
                        <a:spcAft>
                          <a:spcPts val="0"/>
                        </a:spcAft>
                      </a:pPr>
                      <a:r>
                        <a:rPr lang="pt-BR" sz="2400" b="1">
                          <a:solidFill>
                            <a:srgbClr val="000000"/>
                          </a:solidFill>
                          <a:latin typeface="+mn-lt"/>
                          <a:ea typeface="Calibri"/>
                        </a:rPr>
                        <a:t>khí hậu</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00000"/>
                        </a:lnSpc>
                        <a:spcBef>
                          <a:spcPts val="600"/>
                        </a:spcBef>
                        <a:spcAft>
                          <a:spcPts val="0"/>
                        </a:spcAft>
                      </a:pPr>
                      <a:r>
                        <a:rPr lang="pt-BR" sz="2400" b="1">
                          <a:solidFill>
                            <a:srgbClr val="000000"/>
                          </a:solidFill>
                          <a:latin typeface="+mn-lt"/>
                          <a:ea typeface="Calibri"/>
                        </a:rPr>
                        <a:t>Cực </a:t>
                      </a:r>
                      <a:r>
                        <a:rPr lang="pt-BR" sz="2400" b="1" smtClean="0">
                          <a:solidFill>
                            <a:srgbClr val="000000"/>
                          </a:solidFill>
                          <a:latin typeface="+mn-lt"/>
                          <a:ea typeface="Calibri"/>
                        </a:rPr>
                        <a:t>và </a:t>
                      </a:r>
                      <a:r>
                        <a:rPr lang="pt-BR" sz="2400" b="1">
                          <a:solidFill>
                            <a:srgbClr val="000000"/>
                          </a:solidFill>
                          <a:latin typeface="+mn-lt"/>
                          <a:ea typeface="Calibri"/>
                        </a:rPr>
                        <a:t>cận cực</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gridSpan="2">
                  <a:txBody>
                    <a:bodyPr/>
                    <a:lstStyle/>
                    <a:p>
                      <a:pPr algn="ctr">
                        <a:lnSpc>
                          <a:spcPct val="120000"/>
                        </a:lnSpc>
                        <a:spcBef>
                          <a:spcPts val="600"/>
                        </a:spcBef>
                        <a:spcAft>
                          <a:spcPts val="0"/>
                        </a:spcAft>
                      </a:pPr>
                      <a:r>
                        <a:rPr lang="pt-BR" sz="2400" b="1">
                          <a:solidFill>
                            <a:srgbClr val="000000"/>
                          </a:solidFill>
                          <a:latin typeface="+mn-lt"/>
                          <a:ea typeface="Calibri"/>
                        </a:rPr>
                        <a:t>Ôn đới</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mn-lt"/>
                          <a:ea typeface="Calibri"/>
                        </a:rPr>
                        <a:t>Cận nhiệt</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20000"/>
                        </a:lnSpc>
                        <a:spcBef>
                          <a:spcPts val="600"/>
                        </a:spcBef>
                        <a:spcAft>
                          <a:spcPts val="0"/>
                        </a:spcAft>
                      </a:pPr>
                      <a:r>
                        <a:rPr lang="pt-BR" sz="2400" b="1">
                          <a:solidFill>
                            <a:srgbClr val="000000"/>
                          </a:solidFill>
                          <a:latin typeface="+mn-lt"/>
                          <a:ea typeface="Calibri"/>
                        </a:rPr>
                        <a:t>Núi cao</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395678">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400" smtClean="0">
                          <a:solidFill>
                            <a:srgbClr val="000000"/>
                          </a:solidFill>
                          <a:latin typeface="+mn-lt"/>
                          <a:ea typeface="Calibri"/>
                        </a:rPr>
                        <a:t>hải </a:t>
                      </a:r>
                      <a:r>
                        <a:rPr lang="pt-BR" sz="2400">
                          <a:solidFill>
                            <a:srgbClr val="000000"/>
                          </a:solidFill>
                          <a:latin typeface="+mn-lt"/>
                          <a:ea typeface="Calibri"/>
                        </a:rPr>
                        <a:t>dương</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20000"/>
                        </a:lnSpc>
                        <a:spcBef>
                          <a:spcPts val="600"/>
                        </a:spcBef>
                        <a:spcAft>
                          <a:spcPts val="0"/>
                        </a:spcAft>
                      </a:pPr>
                      <a:r>
                        <a:rPr lang="pt-BR" sz="2400" smtClean="0">
                          <a:solidFill>
                            <a:srgbClr val="000000"/>
                          </a:solidFill>
                          <a:latin typeface="+mn-lt"/>
                          <a:ea typeface="Calibri"/>
                        </a:rPr>
                        <a:t>lục </a:t>
                      </a:r>
                      <a:r>
                        <a:rPr lang="pt-BR" sz="2400">
                          <a:solidFill>
                            <a:srgbClr val="000000"/>
                          </a:solidFill>
                          <a:latin typeface="+mn-lt"/>
                          <a:ea typeface="Calibri"/>
                        </a:rPr>
                        <a:t>địa</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vMerge="1">
                  <a:txBody>
                    <a:bodyPr/>
                    <a:lstStyle/>
                    <a:p>
                      <a:endParaRPr lang="en-US"/>
                    </a:p>
                  </a:txBody>
                  <a:tcPr/>
                </a:tc>
                <a:tc vMerge="1">
                  <a:txBody>
                    <a:bodyPr/>
                    <a:lstStyle/>
                    <a:p>
                      <a:endParaRPr lang="en-US"/>
                    </a:p>
                  </a:txBody>
                  <a:tcPr/>
                </a:tc>
              </a:tr>
              <a:tr h="1704658">
                <a:tc>
                  <a:txBody>
                    <a:bodyPr/>
                    <a:lstStyle/>
                    <a:p>
                      <a:pPr algn="ctr">
                        <a:lnSpc>
                          <a:spcPct val="120000"/>
                        </a:lnSpc>
                        <a:spcBef>
                          <a:spcPts val="600"/>
                        </a:spcBef>
                        <a:spcAft>
                          <a:spcPts val="0"/>
                        </a:spcAft>
                      </a:pPr>
                      <a:r>
                        <a:rPr lang="pt-BR" sz="2400">
                          <a:solidFill>
                            <a:srgbClr val="000000"/>
                          </a:solidFill>
                          <a:latin typeface="+mn-lt"/>
                          <a:ea typeface="Calibri"/>
                        </a:rPr>
                        <a:t>Vị trí</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Phía bắc châu Âu và các đảo vùng cực.</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Các đảo và vùng ven biển phía tây.</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Trung tâm và phía đông châu Âu.</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Phía nam châu Âu.</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Bef>
                          <a:spcPts val="600"/>
                        </a:spcBef>
                        <a:spcAft>
                          <a:spcPts val="0"/>
                        </a:spcAft>
                      </a:pPr>
                      <a:r>
                        <a:rPr lang="pt-BR" sz="2400">
                          <a:solidFill>
                            <a:srgbClr val="000000"/>
                          </a:solidFill>
                          <a:latin typeface="+mn-lt"/>
                          <a:ea typeface="Calibri"/>
                        </a:rPr>
                        <a:t>Vùng núi An-pơ, </a:t>
                      </a:r>
                      <a:r>
                        <a:rPr lang="pt-BR" sz="2400" smtClean="0">
                          <a:solidFill>
                            <a:srgbClr val="000000"/>
                          </a:solidFill>
                          <a:latin typeface="+mn-lt"/>
                          <a:ea typeface="Calibri"/>
                        </a:rPr>
                        <a:t>Các-pat ...</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01881" y="793196"/>
            <a:ext cx="8752113" cy="845606"/>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00FF"/>
                </a:solidFill>
                <a:latin typeface="Arial" pitchFamily="34" charset="0"/>
                <a:cs typeface="Arial" pitchFamily="34" charset="0"/>
              </a:rPr>
              <a:t> Xác định mỗi biểu đồ nhiệt độ, lượng mưa dưới đây thuộc kiểu khí hậu nào ở châu Âu (theo mẫu dưới đây)?</a:t>
            </a:r>
          </a:p>
        </p:txBody>
      </p:sp>
      <p:sp>
        <p:nvSpPr>
          <p:cNvPr id="11" name="Rectangle 10">
            <a:extLst>
              <a:ext uri="{FF2B5EF4-FFF2-40B4-BE49-F238E27FC236}">
                <a16:creationId xmlns=""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LUYỆN </a:t>
            </a:r>
            <a:r>
              <a:rPr lang="en-US" sz="3500" b="1" u="sng" dirty="0">
                <a:ln w="11430"/>
                <a:solidFill>
                  <a:schemeClr val="accent4">
                    <a:lumMod val="50000"/>
                  </a:schemeClr>
                </a:solidFill>
                <a:latin typeface="Arial" pitchFamily="34" charset="0"/>
                <a:cs typeface="Arial" pitchFamily="34" charset="0"/>
              </a:rPr>
              <a:t>TẬP</a:t>
            </a:r>
          </a:p>
        </p:txBody>
      </p:sp>
      <p:pic>
        <p:nvPicPr>
          <p:cNvPr id="19" name="Picture 18" descr="C:\Users\PTS\Desktop\Ảnh\z3521096871508_87475f5c7a3ab94dd3efb2ba4f0ff9dd.jpg"/>
          <p:cNvPicPr/>
          <p:nvPr/>
        </p:nvPicPr>
        <p:blipFill>
          <a:blip r:embed="rId3"/>
          <a:srcRect/>
          <a:stretch>
            <a:fillRect/>
          </a:stretch>
        </p:blipFill>
        <p:spPr bwMode="auto">
          <a:xfrm>
            <a:off x="863468" y="1738516"/>
            <a:ext cx="7259254" cy="3404983"/>
          </a:xfrm>
          <a:prstGeom prst="rect">
            <a:avLst/>
          </a:prstGeom>
          <a:noFill/>
          <a:ln w="9525">
            <a:solidFill>
              <a:srgbClr val="0000FF"/>
            </a:solidFill>
            <a:miter lim="800000"/>
            <a:headEnd/>
            <a:tailEnd/>
          </a:ln>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amond(in)">
                                      <p:cBhvr>
                                        <p:cTn id="7" dur="1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par>
                                <p:cTn id="15" presetID="29"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ppt_x</p:attrName>
                                        </p:attrNameLst>
                                      </p:cBhvr>
                                      <p:tavLst>
                                        <p:tav tm="0">
                                          <p:val>
                                            <p:strVal val="#ppt_x-.2"/>
                                          </p:val>
                                        </p:tav>
                                        <p:tav tm="100000">
                                          <p:val>
                                            <p:strVal val="#ppt_x"/>
                                          </p:val>
                                        </p:tav>
                                      </p:tavLst>
                                    </p:anim>
                                    <p:anim calcmode="lin" valueType="num">
                                      <p:cBhvr>
                                        <p:cTn id="1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620284"/>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1014349"/>
            <a:ext cx="150586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Khí hậu</a:t>
            </a:r>
          </a:p>
        </p:txBody>
      </p:sp>
      <p:sp>
        <p:nvSpPr>
          <p:cNvPr id="16" name="TextBox 15"/>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graphicFrame>
        <p:nvGraphicFramePr>
          <p:cNvPr id="17" name="Table 16"/>
          <p:cNvGraphicFramePr>
            <a:graphicFrameLocks noGrp="1"/>
          </p:cNvGraphicFramePr>
          <p:nvPr/>
        </p:nvGraphicFramePr>
        <p:xfrm>
          <a:off x="348617" y="1565098"/>
          <a:ext cx="8569752" cy="2560593"/>
        </p:xfrm>
        <a:graphic>
          <a:graphicData uri="http://schemas.openxmlformats.org/drawingml/2006/table">
            <a:tbl>
              <a:tblPr/>
              <a:tblGrid>
                <a:gridCol w="1349458"/>
                <a:gridCol w="1268430"/>
                <a:gridCol w="1634324"/>
                <a:gridCol w="1550589"/>
                <a:gridCol w="1128156"/>
                <a:gridCol w="1638795"/>
              </a:tblGrid>
              <a:tr h="386457">
                <a:tc rowSpan="2">
                  <a:txBody>
                    <a:bodyPr/>
                    <a:lstStyle/>
                    <a:p>
                      <a:pPr algn="just">
                        <a:lnSpc>
                          <a:spcPct val="120000"/>
                        </a:lnSpc>
                        <a:spcBef>
                          <a:spcPts val="600"/>
                        </a:spcBef>
                        <a:spcAft>
                          <a:spcPts val="0"/>
                        </a:spcAft>
                      </a:pPr>
                      <a:r>
                        <a:rPr lang="pt-BR" sz="2400" b="1">
                          <a:solidFill>
                            <a:srgbClr val="000000"/>
                          </a:solidFill>
                          <a:latin typeface="+mn-lt"/>
                          <a:ea typeface="Calibri"/>
                        </a:rPr>
                        <a:t>Đới/kiểu</a:t>
                      </a:r>
                      <a:endParaRPr lang="en-US" sz="2400">
                        <a:solidFill>
                          <a:srgbClr val="000000"/>
                        </a:solidFill>
                        <a:latin typeface="+mn-lt"/>
                        <a:ea typeface="Calibri"/>
                      </a:endParaRPr>
                    </a:p>
                    <a:p>
                      <a:pPr algn="just">
                        <a:lnSpc>
                          <a:spcPct val="120000"/>
                        </a:lnSpc>
                        <a:spcBef>
                          <a:spcPts val="600"/>
                        </a:spcBef>
                        <a:spcAft>
                          <a:spcPts val="0"/>
                        </a:spcAft>
                      </a:pPr>
                      <a:r>
                        <a:rPr lang="pt-BR" sz="2400" b="1">
                          <a:solidFill>
                            <a:srgbClr val="000000"/>
                          </a:solidFill>
                          <a:latin typeface="+mn-lt"/>
                          <a:ea typeface="Calibri"/>
                        </a:rPr>
                        <a:t>khí hậu</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00000"/>
                        </a:lnSpc>
                        <a:spcBef>
                          <a:spcPts val="600"/>
                        </a:spcBef>
                        <a:spcAft>
                          <a:spcPts val="0"/>
                        </a:spcAft>
                      </a:pPr>
                      <a:r>
                        <a:rPr lang="pt-BR" sz="2400" b="1">
                          <a:solidFill>
                            <a:srgbClr val="000000"/>
                          </a:solidFill>
                          <a:latin typeface="+mn-lt"/>
                          <a:ea typeface="Calibri"/>
                        </a:rPr>
                        <a:t>Cực </a:t>
                      </a:r>
                      <a:r>
                        <a:rPr lang="pt-BR" sz="2400" b="1" smtClean="0">
                          <a:solidFill>
                            <a:srgbClr val="000000"/>
                          </a:solidFill>
                          <a:latin typeface="+mn-lt"/>
                          <a:ea typeface="Calibri"/>
                        </a:rPr>
                        <a:t>và </a:t>
                      </a:r>
                      <a:r>
                        <a:rPr lang="pt-BR" sz="2400" b="1">
                          <a:solidFill>
                            <a:srgbClr val="000000"/>
                          </a:solidFill>
                          <a:latin typeface="+mn-lt"/>
                          <a:ea typeface="Calibri"/>
                        </a:rPr>
                        <a:t>cận cực</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gridSpan="2">
                  <a:txBody>
                    <a:bodyPr/>
                    <a:lstStyle/>
                    <a:p>
                      <a:pPr algn="ctr">
                        <a:lnSpc>
                          <a:spcPct val="120000"/>
                        </a:lnSpc>
                        <a:spcBef>
                          <a:spcPts val="600"/>
                        </a:spcBef>
                        <a:spcAft>
                          <a:spcPts val="0"/>
                        </a:spcAft>
                      </a:pPr>
                      <a:r>
                        <a:rPr lang="pt-BR" sz="2400" b="1">
                          <a:solidFill>
                            <a:srgbClr val="000000"/>
                          </a:solidFill>
                          <a:latin typeface="+mn-lt"/>
                          <a:ea typeface="Calibri"/>
                        </a:rPr>
                        <a:t>Ôn đới</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mn-lt"/>
                          <a:ea typeface="Calibri"/>
                        </a:rPr>
                        <a:t>Cận nhiệt</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20000"/>
                        </a:lnSpc>
                        <a:spcBef>
                          <a:spcPts val="600"/>
                        </a:spcBef>
                        <a:spcAft>
                          <a:spcPts val="0"/>
                        </a:spcAft>
                      </a:pPr>
                      <a:r>
                        <a:rPr lang="pt-BR" sz="2400" b="1">
                          <a:solidFill>
                            <a:srgbClr val="000000"/>
                          </a:solidFill>
                          <a:latin typeface="+mn-lt"/>
                          <a:ea typeface="Calibri"/>
                        </a:rPr>
                        <a:t>Núi cao</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575850">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400" smtClean="0">
                          <a:solidFill>
                            <a:srgbClr val="000000"/>
                          </a:solidFill>
                          <a:latin typeface="+mn-lt"/>
                          <a:ea typeface="Calibri"/>
                        </a:rPr>
                        <a:t>hải </a:t>
                      </a:r>
                      <a:r>
                        <a:rPr lang="pt-BR" sz="2400">
                          <a:solidFill>
                            <a:srgbClr val="000000"/>
                          </a:solidFill>
                          <a:latin typeface="+mn-lt"/>
                          <a:ea typeface="Calibri"/>
                        </a:rPr>
                        <a:t>dương</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20000"/>
                        </a:lnSpc>
                        <a:spcBef>
                          <a:spcPts val="600"/>
                        </a:spcBef>
                        <a:spcAft>
                          <a:spcPts val="0"/>
                        </a:spcAft>
                      </a:pPr>
                      <a:r>
                        <a:rPr lang="pt-BR" sz="2400" smtClean="0">
                          <a:solidFill>
                            <a:srgbClr val="000000"/>
                          </a:solidFill>
                          <a:latin typeface="+mn-lt"/>
                          <a:ea typeface="Calibri"/>
                        </a:rPr>
                        <a:t>lục </a:t>
                      </a:r>
                      <a:r>
                        <a:rPr lang="pt-BR" sz="2400">
                          <a:solidFill>
                            <a:srgbClr val="000000"/>
                          </a:solidFill>
                          <a:latin typeface="+mn-lt"/>
                          <a:ea typeface="Calibri"/>
                        </a:rPr>
                        <a:t>địa</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vMerge="1">
                  <a:txBody>
                    <a:bodyPr/>
                    <a:lstStyle/>
                    <a:p>
                      <a:endParaRPr lang="en-US"/>
                    </a:p>
                  </a:txBody>
                  <a:tcPr/>
                </a:tc>
                <a:tc vMerge="1">
                  <a:txBody>
                    <a:bodyPr/>
                    <a:lstStyle/>
                    <a:p>
                      <a:endParaRPr lang="en-US"/>
                    </a:p>
                  </a:txBody>
                  <a:tcPr/>
                </a:tc>
              </a:tr>
              <a:tr h="1545831">
                <a:tc>
                  <a:txBody>
                    <a:bodyPr/>
                    <a:lstStyle/>
                    <a:p>
                      <a:pPr algn="ctr">
                        <a:lnSpc>
                          <a:spcPct val="120000"/>
                        </a:lnSpc>
                        <a:spcBef>
                          <a:spcPts val="600"/>
                        </a:spcBef>
                        <a:spcAft>
                          <a:spcPts val="0"/>
                        </a:spcAft>
                      </a:pPr>
                      <a:r>
                        <a:rPr lang="pt-BR" sz="2400">
                          <a:solidFill>
                            <a:srgbClr val="000000"/>
                          </a:solidFill>
                          <a:latin typeface="+mn-lt"/>
                          <a:ea typeface="Calibri"/>
                        </a:rPr>
                        <a:t>Lượng mưa</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Rất ít.</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Mưa quanh </a:t>
                      </a:r>
                      <a:r>
                        <a:rPr lang="pt-BR" sz="2400" smtClean="0">
                          <a:solidFill>
                            <a:srgbClr val="000000"/>
                          </a:solidFill>
                          <a:latin typeface="+mn-lt"/>
                          <a:ea typeface="Calibri"/>
                        </a:rPr>
                        <a:t>năm, </a:t>
                      </a:r>
                      <a:r>
                        <a:rPr lang="pt-BR" sz="2400">
                          <a:solidFill>
                            <a:srgbClr val="000000"/>
                          </a:solidFill>
                          <a:latin typeface="+mn-lt"/>
                          <a:ea typeface="Calibri"/>
                        </a:rPr>
                        <a:t>lượng mưa lớn.</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Ít, giảm dần từ tây sang đông.</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Trung bình.</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Thay đổi theo </a:t>
                      </a:r>
                      <a:r>
                        <a:rPr lang="pt-BR" sz="2400" smtClean="0">
                          <a:solidFill>
                            <a:srgbClr val="000000"/>
                          </a:solidFill>
                          <a:latin typeface="+mn-lt"/>
                          <a:ea typeface="Calibri"/>
                        </a:rPr>
                        <a:t>hướng </a:t>
                      </a:r>
                      <a:r>
                        <a:rPr lang="pt-BR" sz="2400">
                          <a:solidFill>
                            <a:srgbClr val="000000"/>
                          </a:solidFill>
                          <a:latin typeface="+mn-lt"/>
                          <a:ea typeface="Calibri"/>
                        </a:rPr>
                        <a:t>sườn.</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32446" y="560909"/>
            <a:ext cx="411234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2. Đặc điểm tự nhiên châu Âu</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36571" y="954974"/>
            <a:ext cx="1505861" cy="407804"/>
          </a:xfrm>
          <a:prstGeom prst="rect">
            <a:avLst/>
          </a:prstGeom>
        </p:spPr>
        <p:txBody>
          <a:bodyPr wrap="none" lIns="68580" tIns="34290" rIns="68580" bIns="34290">
            <a:spAutoFit/>
          </a:bodyPr>
          <a:lstStyle/>
          <a:p>
            <a:r>
              <a:rPr lang="en-US" sz="2200" b="1" i="1" u="sng" smtClean="0">
                <a:solidFill>
                  <a:srgbClr val="002060"/>
                </a:solidFill>
                <a:latin typeface="Arial" pitchFamily="34" charset="0"/>
                <a:cs typeface="Arial" pitchFamily="34" charset="0"/>
              </a:rPr>
              <a:t>b. Khí hậu</a:t>
            </a:r>
          </a:p>
        </p:txBody>
      </p:sp>
      <p:sp>
        <p:nvSpPr>
          <p:cNvPr id="16" name="TextBox 15"/>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graphicFrame>
        <p:nvGraphicFramePr>
          <p:cNvPr id="7" name="Table 6"/>
          <p:cNvGraphicFramePr>
            <a:graphicFrameLocks noGrp="1"/>
          </p:cNvGraphicFramePr>
          <p:nvPr/>
        </p:nvGraphicFramePr>
        <p:xfrm>
          <a:off x="277365" y="1446347"/>
          <a:ext cx="8676630" cy="3514344"/>
        </p:xfrm>
        <a:graphic>
          <a:graphicData uri="http://schemas.openxmlformats.org/drawingml/2006/table">
            <a:tbl>
              <a:tblPr/>
              <a:tblGrid>
                <a:gridCol w="1230802"/>
                <a:gridCol w="1484415"/>
                <a:gridCol w="1650670"/>
                <a:gridCol w="1377538"/>
                <a:gridCol w="1318161"/>
                <a:gridCol w="1615044"/>
              </a:tblGrid>
              <a:tr h="297433">
                <a:tc rowSpan="2">
                  <a:txBody>
                    <a:bodyPr/>
                    <a:lstStyle/>
                    <a:p>
                      <a:pPr algn="ctr">
                        <a:lnSpc>
                          <a:spcPct val="100000"/>
                        </a:lnSpc>
                        <a:spcBef>
                          <a:spcPts val="600"/>
                        </a:spcBef>
                        <a:spcAft>
                          <a:spcPts val="0"/>
                        </a:spcAft>
                      </a:pPr>
                      <a:r>
                        <a:rPr lang="pt-BR" sz="2300" b="1">
                          <a:solidFill>
                            <a:srgbClr val="000000"/>
                          </a:solidFill>
                          <a:latin typeface="+mn-lt"/>
                          <a:ea typeface="Calibri"/>
                        </a:rPr>
                        <a:t>Đới/kiểu</a:t>
                      </a:r>
                      <a:endParaRPr lang="en-US" sz="2300">
                        <a:solidFill>
                          <a:srgbClr val="000000"/>
                        </a:solidFill>
                        <a:latin typeface="+mn-lt"/>
                        <a:ea typeface="Calibri"/>
                      </a:endParaRPr>
                    </a:p>
                    <a:p>
                      <a:pPr algn="ctr">
                        <a:lnSpc>
                          <a:spcPct val="100000"/>
                        </a:lnSpc>
                        <a:spcBef>
                          <a:spcPts val="600"/>
                        </a:spcBef>
                        <a:spcAft>
                          <a:spcPts val="0"/>
                        </a:spcAft>
                      </a:pPr>
                      <a:r>
                        <a:rPr lang="pt-BR" sz="2300" b="1">
                          <a:solidFill>
                            <a:srgbClr val="000000"/>
                          </a:solidFill>
                          <a:latin typeface="+mn-lt"/>
                          <a:ea typeface="Calibri"/>
                        </a:rPr>
                        <a:t>khí hậu</a:t>
                      </a:r>
                      <a:endParaRPr lang="en-US" sz="23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20000"/>
                        </a:lnSpc>
                        <a:spcBef>
                          <a:spcPts val="600"/>
                        </a:spcBef>
                        <a:spcAft>
                          <a:spcPts val="0"/>
                        </a:spcAft>
                      </a:pPr>
                      <a:r>
                        <a:rPr lang="pt-BR" sz="2400" b="1">
                          <a:solidFill>
                            <a:srgbClr val="000000"/>
                          </a:solidFill>
                          <a:latin typeface="+mn-lt"/>
                          <a:ea typeface="Calibri"/>
                        </a:rPr>
                        <a:t>Cực </a:t>
                      </a:r>
                      <a:r>
                        <a:rPr lang="pt-BR" sz="2400" b="1" smtClean="0">
                          <a:solidFill>
                            <a:srgbClr val="000000"/>
                          </a:solidFill>
                          <a:latin typeface="+mn-lt"/>
                          <a:ea typeface="Calibri"/>
                        </a:rPr>
                        <a:t>và </a:t>
                      </a:r>
                      <a:r>
                        <a:rPr lang="pt-BR" sz="2400" b="1">
                          <a:solidFill>
                            <a:srgbClr val="000000"/>
                          </a:solidFill>
                          <a:latin typeface="+mn-lt"/>
                          <a:ea typeface="Calibri"/>
                        </a:rPr>
                        <a:t>cận cực</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gridSpan="2">
                  <a:txBody>
                    <a:bodyPr/>
                    <a:lstStyle/>
                    <a:p>
                      <a:pPr algn="ctr">
                        <a:lnSpc>
                          <a:spcPct val="120000"/>
                        </a:lnSpc>
                        <a:spcBef>
                          <a:spcPts val="600"/>
                        </a:spcBef>
                        <a:spcAft>
                          <a:spcPts val="0"/>
                        </a:spcAft>
                      </a:pPr>
                      <a:r>
                        <a:rPr lang="pt-BR" sz="2400" b="1">
                          <a:solidFill>
                            <a:srgbClr val="000000"/>
                          </a:solidFill>
                          <a:latin typeface="+mn-lt"/>
                          <a:ea typeface="Calibri"/>
                        </a:rPr>
                        <a:t>Ôn đới</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hMerge="1">
                  <a:txBody>
                    <a:bodyPr/>
                    <a:lstStyle/>
                    <a:p>
                      <a:endParaRPr lang="en-US"/>
                    </a:p>
                  </a:txBody>
                  <a:tcPr/>
                </a:tc>
                <a:tc rowSpan="2">
                  <a:txBody>
                    <a:bodyPr/>
                    <a:lstStyle/>
                    <a:p>
                      <a:pPr algn="ctr">
                        <a:lnSpc>
                          <a:spcPct val="120000"/>
                        </a:lnSpc>
                        <a:spcBef>
                          <a:spcPts val="600"/>
                        </a:spcBef>
                        <a:spcAft>
                          <a:spcPts val="0"/>
                        </a:spcAft>
                      </a:pPr>
                      <a:r>
                        <a:rPr lang="pt-BR" sz="2400" b="1">
                          <a:solidFill>
                            <a:srgbClr val="000000"/>
                          </a:solidFill>
                          <a:latin typeface="+mn-lt"/>
                          <a:ea typeface="Calibri"/>
                        </a:rPr>
                        <a:t>Cận nhiệt</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rowSpan="2">
                  <a:txBody>
                    <a:bodyPr/>
                    <a:lstStyle/>
                    <a:p>
                      <a:pPr algn="ctr">
                        <a:lnSpc>
                          <a:spcPct val="120000"/>
                        </a:lnSpc>
                        <a:spcBef>
                          <a:spcPts val="600"/>
                        </a:spcBef>
                        <a:spcAft>
                          <a:spcPts val="0"/>
                        </a:spcAft>
                      </a:pPr>
                      <a:r>
                        <a:rPr lang="pt-BR" sz="2400" b="1">
                          <a:solidFill>
                            <a:srgbClr val="000000"/>
                          </a:solidFill>
                          <a:latin typeface="+mn-lt"/>
                          <a:ea typeface="Calibri"/>
                        </a:rPr>
                        <a:t>Núi cao</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r>
              <a:tr h="371056">
                <a:tc vMerge="1">
                  <a:txBody>
                    <a:bodyPr/>
                    <a:lstStyle/>
                    <a:p>
                      <a:endParaRPr lang="en-US"/>
                    </a:p>
                  </a:txBody>
                  <a:tcPr/>
                </a:tc>
                <a:tc vMerge="1">
                  <a:txBody>
                    <a:bodyPr/>
                    <a:lstStyle/>
                    <a:p>
                      <a:endParaRPr lang="en-US"/>
                    </a:p>
                  </a:txBody>
                  <a:tcPr/>
                </a:tc>
                <a:tc>
                  <a:txBody>
                    <a:bodyPr/>
                    <a:lstStyle/>
                    <a:p>
                      <a:pPr algn="ctr">
                        <a:lnSpc>
                          <a:spcPct val="120000"/>
                        </a:lnSpc>
                        <a:spcBef>
                          <a:spcPts val="600"/>
                        </a:spcBef>
                        <a:spcAft>
                          <a:spcPts val="0"/>
                        </a:spcAft>
                      </a:pPr>
                      <a:r>
                        <a:rPr lang="pt-BR" sz="2400" smtClean="0">
                          <a:solidFill>
                            <a:srgbClr val="000000"/>
                          </a:solidFill>
                          <a:latin typeface="+mn-lt"/>
                          <a:ea typeface="Calibri"/>
                        </a:rPr>
                        <a:t>hải </a:t>
                      </a:r>
                      <a:r>
                        <a:rPr lang="pt-BR" sz="2400">
                          <a:solidFill>
                            <a:srgbClr val="000000"/>
                          </a:solidFill>
                          <a:latin typeface="+mn-lt"/>
                          <a:ea typeface="Calibri"/>
                        </a:rPr>
                        <a:t>dương</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20000"/>
                        </a:lnSpc>
                        <a:spcBef>
                          <a:spcPts val="600"/>
                        </a:spcBef>
                        <a:spcAft>
                          <a:spcPts val="0"/>
                        </a:spcAft>
                      </a:pPr>
                      <a:r>
                        <a:rPr lang="pt-BR" sz="2400" smtClean="0">
                          <a:solidFill>
                            <a:srgbClr val="000000"/>
                          </a:solidFill>
                          <a:latin typeface="+mn-lt"/>
                          <a:ea typeface="Calibri"/>
                        </a:rPr>
                        <a:t>lục </a:t>
                      </a:r>
                      <a:r>
                        <a:rPr lang="pt-BR" sz="2400">
                          <a:solidFill>
                            <a:srgbClr val="000000"/>
                          </a:solidFill>
                          <a:latin typeface="+mn-lt"/>
                          <a:ea typeface="Calibri"/>
                        </a:rPr>
                        <a:t>địa</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vMerge="1">
                  <a:txBody>
                    <a:bodyPr/>
                    <a:lstStyle/>
                    <a:p>
                      <a:endParaRPr lang="en-US"/>
                    </a:p>
                  </a:txBody>
                  <a:tcPr/>
                </a:tc>
                <a:tc vMerge="1">
                  <a:txBody>
                    <a:bodyPr/>
                    <a:lstStyle/>
                    <a:p>
                      <a:endParaRPr lang="en-US"/>
                    </a:p>
                  </a:txBody>
                  <a:tcPr/>
                </a:tc>
              </a:tr>
              <a:tr h="2482738">
                <a:tc>
                  <a:txBody>
                    <a:bodyPr/>
                    <a:lstStyle/>
                    <a:p>
                      <a:pPr algn="ctr">
                        <a:lnSpc>
                          <a:spcPct val="120000"/>
                        </a:lnSpc>
                        <a:spcBef>
                          <a:spcPts val="600"/>
                        </a:spcBef>
                        <a:spcAft>
                          <a:spcPts val="0"/>
                        </a:spcAft>
                      </a:pPr>
                      <a:r>
                        <a:rPr lang="pt-BR" sz="2400">
                          <a:solidFill>
                            <a:srgbClr val="000000"/>
                          </a:solidFill>
                          <a:latin typeface="+mn-lt"/>
                          <a:ea typeface="Calibri"/>
                        </a:rPr>
                        <a:t>Đặc điểm</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Bef>
                          <a:spcPts val="600"/>
                        </a:spcBef>
                        <a:spcAft>
                          <a:spcPts val="0"/>
                        </a:spcAft>
                      </a:pPr>
                      <a:r>
                        <a:rPr lang="pt-BR" sz="2400">
                          <a:solidFill>
                            <a:srgbClr val="000000"/>
                          </a:solidFill>
                          <a:latin typeface="+mn-lt"/>
                          <a:ea typeface="Calibri"/>
                        </a:rPr>
                        <a:t>Lạnh giá quanh năm.</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r>
                        <a:rPr lang="pt-BR" sz="2400">
                          <a:solidFill>
                            <a:srgbClr val="000000"/>
                          </a:solidFill>
                          <a:latin typeface="+mn-lt"/>
                          <a:ea typeface="Calibri"/>
                        </a:rPr>
                        <a:t>- Khí hậu điều hòa.</a:t>
                      </a:r>
                      <a:endParaRPr lang="en-US" sz="2400">
                        <a:solidFill>
                          <a:srgbClr val="000000"/>
                        </a:solidFill>
                        <a:latin typeface="+mn-lt"/>
                        <a:ea typeface="Calibri"/>
                      </a:endParaRPr>
                    </a:p>
                    <a:p>
                      <a:pPr algn="just">
                        <a:lnSpc>
                          <a:spcPct val="100000"/>
                        </a:lnSpc>
                        <a:spcBef>
                          <a:spcPts val="600"/>
                        </a:spcBef>
                        <a:spcAft>
                          <a:spcPts val="0"/>
                        </a:spcAft>
                      </a:pPr>
                      <a:r>
                        <a:rPr lang="pt-BR" sz="2400">
                          <a:solidFill>
                            <a:srgbClr val="000000"/>
                          </a:solidFill>
                          <a:latin typeface="+mn-lt"/>
                          <a:ea typeface="Calibri"/>
                        </a:rPr>
                        <a:t>- Mùa hè mát, mùa đông không lạnh lắm, trên 0</a:t>
                      </a:r>
                      <a:r>
                        <a:rPr lang="pt-BR" sz="2400" baseline="30000">
                          <a:solidFill>
                            <a:srgbClr val="000000"/>
                          </a:solidFill>
                          <a:latin typeface="+mn-lt"/>
                          <a:ea typeface="Calibri"/>
                        </a:rPr>
                        <a:t>0</a:t>
                      </a:r>
                      <a:r>
                        <a:rPr lang="pt-BR" sz="2400">
                          <a:solidFill>
                            <a:srgbClr val="000000"/>
                          </a:solidFill>
                          <a:latin typeface="+mn-lt"/>
                          <a:ea typeface="Calibri"/>
                        </a:rPr>
                        <a:t>C.</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r>
                        <a:rPr lang="pt-BR" sz="2400">
                          <a:solidFill>
                            <a:srgbClr val="000000"/>
                          </a:solidFill>
                          <a:latin typeface="+mn-lt"/>
                          <a:ea typeface="Calibri"/>
                        </a:rPr>
                        <a:t>- Mùa hè nóng.</a:t>
                      </a:r>
                      <a:endParaRPr lang="en-US" sz="2400">
                        <a:solidFill>
                          <a:srgbClr val="000000"/>
                        </a:solidFill>
                        <a:latin typeface="+mn-lt"/>
                        <a:ea typeface="Calibri"/>
                      </a:endParaRPr>
                    </a:p>
                    <a:p>
                      <a:pPr algn="just">
                        <a:lnSpc>
                          <a:spcPct val="100000"/>
                        </a:lnSpc>
                        <a:spcBef>
                          <a:spcPts val="600"/>
                        </a:spcBef>
                        <a:spcAft>
                          <a:spcPts val="0"/>
                        </a:spcAft>
                      </a:pPr>
                      <a:r>
                        <a:rPr lang="pt-BR" sz="2400">
                          <a:solidFill>
                            <a:srgbClr val="000000"/>
                          </a:solidFill>
                          <a:latin typeface="+mn-lt"/>
                          <a:ea typeface="Calibri"/>
                        </a:rPr>
                        <a:t>- Mùa đông lạnh và có tuyết rơi nhiều.</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r>
                        <a:rPr lang="pt-BR" sz="2400">
                          <a:solidFill>
                            <a:srgbClr val="000000"/>
                          </a:solidFill>
                          <a:latin typeface="+mn-lt"/>
                          <a:ea typeface="Calibri"/>
                        </a:rPr>
                        <a:t>- Mùa hè nóng, khô.</a:t>
                      </a:r>
                      <a:endParaRPr lang="en-US" sz="2400">
                        <a:solidFill>
                          <a:srgbClr val="000000"/>
                        </a:solidFill>
                        <a:latin typeface="+mn-lt"/>
                        <a:ea typeface="Calibri"/>
                      </a:endParaRPr>
                    </a:p>
                    <a:p>
                      <a:pPr algn="just">
                        <a:lnSpc>
                          <a:spcPct val="100000"/>
                        </a:lnSpc>
                        <a:spcBef>
                          <a:spcPts val="600"/>
                        </a:spcBef>
                        <a:spcAft>
                          <a:spcPts val="0"/>
                        </a:spcAft>
                      </a:pPr>
                      <a:r>
                        <a:rPr lang="pt-BR" sz="2400">
                          <a:solidFill>
                            <a:srgbClr val="000000"/>
                          </a:solidFill>
                          <a:latin typeface="+mn-lt"/>
                          <a:ea typeface="Calibri"/>
                        </a:rPr>
                        <a:t>- Mùa đông ấm, có mưa rào.</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0000"/>
                        </a:lnSpc>
                        <a:spcBef>
                          <a:spcPts val="600"/>
                        </a:spcBef>
                        <a:spcAft>
                          <a:spcPts val="0"/>
                        </a:spcAft>
                      </a:pPr>
                      <a:r>
                        <a:rPr lang="pt-BR" sz="2400">
                          <a:solidFill>
                            <a:srgbClr val="000000"/>
                          </a:solidFill>
                          <a:latin typeface="+mn-lt"/>
                          <a:ea typeface="Calibri"/>
                        </a:rPr>
                        <a:t>- Thay đổi theo độ cao.</a:t>
                      </a:r>
                      <a:endParaRPr lang="en-US" sz="2400">
                        <a:solidFill>
                          <a:srgbClr val="000000"/>
                        </a:solidFill>
                        <a:latin typeface="+mn-lt"/>
                        <a:ea typeface="Calibri"/>
                      </a:endParaRPr>
                    </a:p>
                    <a:p>
                      <a:pPr algn="just">
                        <a:lnSpc>
                          <a:spcPct val="100000"/>
                        </a:lnSpc>
                        <a:spcBef>
                          <a:spcPts val="600"/>
                        </a:spcBef>
                        <a:spcAft>
                          <a:spcPts val="0"/>
                        </a:spcAft>
                      </a:pPr>
                      <a:r>
                        <a:rPr lang="pt-BR" sz="2400">
                          <a:solidFill>
                            <a:srgbClr val="000000"/>
                          </a:solidFill>
                          <a:latin typeface="+mn-lt"/>
                          <a:ea typeface="Calibri"/>
                        </a:rPr>
                        <a:t>- Trên đỉnh núi tường có tuyết phủ.</a:t>
                      </a:r>
                      <a:endParaRPr lang="en-US" sz="2400">
                        <a:solidFill>
                          <a:srgbClr val="000000"/>
                        </a:solidFill>
                        <a:latin typeface="+mn-lt"/>
                        <a:ea typeface="Calibri"/>
                      </a:endParaRPr>
                    </a:p>
                  </a:txBody>
                  <a:tcPr marL="60677" marR="606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smtClean="0">
                <a:solidFill>
                  <a:srgbClr val="0000FF"/>
                </a:solidFill>
                <a:latin typeface="Arial" pitchFamily="34" charset="0"/>
                <a:cs typeface="Arial" pitchFamily="34" charset="0"/>
              </a:rPr>
              <a:t>         Xác định  biểu đồ nhiệt độ, lượng mưa trạm Gla-xgâu (Anh)</a:t>
            </a:r>
          </a:p>
        </p:txBody>
      </p:sp>
      <p:sp>
        <p:nvSpPr>
          <p:cNvPr id="11" name="Rectangle 10">
            <a:extLst>
              <a:ext uri="{FF2B5EF4-FFF2-40B4-BE49-F238E27FC236}">
                <a16:creationId xmlns=""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smtClean="0">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grpSp>
        <p:nvGrpSpPr>
          <p:cNvPr id="7"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3"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1" name="Picture 20" descr="C:\Users\PTS\Desktop\GADT ĐL7 (KNTTCS, kì 1)\Châu Âu\z3533953625812_12501332ec0c5b58d993630fa1ae0c64.jpg"/>
          <p:cNvPicPr>
            <a:picLocks noChangeAspect="1" noChangeArrowheads="1"/>
          </p:cNvPicPr>
          <p:nvPr/>
        </p:nvPicPr>
        <p:blipFill>
          <a:blip r:embed="rId5"/>
          <a:srcRect/>
          <a:stretch>
            <a:fillRect/>
          </a:stretch>
        </p:blipFill>
        <p:spPr bwMode="auto">
          <a:xfrm>
            <a:off x="890649" y="1724511"/>
            <a:ext cx="2707575" cy="3217114"/>
          </a:xfrm>
          <a:prstGeom prst="rect">
            <a:avLst/>
          </a:prstGeom>
          <a:noFill/>
          <a:ln>
            <a:solidFill>
              <a:srgbClr val="0000FF"/>
            </a:solidFill>
          </a:ln>
        </p:spPr>
      </p:pic>
      <p:graphicFrame>
        <p:nvGraphicFramePr>
          <p:cNvPr id="22" name="Table 21"/>
          <p:cNvGraphicFramePr>
            <a:graphicFrameLocks noGrp="1"/>
          </p:cNvGraphicFramePr>
          <p:nvPr/>
        </p:nvGraphicFramePr>
        <p:xfrm>
          <a:off x="158345" y="1842256"/>
          <a:ext cx="4995546" cy="2552700"/>
        </p:xfrm>
        <a:graphic>
          <a:graphicData uri="http://schemas.openxmlformats.org/drawingml/2006/table">
            <a:tbl>
              <a:tblPr/>
              <a:tblGrid>
                <a:gridCol w="2497224"/>
                <a:gridCol w="2498322"/>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a:solidFill>
                            <a:srgbClr val="000000"/>
                          </a:solidFill>
                          <a:latin typeface="+mj-lt"/>
                          <a:ea typeface="Cambria"/>
                        </a:rPr>
                        <a:t>Gla-xgâu</a:t>
                      </a:r>
                      <a:endParaRPr lang="en-US" sz="2500" b="1">
                        <a:solidFill>
                          <a:srgbClr val="000000"/>
                        </a:solidFill>
                        <a:latin typeface="+mj-lt"/>
                        <a:ea typeface="Calibri"/>
                      </a:endParaRPr>
                    </a:p>
                    <a:p>
                      <a:pPr algn="ctr">
                        <a:spcBef>
                          <a:spcPts val="600"/>
                        </a:spcBef>
                        <a:spcAft>
                          <a:spcPts val="0"/>
                        </a:spcAft>
                      </a:pPr>
                      <a:r>
                        <a:rPr lang="en-US" sz="2500" b="1">
                          <a:solidFill>
                            <a:srgbClr val="000000"/>
                          </a:solidFill>
                          <a:latin typeface="+mj-lt"/>
                          <a:ea typeface="Cambria"/>
                        </a:rPr>
                        <a:t>(Anh)</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23" name="TextBox 22"/>
          <p:cNvSpPr txBox="1"/>
          <p:nvPr/>
        </p:nvSpPr>
        <p:spPr>
          <a:xfrm>
            <a:off x="2660085" y="2743185"/>
            <a:ext cx="2493805" cy="477054"/>
          </a:xfrm>
          <a:prstGeom prst="rect">
            <a:avLst/>
          </a:prstGeom>
          <a:noFill/>
        </p:spPr>
        <p:txBody>
          <a:bodyPr wrap="square" rtlCol="0">
            <a:spAutoFit/>
          </a:bodyPr>
          <a:lstStyle/>
          <a:p>
            <a:pPr algn="ctr"/>
            <a:r>
              <a:rPr lang="en-US" sz="2500" b="1" smtClean="0">
                <a:solidFill>
                  <a:srgbClr val="0070C0"/>
                </a:solidFill>
              </a:rPr>
              <a:t>8,1</a:t>
            </a:r>
            <a:endParaRPr lang="en-US" sz="2500" b="1">
              <a:solidFill>
                <a:srgbClr val="0070C0"/>
              </a:solidFill>
            </a:endParaRPr>
          </a:p>
        </p:txBody>
      </p:sp>
      <p:sp>
        <p:nvSpPr>
          <p:cNvPr id="24" name="TextBox 23"/>
          <p:cNvSpPr txBox="1"/>
          <p:nvPr/>
        </p:nvSpPr>
        <p:spPr>
          <a:xfrm>
            <a:off x="2669982" y="3334968"/>
            <a:ext cx="2493805" cy="477054"/>
          </a:xfrm>
          <a:prstGeom prst="rect">
            <a:avLst/>
          </a:prstGeom>
          <a:noFill/>
        </p:spPr>
        <p:txBody>
          <a:bodyPr wrap="square" rtlCol="0">
            <a:spAutoFit/>
          </a:bodyPr>
          <a:lstStyle/>
          <a:p>
            <a:pPr algn="ctr"/>
            <a:r>
              <a:rPr lang="en-US" sz="2500" b="1" smtClean="0">
                <a:solidFill>
                  <a:srgbClr val="0070C0"/>
                </a:solidFill>
              </a:rPr>
              <a:t>1228</a:t>
            </a:r>
            <a:endParaRPr lang="en-US" sz="2500" b="1">
              <a:solidFill>
                <a:srgbClr val="0070C0"/>
              </a:solidFill>
            </a:endParaRPr>
          </a:p>
        </p:txBody>
      </p:sp>
      <p:sp>
        <p:nvSpPr>
          <p:cNvPr id="25" name="TextBox 24"/>
          <p:cNvSpPr txBox="1"/>
          <p:nvPr/>
        </p:nvSpPr>
        <p:spPr>
          <a:xfrm>
            <a:off x="2668003" y="3831750"/>
            <a:ext cx="2590016" cy="477054"/>
          </a:xfrm>
          <a:prstGeom prst="rect">
            <a:avLst/>
          </a:prstGeom>
          <a:noFill/>
        </p:spPr>
        <p:txBody>
          <a:bodyPr wrap="square" rtlCol="0">
            <a:spAutoFit/>
          </a:bodyPr>
          <a:lstStyle/>
          <a:p>
            <a:pPr algn="ctr"/>
            <a:r>
              <a:rPr lang="en-US" sz="2500" b="1" smtClean="0">
                <a:solidFill>
                  <a:srgbClr val="0070C0"/>
                </a:solidFill>
              </a:rPr>
              <a:t>Ôn đới hải dương</a:t>
            </a:r>
            <a:endParaRPr lang="en-US" sz="2500" b="1">
              <a:solidFill>
                <a:srgbClr val="0070C0"/>
              </a:solidFill>
            </a:endParaRPr>
          </a:p>
        </p:txBody>
      </p:sp>
      <p:pic>
        <p:nvPicPr>
          <p:cNvPr id="14" name="Picture 1" descr="C:\Users\PTS\Desktop\Ảnh\d604e09153949ccac585.jpg"/>
          <p:cNvPicPr>
            <a:picLocks noChangeAspect="1" noChangeArrowheads="1"/>
          </p:cNvPicPr>
          <p:nvPr/>
        </p:nvPicPr>
        <p:blipFill>
          <a:blip r:embed="rId6"/>
          <a:srcRect/>
          <a:stretch>
            <a:fillRect/>
          </a:stretch>
        </p:blipFill>
        <p:spPr bwMode="auto">
          <a:xfrm>
            <a:off x="5141503" y="726214"/>
            <a:ext cx="3848119" cy="4154544"/>
          </a:xfrm>
          <a:prstGeom prst="rect">
            <a:avLst/>
          </a:prstGeom>
          <a:noFill/>
          <a:ln>
            <a:solidFill>
              <a:srgbClr val="0000FF"/>
            </a:solidFill>
          </a:ln>
        </p:spPr>
      </p:pic>
      <p:sp>
        <p:nvSpPr>
          <p:cNvPr id="15" name="Rectangle 14"/>
          <p:cNvSpPr/>
          <p:nvPr/>
        </p:nvSpPr>
        <p:spPr>
          <a:xfrm>
            <a:off x="5142016" y="4698728"/>
            <a:ext cx="385947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H.1.2. Bản đồ khí hậu châu Âu</a:t>
            </a:r>
            <a:endParaRPr lang="en-US" sz="1900">
              <a:solidFill>
                <a:srgbClr val="0000FF"/>
              </a:solidFill>
            </a:endParaRPr>
          </a:p>
        </p:txBody>
      </p:sp>
      <p:pic>
        <p:nvPicPr>
          <p:cNvPr id="1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7" cstate="print">
            <a:extLst>
              <a:ext uri="{BEBA8EAE-BF5A-486C-A8C5-ECC9F3942E4B}">
                <a14:imgProps xmlns="" xmlns:a14="http://schemas.microsoft.com/office/drawing/2010/main">
                  <a14:imgLayer r:embed="">
                    <a14:imgEffect>
                      <a14:backgroundRemoval t="10000" b="90000" l="10000" r="90000">
                        <a14:foregroundMark x1="50156" y1="34531" x2="50156" y2="34531"/>
                      </a14:backgroundRemoval>
                    </a14:imgEffect>
                  </a14:imgLayer>
                </a14:imgProps>
              </a:ext>
              <a:ext uri="{28A0092B-C50C-407E-A947-70E740481C1C}">
                <a14:useLocalDpi xmlns="" xmlns:a14="http://schemas.microsoft.com/office/drawing/2010/main" val="0"/>
              </a:ext>
            </a:extLst>
          </a:blip>
          <a:srcRect l="25630" t="13450" r="25961" b="13596"/>
          <a:stretch/>
        </p:blipFill>
        <p:spPr bwMode="auto">
          <a:xfrm>
            <a:off x="5995783" y="2529442"/>
            <a:ext cx="269361" cy="3574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8" presetClass="entr" presetSubtype="32"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amond(out)">
                                      <p:cBhvr>
                                        <p:cTn id="19" dur="10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21"/>
                                        </p:tgtEl>
                                        <p:attrNameLst>
                                          <p:attrName>ppt_x</p:attrName>
                                        </p:attrNameLst>
                                      </p:cBhvr>
                                      <p:tavLst>
                                        <p:tav tm="0">
                                          <p:val>
                                            <p:strVal val="ppt_x"/>
                                          </p:val>
                                        </p:tav>
                                        <p:tav tm="100000">
                                          <p:val>
                                            <p:strVal val="ppt_x-.2"/>
                                          </p:val>
                                        </p:tav>
                                      </p:tavLst>
                                    </p:anim>
                                    <p:anim calcmode="lin" valueType="num">
                                      <p:cBhvr>
                                        <p:cTn id="24" dur="1000"/>
                                        <p:tgtEl>
                                          <p:spTgt spid="21"/>
                                        </p:tgtEl>
                                        <p:attrNameLst>
                                          <p:attrName>ppt_y</p:attrName>
                                        </p:attrNameLst>
                                      </p:cBhvr>
                                      <p:tavLst>
                                        <p:tav tm="0">
                                          <p:val>
                                            <p:strVal val="ppt_y"/>
                                          </p:val>
                                        </p:tav>
                                        <p:tav tm="100000">
                                          <p:val>
                                            <p:strVal val="ppt_y"/>
                                          </p:val>
                                        </p:tav>
                                      </p:tavLst>
                                    </p:anim>
                                    <p:animEffect transition="out" filter="fade">
                                      <p:cBhvr>
                                        <p:cTn id="25" dur="1000"/>
                                        <p:tgtEl>
                                          <p:spTgt spid="21"/>
                                        </p:tgtEl>
                                      </p:cBhvr>
                                    </p:animEffect>
                                    <p:set>
                                      <p:cBhvr>
                                        <p:cTn id="26" dur="1" fill="hold">
                                          <p:stCondLst>
                                            <p:cond delay="999"/>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diamond(in)">
                                      <p:cBhvr>
                                        <p:cTn id="31" dur="1000"/>
                                        <p:tgtEl>
                                          <p:spTgt spid="22"/>
                                        </p:tgtEl>
                                      </p:cBhvr>
                                    </p:animEffect>
                                  </p:childTnLst>
                                </p:cTn>
                              </p:par>
                              <p:par>
                                <p:cTn id="32" presetID="8" presetClass="entr" presetSubtype="32"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diamond(out)">
                                      <p:cBhvr>
                                        <p:cTn id="34" dur="1000"/>
                                        <p:tgtEl>
                                          <p:spTgt spid="16"/>
                                        </p:tgtEl>
                                      </p:cBhvr>
                                    </p:animEffect>
                                  </p:childTnLst>
                                </p:cTn>
                              </p:par>
                              <p:par>
                                <p:cTn id="35" presetID="8" presetClass="entr" presetSubtype="16"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1000"/>
                                        <p:tgtEl>
                                          <p:spTgt spid="23"/>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amond(in)">
                                      <p:cBhvr>
                                        <p:cTn id="40" dur="1000"/>
                                        <p:tgtEl>
                                          <p:spTgt spid="24"/>
                                        </p:tgtEl>
                                      </p:cBhvr>
                                    </p:animEffect>
                                  </p:childTnLst>
                                </p:cTn>
                              </p:par>
                              <p:par>
                                <p:cTn id="41" presetID="8" presetClass="entr" presetSubtype="16"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amond(in)">
                                      <p:cBhvr>
                                        <p:cTn id="43"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300" b="1" i="1" smtClean="0">
                <a:solidFill>
                  <a:srgbClr val="0000FF"/>
                </a:solidFill>
                <a:latin typeface="Arial" pitchFamily="34" charset="0"/>
                <a:cs typeface="Arial" pitchFamily="34" charset="0"/>
              </a:rPr>
              <a:t>           Xác định  biểu đồ nhiệt độ, lượng mưa trạm Rô-ma (I-ta-li-a).</a:t>
            </a:r>
          </a:p>
        </p:txBody>
      </p:sp>
      <p:sp>
        <p:nvSpPr>
          <p:cNvPr id="11" name="Rectangle 10">
            <a:extLst>
              <a:ext uri="{FF2B5EF4-FFF2-40B4-BE49-F238E27FC236}">
                <a16:creationId xmlns=""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smtClean="0">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grpSp>
        <p:nvGrpSpPr>
          <p:cNvPr id="2" name="Group 6"/>
          <p:cNvGrpSpPr/>
          <p:nvPr/>
        </p:nvGrpSpPr>
        <p:grpSpPr>
          <a:xfrm>
            <a:off x="166260" y="296884"/>
            <a:ext cx="961895" cy="726128"/>
            <a:chOff x="6857346" y="857587"/>
            <a:chExt cx="4331139" cy="2454312"/>
          </a:xfrm>
        </p:grpSpPr>
        <p:pic>
          <p:nvPicPr>
            <p:cNvPr id="8" name="Picture 7"/>
            <p:cNvPicPr>
              <a:picLocks noChangeAspect="1"/>
            </p:cNvPicPr>
            <p:nvPr/>
          </p:nvPicPr>
          <p:blipFill>
            <a:blip r:embed="rId3"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graphicFrame>
        <p:nvGraphicFramePr>
          <p:cNvPr id="14" name="Table 13"/>
          <p:cNvGraphicFramePr>
            <a:graphicFrameLocks noGrp="1"/>
          </p:cNvGraphicFramePr>
          <p:nvPr/>
        </p:nvGraphicFramePr>
        <p:xfrm>
          <a:off x="146468" y="1889770"/>
          <a:ext cx="4959922" cy="2811780"/>
        </p:xfrm>
        <a:graphic>
          <a:graphicData uri="http://schemas.openxmlformats.org/drawingml/2006/table">
            <a:tbl>
              <a:tblPr/>
              <a:tblGrid>
                <a:gridCol w="2477979"/>
                <a:gridCol w="2481943"/>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smtClean="0">
                          <a:solidFill>
                            <a:srgbClr val="000000"/>
                          </a:solidFill>
                          <a:latin typeface="+mj-lt"/>
                          <a:ea typeface="Cambria"/>
                        </a:rPr>
                        <a:t>Rô-ma</a:t>
                      </a:r>
                      <a:endParaRPr lang="en-US" sz="2500" b="1">
                        <a:solidFill>
                          <a:srgbClr val="000000"/>
                        </a:solidFill>
                        <a:latin typeface="+mj-lt"/>
                        <a:ea typeface="Calibri"/>
                      </a:endParaRPr>
                    </a:p>
                    <a:p>
                      <a:pPr algn="ctr">
                        <a:spcBef>
                          <a:spcPts val="600"/>
                        </a:spcBef>
                        <a:spcAft>
                          <a:spcPts val="0"/>
                        </a:spcAft>
                      </a:pPr>
                      <a:r>
                        <a:rPr lang="en-US" sz="2500" b="1" smtClean="0">
                          <a:solidFill>
                            <a:srgbClr val="000000"/>
                          </a:solidFill>
                          <a:latin typeface="+mj-lt"/>
                          <a:ea typeface="Cambria"/>
                        </a:rPr>
                        <a:t>(I-ta-li-a)</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a:t>
                      </a:r>
                      <a:r>
                        <a:rPr lang="en-US" sz="2500" b="1" smtClean="0">
                          <a:solidFill>
                            <a:srgbClr val="000000"/>
                          </a:solidFill>
                          <a:latin typeface="+mj-lt"/>
                          <a:ea typeface="Cambria"/>
                        </a:rPr>
                        <a:t>hậu</a:t>
                      </a:r>
                    </a:p>
                    <a:p>
                      <a:pPr algn="just">
                        <a:lnSpc>
                          <a:spcPct val="150000"/>
                        </a:lnSpc>
                        <a:spcBef>
                          <a:spcPts val="600"/>
                        </a:spcBef>
                        <a:spcAft>
                          <a:spcPts val="0"/>
                        </a:spcAft>
                      </a:pPr>
                      <a:endParaRPr lang="en-US" sz="8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15" name="TextBox 14"/>
          <p:cNvSpPr txBox="1"/>
          <p:nvPr/>
        </p:nvSpPr>
        <p:spPr>
          <a:xfrm>
            <a:off x="2636333" y="2778824"/>
            <a:ext cx="2427173" cy="477054"/>
          </a:xfrm>
          <a:prstGeom prst="rect">
            <a:avLst/>
          </a:prstGeom>
          <a:noFill/>
        </p:spPr>
        <p:txBody>
          <a:bodyPr wrap="square" rtlCol="0">
            <a:spAutoFit/>
          </a:bodyPr>
          <a:lstStyle/>
          <a:p>
            <a:pPr algn="ctr"/>
            <a:r>
              <a:rPr lang="en-US" sz="2500" b="1" smtClean="0">
                <a:solidFill>
                  <a:srgbClr val="0070C0"/>
                </a:solidFill>
              </a:rPr>
              <a:t>15,8</a:t>
            </a:r>
            <a:endParaRPr lang="en-US" sz="2500" b="1">
              <a:solidFill>
                <a:srgbClr val="0070C0"/>
              </a:solidFill>
            </a:endParaRPr>
          </a:p>
        </p:txBody>
      </p:sp>
      <p:sp>
        <p:nvSpPr>
          <p:cNvPr id="16" name="TextBox 15"/>
          <p:cNvSpPr txBox="1"/>
          <p:nvPr/>
        </p:nvSpPr>
        <p:spPr>
          <a:xfrm>
            <a:off x="2634355" y="3311232"/>
            <a:ext cx="2460159" cy="477054"/>
          </a:xfrm>
          <a:prstGeom prst="rect">
            <a:avLst/>
          </a:prstGeom>
          <a:noFill/>
        </p:spPr>
        <p:txBody>
          <a:bodyPr wrap="square" rtlCol="0">
            <a:spAutoFit/>
          </a:bodyPr>
          <a:lstStyle/>
          <a:p>
            <a:pPr algn="ctr"/>
            <a:r>
              <a:rPr lang="en-US" sz="2500" b="1" smtClean="0">
                <a:solidFill>
                  <a:srgbClr val="0070C0"/>
                </a:solidFill>
              </a:rPr>
              <a:t>878</a:t>
            </a:r>
            <a:endParaRPr lang="en-US" sz="2500" b="1">
              <a:solidFill>
                <a:srgbClr val="0070C0"/>
              </a:solidFill>
            </a:endParaRPr>
          </a:p>
        </p:txBody>
      </p:sp>
      <p:sp>
        <p:nvSpPr>
          <p:cNvPr id="18" name="TextBox 17"/>
          <p:cNvSpPr txBox="1"/>
          <p:nvPr/>
        </p:nvSpPr>
        <p:spPr>
          <a:xfrm>
            <a:off x="2644252" y="3855514"/>
            <a:ext cx="2430644" cy="861774"/>
          </a:xfrm>
          <a:prstGeom prst="rect">
            <a:avLst/>
          </a:prstGeom>
          <a:noFill/>
        </p:spPr>
        <p:txBody>
          <a:bodyPr wrap="square" rtlCol="0">
            <a:spAutoFit/>
          </a:bodyPr>
          <a:lstStyle/>
          <a:p>
            <a:pPr algn="ctr"/>
            <a:r>
              <a:rPr lang="en-US" sz="2500" b="1" smtClean="0">
                <a:solidFill>
                  <a:srgbClr val="0070C0"/>
                </a:solidFill>
              </a:rPr>
              <a:t>Cận nhiệt </a:t>
            </a:r>
          </a:p>
          <a:p>
            <a:pPr algn="ctr"/>
            <a:r>
              <a:rPr lang="en-US" sz="2500" b="1" smtClean="0">
                <a:solidFill>
                  <a:srgbClr val="0070C0"/>
                </a:solidFill>
              </a:rPr>
              <a:t>địa trung hải </a:t>
            </a:r>
            <a:endParaRPr lang="en-US" sz="2500" b="1">
              <a:solidFill>
                <a:srgbClr val="0070C0"/>
              </a:solidFill>
            </a:endParaRPr>
          </a:p>
        </p:txBody>
      </p:sp>
      <p:pic>
        <p:nvPicPr>
          <p:cNvPr id="19" name="Picture 2" descr="C:\Users\PTS\Desktop\GADT ĐL7 (KNTTCS, kì 1)\Châu Âu\z3533954267559_1cd7ff2fbaada7dadec4b68d74dba761.jpg"/>
          <p:cNvPicPr>
            <a:picLocks noChangeAspect="1" noChangeArrowheads="1"/>
          </p:cNvPicPr>
          <p:nvPr/>
        </p:nvPicPr>
        <p:blipFill>
          <a:blip r:embed="rId5"/>
          <a:srcRect/>
          <a:stretch>
            <a:fillRect/>
          </a:stretch>
        </p:blipFill>
        <p:spPr bwMode="auto">
          <a:xfrm>
            <a:off x="609902" y="1721921"/>
            <a:ext cx="2750822" cy="3326575"/>
          </a:xfrm>
          <a:prstGeom prst="rect">
            <a:avLst/>
          </a:prstGeom>
          <a:noFill/>
          <a:ln>
            <a:solidFill>
              <a:srgbClr val="0000FF"/>
            </a:solidFill>
          </a:ln>
        </p:spPr>
      </p:pic>
      <p:pic>
        <p:nvPicPr>
          <p:cNvPr id="20" name="Picture 1" descr="C:\Users\PTS\Desktop\Ảnh\d604e09153949ccac585.jpg"/>
          <p:cNvPicPr>
            <a:picLocks noChangeAspect="1" noChangeArrowheads="1"/>
          </p:cNvPicPr>
          <p:nvPr/>
        </p:nvPicPr>
        <p:blipFill>
          <a:blip r:embed="rId6"/>
          <a:srcRect/>
          <a:stretch>
            <a:fillRect/>
          </a:stretch>
        </p:blipFill>
        <p:spPr bwMode="auto">
          <a:xfrm>
            <a:off x="5141503" y="726214"/>
            <a:ext cx="3848119" cy="4154544"/>
          </a:xfrm>
          <a:prstGeom prst="rect">
            <a:avLst/>
          </a:prstGeom>
          <a:noFill/>
          <a:ln>
            <a:solidFill>
              <a:srgbClr val="0000FF"/>
            </a:solidFill>
          </a:ln>
        </p:spPr>
      </p:pic>
      <p:sp>
        <p:nvSpPr>
          <p:cNvPr id="21" name="Rectangle 20"/>
          <p:cNvSpPr/>
          <p:nvPr/>
        </p:nvSpPr>
        <p:spPr>
          <a:xfrm>
            <a:off x="5142016" y="4698728"/>
            <a:ext cx="385947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H.1.2. Bản đồ khí hậu châu Âu</a:t>
            </a:r>
            <a:endParaRPr lang="en-US" sz="1900">
              <a:solidFill>
                <a:srgbClr val="0000FF"/>
              </a:solidFill>
            </a:endParaRPr>
          </a:p>
        </p:txBody>
      </p:sp>
      <p:pic>
        <p:nvPicPr>
          <p:cNvPr id="22"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7" cstate="print">
            <a:extLst>
              <a:ext uri="{BEBA8EAE-BF5A-486C-A8C5-ECC9F3942E4B}">
                <a14:imgProps xmlns="" xmlns:a14="http://schemas.microsoft.com/office/drawing/2010/main">
                  <a14:imgLayer r:embed="">
                    <a14:imgEffect>
                      <a14:backgroundRemoval t="10000" b="90000" l="10000" r="90000">
                        <a14:foregroundMark x1="50156" y1="34531" x2="50156" y2="34531"/>
                      </a14:backgroundRemoval>
                    </a14:imgEffect>
                  </a14:imgLayer>
                </a14:imgProps>
              </a:ext>
              <a:ext uri="{28A0092B-C50C-407E-A947-70E740481C1C}">
                <a14:useLocalDpi xmlns="" xmlns:a14="http://schemas.microsoft.com/office/drawing/2010/main" val="0"/>
              </a:ext>
            </a:extLst>
          </a:blip>
          <a:srcRect l="25630" t="13450" r="25961" b="13596"/>
          <a:stretch/>
        </p:blipFill>
        <p:spPr bwMode="auto">
          <a:xfrm>
            <a:off x="6494546" y="3420369"/>
            <a:ext cx="269361" cy="3574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amond(in)">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nodeType="clickEffect">
                                  <p:stCondLst>
                                    <p:cond delay="0"/>
                                  </p:stCondLst>
                                  <p:childTnLst>
                                    <p:animEffect transition="out" filter="diamond(in)">
                                      <p:cBhvr>
                                        <p:cTn id="11" dur="1000"/>
                                        <p:tgtEl>
                                          <p:spTgt spid="19"/>
                                        </p:tgtEl>
                                      </p:cBhvr>
                                    </p:animEffect>
                                    <p:set>
                                      <p:cBhvr>
                                        <p:cTn id="12" dur="1" fill="hold">
                                          <p:stCondLst>
                                            <p:cond delay="999"/>
                                          </p:stCondLst>
                                        </p:cTn>
                                        <p:tgtEl>
                                          <p:spTgt spid="1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9"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ppt_x</p:attrName>
                                        </p:attrNameLst>
                                      </p:cBhvr>
                                      <p:tavLst>
                                        <p:tav tm="0">
                                          <p:val>
                                            <p:strVal val="#ppt_x-.2"/>
                                          </p:val>
                                        </p:tav>
                                        <p:tav tm="100000">
                                          <p:val>
                                            <p:strVal val="#ppt_x"/>
                                          </p:val>
                                        </p:tav>
                                      </p:tavLst>
                                    </p:anim>
                                    <p:anim calcmode="lin" valueType="num">
                                      <p:cBhvr>
                                        <p:cTn id="28"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6"/>
                                        </p:tgtEl>
                                      </p:cBhvr>
                                    </p:animEffect>
                                  </p:childTnLst>
                                </p:cTn>
                              </p:par>
                              <p:par>
                                <p:cTn id="30" presetID="29"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1000" fill="hold"/>
                                        <p:tgtEl>
                                          <p:spTgt spid="18"/>
                                        </p:tgtEl>
                                        <p:attrNameLst>
                                          <p:attrName>ppt_x</p:attrName>
                                        </p:attrNameLst>
                                      </p:cBhvr>
                                      <p:tavLst>
                                        <p:tav tm="0">
                                          <p:val>
                                            <p:strVal val="#ppt_x-.2"/>
                                          </p:val>
                                        </p:tav>
                                        <p:tav tm="100000">
                                          <p:val>
                                            <p:strVal val="#ppt_x"/>
                                          </p:val>
                                        </p:tav>
                                      </p:tavLst>
                                    </p:anim>
                                    <p:anim calcmode="lin" valueType="num">
                                      <p:cBhvr>
                                        <p:cTn id="3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8"/>
                                        </p:tgtEl>
                                      </p:cBhvr>
                                    </p:animEffect>
                                  </p:childTnLst>
                                </p:cTn>
                              </p:par>
                              <p:par>
                                <p:cTn id="35" presetID="8" presetClass="entr" presetSubtype="16"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diamond(in)">
                                      <p:cBhvr>
                                        <p:cTn id="3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25631" y="688769"/>
            <a:ext cx="4952010" cy="93815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600"/>
              </a:spcBef>
              <a:spcAft>
                <a:spcPts val="0"/>
              </a:spcAft>
            </a:pPr>
            <a:r>
              <a:rPr lang="en-US" sz="2400" b="1" i="1" smtClean="0">
                <a:solidFill>
                  <a:srgbClr val="0000FF"/>
                </a:solidFill>
                <a:latin typeface="Arial" pitchFamily="34" charset="0"/>
                <a:cs typeface="Arial" pitchFamily="34" charset="0"/>
              </a:rPr>
              <a:t>           Xác định biểu đồ nhiệt độ, lượng mưa trạm Ô-đét-xa (U-crai-na).</a:t>
            </a:r>
          </a:p>
        </p:txBody>
      </p:sp>
      <p:sp>
        <p:nvSpPr>
          <p:cNvPr id="11" name="Rectangle 10">
            <a:extLst>
              <a:ext uri="{FF2B5EF4-FFF2-40B4-BE49-F238E27FC236}">
                <a16:creationId xmlns="" xmlns:a16="http://schemas.microsoft.com/office/drawing/2014/main" id="{81F2071E-DF8C-495C-8676-8F839E06F04F}"/>
              </a:ext>
            </a:extLst>
          </p:cNvPr>
          <p:cNvSpPr/>
          <p:nvPr/>
        </p:nvSpPr>
        <p:spPr>
          <a:xfrm>
            <a:off x="2113820" y="83125"/>
            <a:ext cx="2831196" cy="523220"/>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800" b="1" u="sng" smtClean="0">
                <a:ln w="11430"/>
                <a:solidFill>
                  <a:schemeClr val="accent4">
                    <a:lumMod val="50000"/>
                  </a:schemeClr>
                </a:solidFill>
                <a:latin typeface="Arial" pitchFamily="34" charset="0"/>
                <a:cs typeface="Arial" pitchFamily="34" charset="0"/>
              </a:rPr>
              <a:t>LUYỆN </a:t>
            </a:r>
            <a:r>
              <a:rPr lang="en-US" sz="2800" b="1" u="sng" dirty="0">
                <a:ln w="11430"/>
                <a:solidFill>
                  <a:schemeClr val="accent4">
                    <a:lumMod val="50000"/>
                  </a:schemeClr>
                </a:solidFill>
                <a:latin typeface="Arial" pitchFamily="34" charset="0"/>
                <a:cs typeface="Arial" pitchFamily="34" charset="0"/>
              </a:rPr>
              <a:t>TẬP</a:t>
            </a:r>
          </a:p>
        </p:txBody>
      </p:sp>
      <p:grpSp>
        <p:nvGrpSpPr>
          <p:cNvPr id="2" name="Group 6"/>
          <p:cNvGrpSpPr/>
          <p:nvPr/>
        </p:nvGrpSpPr>
        <p:grpSpPr>
          <a:xfrm>
            <a:off x="190011" y="190004"/>
            <a:ext cx="1103501" cy="726128"/>
            <a:chOff x="6857346" y="857587"/>
            <a:chExt cx="4331139" cy="2454312"/>
          </a:xfrm>
        </p:grpSpPr>
        <p:pic>
          <p:nvPicPr>
            <p:cNvPr id="8" name="Picture 7"/>
            <p:cNvPicPr>
              <a:picLocks noChangeAspect="1"/>
            </p:cNvPicPr>
            <p:nvPr/>
          </p:nvPicPr>
          <p:blipFill>
            <a:blip r:embed="rId3" cstate="print"/>
            <a:stretch>
              <a:fillRect/>
            </a:stretch>
          </p:blipFill>
          <p:spPr>
            <a:xfrm>
              <a:off x="6857346" y="857587"/>
              <a:ext cx="4331139" cy="2454312"/>
            </a:xfrm>
            <a:prstGeom prst="rect">
              <a:avLst/>
            </a:prstGeom>
          </p:spPr>
        </p:pic>
        <p:pic>
          <p:nvPicPr>
            <p:cNvPr id="9"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 name="Picture 2" descr="C:\Users\PTS\Desktop\GADT ĐL7 (KNTTCS, kì 1)\Châu Âu\z3533954879382_e79b4accdbe683649232157bbdff72dd.jpg"/>
          <p:cNvPicPr>
            <a:picLocks noChangeAspect="1" noChangeArrowheads="1"/>
          </p:cNvPicPr>
          <p:nvPr/>
        </p:nvPicPr>
        <p:blipFill>
          <a:blip r:embed="rId5"/>
          <a:srcRect/>
          <a:stretch>
            <a:fillRect/>
          </a:stretch>
        </p:blipFill>
        <p:spPr bwMode="auto">
          <a:xfrm>
            <a:off x="1196693" y="1769423"/>
            <a:ext cx="2570011" cy="3302827"/>
          </a:xfrm>
          <a:prstGeom prst="rect">
            <a:avLst/>
          </a:prstGeom>
          <a:noFill/>
          <a:ln>
            <a:solidFill>
              <a:srgbClr val="0000FF"/>
            </a:solidFill>
          </a:ln>
        </p:spPr>
      </p:pic>
      <p:graphicFrame>
        <p:nvGraphicFramePr>
          <p:cNvPr id="21" name="Table 20"/>
          <p:cNvGraphicFramePr>
            <a:graphicFrameLocks noGrp="1"/>
          </p:cNvGraphicFramePr>
          <p:nvPr/>
        </p:nvGraphicFramePr>
        <p:xfrm>
          <a:off x="98968" y="2305395"/>
          <a:ext cx="5091032" cy="2552700"/>
        </p:xfrm>
        <a:graphic>
          <a:graphicData uri="http://schemas.openxmlformats.org/drawingml/2006/table">
            <a:tbl>
              <a:tblPr/>
              <a:tblGrid>
                <a:gridCol w="2545198"/>
                <a:gridCol w="2545834"/>
              </a:tblGrid>
              <a:tr h="471752">
                <a:tc>
                  <a:txBody>
                    <a:bodyPr/>
                    <a:lstStyle/>
                    <a:p>
                      <a:pPr algn="ctr">
                        <a:spcBef>
                          <a:spcPts val="600"/>
                        </a:spcBef>
                        <a:spcAft>
                          <a:spcPts val="0"/>
                        </a:spcAft>
                      </a:pPr>
                      <a:r>
                        <a:rPr lang="en-US" sz="2500" b="1">
                          <a:solidFill>
                            <a:srgbClr val="000000"/>
                          </a:solidFill>
                          <a:latin typeface="+mj-lt"/>
                          <a:ea typeface="Cambria"/>
                        </a:rPr>
                        <a:t>Biểu đồ</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algn="ctr">
                        <a:spcBef>
                          <a:spcPts val="600"/>
                        </a:spcBef>
                        <a:spcAft>
                          <a:spcPts val="0"/>
                        </a:spcAft>
                      </a:pPr>
                      <a:r>
                        <a:rPr lang="en-US" sz="2500" b="1" kern="1200" smtClean="0">
                          <a:solidFill>
                            <a:srgbClr val="000000"/>
                          </a:solidFill>
                          <a:latin typeface="+mj-lt"/>
                          <a:ea typeface="Cambria"/>
                          <a:cs typeface="+mn-cs"/>
                        </a:rPr>
                        <a:t>Ô-đét-xa</a:t>
                      </a:r>
                    </a:p>
                    <a:p>
                      <a:pPr algn="ctr">
                        <a:spcBef>
                          <a:spcPts val="600"/>
                        </a:spcBef>
                        <a:spcAft>
                          <a:spcPts val="0"/>
                        </a:spcAft>
                      </a:pPr>
                      <a:r>
                        <a:rPr lang="en-US" sz="2500" b="1" kern="1200" smtClean="0">
                          <a:solidFill>
                            <a:srgbClr val="000000"/>
                          </a:solidFill>
                          <a:latin typeface="+mj-lt"/>
                          <a:ea typeface="Cambria"/>
                          <a:cs typeface="+mn-cs"/>
                        </a:rPr>
                        <a:t> (U-crai-na)</a:t>
                      </a:r>
                      <a:endParaRPr lang="en-US" sz="2500" b="1" kern="1200">
                        <a:solidFill>
                          <a:srgbClr val="000000"/>
                        </a:solidFill>
                        <a:latin typeface="+mj-lt"/>
                        <a:ea typeface="Cambria"/>
                        <a:cs typeface="+mn-cs"/>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Nhiệt độ (</a:t>
                      </a:r>
                      <a:r>
                        <a:rPr lang="en-US" sz="2500" b="1" baseline="30000">
                          <a:solidFill>
                            <a:srgbClr val="000000"/>
                          </a:solidFill>
                          <a:latin typeface="+mj-lt"/>
                          <a:ea typeface="Cambria"/>
                        </a:rPr>
                        <a:t>0</a:t>
                      </a:r>
                      <a:r>
                        <a:rPr lang="en-US" sz="2500" b="1">
                          <a:solidFill>
                            <a:srgbClr val="000000"/>
                          </a:solidFill>
                          <a:latin typeface="+mj-lt"/>
                          <a:ea typeface="Cambria"/>
                        </a:rPr>
                        <a:t>C)</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Lượng mưa (mm)</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r h="296747">
                <a:tc>
                  <a:txBody>
                    <a:bodyPr/>
                    <a:lstStyle/>
                    <a:p>
                      <a:pPr algn="just">
                        <a:lnSpc>
                          <a:spcPct val="150000"/>
                        </a:lnSpc>
                        <a:spcBef>
                          <a:spcPts val="600"/>
                        </a:spcBef>
                        <a:spcAft>
                          <a:spcPts val="0"/>
                        </a:spcAft>
                      </a:pPr>
                      <a:r>
                        <a:rPr lang="en-US" sz="2500" b="1">
                          <a:solidFill>
                            <a:srgbClr val="000000"/>
                          </a:solidFill>
                          <a:latin typeface="+mj-lt"/>
                          <a:ea typeface="Cambria"/>
                        </a:rPr>
                        <a:t>Thuộc kiểu khí hậu</a:t>
                      </a:r>
                      <a:endParaRPr lang="en-US" sz="2500" b="1">
                        <a:solidFill>
                          <a:srgbClr val="000000"/>
                        </a:solidFill>
                        <a:latin typeface="+mj-lt"/>
                        <a:ea typeface="Calibri"/>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50000"/>
                        </a:lnSpc>
                        <a:spcBef>
                          <a:spcPts val="600"/>
                        </a:spcBef>
                        <a:spcAft>
                          <a:spcPts val="0"/>
                        </a:spcAft>
                      </a:pPr>
                      <a:endParaRPr lang="en-US" sz="2500" b="1">
                        <a:solidFill>
                          <a:srgbClr val="000000"/>
                        </a:solidFill>
                        <a:latin typeface="+mj-lt"/>
                        <a:ea typeface="Cambria"/>
                      </a:endParaRPr>
                    </a:p>
                  </a:txBody>
                  <a:tcPr marL="68480" marR="684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
        <p:nvSpPr>
          <p:cNvPr id="22" name="TextBox 21"/>
          <p:cNvSpPr txBox="1"/>
          <p:nvPr/>
        </p:nvSpPr>
        <p:spPr>
          <a:xfrm>
            <a:off x="2624458" y="3218199"/>
            <a:ext cx="2565069" cy="477054"/>
          </a:xfrm>
          <a:prstGeom prst="rect">
            <a:avLst/>
          </a:prstGeom>
          <a:noFill/>
        </p:spPr>
        <p:txBody>
          <a:bodyPr wrap="square" rtlCol="0">
            <a:spAutoFit/>
          </a:bodyPr>
          <a:lstStyle/>
          <a:p>
            <a:pPr algn="ctr"/>
            <a:r>
              <a:rPr lang="en-US" sz="2500" b="1" smtClean="0">
                <a:solidFill>
                  <a:srgbClr val="0070C0"/>
                </a:solidFill>
              </a:rPr>
              <a:t>11,8</a:t>
            </a:r>
            <a:endParaRPr lang="en-US" sz="2500" b="1">
              <a:solidFill>
                <a:srgbClr val="0070C0"/>
              </a:solidFill>
            </a:endParaRPr>
          </a:p>
        </p:txBody>
      </p:sp>
      <p:sp>
        <p:nvSpPr>
          <p:cNvPr id="23" name="TextBox 22"/>
          <p:cNvSpPr txBox="1"/>
          <p:nvPr/>
        </p:nvSpPr>
        <p:spPr>
          <a:xfrm>
            <a:off x="2658105" y="3750607"/>
            <a:ext cx="2565069" cy="477054"/>
          </a:xfrm>
          <a:prstGeom prst="rect">
            <a:avLst/>
          </a:prstGeom>
          <a:noFill/>
        </p:spPr>
        <p:txBody>
          <a:bodyPr wrap="square" rtlCol="0">
            <a:spAutoFit/>
          </a:bodyPr>
          <a:lstStyle/>
          <a:p>
            <a:pPr algn="ctr"/>
            <a:r>
              <a:rPr lang="en-US" sz="2500" b="1" smtClean="0">
                <a:solidFill>
                  <a:srgbClr val="0070C0"/>
                </a:solidFill>
              </a:rPr>
              <a:t>441</a:t>
            </a:r>
            <a:endParaRPr lang="en-US" sz="2500" b="1">
              <a:solidFill>
                <a:srgbClr val="0070C0"/>
              </a:solidFill>
            </a:endParaRPr>
          </a:p>
        </p:txBody>
      </p:sp>
      <p:sp>
        <p:nvSpPr>
          <p:cNvPr id="24" name="TextBox 23"/>
          <p:cNvSpPr txBox="1"/>
          <p:nvPr/>
        </p:nvSpPr>
        <p:spPr>
          <a:xfrm>
            <a:off x="2644251" y="4342389"/>
            <a:ext cx="2565069" cy="477054"/>
          </a:xfrm>
          <a:prstGeom prst="rect">
            <a:avLst/>
          </a:prstGeom>
          <a:noFill/>
        </p:spPr>
        <p:txBody>
          <a:bodyPr wrap="square" rtlCol="0">
            <a:spAutoFit/>
          </a:bodyPr>
          <a:lstStyle/>
          <a:p>
            <a:pPr algn="ctr"/>
            <a:r>
              <a:rPr lang="en-US" sz="2500" b="1" smtClean="0">
                <a:solidFill>
                  <a:srgbClr val="0070C0"/>
                </a:solidFill>
              </a:rPr>
              <a:t>Ôn đới lục địa</a:t>
            </a:r>
            <a:endParaRPr lang="en-US" sz="2500" b="1">
              <a:solidFill>
                <a:srgbClr val="0070C0"/>
              </a:solidFill>
            </a:endParaRPr>
          </a:p>
        </p:txBody>
      </p:sp>
      <p:pic>
        <p:nvPicPr>
          <p:cNvPr id="14" name="Picture 1" descr="C:\Users\PTS\Desktop\Ảnh\d604e09153949ccac585.jpg"/>
          <p:cNvPicPr>
            <a:picLocks noChangeAspect="1" noChangeArrowheads="1"/>
          </p:cNvPicPr>
          <p:nvPr/>
        </p:nvPicPr>
        <p:blipFill>
          <a:blip r:embed="rId6"/>
          <a:srcRect/>
          <a:stretch>
            <a:fillRect/>
          </a:stretch>
        </p:blipFill>
        <p:spPr bwMode="auto">
          <a:xfrm>
            <a:off x="5141503" y="726214"/>
            <a:ext cx="3848119" cy="4154544"/>
          </a:xfrm>
          <a:prstGeom prst="rect">
            <a:avLst/>
          </a:prstGeom>
          <a:noFill/>
          <a:ln>
            <a:solidFill>
              <a:srgbClr val="0000FF"/>
            </a:solidFill>
          </a:ln>
        </p:spPr>
      </p:pic>
      <p:sp>
        <p:nvSpPr>
          <p:cNvPr id="15" name="Rectangle 14"/>
          <p:cNvSpPr/>
          <p:nvPr/>
        </p:nvSpPr>
        <p:spPr>
          <a:xfrm>
            <a:off x="5142016" y="4698728"/>
            <a:ext cx="3859475"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H.1.2. Bản đồ khí hậu châu Âu</a:t>
            </a:r>
            <a:endParaRPr lang="en-US" sz="1900">
              <a:solidFill>
                <a:srgbClr val="0000FF"/>
              </a:solidFill>
            </a:endParaRPr>
          </a:p>
        </p:txBody>
      </p:sp>
      <p:pic>
        <p:nvPicPr>
          <p:cNvPr id="16" name="Picture 2" descr="Hình ảnh Vị Trí Biểu Tượng Mặt Phẳng Versicolor, Vị Trí Cắt Dán Vẽ, Vị Trí  Biểu Tượng, Biểu Tượng Màu Vector và PNG với nền trong suốt để tải xuống  miễn"/>
          <p:cNvPicPr>
            <a:picLocks noChangeAspect="1" noChangeArrowheads="1"/>
          </p:cNvPicPr>
          <p:nvPr/>
        </p:nvPicPr>
        <p:blipFill rotWithShape="1">
          <a:blip r:embed="rId7" cstate="print">
            <a:extLst>
              <a:ext uri="{BEBA8EAE-BF5A-486C-A8C5-ECC9F3942E4B}">
                <a14:imgProps xmlns="" xmlns:a14="http://schemas.microsoft.com/office/drawing/2010/main">
                  <a14:imgLayer r:embed="">
                    <a14:imgEffect>
                      <a14:backgroundRemoval t="10000" b="90000" l="10000" r="90000">
                        <a14:foregroundMark x1="50156" y1="34531" x2="50156" y2="34531"/>
                      </a14:backgroundRemoval>
                    </a14:imgEffect>
                  </a14:imgLayer>
                </a14:imgProps>
              </a:ext>
              <a:ext uri="{28A0092B-C50C-407E-A947-70E740481C1C}">
                <a14:useLocalDpi xmlns="" xmlns:a14="http://schemas.microsoft.com/office/drawing/2010/main" val="0"/>
              </a:ext>
            </a:extLst>
          </a:blip>
          <a:srcRect l="25630" t="13450" r="25961" b="13596"/>
          <a:stretch/>
        </p:blipFill>
        <p:spPr bwMode="auto">
          <a:xfrm>
            <a:off x="8002713" y="2897855"/>
            <a:ext cx="269361" cy="35746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amond(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xit" presetSubtype="0" fill="hold" nodeType="clickEffect">
                                  <p:stCondLst>
                                    <p:cond delay="0"/>
                                  </p:stCondLst>
                                  <p:childTnLst>
                                    <p:anim calcmode="lin" valueType="num">
                                      <p:cBhvr>
                                        <p:cTn id="11" dur="1000"/>
                                        <p:tgtEl>
                                          <p:spTgt spid="20"/>
                                        </p:tgtEl>
                                        <p:attrNameLst>
                                          <p:attrName>ppt_x</p:attrName>
                                        </p:attrNameLst>
                                      </p:cBhvr>
                                      <p:tavLst>
                                        <p:tav tm="0">
                                          <p:val>
                                            <p:strVal val="ppt_x"/>
                                          </p:val>
                                        </p:tav>
                                        <p:tav tm="100000">
                                          <p:val>
                                            <p:strVal val="ppt_x-.2"/>
                                          </p:val>
                                        </p:tav>
                                      </p:tavLst>
                                    </p:anim>
                                    <p:anim calcmode="lin" valueType="num">
                                      <p:cBhvr>
                                        <p:cTn id="12" dur="1000"/>
                                        <p:tgtEl>
                                          <p:spTgt spid="20"/>
                                        </p:tgtEl>
                                        <p:attrNameLst>
                                          <p:attrName>ppt_y</p:attrName>
                                        </p:attrNameLst>
                                      </p:cBhvr>
                                      <p:tavLst>
                                        <p:tav tm="0">
                                          <p:val>
                                            <p:strVal val="ppt_y"/>
                                          </p:val>
                                        </p:tav>
                                        <p:tav tm="100000">
                                          <p:val>
                                            <p:strVal val="ppt_y"/>
                                          </p:val>
                                        </p:tav>
                                      </p:tavLst>
                                    </p:anim>
                                    <p:animEffect transition="out" filter="fade">
                                      <p:cBhvr>
                                        <p:cTn id="13" dur="1000"/>
                                        <p:tgtEl>
                                          <p:spTgt spid="20"/>
                                        </p:tgtEl>
                                      </p:cBhvr>
                                    </p:animEffect>
                                    <p:set>
                                      <p:cBhvr>
                                        <p:cTn id="14" dur="1" fill="hold">
                                          <p:stCondLst>
                                            <p:cond delay="999"/>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ppt_x</p:attrName>
                                        </p:attrNameLst>
                                      </p:cBhvr>
                                      <p:tavLst>
                                        <p:tav tm="0">
                                          <p:val>
                                            <p:strVal val="#ppt_x-.2"/>
                                          </p:val>
                                        </p:tav>
                                        <p:tav tm="100000">
                                          <p:val>
                                            <p:strVal val="#ppt_x"/>
                                          </p:val>
                                        </p:tav>
                                      </p:tavLst>
                                    </p:anim>
                                    <p:anim calcmode="lin" valueType="num">
                                      <p:cBhvr>
                                        <p:cTn id="2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1000" fill="hold"/>
                                        <p:tgtEl>
                                          <p:spTgt spid="22"/>
                                        </p:tgtEl>
                                        <p:attrNameLst>
                                          <p:attrName>ppt_x</p:attrName>
                                        </p:attrNameLst>
                                      </p:cBhvr>
                                      <p:tavLst>
                                        <p:tav tm="0">
                                          <p:val>
                                            <p:strVal val="#ppt_x-.2"/>
                                          </p:val>
                                        </p:tav>
                                        <p:tav tm="100000">
                                          <p:val>
                                            <p:strVal val="#ppt_x"/>
                                          </p:val>
                                        </p:tav>
                                      </p:tavLst>
                                    </p:anim>
                                    <p:anim calcmode="lin" valueType="num">
                                      <p:cBhvr>
                                        <p:cTn id="25"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2"/>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ppt_x</p:attrName>
                                        </p:attrNameLst>
                                      </p:cBhvr>
                                      <p:tavLst>
                                        <p:tav tm="0">
                                          <p:val>
                                            <p:strVal val="#ppt_x-.2"/>
                                          </p:val>
                                        </p:tav>
                                        <p:tav tm="100000">
                                          <p:val>
                                            <p:strVal val="#ppt_x"/>
                                          </p:val>
                                        </p:tav>
                                      </p:tavLst>
                                    </p:anim>
                                    <p:anim calcmode="lin" valueType="num">
                                      <p:cBhvr>
                                        <p:cTn id="3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ppt_x</p:attrName>
                                        </p:attrNameLst>
                                      </p:cBhvr>
                                      <p:tavLst>
                                        <p:tav tm="0">
                                          <p:val>
                                            <p:strVal val="#ppt_x-.2"/>
                                          </p:val>
                                        </p:tav>
                                        <p:tav tm="100000">
                                          <p:val>
                                            <p:strVal val="#ppt_x"/>
                                          </p:val>
                                        </p:tav>
                                      </p:tavLst>
                                    </p:anim>
                                    <p:anim calcmode="lin" valueType="num">
                                      <p:cBhvr>
                                        <p:cTn id="35" dur="1000" fill="hold"/>
                                        <p:tgtEl>
                                          <p:spTgt spid="24"/>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4"/>
                                        </p:tgtEl>
                                      </p:cBhvr>
                                    </p:animEffect>
                                  </p:childTnLst>
                                </p:cTn>
                              </p:par>
                              <p:par>
                                <p:cTn id="37" presetID="8" presetClass="entr" presetSubtype="16"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diamond(in)">
                                      <p:cBhvr>
                                        <p:cTn id="3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 xmlns:a16="http://schemas.microsoft.com/office/drawing/2014/main" id="{83943E22-6FC5-4857-96F1-DB4BDF369685}"/>
              </a:ext>
            </a:extLst>
          </p:cNvPr>
          <p:cNvSpPr/>
          <p:nvPr/>
        </p:nvSpPr>
        <p:spPr>
          <a:xfrm>
            <a:off x="427516" y="1543794"/>
            <a:ext cx="8407725" cy="2232561"/>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en-US" sz="2500" b="1" i="1" smtClean="0">
                <a:solidFill>
                  <a:srgbClr val="0000FF"/>
                </a:solidFill>
                <a:latin typeface="Arial" pitchFamily="34" charset="0"/>
                <a:cs typeface="Arial" pitchFamily="34" charset="0"/>
              </a:rPr>
              <a:t> Về nhà sưu tầm thông tin tư liệu về dãy núi An-pơ hoặc một đất nước ở châu Âu mà em biết. Viết thành một đoạn văn ngắn khoảng 15 dòng về một trong hai nội dung trên.</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241152" y="546265"/>
            <a:ext cx="1256799" cy="1141996"/>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xmlns="" val="0"/>
              </a:ext>
              <a:ext uri="{96DAC541-7B7A-43D3-8B79-37D633B846F1}">
                <asvg:svgBlip xmlns:asvg="http://schemas.microsoft.com/office/drawing/2016/SVG/main" xmlns="" r:embed=""/>
              </a:ext>
            </a:extLst>
          </a:blip>
          <a:srcRect/>
          <a:stretch>
            <a:fillRect/>
          </a:stretch>
        </p:blipFill>
        <p:spPr>
          <a:xfrm>
            <a:off x="7968342" y="3665038"/>
            <a:ext cx="938151" cy="1478462"/>
          </a:xfrm>
          <a:prstGeom prst="rect">
            <a:avLst/>
          </a:prstGeom>
        </p:spPr>
      </p:pic>
      <p:sp>
        <p:nvSpPr>
          <p:cNvPr id="6" name="Rectangle 5">
            <a:extLst>
              <a:ext uri="{FF2B5EF4-FFF2-40B4-BE49-F238E27FC236}">
                <a16:creationId xmlns="" xmlns:a16="http://schemas.microsoft.com/office/drawing/2014/main" id="{81F2071E-DF8C-495C-8676-8F839E06F04F}"/>
              </a:ext>
            </a:extLst>
          </p:cNvPr>
          <p:cNvSpPr/>
          <p:nvPr/>
        </p:nvSpPr>
        <p:spPr>
          <a:xfrm>
            <a:off x="2766948" y="35625"/>
            <a:ext cx="3151832" cy="630942"/>
          </a:xfrm>
          <a:prstGeom prst="rect">
            <a:avLst/>
          </a:prstGeom>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500" b="1" u="sng" smtClean="0">
                <a:ln w="11430"/>
                <a:solidFill>
                  <a:schemeClr val="accent4">
                    <a:lumMod val="50000"/>
                  </a:schemeClr>
                </a:solidFill>
                <a:latin typeface="Arial" pitchFamily="34" charset="0"/>
                <a:cs typeface="Arial" pitchFamily="34" charset="0"/>
              </a:rPr>
              <a:t>VỀ NHÀ</a:t>
            </a:r>
            <a:endParaRPr lang="en-US" sz="35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 xmlns:a16="http://schemas.microsoft.com/office/drawing/2014/main" id="{070F9AC1-A134-4015-890E-BCE47C0E71BD}"/>
              </a:ext>
            </a:extLst>
          </p:cNvPr>
          <p:cNvCxnSpPr/>
          <p:nvPr/>
        </p:nvCxnSpPr>
        <p:spPr>
          <a:xfrm>
            <a:off x="1243578" y="1811446"/>
            <a:ext cx="7084336"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 xmlns:a16="http://schemas.microsoft.com/office/drawing/2014/main" id="{58FA28A4-92B4-4719-B30A-C60BD62C75B6}"/>
              </a:ext>
            </a:extLst>
          </p:cNvPr>
          <p:cNvCxnSpPr/>
          <p:nvPr/>
        </p:nvCxnSpPr>
        <p:spPr>
          <a:xfrm>
            <a:off x="1243578" y="1854339"/>
            <a:ext cx="7084336"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 xmlns:a16="http://schemas.microsoft.com/office/drawing/2014/main" id="{51DAC5B5-D1F2-4AF2-B9DE-7C9FD4DEC017}"/>
              </a:ext>
            </a:extLst>
          </p:cNvPr>
          <p:cNvSpPr/>
          <p:nvPr/>
        </p:nvSpPr>
        <p:spPr>
          <a:xfrm>
            <a:off x="995158" y="1985349"/>
            <a:ext cx="7554685" cy="1392689"/>
          </a:xfrm>
          <a:prstGeom prst="rect">
            <a:avLst/>
          </a:prstGeom>
        </p:spPr>
        <p:txBody>
          <a:bodyPr wrap="square" lIns="68580" tIns="34290" rIns="68580" bIns="34290">
            <a:spAutoFit/>
          </a:bodyPr>
          <a:lstStyle/>
          <a:p>
            <a:pPr algn="ctr">
              <a:defRPr/>
            </a:pPr>
            <a:r>
              <a:rPr lang="en-US" altLang="zh-CN" sz="86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86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 xmlns:a16="http://schemas.microsoft.com/office/drawing/2014/main" id="{CDE5F29A-6A3D-41AC-AA05-6D8A47A59ABE}"/>
              </a:ext>
            </a:extLst>
          </p:cNvPr>
          <p:cNvCxnSpPr/>
          <p:nvPr/>
        </p:nvCxnSpPr>
        <p:spPr>
          <a:xfrm>
            <a:off x="1230332" y="3754163"/>
            <a:ext cx="7084336"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 xmlns:a16="http://schemas.microsoft.com/office/drawing/2014/main" id="{68015D8C-5956-4EA0-BDC2-63B80968E610}"/>
              </a:ext>
            </a:extLst>
          </p:cNvPr>
          <p:cNvCxnSpPr/>
          <p:nvPr/>
        </p:nvCxnSpPr>
        <p:spPr>
          <a:xfrm>
            <a:off x="1230332" y="3797054"/>
            <a:ext cx="7084336"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 xmlns:a16="http://schemas.microsoft.com/office/drawing/2014/main" id="{8C4CF950-2111-4A2D-B821-8FCBB101C030}"/>
              </a:ext>
            </a:extLst>
          </p:cNvPr>
          <p:cNvGrpSpPr/>
          <p:nvPr/>
        </p:nvGrpSpPr>
        <p:grpSpPr>
          <a:xfrm>
            <a:off x="1243578" y="3605887"/>
            <a:ext cx="7059862" cy="276999"/>
            <a:chOff x="2992618" y="3469364"/>
            <a:chExt cx="6358413" cy="195251"/>
          </a:xfrm>
        </p:grpSpPr>
        <p:sp>
          <p:nvSpPr>
            <p:cNvPr id="9" name="矩形 8">
              <a:extLst>
                <a:ext uri="{FF2B5EF4-FFF2-40B4-BE49-F238E27FC236}">
                  <a16:creationId xmlns="" xmlns:a16="http://schemas.microsoft.com/office/drawing/2014/main" id="{4D582E20-C076-411F-B834-5DA32047A995}"/>
                </a:ext>
              </a:extLst>
            </p:cNvPr>
            <p:cNvSpPr>
              <a:spLocks noChangeArrowheads="1"/>
            </p:cNvSpPr>
            <p:nvPr/>
          </p:nvSpPr>
          <p:spPr bwMode="auto">
            <a:xfrm>
              <a:off x="3898035" y="3469364"/>
              <a:ext cx="4395930" cy="1952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200" kern="0" dirty="0">
                <a:solidFill>
                  <a:srgbClr val="00B050"/>
                </a:solidFill>
                <a:latin typeface="Impact MT Std" pitchFamily="34" charset="0"/>
              </a:endParaRPr>
            </a:p>
          </p:txBody>
        </p:sp>
        <p:cxnSp>
          <p:nvCxnSpPr>
            <p:cNvPr id="10" name="直接连接符 9">
              <a:extLst>
                <a:ext uri="{FF2B5EF4-FFF2-40B4-BE49-F238E27FC236}">
                  <a16:creationId xmlns=""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 xmlns:a16="http://schemas.microsoft.com/office/drawing/2014/main" id="{3FF08DA2-E210-4732-9C41-8FF48024E0C0}"/>
              </a:ext>
            </a:extLst>
          </p:cNvPr>
          <p:cNvGrpSpPr/>
          <p:nvPr/>
        </p:nvGrpSpPr>
        <p:grpSpPr>
          <a:xfrm>
            <a:off x="6841304" y="275999"/>
            <a:ext cx="576923" cy="671830"/>
            <a:chOff x="4570413" y="1616075"/>
            <a:chExt cx="3059113" cy="3562350"/>
          </a:xfrm>
        </p:grpSpPr>
        <p:sp>
          <p:nvSpPr>
            <p:cNvPr id="22" name="Freeform 89">
              <a:extLst>
                <a:ext uri="{FF2B5EF4-FFF2-40B4-BE49-F238E27FC236}">
                  <a16:creationId xmlns=""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 xmlns:a16="http://schemas.microsoft.com/office/drawing/2014/main" id="{62C68ED9-2BF4-48D8-86A2-F349B0C0DBD2}"/>
              </a:ext>
            </a:extLst>
          </p:cNvPr>
          <p:cNvGrpSpPr/>
          <p:nvPr/>
        </p:nvGrpSpPr>
        <p:grpSpPr>
          <a:xfrm>
            <a:off x="2024570" y="378553"/>
            <a:ext cx="1018920" cy="1060614"/>
            <a:chOff x="5295900" y="2478088"/>
            <a:chExt cx="1609726" cy="1871663"/>
          </a:xfrm>
        </p:grpSpPr>
        <p:sp>
          <p:nvSpPr>
            <p:cNvPr id="39" name="Freeform 108">
              <a:extLst>
                <a:ext uri="{FF2B5EF4-FFF2-40B4-BE49-F238E27FC236}">
                  <a16:creationId xmlns=""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 xmlns:a14="http://schemas.microsoft.com/office/drawing/2010/main" val="0"/>
              </a:ext>
            </a:extLst>
          </a:blip>
          <a:srcRect l="28897"/>
          <a:stretch/>
        </p:blipFill>
        <p:spPr>
          <a:xfrm>
            <a:off x="34290" y="3874097"/>
            <a:ext cx="832529" cy="1269406"/>
          </a:xfrm>
          <a:prstGeom prst="rect">
            <a:avLst/>
          </a:prstGeom>
        </p:spPr>
      </p:pic>
      <p:pic>
        <p:nvPicPr>
          <p:cNvPr id="56" name="PA_图片 25">
            <a:extLst>
              <a:ext uri="{FF2B5EF4-FFF2-40B4-BE49-F238E27FC236}">
                <a16:creationId xmlns=""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 xmlns:a14="http://schemas.microsoft.com/office/drawing/2010/main" val="0"/>
              </a:ext>
            </a:extLst>
          </a:blip>
          <a:stretch>
            <a:fillRect/>
          </a:stretch>
        </p:blipFill>
        <p:spPr>
          <a:xfrm flipH="1">
            <a:off x="381756" y="3605895"/>
            <a:ext cx="765106" cy="907379"/>
          </a:xfrm>
          <a:prstGeom prst="rect">
            <a:avLst/>
          </a:prstGeom>
        </p:spPr>
      </p:pic>
    </p:spTree>
    <p:extLst>
      <p:ext uri="{BB962C8B-B14F-4D97-AF65-F5344CB8AC3E}">
        <p14:creationId xmlns="" xmlns:p14="http://schemas.microsoft.com/office/powerpoint/2010/main" val="1099302462"/>
      </p:ext>
    </p:extLst>
  </p:cSld>
  <p:clrMapOvr>
    <a:masterClrMapping/>
  </p:clrMapOvr>
  <mc:AlternateContent xmlns:mc="http://schemas.openxmlformats.org/markup-compatibility/2006">
    <mc:Choice xmlns="" xmlns:p14="http://schemas.microsoft.com/office/powerpoint/2010/main"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44696" y="1896560"/>
            <a:ext cx="2688387" cy="992579"/>
          </a:xfrm>
          <a:prstGeom prst="rect">
            <a:avLst/>
          </a:prstGeom>
        </p:spPr>
        <p:txBody>
          <a:bodyPr wrap="square" lIns="68580" tIns="34290" rIns="68580" bIns="34290">
            <a:spAutoFit/>
          </a:bodyPr>
          <a:lstStyle/>
          <a:p>
            <a:pPr algn="ctr">
              <a:lnSpc>
                <a:spcPct val="120000"/>
              </a:lnSpc>
            </a:pPr>
            <a:r>
              <a:rPr lang="en-US" sz="2500" b="1" dirty="0" err="1" smtClean="0">
                <a:solidFill>
                  <a:srgbClr val="2BCD15"/>
                </a:solidFill>
                <a:latin typeface="Tahoma" pitchFamily="34" charset="0"/>
                <a:ea typeface="Tahoma" panose="020B0604030504040204" pitchFamily="34" charset="0"/>
                <a:cs typeface="Tahoma" pitchFamily="34" charset="0"/>
              </a:rPr>
              <a:t>Tháp</a:t>
            </a:r>
            <a:r>
              <a:rPr lang="en-US" sz="2500" b="1" dirty="0" smtClean="0">
                <a:solidFill>
                  <a:srgbClr val="2BCD15"/>
                </a:solidFill>
                <a:latin typeface="Tahoma" pitchFamily="34" charset="0"/>
                <a:ea typeface="Tahoma" panose="020B0604030504040204" pitchFamily="34" charset="0"/>
                <a:cs typeface="Tahoma" pitchFamily="34" charset="0"/>
              </a:rPr>
              <a:t> </a:t>
            </a:r>
            <a:r>
              <a:rPr lang="en-US" sz="2500" b="1" dirty="0" err="1">
                <a:solidFill>
                  <a:srgbClr val="2BCD15"/>
                </a:solidFill>
                <a:latin typeface="Tahoma" pitchFamily="34" charset="0"/>
                <a:ea typeface="Tahoma" panose="020B0604030504040204" pitchFamily="34" charset="0"/>
                <a:cs typeface="Tahoma" pitchFamily="34" charset="0"/>
              </a:rPr>
              <a:t>đồng</a:t>
            </a:r>
            <a:r>
              <a:rPr lang="en-US" sz="2500" b="1" dirty="0">
                <a:solidFill>
                  <a:srgbClr val="2BCD15"/>
                </a:solidFill>
                <a:latin typeface="Tahoma" pitchFamily="34" charset="0"/>
                <a:ea typeface="Tahoma" panose="020B0604030504040204" pitchFamily="34" charset="0"/>
                <a:cs typeface="Tahoma" pitchFamily="34" charset="0"/>
              </a:rPr>
              <a:t> </a:t>
            </a:r>
            <a:r>
              <a:rPr lang="en-US" sz="2500" b="1" err="1">
                <a:solidFill>
                  <a:srgbClr val="2BCD15"/>
                </a:solidFill>
                <a:latin typeface="Tahoma" pitchFamily="34" charset="0"/>
                <a:ea typeface="Tahoma" panose="020B0604030504040204" pitchFamily="34" charset="0"/>
                <a:cs typeface="Tahoma" pitchFamily="34" charset="0"/>
              </a:rPr>
              <a:t>hồ</a:t>
            </a:r>
            <a:r>
              <a:rPr lang="en-US" sz="2500" b="1">
                <a:solidFill>
                  <a:srgbClr val="2BCD15"/>
                </a:solidFill>
                <a:latin typeface="Tahoma" pitchFamily="34" charset="0"/>
                <a:ea typeface="Tahoma" panose="020B0604030504040204" pitchFamily="34" charset="0"/>
                <a:cs typeface="Tahoma" pitchFamily="34" charset="0"/>
              </a:rPr>
              <a:t> </a:t>
            </a:r>
            <a:r>
              <a:rPr lang="en-US" sz="2500" b="1" smtClean="0">
                <a:solidFill>
                  <a:srgbClr val="2BCD15"/>
                </a:solidFill>
                <a:latin typeface="Tahoma" pitchFamily="34" charset="0"/>
                <a:ea typeface="Tahoma" panose="020B0604030504040204" pitchFamily="34" charset="0"/>
                <a:cs typeface="Tahoma" pitchFamily="34" charset="0"/>
              </a:rPr>
              <a:t>Big-Ben</a:t>
            </a:r>
            <a:endParaRPr lang="en-US" sz="2500" b="1" dirty="0">
              <a:solidFill>
                <a:srgbClr val="2BCD15"/>
              </a:solidFill>
              <a:latin typeface="Tahoma" pitchFamily="34" charset="0"/>
              <a:ea typeface="Tahoma" panose="020B0604030504040204" pitchFamily="34" charset="0"/>
              <a:cs typeface="Tahoma" pitchFamily="34" charset="0"/>
            </a:endParaRPr>
          </a:p>
        </p:txBody>
      </p:sp>
      <p:sp>
        <p:nvSpPr>
          <p:cNvPr id="4" name="Rectangle 3"/>
          <p:cNvSpPr/>
          <p:nvPr/>
        </p:nvSpPr>
        <p:spPr>
          <a:xfrm>
            <a:off x="6282201" y="3018638"/>
            <a:ext cx="2613377" cy="623248"/>
          </a:xfrm>
          <a:prstGeom prst="rect">
            <a:avLst/>
          </a:prstGeom>
        </p:spPr>
        <p:txBody>
          <a:bodyPr wrap="square" lIns="68580" tIns="34290" rIns="68580" bIns="34290">
            <a:spAutoFit/>
          </a:bodyPr>
          <a:lstStyle/>
          <a:p>
            <a:pPr algn="ctr">
              <a:lnSpc>
                <a:spcPct val="120000"/>
              </a:lnSpc>
            </a:pPr>
            <a:r>
              <a:rPr lang="en-US" sz="3000" b="1" dirty="0" err="1" smtClean="0">
                <a:solidFill>
                  <a:srgbClr val="0033CC"/>
                </a:solidFill>
                <a:latin typeface="Tahoma" pitchFamily="34" charset="0"/>
                <a:ea typeface="Tahoma" panose="020B0604030504040204" pitchFamily="34" charset="0"/>
                <a:cs typeface="Tahoma" pitchFamily="34" charset="0"/>
              </a:rPr>
              <a:t>Anh</a:t>
            </a:r>
            <a:endParaRPr lang="en-US" sz="3000" b="1" dirty="0">
              <a:solidFill>
                <a:srgbClr val="0033CC"/>
              </a:solidFill>
              <a:latin typeface="Tahoma" pitchFamily="34" charset="0"/>
              <a:ea typeface="Tahoma" panose="020B0604030504040204" pitchFamily="34" charset="0"/>
              <a:cs typeface="Tahoma" pitchFamily="34" charset="0"/>
            </a:endParaRPr>
          </a:p>
        </p:txBody>
      </p:sp>
      <p:sp>
        <p:nvSpPr>
          <p:cNvPr id="5" name="Rectangle: Rounded Corners 7">
            <a:extLst>
              <a:ext uri="{FF2B5EF4-FFF2-40B4-BE49-F238E27FC236}">
                <a16:creationId xmlns=""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smtClean="0">
                <a:solidFill>
                  <a:srgbClr val="0033CC"/>
                </a:solidFill>
                <a:latin typeface="Tahoma" pitchFamily="34" charset="0"/>
                <a:cs typeface="Tahoma" pitchFamily="34" charset="0"/>
              </a:rPr>
              <a:t>Nhanh</a:t>
            </a:r>
            <a:r>
              <a:rPr lang="en-US" sz="3800" b="1" smtClean="0">
                <a:solidFill>
                  <a:srgbClr val="0033CC"/>
                </a:solidFill>
                <a:latin typeface="Tahoma" pitchFamily="34" charset="0"/>
                <a:cs typeface="Tahoma" pitchFamily="34" charset="0"/>
              </a:rPr>
              <a:t> mắt - Đoán </a:t>
            </a:r>
            <a:r>
              <a:rPr lang="en-US" sz="3800" b="1" dirty="0" err="1" smtClean="0">
                <a:solidFill>
                  <a:srgbClr val="0033CC"/>
                </a:solidFill>
                <a:latin typeface="Tahoma" pitchFamily="34" charset="0"/>
                <a:cs typeface="Tahoma" pitchFamily="34" charset="0"/>
              </a:rPr>
              <a:t>hình</a:t>
            </a:r>
            <a:endParaRPr lang="en-US" sz="3800" b="1" dirty="0">
              <a:solidFill>
                <a:srgbClr val="0033CC"/>
              </a:solidFill>
              <a:latin typeface="Tahoma" pitchFamily="34" charset="0"/>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583254" y="1108712"/>
            <a:ext cx="5573471" cy="373541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 xmlns:p14="http://schemas.microsoft.com/office/powerpoint/2010/main" val="228702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426861" y="1767971"/>
            <a:ext cx="2688387" cy="1012841"/>
          </a:xfrm>
          <a:prstGeom prst="rect">
            <a:avLst/>
          </a:prstGeom>
        </p:spPr>
        <p:txBody>
          <a:bodyPr wrap="square" lIns="68580" tIns="34290" rIns="68580" bIns="34290">
            <a:spAutoFit/>
          </a:bodyPr>
          <a:lstStyle/>
          <a:p>
            <a:pPr algn="ctr">
              <a:lnSpc>
                <a:spcPct val="120000"/>
              </a:lnSpc>
            </a:pPr>
            <a:r>
              <a:rPr lang="en-US" sz="2700" b="1" err="1" smtClean="0">
                <a:solidFill>
                  <a:srgbClr val="2BCD15"/>
                </a:solidFill>
                <a:latin typeface="Tahoma" pitchFamily="34" charset="0"/>
                <a:ea typeface="Tahoma" panose="020B0604030504040204" pitchFamily="34" charset="0"/>
                <a:cs typeface="Tahoma" pitchFamily="34" charset="0"/>
              </a:rPr>
              <a:t>Tháp</a:t>
            </a:r>
            <a:r>
              <a:rPr lang="en-US" sz="2700" b="1" smtClean="0">
                <a:solidFill>
                  <a:srgbClr val="2BCD15"/>
                </a:solidFill>
                <a:latin typeface="Tahoma" pitchFamily="34" charset="0"/>
                <a:ea typeface="Tahoma" panose="020B0604030504040204" pitchFamily="34" charset="0"/>
                <a:cs typeface="Tahoma" pitchFamily="34" charset="0"/>
              </a:rPr>
              <a:t> </a:t>
            </a:r>
          </a:p>
          <a:p>
            <a:pPr algn="ctr">
              <a:lnSpc>
                <a:spcPct val="120000"/>
              </a:lnSpc>
            </a:pPr>
            <a:r>
              <a:rPr lang="en-US" sz="2700" b="1" smtClean="0">
                <a:solidFill>
                  <a:srgbClr val="2BCD15"/>
                </a:solidFill>
                <a:latin typeface="Tahoma" pitchFamily="34" charset="0"/>
                <a:ea typeface="Tahoma" panose="020B0604030504040204" pitchFamily="34" charset="0"/>
                <a:cs typeface="Tahoma" pitchFamily="34" charset="0"/>
              </a:rPr>
              <a:t>Ép-phen</a:t>
            </a:r>
            <a:endParaRPr lang="en-US" sz="2700" b="1" dirty="0">
              <a:solidFill>
                <a:srgbClr val="2BCD15"/>
              </a:solidFill>
              <a:latin typeface="Tahoma" pitchFamily="34" charset="0"/>
              <a:ea typeface="Tahoma" panose="020B0604030504040204" pitchFamily="34" charset="0"/>
              <a:cs typeface="Tahoma" pitchFamily="34" charset="0"/>
            </a:endParaRPr>
          </a:p>
        </p:txBody>
      </p:sp>
      <p:sp>
        <p:nvSpPr>
          <p:cNvPr id="4" name="Rectangle 3"/>
          <p:cNvSpPr/>
          <p:nvPr/>
        </p:nvSpPr>
        <p:spPr>
          <a:xfrm>
            <a:off x="6464367" y="2888288"/>
            <a:ext cx="2613377" cy="623248"/>
          </a:xfrm>
          <a:prstGeom prst="rect">
            <a:avLst/>
          </a:prstGeom>
        </p:spPr>
        <p:txBody>
          <a:bodyPr wrap="square" lIns="68580" tIns="34290" rIns="68580" bIns="34290">
            <a:spAutoFit/>
          </a:bodyPr>
          <a:lstStyle/>
          <a:p>
            <a:pPr algn="ctr">
              <a:lnSpc>
                <a:spcPct val="120000"/>
              </a:lnSpc>
            </a:pPr>
            <a:r>
              <a:rPr lang="en-US" sz="3000" b="1" dirty="0" err="1" smtClean="0">
                <a:solidFill>
                  <a:srgbClr val="0033CC"/>
                </a:solidFill>
                <a:latin typeface="Tahoma" pitchFamily="34" charset="0"/>
                <a:ea typeface="Tahoma" panose="020B0604030504040204" pitchFamily="34" charset="0"/>
                <a:cs typeface="Tahoma" pitchFamily="34" charset="0"/>
              </a:rPr>
              <a:t>Pháp</a:t>
            </a:r>
            <a:endParaRPr lang="en-US" sz="3000" b="1" dirty="0">
              <a:solidFill>
                <a:srgbClr val="0033CC"/>
              </a:solidFill>
              <a:latin typeface="Tahoma" pitchFamily="34" charset="0"/>
              <a:ea typeface="Tahoma" panose="020B0604030504040204" pitchFamily="34" charset="0"/>
              <a:cs typeface="Tahoma" pitchFamily="34" charset="0"/>
            </a:endParaRPr>
          </a:p>
        </p:txBody>
      </p:sp>
      <p:sp>
        <p:nvSpPr>
          <p:cNvPr id="5" name="Rectangle: Rounded Corners 7">
            <a:extLst>
              <a:ext uri="{FF2B5EF4-FFF2-40B4-BE49-F238E27FC236}">
                <a16:creationId xmlns="" xmlns:a16="http://schemas.microsoft.com/office/drawing/2014/main" id="{D6CE6303-3C40-4361-9869-64BB994762E1}"/>
              </a:ext>
            </a:extLst>
          </p:cNvPr>
          <p:cNvSpPr/>
          <p:nvPr/>
        </p:nvSpPr>
        <p:spPr>
          <a:xfrm>
            <a:off x="0" y="-9903"/>
            <a:ext cx="6383256" cy="90592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smtClean="0">
                <a:solidFill>
                  <a:srgbClr val="0033CC"/>
                </a:solidFill>
                <a:latin typeface="Tahoma" pitchFamily="34" charset="0"/>
                <a:cs typeface="Tahoma" pitchFamily="34" charset="0"/>
              </a:rPr>
              <a:t>Nhanh</a:t>
            </a:r>
            <a:r>
              <a:rPr lang="en-US" sz="3800" b="1" smtClean="0">
                <a:solidFill>
                  <a:srgbClr val="0033CC"/>
                </a:solidFill>
                <a:latin typeface="Tahoma" pitchFamily="34" charset="0"/>
                <a:cs typeface="Tahoma" pitchFamily="34" charset="0"/>
              </a:rPr>
              <a:t> mắt - Đoán </a:t>
            </a:r>
            <a:r>
              <a:rPr lang="en-US" sz="3800" b="1" dirty="0" err="1" smtClean="0">
                <a:solidFill>
                  <a:srgbClr val="0033CC"/>
                </a:solidFill>
                <a:latin typeface="Tahoma" pitchFamily="34" charset="0"/>
                <a:cs typeface="Tahoma" pitchFamily="34" charset="0"/>
              </a:rPr>
              <a:t>hình</a:t>
            </a:r>
            <a:endParaRPr lang="en-US" sz="3800" b="1" dirty="0">
              <a:solidFill>
                <a:srgbClr val="0033CC"/>
              </a:solidFill>
              <a:latin typeface="Tahoma" pitchFamily="34" charset="0"/>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 xmlns:a14="http://schemas.microsoft.com/office/drawing/2010/main">
                <a:solidFill>
                  <a:srgbClr val="FFFFFF"/>
                </a:solidFill>
              </a14:hiddenFill>
            </a:ext>
          </a:extLst>
        </p:spPr>
      </p:pic>
      <p:pic>
        <p:nvPicPr>
          <p:cNvPr id="3074" name="Picture 2" descr="Tháp Eiffel và những điều ít ai biết - Ngôi sao"/>
          <p:cNvPicPr>
            <a:picLocks noChangeAspect="1" noChangeArrowheads="1"/>
          </p:cNvPicPr>
          <p:nvPr/>
        </p:nvPicPr>
        <p:blipFill>
          <a:blip r:embed="rId5">
            <a:extLst>
              <a:ext uri="{28A0092B-C50C-407E-A947-70E740481C1C}">
                <a14:useLocalDpi xmlns="" xmlns:a14="http://schemas.microsoft.com/office/drawing/2010/main" val="0"/>
              </a:ext>
            </a:extLst>
          </a:blip>
          <a:srcRect/>
          <a:stretch>
            <a:fillRect/>
          </a:stretch>
        </p:blipFill>
        <p:spPr bwMode="auto">
          <a:xfrm>
            <a:off x="127698" y="740821"/>
            <a:ext cx="6193099" cy="4118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6533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ppt_x</p:attrName>
                                        </p:attrNameLst>
                                      </p:cBhvr>
                                      <p:tavLst>
                                        <p:tav tm="0">
                                          <p:val>
                                            <p:strVal val="#ppt_x-.2"/>
                                          </p:val>
                                        </p:tav>
                                        <p:tav tm="100000">
                                          <p:val>
                                            <p:strVal val="#ppt_x"/>
                                          </p:val>
                                        </p:tav>
                                      </p:tavLst>
                                    </p:anim>
                                    <p:anim calcmode="lin" valueType="num">
                                      <p:cBhvr>
                                        <p:cTn id="8" dur="1000" fill="hold"/>
                                        <p:tgtEl>
                                          <p:spTgt spid="3074"/>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06497" y="1944013"/>
            <a:ext cx="2606039" cy="1029513"/>
          </a:xfrm>
          <a:prstGeom prst="rect">
            <a:avLst/>
          </a:prstGeom>
        </p:spPr>
        <p:txBody>
          <a:bodyPr wrap="square" lIns="68580" tIns="34290" rIns="68580" bIns="34290">
            <a:spAutoFit/>
          </a:bodyPr>
          <a:lstStyle/>
          <a:p>
            <a:pPr algn="ctr">
              <a:lnSpc>
                <a:spcPct val="120000"/>
              </a:lnSpc>
            </a:pPr>
            <a:r>
              <a:rPr lang="en-US" sz="2600" b="1" err="1" smtClean="0">
                <a:solidFill>
                  <a:srgbClr val="2BCD15"/>
                </a:solidFill>
                <a:latin typeface="Tahoma" pitchFamily="34" charset="0"/>
                <a:ea typeface="Tahoma" panose="020B0604030504040204" pitchFamily="34" charset="0"/>
                <a:cs typeface="Tahoma" pitchFamily="34" charset="0"/>
              </a:rPr>
              <a:t>Cung</a:t>
            </a:r>
            <a:r>
              <a:rPr lang="en-US" sz="2600" b="1" smtClean="0">
                <a:solidFill>
                  <a:srgbClr val="2BCD15"/>
                </a:solidFill>
                <a:latin typeface="Tahoma" pitchFamily="34" charset="0"/>
                <a:ea typeface="Tahoma" panose="020B0604030504040204" pitchFamily="34" charset="0"/>
                <a:cs typeface="Tahoma" pitchFamily="34" charset="0"/>
              </a:rPr>
              <a:t> điện Krem-lin </a:t>
            </a:r>
            <a:endParaRPr lang="en-US" sz="2600" b="1" dirty="0">
              <a:solidFill>
                <a:srgbClr val="2BCD15"/>
              </a:solidFill>
              <a:latin typeface="Tahoma" pitchFamily="34" charset="0"/>
              <a:ea typeface="Tahoma" panose="020B0604030504040204" pitchFamily="34" charset="0"/>
              <a:cs typeface="Tahoma" pitchFamily="34" charset="0"/>
            </a:endParaRPr>
          </a:p>
        </p:txBody>
      </p:sp>
      <p:sp>
        <p:nvSpPr>
          <p:cNvPr id="4" name="Rectangle 3"/>
          <p:cNvSpPr/>
          <p:nvPr/>
        </p:nvSpPr>
        <p:spPr>
          <a:xfrm>
            <a:off x="6464367" y="2888288"/>
            <a:ext cx="2365315" cy="623248"/>
          </a:xfrm>
          <a:prstGeom prst="rect">
            <a:avLst/>
          </a:prstGeom>
        </p:spPr>
        <p:txBody>
          <a:bodyPr wrap="square" lIns="68580" tIns="34290" rIns="68580" bIns="34290">
            <a:spAutoFit/>
          </a:bodyPr>
          <a:lstStyle/>
          <a:p>
            <a:pPr algn="ctr">
              <a:lnSpc>
                <a:spcPct val="120000"/>
              </a:lnSpc>
            </a:pPr>
            <a:r>
              <a:rPr lang="en-US" sz="3000" b="1" dirty="0" smtClean="0">
                <a:solidFill>
                  <a:srgbClr val="0033CC"/>
                </a:solidFill>
                <a:latin typeface="Tahoma" pitchFamily="34" charset="0"/>
                <a:ea typeface="Tahoma" panose="020B0604030504040204" pitchFamily="34" charset="0"/>
                <a:cs typeface="Tahoma" pitchFamily="34" charset="0"/>
              </a:rPr>
              <a:t>LB. </a:t>
            </a:r>
            <a:r>
              <a:rPr lang="en-US" sz="3000" b="1" dirty="0" err="1" smtClean="0">
                <a:solidFill>
                  <a:srgbClr val="0033CC"/>
                </a:solidFill>
                <a:latin typeface="Tahoma" pitchFamily="34" charset="0"/>
                <a:ea typeface="Tahoma" panose="020B0604030504040204" pitchFamily="34" charset="0"/>
                <a:cs typeface="Tahoma" pitchFamily="34" charset="0"/>
              </a:rPr>
              <a:t>Nga</a:t>
            </a:r>
            <a:endParaRPr lang="en-US" sz="3000" b="1" dirty="0">
              <a:solidFill>
                <a:srgbClr val="0033CC"/>
              </a:solidFill>
              <a:latin typeface="Tahoma" pitchFamily="34" charset="0"/>
              <a:ea typeface="Tahoma" panose="020B0604030504040204" pitchFamily="34" charset="0"/>
              <a:cs typeface="Tahoma" pitchFamily="34" charset="0"/>
            </a:endParaRPr>
          </a:p>
        </p:txBody>
      </p:sp>
      <p:sp>
        <p:nvSpPr>
          <p:cNvPr id="5" name="Rectangle: Rounded Corners 7">
            <a:extLst>
              <a:ext uri="{FF2B5EF4-FFF2-40B4-BE49-F238E27FC236}">
                <a16:creationId xmlns="" xmlns:a16="http://schemas.microsoft.com/office/drawing/2014/main" id="{D6CE6303-3C40-4361-9869-64BB994762E1}"/>
              </a:ext>
            </a:extLst>
          </p:cNvPr>
          <p:cNvSpPr/>
          <p:nvPr/>
        </p:nvSpPr>
        <p:spPr>
          <a:xfrm>
            <a:off x="0" y="73222"/>
            <a:ext cx="6383256" cy="905925"/>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3800" b="1" err="1" smtClean="0">
                <a:solidFill>
                  <a:srgbClr val="0033CC"/>
                </a:solidFill>
                <a:latin typeface="Tahoma" pitchFamily="34" charset="0"/>
                <a:cs typeface="Tahoma" pitchFamily="34" charset="0"/>
              </a:rPr>
              <a:t>Nhanh</a:t>
            </a:r>
            <a:r>
              <a:rPr lang="en-US" sz="3800" b="1" smtClean="0">
                <a:solidFill>
                  <a:srgbClr val="0033CC"/>
                </a:solidFill>
                <a:latin typeface="Tahoma" pitchFamily="34" charset="0"/>
                <a:cs typeface="Tahoma" pitchFamily="34" charset="0"/>
              </a:rPr>
              <a:t> mắt - Đoán </a:t>
            </a:r>
            <a:r>
              <a:rPr lang="en-US" sz="3800" b="1" dirty="0" err="1" smtClean="0">
                <a:solidFill>
                  <a:srgbClr val="0033CC"/>
                </a:solidFill>
                <a:latin typeface="Tahoma" pitchFamily="34" charset="0"/>
                <a:cs typeface="Tahoma" pitchFamily="34" charset="0"/>
              </a:rPr>
              <a:t>hình</a:t>
            </a:r>
            <a:endParaRPr lang="en-US" sz="3800" b="1" dirty="0">
              <a:solidFill>
                <a:srgbClr val="0033CC"/>
              </a:solidFill>
              <a:latin typeface="Tahoma" pitchFamily="34" charset="0"/>
              <a:cs typeface="Tahoma" pitchFamily="34" charset="0"/>
            </a:endParaRPr>
          </a:p>
        </p:txBody>
      </p:sp>
      <p:grpSp>
        <p:nvGrpSpPr>
          <p:cNvPr id="2" name="Group 5"/>
          <p:cNvGrpSpPr/>
          <p:nvPr/>
        </p:nvGrpSpPr>
        <p:grpSpPr>
          <a:xfrm>
            <a:off x="6559197" y="73221"/>
            <a:ext cx="2270478" cy="1586657"/>
            <a:chOff x="6857346" y="857587"/>
            <a:chExt cx="4331139" cy="2454312"/>
          </a:xfrm>
        </p:grpSpPr>
        <p:pic>
          <p:nvPicPr>
            <p:cNvPr id="7" name="Picture 6"/>
            <p:cNvPicPr>
              <a:picLocks noChangeAspect="1"/>
            </p:cNvPicPr>
            <p:nvPr/>
          </p:nvPicPr>
          <p:blipFill>
            <a:blip r:embed="rId2" cstate="print"/>
            <a:stretch>
              <a:fillRect/>
            </a:stretch>
          </p:blipFill>
          <p:spPr>
            <a:xfrm>
              <a:off x="6857346" y="857587"/>
              <a:ext cx="4331139" cy="2454312"/>
            </a:xfrm>
            <a:prstGeom prst="rect">
              <a:avLst/>
            </a:prstGeom>
          </p:spPr>
        </p:pic>
        <p:pic>
          <p:nvPicPr>
            <p:cNvPr id="8" name="Picture 2" descr="Galeria - ícones de natureza grátis">
              <a:extLst>
                <a:ext uri="{FF2B5EF4-FFF2-40B4-BE49-F238E27FC236}">
                  <a16:creationId xmlns="" xmlns:a16="http://schemas.microsoft.com/office/drawing/2014/main" id="{D788C6DA-1120-4008-9FA8-DA4CC712E4FF}"/>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0368131">
              <a:off x="8471485" y="1462352"/>
              <a:ext cx="2349607" cy="1773396"/>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9" name="Picture 4" descr="Thinking Person PNG Image &amp;amp; PSD File Free Download - Lovepik | 401333021"/>
          <p:cNvPicPr>
            <a:picLocks noChangeAspect="1" noChangeArrowheads="1"/>
          </p:cNvPicPr>
          <p:nvPr/>
        </p:nvPicPr>
        <p:blipFill rotWithShape="1">
          <a:blip r:embed="rId4" cstate="print">
            <a:extLst>
              <a:ext uri="{BEBA8EAE-BF5A-486C-A8C5-ECC9F3942E4B}">
                <a14:imgProps xmlns="" xmlns:a14="http://schemas.microsoft.com/office/drawing/2010/main">
                  <a14:imgLayer r:embed="">
                    <a14:imgEffect>
                      <a14:backgroundRemoval t="10000" b="90000" l="10000" r="90000">
                        <a14:foregroundMark x1="79070" y1="26163" x2="79070" y2="26163"/>
                        <a14:foregroundMark x1="76395" y1="36628" x2="76395" y2="36628"/>
                        <a14:foregroundMark x1="75930" y1="32791" x2="75930" y2="32791"/>
                        <a14:foregroundMark x1="76744" y1="31628" x2="76977" y2="30930"/>
                        <a14:foregroundMark x1="76977" y1="30930" x2="77093" y2="30349"/>
                        <a14:foregroundMark x1="73605" y1="25814" x2="73605" y2="25814"/>
                        <a14:foregroundMark x1="75349" y1="24651" x2="75349" y2="24651"/>
                        <a14:foregroundMark x1="66628" y1="18023" x2="66628" y2="18023"/>
                        <a14:foregroundMark x1="64767" y1="15349" x2="64767" y2="15349"/>
                        <a14:foregroundMark x1="22209" y1="28953" x2="22209" y2="28953"/>
                        <a14:foregroundMark x1="22326" y1="24070" x2="22326" y2="24070"/>
                      </a14:backgroundRemoval>
                    </a14:imgEffect>
                  </a14:imgLayer>
                </a14:imgProps>
              </a:ext>
              <a:ext uri="{28A0092B-C50C-407E-A947-70E740481C1C}">
                <a14:useLocalDpi xmlns="" xmlns:a14="http://schemas.microsoft.com/office/drawing/2010/main" val="0"/>
              </a:ext>
            </a:extLst>
          </a:blip>
          <a:srcRect l="15020" t="4831" r="16684" b="10969"/>
          <a:stretch/>
        </p:blipFill>
        <p:spPr bwMode="auto">
          <a:xfrm>
            <a:off x="7243447" y="3641888"/>
            <a:ext cx="1217977" cy="1501615"/>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descr="C:\Users\PTS\Desktop\Ảnh\tat-tan-tat-ve-dien-kremlin-noi-ngu-tri-cua-tong-thong-nga-11.jpg"/>
          <p:cNvPicPr/>
          <p:nvPr/>
        </p:nvPicPr>
        <p:blipFill>
          <a:blip r:embed="rId5" cstate="print"/>
          <a:srcRect/>
          <a:stretch>
            <a:fillRect/>
          </a:stretch>
        </p:blipFill>
        <p:spPr bwMode="auto">
          <a:xfrm>
            <a:off x="320040" y="1017270"/>
            <a:ext cx="5795010" cy="366903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328935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1000"/>
                                        <p:tgtEl>
                                          <p:spTgt spid="3"/>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875F295B-4E73-4941-B32D-88CC9D779356}"/>
              </a:ext>
            </a:extLst>
          </p:cNvPr>
          <p:cNvPicPr>
            <a:picLocks noChangeAspect="1"/>
          </p:cNvPicPr>
          <p:nvPr/>
        </p:nvPicPr>
        <p:blipFill rotWithShape="1">
          <a:blip r:embed="rId2"/>
          <a:srcRect b="461"/>
          <a:stretch/>
        </p:blipFill>
        <p:spPr>
          <a:xfrm>
            <a:off x="20" y="962"/>
            <a:ext cx="9143985" cy="5142539"/>
          </a:xfrm>
          <a:prstGeom prst="rect">
            <a:avLst/>
          </a:prstGeom>
        </p:spPr>
      </p:pic>
      <mc:AlternateContent xmlns:mc="http://schemas.openxmlformats.org/markup-compatibility/2006">
        <mc:Choice xmlns="" xmlns:am3d="http://schemas.microsoft.com/office/drawing/2017/model3d"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rId3">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rId4"/>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5"/>
              <a:stretch>
                <a:fillRect/>
              </a:stretch>
            </p:blipFill>
            <p:spPr>
              <a:xfrm>
                <a:off x="145915" y="3448414"/>
                <a:ext cx="1553816" cy="1553816"/>
              </a:xfrm>
              <a:prstGeom prst="rect">
                <a:avLst/>
              </a:prstGeom>
            </p:spPr>
          </p:pic>
        </mc:Fallback>
      </mc:AlternateContent>
      <p:sp>
        <p:nvSpPr>
          <p:cNvPr id="7" name="TextBox 6"/>
          <p:cNvSpPr txBox="1"/>
          <p:nvPr/>
        </p:nvSpPr>
        <p:spPr>
          <a:xfrm>
            <a:off x="1714500" y="765813"/>
            <a:ext cx="5680710" cy="654025"/>
          </a:xfrm>
          <a:prstGeom prst="rect">
            <a:avLst/>
          </a:prstGeom>
          <a:noFill/>
        </p:spPr>
        <p:txBody>
          <a:bodyPr wrap="square" lIns="68580" tIns="34290" rIns="68580" bIns="34290" rtlCol="0">
            <a:spAutoFit/>
          </a:bodyPr>
          <a:lstStyle/>
          <a:p>
            <a:pPr algn="ctr"/>
            <a:r>
              <a:rPr lang="en-US" sz="3800" b="1" smtClean="0">
                <a:solidFill>
                  <a:schemeClr val="bg1"/>
                </a:solidFill>
              </a:rPr>
              <a:t>CHƯƠNG 1. CHÂU ÂU</a:t>
            </a:r>
            <a:endParaRPr lang="en-US" sz="3800" b="1">
              <a:solidFill>
                <a:schemeClr val="bg1"/>
              </a:solidFill>
            </a:endParaRPr>
          </a:p>
        </p:txBody>
      </p:sp>
      <p:sp>
        <p:nvSpPr>
          <p:cNvPr id="8" name="TextBox 7"/>
          <p:cNvSpPr txBox="1"/>
          <p:nvPr/>
        </p:nvSpPr>
        <p:spPr>
          <a:xfrm>
            <a:off x="906778" y="1321430"/>
            <a:ext cx="7280910" cy="1762021"/>
          </a:xfrm>
          <a:prstGeom prst="rect">
            <a:avLst/>
          </a:prstGeom>
          <a:noFill/>
        </p:spPr>
        <p:txBody>
          <a:bodyPr wrap="square" lIns="68580" tIns="34290" rIns="68580" bIns="34290" rtlCol="0">
            <a:spAutoFit/>
          </a:bodyPr>
          <a:lstStyle/>
          <a:p>
            <a:pPr algn="ctr"/>
            <a:r>
              <a:rPr lang="en-US" sz="5500" b="1" smtClean="0">
                <a:solidFill>
                  <a:srgbClr val="FFFF00"/>
                </a:solidFill>
                <a:effectLst>
                  <a:outerShdw blurRad="38100" dist="38100" dir="2700000" algn="tl">
                    <a:srgbClr val="000000">
                      <a:alpha val="43137"/>
                    </a:srgbClr>
                  </a:outerShdw>
                </a:effectLst>
              </a:rPr>
              <a:t>Bài 1. </a:t>
            </a:r>
          </a:p>
          <a:p>
            <a:pPr algn="ctr"/>
            <a:r>
              <a:rPr lang="en-US" sz="5500" b="1" smtClean="0">
                <a:solidFill>
                  <a:srgbClr val="FFFF00"/>
                </a:solidFill>
                <a:effectLst>
                  <a:outerShdw blurRad="38100" dist="38100" dir="2700000" algn="tl">
                    <a:srgbClr val="000000">
                      <a:alpha val="43137"/>
                    </a:srgbClr>
                  </a:outerShdw>
                </a:effectLst>
              </a:rPr>
              <a:t>THIÊN NHIÊN CHÂU ÂU</a:t>
            </a:r>
            <a:endParaRPr lang="en-US" sz="5500" b="1">
              <a:solidFill>
                <a:srgbClr val="FFFF00"/>
              </a:solidFill>
              <a:effectLst>
                <a:outerShdw blurRad="38100" dist="38100" dir="2700000" algn="tl">
                  <a:srgbClr val="000000">
                    <a:alpha val="43137"/>
                  </a:srgbClr>
                </a:outerShdw>
              </a:effectLst>
            </a:endParaRPr>
          </a:p>
        </p:txBody>
      </p:sp>
    </p:spTree>
    <p:extLst>
      <p:ext uri="{BB962C8B-B14F-4D97-AF65-F5344CB8AC3E}">
        <p14:creationId xmlns="" xmlns:p14="http://schemas.microsoft.com/office/powerpoint/2010/main" val="32849121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ppt_x</p:attrName>
                                        </p:attrNameLst>
                                      </p:cBhvr>
                                      <p:tavLst>
                                        <p:tav tm="0">
                                          <p:val>
                                            <p:strVal val="#ppt_x-.2"/>
                                          </p:val>
                                        </p:tav>
                                        <p:tav tm="100000">
                                          <p:val>
                                            <p:strVal val="#ppt_x"/>
                                          </p:val>
                                        </p:tav>
                                      </p:tavLst>
                                    </p:anim>
                                    <p:anim calcmode="lin" valueType="num">
                                      <p:cBhvr>
                                        <p:cTn id="15"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500137"/>
          </a:xfrm>
          <a:prstGeom prst="rect">
            <a:avLst/>
          </a:prstGeom>
          <a:noFill/>
        </p:spPr>
        <p:txBody>
          <a:bodyPr wrap="square" lIns="68580" tIns="34290" rIns="68580" bIns="34290" rtlCol="0">
            <a:spAutoFit/>
          </a:bodyPr>
          <a:lstStyle/>
          <a:p>
            <a:pPr algn="ctr"/>
            <a:r>
              <a:rPr lang="en-US" sz="2800" b="1" smtClean="0">
                <a:solidFill>
                  <a:srgbClr val="007A37"/>
                </a:solidFill>
                <a:latin typeface="Arial" pitchFamily="34" charset="0"/>
                <a:cs typeface="Arial" pitchFamily="34" charset="0"/>
              </a:rPr>
              <a:t>Bài 1. THIÊN NHIÊN CHÂU ÂU</a:t>
            </a:r>
            <a:endParaRPr lang="en-US" sz="2800" b="1">
              <a:solidFill>
                <a:srgbClr val="007A37"/>
              </a:solidFill>
              <a:latin typeface="Arial" pitchFamily="34" charset="0"/>
              <a:cs typeface="Arial" pitchFamily="34" charset="0"/>
            </a:endParaRPr>
          </a:p>
        </p:txBody>
      </p:sp>
      <p:sp>
        <p:nvSpPr>
          <p:cNvPr id="15" name="Rectangle 14"/>
          <p:cNvSpPr/>
          <p:nvPr/>
        </p:nvSpPr>
        <p:spPr>
          <a:xfrm>
            <a:off x="132446" y="604453"/>
            <a:ext cx="7395294"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 lãnh thổ châu Âu </a:t>
            </a:r>
            <a:endParaRPr lang="en-US" sz="2200" u="sng"/>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 xmlns:a16="http://schemas.microsoft.com/office/drawing/2014/main" id="{83943E22-6FC5-4857-96F1-DB4BDF369685}"/>
              </a:ext>
            </a:extLst>
          </p:cNvPr>
          <p:cNvSpPr/>
          <p:nvPr/>
        </p:nvSpPr>
        <p:spPr>
          <a:xfrm>
            <a:off x="85943" y="1349825"/>
            <a:ext cx="5030340" cy="1371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lang="en-US" sz="2500" b="1" i="1" smtClean="0">
                <a:solidFill>
                  <a:srgbClr val="002060"/>
                </a:solidFill>
                <a:latin typeface="Arial" pitchFamily="34" charset="0"/>
                <a:cs typeface="Arial" pitchFamily="34" charset="0"/>
              </a:rPr>
              <a:t>    *Quan sát H.1.1.SGK, xác định phạm vi lãnh thổ châu Âu.</a:t>
            </a:r>
            <a:endParaRPr kumimoji="0" lang="en-US" sz="2500" b="1" i="1" u="none" strike="noStrike" kern="1200" cap="none" spc="0" normalizeH="0" baseline="0" noProof="0" dirty="0">
              <a:ln>
                <a:noFill/>
              </a:ln>
              <a:solidFill>
                <a:srgbClr val="002060"/>
              </a:solidFill>
              <a:uLnTx/>
              <a:uFillTx/>
              <a:latin typeface="Arial" pitchFamily="34" charset="0"/>
              <a:cs typeface="Arial" pitchFamily="34" charset="0"/>
            </a:endParaRPr>
          </a:p>
        </p:txBody>
      </p:sp>
      <p:pic>
        <p:nvPicPr>
          <p:cNvPr id="18" name="Picture 17">
            <a:extLst>
              <a:ext uri="{FF2B5EF4-FFF2-40B4-BE49-F238E27FC236}">
                <a16:creationId xmlns=""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 xmlns:a14="http://schemas.microsoft.com/office/drawing/2010/main">
                  <a14:imgLayer r:embed="">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0886" y="1015416"/>
            <a:ext cx="750409" cy="814956"/>
          </a:xfrm>
          <a:prstGeom prst="rect">
            <a:avLst/>
          </a:prstGeom>
        </p:spPr>
      </p:pic>
      <p:pic>
        <p:nvPicPr>
          <p:cNvPr id="2" name="Picture 2" descr="C:\Users\PTS\Desktop\ca0f19d942488e16d759.jpg"/>
          <p:cNvPicPr>
            <a:picLocks noChangeAspect="1" noChangeArrowheads="1"/>
          </p:cNvPicPr>
          <p:nvPr/>
        </p:nvPicPr>
        <p:blipFill>
          <a:blip r:embed="rId4" cstate="print"/>
          <a:srcRect/>
          <a:stretch>
            <a:fillRect/>
          </a:stretch>
        </p:blipFill>
        <p:spPr bwMode="auto">
          <a:xfrm>
            <a:off x="5260769" y="1017281"/>
            <a:ext cx="3776355" cy="4066844"/>
          </a:xfrm>
          <a:prstGeom prst="rect">
            <a:avLst/>
          </a:prstGeom>
          <a:noFill/>
          <a:ln>
            <a:solidFill>
              <a:srgbClr val="0000FF"/>
            </a:solidFill>
          </a:ln>
        </p:spPr>
      </p:pic>
      <p:sp>
        <p:nvSpPr>
          <p:cNvPr id="10" name="Rectangle 9"/>
          <p:cNvSpPr/>
          <p:nvPr/>
        </p:nvSpPr>
        <p:spPr>
          <a:xfrm>
            <a:off x="5284519" y="4710609"/>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ppt_x</p:attrName>
                                        </p:attrNameLst>
                                      </p:cBhvr>
                                      <p:tavLst>
                                        <p:tav tm="0">
                                          <p:val>
                                            <p:strVal val="#ppt_x-.2"/>
                                          </p:val>
                                        </p:tav>
                                        <p:tav tm="100000">
                                          <p:val>
                                            <p:strVal val="#ppt_x"/>
                                          </p:val>
                                        </p:tav>
                                      </p:tavLst>
                                    </p:anim>
                                    <p:anim calcmode="lin" valueType="num">
                                      <p:cBhvr>
                                        <p:cTn id="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ppt_x</p:attrName>
                                        </p:attrNameLst>
                                      </p:cBhvr>
                                      <p:tavLst>
                                        <p:tav tm="0">
                                          <p:val>
                                            <p:strVal val="#ppt_x-.2"/>
                                          </p:val>
                                        </p:tav>
                                        <p:tav tm="100000">
                                          <p:val>
                                            <p:strVal val="#ppt_x"/>
                                          </p:val>
                                        </p:tav>
                                      </p:tavLst>
                                    </p:anim>
                                    <p:anim calcmode="lin" valueType="num">
                                      <p:cBhvr>
                                        <p:cTn id="13"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9"/>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ppt_x</p:attrName>
                                        </p:attrNameLst>
                                      </p:cBhvr>
                                      <p:tavLst>
                                        <p:tav tm="0">
                                          <p:val>
                                            <p:strVal val="#ppt_x-.2"/>
                                          </p:val>
                                        </p:tav>
                                        <p:tav tm="100000">
                                          <p:val>
                                            <p:strVal val="#ppt_x"/>
                                          </p:val>
                                        </p:tav>
                                      </p:tavLst>
                                    </p:anim>
                                    <p:anim calcmode="lin" valueType="num">
                                      <p:cBhvr>
                                        <p:cTn id="1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5"/>
                                        </p:tgtEl>
                                      </p:cBhvr>
                                    </p:animEffect>
                                  </p:childTnLst>
                                </p:cTn>
                              </p:par>
                              <p:par>
                                <p:cTn id="20" presetID="29"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ppt_x</p:attrName>
                                        </p:attrNameLst>
                                      </p:cBhvr>
                                      <p:tavLst>
                                        <p:tav tm="0">
                                          <p:val>
                                            <p:strVal val="#ppt_x-.2"/>
                                          </p:val>
                                        </p:tav>
                                        <p:tav tm="100000">
                                          <p:val>
                                            <p:strVal val="#ppt_x"/>
                                          </p:val>
                                        </p:tav>
                                      </p:tavLst>
                                    </p:anim>
                                    <p:anim calcmode="lin" valueType="num">
                                      <p:cBhvr>
                                        <p:cTn id="2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24" dur="1000"/>
                                        <p:tgtEl>
                                          <p:spTgt spid="2"/>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1000" fill="hold"/>
                                        <p:tgtEl>
                                          <p:spTgt spid="10"/>
                                        </p:tgtEl>
                                        <p:attrNameLst>
                                          <p:attrName>ppt_x</p:attrName>
                                        </p:attrNameLst>
                                      </p:cBhvr>
                                      <p:tavLst>
                                        <p:tav tm="0">
                                          <p:val>
                                            <p:strVal val="#ppt_x-.2"/>
                                          </p:val>
                                        </p:tav>
                                        <p:tav tm="100000">
                                          <p:val>
                                            <p:strVal val="#ppt_x"/>
                                          </p:val>
                                        </p:tav>
                                      </p:tavLst>
                                    </p:anim>
                                    <p:anim calcmode="lin" valueType="num">
                                      <p:cBhvr>
                                        <p:cTn id="2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 calcmode="lin" valueType="num">
                                      <p:cBhvr>
                                        <p:cTn id="34" dur="1000" fill="hold"/>
                                        <p:tgtEl>
                                          <p:spTgt spid="18"/>
                                        </p:tgtEl>
                                        <p:attrNameLst>
                                          <p:attrName>ppt_x</p:attrName>
                                        </p:attrNameLst>
                                      </p:cBhvr>
                                      <p:tavLst>
                                        <p:tav tm="0">
                                          <p:val>
                                            <p:strVal val="#ppt_x-.2"/>
                                          </p:val>
                                        </p:tav>
                                        <p:tav tm="100000">
                                          <p:val>
                                            <p:strVal val="#ppt_x"/>
                                          </p:val>
                                        </p:tav>
                                      </p:tavLst>
                                    </p:anim>
                                    <p:anim calcmode="lin" valueType="num">
                                      <p:cBhvr>
                                        <p:cTn id="35"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6" dur="1000"/>
                                        <p:tgtEl>
                                          <p:spTgt spid="18"/>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1000" fill="hold"/>
                                        <p:tgtEl>
                                          <p:spTgt spid="17"/>
                                        </p:tgtEl>
                                        <p:attrNameLst>
                                          <p:attrName>ppt_x</p:attrName>
                                        </p:attrNameLst>
                                      </p:cBhvr>
                                      <p:tavLst>
                                        <p:tav tm="0">
                                          <p:val>
                                            <p:strVal val="#ppt_x-.2"/>
                                          </p:val>
                                        </p:tav>
                                        <p:tav tm="100000">
                                          <p:val>
                                            <p:strVal val="#ppt_x"/>
                                          </p:val>
                                        </p:tav>
                                      </p:tavLst>
                                    </p:anim>
                                    <p:anim calcmode="lin" valueType="num">
                                      <p:cBhvr>
                                        <p:cTn id="40"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4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7">
            <a:extLst>
              <a:ext uri="{FF2B5EF4-FFF2-40B4-BE49-F238E27FC236}">
                <a16:creationId xmlns="" xmlns:a16="http://schemas.microsoft.com/office/drawing/2014/main" id="{83943E22-6FC5-4857-96F1-DB4BDF369685}"/>
              </a:ext>
            </a:extLst>
          </p:cNvPr>
          <p:cNvSpPr/>
          <p:nvPr/>
        </p:nvSpPr>
        <p:spPr>
          <a:xfrm>
            <a:off x="238345" y="177427"/>
            <a:ext cx="8720598" cy="783782"/>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defRPr/>
            </a:pPr>
            <a:r>
              <a:rPr lang="en-US" sz="2500" b="1" i="1" smtClean="0">
                <a:solidFill>
                  <a:srgbClr val="002060"/>
                </a:solidFill>
                <a:latin typeface="Arial" pitchFamily="34" charset="0"/>
                <a:cs typeface="Arial" pitchFamily="34" charset="0"/>
              </a:rPr>
              <a:t>    </a:t>
            </a:r>
            <a:r>
              <a:rPr lang="vi-VN" sz="2500" b="1" smtClean="0">
                <a:solidFill>
                  <a:srgbClr val="002060"/>
                </a:solidFill>
                <a:latin typeface="Arial" pitchFamily="34" charset="0"/>
                <a:cs typeface="Arial" pitchFamily="34" charset="0"/>
              </a:rPr>
              <a:t>- Hoàn thành phiếu học tập </a:t>
            </a:r>
            <a:r>
              <a:rPr lang="en-US" sz="2500" b="1" smtClean="0">
                <a:solidFill>
                  <a:srgbClr val="002060"/>
                </a:solidFill>
                <a:latin typeface="Arial" pitchFamily="34" charset="0"/>
                <a:cs typeface="Arial" pitchFamily="34" charset="0"/>
              </a:rPr>
              <a:t>về vị trí, hình dạng và kích thước châu Âu </a:t>
            </a:r>
            <a:r>
              <a:rPr lang="vi-VN" sz="2500" b="1" smtClean="0">
                <a:solidFill>
                  <a:srgbClr val="002060"/>
                </a:solidFill>
                <a:latin typeface="Arial" pitchFamily="34" charset="0"/>
                <a:cs typeface="Arial" pitchFamily="34" charset="0"/>
              </a:rPr>
              <a:t>theo mẫu sau:</a:t>
            </a:r>
            <a:endParaRPr kumimoji="0" lang="en-US" sz="2500" b="1" i="1" u="none" strike="noStrike" kern="1200" cap="none" spc="0" normalizeH="0" baseline="0" noProof="0" dirty="0">
              <a:ln>
                <a:noFill/>
              </a:ln>
              <a:solidFill>
                <a:srgbClr val="002060"/>
              </a:solidFill>
              <a:uLnTx/>
              <a:uFillTx/>
              <a:latin typeface="Arial" pitchFamily="34" charset="0"/>
              <a:cs typeface="Arial" pitchFamily="34" charset="0"/>
            </a:endParaRPr>
          </a:p>
        </p:txBody>
      </p:sp>
      <p:graphicFrame>
        <p:nvGraphicFramePr>
          <p:cNvPr id="10" name="Table 9"/>
          <p:cNvGraphicFramePr>
            <a:graphicFrameLocks noGrp="1"/>
          </p:cNvGraphicFramePr>
          <p:nvPr/>
        </p:nvGraphicFramePr>
        <p:xfrm>
          <a:off x="262478" y="1077684"/>
          <a:ext cx="8598489" cy="4000500"/>
        </p:xfrm>
        <a:graphic>
          <a:graphicData uri="http://schemas.openxmlformats.org/drawingml/2006/table">
            <a:tbl>
              <a:tblPr/>
              <a:tblGrid>
                <a:gridCol w="4091808"/>
                <a:gridCol w="4506681"/>
              </a:tblGrid>
              <a:tr h="370114">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Tiêu chí</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a:lnSpc>
                          <a:spcPct val="150000"/>
                        </a:lnSpc>
                        <a:spcBef>
                          <a:spcPts val="600"/>
                        </a:spcBef>
                        <a:spcAft>
                          <a:spcPts val="0"/>
                        </a:spcAft>
                      </a:pPr>
                      <a:r>
                        <a:rPr lang="nl-NL" sz="2500" b="0">
                          <a:solidFill>
                            <a:srgbClr val="000000"/>
                          </a:solidFill>
                          <a:latin typeface="Tahoma" pitchFamily="34" charset="0"/>
                          <a:ea typeface="Calibri"/>
                          <a:cs typeface="Tahoma" pitchFamily="34" charset="0"/>
                        </a:rPr>
                        <a:t>Thông tin</a:t>
                      </a:r>
                      <a:endParaRPr lang="en-US" sz="2500" b="0">
                        <a:solidFill>
                          <a:srgbClr val="000000"/>
                        </a:solidFill>
                        <a:latin typeface="Tahoma" pitchFamily="34" charset="0"/>
                        <a:ea typeface="Calibri"/>
                        <a:cs typeface="Tahoma"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r>
              <a:tr h="366131">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Tiếp giáp châu lục</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Giáp biển và đại dương</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Nằm trong khoảng vĩ độ</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Thuộc lục địa</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Diện tích</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50000"/>
                        </a:lnSpc>
                        <a:spcBef>
                          <a:spcPts val="600"/>
                        </a:spcBef>
                        <a:spcAft>
                          <a:spcPts val="0"/>
                        </a:spcAft>
                      </a:pPr>
                      <a:r>
                        <a:rPr lang="nl-NL" sz="2300" b="0">
                          <a:solidFill>
                            <a:srgbClr val="000000"/>
                          </a:solidFill>
                          <a:latin typeface="Arial" pitchFamily="34" charset="0"/>
                          <a:ea typeface="Calibri"/>
                          <a:cs typeface="Arial" pitchFamily="34" charset="0"/>
                        </a:rPr>
                        <a:t>Ảnh hưởng </a:t>
                      </a:r>
                      <a:r>
                        <a:rPr lang="nl-NL" sz="2300" b="0" smtClean="0">
                          <a:solidFill>
                            <a:srgbClr val="000000"/>
                          </a:solidFill>
                          <a:latin typeface="Arial" pitchFamily="34" charset="0"/>
                          <a:ea typeface="Calibri"/>
                          <a:cs typeface="Arial" pitchFamily="34" charset="0"/>
                        </a:rPr>
                        <a:t>đối </a:t>
                      </a:r>
                      <a:r>
                        <a:rPr lang="nl-NL" sz="2300" b="0">
                          <a:solidFill>
                            <a:srgbClr val="000000"/>
                          </a:solidFill>
                          <a:latin typeface="Arial" pitchFamily="34" charset="0"/>
                          <a:ea typeface="Calibri"/>
                          <a:cs typeface="Arial" pitchFamily="34" charset="0"/>
                        </a:rPr>
                        <a:t>với thiên nhiên</a:t>
                      </a:r>
                      <a:endParaRPr lang="en-US" sz="2300" b="0">
                        <a:solidFill>
                          <a:srgbClr val="000000"/>
                        </a:solidFill>
                        <a:latin typeface="Arial" pitchFamily="34" charset="0"/>
                        <a:ea typeface="Calibri"/>
                        <a:cs typeface="Arial"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5DCE4"/>
                    </a:solidFill>
                  </a:tcPr>
                </a:tc>
                <a:tc>
                  <a:txBody>
                    <a:bodyPr/>
                    <a:lstStyle/>
                    <a:p>
                      <a:pPr>
                        <a:lnSpc>
                          <a:spcPct val="150000"/>
                        </a:lnSpc>
                        <a:spcBef>
                          <a:spcPts val="600"/>
                        </a:spcBef>
                        <a:spcAft>
                          <a:spcPts val="0"/>
                        </a:spcAft>
                      </a:pPr>
                      <a:endParaRPr lang="nl-NL" sz="2500">
                        <a:solidFill>
                          <a:srgbClr val="000000"/>
                        </a:solidFill>
                        <a:latin typeface="Times New Roman"/>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4397818" y="1719943"/>
            <a:ext cx="3298371" cy="477054"/>
          </a:xfrm>
          <a:prstGeom prst="rect">
            <a:avLst/>
          </a:prstGeom>
          <a:noFill/>
        </p:spPr>
        <p:txBody>
          <a:bodyPr wrap="square" rtlCol="0">
            <a:spAutoFit/>
          </a:bodyPr>
          <a:lstStyle/>
          <a:p>
            <a:r>
              <a:rPr lang="en-US" sz="2500" b="1" smtClean="0">
                <a:solidFill>
                  <a:srgbClr val="0000FF"/>
                </a:solidFill>
              </a:rPr>
              <a:t>Châu Á.</a:t>
            </a:r>
            <a:endParaRPr lang="en-US" sz="2500" b="1">
              <a:solidFill>
                <a:srgbClr val="0000FF"/>
              </a:solidFill>
            </a:endParaRPr>
          </a:p>
        </p:txBody>
      </p:sp>
      <p:sp>
        <p:nvSpPr>
          <p:cNvPr id="5" name="TextBox 4"/>
          <p:cNvSpPr txBox="1"/>
          <p:nvPr/>
        </p:nvSpPr>
        <p:spPr>
          <a:xfrm>
            <a:off x="4386933" y="2285998"/>
            <a:ext cx="4365181" cy="477054"/>
          </a:xfrm>
          <a:prstGeom prst="rect">
            <a:avLst/>
          </a:prstGeom>
          <a:noFill/>
        </p:spPr>
        <p:txBody>
          <a:bodyPr wrap="square" rtlCol="0">
            <a:spAutoFit/>
          </a:bodyPr>
          <a:lstStyle/>
          <a:p>
            <a:r>
              <a:rPr lang="nl-NL" sz="2500" b="1" smtClean="0">
                <a:solidFill>
                  <a:srgbClr val="0000FF"/>
                </a:solidFill>
              </a:rPr>
              <a:t>B.B.Dương, Đ.T.Dương, Đ.T.Hải.</a:t>
            </a:r>
            <a:endParaRPr lang="en-US" sz="2500" b="1">
              <a:solidFill>
                <a:srgbClr val="0000FF"/>
              </a:solidFill>
            </a:endParaRPr>
          </a:p>
        </p:txBody>
      </p:sp>
      <p:sp>
        <p:nvSpPr>
          <p:cNvPr id="6" name="TextBox 5"/>
          <p:cNvSpPr txBox="1"/>
          <p:nvPr/>
        </p:nvSpPr>
        <p:spPr>
          <a:xfrm>
            <a:off x="4397821" y="2884713"/>
            <a:ext cx="3298371" cy="477054"/>
          </a:xfrm>
          <a:prstGeom prst="rect">
            <a:avLst/>
          </a:prstGeom>
          <a:noFill/>
        </p:spPr>
        <p:txBody>
          <a:bodyPr wrap="square" rtlCol="0">
            <a:spAutoFit/>
          </a:bodyPr>
          <a:lstStyle/>
          <a:p>
            <a:r>
              <a:rPr lang="nl-NL" sz="2500" b="1" smtClean="0">
                <a:solidFill>
                  <a:srgbClr val="0000FF"/>
                </a:solidFill>
              </a:rPr>
              <a:t>36</a:t>
            </a:r>
            <a:r>
              <a:rPr lang="nl-NL" sz="2500" b="1" baseline="30000" smtClean="0">
                <a:solidFill>
                  <a:srgbClr val="0000FF"/>
                </a:solidFill>
              </a:rPr>
              <a:t>0</a:t>
            </a:r>
            <a:r>
              <a:rPr lang="nl-NL" sz="2500" b="1" smtClean="0">
                <a:solidFill>
                  <a:srgbClr val="0000FF"/>
                </a:solidFill>
              </a:rPr>
              <a:t>B đến 71</a:t>
            </a:r>
            <a:r>
              <a:rPr lang="nl-NL" sz="2500" b="1" baseline="30000" smtClean="0">
                <a:solidFill>
                  <a:srgbClr val="0000FF"/>
                </a:solidFill>
              </a:rPr>
              <a:t>0</a:t>
            </a:r>
            <a:r>
              <a:rPr lang="nl-NL" sz="2500" b="1" smtClean="0">
                <a:solidFill>
                  <a:srgbClr val="0000FF"/>
                </a:solidFill>
              </a:rPr>
              <a:t>B.</a:t>
            </a:r>
            <a:endParaRPr lang="en-US" sz="2500" b="1">
              <a:solidFill>
                <a:srgbClr val="0000FF"/>
              </a:solidFill>
            </a:endParaRPr>
          </a:p>
        </p:txBody>
      </p:sp>
      <p:sp>
        <p:nvSpPr>
          <p:cNvPr id="7" name="TextBox 6"/>
          <p:cNvSpPr txBox="1"/>
          <p:nvPr/>
        </p:nvSpPr>
        <p:spPr>
          <a:xfrm>
            <a:off x="4397819" y="3450770"/>
            <a:ext cx="3298371" cy="477054"/>
          </a:xfrm>
          <a:prstGeom prst="rect">
            <a:avLst/>
          </a:prstGeom>
          <a:noFill/>
        </p:spPr>
        <p:txBody>
          <a:bodyPr wrap="square" rtlCol="0">
            <a:spAutoFit/>
          </a:bodyPr>
          <a:lstStyle/>
          <a:p>
            <a:r>
              <a:rPr lang="nl-NL" sz="2500" b="1" smtClean="0">
                <a:solidFill>
                  <a:srgbClr val="0000FF"/>
                </a:solidFill>
              </a:rPr>
              <a:t>Á - Âu.</a:t>
            </a:r>
            <a:endParaRPr lang="en-US" sz="2500" b="1">
              <a:solidFill>
                <a:srgbClr val="0000FF"/>
              </a:solidFill>
            </a:endParaRPr>
          </a:p>
        </p:txBody>
      </p:sp>
      <p:sp>
        <p:nvSpPr>
          <p:cNvPr id="8" name="TextBox 7"/>
          <p:cNvSpPr txBox="1"/>
          <p:nvPr/>
        </p:nvSpPr>
        <p:spPr>
          <a:xfrm>
            <a:off x="4397819" y="3995055"/>
            <a:ext cx="3298371" cy="477054"/>
          </a:xfrm>
          <a:prstGeom prst="rect">
            <a:avLst/>
          </a:prstGeom>
          <a:noFill/>
        </p:spPr>
        <p:txBody>
          <a:bodyPr wrap="square" rtlCol="0">
            <a:spAutoFit/>
          </a:bodyPr>
          <a:lstStyle/>
          <a:p>
            <a:r>
              <a:rPr lang="nl-NL" sz="2500" b="1" smtClean="0">
                <a:solidFill>
                  <a:srgbClr val="0000FF"/>
                </a:solidFill>
              </a:rPr>
              <a:t>10,5 triệu km</a:t>
            </a:r>
            <a:r>
              <a:rPr lang="nl-NL" sz="2500" b="1" baseline="30000" smtClean="0">
                <a:solidFill>
                  <a:srgbClr val="0000FF"/>
                </a:solidFill>
              </a:rPr>
              <a:t>2</a:t>
            </a:r>
            <a:r>
              <a:rPr lang="nl-NL" sz="2500" b="1" smtClean="0">
                <a:solidFill>
                  <a:srgbClr val="0000FF"/>
                </a:solidFill>
              </a:rPr>
              <a:t>.</a:t>
            </a:r>
            <a:endParaRPr lang="en-US" sz="2500" b="1">
              <a:solidFill>
                <a:srgbClr val="0000FF"/>
              </a:solidFill>
            </a:endParaRPr>
          </a:p>
        </p:txBody>
      </p:sp>
      <p:sp>
        <p:nvSpPr>
          <p:cNvPr id="9" name="TextBox 8"/>
          <p:cNvSpPr txBox="1"/>
          <p:nvPr/>
        </p:nvSpPr>
        <p:spPr>
          <a:xfrm>
            <a:off x="4397817" y="4484911"/>
            <a:ext cx="4452269" cy="477054"/>
          </a:xfrm>
          <a:prstGeom prst="rect">
            <a:avLst/>
          </a:prstGeom>
          <a:noFill/>
        </p:spPr>
        <p:txBody>
          <a:bodyPr wrap="square" rtlCol="0">
            <a:spAutoFit/>
          </a:bodyPr>
          <a:lstStyle/>
          <a:p>
            <a:r>
              <a:rPr lang="nl-NL" sz="2500" b="1" smtClean="0">
                <a:solidFill>
                  <a:srgbClr val="0000FF"/>
                </a:solidFill>
              </a:rPr>
              <a:t>Thiên nhiên phân hóa đa dạng.</a:t>
            </a:r>
            <a:endParaRPr lang="en-US" sz="2500" b="1">
              <a:solidFill>
                <a:srgbClr val="0000FF"/>
              </a:solidFill>
            </a:endParaRPr>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ppt_x</p:attrName>
                                        </p:attrNameLst>
                                      </p:cBhvr>
                                      <p:tavLst>
                                        <p:tav tm="0">
                                          <p:val>
                                            <p:strVal val="#ppt_x-.2"/>
                                          </p:val>
                                        </p:tav>
                                        <p:tav tm="100000">
                                          <p:val>
                                            <p:strVal val="#ppt_x"/>
                                          </p:val>
                                        </p:tav>
                                      </p:tavLst>
                                    </p:anim>
                                    <p:anim calcmode="lin" valueType="num">
                                      <p:cBhvr>
                                        <p:cTn id="8"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7"/>
                                        </p:tgtEl>
                                      </p:cBhvr>
                                    </p:animEffect>
                                  </p:childTnLst>
                                </p:cTn>
                              </p:par>
                              <p:par>
                                <p:cTn id="10" presetID="2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ppt_x</p:attrName>
                                        </p:attrNameLst>
                                      </p:cBhvr>
                                      <p:tavLst>
                                        <p:tav tm="0">
                                          <p:val>
                                            <p:strVal val="#ppt_x-.2"/>
                                          </p:val>
                                        </p:tav>
                                        <p:tav tm="100000">
                                          <p:val>
                                            <p:strVal val="#ppt_x"/>
                                          </p:val>
                                        </p:tav>
                                      </p:tavLst>
                                    </p:anim>
                                    <p:anim calcmode="lin" valueType="num">
                                      <p:cBhvr>
                                        <p:cTn id="13"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ppt_x</p:attrName>
                                        </p:attrNameLst>
                                      </p:cBhvr>
                                      <p:tavLst>
                                        <p:tav tm="0">
                                          <p:val>
                                            <p:strVal val="#ppt_x-.2"/>
                                          </p:val>
                                        </p:tav>
                                        <p:tav tm="100000">
                                          <p:val>
                                            <p:strVal val="#ppt_x"/>
                                          </p:val>
                                        </p:tav>
                                      </p:tavLst>
                                    </p:anim>
                                    <p:anim calcmode="lin" valueType="num">
                                      <p:cBhvr>
                                        <p:cTn id="2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ppt_x</p:attrName>
                                        </p:attrNameLst>
                                      </p:cBhvr>
                                      <p:tavLst>
                                        <p:tav tm="0">
                                          <p:val>
                                            <p:strVal val="#ppt_x-.2"/>
                                          </p:val>
                                        </p:tav>
                                        <p:tav tm="100000">
                                          <p:val>
                                            <p:strVal val="#ppt_x"/>
                                          </p:val>
                                        </p:tav>
                                      </p:tavLst>
                                    </p:anim>
                                    <p:anim calcmode="lin" valueType="num">
                                      <p:cBhvr>
                                        <p:cTn id="27"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ppt_x</p:attrName>
                                        </p:attrNameLst>
                                      </p:cBhvr>
                                      <p:tavLst>
                                        <p:tav tm="0">
                                          <p:val>
                                            <p:strVal val="#ppt_x-.2"/>
                                          </p:val>
                                        </p:tav>
                                        <p:tav tm="100000">
                                          <p:val>
                                            <p:strVal val="#ppt_x"/>
                                          </p:val>
                                        </p:tav>
                                      </p:tavLst>
                                    </p:anim>
                                    <p:anim calcmode="lin" valueType="num">
                                      <p:cBhvr>
                                        <p:cTn id="3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1000" fill="hold"/>
                                        <p:tgtEl>
                                          <p:spTgt spid="7"/>
                                        </p:tgtEl>
                                        <p:attrNameLst>
                                          <p:attrName>ppt_x</p:attrName>
                                        </p:attrNameLst>
                                      </p:cBhvr>
                                      <p:tavLst>
                                        <p:tav tm="0">
                                          <p:val>
                                            <p:strVal val="#ppt_x-.2"/>
                                          </p:val>
                                        </p:tav>
                                        <p:tav tm="100000">
                                          <p:val>
                                            <p:strVal val="#ppt_x"/>
                                          </p:val>
                                        </p:tav>
                                      </p:tavLst>
                                    </p:anim>
                                    <p:anim calcmode="lin" valueType="num">
                                      <p:cBhvr>
                                        <p:cTn id="41"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1000" fill="hold"/>
                                        <p:tgtEl>
                                          <p:spTgt spid="8"/>
                                        </p:tgtEl>
                                        <p:attrNameLst>
                                          <p:attrName>ppt_x</p:attrName>
                                        </p:attrNameLst>
                                      </p:cBhvr>
                                      <p:tavLst>
                                        <p:tav tm="0">
                                          <p:val>
                                            <p:strVal val="#ppt_x-.2"/>
                                          </p:val>
                                        </p:tav>
                                        <p:tav tm="100000">
                                          <p:val>
                                            <p:strVal val="#ppt_x"/>
                                          </p:val>
                                        </p:tav>
                                      </p:tavLst>
                                    </p:anim>
                                    <p:anim calcmode="lin" valueType="num">
                                      <p:cBhvr>
                                        <p:cTn id="4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49" dur="10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1000" fill="hold"/>
                                        <p:tgtEl>
                                          <p:spTgt spid="9"/>
                                        </p:tgtEl>
                                        <p:attrNameLst>
                                          <p:attrName>ppt_x</p:attrName>
                                        </p:attrNameLst>
                                      </p:cBhvr>
                                      <p:tavLst>
                                        <p:tav tm="0">
                                          <p:val>
                                            <p:strVal val="#ppt_x-.2"/>
                                          </p:val>
                                        </p:tav>
                                        <p:tav tm="100000">
                                          <p:val>
                                            <p:strVal val="#ppt_x"/>
                                          </p:val>
                                        </p:tav>
                                      </p:tavLst>
                                    </p:anim>
                                    <p:anim calcmode="lin" valueType="num">
                                      <p:cBhvr>
                                        <p:cTn id="55"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4" grpId="0"/>
      <p:bldP spid="5" grpId="0"/>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71450" y="57152"/>
            <a:ext cx="8789670" cy="453970"/>
          </a:xfrm>
          <a:prstGeom prst="rect">
            <a:avLst/>
          </a:prstGeom>
          <a:noFill/>
        </p:spPr>
        <p:txBody>
          <a:bodyPr wrap="square" lIns="68580" tIns="34290" rIns="68580" bIns="34290" rtlCol="0">
            <a:spAutoFit/>
          </a:bodyPr>
          <a:lstStyle/>
          <a:p>
            <a:pPr algn="ctr"/>
            <a:r>
              <a:rPr lang="en-US" sz="2500" b="1" smtClean="0">
                <a:solidFill>
                  <a:srgbClr val="007A37"/>
                </a:solidFill>
                <a:latin typeface="Arial" pitchFamily="34" charset="0"/>
                <a:cs typeface="Arial" pitchFamily="34" charset="0"/>
              </a:rPr>
              <a:t>Bài 1. THIÊN NHIÊN CHÂU ÂU</a:t>
            </a:r>
            <a:endParaRPr lang="en-US" sz="2500" b="1">
              <a:solidFill>
                <a:srgbClr val="007A37"/>
              </a:solidFill>
              <a:latin typeface="Arial" pitchFamily="34" charset="0"/>
              <a:cs typeface="Arial" pitchFamily="34" charset="0"/>
            </a:endParaRPr>
          </a:p>
        </p:txBody>
      </p:sp>
      <p:cxnSp>
        <p:nvCxnSpPr>
          <p:cNvPr id="13" name="Straight Connector 12">
            <a:extLst>
              <a:ext uri="{FF2B5EF4-FFF2-40B4-BE49-F238E27FC236}">
                <a16:creationId xmlns="" xmlns:a16="http://schemas.microsoft.com/office/drawing/2014/main" id="{B817379C-DAEE-4A26-B7E8-B157AAEC6C14}"/>
              </a:ext>
            </a:extLst>
          </p:cNvPr>
          <p:cNvCxnSpPr/>
          <p:nvPr/>
        </p:nvCxnSpPr>
        <p:spPr>
          <a:xfrm>
            <a:off x="65316" y="537895"/>
            <a:ext cx="8860971" cy="6356"/>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097" name="Rectangle 1"/>
          <p:cNvSpPr>
            <a:spLocks noChangeArrowheads="1"/>
          </p:cNvSpPr>
          <p:nvPr/>
        </p:nvSpPr>
        <p:spPr bwMode="auto">
          <a:xfrm>
            <a:off x="146463" y="1099456"/>
            <a:ext cx="5043056" cy="35548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pt-BR" sz="2500" b="1" i="0" u="none" strike="noStrike" cap="none" normalizeH="0" baseline="0" smtClean="0">
                <a:ln>
                  <a:noFill/>
                </a:ln>
                <a:solidFill>
                  <a:srgbClr val="002060"/>
                </a:solidFill>
                <a:effectLst/>
                <a:ea typeface="Calibri" pitchFamily="34" charset="0"/>
                <a:cs typeface="Arial" pitchFamily="34" charset="0"/>
              </a:rPr>
              <a:t>- Châu Âu nằm ở phía tây của lục địa Á - Âu, </a:t>
            </a:r>
            <a:r>
              <a:rPr kumimoji="0" lang="en-US" sz="2500" b="1" i="0" u="none" strike="noStrike" cap="none" normalizeH="0" baseline="0" smtClean="0">
                <a:ln>
                  <a:noFill/>
                </a:ln>
                <a:solidFill>
                  <a:srgbClr val="002060"/>
                </a:solidFill>
                <a:effectLst/>
                <a:ea typeface="Calibri" pitchFamily="34" charset="0"/>
                <a:cs typeface="Arial" pitchFamily="34" charset="0"/>
              </a:rPr>
              <a:t>hoàn</a:t>
            </a:r>
            <a:r>
              <a:rPr kumimoji="0" lang="en-US" sz="2500" b="1" i="0" u="none" strike="noStrike" cap="none" normalizeH="0" smtClean="0">
                <a:ln>
                  <a:noFill/>
                </a:ln>
                <a:solidFill>
                  <a:srgbClr val="002060"/>
                </a:solidFill>
                <a:effectLst/>
                <a:ea typeface="Calibri" pitchFamily="34" charset="0"/>
                <a:cs typeface="Arial" pitchFamily="34" charset="0"/>
              </a:rPr>
              <a:t> toàn ở</a:t>
            </a:r>
            <a:r>
              <a:rPr kumimoji="0" lang="pt-BR" sz="2500" b="1" i="0" u="none" strike="noStrike" cap="none" normalizeH="0" baseline="0" smtClean="0">
                <a:ln>
                  <a:noFill/>
                </a:ln>
                <a:solidFill>
                  <a:srgbClr val="002060"/>
                </a:solidFill>
                <a:effectLst/>
                <a:ea typeface="Calibri" pitchFamily="34" charset="0"/>
                <a:cs typeface="Arial" pitchFamily="34" charset="0"/>
              </a:rPr>
              <a:t> bán</a:t>
            </a:r>
            <a:r>
              <a:rPr kumimoji="0" lang="pt-BR" sz="2500" b="1" i="0" u="none" strike="noStrike" cap="none" normalizeH="0" smtClean="0">
                <a:ln>
                  <a:noFill/>
                </a:ln>
                <a:solidFill>
                  <a:srgbClr val="002060"/>
                </a:solidFill>
                <a:effectLst/>
                <a:ea typeface="Calibri" pitchFamily="34" charset="0"/>
                <a:cs typeface="Arial" pitchFamily="34" charset="0"/>
              </a:rPr>
              <a:t> cầu </a:t>
            </a:r>
            <a:r>
              <a:rPr kumimoji="0" lang="pt-BR" sz="2500" b="1" i="0" u="none" strike="noStrike" cap="none" normalizeH="0" baseline="0" smtClean="0">
                <a:ln>
                  <a:noFill/>
                </a:ln>
                <a:solidFill>
                  <a:srgbClr val="002060"/>
                </a:solidFill>
                <a:effectLst/>
                <a:ea typeface="Calibri" pitchFamily="34" charset="0"/>
                <a:cs typeface="Arial" pitchFamily="34" charset="0"/>
              </a:rPr>
              <a:t>Bắc.</a:t>
            </a:r>
          </a:p>
          <a:p>
            <a:pPr marL="0" marR="0" lvl="0" indent="0" algn="just" defTabSz="914400" rtl="0" eaLnBrk="1" fontAlgn="base" latinLnBrk="0" hangingPunct="1">
              <a:lnSpc>
                <a:spcPct val="150000"/>
              </a:lnSpc>
              <a:spcBef>
                <a:spcPct val="0"/>
              </a:spcBef>
              <a:spcAft>
                <a:spcPct val="0"/>
              </a:spcAft>
              <a:buClrTx/>
              <a:buSzTx/>
              <a:buFontTx/>
              <a:buNone/>
              <a:tabLst/>
            </a:pPr>
            <a:r>
              <a:rPr kumimoji="0" lang="en-US" sz="2500" b="1" i="0" u="none" strike="noStrike" cap="none" normalizeH="0" baseline="0" smtClean="0">
                <a:ln>
                  <a:noFill/>
                </a:ln>
                <a:solidFill>
                  <a:srgbClr val="002060"/>
                </a:solidFill>
                <a:effectLst/>
                <a:cs typeface="Arial" pitchFamily="34" charset="0"/>
              </a:rPr>
              <a:t>- Ba</a:t>
            </a:r>
            <a:r>
              <a:rPr kumimoji="0" lang="en-US" sz="2500" b="1" i="0" u="none" strike="noStrike" cap="none" normalizeH="0" smtClean="0">
                <a:ln>
                  <a:noFill/>
                </a:ln>
                <a:solidFill>
                  <a:srgbClr val="002060"/>
                </a:solidFill>
                <a:effectLst/>
                <a:cs typeface="Arial" pitchFamily="34" charset="0"/>
              </a:rPr>
              <a:t> mặt giáp biển và đại dương, phía đông ngăn cách với châu Á bởi dãy núi U-ran.</a:t>
            </a:r>
            <a:endParaRPr kumimoji="0" lang="en-US" sz="2500" b="1" i="0" u="none" strike="noStrike" cap="none" normalizeH="0" baseline="0" smtClean="0">
              <a:ln>
                <a:noFill/>
              </a:ln>
              <a:solidFill>
                <a:srgbClr val="002060"/>
              </a:solidFill>
              <a:effectLst/>
              <a:cs typeface="Arial"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pt-BR" sz="2500" b="1" i="0" u="none" strike="noStrike" cap="none" normalizeH="0" baseline="0" smtClean="0">
                <a:ln>
                  <a:noFill/>
                </a:ln>
                <a:solidFill>
                  <a:srgbClr val="002060"/>
                </a:solidFill>
                <a:effectLst/>
                <a:ea typeface="Calibri" pitchFamily="34" charset="0"/>
                <a:cs typeface="Arial" pitchFamily="34" charset="0"/>
              </a:rPr>
              <a:t>- Diện tích khoảng 10,5 triệu km</a:t>
            </a:r>
            <a:r>
              <a:rPr kumimoji="0" lang="pt-BR" sz="2500" b="1" i="0" u="none" strike="noStrike" cap="none" normalizeH="0" baseline="30000" smtClean="0">
                <a:ln>
                  <a:noFill/>
                </a:ln>
                <a:solidFill>
                  <a:srgbClr val="002060"/>
                </a:solidFill>
                <a:effectLst/>
                <a:ea typeface="Calibri" pitchFamily="34" charset="0"/>
                <a:cs typeface="Arial" pitchFamily="34" charset="0"/>
              </a:rPr>
              <a:t>2</a:t>
            </a:r>
            <a:r>
              <a:rPr kumimoji="0" lang="pt-BR" sz="2500" b="1" i="0" u="none" strike="noStrike" cap="none" normalizeH="0" baseline="0" smtClean="0">
                <a:ln>
                  <a:noFill/>
                </a:ln>
                <a:solidFill>
                  <a:srgbClr val="002060"/>
                </a:solidFill>
                <a:effectLst/>
                <a:ea typeface="Calibri" pitchFamily="34" charset="0"/>
                <a:cs typeface="Arial" pitchFamily="34" charset="0"/>
              </a:rPr>
              <a:t>.</a:t>
            </a:r>
            <a:endParaRPr kumimoji="0" lang="en-US" sz="2500" b="1" i="0" u="none" strike="noStrike" cap="none" normalizeH="0" baseline="0" smtClean="0">
              <a:ln>
                <a:noFill/>
              </a:ln>
              <a:solidFill>
                <a:srgbClr val="002060"/>
              </a:solidFill>
              <a:effectLst/>
              <a:cs typeface="Arial" pitchFamily="34" charset="0"/>
            </a:endParaRPr>
          </a:p>
        </p:txBody>
      </p:sp>
      <p:pic>
        <p:nvPicPr>
          <p:cNvPr id="8" name="Picture 2" descr="C:\Users\PTS\Desktop\ca0f19d942488e16d759.jpg"/>
          <p:cNvPicPr>
            <a:picLocks noChangeAspect="1" noChangeArrowheads="1"/>
          </p:cNvPicPr>
          <p:nvPr/>
        </p:nvPicPr>
        <p:blipFill>
          <a:blip r:embed="rId3" cstate="print"/>
          <a:srcRect/>
          <a:stretch>
            <a:fillRect/>
          </a:stretch>
        </p:blipFill>
        <p:spPr bwMode="auto">
          <a:xfrm>
            <a:off x="5260769" y="1017281"/>
            <a:ext cx="3776355" cy="4066844"/>
          </a:xfrm>
          <a:prstGeom prst="rect">
            <a:avLst/>
          </a:prstGeom>
          <a:noFill/>
          <a:ln>
            <a:solidFill>
              <a:srgbClr val="0000FF"/>
            </a:solidFill>
          </a:ln>
        </p:spPr>
      </p:pic>
      <p:sp>
        <p:nvSpPr>
          <p:cNvPr id="10" name="Rectangle 9"/>
          <p:cNvSpPr/>
          <p:nvPr/>
        </p:nvSpPr>
        <p:spPr>
          <a:xfrm>
            <a:off x="5284519" y="4710609"/>
            <a:ext cx="3752601" cy="361637"/>
          </a:xfrm>
          <a:prstGeom prst="rect">
            <a:avLst/>
          </a:prstGeom>
          <a:solidFill>
            <a:schemeClr val="bg1"/>
          </a:solidFill>
          <a:ln>
            <a:solidFill>
              <a:srgbClr val="0000FF"/>
            </a:solidFill>
          </a:ln>
        </p:spPr>
        <p:txBody>
          <a:bodyPr wrap="square" lIns="68580" tIns="34290" rIns="68580" bIns="34290">
            <a:spAutoFit/>
          </a:bodyPr>
          <a:lstStyle/>
          <a:p>
            <a:pPr algn="ctr"/>
            <a:r>
              <a:rPr lang="en-US" sz="1900" b="1" smtClean="0">
                <a:solidFill>
                  <a:srgbClr val="0000FF"/>
                </a:solidFill>
              </a:rPr>
              <a:t>H.1.1. Bản đồ tự nhiên châu Âu</a:t>
            </a:r>
            <a:endParaRPr lang="en-US" sz="1900">
              <a:solidFill>
                <a:srgbClr val="0000FF"/>
              </a:solidFill>
            </a:endParaRPr>
          </a:p>
        </p:txBody>
      </p:sp>
      <p:sp>
        <p:nvSpPr>
          <p:cNvPr id="12" name="Rectangle 11"/>
          <p:cNvSpPr/>
          <p:nvPr/>
        </p:nvSpPr>
        <p:spPr>
          <a:xfrm>
            <a:off x="132446" y="604453"/>
            <a:ext cx="7316747" cy="407804"/>
          </a:xfrm>
          <a:prstGeom prst="rect">
            <a:avLst/>
          </a:prstGeom>
        </p:spPr>
        <p:txBody>
          <a:bodyPr wrap="none" lIns="68580" tIns="34290" rIns="68580" bIns="34290">
            <a:spAutoFit/>
          </a:bodyPr>
          <a:lstStyle/>
          <a:p>
            <a:r>
              <a:rPr lang="en-US" sz="2200" b="1" u="sng" smtClean="0">
                <a:solidFill>
                  <a:srgbClr val="002060"/>
                </a:solidFill>
                <a:latin typeface="Arial" pitchFamily="34" charset="0"/>
                <a:cs typeface="Arial" pitchFamily="34" charset="0"/>
              </a:rPr>
              <a:t>1. Vị trí địa lí, hình dạng, kích thước lãnh thổ châu Âu</a:t>
            </a:r>
            <a:endParaRPr lang="en-US" sz="2200" u="sng"/>
          </a:p>
        </p:txBody>
      </p:sp>
    </p:spTree>
    <p:extLst>
      <p:ext uri="{BB962C8B-B14F-4D97-AF65-F5344CB8AC3E}">
        <p14:creationId xmlns=""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097">
                                            <p:txEl>
                                              <p:pRg st="0" end="0"/>
                                            </p:txEl>
                                          </p:spTgt>
                                        </p:tgtEl>
                                        <p:attrNameLst>
                                          <p:attrName>style.visibility</p:attrName>
                                        </p:attrNameLst>
                                      </p:cBhvr>
                                      <p:to>
                                        <p:strVal val="visible"/>
                                      </p:to>
                                    </p:set>
                                    <p:anim calcmode="lin" valueType="num">
                                      <p:cBhvr>
                                        <p:cTn id="7" dur="1000" fill="hold"/>
                                        <p:tgtEl>
                                          <p:spTgt spid="409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4097">
                                            <p:txEl>
                                              <p:pRg st="1" end="1"/>
                                            </p:txEl>
                                          </p:spTgt>
                                        </p:tgtEl>
                                        <p:attrNameLst>
                                          <p:attrName>style.visibility</p:attrName>
                                        </p:attrNameLst>
                                      </p:cBhvr>
                                      <p:to>
                                        <p:strVal val="visible"/>
                                      </p:to>
                                    </p:set>
                                    <p:anim calcmode="lin" valueType="num">
                                      <p:cBhvr>
                                        <p:cTn id="14" dur="1000" fill="hold"/>
                                        <p:tgtEl>
                                          <p:spTgt spid="409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409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409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4097">
                                            <p:txEl>
                                              <p:pRg st="2" end="2"/>
                                            </p:txEl>
                                          </p:spTgt>
                                        </p:tgtEl>
                                        <p:attrNameLst>
                                          <p:attrName>style.visibility</p:attrName>
                                        </p:attrNameLst>
                                      </p:cBhvr>
                                      <p:to>
                                        <p:strVal val="visible"/>
                                      </p:to>
                                    </p:set>
                                    <p:anim calcmode="lin" valueType="num">
                                      <p:cBhvr>
                                        <p:cTn id="21" dur="1000" fill="hold"/>
                                        <p:tgtEl>
                                          <p:spTgt spid="409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409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409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2917</TotalTime>
  <Words>1338</Words>
  <Application>Microsoft Office PowerPoint</Application>
  <PresentationFormat>On-screen Show (16:9)</PresentationFormat>
  <Paragraphs>247</Paragraphs>
  <Slides>28</Slides>
  <Notes>19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28</vt:i4>
      </vt:variant>
    </vt:vector>
  </HeadingPairs>
  <TitlesOfParts>
    <vt:vector size="43" baseType="lpstr">
      <vt:lpstr>Arial</vt:lpstr>
      <vt:lpstr>Tahoma</vt:lpstr>
      <vt:lpstr>Wingdings</vt:lpstr>
      <vt:lpstr>Calibri</vt:lpstr>
      <vt:lpstr>Times New Roman</vt:lpstr>
      <vt:lpstr>Calibri Light</vt:lpstr>
      <vt:lpstr>Cambria</vt:lpstr>
      <vt:lpstr>#9Slide03 HelveBold</vt:lpstr>
      <vt:lpstr>微软雅黑</vt:lpstr>
      <vt:lpstr>Impact MT Std</vt:lpstr>
      <vt:lpstr>宋体</vt:lpstr>
      <vt:lpstr>等线</vt:lpstr>
      <vt:lpstr>3_Office Theme</vt:lpstr>
      <vt:lpstr>1_Office Theme</vt:lpstr>
      <vt:lpstr>1_Chủ đề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An-pơ rực rỡ sắc màu</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PTS</cp:lastModifiedBy>
  <cp:revision>409</cp:revision>
  <dcterms:created xsi:type="dcterms:W3CDTF">2020-08-12T07:11:41Z</dcterms:created>
  <dcterms:modified xsi:type="dcterms:W3CDTF">2022-07-26T02:01:10Z</dcterms:modified>
</cp:coreProperties>
</file>