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82" r:id="rId5"/>
    <p:sldId id="283" r:id="rId6"/>
    <p:sldId id="262" r:id="rId7"/>
    <p:sldId id="263" r:id="rId8"/>
    <p:sldId id="278" r:id="rId9"/>
    <p:sldId id="266" r:id="rId10"/>
    <p:sldId id="268" r:id="rId11"/>
    <p:sldId id="269" r:id="rId12"/>
    <p:sldId id="265" r:id="rId13"/>
    <p:sldId id="285" r:id="rId14"/>
    <p:sldId id="288" r:id="rId15"/>
    <p:sldId id="286" r:id="rId16"/>
    <p:sldId id="289" r:id="rId17"/>
    <p:sldId id="287" r:id="rId18"/>
    <p:sldId id="290" r:id="rId19"/>
    <p:sldId id="280" r:id="rId20"/>
    <p:sldId id="293" r:id="rId21"/>
    <p:sldId id="281" r:id="rId22"/>
    <p:sldId id="292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B7B7B7"/>
    <a:srgbClr val="FCF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78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36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028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81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8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1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86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65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6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86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1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56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1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23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4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6A661A-3546-448C-90F8-321A9DCED7C4}" type="datetimeFigureOut">
              <a:rPr lang="vi-VN" smtClean="0"/>
              <a:t>15/05/2022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106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16.sv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sv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microsoft.com/office/2007/relationships/hdphoto" Target="../media/hdphoto7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11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1C407EB-CEC8-4E71-9581-9A81C5E73FCE}"/>
              </a:ext>
            </a:extLst>
          </p:cNvPr>
          <p:cNvSpPr txBox="1"/>
          <p:nvPr/>
        </p:nvSpPr>
        <p:spPr>
          <a:xfrm>
            <a:off x="2816603" y="2105561"/>
            <a:ext cx="655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TRUYỀN THỐNG QUÊ H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vi-V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25A7C7C-76EE-4884-8707-8C66B78AF4CF}"/>
              </a:ext>
            </a:extLst>
          </p:cNvPr>
          <p:cNvSpPr txBox="1"/>
          <p:nvPr/>
        </p:nvSpPr>
        <p:spPr>
          <a:xfrm>
            <a:off x="3612857" y="3429000"/>
            <a:ext cx="29305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27D9AB62-F7BA-442A-BA92-F4780686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>
                <a:solidFill>
                  <a:schemeClr val="bg1"/>
                </a:solidFill>
              </a:rPr>
              <a:t>Chia </a:t>
            </a:r>
            <a:r>
              <a:rPr lang="vi-VN" sz="2000" dirty="0" err="1">
                <a:solidFill>
                  <a:schemeClr val="bg1"/>
                </a:solidFill>
              </a:rPr>
              <a:t>sẻ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về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một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tại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địa</a:t>
            </a:r>
            <a:r>
              <a:rPr lang="vi-VN" sz="2000" dirty="0">
                <a:solidFill>
                  <a:schemeClr val="bg1"/>
                </a:solidFill>
              </a:rPr>
              <a:t> phương.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1266" name="Picture 2" descr="Kỳ II: Từ nền tảng truyền thống đến một nền công nghiệp văn hóa (Tiếp theo  và hết)">
            <a:extLst>
              <a:ext uri="{FF2B5EF4-FFF2-40B4-BE49-F238E27FC236}">
                <a16:creationId xmlns:a16="http://schemas.microsoft.com/office/drawing/2014/main" id="{E8C767A6-8BB5-4DE4-A7BC-0CACD5C2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" y="1999078"/>
            <a:ext cx="3278967" cy="23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391750" y="4395411"/>
            <a:ext cx="3711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tồn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Thu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hút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Gia tăng kinh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</p:txBody>
      </p:sp>
      <p:pic>
        <p:nvPicPr>
          <p:cNvPr id="11272" name="Picture 8" descr="Phát huy sức mạnh tinh thần yêu nước Việt Nam theo tư tưởng Hồ Chí Minh |  Tạp chí Tuyên giáo">
            <a:extLst>
              <a:ext uri="{FF2B5EF4-FFF2-40B4-BE49-F238E27FC236}">
                <a16:creationId xmlns:a16="http://schemas.microsoft.com/office/drawing/2014/main" id="{A7C024B5-3C71-492D-B8AE-A99B7E3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43" y="1999078"/>
            <a:ext cx="3278967" cy="23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3944097" y="4428500"/>
            <a:ext cx="43038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Yêu </a:t>
            </a:r>
            <a:r>
              <a:rPr lang="vi-VN" dirty="0" err="1">
                <a:solidFill>
                  <a:schemeClr val="bg1"/>
                </a:solidFill>
              </a:rPr>
              <a:t>nước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nguồn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sức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mạnh</a:t>
            </a:r>
            <a:r>
              <a:rPr lang="vi-VN" dirty="0">
                <a:solidFill>
                  <a:schemeClr val="bg1"/>
                </a:solidFill>
              </a:rPr>
              <a:t> vô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kết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nối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trái</a:t>
            </a:r>
            <a:r>
              <a:rPr lang="vi-VN" dirty="0">
                <a:solidFill>
                  <a:schemeClr val="bg1"/>
                </a:solidFill>
              </a:rPr>
              <a:t> tim con </a:t>
            </a:r>
            <a:r>
              <a:rPr lang="vi-VN" dirty="0" err="1">
                <a:solidFill>
                  <a:schemeClr val="bg1"/>
                </a:solidFill>
              </a:rPr>
              <a:t>người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với</a:t>
            </a:r>
            <a:r>
              <a:rPr lang="vi-VN" dirty="0">
                <a:solidFill>
                  <a:schemeClr val="bg1"/>
                </a:solidFill>
              </a:rPr>
              <a:t> nhau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Yêu 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khóa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dẫn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xây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11274" name="Picture 10" descr="3 trận thủy chiến làm nên những trang sử hào hùng trên Bạch Đằng Giang">
            <a:extLst>
              <a:ext uri="{FF2B5EF4-FFF2-40B4-BE49-F238E27FC236}">
                <a16:creationId xmlns:a16="http://schemas.microsoft.com/office/drawing/2014/main" id="{F3EC8AC4-52F6-4079-BFE1-2525E925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191" y="2002157"/>
            <a:ext cx="3274767" cy="23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8223886" y="4395411"/>
            <a:ext cx="35906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chủ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phúc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thân, gia đinh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18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3D8C2AC4-7264-4FA7-AC52-AFFDE341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109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Những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việc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và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749183" y="4756898"/>
            <a:ext cx="21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3090646" y="4684724"/>
            <a:ext cx="226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5268042" y="4729337"/>
            <a:ext cx="2905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cực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thiệu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bè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.... 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4650A11-870D-483B-9C40-C792C8158504}"/>
              </a:ext>
            </a:extLst>
          </p:cNvPr>
          <p:cNvSpPr txBox="1"/>
          <p:nvPr/>
        </p:nvSpPr>
        <p:spPr>
          <a:xfrm>
            <a:off x="8150893" y="4447943"/>
            <a:ext cx="37111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Phê </a:t>
            </a:r>
            <a:r>
              <a:rPr lang="vi-VN" dirty="0" err="1">
                <a:solidFill>
                  <a:schemeClr val="bg1"/>
                </a:solidFill>
              </a:rPr>
              <a:t>phán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việc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hành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thiếu</a:t>
            </a:r>
            <a:r>
              <a:rPr lang="vi-VN" dirty="0">
                <a:solidFill>
                  <a:schemeClr val="bg1"/>
                </a:solidFill>
              </a:rPr>
              <a:t> ý </a:t>
            </a:r>
            <a:r>
              <a:rPr lang="vi-VN" dirty="0" err="1">
                <a:solidFill>
                  <a:schemeClr val="bg1"/>
                </a:solidFill>
              </a:rPr>
              <a:t>thức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trách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nhiệm</a:t>
            </a:r>
            <a:r>
              <a:rPr lang="vi-VN" dirty="0">
                <a:solidFill>
                  <a:schemeClr val="bg1"/>
                </a:solidFill>
              </a:rPr>
              <a:t>, đi </a:t>
            </a:r>
            <a:r>
              <a:rPr lang="vi-VN" dirty="0" err="1">
                <a:solidFill>
                  <a:schemeClr val="bg1"/>
                </a:solidFill>
              </a:rPr>
              <a:t>ngược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truyền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thống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tốt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đẹp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quê hương,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hưởng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đến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hình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,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trị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đồng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0" name="Picture 2" descr="Tranh luận vẻ sự cần thiết phải giữ gin, phái huy các truyền thông tốt đẹp  của quê hương. | [Cánh diều] Hoạt động trải nghiệm, hướng nghiệp 6">
            <a:extLst>
              <a:ext uri="{FF2B5EF4-FFF2-40B4-BE49-F238E27FC236}">
                <a16:creationId xmlns:a16="http://schemas.microsoft.com/office/drawing/2014/main" id="{AF3A919E-98AB-44DE-A0BA-6549F001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7" y="1970528"/>
            <a:ext cx="3211961" cy="24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86AEF13-D669-4519-8ED2-A9199D1EEC63}"/>
              </a:ext>
            </a:extLst>
          </p:cNvPr>
          <p:cNvGrpSpPr/>
          <p:nvPr/>
        </p:nvGrpSpPr>
        <p:grpSpPr>
          <a:xfrm>
            <a:off x="2942373" y="2342049"/>
            <a:ext cx="2612349" cy="1961403"/>
            <a:chOff x="2942373" y="2342049"/>
            <a:chExt cx="2612349" cy="1961403"/>
          </a:xfrm>
        </p:grpSpPr>
        <p:pic>
          <p:nvPicPr>
            <p:cNvPr id="12294" name="Picture 6" descr="Icon Protect | Diễn đàn Designer Việt Nam">
              <a:extLst>
                <a:ext uri="{FF2B5EF4-FFF2-40B4-BE49-F238E27FC236}">
                  <a16:creationId xmlns:a16="http://schemas.microsoft.com/office/drawing/2014/main" id="{6C0C91E4-14B3-4FA1-98A7-8457C61EB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87" b="94105" l="10000" r="90000">
                          <a14:foregroundMark x1="37377" y1="12009" x2="37377" y2="12009"/>
                          <a14:foregroundMark x1="49016" y1="10699" x2="49016" y2="10699"/>
                          <a14:foregroundMark x1="43770" y1="10262" x2="55738" y2="13319"/>
                          <a14:foregroundMark x1="60656" y1="11354" x2="67869" y2="18777"/>
                          <a14:foregroundMark x1="67869" y1="18777" x2="70000" y2="24236"/>
                          <a14:foregroundMark x1="71803" y1="25109" x2="75246" y2="51092"/>
                          <a14:foregroundMark x1="75246" y1="51092" x2="74262" y2="62445"/>
                          <a14:foregroundMark x1="74262" y1="62445" x2="71475" y2="69432"/>
                          <a14:foregroundMark x1="62131" y1="10480" x2="56721" y2="11135"/>
                          <a14:foregroundMark x1="75574" y1="28166" x2="75410" y2="36463"/>
                          <a14:foregroundMark x1="24754" y1="37773" x2="31803" y2="73144"/>
                          <a14:foregroundMark x1="31803" y1="73144" x2="36230" y2="81878"/>
                          <a14:foregroundMark x1="30000" y1="72271" x2="25574" y2="45197"/>
                          <a14:foregroundMark x1="25574" y1="45197" x2="26557" y2="30786"/>
                          <a14:foregroundMark x1="32131" y1="18559" x2="32131" y2="18559"/>
                          <a14:foregroundMark x1="30656" y1="20306" x2="30656" y2="20306"/>
                          <a14:foregroundMark x1="28689" y1="21616" x2="28689" y2="21616"/>
                          <a14:foregroundMark x1="50164" y1="94105" x2="50164" y2="94105"/>
                          <a14:foregroundMark x1="68033" y1="70961" x2="68033" y2="70961"/>
                          <a14:foregroundMark x1="50820" y1="6987" x2="50820" y2="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373" y="2342049"/>
              <a:ext cx="2612349" cy="196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ranh luận vẻ sự cần thiết phải giữ gin, phái huy các truyền thông tốt đẹp  của quê hương. | [Cánh diều] Hoạt động trải nghiệm, hướng nghiệp 6">
              <a:extLst>
                <a:ext uri="{FF2B5EF4-FFF2-40B4-BE49-F238E27FC236}">
                  <a16:creationId xmlns:a16="http://schemas.microsoft.com/office/drawing/2014/main" id="{D1AEEE96-7663-4058-A9AF-0125B489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61" b="93391" l="10000" r="90000">
                          <a14:foregroundMark x1="25517" y1="13218" x2="27414" y2="29598"/>
                          <a14:foregroundMark x1="27414" y1="29598" x2="38448" y2="36782"/>
                          <a14:foregroundMark x1="38448" y1="36782" x2="45862" y2="17816"/>
                          <a14:foregroundMark x1="45862" y1="17816" x2="33621" y2="12644"/>
                          <a14:foregroundMark x1="33621" y1="12644" x2="33276" y2="12931"/>
                          <a14:foregroundMark x1="69655" y1="17816" x2="63793" y2="31034"/>
                          <a14:foregroundMark x1="63793" y1="31034" x2="71034" y2="25287"/>
                          <a14:foregroundMark x1="37931" y1="72989" x2="42069" y2="80460"/>
                          <a14:foregroundMark x1="35862" y1="91667" x2="40690" y2="90230"/>
                          <a14:foregroundMark x1="74310" y1="93678" x2="74310" y2="93678"/>
                          <a14:foregroundMark x1="69138" y1="90230" x2="77759" y2="91092"/>
                          <a14:foregroundMark x1="40172" y1="91092" x2="45172" y2="91092"/>
                          <a14:foregroundMark x1="37069" y1="36782" x2="44310" y2="37069"/>
                          <a14:foregroundMark x1="70690" y1="38506" x2="76552" y2="38793"/>
                          <a14:foregroundMark x1="61552" y1="14943" x2="62759" y2="33621"/>
                          <a14:foregroundMark x1="62759" y1="33621" x2="74828" y2="36782"/>
                          <a14:foregroundMark x1="60172" y1="37931" x2="59828" y2="14368"/>
                          <a14:foregroundMark x1="67241" y1="8046" x2="79483" y2="8046"/>
                          <a14:foregroundMark x1="37241" y1="39943" x2="41552" y2="39655"/>
                          <a14:foregroundMark x1="64483" y1="41954" x2="64483" y2="41954"/>
                          <a14:foregroundMark x1="65690" y1="41379" x2="65690" y2="41379"/>
                          <a14:foregroundMark x1="60690" y1="41667" x2="63276" y2="40805"/>
                          <a14:foregroundMark x1="57586" y1="42816" x2="58793" y2="42529"/>
                          <a14:foregroundMark x1="64483" y1="7471" x2="64483" y2="7471"/>
                          <a14:foregroundMark x1="67931" y1="37356" x2="76552" y2="38506"/>
                          <a14:foregroundMark x1="37241" y1="3161" x2="37241" y2="3161"/>
                          <a14:foregroundMark x1="67931" y1="7184" x2="67931" y2="7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928" y="2807784"/>
              <a:ext cx="1361166" cy="104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8" name="Picture 10" descr="Quảng bá hình ảnh đất nước, con người Việt Nam tại miền Nam nước Đức | Văn  hóa | Vietnam+ (VietnamPlus)">
            <a:extLst>
              <a:ext uri="{FF2B5EF4-FFF2-40B4-BE49-F238E27FC236}">
                <a16:creationId xmlns:a16="http://schemas.microsoft.com/office/drawing/2014/main" id="{A72263EF-B1FB-45E6-B12E-5B57EA22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853" y="2039282"/>
            <a:ext cx="2225490" cy="2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Xử người share tin giả 10-20 triệu đồng là còn thấp' - Tuổi Trẻ Online">
            <a:extLst>
              <a:ext uri="{FF2B5EF4-FFF2-40B4-BE49-F238E27FC236}">
                <a16:creationId xmlns:a16="http://schemas.microsoft.com/office/drawing/2014/main" id="{B57A1920-B471-4EC5-939F-3D2B34BA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15" y="2041552"/>
            <a:ext cx="2218017" cy="23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4C66078-7316-4A12-B0C0-E6C4EAF6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Cuộn: Ngang 1">
            <a:extLst>
              <a:ext uri="{FF2B5EF4-FFF2-40B4-BE49-F238E27FC236}">
                <a16:creationId xmlns:a16="http://schemas.microsoft.com/office/drawing/2014/main" id="{B2407095-62B6-40B4-B642-213DEFCFE007}"/>
              </a:ext>
            </a:extLst>
          </p:cNvPr>
          <p:cNvSpPr/>
          <p:nvPr/>
        </p:nvSpPr>
        <p:spPr>
          <a:xfrm>
            <a:off x="1624916" y="2308626"/>
            <a:ext cx="8914203" cy="28046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giữ</a:t>
            </a:r>
            <a:r>
              <a:rPr lang="vi-VN" dirty="0"/>
              <a:t> </a:t>
            </a:r>
            <a:r>
              <a:rPr lang="vi-VN" dirty="0" err="1"/>
              <a:t>gìn</a:t>
            </a:r>
            <a:r>
              <a:rPr lang="vi-VN" dirty="0"/>
              <a:t>,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quê hương, </a:t>
            </a:r>
            <a:r>
              <a:rPr lang="vi-VN" dirty="0" err="1"/>
              <a:t>chúng</a:t>
            </a:r>
            <a:r>
              <a:rPr lang="vi-VN" dirty="0"/>
              <a:t> ta </a:t>
            </a:r>
            <a:r>
              <a:rPr lang="vi-VN" dirty="0" err="1"/>
              <a:t>cần</a:t>
            </a:r>
            <a:r>
              <a:rPr lang="vi-VN" dirty="0"/>
              <a:t>: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hiểu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sz="2000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bảo</a:t>
            </a:r>
            <a:r>
              <a:rPr lang="vi-VN" dirty="0"/>
              <a:t> </a:t>
            </a:r>
            <a:r>
              <a:rPr lang="vi-VN" dirty="0" err="1"/>
              <a:t>vệ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tích</a:t>
            </a:r>
            <a:r>
              <a:rPr lang="vi-VN" dirty="0"/>
              <a:t> </a:t>
            </a:r>
            <a:r>
              <a:rPr lang="vi-VN" dirty="0" err="1"/>
              <a:t>cực</a:t>
            </a:r>
            <a:r>
              <a:rPr lang="vi-VN" dirty="0"/>
              <a:t> </a:t>
            </a:r>
            <a:r>
              <a:rPr lang="vi-VN" dirty="0" err="1"/>
              <a:t>quảng</a:t>
            </a:r>
            <a:r>
              <a:rPr lang="vi-VN" dirty="0"/>
              <a:t> </a:t>
            </a:r>
            <a:r>
              <a:rPr lang="vi-VN" dirty="0" err="1"/>
              <a:t>bá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bè</a:t>
            </a:r>
            <a:r>
              <a:rPr lang="vi-VN" dirty="0"/>
              <a:t> trong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ngoài</a:t>
            </a:r>
            <a:r>
              <a:rPr lang="vi-VN" dirty="0"/>
              <a:t> </a:t>
            </a:r>
            <a:r>
              <a:rPr lang="vi-VN" dirty="0" err="1"/>
              <a:t>nước</a:t>
            </a:r>
            <a:r>
              <a:rPr lang="vi-VN" dirty="0"/>
              <a:t>.... </a:t>
            </a:r>
            <a:r>
              <a:rPr lang="vi-VN" dirty="0" err="1"/>
              <a:t>Đồng</a:t>
            </a:r>
            <a:r>
              <a:rPr lang="vi-VN" dirty="0"/>
              <a:t> </a:t>
            </a:r>
            <a:r>
              <a:rPr lang="vi-VN" dirty="0" err="1"/>
              <a:t>thời</a:t>
            </a:r>
            <a:r>
              <a:rPr lang="vi-VN" dirty="0"/>
              <a:t>, </a:t>
            </a:r>
            <a:r>
              <a:rPr lang="vi-VN" dirty="0" err="1"/>
              <a:t>cần</a:t>
            </a:r>
            <a:r>
              <a:rPr lang="vi-VN" dirty="0"/>
              <a:t> phê </a:t>
            </a:r>
            <a:r>
              <a:rPr lang="vi-VN" dirty="0" err="1"/>
              <a:t>phán</a:t>
            </a:r>
            <a:r>
              <a:rPr lang="vi-VN" dirty="0"/>
              <a:t> </a:t>
            </a:r>
            <a:r>
              <a:rPr lang="vi-VN" dirty="0" err="1"/>
              <a:t>việc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hành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vi-VN" dirty="0"/>
              <a:t> </a:t>
            </a:r>
            <a:r>
              <a:rPr lang="vi-VN" dirty="0" err="1"/>
              <a:t>thiếu</a:t>
            </a:r>
            <a:r>
              <a:rPr lang="vi-VN" dirty="0"/>
              <a:t> ý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trách</a:t>
            </a:r>
            <a:r>
              <a:rPr lang="vi-VN" dirty="0"/>
              <a:t> </a:t>
            </a:r>
            <a:r>
              <a:rPr lang="vi-VN" dirty="0" err="1"/>
              <a:t>nhiệm</a:t>
            </a:r>
            <a:r>
              <a:rPr lang="vi-VN" dirty="0"/>
              <a:t>, đi </a:t>
            </a:r>
            <a:r>
              <a:rPr lang="vi-VN" dirty="0" err="1"/>
              <a:t>ngược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quê hương,</a:t>
            </a:r>
            <a:r>
              <a:rPr lang="vi-VN" sz="2000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hưởng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cộng</a:t>
            </a:r>
            <a:r>
              <a:rPr lang="vi-VN" dirty="0"/>
              <a:t> </a:t>
            </a:r>
            <a:r>
              <a:rPr lang="vi-VN" dirty="0" err="1"/>
              <a:t>đồng</a:t>
            </a:r>
            <a:r>
              <a:rPr lang="vi-VN" dirty="0"/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13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5C4C972-487D-45AF-B8FF-ACA6BADE10D3}"/>
              </a:ext>
            </a:extLst>
          </p:cNvPr>
          <p:cNvSpPr txBox="1"/>
          <p:nvPr/>
        </p:nvSpPr>
        <p:spPr>
          <a:xfrm>
            <a:off x="705094" y="2958578"/>
            <a:ext cx="5190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TH1: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thi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Tiếng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toàn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quốc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sắc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Nhiều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ý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dòng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4E5EA15-E68B-4802-BAA2-747D19092E21}"/>
              </a:ext>
            </a:extLst>
          </p:cNvPr>
          <p:cNvGrpSpPr/>
          <p:nvPr/>
        </p:nvGrpSpPr>
        <p:grpSpPr>
          <a:xfrm>
            <a:off x="8807942" y="3445545"/>
            <a:ext cx="2860431" cy="1052162"/>
            <a:chOff x="357931" y="4766565"/>
            <a:chExt cx="2860431" cy="1052162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7B6FAF9D-4AFF-478B-8C18-B5508514FA0A}"/>
                </a:ext>
              </a:extLst>
            </p:cNvPr>
            <p:cNvSpPr txBox="1"/>
            <p:nvPr/>
          </p:nvSpPr>
          <p:spPr>
            <a:xfrm>
              <a:off x="357931" y="5110841"/>
              <a:ext cx="2860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trên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D9D7BE36-A1CA-4742-9C47-51A88C6BA619}"/>
                </a:ext>
              </a:extLst>
            </p:cNvPr>
            <p:cNvSpPr txBox="1"/>
            <p:nvPr/>
          </p:nvSpPr>
          <p:spPr>
            <a:xfrm>
              <a:off x="388137" y="4766565"/>
              <a:ext cx="1151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37" y="2764216"/>
            <a:ext cx="1696411" cy="24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3881712" y="2725950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3543897" y="3829381"/>
            <a:ext cx="2139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5181978" y="234439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TH1: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5661826" y="3823176"/>
            <a:ext cx="31048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C5C3409-D70B-4566-AD4B-E0840BFA3808}"/>
              </a:ext>
            </a:extLst>
          </p:cNvPr>
          <p:cNvSpPr txBox="1"/>
          <p:nvPr/>
        </p:nvSpPr>
        <p:spPr>
          <a:xfrm>
            <a:off x="6482244" y="2725950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Xuống 1">
            <a:extLst>
              <a:ext uri="{FF2B5EF4-FFF2-40B4-BE49-F238E27FC236}">
                <a16:creationId xmlns:a16="http://schemas.microsoft.com/office/drawing/2014/main" id="{BD1FE6A6-3696-45B8-B726-0E067FB79CF0}"/>
              </a:ext>
            </a:extLst>
          </p:cNvPr>
          <p:cNvSpPr/>
          <p:nvPr/>
        </p:nvSpPr>
        <p:spPr>
          <a:xfrm>
            <a:off x="4437374" y="3386595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Mũi tên: Xuống 25">
            <a:extLst>
              <a:ext uri="{FF2B5EF4-FFF2-40B4-BE49-F238E27FC236}">
                <a16:creationId xmlns:a16="http://schemas.microsoft.com/office/drawing/2014/main" id="{B86C0B4D-E806-4435-B95D-0E9CCE2ED7C7}"/>
              </a:ext>
            </a:extLst>
          </p:cNvPr>
          <p:cNvSpPr/>
          <p:nvPr/>
        </p:nvSpPr>
        <p:spPr>
          <a:xfrm>
            <a:off x="7032304" y="3428849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0F7E7BB-9E7C-44E2-A5EF-29F2777630CF}"/>
              </a:ext>
            </a:extLst>
          </p:cNvPr>
          <p:cNvSpPr/>
          <p:nvPr/>
        </p:nvSpPr>
        <p:spPr>
          <a:xfrm>
            <a:off x="4157217" y="2188262"/>
            <a:ext cx="1077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99%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52331AB4-AC7D-4774-9688-F1E60F858BA8}"/>
              </a:ext>
            </a:extLst>
          </p:cNvPr>
          <p:cNvSpPr/>
          <p:nvPr/>
        </p:nvSpPr>
        <p:spPr>
          <a:xfrm>
            <a:off x="6852944" y="2220370"/>
            <a:ext cx="8178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Giải mã bất ngờ khi nằm mơ thấy Thiên thần">
            <a:extLst>
              <a:ext uri="{FF2B5EF4-FFF2-40B4-BE49-F238E27FC236}">
                <a16:creationId xmlns:a16="http://schemas.microsoft.com/office/drawing/2014/main" id="{3DDDAA23-0C84-4008-8382-C86597D0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6" y="2585982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Ác quỷ Satan đáng sợ được người xưa mô tả đáng sợ thế nào">
            <a:extLst>
              <a:ext uri="{FF2B5EF4-FFF2-40B4-BE49-F238E27FC236}">
                <a16:creationId xmlns:a16="http://schemas.microsoft.com/office/drawing/2014/main" id="{8703E4C2-83D4-4B6F-B319-5D4F74C3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028" y="2558413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60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  <p:bldP spid="25" grpId="0"/>
      <p:bldP spid="2" grpId="0" animBg="1"/>
      <p:bldP spid="26" grpId="0" animBg="1"/>
      <p:bldP spid="3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1542" y="2068483"/>
            <a:ext cx="3239831" cy="386253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96BDC4-2002-4624-8097-54901E636C20}"/>
              </a:ext>
            </a:extLst>
          </p:cNvPr>
          <p:cNvSpPr txBox="1"/>
          <p:nvPr/>
        </p:nvSpPr>
        <p:spPr>
          <a:xfrm>
            <a:off x="8736173" y="3311960"/>
            <a:ext cx="3046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nhận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xét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B?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207B8B0-B28B-41D1-AFFD-65009371BDD6}"/>
              </a:ext>
            </a:extLst>
          </p:cNvPr>
          <p:cNvSpPr txBox="1"/>
          <p:nvPr/>
        </p:nvSpPr>
        <p:spPr>
          <a:xfrm>
            <a:off x="8697357" y="2952162"/>
            <a:ext cx="115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5DB01F9-A7E4-4111-BE3A-3A5532BFD796}"/>
              </a:ext>
            </a:extLst>
          </p:cNvPr>
          <p:cNvSpPr txBox="1"/>
          <p:nvPr/>
        </p:nvSpPr>
        <p:spPr>
          <a:xfrm>
            <a:off x="741883" y="2844419"/>
            <a:ext cx="4209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TH2: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tham quan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Khi nghe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thuyết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trưng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thấy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ơn,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kính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phục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cha ông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hứa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noi gương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815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33F51FE-67F5-43C8-813F-529B38CF997A}"/>
              </a:ext>
            </a:extLst>
          </p:cNvPr>
          <p:cNvSpPr txBox="1"/>
          <p:nvPr/>
        </p:nvSpPr>
        <p:spPr>
          <a:xfrm>
            <a:off x="1878564" y="210857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4E8D5C3-05E5-45E8-B780-856E19E1A450}"/>
              </a:ext>
            </a:extLst>
          </p:cNvPr>
          <p:cNvSpPr txBox="1"/>
          <p:nvPr/>
        </p:nvSpPr>
        <p:spPr>
          <a:xfrm>
            <a:off x="782657" y="3590032"/>
            <a:ext cx="389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5FC0701A-4D19-44EC-9EBF-44F927A50DD0}"/>
              </a:ext>
            </a:extLst>
          </p:cNvPr>
          <p:cNvSpPr txBox="1"/>
          <p:nvPr/>
        </p:nvSpPr>
        <p:spPr>
          <a:xfrm>
            <a:off x="1878564" y="2519292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Mũi tên: Xuống 43">
            <a:extLst>
              <a:ext uri="{FF2B5EF4-FFF2-40B4-BE49-F238E27FC236}">
                <a16:creationId xmlns:a16="http://schemas.microsoft.com/office/drawing/2014/main" id="{87B95838-D8DA-4FF1-8DEC-BA5017DAF16F}"/>
              </a:ext>
            </a:extLst>
          </p:cNvPr>
          <p:cNvSpPr/>
          <p:nvPr/>
        </p:nvSpPr>
        <p:spPr>
          <a:xfrm>
            <a:off x="2425099" y="3108262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8FCF1CB-80E1-481B-B219-728CE379D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40" y="226093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2" grpId="0"/>
      <p:bldP spid="43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9767555-131D-4F52-98B6-3B5CEB7276E7}"/>
              </a:ext>
            </a:extLst>
          </p:cNvPr>
          <p:cNvSpPr txBox="1"/>
          <p:nvPr/>
        </p:nvSpPr>
        <p:spPr>
          <a:xfrm>
            <a:off x="705094" y="3152196"/>
            <a:ext cx="419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TH3: H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Múa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rối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phù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dành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gian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5B01605-4FF0-4EFC-8EB6-9B559BDED954}"/>
              </a:ext>
            </a:extLst>
          </p:cNvPr>
          <p:cNvGrpSpPr/>
          <p:nvPr/>
        </p:nvGrpSpPr>
        <p:grpSpPr>
          <a:xfrm>
            <a:off x="8678024" y="3097854"/>
            <a:ext cx="3033450" cy="2047675"/>
            <a:chOff x="8641215" y="4185345"/>
            <a:chExt cx="3162648" cy="2047675"/>
          </a:xfrm>
        </p:grpSpPr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F061023-C93A-497F-B302-37D7CFDF0DCB}"/>
                </a:ext>
              </a:extLst>
            </p:cNvPr>
            <p:cNvSpPr txBox="1"/>
            <p:nvPr/>
          </p:nvSpPr>
          <p:spPr>
            <a:xfrm>
              <a:off x="8641215" y="4185345"/>
              <a:ext cx="14484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6B89E42B-33E2-43B0-B4FB-BD5B452C6711}"/>
                </a:ext>
              </a:extLst>
            </p:cNvPr>
            <p:cNvSpPr txBox="1"/>
            <p:nvPr/>
          </p:nvSpPr>
          <p:spPr>
            <a:xfrm>
              <a:off x="8737757" y="4601804"/>
              <a:ext cx="306610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sẽ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xử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thế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nào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nếu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bè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thân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những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biểu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hiện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như trên?</a:t>
              </a:r>
            </a:p>
          </p:txBody>
        </p:sp>
      </p:grpSp>
      <p:pic>
        <p:nvPicPr>
          <p:cNvPr id="1028" name="Picture 4" descr="Múa rối nước ở Hải Phòng là Di sản văn hóa phi vật thể quốc gia">
            <a:extLst>
              <a:ext uri="{FF2B5EF4-FFF2-40B4-BE49-F238E27FC236}">
                <a16:creationId xmlns:a16="http://schemas.microsoft.com/office/drawing/2014/main" id="{EA622C55-9027-46BE-BA18-415294CD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66" y="2308626"/>
            <a:ext cx="3562894" cy="35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93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58FCB4A-E0A0-4A62-BA41-2E26B58866CC}"/>
              </a:ext>
            </a:extLst>
          </p:cNvPr>
          <p:cNvSpPr txBox="1"/>
          <p:nvPr/>
        </p:nvSpPr>
        <p:spPr>
          <a:xfrm>
            <a:off x="2291256" y="1955706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TH3: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4A57BD4-60E2-4BAD-86C5-976D425AE628}"/>
              </a:ext>
            </a:extLst>
          </p:cNvPr>
          <p:cNvSpPr txBox="1"/>
          <p:nvPr/>
        </p:nvSpPr>
        <p:spPr>
          <a:xfrm>
            <a:off x="2291256" y="2250917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Mũi tên: Xuống 40">
            <a:extLst>
              <a:ext uri="{FF2B5EF4-FFF2-40B4-BE49-F238E27FC236}">
                <a16:creationId xmlns:a16="http://schemas.microsoft.com/office/drawing/2014/main" id="{B0C88280-74B0-4FA2-9F58-457EB8919AF5}"/>
              </a:ext>
            </a:extLst>
          </p:cNvPr>
          <p:cNvSpPr/>
          <p:nvPr/>
        </p:nvSpPr>
        <p:spPr>
          <a:xfrm>
            <a:off x="2841316" y="2965770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8E348331-2C2D-42AD-8867-693922D9AAFF}"/>
              </a:ext>
            </a:extLst>
          </p:cNvPr>
          <p:cNvSpPr txBox="1"/>
          <p:nvPr/>
        </p:nvSpPr>
        <p:spPr>
          <a:xfrm>
            <a:off x="504176" y="3379008"/>
            <a:ext cx="503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Kỹ năng thuyết phục là gì? Chinh phục bất cứ ai bằng kỹ năng thuyết phục">
            <a:extLst>
              <a:ext uri="{FF2B5EF4-FFF2-40B4-BE49-F238E27FC236}">
                <a16:creationId xmlns:a16="http://schemas.microsoft.com/office/drawing/2014/main" id="{61E84A7A-FAF7-4B4B-A0FE-E3555800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81" y="2250917"/>
            <a:ext cx="5484281" cy="3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5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1:</a:t>
            </a:r>
          </a:p>
          <a:p>
            <a:pPr algn="just"/>
            <a:r>
              <a:rPr lang="vi-VN" sz="2000" dirty="0">
                <a:latin typeface="+mj-lt"/>
              </a:rPr>
              <a:t>M sinh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lớn</a:t>
            </a:r>
            <a:r>
              <a:rPr lang="vi-VN" sz="2000" dirty="0">
                <a:latin typeface="+mj-lt"/>
              </a:rPr>
              <a:t> lên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món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độc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đáo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biết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Địa</a:t>
            </a:r>
            <a:r>
              <a:rPr lang="vi-VN" sz="2000" dirty="0">
                <a:latin typeface="+mj-lt"/>
              </a:rPr>
              <a:t> phương M luôn duy </a:t>
            </a:r>
            <a:r>
              <a:rPr lang="vi-VN" sz="2000" dirty="0" err="1">
                <a:latin typeface="+mj-lt"/>
              </a:rPr>
              <a:t>trì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dạy</a:t>
            </a:r>
            <a:r>
              <a:rPr lang="vi-VN" sz="2000" dirty="0">
                <a:latin typeface="+mj-lt"/>
              </a:rPr>
              <a:t> môn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cho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trẻ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 </a:t>
            </a:r>
            <a:r>
              <a:rPr lang="vi-VN" sz="2000" dirty="0" err="1">
                <a:latin typeface="+mj-lt"/>
              </a:rPr>
              <a:t>đầu</a:t>
            </a:r>
            <a:r>
              <a:rPr lang="vi-VN" sz="2000" dirty="0">
                <a:latin typeface="+mj-lt"/>
              </a:rPr>
              <a:t>, M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tham gia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nhưng </a:t>
            </a:r>
            <a:r>
              <a:rPr lang="vi-VN" sz="2000" dirty="0" err="1">
                <a:latin typeface="+mj-lt"/>
              </a:rPr>
              <a:t>vì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việc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cầu</a:t>
            </a:r>
            <a:r>
              <a:rPr lang="vi-VN" sz="2000" dirty="0">
                <a:latin typeface="+mj-lt"/>
              </a:rPr>
              <a:t> cao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tính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kỉ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nền</a:t>
            </a:r>
            <a:r>
              <a:rPr lang="vi-VN" sz="2000" dirty="0">
                <a:latin typeface="+mj-lt"/>
              </a:rPr>
              <a:t> M </a:t>
            </a:r>
            <a:r>
              <a:rPr lang="vi-VN" sz="2000" dirty="0" err="1">
                <a:latin typeface="+mj-lt"/>
              </a:rPr>
              <a:t>thấy</a:t>
            </a:r>
            <a:r>
              <a:rPr lang="vi-VN" sz="2000" dirty="0">
                <a:latin typeface="+mj-lt"/>
              </a:rPr>
              <a:t> e </a:t>
            </a:r>
            <a:r>
              <a:rPr lang="vi-VN" sz="2000" dirty="0" err="1">
                <a:latin typeface="+mj-lt"/>
              </a:rPr>
              <a:t>ngại</a:t>
            </a:r>
            <a:r>
              <a:rPr lang="vi-VN" sz="2000" dirty="0">
                <a:latin typeface="+mj-lt"/>
              </a:rPr>
              <a:t>. Khi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cấu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, M cho </a:t>
            </a:r>
            <a:r>
              <a:rPr lang="vi-VN" sz="2000" dirty="0" err="1">
                <a:latin typeface="+mj-lt"/>
              </a:rPr>
              <a:t>rằng</a:t>
            </a:r>
            <a:r>
              <a:rPr lang="vi-VN" sz="2000" dirty="0">
                <a:latin typeface="+mj-lt"/>
              </a:rPr>
              <a:t>: “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gì</a:t>
            </a:r>
            <a:r>
              <a:rPr lang="vi-VN" sz="2000" dirty="0">
                <a:latin typeface="+mj-lt"/>
              </a:rPr>
              <a:t> cho phi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gian, </a:t>
            </a:r>
            <a:r>
              <a:rPr lang="vi-VN" sz="2000" dirty="0" err="1">
                <a:latin typeface="+mj-lt"/>
              </a:rPr>
              <a:t>ngày</a:t>
            </a:r>
            <a:r>
              <a:rPr lang="vi-VN" sz="2000" dirty="0">
                <a:latin typeface="+mj-lt"/>
              </a:rPr>
              <a:t> nay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ta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vũ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đại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rồi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solidFill>
                  <a:schemeClr val="bg1"/>
                </a:solidFill>
                <a:latin typeface="+mj-lt"/>
              </a:rPr>
              <a:t>Nếu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M,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M?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tôn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trọng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</p:spTree>
    <p:extLst>
      <p:ext uri="{BB962C8B-B14F-4D97-AF65-F5344CB8AC3E}">
        <p14:creationId xmlns:p14="http://schemas.microsoft.com/office/powerpoint/2010/main" val="95289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A0B3D0C2-7476-4128-B294-4F8CC0A7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7219428" y="1292766"/>
            <a:ext cx="94865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84183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9D4D323E-D657-42B0-8C55-3E1CD83BF102}"/>
              </a:ext>
            </a:extLst>
          </p:cNvPr>
          <p:cNvGrpSpPr/>
          <p:nvPr/>
        </p:nvGrpSpPr>
        <p:grpSpPr>
          <a:xfrm>
            <a:off x="640686" y="2726043"/>
            <a:ext cx="5091977" cy="1069403"/>
            <a:chOff x="612395" y="2726043"/>
            <a:chExt cx="4983758" cy="1069403"/>
          </a:xfrm>
        </p:grpSpPr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3FCA8506-12ED-4346-8459-375275EFDFD9}"/>
                </a:ext>
              </a:extLst>
            </p:cNvPr>
            <p:cNvSpPr txBox="1"/>
            <p:nvPr/>
          </p:nvSpPr>
          <p:spPr>
            <a:xfrm>
              <a:off x="612395" y="2726043"/>
              <a:ext cx="46929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Chẳng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thơm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thể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hoa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nhài</a:t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Dẫu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không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An.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8962F21-D5C4-4549-A62B-714F30CFF259}"/>
                </a:ext>
              </a:extLst>
            </p:cNvPr>
            <p:cNvSpPr txBox="1"/>
            <p:nvPr/>
          </p:nvSpPr>
          <p:spPr>
            <a:xfrm>
              <a:off x="4623029" y="3395336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7BB48835-F5BC-492C-9D54-7971E1EBAFFB}"/>
              </a:ext>
            </a:extLst>
          </p:cNvPr>
          <p:cNvGrpSpPr/>
          <p:nvPr/>
        </p:nvGrpSpPr>
        <p:grpSpPr>
          <a:xfrm>
            <a:off x="7219428" y="2726450"/>
            <a:ext cx="4574101" cy="1046441"/>
            <a:chOff x="7160705" y="4337108"/>
            <a:chExt cx="4351091" cy="1046441"/>
          </a:xfrm>
        </p:grpSpPr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7C461C3-40C1-4B69-BF94-B1F9DF01A4B4}"/>
                </a:ext>
              </a:extLst>
            </p:cNvPr>
            <p:cNvSpPr txBox="1"/>
            <p:nvPr/>
          </p:nvSpPr>
          <p:spPr>
            <a:xfrm>
              <a:off x="7160705" y="4337108"/>
              <a:ext cx="3864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Ai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về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mà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coi</a:t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Con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gái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cầm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roi đi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quyền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FE78656-1F5C-4FEB-8A20-9A6D1BF52124}"/>
                </a:ext>
              </a:extLst>
            </p:cNvPr>
            <p:cNvSpPr txBox="1"/>
            <p:nvPr/>
          </p:nvSpPr>
          <p:spPr>
            <a:xfrm>
              <a:off x="10538672" y="4983439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05056"/>
            <a:ext cx="1041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ca dao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Việt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Nam?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hỏi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915C3DB0-157C-466E-B65E-92AE4DDDFD77}"/>
              </a:ext>
            </a:extLst>
          </p:cNvPr>
          <p:cNvCxnSpPr>
            <a:cxnSpLocks/>
          </p:cNvCxnSpPr>
          <p:nvPr/>
        </p:nvCxnSpPr>
        <p:spPr>
          <a:xfrm>
            <a:off x="1970365" y="3370169"/>
            <a:ext cx="97521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025C6D63-ACE6-4BD0-BA77-FF48D67A531D}"/>
              </a:ext>
            </a:extLst>
          </p:cNvPr>
          <p:cNvCxnSpPr>
            <a:cxnSpLocks/>
          </p:cNvCxnSpPr>
          <p:nvPr/>
        </p:nvCxnSpPr>
        <p:spPr>
          <a:xfrm>
            <a:off x="9357223" y="3370169"/>
            <a:ext cx="173302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46E83A2A-8956-4912-98CF-76B715DEF47F}"/>
              </a:ext>
            </a:extLst>
          </p:cNvPr>
          <p:cNvGrpSpPr/>
          <p:nvPr/>
        </p:nvGrpSpPr>
        <p:grpSpPr>
          <a:xfrm>
            <a:off x="357931" y="3755984"/>
            <a:ext cx="5729681" cy="2421499"/>
            <a:chOff x="357931" y="3755984"/>
            <a:chExt cx="5729681" cy="2421499"/>
          </a:xfrm>
        </p:grpSpPr>
        <p:pic>
          <p:nvPicPr>
            <p:cNvPr id="1028" name="Picture 4" descr="Dẫu không thanh lịch cũng người Tràng An - Nhịp sống Hà Nội">
              <a:extLst>
                <a:ext uri="{FF2B5EF4-FFF2-40B4-BE49-F238E27FC236}">
                  <a16:creationId xmlns:a16="http://schemas.microsoft.com/office/drawing/2014/main" id="{E223508D-461B-4BB4-BD73-9B8CE17C2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02" y="3755984"/>
              <a:ext cx="3114985" cy="201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0E48F0B1-8CD7-460C-AAE3-0A7FAC5D6CDC}"/>
                </a:ext>
              </a:extLst>
            </p:cNvPr>
            <p:cNvSpPr txBox="1"/>
            <p:nvPr/>
          </p:nvSpPr>
          <p:spPr>
            <a:xfrm>
              <a:off x="357931" y="5777373"/>
              <a:ext cx="57296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 (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DCC2674-331D-4B51-B0AE-71E9F8BC5082}"/>
              </a:ext>
            </a:extLst>
          </p:cNvPr>
          <p:cNvGrpSpPr/>
          <p:nvPr/>
        </p:nvGrpSpPr>
        <p:grpSpPr>
          <a:xfrm>
            <a:off x="6676207" y="3795446"/>
            <a:ext cx="5210992" cy="2382037"/>
            <a:chOff x="6676207" y="3795446"/>
            <a:chExt cx="5210992" cy="2382037"/>
          </a:xfrm>
        </p:grpSpPr>
        <p:pic>
          <p:nvPicPr>
            <p:cNvPr id="1030" name="Picture 6" descr="Ai về Bình Định mà coi… | Báo Dân trí">
              <a:extLst>
                <a:ext uri="{FF2B5EF4-FFF2-40B4-BE49-F238E27FC236}">
                  <a16:creationId xmlns:a16="http://schemas.microsoft.com/office/drawing/2014/main" id="{448B924D-5C18-46A3-8577-987E8637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480" y="3795446"/>
              <a:ext cx="3114984" cy="200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5F0CF8A9-F370-433E-83D8-6663E8AB1D41}"/>
                </a:ext>
              </a:extLst>
            </p:cNvPr>
            <p:cNvSpPr txBox="1"/>
            <p:nvPr/>
          </p:nvSpPr>
          <p:spPr>
            <a:xfrm>
              <a:off x="6676207" y="5777373"/>
              <a:ext cx="5210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võ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cổ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endParaRPr lang="vi-VN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2:</a:t>
            </a:r>
          </a:p>
          <a:p>
            <a:pPr algn="just"/>
            <a:r>
              <a:rPr lang="vi-VN" sz="2000" dirty="0">
                <a:latin typeface="+mj-lt"/>
              </a:rPr>
              <a:t>Lan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sinh </a:t>
            </a:r>
            <a:r>
              <a:rPr lang="vi-VN" sz="2000" dirty="0" err="1">
                <a:latin typeface="+mj-lt"/>
              </a:rPr>
              <a:t>lớp</a:t>
            </a:r>
            <a:r>
              <a:rPr lang="vi-VN" sz="2000" dirty="0">
                <a:latin typeface="+mj-lt"/>
              </a:rPr>
              <a:t> 7A,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thích</a:t>
            </a:r>
            <a:r>
              <a:rPr lang="vi-VN" sz="2000" dirty="0">
                <a:latin typeface="+mj-lt"/>
              </a:rPr>
              <a:t> công </a:t>
            </a:r>
            <a:r>
              <a:rPr lang="vi-VN" sz="2000" dirty="0" err="1">
                <a:latin typeface="+mj-lt"/>
              </a:rPr>
              <a:t>nghệ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phá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kênh </a:t>
            </a:r>
            <a:r>
              <a:rPr lang="vi-VN" sz="2000" dirty="0" err="1">
                <a:latin typeface="+mj-lt"/>
              </a:rPr>
              <a:t>Youtube</a:t>
            </a:r>
            <a:r>
              <a:rPr lang="vi-VN" sz="2000" dirty="0">
                <a:latin typeface="+mj-lt"/>
              </a:rPr>
              <a:t> riêng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đăng </a:t>
            </a:r>
            <a:r>
              <a:rPr lang="vi-VN" sz="2000" dirty="0" err="1">
                <a:latin typeface="+mj-lt"/>
              </a:rPr>
              <a:t>tải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lịch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sử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nghề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nặn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tò</a:t>
            </a:r>
            <a:r>
              <a:rPr lang="vi-VN" sz="2000" dirty="0">
                <a:latin typeface="+mj-lt"/>
              </a:rPr>
              <a:t> he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mình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Lan </a:t>
            </a:r>
            <a:r>
              <a:rPr lang="vi-VN" sz="2000" dirty="0" err="1">
                <a:latin typeface="+mj-lt"/>
              </a:rPr>
              <a:t>nhận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lượt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xem, </a:t>
            </a:r>
            <a:r>
              <a:rPr lang="vi-VN" sz="2000" dirty="0" err="1">
                <a:latin typeface="+mj-lt"/>
              </a:rPr>
              <a:t>lời</a:t>
            </a:r>
            <a:r>
              <a:rPr lang="vi-VN" sz="2000" dirty="0">
                <a:latin typeface="+mj-lt"/>
              </a:rPr>
              <a:t> khen </a:t>
            </a:r>
            <a:r>
              <a:rPr lang="vi-VN" sz="2000" dirty="0" err="1">
                <a:latin typeface="+mj-lt"/>
              </a:rPr>
              <a:t>ngợi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trong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trên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bảo</a:t>
            </a:r>
            <a:r>
              <a:rPr lang="vi-VN" sz="2000" dirty="0">
                <a:latin typeface="+mj-lt"/>
              </a:rPr>
              <a:t> em: "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tham gia </a:t>
            </a:r>
            <a:r>
              <a:rPr lang="vi-VN" sz="2000" dirty="0" err="1">
                <a:latin typeface="+mj-lt"/>
              </a:rPr>
              <a:t>cùng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minh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thêm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nữa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nhé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Lan?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54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4DC7432-C029-417E-A48B-E1FF77339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53" y="2039803"/>
            <a:ext cx="810349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7E1C351-D20A-479F-BE83-B1463B58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2" y="2039803"/>
            <a:ext cx="807185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F2934940-6B47-4096-B6E6-84DC1236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65205" y="1246482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lựa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trong hai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2BDF58F-4C9F-48D3-8CBD-CEFE2CA195FC}"/>
              </a:ext>
            </a:extLst>
          </p:cNvPr>
          <p:cNvSpPr txBox="1"/>
          <p:nvPr/>
        </p:nvSpPr>
        <p:spPr>
          <a:xfrm>
            <a:off x="1716154" y="2992436"/>
            <a:ext cx="8759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1.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gồm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nhân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câu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chuyện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2.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tuyên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22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089CDFCA-45A6-470F-AB7F-05E6E96D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A6A6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78836" y="1257293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ý: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video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La bà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2" name="274163059_123744643535696_5913106294292450486_n">
            <a:hlinkClick r:id="" action="ppaction://media"/>
            <a:extLst>
              <a:ext uri="{FF2B5EF4-FFF2-40B4-BE49-F238E27FC236}">
                <a16:creationId xmlns:a16="http://schemas.microsoft.com/office/drawing/2014/main" id="{2ED428C6-BCE0-47E4-BEBA-6B643EFA5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011" y="2068483"/>
            <a:ext cx="10276514" cy="37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7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图片 1">
            <a:extLst>
              <a:ext uri="{FF2B5EF4-FFF2-40B4-BE49-F238E27FC236}">
                <a16:creationId xmlns:a16="http://schemas.microsoft.com/office/drawing/2014/main" id="{0D3F8BC1-4F45-4F38-BE6B-13FB2B18E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" y="0"/>
            <a:ext cx="12192638" cy="6858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DF992A0-FA16-41A1-B6A9-2A2B4906765E}"/>
              </a:ext>
            </a:extLst>
          </p:cNvPr>
          <p:cNvSpPr/>
          <p:nvPr/>
        </p:nvSpPr>
        <p:spPr>
          <a:xfrm>
            <a:off x="387227" y="2664314"/>
            <a:ext cx="114169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VÀ CÁC BẠN ĐÃ</a:t>
            </a:r>
          </a:p>
          <a:p>
            <a:pPr algn="ctr"/>
            <a:r>
              <a:rPr lang="en-US" sz="40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GIA BUỔI HỌC</a:t>
            </a:r>
            <a:endParaRPr lang="en-US" sz="4000" b="0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1" y="2000437"/>
            <a:ext cx="7709280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94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76" y="2029655"/>
            <a:ext cx="7658611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31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10" y="2000437"/>
            <a:ext cx="7385462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4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88BEEA1D-DDC8-45CB-9D6E-D53488E4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5122" name="Picture 2" descr="Giới thiệu về làng gốm Bát Tràng, lịch sử hình thành và phát triển">
            <a:extLst>
              <a:ext uri="{FF2B5EF4-FFF2-40B4-BE49-F238E27FC236}">
                <a16:creationId xmlns:a16="http://schemas.microsoft.com/office/drawing/2014/main" id="{C4EEB257-F3C3-4866-B20F-8116B4F4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8" y="2158819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ú Thọ: Giỗ Tổ Hùng Vương năm 2022 được tổ chức quy mô cấp tỉnh | Lễ hội |  Vietnam+ (VietnamPlus)">
            <a:extLst>
              <a:ext uri="{FF2B5EF4-FFF2-40B4-BE49-F238E27FC236}">
                <a16:creationId xmlns:a16="http://schemas.microsoft.com/office/drawing/2014/main" id="{8661C3C4-406E-4A30-8486-EB3221E3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64" y="2158398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lide b6 by TÚ PHẠM VĂN - Issuu">
            <a:extLst>
              <a:ext uri="{FF2B5EF4-FFF2-40B4-BE49-F238E27FC236}">
                <a16:creationId xmlns:a16="http://schemas.microsoft.com/office/drawing/2014/main" id="{77DF3543-FF98-4A26-BE62-9E93EDDD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6" y="2159586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3346279" y="2158819"/>
            <a:ext cx="1223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7160425" y="2189404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 descr="Kỷ niệm 1010 năm Thăng Long – Hà Nội: Truyền thống hiếu học đất Thăng Long  - Báo Giáo dục và Thời đại Online">
            <a:extLst>
              <a:ext uri="{FF2B5EF4-FFF2-40B4-BE49-F238E27FC236}">
                <a16:creationId xmlns:a16="http://schemas.microsoft.com/office/drawing/2014/main" id="{0E8296BE-65FE-4619-909A-B2493F09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9" y="4188817"/>
            <a:ext cx="2430296" cy="17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Khắc sâu truyền thống bất khuất, kiên cường và phẩm chất 'đứng đầu dậy  trước' – Báo Nghệ An">
            <a:extLst>
              <a:ext uri="{FF2B5EF4-FFF2-40B4-BE49-F238E27FC236}">
                <a16:creationId xmlns:a16="http://schemas.microsoft.com/office/drawing/2014/main" id="{B455149A-D4C1-485A-B0A0-2F5DA5EE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5" y="4188817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3366226" y="4111488"/>
            <a:ext cx="1223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7160425" y="4198341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1" name="Picture 14" descr="Việt Nam thế kỷ XX - từ đối đầu đến hợp tác một cách tiếp cận lịch sử - văn  hóa | ĐẠI HỌC QUỐC GIA HÀ NỘI">
            <a:extLst>
              <a:ext uri="{FF2B5EF4-FFF2-40B4-BE49-F238E27FC236}">
                <a16:creationId xmlns:a16="http://schemas.microsoft.com/office/drawing/2014/main" id="{6740AB14-AAB9-41B5-8B5B-ED97B9C3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64" y="4198341"/>
            <a:ext cx="2418173" cy="16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0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D0667E23-2E64-45BF-87FD-938DB15E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Cuộn: Ngang 1">
            <a:extLst>
              <a:ext uri="{FF2B5EF4-FFF2-40B4-BE49-F238E27FC236}">
                <a16:creationId xmlns:a16="http://schemas.microsoft.com/office/drawing/2014/main" id="{B2407095-62B6-40B4-B642-213DEFCFE007}"/>
              </a:ext>
            </a:extLst>
          </p:cNvPr>
          <p:cNvSpPr/>
          <p:nvPr/>
        </p:nvSpPr>
        <p:spPr>
          <a:xfrm>
            <a:off x="1624916" y="2308626"/>
            <a:ext cx="8914203" cy="28046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trị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chất</a:t>
            </a:r>
            <a:r>
              <a:rPr lang="vi-VN" sz="2000" dirty="0">
                <a:latin typeface="+mj-lt"/>
              </a:rPr>
              <a:t>, tinh </a:t>
            </a:r>
            <a:r>
              <a:rPr lang="vi-VN" sz="2000" dirty="0" err="1">
                <a:latin typeface="+mj-lt"/>
              </a:rPr>
              <a:t>thần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dân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cụ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tạo</a:t>
            </a:r>
            <a:r>
              <a:rPr lang="vi-VN" sz="2000" dirty="0">
                <a:latin typeface="+mj-lt"/>
              </a:rPr>
              <a:t>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lưu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này</a:t>
            </a:r>
            <a:r>
              <a:rPr lang="vi-VN" sz="2000" dirty="0">
                <a:latin typeface="+mj-lt"/>
              </a:rPr>
              <a:t> sang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khác</a:t>
            </a:r>
            <a:r>
              <a:rPr lang="vi-VN" sz="2000" dirty="0">
                <a:latin typeface="+mj-lt"/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vi-VN" sz="2000" dirty="0"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ở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: văn </a:t>
            </a:r>
            <a:r>
              <a:rPr lang="vi-VN" sz="2000" dirty="0" err="1">
                <a:latin typeface="+mj-lt"/>
              </a:rPr>
              <a:t>hoá</a:t>
            </a:r>
            <a:r>
              <a:rPr lang="vi-VN" sz="2000" dirty="0">
                <a:latin typeface="+mj-lt"/>
              </a:rPr>
              <a:t>,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, </a:t>
            </a:r>
            <a:r>
              <a:rPr lang="vi-VN" sz="2000" dirty="0" err="1">
                <a:latin typeface="+mj-lt"/>
              </a:rPr>
              <a:t>chống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giặc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ngoại</a:t>
            </a:r>
            <a:r>
              <a:rPr lang="vi-VN" sz="2000" dirty="0">
                <a:latin typeface="+mj-lt"/>
              </a:rPr>
              <a:t> xâm, </a:t>
            </a:r>
            <a:r>
              <a:rPr lang="vi-VN" sz="2000" dirty="0" err="1">
                <a:latin typeface="+mj-lt"/>
              </a:rPr>
              <a:t>đoàn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kết</a:t>
            </a:r>
            <a:r>
              <a:rPr lang="vi-VN" sz="2000" dirty="0">
                <a:latin typeface="+mj-lt"/>
              </a:rPr>
              <a:t>, </a:t>
            </a:r>
            <a:r>
              <a:rPr lang="vi-VN" sz="2000" dirty="0" err="1">
                <a:latin typeface="+mj-lt"/>
              </a:rPr>
              <a:t>cần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cù</a:t>
            </a:r>
            <a:r>
              <a:rPr lang="vi-VN" sz="2000" dirty="0">
                <a:latin typeface="+mj-lt"/>
              </a:rPr>
              <a:t> lao </a:t>
            </a:r>
            <a:r>
              <a:rPr lang="vi-VN" sz="2000" dirty="0" err="1">
                <a:latin typeface="+mj-lt"/>
              </a:rPr>
              <a:t>động</a:t>
            </a:r>
            <a:r>
              <a:rPr lang="vi-VN" sz="2000" dirty="0">
                <a:latin typeface="+mj-lt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02319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93A2E0CC-7FB1-46B2-9C21-BC33161F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quan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sát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tranh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315986" y="4419303"/>
            <a:ext cx="115041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trên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Dựa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sẻ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ở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Nêu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</a:t>
            </a:r>
          </a:p>
        </p:txBody>
      </p:sp>
      <p:pic>
        <p:nvPicPr>
          <p:cNvPr id="21" name="Hình ảnh 20" descr="Ảnh có chứa văn bản, người máy&#10;&#10;Mô tả được tạo tự động">
            <a:extLst>
              <a:ext uri="{FF2B5EF4-FFF2-40B4-BE49-F238E27FC236}">
                <a16:creationId xmlns:a16="http://schemas.microsoft.com/office/drawing/2014/main" id="{6DE30145-7076-4303-B500-94AEF1681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3" y="2001503"/>
            <a:ext cx="2557317" cy="2417164"/>
          </a:xfrm>
          <a:prstGeom prst="rect">
            <a:avLst/>
          </a:prstGeom>
        </p:spPr>
      </p:pic>
      <p:pic>
        <p:nvPicPr>
          <p:cNvPr id="23" name="Hình ảnh 2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EE2B20A2-661D-4431-A260-E6D74B16C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0" y="2001502"/>
            <a:ext cx="2557316" cy="2417167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78B49D5-083E-4EC8-BCD3-AEE4D23D7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5" y="2002135"/>
            <a:ext cx="2642349" cy="2417168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B8EE1EB-DEE5-4921-B9C0-FD287A176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16" y="2001503"/>
            <a:ext cx="2557316" cy="24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4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5D1D70A3-C4AE-46A1-9D78-3654E103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Hành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động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các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bạn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đã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,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4650251" y="2659123"/>
            <a:ext cx="146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9840828" y="2420006"/>
            <a:ext cx="1578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4609774" y="4407039"/>
            <a:ext cx="1663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9670616" y="4253150"/>
            <a:ext cx="1989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Intetnet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Hình ảnh 28" descr="Ảnh có chứa văn bản, người máy&#10;&#10;Mô tả được tạo tự động">
            <a:extLst>
              <a:ext uri="{FF2B5EF4-FFF2-40B4-BE49-F238E27FC236}">
                <a16:creationId xmlns:a16="http://schemas.microsoft.com/office/drawing/2014/main" id="{E019B7C1-1A72-4A47-BB33-C21D310F1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2" y="2005398"/>
            <a:ext cx="3427756" cy="2047367"/>
          </a:xfrm>
          <a:prstGeom prst="rect">
            <a:avLst/>
          </a:prstGeom>
        </p:spPr>
      </p:pic>
      <p:pic>
        <p:nvPicPr>
          <p:cNvPr id="7" name="Hình ảnh 6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58546BDA-DF5E-4745-800E-9017EAE2D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43" y="2064121"/>
            <a:ext cx="3427755" cy="2047367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1D23358-2F66-4B58-BE00-66E2502E3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2" y="4162573"/>
            <a:ext cx="3541730" cy="204736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ED17EEA-A52B-4EEC-8C2C-FD8CBC353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43" y="4164257"/>
            <a:ext cx="3427755" cy="20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0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ên thể">
  <a:themeElements>
    <a:clrScheme name="Thiên thể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Thiên th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iên th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TM03457452[[fn=Thiên thể]]</Template>
  <TotalTime>586</TotalTime>
  <Words>2076</Words>
  <Application>Microsoft Office PowerPoint</Application>
  <PresentationFormat>Màn hình rộng</PresentationFormat>
  <Paragraphs>216</Paragraphs>
  <Slides>25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Thiên thể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NGOC THIEN BAO</dc:creator>
  <cp:lastModifiedBy>NGUYEN NGOC THIEN BAO</cp:lastModifiedBy>
  <cp:revision>88</cp:revision>
  <dcterms:created xsi:type="dcterms:W3CDTF">2022-05-07T08:47:16Z</dcterms:created>
  <dcterms:modified xsi:type="dcterms:W3CDTF">2022-05-15T00:49:10Z</dcterms:modified>
</cp:coreProperties>
</file>