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372" r:id="rId4"/>
    <p:sldId id="328" r:id="rId5"/>
    <p:sldId id="373" r:id="rId6"/>
    <p:sldId id="312" r:id="rId7"/>
    <p:sldId id="385" r:id="rId8"/>
    <p:sldId id="374" r:id="rId9"/>
    <p:sldId id="343" r:id="rId10"/>
    <p:sldId id="375" r:id="rId11"/>
    <p:sldId id="376" r:id="rId12"/>
    <p:sldId id="377" r:id="rId13"/>
    <p:sldId id="378" r:id="rId14"/>
    <p:sldId id="379" r:id="rId15"/>
    <p:sldId id="401" r:id="rId16"/>
    <p:sldId id="380" r:id="rId17"/>
    <p:sldId id="381" r:id="rId18"/>
    <p:sldId id="329" r:id="rId19"/>
    <p:sldId id="347" r:id="rId20"/>
    <p:sldId id="384" r:id="rId21"/>
    <p:sldId id="358" r:id="rId22"/>
    <p:sldId id="357" r:id="rId23"/>
    <p:sldId id="382" r:id="rId24"/>
    <p:sldId id="383" r:id="rId25"/>
    <p:sldId id="402" r:id="rId26"/>
    <p:sldId id="361" r:id="rId27"/>
    <p:sldId id="386" r:id="rId28"/>
    <p:sldId id="387" r:id="rId29"/>
    <p:sldId id="390" r:id="rId30"/>
    <p:sldId id="388" r:id="rId31"/>
    <p:sldId id="389" r:id="rId32"/>
    <p:sldId id="391" r:id="rId33"/>
    <p:sldId id="392" r:id="rId34"/>
    <p:sldId id="393" r:id="rId35"/>
    <p:sldId id="394" r:id="rId36"/>
    <p:sldId id="395" r:id="rId37"/>
    <p:sldId id="271" r:id="rId38"/>
    <p:sldId id="396" r:id="rId39"/>
    <p:sldId id="340" r:id="rId40"/>
    <p:sldId id="397" r:id="rId41"/>
    <p:sldId id="398" r:id="rId42"/>
    <p:sldId id="399" r:id="rId43"/>
    <p:sldId id="276" r:id="rId44"/>
    <p:sldId id="400"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67" d="100"/>
          <a:sy n="67" d="100"/>
        </p:scale>
        <p:origin x="56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2/6/2025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8553" y="222103"/>
            <a:ext cx="9807857" cy="461665"/>
          </a:xfrm>
          <a:prstGeom prst="rect">
            <a:avLst/>
          </a:prstGeom>
        </p:spPr>
        <p:txBody>
          <a:bodyPr wrap="square">
            <a:spAutoFit/>
          </a:bodyPr>
          <a:lstStyle/>
          <a:p>
            <a:pPr algn="ctr"/>
            <a:r>
              <a:rPr lang="vi-VN" sz="2400" b="1">
                <a:solidFill>
                  <a:srgbClr val="FF0000"/>
                </a:solidFill>
                <a:latin typeface="Times New Roman" panose="02020603050405020304" pitchFamily="18" charset="0"/>
                <a:cs typeface="Times New Roman" panose="02020603050405020304" pitchFamily="18" charset="0"/>
              </a:rPr>
              <a:t>CHỦ ĐỀ </a:t>
            </a:r>
            <a:r>
              <a:rPr lang="en-US" sz="2400" b="1">
                <a:solidFill>
                  <a:srgbClr val="FF0000"/>
                </a:solidFill>
                <a:latin typeface="Times New Roman" panose="02020603050405020304" pitchFamily="18" charset="0"/>
                <a:cs typeface="Times New Roman" panose="02020603050405020304" pitchFamily="18" charset="0"/>
              </a:rPr>
              <a:t> 2. </a:t>
            </a:r>
            <a:r>
              <a:rPr lang="vi-VN" sz="2400" b="1">
                <a:solidFill>
                  <a:srgbClr val="FF0000"/>
                </a:solidFill>
                <a:latin typeface="Times New Roman" panose="02020603050405020304" pitchFamily="18" charset="0"/>
                <a:cs typeface="Times New Roman" panose="02020603050405020304" pitchFamily="18" charset="0"/>
              </a:rPr>
              <a:t>DỤNG CỤ ĐO ĐIỆN CƠ BẢN</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676" y="842962"/>
            <a:ext cx="10785231" cy="5865569"/>
          </a:xfrm>
          <a:prstGeom prst="rect">
            <a:avLst/>
          </a:prstGeom>
        </p:spPr>
      </p:pic>
    </p:spTree>
    <p:extLst>
      <p:ext uri="{BB962C8B-B14F-4D97-AF65-F5344CB8AC3E}">
        <p14:creationId xmlns:p14="http://schemas.microsoft.com/office/powerpoint/2010/main" val="77055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6011" y="1153022"/>
            <a:ext cx="6458014" cy="4277394"/>
          </a:xfrm>
          <a:prstGeom prst="rect">
            <a:avLst/>
          </a:prstGeom>
        </p:spPr>
      </p:pic>
      <p:sp>
        <p:nvSpPr>
          <p:cNvPr id="4" name="Rectangle 3"/>
          <p:cNvSpPr/>
          <p:nvPr/>
        </p:nvSpPr>
        <p:spPr>
          <a:xfrm>
            <a:off x="569332" y="426490"/>
            <a:ext cx="5990743" cy="461665"/>
          </a:xfrm>
          <a:prstGeom prst="rect">
            <a:avLst/>
          </a:prstGeom>
        </p:spPr>
        <p:txBody>
          <a:bodyPr wrap="non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Đồng hồ vạn năng </a:t>
            </a:r>
            <a:r>
              <a:rPr lang="vi-VN" sz="2400" b="1">
                <a:solidFill>
                  <a:srgbClr val="0000FF"/>
                </a:solidFill>
                <a:latin typeface="Times New Roman" panose="02020603050405020304" pitchFamily="18" charset="0"/>
                <a:ea typeface="Times New Roman" panose="02020603050405020304" pitchFamily="18" charset="0"/>
              </a:rPr>
              <a:t>dùng để đo đại lượng nào</a:t>
            </a:r>
            <a:endParaRPr lang="en-US" sz="2400" b="1">
              <a:solidFill>
                <a:srgbClr val="0000FF"/>
              </a:solidFill>
              <a:effectLst/>
              <a:latin typeface="Times New Roman" panose="02020603050405020304" pitchFamily="18" charset="0"/>
              <a:ea typeface="Times New Roman" panose="02020603050405020304" pitchFamily="18" charset="0"/>
            </a:endParaRPr>
          </a:p>
        </p:txBody>
      </p:sp>
      <p:sp>
        <p:nvSpPr>
          <p:cNvPr id="2" name="Rectangle 1"/>
          <p:cNvSpPr/>
          <p:nvPr/>
        </p:nvSpPr>
        <p:spPr>
          <a:xfrm>
            <a:off x="7116146" y="888155"/>
            <a:ext cx="4304522" cy="1938992"/>
          </a:xfrm>
          <a:prstGeom prst="rect">
            <a:avLst/>
          </a:prstGeom>
        </p:spPr>
        <p:txBody>
          <a:bodyPr wrap="square">
            <a:spAutoFit/>
          </a:bodyPr>
          <a:lstStyle/>
          <a:p>
            <a:pPr>
              <a:spcAft>
                <a:spcPts val="0"/>
              </a:spcAft>
            </a:pPr>
            <a:r>
              <a:rPr lang="vi-VN" sz="2400">
                <a:solidFill>
                  <a:srgbClr val="FF0000"/>
                </a:solidFill>
                <a:latin typeface="Times New Roman" panose="02020603050405020304" pitchFamily="18" charset="0"/>
                <a:ea typeface="Times New Roman" panose="02020603050405020304" pitchFamily="18" charset="0"/>
              </a:rPr>
              <a:t>Đồng hồ vạn năng dùng để đo các thông số điện như điện áp xoay chiều, điện áp một chiều, cường độ dòng điện một chiều, điện trở...</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7028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6011" y="1153022"/>
            <a:ext cx="6458014" cy="4277394"/>
          </a:xfrm>
          <a:prstGeom prst="rect">
            <a:avLst/>
          </a:prstGeom>
        </p:spPr>
      </p:pic>
      <p:sp>
        <p:nvSpPr>
          <p:cNvPr id="4" name="Rectangle 3"/>
          <p:cNvSpPr/>
          <p:nvPr/>
        </p:nvSpPr>
        <p:spPr>
          <a:xfrm>
            <a:off x="382554" y="127910"/>
            <a:ext cx="11562435" cy="830997"/>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Quan sát hình 2.3. Mô tả cấu tạo của đồng hồ vạn năng và chức năng tương ứng của các bộ phận đó?</a:t>
            </a:r>
            <a:endParaRPr lang="en-US" sz="2400" b="1">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642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6011" y="1153022"/>
            <a:ext cx="6458014" cy="4277394"/>
          </a:xfrm>
          <a:prstGeom prst="rect">
            <a:avLst/>
          </a:prstGeom>
        </p:spPr>
      </p:pic>
      <p:sp>
        <p:nvSpPr>
          <p:cNvPr id="4" name="Rectangle 3"/>
          <p:cNvSpPr/>
          <p:nvPr/>
        </p:nvSpPr>
        <p:spPr>
          <a:xfrm>
            <a:off x="382554" y="127910"/>
            <a:ext cx="11562435" cy="830997"/>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Quan sát hình 2.3. Mô tả cấu tạo của đồng hồ vạn năng và chức năng tương ứng của các bộ phận đó?</a:t>
            </a:r>
            <a:endParaRPr lang="en-US" sz="2400" b="1">
              <a:solidFill>
                <a:srgbClr val="0000FF"/>
              </a:solidFill>
              <a:latin typeface="Times New Roman" panose="02020603050405020304" pitchFamily="18" charset="0"/>
              <a:cs typeface="Times New Roman" panose="02020603050405020304" pitchFamily="18" charset="0"/>
            </a:endParaRPr>
          </a:p>
        </p:txBody>
      </p:sp>
      <p:sp>
        <p:nvSpPr>
          <p:cNvPr id="2" name="Rectangle 1"/>
          <p:cNvSpPr/>
          <p:nvPr/>
        </p:nvSpPr>
        <p:spPr>
          <a:xfrm>
            <a:off x="7013510" y="1153022"/>
            <a:ext cx="4799045" cy="4893647"/>
          </a:xfrm>
          <a:prstGeom prst="rect">
            <a:avLst/>
          </a:prstGeom>
        </p:spPr>
        <p:txBody>
          <a:bodyPr wrap="square">
            <a:spAutoFit/>
          </a:bodyPr>
          <a:lstStyle/>
          <a:p>
            <a:pPr>
              <a:spcAft>
                <a:spcPts val="0"/>
              </a:spcAft>
            </a:pPr>
            <a:r>
              <a:rPr lang="vi-VN" sz="2400" dirty="0" err="1">
                <a:solidFill>
                  <a:srgbClr val="FF0000"/>
                </a:solidFill>
                <a:latin typeface="Times New Roman" panose="02020603050405020304" pitchFamily="18" charset="0"/>
                <a:ea typeface="Times New Roman" panose="02020603050405020304" pitchFamily="18" charset="0"/>
              </a:rPr>
              <a:t>Đồng</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hồ</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vạn</a:t>
            </a:r>
            <a:r>
              <a:rPr lang="vi-VN" sz="2400" dirty="0">
                <a:solidFill>
                  <a:srgbClr val="FF0000"/>
                </a:solidFill>
                <a:latin typeface="Times New Roman" panose="02020603050405020304" pitchFamily="18" charset="0"/>
                <a:ea typeface="Times New Roman" panose="02020603050405020304" pitchFamily="18" charset="0"/>
              </a:rPr>
              <a:t> năng </a:t>
            </a:r>
            <a:r>
              <a:rPr lang="vi-VN" sz="2400" dirty="0" err="1">
                <a:solidFill>
                  <a:srgbClr val="FF0000"/>
                </a:solidFill>
                <a:latin typeface="Times New Roman" panose="02020603050405020304" pitchFamily="18" charset="0"/>
                <a:ea typeface="Times New Roman" panose="02020603050405020304" pitchFamily="18" charset="0"/>
              </a:rPr>
              <a:t>gồm</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một</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số</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bộ</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phận</a:t>
            </a:r>
            <a:r>
              <a:rPr lang="vi-VN" sz="2400" dirty="0">
                <a:solidFill>
                  <a:srgbClr val="FF0000"/>
                </a:solidFill>
                <a:latin typeface="Times New Roman" panose="02020603050405020304" pitchFamily="18" charset="0"/>
                <a:ea typeface="Times New Roman" panose="02020603050405020304" pitchFamily="18" charset="0"/>
              </a:rPr>
              <a:t> sau: </a:t>
            </a:r>
            <a:endParaRPr lang="en-US" sz="2400" dirty="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Vỏ</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đồng</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hồ</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vạn</a:t>
            </a:r>
            <a:r>
              <a:rPr lang="vi-VN" sz="2400" dirty="0">
                <a:solidFill>
                  <a:srgbClr val="FF0000"/>
                </a:solidFill>
                <a:latin typeface="Times New Roman" panose="02020603050405020304" pitchFamily="18" charset="0"/>
                <a:ea typeface="Times New Roman" panose="02020603050405020304" pitchFamily="18" charset="0"/>
              </a:rPr>
              <a:t> năng</a:t>
            </a:r>
            <a:endParaRPr lang="en-US" sz="2400" dirty="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Màn</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hình</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hiển</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thị</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hiển</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thị</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chỉ</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số</a:t>
            </a:r>
            <a:r>
              <a:rPr lang="vi-VN" sz="2400" dirty="0">
                <a:solidFill>
                  <a:srgbClr val="FF0000"/>
                </a:solidFill>
                <a:latin typeface="Times New Roman" panose="02020603050405020304" pitchFamily="18" charset="0"/>
                <a:ea typeface="Times New Roman" panose="02020603050405020304" pitchFamily="18" charset="0"/>
              </a:rPr>
              <a:t> đo</a:t>
            </a:r>
            <a:endParaRPr lang="en-US" sz="2400" dirty="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Núm</a:t>
            </a:r>
            <a:r>
              <a:rPr lang="vi-VN" sz="2400" dirty="0">
                <a:solidFill>
                  <a:srgbClr val="FF0000"/>
                </a:solidFill>
                <a:latin typeface="Times New Roman" panose="02020603050405020304" pitchFamily="18" charset="0"/>
                <a:ea typeface="Times New Roman" panose="02020603050405020304" pitchFamily="18" charset="0"/>
              </a:rPr>
              <a:t> xoay </a:t>
            </a:r>
            <a:r>
              <a:rPr lang="vi-VN" sz="2400" dirty="0" err="1">
                <a:solidFill>
                  <a:srgbClr val="FF0000"/>
                </a:solidFill>
                <a:latin typeface="Times New Roman" panose="02020603050405020304" pitchFamily="18" charset="0"/>
                <a:ea typeface="Times New Roman" panose="02020603050405020304" pitchFamily="18" charset="0"/>
              </a:rPr>
              <a:t>chọn</a:t>
            </a:r>
            <a:r>
              <a:rPr lang="vi-VN" sz="2400" dirty="0">
                <a:solidFill>
                  <a:srgbClr val="FF0000"/>
                </a:solidFill>
                <a:latin typeface="Times New Roman" panose="02020603050405020304" pitchFamily="18" charset="0"/>
                <a:ea typeface="Times New Roman" panose="02020603050405020304" pitchFamily="18" charset="0"/>
              </a:rPr>
              <a:t> thang đo: </a:t>
            </a:r>
            <a:r>
              <a:rPr lang="vi-VN" sz="2400" dirty="0" err="1">
                <a:solidFill>
                  <a:srgbClr val="FF0000"/>
                </a:solidFill>
                <a:latin typeface="Times New Roman" panose="02020603050405020304" pitchFamily="18" charset="0"/>
                <a:ea typeface="Times New Roman" panose="02020603050405020304" pitchFamily="18" charset="0"/>
              </a:rPr>
              <a:t>Để</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lựa</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chọn</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giá</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trị</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cần</a:t>
            </a:r>
            <a:r>
              <a:rPr lang="vi-VN" sz="2400" dirty="0">
                <a:solidFill>
                  <a:srgbClr val="FF0000"/>
                </a:solidFill>
                <a:latin typeface="Times New Roman" panose="02020603050405020304" pitchFamily="18" charset="0"/>
                <a:ea typeface="Times New Roman" panose="02020603050405020304" pitchFamily="18" charset="0"/>
              </a:rPr>
              <a:t> đo</a:t>
            </a:r>
            <a:endParaRPr lang="en-US" sz="2400" dirty="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dirty="0">
                <a:solidFill>
                  <a:srgbClr val="FF0000"/>
                </a:solidFill>
                <a:latin typeface="Times New Roman" panose="02020603050405020304" pitchFamily="18" charset="0"/>
                <a:ea typeface="Times New Roman" panose="02020603050405020304" pitchFamily="18" charset="0"/>
              </a:rPr>
              <a:t>+ Thang đo: </a:t>
            </a:r>
            <a:r>
              <a:rPr lang="vi-VN" sz="2400" dirty="0" err="1">
                <a:solidFill>
                  <a:srgbClr val="FF0000"/>
                </a:solidFill>
                <a:latin typeface="Times New Roman" panose="02020603050405020304" pitchFamily="18" charset="0"/>
                <a:ea typeface="Times New Roman" panose="02020603050405020304" pitchFamily="18" charset="0"/>
              </a:rPr>
              <a:t>là</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giá</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trị</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giới</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hạn</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tối</a:t>
            </a:r>
            <a:r>
              <a:rPr lang="vi-VN" sz="2400" dirty="0">
                <a:solidFill>
                  <a:srgbClr val="FF0000"/>
                </a:solidFill>
                <a:latin typeface="Times New Roman" panose="02020603050405020304" pitchFamily="18" charset="0"/>
                <a:ea typeface="Times New Roman" panose="02020603050405020304" pitchFamily="18" charset="0"/>
              </a:rPr>
              <a:t> đa </a:t>
            </a:r>
            <a:r>
              <a:rPr lang="vi-VN" sz="2400" dirty="0" err="1">
                <a:solidFill>
                  <a:srgbClr val="FF0000"/>
                </a:solidFill>
                <a:latin typeface="Times New Roman" panose="02020603050405020304" pitchFamily="18" charset="0"/>
                <a:ea typeface="Times New Roman" panose="02020603050405020304" pitchFamily="18" charset="0"/>
              </a:rPr>
              <a:t>mà</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phép</a:t>
            </a:r>
            <a:r>
              <a:rPr lang="vi-VN" sz="2400" dirty="0">
                <a:solidFill>
                  <a:srgbClr val="FF0000"/>
                </a:solidFill>
                <a:latin typeface="Times New Roman" panose="02020603050405020304" pitchFamily="18" charset="0"/>
                <a:ea typeface="Times New Roman" panose="02020603050405020304" pitchFamily="18" charset="0"/>
              </a:rPr>
              <a:t> đo </a:t>
            </a:r>
            <a:r>
              <a:rPr lang="vi-VN" sz="2400" dirty="0" err="1">
                <a:solidFill>
                  <a:srgbClr val="FF0000"/>
                </a:solidFill>
                <a:latin typeface="Times New Roman" panose="02020603050405020304" pitchFamily="18" charset="0"/>
                <a:ea typeface="Times New Roman" panose="02020603050405020304" pitchFamily="18" charset="0"/>
              </a:rPr>
              <a:t>có</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thể</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thực</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hiện</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được</a:t>
            </a:r>
            <a:endParaRPr lang="en-US" sz="2400" dirty="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Các</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giắc</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cắm</a:t>
            </a:r>
            <a:r>
              <a:rPr lang="vi-VN" sz="2400" dirty="0">
                <a:solidFill>
                  <a:srgbClr val="FF0000"/>
                </a:solidFill>
                <a:latin typeface="Times New Roman" panose="02020603050405020304" pitchFamily="18" charset="0"/>
                <a:ea typeface="Times New Roman" panose="02020603050405020304" pitchFamily="18" charset="0"/>
              </a:rPr>
              <a:t> que đo: </a:t>
            </a:r>
            <a:r>
              <a:rPr lang="vi-VN" sz="2400" dirty="0" err="1">
                <a:solidFill>
                  <a:srgbClr val="FF0000"/>
                </a:solidFill>
                <a:latin typeface="Times New Roman" panose="02020603050405020304" pitchFamily="18" charset="0"/>
                <a:ea typeface="Times New Roman" panose="02020603050405020304" pitchFamily="18" charset="0"/>
              </a:rPr>
              <a:t>để</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cắm</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đầu</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cắm</a:t>
            </a:r>
            <a:r>
              <a:rPr lang="vi-VN" sz="2400" dirty="0">
                <a:solidFill>
                  <a:srgbClr val="FF0000"/>
                </a:solidFill>
                <a:latin typeface="Times New Roman" panose="02020603050405020304" pitchFamily="18" charset="0"/>
                <a:ea typeface="Times New Roman" panose="02020603050405020304" pitchFamily="18" charset="0"/>
              </a:rPr>
              <a:t> que đo</a:t>
            </a:r>
            <a:endParaRPr lang="en-US" sz="2400" dirty="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dirty="0">
                <a:solidFill>
                  <a:srgbClr val="FF0000"/>
                </a:solidFill>
                <a:latin typeface="Times New Roman" panose="02020603050405020304" pitchFamily="18" charset="0"/>
                <a:ea typeface="Times New Roman" panose="02020603050405020304" pitchFamily="18" charset="0"/>
              </a:rPr>
              <a:t>+ Que đo: đưa </a:t>
            </a:r>
            <a:r>
              <a:rPr lang="vi-VN" sz="2400" dirty="0" err="1">
                <a:solidFill>
                  <a:srgbClr val="FF0000"/>
                </a:solidFill>
                <a:latin typeface="Times New Roman" panose="02020603050405020304" pitchFamily="18" charset="0"/>
                <a:ea typeface="Times New Roman" panose="02020603050405020304" pitchFamily="18" charset="0"/>
              </a:rPr>
              <a:t>tín</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hiệu</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vào</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đồng</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hồ</a:t>
            </a:r>
            <a:r>
              <a:rPr lang="vi-VN" sz="2400" dirty="0">
                <a:solidFill>
                  <a:srgbClr val="FF0000"/>
                </a:solidFill>
                <a:latin typeface="Times New Roman" panose="02020603050405020304" pitchFamily="18" charset="0"/>
                <a:ea typeface="Times New Roman" panose="02020603050405020304" pitchFamily="18" charset="0"/>
              </a:rPr>
              <a:t> đo </a:t>
            </a:r>
            <a:r>
              <a:rPr lang="vi-VN" sz="2400" dirty="0" err="1">
                <a:solidFill>
                  <a:srgbClr val="FF0000"/>
                </a:solidFill>
                <a:latin typeface="Times New Roman" panose="02020603050405020304" pitchFamily="18" charset="0"/>
                <a:ea typeface="Times New Roman" panose="02020603050405020304" pitchFamily="18" charset="0"/>
              </a:rPr>
              <a:t>để</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xác</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định</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giá</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trị</a:t>
            </a:r>
            <a:r>
              <a:rPr lang="vi-VN" sz="2400" dirty="0">
                <a:solidFill>
                  <a:srgbClr val="FF0000"/>
                </a:solidFill>
                <a:latin typeface="Times New Roman" panose="02020603050405020304" pitchFamily="18" charset="0"/>
                <a:ea typeface="Times New Roman" panose="02020603050405020304" pitchFamily="18" charset="0"/>
              </a:rPr>
              <a:t> </a:t>
            </a:r>
            <a:r>
              <a:rPr lang="vi-VN" sz="2400" dirty="0" err="1">
                <a:solidFill>
                  <a:srgbClr val="FF0000"/>
                </a:solidFill>
                <a:latin typeface="Times New Roman" panose="02020603050405020304" pitchFamily="18" charset="0"/>
                <a:ea typeface="Times New Roman" panose="02020603050405020304" pitchFamily="18" charset="0"/>
              </a:rPr>
              <a:t>cần</a:t>
            </a:r>
            <a:r>
              <a:rPr lang="vi-VN" sz="2400" dirty="0">
                <a:solidFill>
                  <a:srgbClr val="FF0000"/>
                </a:solidFill>
                <a:latin typeface="Times New Roman" panose="02020603050405020304" pitchFamily="18" charset="0"/>
                <a:ea typeface="Times New Roman" panose="02020603050405020304" pitchFamily="18" charset="0"/>
              </a:rPr>
              <a:t> đo</a:t>
            </a:r>
            <a:endParaRPr lang="en-US" sz="24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8363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down)">
                                      <p:cBhvr>
                                        <p:cTn id="13" dur="500"/>
                                        <p:tgtEl>
                                          <p:spTgt spid="2">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down)">
                                      <p:cBhvr>
                                        <p:cTn id="16" dur="500"/>
                                        <p:tgtEl>
                                          <p:spTgt spid="2">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down)">
                                      <p:cBhvr>
                                        <p:cTn id="19" dur="500"/>
                                        <p:tgtEl>
                                          <p:spTgt spid="2">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wipe(down)">
                                      <p:cBhvr>
                                        <p:cTn id="22" dur="500"/>
                                        <p:tgtEl>
                                          <p:spTgt spid="2">
                                            <p:txEl>
                                              <p:pRg st="5" end="5"/>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wipe(down)">
                                      <p:cBhvr>
                                        <p:cTn id="2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8553" y="222103"/>
            <a:ext cx="9807857" cy="461665"/>
          </a:xfrm>
          <a:prstGeom prst="rect">
            <a:avLst/>
          </a:prstGeom>
        </p:spPr>
        <p:txBody>
          <a:bodyPr wrap="square">
            <a:spAutoFit/>
          </a:bodyPr>
          <a:lstStyle/>
          <a:p>
            <a:pPr algn="ctr"/>
            <a:r>
              <a:rPr lang="vi-VN" sz="2400" b="1">
                <a:solidFill>
                  <a:srgbClr val="FF0000"/>
                </a:solidFill>
                <a:latin typeface="Times New Roman" panose="02020603050405020304" pitchFamily="18" charset="0"/>
                <a:cs typeface="Times New Roman" panose="02020603050405020304" pitchFamily="18" charset="0"/>
              </a:rPr>
              <a:t>CHỦ ĐỀ </a:t>
            </a:r>
            <a:r>
              <a:rPr lang="en-US" sz="2400" b="1">
                <a:solidFill>
                  <a:srgbClr val="FF0000"/>
                </a:solidFill>
                <a:latin typeface="Times New Roman" panose="02020603050405020304" pitchFamily="18" charset="0"/>
                <a:cs typeface="Times New Roman" panose="02020603050405020304" pitchFamily="18" charset="0"/>
              </a:rPr>
              <a:t> 2. </a:t>
            </a:r>
            <a:r>
              <a:rPr lang="vi-VN" sz="2400" b="1">
                <a:solidFill>
                  <a:srgbClr val="FF0000"/>
                </a:solidFill>
                <a:latin typeface="Times New Roman" panose="02020603050405020304" pitchFamily="18" charset="0"/>
                <a:cs typeface="Times New Roman" panose="02020603050405020304" pitchFamily="18" charset="0"/>
              </a:rPr>
              <a:t>DỤNG CỤ ĐO ĐIỆN CƠ BẢN</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566056" y="683768"/>
            <a:ext cx="11059887" cy="5339923"/>
          </a:xfrm>
          <a:prstGeom prst="rect">
            <a:avLst/>
          </a:prstGeom>
        </p:spPr>
        <p:txBody>
          <a:bodyPr wrap="square">
            <a:spAutoFit/>
          </a:bodyPr>
          <a:lstStyle/>
          <a:p>
            <a:r>
              <a:rPr lang="vi-VN" sz="3100" b="1" dirty="0">
                <a:latin typeface="Times New Roman" panose="02020603050405020304" pitchFamily="18" charset="0"/>
                <a:cs typeface="Times New Roman" panose="02020603050405020304" pitchFamily="18" charset="0"/>
              </a:rPr>
              <a:t>2. </a:t>
            </a:r>
            <a:r>
              <a:rPr lang="vi-VN" sz="3100" b="1" dirty="0" err="1">
                <a:latin typeface="Times New Roman" panose="02020603050405020304" pitchFamily="18" charset="0"/>
                <a:cs typeface="Times New Roman" panose="02020603050405020304" pitchFamily="18" charset="0"/>
              </a:rPr>
              <a:t>Đồng</a:t>
            </a:r>
            <a:r>
              <a:rPr lang="vi-VN" sz="3100" b="1" dirty="0">
                <a:latin typeface="Times New Roman" panose="02020603050405020304" pitchFamily="18" charset="0"/>
                <a:cs typeface="Times New Roman" panose="02020603050405020304" pitchFamily="18" charset="0"/>
              </a:rPr>
              <a:t> </a:t>
            </a:r>
            <a:r>
              <a:rPr lang="vi-VN" sz="3100" b="1" dirty="0" err="1">
                <a:latin typeface="Times New Roman" panose="02020603050405020304" pitchFamily="18" charset="0"/>
                <a:cs typeface="Times New Roman" panose="02020603050405020304" pitchFamily="18" charset="0"/>
              </a:rPr>
              <a:t>hồ</a:t>
            </a:r>
            <a:r>
              <a:rPr lang="vi-VN" sz="3100" b="1" dirty="0">
                <a:latin typeface="Times New Roman" panose="02020603050405020304" pitchFamily="18" charset="0"/>
                <a:cs typeface="Times New Roman" panose="02020603050405020304" pitchFamily="18" charset="0"/>
              </a:rPr>
              <a:t> </a:t>
            </a:r>
            <a:r>
              <a:rPr lang="vi-VN" sz="3100" b="1" dirty="0" err="1">
                <a:latin typeface="Times New Roman" panose="02020603050405020304" pitchFamily="18" charset="0"/>
                <a:cs typeface="Times New Roman" panose="02020603050405020304" pitchFamily="18" charset="0"/>
              </a:rPr>
              <a:t>vạn</a:t>
            </a:r>
            <a:r>
              <a:rPr lang="vi-VN" sz="3100" b="1" dirty="0">
                <a:latin typeface="Times New Roman" panose="02020603050405020304" pitchFamily="18" charset="0"/>
                <a:cs typeface="Times New Roman" panose="02020603050405020304" pitchFamily="18" charset="0"/>
              </a:rPr>
              <a:t> năng(VOM)</a:t>
            </a:r>
            <a:endParaRPr lang="en-US" sz="3100" b="1" dirty="0">
              <a:latin typeface="Times New Roman" panose="02020603050405020304" pitchFamily="18" charset="0"/>
              <a:cs typeface="Times New Roman" panose="02020603050405020304" pitchFamily="18" charset="0"/>
            </a:endParaRPr>
          </a:p>
          <a:p>
            <a:r>
              <a:rPr lang="vi-VN" sz="3100" b="1" dirty="0">
                <a:latin typeface="Times New Roman" panose="02020603050405020304" pitchFamily="18" charset="0"/>
                <a:cs typeface="Times New Roman" panose="02020603050405020304" pitchFamily="18" charset="0"/>
              </a:rPr>
              <a:t>2.1. </a:t>
            </a:r>
            <a:r>
              <a:rPr lang="vi-VN" sz="3100" b="1" dirty="0" err="1">
                <a:latin typeface="Times New Roman" panose="02020603050405020304" pitchFamily="18" charset="0"/>
                <a:cs typeface="Times New Roman" panose="02020603050405020304" pitchFamily="18" charset="0"/>
              </a:rPr>
              <a:t>Các</a:t>
            </a:r>
            <a:r>
              <a:rPr lang="vi-VN" sz="3100" b="1" dirty="0">
                <a:latin typeface="Times New Roman" panose="02020603050405020304" pitchFamily="18" charset="0"/>
                <a:cs typeface="Times New Roman" panose="02020603050405020304" pitchFamily="18" charset="0"/>
              </a:rPr>
              <a:t> </a:t>
            </a:r>
            <a:r>
              <a:rPr lang="vi-VN" sz="3100" b="1" dirty="0" err="1">
                <a:latin typeface="Times New Roman" panose="02020603050405020304" pitchFamily="18" charset="0"/>
                <a:cs typeface="Times New Roman" panose="02020603050405020304" pitchFamily="18" charset="0"/>
              </a:rPr>
              <a:t>bộ</a:t>
            </a:r>
            <a:r>
              <a:rPr lang="vi-VN" sz="3100" b="1" dirty="0">
                <a:latin typeface="Times New Roman" panose="02020603050405020304" pitchFamily="18" charset="0"/>
                <a:cs typeface="Times New Roman" panose="02020603050405020304" pitchFamily="18" charset="0"/>
              </a:rPr>
              <a:t> </a:t>
            </a:r>
            <a:r>
              <a:rPr lang="vi-VN" sz="3100" b="1" dirty="0" err="1">
                <a:latin typeface="Times New Roman" panose="02020603050405020304" pitchFamily="18" charset="0"/>
                <a:cs typeface="Times New Roman" panose="02020603050405020304" pitchFamily="18" charset="0"/>
              </a:rPr>
              <a:t>phận</a:t>
            </a:r>
            <a:r>
              <a:rPr lang="vi-VN" sz="3100" b="1" dirty="0">
                <a:latin typeface="Times New Roman" panose="02020603050405020304" pitchFamily="18" charset="0"/>
                <a:cs typeface="Times New Roman" panose="02020603050405020304" pitchFamily="18" charset="0"/>
              </a:rPr>
              <a:t> </a:t>
            </a:r>
            <a:r>
              <a:rPr lang="vi-VN" sz="3100" b="1" dirty="0" err="1">
                <a:latin typeface="Times New Roman" panose="02020603050405020304" pitchFamily="18" charset="0"/>
                <a:cs typeface="Times New Roman" panose="02020603050405020304" pitchFamily="18" charset="0"/>
              </a:rPr>
              <a:t>chính</a:t>
            </a:r>
            <a:r>
              <a:rPr lang="vi-VN" sz="3100" b="1" dirty="0">
                <a:latin typeface="Times New Roman" panose="02020603050405020304" pitchFamily="18" charset="0"/>
                <a:cs typeface="Times New Roman" panose="02020603050405020304" pitchFamily="18" charset="0"/>
              </a:rPr>
              <a:t> </a:t>
            </a:r>
            <a:r>
              <a:rPr lang="vi-VN" sz="3100" b="1" dirty="0" err="1">
                <a:latin typeface="Times New Roman" panose="02020603050405020304" pitchFamily="18" charset="0"/>
                <a:cs typeface="Times New Roman" panose="02020603050405020304" pitchFamily="18" charset="0"/>
              </a:rPr>
              <a:t>của</a:t>
            </a:r>
            <a:r>
              <a:rPr lang="vi-VN" sz="3100" b="1" dirty="0">
                <a:latin typeface="Times New Roman" panose="02020603050405020304" pitchFamily="18" charset="0"/>
                <a:cs typeface="Times New Roman" panose="02020603050405020304" pitchFamily="18" charset="0"/>
              </a:rPr>
              <a:t> </a:t>
            </a:r>
            <a:r>
              <a:rPr lang="vi-VN" sz="3100" b="1" dirty="0" err="1">
                <a:latin typeface="Times New Roman" panose="02020603050405020304" pitchFamily="18" charset="0"/>
                <a:cs typeface="Times New Roman" panose="02020603050405020304" pitchFamily="18" charset="0"/>
              </a:rPr>
              <a:t>đồng</a:t>
            </a:r>
            <a:r>
              <a:rPr lang="vi-VN" sz="3100" b="1" dirty="0">
                <a:latin typeface="Times New Roman" panose="02020603050405020304" pitchFamily="18" charset="0"/>
                <a:cs typeface="Times New Roman" panose="02020603050405020304" pitchFamily="18" charset="0"/>
              </a:rPr>
              <a:t> </a:t>
            </a:r>
            <a:r>
              <a:rPr lang="vi-VN" sz="3100" b="1" dirty="0" err="1">
                <a:latin typeface="Times New Roman" panose="02020603050405020304" pitchFamily="18" charset="0"/>
                <a:cs typeface="Times New Roman" panose="02020603050405020304" pitchFamily="18" charset="0"/>
              </a:rPr>
              <a:t>hồ</a:t>
            </a:r>
            <a:r>
              <a:rPr lang="vi-VN" sz="3100" b="1" dirty="0">
                <a:latin typeface="Times New Roman" panose="02020603050405020304" pitchFamily="18" charset="0"/>
                <a:cs typeface="Times New Roman" panose="02020603050405020304" pitchFamily="18" charset="0"/>
              </a:rPr>
              <a:t> </a:t>
            </a:r>
            <a:r>
              <a:rPr lang="vi-VN" sz="3100" b="1" dirty="0" err="1">
                <a:latin typeface="Times New Roman" panose="02020603050405020304" pitchFamily="18" charset="0"/>
                <a:cs typeface="Times New Roman" panose="02020603050405020304" pitchFamily="18" charset="0"/>
              </a:rPr>
              <a:t>vạn</a:t>
            </a:r>
            <a:r>
              <a:rPr lang="vi-VN" sz="3100" b="1" dirty="0">
                <a:latin typeface="Times New Roman" panose="02020603050405020304" pitchFamily="18" charset="0"/>
                <a:cs typeface="Times New Roman" panose="02020603050405020304" pitchFamily="18" charset="0"/>
              </a:rPr>
              <a:t> năng</a:t>
            </a:r>
            <a:endParaRPr lang="en-US" sz="3100" b="1" dirty="0">
              <a:latin typeface="Times New Roman" panose="02020603050405020304" pitchFamily="18" charset="0"/>
              <a:cs typeface="Times New Roman" panose="02020603050405020304" pitchFamily="18" charset="0"/>
            </a:endParaRPr>
          </a:p>
          <a:p>
            <a:r>
              <a:rPr lang="vi-VN" sz="3100" dirty="0">
                <a:latin typeface="Times New Roman" panose="02020603050405020304" pitchFamily="18" charset="0"/>
                <a:cs typeface="Times New Roman" panose="02020603050405020304" pitchFamily="18" charset="0"/>
              </a:rPr>
              <a:t>- </a:t>
            </a:r>
            <a:r>
              <a:rPr lang="vi-VN" sz="3100" dirty="0" err="1">
                <a:latin typeface="Times New Roman" panose="02020603050405020304" pitchFamily="18" charset="0"/>
                <a:cs typeface="Times New Roman" panose="02020603050405020304" pitchFamily="18" charset="0"/>
              </a:rPr>
              <a:t>Đồng</a:t>
            </a:r>
            <a:r>
              <a:rPr lang="vi-VN" sz="3100" dirty="0">
                <a:latin typeface="Times New Roman" panose="02020603050405020304" pitchFamily="18" charset="0"/>
                <a:cs typeface="Times New Roman" panose="02020603050405020304" pitchFamily="18" charset="0"/>
              </a:rPr>
              <a:t> </a:t>
            </a:r>
            <a:r>
              <a:rPr lang="vi-VN" sz="3100" dirty="0" err="1">
                <a:latin typeface="Times New Roman" panose="02020603050405020304" pitchFamily="18" charset="0"/>
                <a:cs typeface="Times New Roman" panose="02020603050405020304" pitchFamily="18" charset="0"/>
              </a:rPr>
              <a:t>hồ</a:t>
            </a:r>
            <a:r>
              <a:rPr lang="vi-VN" sz="3100" dirty="0">
                <a:latin typeface="Times New Roman" panose="02020603050405020304" pitchFamily="18" charset="0"/>
                <a:cs typeface="Times New Roman" panose="02020603050405020304" pitchFamily="18" charset="0"/>
              </a:rPr>
              <a:t> </a:t>
            </a:r>
            <a:r>
              <a:rPr lang="vi-VN" sz="3100" dirty="0" err="1">
                <a:latin typeface="Times New Roman" panose="02020603050405020304" pitchFamily="18" charset="0"/>
                <a:cs typeface="Times New Roman" panose="02020603050405020304" pitchFamily="18" charset="0"/>
              </a:rPr>
              <a:t>vạn</a:t>
            </a:r>
            <a:r>
              <a:rPr lang="vi-VN" sz="3100" dirty="0">
                <a:latin typeface="Times New Roman" panose="02020603050405020304" pitchFamily="18" charset="0"/>
                <a:cs typeface="Times New Roman" panose="02020603050405020304" pitchFamily="18" charset="0"/>
              </a:rPr>
              <a:t> năng </a:t>
            </a:r>
            <a:r>
              <a:rPr lang="vi-VN" sz="3100" dirty="0" err="1">
                <a:latin typeface="Times New Roman" panose="02020603050405020304" pitchFamily="18" charset="0"/>
                <a:cs typeface="Times New Roman" panose="02020603050405020304" pitchFamily="18" charset="0"/>
              </a:rPr>
              <a:t>dùng</a:t>
            </a:r>
            <a:r>
              <a:rPr lang="vi-VN" sz="3100" dirty="0">
                <a:latin typeface="Times New Roman" panose="02020603050405020304" pitchFamily="18" charset="0"/>
                <a:cs typeface="Times New Roman" panose="02020603050405020304" pitchFamily="18" charset="0"/>
              </a:rPr>
              <a:t> </a:t>
            </a:r>
            <a:r>
              <a:rPr lang="vi-VN" sz="3100" dirty="0" err="1">
                <a:latin typeface="Times New Roman" panose="02020603050405020304" pitchFamily="18" charset="0"/>
                <a:cs typeface="Times New Roman" panose="02020603050405020304" pitchFamily="18" charset="0"/>
              </a:rPr>
              <a:t>để</a:t>
            </a:r>
            <a:r>
              <a:rPr lang="vi-VN" sz="3100" dirty="0">
                <a:latin typeface="Times New Roman" panose="02020603050405020304" pitchFamily="18" charset="0"/>
                <a:cs typeface="Times New Roman" panose="02020603050405020304" pitchFamily="18" charset="0"/>
              </a:rPr>
              <a:t> đo </a:t>
            </a:r>
            <a:r>
              <a:rPr lang="vi-VN" sz="3100" dirty="0" err="1">
                <a:latin typeface="Times New Roman" panose="02020603050405020304" pitchFamily="18" charset="0"/>
                <a:cs typeface="Times New Roman" panose="02020603050405020304" pitchFamily="18" charset="0"/>
              </a:rPr>
              <a:t>các</a:t>
            </a:r>
            <a:r>
              <a:rPr lang="vi-VN" sz="3100" dirty="0">
                <a:latin typeface="Times New Roman" panose="02020603050405020304" pitchFamily="18" charset="0"/>
                <a:cs typeface="Times New Roman" panose="02020603050405020304" pitchFamily="18" charset="0"/>
              </a:rPr>
              <a:t> thông </a:t>
            </a:r>
            <a:r>
              <a:rPr lang="vi-VN" sz="3100" dirty="0" err="1">
                <a:latin typeface="Times New Roman" panose="02020603050405020304" pitchFamily="18" charset="0"/>
                <a:cs typeface="Times New Roman" panose="02020603050405020304" pitchFamily="18" charset="0"/>
              </a:rPr>
              <a:t>số</a:t>
            </a:r>
            <a:r>
              <a:rPr lang="vi-VN" sz="3100" dirty="0">
                <a:latin typeface="Times New Roman" panose="02020603050405020304" pitchFamily="18" charset="0"/>
                <a:cs typeface="Times New Roman" panose="02020603050405020304" pitchFamily="18" charset="0"/>
              </a:rPr>
              <a:t> </a:t>
            </a:r>
            <a:r>
              <a:rPr lang="vi-VN" sz="3100" dirty="0" err="1">
                <a:latin typeface="Times New Roman" panose="02020603050405020304" pitchFamily="18" charset="0"/>
                <a:cs typeface="Times New Roman" panose="02020603050405020304" pitchFamily="18" charset="0"/>
              </a:rPr>
              <a:t>điện</a:t>
            </a:r>
            <a:r>
              <a:rPr lang="vi-VN" sz="3100" dirty="0">
                <a:latin typeface="Times New Roman" panose="02020603050405020304" pitchFamily="18" charset="0"/>
                <a:cs typeface="Times New Roman" panose="02020603050405020304" pitchFamily="18" charset="0"/>
              </a:rPr>
              <a:t> như </a:t>
            </a:r>
            <a:r>
              <a:rPr lang="vi-VN" sz="3100" dirty="0" err="1">
                <a:latin typeface="Times New Roman" panose="02020603050405020304" pitchFamily="18" charset="0"/>
                <a:cs typeface="Times New Roman" panose="02020603050405020304" pitchFamily="18" charset="0"/>
              </a:rPr>
              <a:t>điện</a:t>
            </a:r>
            <a:r>
              <a:rPr lang="vi-VN" sz="3100" dirty="0">
                <a:latin typeface="Times New Roman" panose="02020603050405020304" pitchFamily="18" charset="0"/>
                <a:cs typeface="Times New Roman" panose="02020603050405020304" pitchFamily="18" charset="0"/>
              </a:rPr>
              <a:t> </a:t>
            </a:r>
            <a:r>
              <a:rPr lang="vi-VN" sz="3100" dirty="0" err="1">
                <a:latin typeface="Times New Roman" panose="02020603050405020304" pitchFamily="18" charset="0"/>
                <a:cs typeface="Times New Roman" panose="02020603050405020304" pitchFamily="18" charset="0"/>
              </a:rPr>
              <a:t>áp</a:t>
            </a:r>
            <a:r>
              <a:rPr lang="vi-VN" sz="3100" dirty="0">
                <a:latin typeface="Times New Roman" panose="02020603050405020304" pitchFamily="18" charset="0"/>
                <a:cs typeface="Times New Roman" panose="02020603050405020304" pitchFamily="18" charset="0"/>
              </a:rPr>
              <a:t> xoay </a:t>
            </a:r>
            <a:r>
              <a:rPr lang="vi-VN" sz="3100" dirty="0" err="1">
                <a:latin typeface="Times New Roman" panose="02020603050405020304" pitchFamily="18" charset="0"/>
                <a:cs typeface="Times New Roman" panose="02020603050405020304" pitchFamily="18" charset="0"/>
              </a:rPr>
              <a:t>chiều</a:t>
            </a:r>
            <a:r>
              <a:rPr lang="vi-VN" sz="3100" dirty="0">
                <a:latin typeface="Times New Roman" panose="02020603050405020304" pitchFamily="18" charset="0"/>
                <a:cs typeface="Times New Roman" panose="02020603050405020304" pitchFamily="18" charset="0"/>
              </a:rPr>
              <a:t>, </a:t>
            </a:r>
            <a:r>
              <a:rPr lang="vi-VN" sz="3100" dirty="0" err="1">
                <a:latin typeface="Times New Roman" panose="02020603050405020304" pitchFamily="18" charset="0"/>
                <a:cs typeface="Times New Roman" panose="02020603050405020304" pitchFamily="18" charset="0"/>
              </a:rPr>
              <a:t>điện</a:t>
            </a:r>
            <a:r>
              <a:rPr lang="vi-VN" sz="3100" dirty="0">
                <a:latin typeface="Times New Roman" panose="02020603050405020304" pitchFamily="18" charset="0"/>
                <a:cs typeface="Times New Roman" panose="02020603050405020304" pitchFamily="18" charset="0"/>
              </a:rPr>
              <a:t> </a:t>
            </a:r>
            <a:r>
              <a:rPr lang="vi-VN" sz="3100" dirty="0" err="1">
                <a:latin typeface="Times New Roman" panose="02020603050405020304" pitchFamily="18" charset="0"/>
                <a:cs typeface="Times New Roman" panose="02020603050405020304" pitchFamily="18" charset="0"/>
              </a:rPr>
              <a:t>áp</a:t>
            </a:r>
            <a:r>
              <a:rPr lang="vi-VN" sz="3100" dirty="0">
                <a:latin typeface="Times New Roman" panose="02020603050405020304" pitchFamily="18" charset="0"/>
                <a:cs typeface="Times New Roman" panose="02020603050405020304" pitchFamily="18" charset="0"/>
              </a:rPr>
              <a:t> </a:t>
            </a:r>
            <a:r>
              <a:rPr lang="vi-VN" sz="3100" dirty="0" err="1">
                <a:latin typeface="Times New Roman" panose="02020603050405020304" pitchFamily="18" charset="0"/>
                <a:cs typeface="Times New Roman" panose="02020603050405020304" pitchFamily="18" charset="0"/>
              </a:rPr>
              <a:t>một</a:t>
            </a:r>
            <a:r>
              <a:rPr lang="vi-VN" sz="3100" dirty="0">
                <a:latin typeface="Times New Roman" panose="02020603050405020304" pitchFamily="18" charset="0"/>
                <a:cs typeface="Times New Roman" panose="02020603050405020304" pitchFamily="18" charset="0"/>
              </a:rPr>
              <a:t> </a:t>
            </a:r>
            <a:r>
              <a:rPr lang="vi-VN" sz="3100" dirty="0" err="1">
                <a:latin typeface="Times New Roman" panose="02020603050405020304" pitchFamily="18" charset="0"/>
                <a:cs typeface="Times New Roman" panose="02020603050405020304" pitchFamily="18" charset="0"/>
              </a:rPr>
              <a:t>chiều</a:t>
            </a:r>
            <a:r>
              <a:rPr lang="vi-VN" sz="3100" dirty="0">
                <a:latin typeface="Times New Roman" panose="02020603050405020304" pitchFamily="18" charset="0"/>
                <a:cs typeface="Times New Roman" panose="02020603050405020304" pitchFamily="18" charset="0"/>
              </a:rPr>
              <a:t>, </a:t>
            </a:r>
            <a:r>
              <a:rPr lang="vi-VN" sz="3100" dirty="0" err="1">
                <a:latin typeface="Times New Roman" panose="02020603050405020304" pitchFamily="18" charset="0"/>
                <a:cs typeface="Times New Roman" panose="02020603050405020304" pitchFamily="18" charset="0"/>
              </a:rPr>
              <a:t>cường</a:t>
            </a:r>
            <a:r>
              <a:rPr lang="vi-VN" sz="3100" dirty="0">
                <a:latin typeface="Times New Roman" panose="02020603050405020304" pitchFamily="18" charset="0"/>
                <a:cs typeface="Times New Roman" panose="02020603050405020304" pitchFamily="18" charset="0"/>
              </a:rPr>
              <a:t> </a:t>
            </a:r>
            <a:r>
              <a:rPr lang="vi-VN" sz="3100" dirty="0" err="1">
                <a:latin typeface="Times New Roman" panose="02020603050405020304" pitchFamily="18" charset="0"/>
                <a:cs typeface="Times New Roman" panose="02020603050405020304" pitchFamily="18" charset="0"/>
              </a:rPr>
              <a:t>độ</a:t>
            </a:r>
            <a:r>
              <a:rPr lang="vi-VN" sz="3100" dirty="0">
                <a:latin typeface="Times New Roman" panose="02020603050405020304" pitchFamily="18" charset="0"/>
                <a:cs typeface="Times New Roman" panose="02020603050405020304" pitchFamily="18" charset="0"/>
              </a:rPr>
              <a:t> </a:t>
            </a:r>
            <a:r>
              <a:rPr lang="vi-VN" sz="3100" dirty="0" err="1">
                <a:latin typeface="Times New Roman" panose="02020603050405020304" pitchFamily="18" charset="0"/>
                <a:cs typeface="Times New Roman" panose="02020603050405020304" pitchFamily="18" charset="0"/>
              </a:rPr>
              <a:t>dòng</a:t>
            </a:r>
            <a:r>
              <a:rPr lang="vi-VN" sz="3100" dirty="0">
                <a:latin typeface="Times New Roman" panose="02020603050405020304" pitchFamily="18" charset="0"/>
                <a:cs typeface="Times New Roman" panose="02020603050405020304" pitchFamily="18" charset="0"/>
              </a:rPr>
              <a:t> </a:t>
            </a:r>
            <a:r>
              <a:rPr lang="vi-VN" sz="3100" dirty="0" err="1">
                <a:latin typeface="Times New Roman" panose="02020603050405020304" pitchFamily="18" charset="0"/>
                <a:cs typeface="Times New Roman" panose="02020603050405020304" pitchFamily="18" charset="0"/>
              </a:rPr>
              <a:t>điện</a:t>
            </a:r>
            <a:r>
              <a:rPr lang="vi-VN" sz="3100" dirty="0">
                <a:latin typeface="Times New Roman" panose="02020603050405020304" pitchFamily="18" charset="0"/>
                <a:cs typeface="Times New Roman" panose="02020603050405020304" pitchFamily="18" charset="0"/>
              </a:rPr>
              <a:t> </a:t>
            </a:r>
            <a:r>
              <a:rPr lang="vi-VN" sz="3100" dirty="0" err="1">
                <a:latin typeface="Times New Roman" panose="02020603050405020304" pitchFamily="18" charset="0"/>
                <a:cs typeface="Times New Roman" panose="02020603050405020304" pitchFamily="18" charset="0"/>
              </a:rPr>
              <a:t>một</a:t>
            </a:r>
            <a:r>
              <a:rPr lang="vi-VN" sz="3100" dirty="0">
                <a:latin typeface="Times New Roman" panose="02020603050405020304" pitchFamily="18" charset="0"/>
                <a:cs typeface="Times New Roman" panose="02020603050405020304" pitchFamily="18" charset="0"/>
              </a:rPr>
              <a:t> </a:t>
            </a:r>
            <a:r>
              <a:rPr lang="vi-VN" sz="3100" dirty="0" err="1">
                <a:latin typeface="Times New Roman" panose="02020603050405020304" pitchFamily="18" charset="0"/>
                <a:cs typeface="Times New Roman" panose="02020603050405020304" pitchFamily="18" charset="0"/>
              </a:rPr>
              <a:t>chiều</a:t>
            </a:r>
            <a:r>
              <a:rPr lang="vi-VN" sz="3100" dirty="0">
                <a:latin typeface="Times New Roman" panose="02020603050405020304" pitchFamily="18" charset="0"/>
                <a:cs typeface="Times New Roman" panose="02020603050405020304" pitchFamily="18" charset="0"/>
              </a:rPr>
              <a:t>, </a:t>
            </a:r>
            <a:r>
              <a:rPr lang="vi-VN" sz="3100" dirty="0" err="1">
                <a:latin typeface="Times New Roman" panose="02020603050405020304" pitchFamily="18" charset="0"/>
                <a:cs typeface="Times New Roman" panose="02020603050405020304" pitchFamily="18" charset="0"/>
              </a:rPr>
              <a:t>điện</a:t>
            </a:r>
            <a:r>
              <a:rPr lang="vi-VN" sz="3100" dirty="0">
                <a:latin typeface="Times New Roman" panose="02020603050405020304" pitchFamily="18" charset="0"/>
                <a:cs typeface="Times New Roman" panose="02020603050405020304" pitchFamily="18" charset="0"/>
              </a:rPr>
              <a:t> </a:t>
            </a:r>
            <a:r>
              <a:rPr lang="vi-VN" sz="3100" dirty="0" err="1">
                <a:latin typeface="Times New Roman" panose="02020603050405020304" pitchFamily="18" charset="0"/>
                <a:cs typeface="Times New Roman" panose="02020603050405020304" pitchFamily="18" charset="0"/>
              </a:rPr>
              <a:t>trở</a:t>
            </a:r>
            <a:r>
              <a:rPr lang="vi-VN" sz="3100" dirty="0">
                <a:latin typeface="Times New Roman" panose="02020603050405020304" pitchFamily="18" charset="0"/>
                <a:cs typeface="Times New Roman" panose="02020603050405020304" pitchFamily="18" charset="0"/>
              </a:rPr>
              <a:t>...</a:t>
            </a:r>
            <a:endParaRPr lang="en-US" sz="3100" dirty="0">
              <a:latin typeface="Times New Roman" panose="02020603050405020304" pitchFamily="18" charset="0"/>
              <a:cs typeface="Times New Roman" panose="02020603050405020304" pitchFamily="18" charset="0"/>
            </a:endParaRPr>
          </a:p>
          <a:p>
            <a:r>
              <a:rPr lang="vi-VN" sz="3100" dirty="0">
                <a:latin typeface="Times New Roman" panose="02020603050405020304" pitchFamily="18" charset="0"/>
                <a:cs typeface="Times New Roman" panose="02020603050405020304" pitchFamily="18" charset="0"/>
              </a:rPr>
              <a:t>- </a:t>
            </a:r>
            <a:r>
              <a:rPr lang="vi-VN" sz="3100" dirty="0" err="1">
                <a:latin typeface="Times New Roman" panose="02020603050405020304" pitchFamily="18" charset="0"/>
                <a:cs typeface="Times New Roman" panose="02020603050405020304" pitchFamily="18" charset="0"/>
              </a:rPr>
              <a:t>Đồng</a:t>
            </a:r>
            <a:r>
              <a:rPr lang="vi-VN" sz="3100" dirty="0">
                <a:latin typeface="Times New Roman" panose="02020603050405020304" pitchFamily="18" charset="0"/>
                <a:cs typeface="Times New Roman" panose="02020603050405020304" pitchFamily="18" charset="0"/>
              </a:rPr>
              <a:t> </a:t>
            </a:r>
            <a:r>
              <a:rPr lang="vi-VN" sz="3100" dirty="0" err="1">
                <a:latin typeface="Times New Roman" panose="02020603050405020304" pitchFamily="18" charset="0"/>
                <a:cs typeface="Times New Roman" panose="02020603050405020304" pitchFamily="18" charset="0"/>
              </a:rPr>
              <a:t>hồ</a:t>
            </a:r>
            <a:r>
              <a:rPr lang="vi-VN" sz="3100" dirty="0">
                <a:latin typeface="Times New Roman" panose="02020603050405020304" pitchFamily="18" charset="0"/>
                <a:cs typeface="Times New Roman" panose="02020603050405020304" pitchFamily="18" charset="0"/>
              </a:rPr>
              <a:t> </a:t>
            </a:r>
            <a:r>
              <a:rPr lang="vi-VN" sz="3100" dirty="0" err="1">
                <a:latin typeface="Times New Roman" panose="02020603050405020304" pitchFamily="18" charset="0"/>
                <a:cs typeface="Times New Roman" panose="02020603050405020304" pitchFamily="18" charset="0"/>
              </a:rPr>
              <a:t>vạn</a:t>
            </a:r>
            <a:r>
              <a:rPr lang="vi-VN" sz="3100" dirty="0">
                <a:latin typeface="Times New Roman" panose="02020603050405020304" pitchFamily="18" charset="0"/>
                <a:cs typeface="Times New Roman" panose="02020603050405020304" pitchFamily="18" charset="0"/>
              </a:rPr>
              <a:t> năng </a:t>
            </a:r>
            <a:r>
              <a:rPr lang="vi-VN" sz="3100" dirty="0" err="1">
                <a:latin typeface="Times New Roman" panose="02020603050405020304" pitchFamily="18" charset="0"/>
                <a:cs typeface="Times New Roman" panose="02020603050405020304" pitchFamily="18" charset="0"/>
              </a:rPr>
              <a:t>gồm</a:t>
            </a:r>
            <a:r>
              <a:rPr lang="vi-VN" sz="3100" dirty="0">
                <a:latin typeface="Times New Roman" panose="02020603050405020304" pitchFamily="18" charset="0"/>
                <a:cs typeface="Times New Roman" panose="02020603050405020304" pitchFamily="18" charset="0"/>
              </a:rPr>
              <a:t> </a:t>
            </a:r>
            <a:r>
              <a:rPr lang="vi-VN" sz="3100" dirty="0" err="1">
                <a:latin typeface="Times New Roman" panose="02020603050405020304" pitchFamily="18" charset="0"/>
                <a:cs typeface="Times New Roman" panose="02020603050405020304" pitchFamily="18" charset="0"/>
              </a:rPr>
              <a:t>một</a:t>
            </a:r>
            <a:r>
              <a:rPr lang="vi-VN" sz="3100" dirty="0">
                <a:latin typeface="Times New Roman" panose="02020603050405020304" pitchFamily="18" charset="0"/>
                <a:cs typeface="Times New Roman" panose="02020603050405020304" pitchFamily="18" charset="0"/>
              </a:rPr>
              <a:t> </a:t>
            </a:r>
            <a:r>
              <a:rPr lang="vi-VN" sz="3100" dirty="0" err="1">
                <a:latin typeface="Times New Roman" panose="02020603050405020304" pitchFamily="18" charset="0"/>
                <a:cs typeface="Times New Roman" panose="02020603050405020304" pitchFamily="18" charset="0"/>
              </a:rPr>
              <a:t>số</a:t>
            </a:r>
            <a:r>
              <a:rPr lang="vi-VN" sz="3100" dirty="0">
                <a:latin typeface="Times New Roman" panose="02020603050405020304" pitchFamily="18" charset="0"/>
                <a:cs typeface="Times New Roman" panose="02020603050405020304" pitchFamily="18" charset="0"/>
              </a:rPr>
              <a:t> </a:t>
            </a:r>
            <a:r>
              <a:rPr lang="vi-VN" sz="3100" dirty="0" err="1">
                <a:latin typeface="Times New Roman" panose="02020603050405020304" pitchFamily="18" charset="0"/>
                <a:cs typeface="Times New Roman" panose="02020603050405020304" pitchFamily="18" charset="0"/>
              </a:rPr>
              <a:t>bộ</a:t>
            </a:r>
            <a:r>
              <a:rPr lang="vi-VN" sz="3100" dirty="0">
                <a:latin typeface="Times New Roman" panose="02020603050405020304" pitchFamily="18" charset="0"/>
                <a:cs typeface="Times New Roman" panose="02020603050405020304" pitchFamily="18" charset="0"/>
              </a:rPr>
              <a:t> </a:t>
            </a:r>
            <a:r>
              <a:rPr lang="vi-VN" sz="3100" dirty="0" err="1">
                <a:latin typeface="Times New Roman" panose="02020603050405020304" pitchFamily="18" charset="0"/>
                <a:cs typeface="Times New Roman" panose="02020603050405020304" pitchFamily="18" charset="0"/>
              </a:rPr>
              <a:t>phận</a:t>
            </a:r>
            <a:r>
              <a:rPr lang="vi-VN" sz="3100" dirty="0">
                <a:latin typeface="Times New Roman" panose="02020603050405020304" pitchFamily="18" charset="0"/>
                <a:cs typeface="Times New Roman" panose="02020603050405020304" pitchFamily="18" charset="0"/>
              </a:rPr>
              <a:t> sau: </a:t>
            </a:r>
            <a:endParaRPr lang="en-US" sz="3100" dirty="0">
              <a:latin typeface="Times New Roman" panose="02020603050405020304" pitchFamily="18" charset="0"/>
              <a:cs typeface="Times New Roman" panose="02020603050405020304" pitchFamily="18" charset="0"/>
            </a:endParaRPr>
          </a:p>
          <a:p>
            <a:r>
              <a:rPr lang="vi-VN" sz="3100" dirty="0">
                <a:latin typeface="Times New Roman" panose="02020603050405020304" pitchFamily="18" charset="0"/>
                <a:cs typeface="Times New Roman" panose="02020603050405020304" pitchFamily="18" charset="0"/>
              </a:rPr>
              <a:t>+ </a:t>
            </a:r>
            <a:r>
              <a:rPr lang="vi-VN" sz="3100" dirty="0" err="1">
                <a:latin typeface="Times New Roman" panose="02020603050405020304" pitchFamily="18" charset="0"/>
                <a:cs typeface="Times New Roman" panose="02020603050405020304" pitchFamily="18" charset="0"/>
              </a:rPr>
              <a:t>Vỏ</a:t>
            </a:r>
            <a:r>
              <a:rPr lang="vi-VN" sz="3100" dirty="0">
                <a:latin typeface="Times New Roman" panose="02020603050405020304" pitchFamily="18" charset="0"/>
                <a:cs typeface="Times New Roman" panose="02020603050405020304" pitchFamily="18" charset="0"/>
              </a:rPr>
              <a:t> </a:t>
            </a:r>
            <a:r>
              <a:rPr lang="vi-VN" sz="3100" dirty="0" err="1">
                <a:latin typeface="Times New Roman" panose="02020603050405020304" pitchFamily="18" charset="0"/>
                <a:cs typeface="Times New Roman" panose="02020603050405020304" pitchFamily="18" charset="0"/>
              </a:rPr>
              <a:t>đồng</a:t>
            </a:r>
            <a:r>
              <a:rPr lang="vi-VN" sz="3100" dirty="0">
                <a:latin typeface="Times New Roman" panose="02020603050405020304" pitchFamily="18" charset="0"/>
                <a:cs typeface="Times New Roman" panose="02020603050405020304" pitchFamily="18" charset="0"/>
              </a:rPr>
              <a:t> </a:t>
            </a:r>
            <a:r>
              <a:rPr lang="vi-VN" sz="3100" dirty="0" err="1">
                <a:latin typeface="Times New Roman" panose="02020603050405020304" pitchFamily="18" charset="0"/>
                <a:cs typeface="Times New Roman" panose="02020603050405020304" pitchFamily="18" charset="0"/>
              </a:rPr>
              <a:t>hồ</a:t>
            </a:r>
            <a:r>
              <a:rPr lang="vi-VN" sz="3100" dirty="0">
                <a:latin typeface="Times New Roman" panose="02020603050405020304" pitchFamily="18" charset="0"/>
                <a:cs typeface="Times New Roman" panose="02020603050405020304" pitchFamily="18" charset="0"/>
              </a:rPr>
              <a:t> </a:t>
            </a:r>
            <a:r>
              <a:rPr lang="vi-VN" sz="3100" dirty="0" err="1">
                <a:latin typeface="Times New Roman" panose="02020603050405020304" pitchFamily="18" charset="0"/>
                <a:cs typeface="Times New Roman" panose="02020603050405020304" pitchFamily="18" charset="0"/>
              </a:rPr>
              <a:t>vạn</a:t>
            </a:r>
            <a:r>
              <a:rPr lang="vi-VN" sz="3100" dirty="0">
                <a:latin typeface="Times New Roman" panose="02020603050405020304" pitchFamily="18" charset="0"/>
                <a:cs typeface="Times New Roman" panose="02020603050405020304" pitchFamily="18" charset="0"/>
              </a:rPr>
              <a:t> năng</a:t>
            </a:r>
            <a:endParaRPr lang="en-US" sz="3100" dirty="0">
              <a:latin typeface="Times New Roman" panose="02020603050405020304" pitchFamily="18" charset="0"/>
              <a:cs typeface="Times New Roman" panose="02020603050405020304" pitchFamily="18" charset="0"/>
            </a:endParaRPr>
          </a:p>
          <a:p>
            <a:r>
              <a:rPr lang="vi-VN" sz="3100" dirty="0">
                <a:latin typeface="Times New Roman" panose="02020603050405020304" pitchFamily="18" charset="0"/>
                <a:cs typeface="Times New Roman" panose="02020603050405020304" pitchFamily="18" charset="0"/>
              </a:rPr>
              <a:t>+ </a:t>
            </a:r>
            <a:r>
              <a:rPr lang="vi-VN" sz="3100" dirty="0" err="1">
                <a:latin typeface="Times New Roman" panose="02020603050405020304" pitchFamily="18" charset="0"/>
                <a:cs typeface="Times New Roman" panose="02020603050405020304" pitchFamily="18" charset="0"/>
              </a:rPr>
              <a:t>Màn</a:t>
            </a:r>
            <a:r>
              <a:rPr lang="vi-VN" sz="3100" dirty="0">
                <a:latin typeface="Times New Roman" panose="02020603050405020304" pitchFamily="18" charset="0"/>
                <a:cs typeface="Times New Roman" panose="02020603050405020304" pitchFamily="18" charset="0"/>
              </a:rPr>
              <a:t> </a:t>
            </a:r>
            <a:r>
              <a:rPr lang="vi-VN" sz="3100" dirty="0" err="1">
                <a:latin typeface="Times New Roman" panose="02020603050405020304" pitchFamily="18" charset="0"/>
                <a:cs typeface="Times New Roman" panose="02020603050405020304" pitchFamily="18" charset="0"/>
              </a:rPr>
              <a:t>hình</a:t>
            </a:r>
            <a:r>
              <a:rPr lang="vi-VN" sz="3100" dirty="0">
                <a:latin typeface="Times New Roman" panose="02020603050405020304" pitchFamily="18" charset="0"/>
                <a:cs typeface="Times New Roman" panose="02020603050405020304" pitchFamily="18" charset="0"/>
              </a:rPr>
              <a:t> </a:t>
            </a:r>
            <a:r>
              <a:rPr lang="vi-VN" sz="3100" dirty="0" err="1">
                <a:latin typeface="Times New Roman" panose="02020603050405020304" pitchFamily="18" charset="0"/>
                <a:cs typeface="Times New Roman" panose="02020603050405020304" pitchFamily="18" charset="0"/>
              </a:rPr>
              <a:t>hiển</a:t>
            </a:r>
            <a:r>
              <a:rPr lang="vi-VN" sz="3100" dirty="0">
                <a:latin typeface="Times New Roman" panose="02020603050405020304" pitchFamily="18" charset="0"/>
                <a:cs typeface="Times New Roman" panose="02020603050405020304" pitchFamily="18" charset="0"/>
              </a:rPr>
              <a:t> </a:t>
            </a:r>
            <a:r>
              <a:rPr lang="vi-VN" sz="3100" dirty="0" err="1">
                <a:latin typeface="Times New Roman" panose="02020603050405020304" pitchFamily="18" charset="0"/>
                <a:cs typeface="Times New Roman" panose="02020603050405020304" pitchFamily="18" charset="0"/>
              </a:rPr>
              <a:t>thị</a:t>
            </a:r>
            <a:endParaRPr lang="en-US" sz="3100" dirty="0">
              <a:latin typeface="Times New Roman" panose="02020603050405020304" pitchFamily="18" charset="0"/>
              <a:cs typeface="Times New Roman" panose="02020603050405020304" pitchFamily="18" charset="0"/>
            </a:endParaRPr>
          </a:p>
          <a:p>
            <a:r>
              <a:rPr lang="vi-VN" sz="3100" dirty="0">
                <a:latin typeface="Times New Roman" panose="02020603050405020304" pitchFamily="18" charset="0"/>
                <a:cs typeface="Times New Roman" panose="02020603050405020304" pitchFamily="18" charset="0"/>
              </a:rPr>
              <a:t>+ </a:t>
            </a:r>
            <a:r>
              <a:rPr lang="vi-VN" sz="3100" dirty="0" err="1">
                <a:latin typeface="Times New Roman" panose="02020603050405020304" pitchFamily="18" charset="0"/>
                <a:cs typeface="Times New Roman" panose="02020603050405020304" pitchFamily="18" charset="0"/>
              </a:rPr>
              <a:t>Núm</a:t>
            </a:r>
            <a:r>
              <a:rPr lang="vi-VN" sz="3100" dirty="0">
                <a:latin typeface="Times New Roman" panose="02020603050405020304" pitchFamily="18" charset="0"/>
                <a:cs typeface="Times New Roman" panose="02020603050405020304" pitchFamily="18" charset="0"/>
              </a:rPr>
              <a:t> xoay </a:t>
            </a:r>
            <a:r>
              <a:rPr lang="vi-VN" sz="3100" dirty="0" err="1">
                <a:latin typeface="Times New Roman" panose="02020603050405020304" pitchFamily="18" charset="0"/>
                <a:cs typeface="Times New Roman" panose="02020603050405020304" pitchFamily="18" charset="0"/>
              </a:rPr>
              <a:t>chọn</a:t>
            </a:r>
            <a:r>
              <a:rPr lang="vi-VN" sz="3100" dirty="0">
                <a:latin typeface="Times New Roman" panose="02020603050405020304" pitchFamily="18" charset="0"/>
                <a:cs typeface="Times New Roman" panose="02020603050405020304" pitchFamily="18" charset="0"/>
              </a:rPr>
              <a:t> thang đo</a:t>
            </a:r>
            <a:endParaRPr lang="en-US" sz="3100" dirty="0">
              <a:latin typeface="Times New Roman" panose="02020603050405020304" pitchFamily="18" charset="0"/>
              <a:cs typeface="Times New Roman" panose="02020603050405020304" pitchFamily="18" charset="0"/>
            </a:endParaRPr>
          </a:p>
          <a:p>
            <a:r>
              <a:rPr lang="vi-VN" sz="3100" dirty="0">
                <a:latin typeface="Times New Roman" panose="02020603050405020304" pitchFamily="18" charset="0"/>
                <a:cs typeface="Times New Roman" panose="02020603050405020304" pitchFamily="18" charset="0"/>
              </a:rPr>
              <a:t>+ Thang đo</a:t>
            </a:r>
            <a:endParaRPr lang="en-US" sz="3100" dirty="0">
              <a:latin typeface="Times New Roman" panose="02020603050405020304" pitchFamily="18" charset="0"/>
              <a:cs typeface="Times New Roman" panose="02020603050405020304" pitchFamily="18" charset="0"/>
            </a:endParaRPr>
          </a:p>
          <a:p>
            <a:r>
              <a:rPr lang="vi-VN" sz="3100" dirty="0">
                <a:latin typeface="Times New Roman" panose="02020603050405020304" pitchFamily="18" charset="0"/>
                <a:cs typeface="Times New Roman" panose="02020603050405020304" pitchFamily="18" charset="0"/>
              </a:rPr>
              <a:t>+ </a:t>
            </a:r>
            <a:r>
              <a:rPr lang="vi-VN" sz="3100" dirty="0" err="1">
                <a:latin typeface="Times New Roman" panose="02020603050405020304" pitchFamily="18" charset="0"/>
                <a:cs typeface="Times New Roman" panose="02020603050405020304" pitchFamily="18" charset="0"/>
              </a:rPr>
              <a:t>Các</a:t>
            </a:r>
            <a:r>
              <a:rPr lang="vi-VN" sz="3100" dirty="0">
                <a:latin typeface="Times New Roman" panose="02020603050405020304" pitchFamily="18" charset="0"/>
                <a:cs typeface="Times New Roman" panose="02020603050405020304" pitchFamily="18" charset="0"/>
              </a:rPr>
              <a:t> </a:t>
            </a:r>
            <a:r>
              <a:rPr lang="vi-VN" sz="3100" dirty="0" err="1">
                <a:latin typeface="Times New Roman" panose="02020603050405020304" pitchFamily="18" charset="0"/>
                <a:cs typeface="Times New Roman" panose="02020603050405020304" pitchFamily="18" charset="0"/>
              </a:rPr>
              <a:t>giắc</a:t>
            </a:r>
            <a:r>
              <a:rPr lang="vi-VN" sz="3100" dirty="0">
                <a:latin typeface="Times New Roman" panose="02020603050405020304" pitchFamily="18" charset="0"/>
                <a:cs typeface="Times New Roman" panose="02020603050405020304" pitchFamily="18" charset="0"/>
              </a:rPr>
              <a:t> </a:t>
            </a:r>
            <a:r>
              <a:rPr lang="vi-VN" sz="3100" dirty="0" err="1">
                <a:latin typeface="Times New Roman" panose="02020603050405020304" pitchFamily="18" charset="0"/>
                <a:cs typeface="Times New Roman" panose="02020603050405020304" pitchFamily="18" charset="0"/>
              </a:rPr>
              <a:t>cắm</a:t>
            </a:r>
            <a:r>
              <a:rPr lang="vi-VN" sz="3100" dirty="0">
                <a:latin typeface="Times New Roman" panose="02020603050405020304" pitchFamily="18" charset="0"/>
                <a:cs typeface="Times New Roman" panose="02020603050405020304" pitchFamily="18" charset="0"/>
              </a:rPr>
              <a:t> que đo</a:t>
            </a:r>
            <a:endParaRPr lang="en-US" sz="3100" dirty="0">
              <a:latin typeface="Times New Roman" panose="02020603050405020304" pitchFamily="18" charset="0"/>
              <a:cs typeface="Times New Roman" panose="02020603050405020304" pitchFamily="18" charset="0"/>
            </a:endParaRPr>
          </a:p>
          <a:p>
            <a:r>
              <a:rPr lang="vi-VN" sz="3100" dirty="0">
                <a:latin typeface="Times New Roman" panose="02020603050405020304" pitchFamily="18" charset="0"/>
                <a:cs typeface="Times New Roman" panose="02020603050405020304" pitchFamily="18" charset="0"/>
              </a:rPr>
              <a:t>+ Que đo</a:t>
            </a:r>
            <a:endParaRPr lang="en-US" sz="3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413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93293" y="1451601"/>
            <a:ext cx="6458014" cy="4277394"/>
          </a:xfrm>
          <a:prstGeom prst="rect">
            <a:avLst/>
          </a:prstGeom>
        </p:spPr>
      </p:pic>
      <p:sp>
        <p:nvSpPr>
          <p:cNvPr id="4" name="Rectangle 3"/>
          <p:cNvSpPr/>
          <p:nvPr/>
        </p:nvSpPr>
        <p:spPr>
          <a:xfrm>
            <a:off x="569332" y="426490"/>
            <a:ext cx="11197296" cy="830997"/>
          </a:xfrm>
          <a:prstGeom prst="rect">
            <a:avLst/>
          </a:prstGeom>
        </p:spPr>
        <p:txBody>
          <a:bodyPr wrap="none">
            <a:spAutoFit/>
          </a:bodyPr>
          <a:lstStyle/>
          <a:p>
            <a:r>
              <a:rPr lang="vi-VN" sz="2400" b="1">
                <a:solidFill>
                  <a:srgbClr val="0000FF"/>
                </a:solidFill>
                <a:latin typeface="Times New Roman" panose="02020603050405020304" pitchFamily="18" charset="0"/>
                <a:cs typeface="Times New Roman" panose="02020603050405020304" pitchFamily="18" charset="0"/>
              </a:rPr>
              <a:t>Khi đo đại lượng điện bằng đồng hồ vạn năng tiến hành theo các bước như thế nào?</a:t>
            </a:r>
          </a:p>
          <a:p>
            <a:r>
              <a:rPr lang="en-US" sz="2400" b="1">
                <a:solidFill>
                  <a:srgbClr val="0000FF"/>
                </a:solidFill>
                <a:latin typeface="Times New Roman" panose="02020603050405020304" pitchFamily="18" charset="0"/>
                <a:cs typeface="Times New Roman" panose="02020603050405020304" pitchFamily="18" charset="0"/>
              </a:rPr>
              <a:t>Để đo điện áp 220 V xoay chiều, núm xoay chọn thang đo cần đặt tại vị trí nào?</a:t>
            </a:r>
          </a:p>
        </p:txBody>
      </p:sp>
    </p:spTree>
    <p:extLst>
      <p:ext uri="{BB962C8B-B14F-4D97-AF65-F5344CB8AC3E}">
        <p14:creationId xmlns:p14="http://schemas.microsoft.com/office/powerpoint/2010/main" val="337267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E3FE815-3444-42B2-BAB7-270CB6091DFD}"/>
              </a:ext>
            </a:extLst>
          </p:cNvPr>
          <p:cNvPicPr>
            <a:picLocks noChangeAspect="1"/>
          </p:cNvPicPr>
          <p:nvPr/>
        </p:nvPicPr>
        <p:blipFill>
          <a:blip r:embed="rId2"/>
          <a:stretch>
            <a:fillRect/>
          </a:stretch>
        </p:blipFill>
        <p:spPr>
          <a:xfrm>
            <a:off x="1358783" y="517375"/>
            <a:ext cx="4559534" cy="6340625"/>
          </a:xfrm>
          <a:prstGeom prst="rect">
            <a:avLst/>
          </a:prstGeom>
        </p:spPr>
      </p:pic>
      <p:pic>
        <p:nvPicPr>
          <p:cNvPr id="7" name="Hình ảnh 6">
            <a:extLst>
              <a:ext uri="{FF2B5EF4-FFF2-40B4-BE49-F238E27FC236}">
                <a16:creationId xmlns:a16="http://schemas.microsoft.com/office/drawing/2014/main" id="{1E97C284-621E-4E7B-BFBF-A9C3FD666C51}"/>
              </a:ext>
            </a:extLst>
          </p:cNvPr>
          <p:cNvPicPr>
            <a:picLocks noChangeAspect="1"/>
          </p:cNvPicPr>
          <p:nvPr/>
        </p:nvPicPr>
        <p:blipFill>
          <a:blip r:embed="rId3"/>
          <a:stretch>
            <a:fillRect/>
          </a:stretch>
        </p:blipFill>
        <p:spPr>
          <a:xfrm>
            <a:off x="6273685" y="561826"/>
            <a:ext cx="4534133" cy="6191399"/>
          </a:xfrm>
          <a:prstGeom prst="rect">
            <a:avLst/>
          </a:prstGeom>
        </p:spPr>
      </p:pic>
    </p:spTree>
    <p:extLst>
      <p:ext uri="{BB962C8B-B14F-4D97-AF65-F5344CB8AC3E}">
        <p14:creationId xmlns:p14="http://schemas.microsoft.com/office/powerpoint/2010/main" val="3752305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93293" y="1451601"/>
            <a:ext cx="6458014" cy="4277394"/>
          </a:xfrm>
          <a:prstGeom prst="rect">
            <a:avLst/>
          </a:prstGeom>
        </p:spPr>
      </p:pic>
      <p:sp>
        <p:nvSpPr>
          <p:cNvPr id="4" name="Rectangle 3"/>
          <p:cNvSpPr/>
          <p:nvPr/>
        </p:nvSpPr>
        <p:spPr>
          <a:xfrm>
            <a:off x="569332" y="426490"/>
            <a:ext cx="11197296" cy="830997"/>
          </a:xfrm>
          <a:prstGeom prst="rect">
            <a:avLst/>
          </a:prstGeom>
        </p:spPr>
        <p:txBody>
          <a:bodyPr wrap="none">
            <a:spAutoFit/>
          </a:bodyPr>
          <a:lstStyle/>
          <a:p>
            <a:r>
              <a:rPr lang="vi-VN" sz="2400" b="1">
                <a:solidFill>
                  <a:srgbClr val="0000FF"/>
                </a:solidFill>
                <a:latin typeface="Times New Roman" panose="02020603050405020304" pitchFamily="18" charset="0"/>
                <a:cs typeface="Times New Roman" panose="02020603050405020304" pitchFamily="18" charset="0"/>
              </a:rPr>
              <a:t>Khi đo đại lượng điện bằng đồng hồ vạn năng tiến hành theo các bước như thế nào?</a:t>
            </a:r>
          </a:p>
          <a:p>
            <a:r>
              <a:rPr lang="en-US" sz="2400" b="1">
                <a:solidFill>
                  <a:srgbClr val="0000FF"/>
                </a:solidFill>
                <a:latin typeface="Times New Roman" panose="02020603050405020304" pitchFamily="18" charset="0"/>
                <a:cs typeface="Times New Roman" panose="02020603050405020304" pitchFamily="18" charset="0"/>
              </a:rPr>
              <a:t>Để đo điện áp 220 V xoay chiều, núm xoay chọn thang đo cần đặt tại vị trí nào?</a:t>
            </a:r>
          </a:p>
        </p:txBody>
      </p:sp>
      <p:sp>
        <p:nvSpPr>
          <p:cNvPr id="2" name="Rectangle 1"/>
          <p:cNvSpPr/>
          <p:nvPr/>
        </p:nvSpPr>
        <p:spPr>
          <a:xfrm>
            <a:off x="7322147" y="1451601"/>
            <a:ext cx="4388498" cy="3046988"/>
          </a:xfrm>
          <a:prstGeom prst="rect">
            <a:avLst/>
          </a:prstGeom>
        </p:spPr>
        <p:txBody>
          <a:bodyPr wrap="square">
            <a:spAutoFit/>
          </a:bodyPr>
          <a:lstStyle/>
          <a:p>
            <a:pPr>
              <a:spcAft>
                <a:spcPts val="0"/>
              </a:spcAft>
            </a:pPr>
            <a:r>
              <a:rPr lang="vi-VN" sz="2400">
                <a:solidFill>
                  <a:srgbClr val="FF0000"/>
                </a:solidFill>
                <a:latin typeface="Times New Roman" panose="02020603050405020304" pitchFamily="18" charset="0"/>
                <a:ea typeface="Times New Roman" panose="02020603050405020304" pitchFamily="18" charset="0"/>
              </a:rPr>
              <a:t>*Quy trình sử dụng VOM</a:t>
            </a:r>
            <a:endParaRPr lang="en-US" sz="240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a:solidFill>
                  <a:srgbClr val="FF0000"/>
                </a:solidFill>
                <a:latin typeface="Times New Roman" panose="02020603050405020304" pitchFamily="18" charset="0"/>
                <a:ea typeface="Times New Roman" panose="02020603050405020304" pitchFamily="18" charset="0"/>
              </a:rPr>
              <a:t>Bước 1. Chọn đại lượng điện và thang đo</a:t>
            </a:r>
            <a:endParaRPr lang="en-US" sz="240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a:solidFill>
                  <a:srgbClr val="FF0000"/>
                </a:solidFill>
                <a:latin typeface="Times New Roman" panose="02020603050405020304" pitchFamily="18" charset="0"/>
                <a:ea typeface="Times New Roman" panose="02020603050405020304" pitchFamily="18" charset="0"/>
              </a:rPr>
              <a:t>Bước 2. Tiến hành đo</a:t>
            </a:r>
            <a:endParaRPr lang="en-US" sz="240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a:solidFill>
                  <a:srgbClr val="FF0000"/>
                </a:solidFill>
                <a:latin typeface="Times New Roman" panose="02020603050405020304" pitchFamily="18" charset="0"/>
                <a:ea typeface="Times New Roman" panose="02020603050405020304" pitchFamily="18" charset="0"/>
              </a:rPr>
              <a:t>Bước 3. Đọc kết quả </a:t>
            </a:r>
            <a:endParaRPr lang="en-US" sz="240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a:solidFill>
                  <a:srgbClr val="FF0000"/>
                </a:solidFill>
                <a:latin typeface="Times New Roman" panose="02020603050405020304" pitchFamily="18" charset="0"/>
                <a:ea typeface="Times New Roman" panose="02020603050405020304" pitchFamily="18" charset="0"/>
              </a:rPr>
              <a:t>*</a:t>
            </a:r>
            <a:r>
              <a:rPr lang="en-US" sz="2400">
                <a:solidFill>
                  <a:srgbClr val="FF0000"/>
                </a:solidFill>
                <a:latin typeface="Times New Roman" panose="02020603050405020304" pitchFamily="18" charset="0"/>
                <a:ea typeface="Times New Roman" panose="02020603050405020304" pitchFamily="18" charset="0"/>
              </a:rPr>
              <a:t>Để đo điện áp 220 V xoay chiều, núm xoay chọn thang đo cần đặt tại vị trí ACV 750V.</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235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8553" y="222103"/>
            <a:ext cx="9807857" cy="461665"/>
          </a:xfrm>
          <a:prstGeom prst="rect">
            <a:avLst/>
          </a:prstGeom>
        </p:spPr>
        <p:txBody>
          <a:bodyPr wrap="square">
            <a:spAutoFit/>
          </a:bodyPr>
          <a:lstStyle/>
          <a:p>
            <a:pPr algn="ctr"/>
            <a:r>
              <a:rPr lang="vi-VN" sz="2400" b="1">
                <a:solidFill>
                  <a:srgbClr val="FF0000"/>
                </a:solidFill>
                <a:latin typeface="Times New Roman" panose="02020603050405020304" pitchFamily="18" charset="0"/>
                <a:cs typeface="Times New Roman" panose="02020603050405020304" pitchFamily="18" charset="0"/>
              </a:rPr>
              <a:t>CHỦ ĐỀ </a:t>
            </a:r>
            <a:r>
              <a:rPr lang="en-US" sz="2400" b="1">
                <a:solidFill>
                  <a:srgbClr val="FF0000"/>
                </a:solidFill>
                <a:latin typeface="Times New Roman" panose="02020603050405020304" pitchFamily="18" charset="0"/>
                <a:cs typeface="Times New Roman" panose="02020603050405020304" pitchFamily="18" charset="0"/>
              </a:rPr>
              <a:t> 2. </a:t>
            </a:r>
            <a:r>
              <a:rPr lang="vi-VN" sz="2400" b="1">
                <a:solidFill>
                  <a:srgbClr val="FF0000"/>
                </a:solidFill>
                <a:latin typeface="Times New Roman" panose="02020603050405020304" pitchFamily="18" charset="0"/>
                <a:cs typeface="Times New Roman" panose="02020603050405020304" pitchFamily="18" charset="0"/>
              </a:rPr>
              <a:t>DỤNG CỤ ĐO ĐIỆN CƠ BẢN</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538064" y="833545"/>
            <a:ext cx="11059887" cy="1938992"/>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2. Đồng hồ vạn năng(VOM)</a:t>
            </a:r>
            <a:endParaRPr lang="en-US" sz="2400" b="1">
              <a:latin typeface="Times New Roman" panose="02020603050405020304" pitchFamily="18" charset="0"/>
              <a:cs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2.2. Quy trình sử dụng VOM</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Bước 1. Chọn đại lượng điện và thang đo</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Bước 2. Tiến hành đo</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Bước 3. Đọc kết quả </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590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7240" y="176174"/>
            <a:ext cx="11625943" cy="4023709"/>
          </a:xfrm>
          <a:prstGeom prst="rect">
            <a:avLst/>
          </a:prstGeom>
        </p:spPr>
      </p:pic>
    </p:spTree>
    <p:extLst>
      <p:ext uri="{BB962C8B-B14F-4D97-AF65-F5344CB8AC3E}">
        <p14:creationId xmlns:p14="http://schemas.microsoft.com/office/powerpoint/2010/main" val="334179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6572" y="197865"/>
            <a:ext cx="11560508" cy="4092295"/>
          </a:xfrm>
          <a:prstGeom prst="rect">
            <a:avLst/>
          </a:prstGeom>
        </p:spPr>
      </p:pic>
    </p:spTree>
    <p:extLst>
      <p:ext uri="{BB962C8B-B14F-4D97-AF65-F5344CB8AC3E}">
        <p14:creationId xmlns:p14="http://schemas.microsoft.com/office/powerpoint/2010/main" val="248996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4874" y="132781"/>
            <a:ext cx="11635273" cy="461665"/>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Dụng cụ đo điện minh hoạ ở Hình 2.1 đo được những đại lượng điện nào?</a:t>
            </a:r>
          </a:p>
        </p:txBody>
      </p:sp>
      <p:pic>
        <p:nvPicPr>
          <p:cNvPr id="4" name="Picture 3" descr="C:\Users\DELL\Desktop\video\image_287.png"/>
          <p:cNvPicPr/>
          <p:nvPr/>
        </p:nvPicPr>
        <p:blipFill>
          <a:blip r:embed="rId2">
            <a:extLst>
              <a:ext uri="{28A0092B-C50C-407E-A947-70E740481C1C}">
                <a14:useLocalDpi xmlns:a14="http://schemas.microsoft.com/office/drawing/2010/main" val="0"/>
              </a:ext>
            </a:extLst>
          </a:blip>
          <a:srcRect/>
          <a:stretch>
            <a:fillRect/>
          </a:stretch>
        </p:blipFill>
        <p:spPr bwMode="auto">
          <a:xfrm>
            <a:off x="889854" y="916647"/>
            <a:ext cx="6442930" cy="4191684"/>
          </a:xfrm>
          <a:prstGeom prst="rect">
            <a:avLst/>
          </a:prstGeom>
          <a:noFill/>
          <a:ln>
            <a:noFill/>
          </a:ln>
        </p:spPr>
      </p:pic>
    </p:spTree>
    <p:extLst>
      <p:ext uri="{BB962C8B-B14F-4D97-AF65-F5344CB8AC3E}">
        <p14:creationId xmlns:p14="http://schemas.microsoft.com/office/powerpoint/2010/main" val="399994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45519" y="361174"/>
            <a:ext cx="10235395" cy="1200329"/>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Em hãy tìm hiểu ampe kìm như minh hoạ ở Hình 2.4 và cho biết ampe kìm có thể sử dụng để đo, kiểm tra những đại lượng điện nào của mạng điện trong nhà.</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345519" y="1670179"/>
            <a:ext cx="5770296" cy="4058818"/>
          </a:xfrm>
          <a:prstGeom prst="rect">
            <a:avLst/>
          </a:prstGeom>
        </p:spPr>
      </p:pic>
    </p:spTree>
    <p:extLst>
      <p:ext uri="{BB962C8B-B14F-4D97-AF65-F5344CB8AC3E}">
        <p14:creationId xmlns:p14="http://schemas.microsoft.com/office/powerpoint/2010/main" val="268206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45519" y="361174"/>
            <a:ext cx="10235395" cy="1200329"/>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Em hãy tìm hiểu ampe kìm như minh hoạ ở Hình 2.4 và cho biết ampe kìm có thể sử dụng để đo, kiểm tra những đại lượng điện nào của mạng điện trong nhà.</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345519" y="1670179"/>
            <a:ext cx="5770296" cy="4058818"/>
          </a:xfrm>
          <a:prstGeom prst="rect">
            <a:avLst/>
          </a:prstGeom>
        </p:spPr>
      </p:pic>
      <p:sp>
        <p:nvSpPr>
          <p:cNvPr id="3" name="Rectangle 2"/>
          <p:cNvSpPr/>
          <p:nvPr/>
        </p:nvSpPr>
        <p:spPr>
          <a:xfrm>
            <a:off x="6313714" y="1806849"/>
            <a:ext cx="4985657" cy="3046988"/>
          </a:xfrm>
          <a:prstGeom prst="rect">
            <a:avLst/>
          </a:prstGeom>
        </p:spPr>
        <p:txBody>
          <a:bodyPr wrap="square">
            <a:spAutoFit/>
          </a:bodyPr>
          <a:lstStyle/>
          <a:p>
            <a:pPr>
              <a:spcAft>
                <a:spcPts val="0"/>
              </a:spcAft>
            </a:pPr>
            <a:r>
              <a:rPr lang="en-US" sz="2400">
                <a:solidFill>
                  <a:srgbClr val="FF0000"/>
                </a:solidFill>
                <a:latin typeface="Times New Roman" panose="02020603050405020304" pitchFamily="18" charset="0"/>
                <a:ea typeface="Times New Roman" panose="02020603050405020304" pitchFamily="18" charset="0"/>
              </a:rPr>
              <a:t>Hình 2.4, ta có thể xác định các chức năng đo lường chính của ampe kìm như sau:</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Đo dòng điện</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Đo điện áp</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Đo điện trở</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Đo tần số</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Kiểm tra thông mạch</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7782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down)">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59593" y="155901"/>
            <a:ext cx="3163688" cy="461665"/>
          </a:xfrm>
          <a:prstGeom prst="rect">
            <a:avLst/>
          </a:prstGeom>
        </p:spPr>
        <p:txBody>
          <a:bodyPr wrap="none">
            <a:spAutoFit/>
          </a:bodyPr>
          <a:lstStyle/>
          <a:p>
            <a:pPr algn="ctr">
              <a:spcAft>
                <a:spcPts val="0"/>
              </a:spcAft>
            </a:pPr>
            <a:r>
              <a:rPr lang="vi-VN" sz="2400">
                <a:solidFill>
                  <a:srgbClr val="000000"/>
                </a:solidFill>
                <a:latin typeface="Times New Roman" panose="02020603050405020304" pitchFamily="18" charset="0"/>
                <a:ea typeface="Times New Roman" panose="02020603050405020304" pitchFamily="18" charset="0"/>
              </a:rPr>
              <a:t>PHIẾU HỌC TẬP SỐ 1</a:t>
            </a:r>
            <a:endParaRPr lang="en-US" sz="2400">
              <a:effectLst/>
              <a:latin typeface="Times New Roman" panose="02020603050405020304" pitchFamily="18" charset="0"/>
              <a:ea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53778296"/>
              </p:ext>
            </p:extLst>
          </p:nvPr>
        </p:nvGraphicFramePr>
        <p:xfrm>
          <a:off x="710695" y="759106"/>
          <a:ext cx="11045876" cy="6094308"/>
        </p:xfrm>
        <a:graphic>
          <a:graphicData uri="http://schemas.openxmlformats.org/drawingml/2006/table">
            <a:tbl>
              <a:tblPr firstRow="1" firstCol="1" bandRow="1"/>
              <a:tblGrid>
                <a:gridCol w="6995965">
                  <a:extLst>
                    <a:ext uri="{9D8B030D-6E8A-4147-A177-3AD203B41FA5}">
                      <a16:colId xmlns:a16="http://schemas.microsoft.com/office/drawing/2014/main" val="807243372"/>
                    </a:ext>
                  </a:extLst>
                </a:gridCol>
                <a:gridCol w="4049911">
                  <a:extLst>
                    <a:ext uri="{9D8B030D-6E8A-4147-A177-3AD203B41FA5}">
                      <a16:colId xmlns:a16="http://schemas.microsoft.com/office/drawing/2014/main" val="1552981103"/>
                    </a:ext>
                  </a:extLst>
                </a:gridCol>
              </a:tblGrid>
              <a:tr h="347998">
                <a:tc gridSpan="2">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653" marR="36653"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000"/>
                    </a:p>
                  </a:txBody>
                  <a:tcPr marL="48870" marR="48870" marT="24435" marB="24435">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260530308"/>
                  </a:ext>
                </a:extLst>
              </a:tr>
              <a:tr h="2969022">
                <a:tc gridSpan="2">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hãy đọc thông tin trong SGK , quan sát hình </a:t>
                      </a: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và hoàn thành bảng dưới đây để được chức năng, cấu tạo và cách sử dụng của Ampe kìm</a:t>
                      </a:r>
                    </a:p>
                    <a:p>
                      <a:pPr>
                        <a:spcAft>
                          <a:spcPts val="0"/>
                        </a:spcAft>
                      </a:pPr>
                      <a:endPar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endPar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endPar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endPar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653" marR="36653"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000"/>
                    </a:p>
                  </a:txBody>
                  <a:tcPr marL="48870" marR="48870" marT="24435" marB="24435">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2937423"/>
                  </a:ext>
                </a:extLst>
              </a:tr>
              <a:tr h="669714">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Ampe kìm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653" marR="36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653" marR="36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3919430"/>
                  </a:ext>
                </a:extLst>
              </a:tr>
              <a:tr h="347998">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Chức năng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653" marR="36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653" marR="36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6385297"/>
                  </a:ext>
                </a:extLst>
              </a:tr>
              <a:tr h="347998">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Cấu tạo</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653" marR="36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653" marR="36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9615210"/>
                  </a:ext>
                </a:extLst>
              </a:tr>
              <a:tr h="669714">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 sử dụng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653" marR="36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653" marR="36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6504607"/>
                  </a:ext>
                </a:extLst>
              </a:tr>
            </a:tbl>
          </a:graphicData>
        </a:graphic>
      </p:graphicFrame>
      <p:pic>
        <p:nvPicPr>
          <p:cNvPr id="4" name="Picture 3"/>
          <p:cNvPicPr>
            <a:picLocks noChangeAspect="1"/>
          </p:cNvPicPr>
          <p:nvPr/>
        </p:nvPicPr>
        <p:blipFill>
          <a:blip r:embed="rId2"/>
          <a:stretch>
            <a:fillRect/>
          </a:stretch>
        </p:blipFill>
        <p:spPr>
          <a:xfrm>
            <a:off x="1097034" y="1931435"/>
            <a:ext cx="7319178" cy="2659225"/>
          </a:xfrm>
          <a:prstGeom prst="rect">
            <a:avLst/>
          </a:prstGeom>
        </p:spPr>
      </p:pic>
    </p:spTree>
    <p:extLst>
      <p:ext uri="{BB962C8B-B14F-4D97-AF65-F5344CB8AC3E}">
        <p14:creationId xmlns:p14="http://schemas.microsoft.com/office/powerpoint/2010/main" val="144634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63650" y="314521"/>
            <a:ext cx="5427320" cy="830997"/>
          </a:xfrm>
          <a:prstGeom prst="rect">
            <a:avLst/>
          </a:prstGeom>
        </p:spPr>
        <p:txBody>
          <a:bodyPr wrap="none">
            <a:spAutoFit/>
          </a:bodyPr>
          <a:lstStyle/>
          <a:p>
            <a:pPr algn="ctr"/>
            <a:r>
              <a:rPr lang="vi-VN" sz="2400">
                <a:latin typeface="Times New Roman" panose="02020603050405020304" pitchFamily="18" charset="0"/>
                <a:cs typeface="Times New Roman" panose="02020603050405020304" pitchFamily="18" charset="0"/>
              </a:rPr>
              <a:t>HƯỚNG DẪN CHẤM PHIẾU HỌC TẬP</a:t>
            </a:r>
            <a:endParaRPr lang="en-US"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PHIẾU HỌC TẬP SỐ 1</a:t>
            </a:r>
            <a:endParaRPr lang="en-US" sz="2400">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63716574"/>
              </p:ext>
            </p:extLst>
          </p:nvPr>
        </p:nvGraphicFramePr>
        <p:xfrm>
          <a:off x="664042" y="1281619"/>
          <a:ext cx="11045876" cy="4537536"/>
        </p:xfrm>
        <a:graphic>
          <a:graphicData uri="http://schemas.openxmlformats.org/drawingml/2006/table">
            <a:tbl>
              <a:tblPr firstRow="1" firstCol="1" bandRow="1"/>
              <a:tblGrid>
                <a:gridCol w="3189501">
                  <a:extLst>
                    <a:ext uri="{9D8B030D-6E8A-4147-A177-3AD203B41FA5}">
                      <a16:colId xmlns:a16="http://schemas.microsoft.com/office/drawing/2014/main" val="807243372"/>
                    </a:ext>
                  </a:extLst>
                </a:gridCol>
                <a:gridCol w="7856375">
                  <a:extLst>
                    <a:ext uri="{9D8B030D-6E8A-4147-A177-3AD203B41FA5}">
                      <a16:colId xmlns:a16="http://schemas.microsoft.com/office/drawing/2014/main" val="1552981103"/>
                    </a:ext>
                  </a:extLst>
                </a:gridCol>
              </a:tblGrid>
              <a:tr h="195481">
                <a:tc gridSpan="2">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653" marR="36653"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000"/>
                    </a:p>
                  </a:txBody>
                  <a:tcPr marL="48870" marR="48870" marT="24435" marB="24435">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260530308"/>
                  </a:ext>
                </a:extLst>
              </a:tr>
              <a:tr h="738144">
                <a:tc gridSpan="2">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hãy đọc thông tin trong SGK , quan sát hình </a:t>
                      </a: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và hoàn thành bảng dưới đây để được chức năng, cấu tạo và cách sử dụng của Ampe kìm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653" marR="36653"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000"/>
                    </a:p>
                  </a:txBody>
                  <a:tcPr marL="48870" marR="48870" marT="24435" marB="24435">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2937423"/>
                  </a:ext>
                </a:extLst>
              </a:tr>
              <a:tr h="738144">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Ampe kìm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653" marR="36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653" marR="36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3919430"/>
                  </a:ext>
                </a:extLst>
              </a:tr>
              <a:tr h="738144">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Chức năng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653" marR="36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Dùng để đo cường độ dòng điện xoay chiều, điện áp xoay chiều, điện trở</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6385297"/>
                  </a:ext>
                </a:extLst>
              </a:tr>
              <a:tr h="738144">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Cấu tạo</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653" marR="36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Hàm kẹp; lẫy mở hàm kẹp; vỏ ampe kìm; que đo; thang đo; màn hình hiển thị; núm xoay chọn thang đo; giắc cắm que đo.</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9615210"/>
                  </a:ext>
                </a:extLst>
              </a:tr>
              <a:tr h="738144">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 sử dụng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653" marR="366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Bước 1: Xác định giá trị lớn nhất của cường độ dòng điện xoay chiều cần đo và chọn thang đo cường độ dòng điện xoay chiều phù hợp trên đồng hồ</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vi-V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Bước 2: Kẹp một dây điện cấp nguồn cho tải tiêu thụ điện vào hàm kẹp</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vi-V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Bước 3: Đọc kết quả đo trên màn hình hiển thị.</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6504607"/>
                  </a:ext>
                </a:extLst>
              </a:tr>
            </a:tbl>
          </a:graphicData>
        </a:graphic>
      </p:graphicFrame>
    </p:spTree>
    <p:extLst>
      <p:ext uri="{BB962C8B-B14F-4D97-AF65-F5344CB8AC3E}">
        <p14:creationId xmlns:p14="http://schemas.microsoft.com/office/powerpoint/2010/main" val="374455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8553" y="222103"/>
            <a:ext cx="9807857" cy="461665"/>
          </a:xfrm>
          <a:prstGeom prst="rect">
            <a:avLst/>
          </a:prstGeom>
        </p:spPr>
        <p:txBody>
          <a:bodyPr wrap="square">
            <a:spAutoFit/>
          </a:bodyPr>
          <a:lstStyle/>
          <a:p>
            <a:pPr algn="ctr"/>
            <a:r>
              <a:rPr lang="vi-VN" sz="2400" b="1">
                <a:solidFill>
                  <a:srgbClr val="FF0000"/>
                </a:solidFill>
                <a:latin typeface="Times New Roman" panose="02020603050405020304" pitchFamily="18" charset="0"/>
                <a:cs typeface="Times New Roman" panose="02020603050405020304" pitchFamily="18" charset="0"/>
              </a:rPr>
              <a:t>CHỦ ĐỀ </a:t>
            </a:r>
            <a:r>
              <a:rPr lang="en-US" sz="2400" b="1">
                <a:solidFill>
                  <a:srgbClr val="FF0000"/>
                </a:solidFill>
                <a:latin typeface="Times New Roman" panose="02020603050405020304" pitchFamily="18" charset="0"/>
                <a:cs typeface="Times New Roman" panose="02020603050405020304" pitchFamily="18" charset="0"/>
              </a:rPr>
              <a:t> 2. </a:t>
            </a:r>
            <a:r>
              <a:rPr lang="vi-VN" sz="2400" b="1">
                <a:solidFill>
                  <a:srgbClr val="FF0000"/>
                </a:solidFill>
                <a:latin typeface="Times New Roman" panose="02020603050405020304" pitchFamily="18" charset="0"/>
                <a:cs typeface="Times New Roman" panose="02020603050405020304" pitchFamily="18" charset="0"/>
              </a:rPr>
              <a:t>DỤNG CỤ ĐO ĐIỆN CƠ BẢN</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538064" y="833545"/>
            <a:ext cx="11059887" cy="3785652"/>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3. Ampe kìm</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3.1. Các bộ phận chính của ampe kìm</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Dùng để đo cường độ dòng điện xoay chiều, điện áp xoay chiều, điện trở</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Ampe kìm gồm các bộ phận chính sau: Hàm kẹp; lẫy mở hàm kẹp; vỏ ampe kìm; que đo; thang đo; màn hình hiển thị; núm xoay chọn thang đo; giắc cắm que đo.</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3.2. Quy trình sử dụng ampe kìm</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Bước 1: Xác định giá trị lớn nhất của cường độ dòng điện xoay chiều cần đo và chọn thang đo cường độ dòng điện xoay chiều phù hợp trên đồng hồ</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Bước 2: Kẹp một dây điện cấp nguồn cho tải tiêu thụ điện vào hàm kẹp</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Bước 3: Đọc kết quả đo trên màn hình hiển thị.</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420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8553" y="222103"/>
            <a:ext cx="9807857" cy="461665"/>
          </a:xfrm>
          <a:prstGeom prst="rect">
            <a:avLst/>
          </a:prstGeom>
        </p:spPr>
        <p:txBody>
          <a:bodyPr wrap="square">
            <a:spAutoFit/>
          </a:bodyPr>
          <a:lstStyle/>
          <a:p>
            <a:pPr algn="ctr"/>
            <a:r>
              <a:rPr lang="vi-VN" sz="2400" b="1">
                <a:solidFill>
                  <a:srgbClr val="FF0000"/>
                </a:solidFill>
                <a:latin typeface="Times New Roman" panose="02020603050405020304" pitchFamily="18" charset="0"/>
                <a:cs typeface="Times New Roman" panose="02020603050405020304" pitchFamily="18" charset="0"/>
              </a:rPr>
              <a:t>CHỦ ĐỀ </a:t>
            </a:r>
            <a:r>
              <a:rPr lang="en-US" sz="2400" b="1">
                <a:solidFill>
                  <a:srgbClr val="FF0000"/>
                </a:solidFill>
                <a:latin typeface="Times New Roman" panose="02020603050405020304" pitchFamily="18" charset="0"/>
                <a:cs typeface="Times New Roman" panose="02020603050405020304" pitchFamily="18" charset="0"/>
              </a:rPr>
              <a:t> 2. </a:t>
            </a:r>
            <a:r>
              <a:rPr lang="vi-VN" sz="2400" b="1">
                <a:solidFill>
                  <a:srgbClr val="FF0000"/>
                </a:solidFill>
                <a:latin typeface="Times New Roman" panose="02020603050405020304" pitchFamily="18" charset="0"/>
                <a:cs typeface="Times New Roman" panose="02020603050405020304" pitchFamily="18" charset="0"/>
              </a:rPr>
              <a:t>DỤNG CỤ ĐO ĐIỆN CƠ BẢN</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538064" y="833545"/>
            <a:ext cx="11059887" cy="2308324"/>
          </a:xfrm>
          <a:prstGeom prst="rect">
            <a:avLst/>
          </a:prstGeom>
        </p:spPr>
        <p:txBody>
          <a:bodyPr wrap="square">
            <a:spAutoFit/>
          </a:bodyPr>
          <a:lstStyle/>
          <a:p>
            <a:r>
              <a:rPr lang="vi-VN" sz="2400" b="1" dirty="0">
                <a:latin typeface="Times New Roman" panose="02020603050405020304" pitchFamily="18" charset="0"/>
                <a:cs typeface="Times New Roman" panose="02020603050405020304" pitchFamily="18" charset="0"/>
              </a:rPr>
              <a:t>3. </a:t>
            </a:r>
            <a:r>
              <a:rPr lang="vi-VN" sz="2400" b="1" dirty="0" err="1">
                <a:latin typeface="Times New Roman" panose="02020603050405020304" pitchFamily="18" charset="0"/>
                <a:cs typeface="Times New Roman" panose="02020603050405020304" pitchFamily="18" charset="0"/>
              </a:rPr>
              <a:t>Ampe</a:t>
            </a:r>
            <a:r>
              <a:rPr lang="vi-VN" sz="2400" b="1" dirty="0">
                <a:latin typeface="Times New Roman" panose="02020603050405020304" pitchFamily="18" charset="0"/>
                <a:cs typeface="Times New Roman" panose="02020603050405020304" pitchFamily="18" charset="0"/>
              </a:rPr>
              <a:t> </a:t>
            </a:r>
            <a:r>
              <a:rPr lang="vi-VN" sz="2400" b="1" dirty="0" err="1">
                <a:latin typeface="Times New Roman" panose="02020603050405020304" pitchFamily="18" charset="0"/>
                <a:cs typeface="Times New Roman" panose="02020603050405020304" pitchFamily="18" charset="0"/>
              </a:rPr>
              <a:t>kìm</a:t>
            </a:r>
            <a:endParaRPr lang="en-US" sz="2400" b="1" dirty="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3.2</a:t>
            </a:r>
            <a:r>
              <a:rPr lang="vi-VN" sz="2400" dirty="0">
                <a:latin typeface="Times New Roman" panose="02020603050405020304" pitchFamily="18" charset="0"/>
                <a:cs typeface="Times New Roman" panose="02020603050405020304" pitchFamily="18" charset="0"/>
              </a:rPr>
              <a:t>. Quy </a:t>
            </a:r>
            <a:r>
              <a:rPr lang="vi-VN" sz="2400" dirty="0" err="1">
                <a:latin typeface="Times New Roman" panose="02020603050405020304" pitchFamily="18" charset="0"/>
                <a:cs typeface="Times New Roman" panose="02020603050405020304" pitchFamily="18" charset="0"/>
              </a:rPr>
              <a:t>trình</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sử</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dụng</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ampe</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kìm</a:t>
            </a:r>
            <a:endParaRPr lang="en-US" sz="2400" dirty="0">
              <a:latin typeface="Times New Roman" panose="02020603050405020304" pitchFamily="18" charset="0"/>
              <a:cs typeface="Times New Roman" panose="02020603050405020304" pitchFamily="18" charset="0"/>
            </a:endParaRPr>
          </a:p>
          <a:p>
            <a:r>
              <a:rPr lang="vi-VN" sz="2400" dirty="0" err="1">
                <a:latin typeface="Times New Roman" panose="02020603050405020304" pitchFamily="18" charset="0"/>
                <a:cs typeface="Times New Roman" panose="02020603050405020304" pitchFamily="18" charset="0"/>
              </a:rPr>
              <a:t>Bước</a:t>
            </a:r>
            <a:r>
              <a:rPr lang="vi-VN" sz="2400" dirty="0">
                <a:latin typeface="Times New Roman" panose="02020603050405020304" pitchFamily="18" charset="0"/>
                <a:cs typeface="Times New Roman" panose="02020603050405020304" pitchFamily="18" charset="0"/>
              </a:rPr>
              <a:t> 1: </a:t>
            </a:r>
            <a:r>
              <a:rPr lang="vi-VN" sz="2400" dirty="0" err="1">
                <a:latin typeface="Times New Roman" panose="02020603050405020304" pitchFamily="18" charset="0"/>
                <a:cs typeface="Times New Roman" panose="02020603050405020304" pitchFamily="18" charset="0"/>
              </a:rPr>
              <a:t>Xác</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định</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giá</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trị</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lớn</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nhất</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của</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cường</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độ</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dòng</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điện</a:t>
            </a:r>
            <a:r>
              <a:rPr lang="vi-VN" sz="2400" dirty="0">
                <a:latin typeface="Times New Roman" panose="02020603050405020304" pitchFamily="18" charset="0"/>
                <a:cs typeface="Times New Roman" panose="02020603050405020304" pitchFamily="18" charset="0"/>
              </a:rPr>
              <a:t> xoay </a:t>
            </a:r>
            <a:r>
              <a:rPr lang="vi-VN" sz="2400" dirty="0" err="1">
                <a:latin typeface="Times New Roman" panose="02020603050405020304" pitchFamily="18" charset="0"/>
                <a:cs typeface="Times New Roman" panose="02020603050405020304" pitchFamily="18" charset="0"/>
              </a:rPr>
              <a:t>chiều</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cần</a:t>
            </a:r>
            <a:r>
              <a:rPr lang="vi-VN" sz="2400" dirty="0">
                <a:latin typeface="Times New Roman" panose="02020603050405020304" pitchFamily="18" charset="0"/>
                <a:cs typeface="Times New Roman" panose="02020603050405020304" pitchFamily="18" charset="0"/>
              </a:rPr>
              <a:t> đo </a:t>
            </a:r>
            <a:r>
              <a:rPr lang="vi-VN" sz="2400" dirty="0" err="1">
                <a:latin typeface="Times New Roman" panose="02020603050405020304" pitchFamily="18" charset="0"/>
                <a:cs typeface="Times New Roman" panose="02020603050405020304" pitchFamily="18" charset="0"/>
              </a:rPr>
              <a:t>và</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chọn</a:t>
            </a:r>
            <a:r>
              <a:rPr lang="vi-VN" sz="2400" dirty="0">
                <a:latin typeface="Times New Roman" panose="02020603050405020304" pitchFamily="18" charset="0"/>
                <a:cs typeface="Times New Roman" panose="02020603050405020304" pitchFamily="18" charset="0"/>
              </a:rPr>
              <a:t> thang đo </a:t>
            </a:r>
            <a:r>
              <a:rPr lang="vi-VN" sz="2400" dirty="0" err="1">
                <a:latin typeface="Times New Roman" panose="02020603050405020304" pitchFamily="18" charset="0"/>
                <a:cs typeface="Times New Roman" panose="02020603050405020304" pitchFamily="18" charset="0"/>
              </a:rPr>
              <a:t>cường</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độ</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dòng</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điện</a:t>
            </a:r>
            <a:r>
              <a:rPr lang="vi-VN" sz="2400" dirty="0">
                <a:latin typeface="Times New Roman" panose="02020603050405020304" pitchFamily="18" charset="0"/>
                <a:cs typeface="Times New Roman" panose="02020603050405020304" pitchFamily="18" charset="0"/>
              </a:rPr>
              <a:t> xoay </a:t>
            </a:r>
            <a:r>
              <a:rPr lang="vi-VN" sz="2400" dirty="0" err="1">
                <a:latin typeface="Times New Roman" panose="02020603050405020304" pitchFamily="18" charset="0"/>
                <a:cs typeface="Times New Roman" panose="02020603050405020304" pitchFamily="18" charset="0"/>
              </a:rPr>
              <a:t>chiều</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phù</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hợp</a:t>
            </a:r>
            <a:r>
              <a:rPr lang="vi-VN" sz="2400" dirty="0">
                <a:latin typeface="Times New Roman" panose="02020603050405020304" pitchFamily="18" charset="0"/>
                <a:cs typeface="Times New Roman" panose="02020603050405020304" pitchFamily="18" charset="0"/>
              </a:rPr>
              <a:t> trên </a:t>
            </a:r>
            <a:r>
              <a:rPr lang="vi-VN" sz="2400" dirty="0" err="1">
                <a:latin typeface="Times New Roman" panose="02020603050405020304" pitchFamily="18" charset="0"/>
                <a:cs typeface="Times New Roman" panose="02020603050405020304" pitchFamily="18" charset="0"/>
              </a:rPr>
              <a:t>đồng</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hồ</a:t>
            </a:r>
            <a:endParaRPr lang="en-US" sz="2400" dirty="0">
              <a:latin typeface="Times New Roman" panose="02020603050405020304" pitchFamily="18" charset="0"/>
              <a:cs typeface="Times New Roman" panose="02020603050405020304" pitchFamily="18" charset="0"/>
            </a:endParaRPr>
          </a:p>
          <a:p>
            <a:r>
              <a:rPr lang="vi-VN" sz="2400" dirty="0" err="1">
                <a:latin typeface="Times New Roman" panose="02020603050405020304" pitchFamily="18" charset="0"/>
                <a:cs typeface="Times New Roman" panose="02020603050405020304" pitchFamily="18" charset="0"/>
              </a:rPr>
              <a:t>Bước</a:t>
            </a:r>
            <a:r>
              <a:rPr lang="vi-VN" sz="2400" dirty="0">
                <a:latin typeface="Times New Roman" panose="02020603050405020304" pitchFamily="18" charset="0"/>
                <a:cs typeface="Times New Roman" panose="02020603050405020304" pitchFamily="18" charset="0"/>
              </a:rPr>
              <a:t> 2: </a:t>
            </a:r>
            <a:r>
              <a:rPr lang="vi-VN" sz="2400" dirty="0" err="1">
                <a:latin typeface="Times New Roman" panose="02020603050405020304" pitchFamily="18" charset="0"/>
                <a:cs typeface="Times New Roman" panose="02020603050405020304" pitchFamily="18" charset="0"/>
              </a:rPr>
              <a:t>Kẹp</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một</a:t>
            </a:r>
            <a:r>
              <a:rPr lang="vi-VN" sz="2400" dirty="0">
                <a:latin typeface="Times New Roman" panose="02020603050405020304" pitchFamily="18" charset="0"/>
                <a:cs typeface="Times New Roman" panose="02020603050405020304" pitchFamily="18" charset="0"/>
              </a:rPr>
              <a:t> dây </a:t>
            </a:r>
            <a:r>
              <a:rPr lang="vi-VN" sz="2400" dirty="0" err="1">
                <a:latin typeface="Times New Roman" panose="02020603050405020304" pitchFamily="18" charset="0"/>
                <a:cs typeface="Times New Roman" panose="02020603050405020304" pitchFamily="18" charset="0"/>
              </a:rPr>
              <a:t>điện</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cấp</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nguồn</a:t>
            </a:r>
            <a:r>
              <a:rPr lang="vi-VN" sz="2400" dirty="0">
                <a:latin typeface="Times New Roman" panose="02020603050405020304" pitchFamily="18" charset="0"/>
                <a:cs typeface="Times New Roman" panose="02020603050405020304" pitchFamily="18" charset="0"/>
              </a:rPr>
              <a:t> cho </a:t>
            </a:r>
            <a:r>
              <a:rPr lang="vi-VN" sz="2400" dirty="0" err="1">
                <a:latin typeface="Times New Roman" panose="02020603050405020304" pitchFamily="18" charset="0"/>
                <a:cs typeface="Times New Roman" panose="02020603050405020304" pitchFamily="18" charset="0"/>
              </a:rPr>
              <a:t>tải</a:t>
            </a:r>
            <a:r>
              <a:rPr lang="vi-VN" sz="2400" dirty="0">
                <a:latin typeface="Times New Roman" panose="02020603050405020304" pitchFamily="18" charset="0"/>
                <a:cs typeface="Times New Roman" panose="02020603050405020304" pitchFamily="18" charset="0"/>
              </a:rPr>
              <a:t> tiêu </a:t>
            </a:r>
            <a:r>
              <a:rPr lang="vi-VN" sz="2400" dirty="0" err="1">
                <a:latin typeface="Times New Roman" panose="02020603050405020304" pitchFamily="18" charset="0"/>
                <a:cs typeface="Times New Roman" panose="02020603050405020304" pitchFamily="18" charset="0"/>
              </a:rPr>
              <a:t>thụ</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điện</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vào</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hàm</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kẹp</a:t>
            </a:r>
            <a:endParaRPr lang="en-US" sz="2400" dirty="0">
              <a:latin typeface="Times New Roman" panose="02020603050405020304" pitchFamily="18" charset="0"/>
              <a:cs typeface="Times New Roman" panose="02020603050405020304" pitchFamily="18" charset="0"/>
            </a:endParaRPr>
          </a:p>
          <a:p>
            <a:r>
              <a:rPr lang="vi-VN" sz="2400" dirty="0" err="1">
                <a:latin typeface="Times New Roman" panose="02020603050405020304" pitchFamily="18" charset="0"/>
                <a:cs typeface="Times New Roman" panose="02020603050405020304" pitchFamily="18" charset="0"/>
              </a:rPr>
              <a:t>Bước</a:t>
            </a:r>
            <a:r>
              <a:rPr lang="vi-VN" sz="2400" dirty="0">
                <a:latin typeface="Times New Roman" panose="02020603050405020304" pitchFamily="18" charset="0"/>
                <a:cs typeface="Times New Roman" panose="02020603050405020304" pitchFamily="18" charset="0"/>
              </a:rPr>
              <a:t> 3: </a:t>
            </a:r>
            <a:r>
              <a:rPr lang="vi-VN" sz="2400" dirty="0" err="1">
                <a:latin typeface="Times New Roman" panose="02020603050405020304" pitchFamily="18" charset="0"/>
                <a:cs typeface="Times New Roman" panose="02020603050405020304" pitchFamily="18" charset="0"/>
              </a:rPr>
              <a:t>Đọc</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kết</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quả</a:t>
            </a:r>
            <a:r>
              <a:rPr lang="vi-VN" sz="2400" dirty="0">
                <a:latin typeface="Times New Roman" panose="02020603050405020304" pitchFamily="18" charset="0"/>
                <a:cs typeface="Times New Roman" panose="02020603050405020304" pitchFamily="18" charset="0"/>
              </a:rPr>
              <a:t> đo trên </a:t>
            </a:r>
            <a:r>
              <a:rPr lang="vi-VN" sz="2400" dirty="0" err="1">
                <a:latin typeface="Times New Roman" panose="02020603050405020304" pitchFamily="18" charset="0"/>
                <a:cs typeface="Times New Roman" panose="02020603050405020304" pitchFamily="18" charset="0"/>
              </a:rPr>
              <a:t>màn</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hình</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hiển</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thị</a:t>
            </a:r>
            <a:r>
              <a:rPr lang="vi-VN"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523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783" y="122959"/>
            <a:ext cx="10052179" cy="1200329"/>
          </a:xfrm>
          <a:prstGeom prst="rect">
            <a:avLst/>
          </a:prstGeom>
        </p:spPr>
        <p:txBody>
          <a:bodyPr wrap="square">
            <a:spAutoFit/>
          </a:bodyPr>
          <a:lstStyle/>
          <a:p>
            <a:pPr>
              <a:spcAft>
                <a:spcPts val="0"/>
              </a:spcAft>
            </a:pPr>
            <a:r>
              <a:rPr lang="vi-VN" sz="2400" b="1">
                <a:solidFill>
                  <a:srgbClr val="000000"/>
                </a:solidFill>
                <a:latin typeface="Times New Roman" panose="02020603050405020304" pitchFamily="18" charset="0"/>
                <a:ea typeface="Times New Roman" panose="02020603050405020304" pitchFamily="18" charset="0"/>
              </a:rPr>
              <a:t>4.1. Thực hành đo điện áp xoay chiều(ACV)</a:t>
            </a:r>
            <a:endParaRPr lang="en-US" sz="2400">
              <a:latin typeface="Times New Roman" panose="02020603050405020304" pitchFamily="18" charset="0"/>
              <a:ea typeface="Times New Roman" panose="02020603050405020304" pitchFamily="18" charset="0"/>
            </a:endParaRPr>
          </a:p>
          <a:p>
            <a:pPr>
              <a:spcAft>
                <a:spcPts val="0"/>
              </a:spcAft>
            </a:pPr>
            <a:r>
              <a:rPr lang="vi-VN" sz="2400">
                <a:solidFill>
                  <a:srgbClr val="000000"/>
                </a:solidFill>
                <a:latin typeface="Times New Roman" panose="02020603050405020304" pitchFamily="18" charset="0"/>
                <a:ea typeface="Times New Roman" panose="02020603050405020304" pitchFamily="18" charset="0"/>
              </a:rPr>
              <a:t>a. Mục tiêu</a:t>
            </a:r>
            <a:endParaRPr lang="en-US" sz="2400">
              <a:latin typeface="Times New Roman" panose="02020603050405020304" pitchFamily="18" charset="0"/>
              <a:ea typeface="Times New Roman" panose="02020603050405020304" pitchFamily="18" charset="0"/>
            </a:endParaRPr>
          </a:p>
          <a:p>
            <a:pPr>
              <a:spcAft>
                <a:spcPts val="0"/>
              </a:spcAft>
            </a:pPr>
            <a:r>
              <a:rPr lang="vi-VN" sz="2400">
                <a:solidFill>
                  <a:srgbClr val="000000"/>
                </a:solidFill>
                <a:latin typeface="Times New Roman" panose="02020603050405020304" pitchFamily="18" charset="0"/>
                <a:ea typeface="Times New Roman" panose="02020603050405020304" pitchFamily="18" charset="0"/>
              </a:rPr>
              <a:t>Sử dụng VOM chỉ thị số đo được điện áp xoay chiều trong gia đình</a:t>
            </a:r>
            <a:endParaRPr lang="en-US"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8576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783" y="122959"/>
            <a:ext cx="10052179" cy="2308324"/>
          </a:xfrm>
          <a:prstGeom prst="rect">
            <a:avLst/>
          </a:prstGeom>
        </p:spPr>
        <p:txBody>
          <a:bodyPr wrap="square">
            <a:spAutoFit/>
          </a:bodyPr>
          <a:lstStyle/>
          <a:p>
            <a:pPr>
              <a:spcAft>
                <a:spcPts val="0"/>
              </a:spcAft>
            </a:pPr>
            <a:r>
              <a:rPr lang="vi-VN" sz="2400" b="1">
                <a:solidFill>
                  <a:srgbClr val="000000"/>
                </a:solidFill>
                <a:latin typeface="Times New Roman" panose="02020603050405020304" pitchFamily="18" charset="0"/>
                <a:ea typeface="Times New Roman" panose="02020603050405020304" pitchFamily="18" charset="0"/>
              </a:rPr>
              <a:t>4.1. Thực hành đo điện áp xoay chiều(ACV)</a:t>
            </a:r>
            <a:endParaRPr lang="en-US" sz="2400">
              <a:latin typeface="Times New Roman" panose="02020603050405020304" pitchFamily="18" charset="0"/>
              <a:ea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b. Chuẩn bị</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Nguồn điện xoay chiều 220V</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VOM chỉ thị số</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Aptomat cấp điện</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Bao tay(găng tay cách điện)</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902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9195" y="631879"/>
            <a:ext cx="4435151" cy="2308324"/>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c. Quy trình đo</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Bảng 2.1</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Bước 1. Chọn đại lượng điện và thang đo</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Bước 2. Tiến hành đo</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Bước 3. Đọc kết quả</a:t>
            </a:r>
            <a:endParaRPr lang="en-US" sz="240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4926562" y="692127"/>
            <a:ext cx="7147250" cy="2592249"/>
          </a:xfrm>
          <a:prstGeom prst="rect">
            <a:avLst/>
          </a:prstGeom>
        </p:spPr>
      </p:pic>
      <p:pic>
        <p:nvPicPr>
          <p:cNvPr id="4" name="Picture 3"/>
          <p:cNvPicPr>
            <a:picLocks noChangeAspect="1"/>
          </p:cNvPicPr>
          <p:nvPr/>
        </p:nvPicPr>
        <p:blipFill>
          <a:blip r:embed="rId3"/>
          <a:stretch>
            <a:fillRect/>
          </a:stretch>
        </p:blipFill>
        <p:spPr>
          <a:xfrm>
            <a:off x="4926562" y="3284376"/>
            <a:ext cx="7072605" cy="3452326"/>
          </a:xfrm>
          <a:prstGeom prst="rect">
            <a:avLst/>
          </a:prstGeom>
        </p:spPr>
      </p:pic>
      <p:sp>
        <p:nvSpPr>
          <p:cNvPr id="5" name="Rectangle 4"/>
          <p:cNvSpPr/>
          <p:nvPr/>
        </p:nvSpPr>
        <p:spPr>
          <a:xfrm>
            <a:off x="309195" y="46654"/>
            <a:ext cx="5949899" cy="461665"/>
          </a:xfrm>
          <a:prstGeom prst="rect">
            <a:avLst/>
          </a:prstGeom>
        </p:spPr>
        <p:txBody>
          <a:bodyPr wrap="none">
            <a:spAutoFit/>
          </a:bodyPr>
          <a:lstStyle/>
          <a:p>
            <a:pPr>
              <a:spcAft>
                <a:spcPts val="0"/>
              </a:spcAft>
            </a:pPr>
            <a:r>
              <a:rPr lang="vi-VN" sz="2400" b="1">
                <a:solidFill>
                  <a:srgbClr val="000000"/>
                </a:solidFill>
                <a:latin typeface="Times New Roman" panose="02020603050405020304" pitchFamily="18" charset="0"/>
                <a:ea typeface="Times New Roman" panose="02020603050405020304" pitchFamily="18" charset="0"/>
              </a:rPr>
              <a:t>4.1. Thực hành đo điện áp xoay chiều(ACV)</a:t>
            </a:r>
            <a:endParaRPr lang="en-US" sz="240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091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783" y="122959"/>
            <a:ext cx="11526417" cy="1569660"/>
          </a:xfrm>
          <a:prstGeom prst="rect">
            <a:avLst/>
          </a:prstGeom>
        </p:spPr>
        <p:txBody>
          <a:bodyPr wrap="square">
            <a:spAutoFit/>
          </a:bodyPr>
          <a:lstStyle/>
          <a:p>
            <a:pPr>
              <a:spcAft>
                <a:spcPts val="0"/>
              </a:spcAft>
            </a:pPr>
            <a:r>
              <a:rPr lang="vi-VN" sz="2400" b="1">
                <a:solidFill>
                  <a:srgbClr val="000000"/>
                </a:solidFill>
                <a:latin typeface="Times New Roman" panose="02020603050405020304" pitchFamily="18" charset="0"/>
                <a:ea typeface="Times New Roman" panose="02020603050405020304" pitchFamily="18" charset="0"/>
              </a:rPr>
              <a:t>4.1. Thực hành đo điện áp xoay chiều(ACV)</a:t>
            </a:r>
            <a:endParaRPr lang="en-US" sz="2400">
              <a:latin typeface="Times New Roman" panose="02020603050405020304" pitchFamily="18" charset="0"/>
              <a:ea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d. Thực hiện đo và báo cáo kết quả</a:t>
            </a:r>
          </a:p>
          <a:p>
            <a:pPr marL="342900" indent="-342900">
              <a:buFontTx/>
              <a:buChar char="-"/>
            </a:pPr>
            <a:r>
              <a:rPr lang="vi-VN" sz="2400">
                <a:latin typeface="Times New Roman" panose="02020603050405020304" pitchFamily="18" charset="0"/>
                <a:cs typeface="Times New Roman" panose="02020603050405020304" pitchFamily="18" charset="0"/>
              </a:rPr>
              <a:t>Thực hiện đo điện áp xoay chiều trong gia đình bằng VOM theo các bước trong bảng 2.1</a:t>
            </a:r>
          </a:p>
          <a:p>
            <a:pPr marL="342900" indent="-342900">
              <a:buFontTx/>
              <a:buChar char="-"/>
            </a:pPr>
            <a:r>
              <a:rPr lang="vi-VN" sz="2400">
                <a:latin typeface="Times New Roman" panose="02020603050405020304" pitchFamily="18" charset="0"/>
                <a:cs typeface="Times New Roman" panose="02020603050405020304" pitchFamily="18" charset="0"/>
              </a:rPr>
              <a:t>Đọc, ghi lại kết quả đo và báp cáo giá trị điện áp đo được.</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253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4874" y="132781"/>
            <a:ext cx="11635273" cy="461665"/>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Dụng cụ đo điện minh hoạ ở Hình 2.1 đo được những đại lượng điện nào?</a:t>
            </a:r>
          </a:p>
        </p:txBody>
      </p:sp>
      <p:pic>
        <p:nvPicPr>
          <p:cNvPr id="4" name="Picture 3" descr="C:\Users\DELL\Desktop\video\image_287.png"/>
          <p:cNvPicPr/>
          <p:nvPr/>
        </p:nvPicPr>
        <p:blipFill>
          <a:blip r:embed="rId2">
            <a:extLst>
              <a:ext uri="{28A0092B-C50C-407E-A947-70E740481C1C}">
                <a14:useLocalDpi xmlns:a14="http://schemas.microsoft.com/office/drawing/2010/main" val="0"/>
              </a:ext>
            </a:extLst>
          </a:blip>
          <a:srcRect/>
          <a:stretch>
            <a:fillRect/>
          </a:stretch>
        </p:blipFill>
        <p:spPr bwMode="auto">
          <a:xfrm>
            <a:off x="889854" y="916647"/>
            <a:ext cx="6442930" cy="4191684"/>
          </a:xfrm>
          <a:prstGeom prst="rect">
            <a:avLst/>
          </a:prstGeom>
          <a:noFill/>
          <a:ln>
            <a:noFill/>
          </a:ln>
        </p:spPr>
      </p:pic>
      <p:sp>
        <p:nvSpPr>
          <p:cNvPr id="2" name="Rectangle 1"/>
          <p:cNvSpPr/>
          <p:nvPr/>
        </p:nvSpPr>
        <p:spPr>
          <a:xfrm>
            <a:off x="7890588" y="1258163"/>
            <a:ext cx="3819331" cy="2308324"/>
          </a:xfrm>
          <a:prstGeom prst="rect">
            <a:avLst/>
          </a:prstGeom>
        </p:spPr>
        <p:txBody>
          <a:bodyPr wrap="square">
            <a:spAutoFit/>
          </a:bodyPr>
          <a:lstStyle/>
          <a:p>
            <a:pPr>
              <a:spcAft>
                <a:spcPts val="0"/>
              </a:spcAft>
            </a:pPr>
            <a:r>
              <a:rPr lang="vi-VN" sz="2400">
                <a:solidFill>
                  <a:srgbClr val="FF0000"/>
                </a:solidFill>
                <a:latin typeface="Times New Roman" panose="02020603050405020304" pitchFamily="18" charset="0"/>
                <a:ea typeface="Times New Roman" panose="02020603050405020304" pitchFamily="18" charset="0"/>
              </a:rPr>
              <a:t>- </a:t>
            </a:r>
            <a:r>
              <a:rPr lang="en-US" sz="2400">
                <a:solidFill>
                  <a:srgbClr val="FF0000"/>
                </a:solidFill>
                <a:latin typeface="Times New Roman" panose="02020603050405020304" pitchFamily="18" charset="0"/>
                <a:ea typeface="Times New Roman" panose="02020603050405020304" pitchFamily="18" charset="0"/>
              </a:rPr>
              <a:t>Điện áp</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Cường độ dòng điện</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Điện trở</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Dung lượng điện</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Điện cảm</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Tần số</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6493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circle(in)">
                                      <p:cBhvr>
                                        <p:cTn id="10" dur="2000"/>
                                        <p:tgtEl>
                                          <p:spTgt spid="2">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circle(in)">
                                      <p:cBhvr>
                                        <p:cTn id="13" dur="2000"/>
                                        <p:tgtEl>
                                          <p:spTgt spid="2">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circle(in)">
                                      <p:cBhvr>
                                        <p:cTn id="16" dur="2000"/>
                                        <p:tgtEl>
                                          <p:spTgt spid="2">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circle(in)">
                                      <p:cBhvr>
                                        <p:cTn id="19" dur="2000"/>
                                        <p:tgtEl>
                                          <p:spTgt spid="2">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circle(in)">
                                      <p:cBhvr>
                                        <p:cTn id="22"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783" y="122959"/>
            <a:ext cx="11526417" cy="1569660"/>
          </a:xfrm>
          <a:prstGeom prst="rect">
            <a:avLst/>
          </a:prstGeom>
        </p:spPr>
        <p:txBody>
          <a:bodyPr wrap="square">
            <a:spAutoFit/>
          </a:bodyPr>
          <a:lstStyle/>
          <a:p>
            <a:pPr>
              <a:spcAft>
                <a:spcPts val="0"/>
              </a:spcAft>
            </a:pPr>
            <a:r>
              <a:rPr lang="vi-VN" sz="2400" b="1">
                <a:solidFill>
                  <a:srgbClr val="000000"/>
                </a:solidFill>
                <a:latin typeface="Times New Roman" panose="02020603050405020304" pitchFamily="18" charset="0"/>
                <a:ea typeface="Times New Roman" panose="02020603050405020304" pitchFamily="18" charset="0"/>
              </a:rPr>
              <a:t>4.1. Thực hành đo điện áp xoay chiều(ACV)</a:t>
            </a:r>
            <a:endParaRPr lang="en-US" sz="2400">
              <a:latin typeface="Times New Roman" panose="02020603050405020304" pitchFamily="18" charset="0"/>
              <a:ea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d. Thực hiện đo và báo cáo kết quả</a:t>
            </a:r>
          </a:p>
          <a:p>
            <a:pPr marL="342900" indent="-342900">
              <a:buFontTx/>
              <a:buChar char="-"/>
            </a:pPr>
            <a:r>
              <a:rPr lang="vi-VN" sz="2400">
                <a:latin typeface="Times New Roman" panose="02020603050405020304" pitchFamily="18" charset="0"/>
                <a:cs typeface="Times New Roman" panose="02020603050405020304" pitchFamily="18" charset="0"/>
              </a:rPr>
              <a:t>Thực hiện đo điện áp xoay chiều trong gia đình bằng VOM theo các bước trong bảng 2.1</a:t>
            </a:r>
          </a:p>
          <a:p>
            <a:pPr marL="342900" indent="-342900">
              <a:buFontTx/>
              <a:buChar char="-"/>
            </a:pPr>
            <a:r>
              <a:rPr lang="vi-VN" sz="2400">
                <a:latin typeface="Times New Roman" panose="02020603050405020304" pitchFamily="18" charset="0"/>
                <a:cs typeface="Times New Roman" panose="02020603050405020304" pitchFamily="18" charset="0"/>
              </a:rPr>
              <a:t>Đọc, ghi lại kết quả đo và báp cáo giá trị điện áp đo được.</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937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783" y="122959"/>
            <a:ext cx="10052179" cy="2308324"/>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4.2. Thực hành đo điện trở bằng VOM</a:t>
            </a:r>
            <a:endParaRPr lang="en-US" sz="2400">
              <a:latin typeface="Times New Roman" panose="02020603050405020304" pitchFamily="18" charset="0"/>
              <a:cs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b. Chuẩn bị</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Điện trở</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VOM chỉ thị số</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Bảng thí nghiệm điện tử Testboard</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Bao tay(găng tay cách điện)</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435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784" y="122959"/>
            <a:ext cx="5340220" cy="2308324"/>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4.2. Thực hành đo điện trở bằng VOM</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c. Quy trình đo</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Bảng 2.1</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Bước 1. Chọn đại lượng điện và thang đo</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Bước 2. Tiến hành đo</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Bước 3. Đọc kết quả</a:t>
            </a:r>
            <a:endParaRPr lang="en-US" sz="240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5598366" y="122959"/>
            <a:ext cx="6461215" cy="2610910"/>
          </a:xfrm>
          <a:prstGeom prst="rect">
            <a:avLst/>
          </a:prstGeom>
        </p:spPr>
      </p:pic>
      <p:pic>
        <p:nvPicPr>
          <p:cNvPr id="4" name="Picture 3"/>
          <p:cNvPicPr>
            <a:picLocks noChangeAspect="1"/>
          </p:cNvPicPr>
          <p:nvPr/>
        </p:nvPicPr>
        <p:blipFill>
          <a:blip r:embed="rId3"/>
          <a:stretch>
            <a:fillRect/>
          </a:stretch>
        </p:blipFill>
        <p:spPr>
          <a:xfrm>
            <a:off x="5626359" y="2733869"/>
            <a:ext cx="6433222" cy="3883731"/>
          </a:xfrm>
          <a:prstGeom prst="rect">
            <a:avLst/>
          </a:prstGeom>
        </p:spPr>
      </p:pic>
    </p:spTree>
    <p:extLst>
      <p:ext uri="{BB962C8B-B14F-4D97-AF65-F5344CB8AC3E}">
        <p14:creationId xmlns:p14="http://schemas.microsoft.com/office/powerpoint/2010/main" val="336379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783" y="122959"/>
            <a:ext cx="10052179" cy="1569660"/>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4.2. Thực hành đo điện trở bằng VOM</a:t>
            </a:r>
            <a:endParaRPr lang="en-US" sz="2400">
              <a:latin typeface="Times New Roman" panose="02020603050405020304" pitchFamily="18" charset="0"/>
              <a:cs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d. Thực hiện đo và báo cáo kết quả</a:t>
            </a:r>
          </a:p>
          <a:p>
            <a:r>
              <a:rPr lang="vi-VN" sz="2400">
                <a:latin typeface="Times New Roman" panose="02020603050405020304" pitchFamily="18" charset="0"/>
                <a:cs typeface="Times New Roman" panose="02020603050405020304" pitchFamily="18" charset="0"/>
              </a:rPr>
              <a:t>- Thực hiện đo điện trở bằng VOM theo các bước trong bảng 2.2</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Đọc, ghi lại kết quả đo và báp cáo giá trị điện trở đo được.</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835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783" y="122959"/>
            <a:ext cx="11526417" cy="1200329"/>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4.3. Thực hành đo cường độ dòng điện xoay chiều bằng Ampe kìm </a:t>
            </a:r>
            <a:endParaRPr lang="en-US" sz="2400" b="1">
              <a:latin typeface="Times New Roman" panose="02020603050405020304" pitchFamily="18" charset="0"/>
              <a:cs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a. Mục tiêu</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Sử dụng ampe kìm để đo được cường độ dòng điện xoay chiều </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050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783" y="122959"/>
            <a:ext cx="11526417" cy="2677656"/>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4.3. Thực hành đo cường độ dòng điện xoay chiều bằng Ampe kìm </a:t>
            </a:r>
            <a:endParaRPr lang="en-US" sz="2400" b="1">
              <a:latin typeface="Times New Roman" panose="02020603050405020304" pitchFamily="18" charset="0"/>
              <a:cs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b. Chuẩn bị</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Mạch điện xoay chiều gồm: nguồn điện 220V, bóng đèn sợi đốt 220V-100W hoặc phụ tải khác tương đương.</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Ampe kìm</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Tua vít 4 cạnh</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Bao tay(găng tay cách điện)</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077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783" y="122959"/>
            <a:ext cx="11526417" cy="461665"/>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4.3. Thực hành đo cường độ dòng điện xoay chiều bằng Ampe kìm </a:t>
            </a:r>
            <a:endParaRPr lang="en-US" sz="2400" b="1">
              <a:latin typeface="Times New Roman" panose="02020603050405020304" pitchFamily="18" charset="0"/>
              <a:cs typeface="Times New Roman" panose="02020603050405020304" pitchFamily="18" charset="0"/>
            </a:endParaRPr>
          </a:p>
        </p:txBody>
      </p:sp>
      <p:sp>
        <p:nvSpPr>
          <p:cNvPr id="2" name="Rectangle 1"/>
          <p:cNvSpPr/>
          <p:nvPr/>
        </p:nvSpPr>
        <p:spPr>
          <a:xfrm>
            <a:off x="230155" y="584624"/>
            <a:ext cx="3082212" cy="2308324"/>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c. Quy trình đo</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Bảng 2.3</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Bước 1. Chọn đại lượng điện và thang đo</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Bước 2. Tiến hành đo</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Bước 3. Đọc kết quả</a:t>
            </a:r>
            <a:endParaRPr lang="en-US" sz="240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685591" y="584624"/>
            <a:ext cx="8332237" cy="2522470"/>
          </a:xfrm>
          <a:prstGeom prst="rect">
            <a:avLst/>
          </a:prstGeom>
        </p:spPr>
      </p:pic>
      <p:pic>
        <p:nvPicPr>
          <p:cNvPr id="6" name="Picture 5"/>
          <p:cNvPicPr>
            <a:picLocks noChangeAspect="1"/>
          </p:cNvPicPr>
          <p:nvPr/>
        </p:nvPicPr>
        <p:blipFill>
          <a:blip r:embed="rId3"/>
          <a:stretch>
            <a:fillRect/>
          </a:stretch>
        </p:blipFill>
        <p:spPr>
          <a:xfrm>
            <a:off x="3685591" y="3107094"/>
            <a:ext cx="8332237" cy="3690362"/>
          </a:xfrm>
          <a:prstGeom prst="rect">
            <a:avLst/>
          </a:prstGeom>
        </p:spPr>
      </p:pic>
    </p:spTree>
    <p:extLst>
      <p:ext uri="{BB962C8B-B14F-4D97-AF65-F5344CB8AC3E}">
        <p14:creationId xmlns:p14="http://schemas.microsoft.com/office/powerpoint/2010/main" val="143498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LUYỆN TẬP</a:t>
            </a:r>
          </a:p>
        </p:txBody>
      </p:sp>
      <p:sp>
        <p:nvSpPr>
          <p:cNvPr id="4" name="Rectangle 3"/>
          <p:cNvSpPr/>
          <p:nvPr/>
        </p:nvSpPr>
        <p:spPr>
          <a:xfrm>
            <a:off x="295470" y="584775"/>
            <a:ext cx="8680579" cy="461665"/>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Hãy nêu công dụng của công tơ điện.</a:t>
            </a:r>
            <a:r>
              <a:rPr lang="en-US" sz="2400" b="1" i="1">
                <a:solidFill>
                  <a:srgbClr val="0000FF"/>
                </a:solidFill>
                <a:latin typeface="Times New Roman" panose="02020603050405020304" pitchFamily="18" charset="0"/>
                <a:cs typeface="Times New Roman" panose="02020603050405020304" pitchFamily="18" charset="0"/>
              </a:rPr>
              <a:t> </a:t>
            </a:r>
            <a:endParaRPr lang="en-US" sz="2400" b="1">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786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LUYỆN TẬP</a:t>
            </a:r>
          </a:p>
        </p:txBody>
      </p:sp>
      <p:sp>
        <p:nvSpPr>
          <p:cNvPr id="4" name="Rectangle 3"/>
          <p:cNvSpPr/>
          <p:nvPr/>
        </p:nvSpPr>
        <p:spPr>
          <a:xfrm>
            <a:off x="295470" y="584775"/>
            <a:ext cx="8680579" cy="461665"/>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Hãy nêu công dụng của công tơ điện.</a:t>
            </a:r>
            <a:r>
              <a:rPr lang="en-US" sz="2400" b="1" i="1">
                <a:solidFill>
                  <a:srgbClr val="0000FF"/>
                </a:solidFill>
                <a:latin typeface="Times New Roman" panose="02020603050405020304" pitchFamily="18" charset="0"/>
                <a:cs typeface="Times New Roman" panose="02020603050405020304" pitchFamily="18" charset="0"/>
              </a:rPr>
              <a:t> </a:t>
            </a:r>
            <a:endParaRPr lang="en-US" sz="2400" b="1">
              <a:solidFill>
                <a:srgbClr val="0000FF"/>
              </a:solidFill>
              <a:latin typeface="Times New Roman" panose="02020603050405020304" pitchFamily="18" charset="0"/>
              <a:cs typeface="Times New Roman" panose="02020603050405020304" pitchFamily="18" charset="0"/>
            </a:endParaRPr>
          </a:p>
        </p:txBody>
      </p:sp>
      <p:sp>
        <p:nvSpPr>
          <p:cNvPr id="2" name="Rectangle 1"/>
          <p:cNvSpPr/>
          <p:nvPr/>
        </p:nvSpPr>
        <p:spPr>
          <a:xfrm>
            <a:off x="2049625" y="1213007"/>
            <a:ext cx="7756848" cy="2308324"/>
          </a:xfrm>
          <a:prstGeom prst="rect">
            <a:avLst/>
          </a:prstGeom>
        </p:spPr>
        <p:txBody>
          <a:bodyPr wrap="square">
            <a:spAutoFit/>
          </a:bodyPr>
          <a:lstStyle/>
          <a:p>
            <a:pPr>
              <a:spcAft>
                <a:spcPts val="0"/>
              </a:spcAft>
            </a:pPr>
            <a:r>
              <a:rPr lang="en-US" sz="2400">
                <a:solidFill>
                  <a:srgbClr val="FF0000"/>
                </a:solidFill>
                <a:latin typeface="Times New Roman" panose="02020603050405020304" pitchFamily="18" charset="0"/>
                <a:ea typeface="Times New Roman" panose="02020603050405020304" pitchFamily="18" charset="0"/>
              </a:rPr>
              <a:t>- Công dụng của công tơ điện</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Đo lường điện năng tiêu thụ</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Căn cứ để tính tiền điện</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Giúp người sử dụng theo dõi và quản lý điện năng tiêu thụ</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Giúp ngành điện quản lý và vận hành hệ thống điện</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Phát hiện các sự cố về điện</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5480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LUYỆN TẬP</a:t>
            </a:r>
          </a:p>
        </p:txBody>
      </p:sp>
      <p:sp>
        <p:nvSpPr>
          <p:cNvPr id="2" name="Rectangle 1"/>
          <p:cNvSpPr/>
          <p:nvPr/>
        </p:nvSpPr>
        <p:spPr>
          <a:xfrm>
            <a:off x="694275" y="678416"/>
            <a:ext cx="7894662" cy="461665"/>
          </a:xfrm>
          <a:prstGeom prst="rect">
            <a:avLst/>
          </a:prstGeom>
        </p:spPr>
        <p:txBody>
          <a:bodyPr wrap="non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Hãy nêu các bước đo điện áp xoay chiều 220 V bằng VOM.</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8604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18744" y="295860"/>
            <a:ext cx="11084480"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Công tơ điện một pha như minh hoạ ở Hình 2.2 được sử dụng để đo đại lượng điện nào của mạng điện trong nhà?</a:t>
            </a:r>
          </a:p>
        </p:txBody>
      </p:sp>
      <p:pic>
        <p:nvPicPr>
          <p:cNvPr id="2" name="Picture 1"/>
          <p:cNvPicPr>
            <a:picLocks noChangeAspect="1"/>
          </p:cNvPicPr>
          <p:nvPr/>
        </p:nvPicPr>
        <p:blipFill>
          <a:blip r:embed="rId2"/>
          <a:stretch>
            <a:fillRect/>
          </a:stretch>
        </p:blipFill>
        <p:spPr>
          <a:xfrm>
            <a:off x="718744" y="1436914"/>
            <a:ext cx="5827622" cy="4441372"/>
          </a:xfrm>
          <a:prstGeom prst="rect">
            <a:avLst/>
          </a:prstGeom>
        </p:spPr>
      </p:pic>
    </p:spTree>
    <p:extLst>
      <p:ext uri="{BB962C8B-B14F-4D97-AF65-F5344CB8AC3E}">
        <p14:creationId xmlns:p14="http://schemas.microsoft.com/office/powerpoint/2010/main" val="164527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LUYỆN TẬP</a:t>
            </a:r>
          </a:p>
        </p:txBody>
      </p:sp>
      <p:sp>
        <p:nvSpPr>
          <p:cNvPr id="2" name="Rectangle 1"/>
          <p:cNvSpPr/>
          <p:nvPr/>
        </p:nvSpPr>
        <p:spPr>
          <a:xfrm>
            <a:off x="694275" y="678416"/>
            <a:ext cx="7894662" cy="461665"/>
          </a:xfrm>
          <a:prstGeom prst="rect">
            <a:avLst/>
          </a:prstGeom>
        </p:spPr>
        <p:txBody>
          <a:bodyPr wrap="non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Hãy nêu các bước đo điện áp xoay chiều 220 V bằng VOM.</a:t>
            </a:r>
            <a:endParaRPr lang="en-US" sz="2400" b="1">
              <a:solidFill>
                <a:srgbClr val="0000FF"/>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2422849" y="1406518"/>
            <a:ext cx="9144000" cy="4524315"/>
          </a:xfrm>
          <a:prstGeom prst="rect">
            <a:avLst/>
          </a:prstGeom>
        </p:spPr>
        <p:txBody>
          <a:bodyPr wrap="square">
            <a:spAutoFit/>
          </a:bodyPr>
          <a:lstStyle/>
          <a:p>
            <a:pPr>
              <a:spcAft>
                <a:spcPts val="0"/>
              </a:spcAft>
            </a:pPr>
            <a:r>
              <a:rPr lang="en-US" sz="2400">
                <a:solidFill>
                  <a:srgbClr val="FF0000"/>
                </a:solidFill>
                <a:latin typeface="Times New Roman" panose="02020603050405020304" pitchFamily="18" charset="0"/>
                <a:ea typeface="Times New Roman" panose="02020603050405020304" pitchFamily="18" charset="0"/>
              </a:rPr>
              <a:t>- Các bước đo điện áp xoay chiều 220 V bằng VOM:</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Chuẩn bị:</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VOM (đồng hồ vạn năng)</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Dây đo VOM</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Chọn thang đo: Chuyển núm xoay chọn thang đo đến vị trí ACV 750V.</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Kết nối dây đo:</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Cắm que đo màu đỏ vào cổng V hoặc A trên VOM.</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Cắm que đo màu đen vào cổng COM trên VOM.</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Đo điện áp:</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Đặt que đo màu đỏ vào điểm cần đo điện áp.</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Đặt que đo màu đen vào điểm so sánh điện áp (thường là dây nguội).</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Đọc giá trị điện áp hiển thị trên màn hình VOM.</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0025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LUYỆN TẬP</a:t>
            </a:r>
          </a:p>
        </p:txBody>
      </p:sp>
      <p:sp>
        <p:nvSpPr>
          <p:cNvPr id="2" name="Rectangle 1"/>
          <p:cNvSpPr/>
          <p:nvPr/>
        </p:nvSpPr>
        <p:spPr>
          <a:xfrm>
            <a:off x="428553" y="584775"/>
            <a:ext cx="10721529" cy="1200329"/>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Hãy nêu các bộ phận chính của ampe kìm và các bước sử dụng ampe kìm để đo cường độ dòng điện xoay chiều.</a:t>
            </a:r>
          </a:p>
          <a:p>
            <a:pPr>
              <a:spcAft>
                <a:spcPts val="0"/>
              </a:spcAft>
            </a:pP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2979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LUYỆN TẬP</a:t>
            </a:r>
          </a:p>
        </p:txBody>
      </p:sp>
      <p:sp>
        <p:nvSpPr>
          <p:cNvPr id="2" name="Rectangle 1"/>
          <p:cNvSpPr/>
          <p:nvPr/>
        </p:nvSpPr>
        <p:spPr>
          <a:xfrm>
            <a:off x="428553" y="584775"/>
            <a:ext cx="10721529" cy="1200329"/>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Hãy nêu các bộ phận chính của ampe kìm và các bước sử dụng ampe kìm để đo cường độ dòng điện xoay chiều.</a:t>
            </a:r>
          </a:p>
          <a:p>
            <a:pPr>
              <a:spcAft>
                <a:spcPts val="0"/>
              </a:spcAft>
            </a:pPr>
            <a:endParaRPr lang="en-US" sz="2400" b="1">
              <a:solidFill>
                <a:srgbClr val="0000FF"/>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802432" y="1582338"/>
            <a:ext cx="10870163" cy="4893647"/>
          </a:xfrm>
          <a:prstGeom prst="rect">
            <a:avLst/>
          </a:prstGeom>
        </p:spPr>
        <p:txBody>
          <a:bodyPr wrap="square">
            <a:spAutoFit/>
          </a:bodyPr>
          <a:lstStyle/>
          <a:p>
            <a:pPr>
              <a:spcAft>
                <a:spcPts val="0"/>
              </a:spcAft>
            </a:pPr>
            <a:r>
              <a:rPr lang="en-US" sz="2400">
                <a:solidFill>
                  <a:srgbClr val="FF0000"/>
                </a:solidFill>
                <a:latin typeface="Times New Roman" panose="02020603050405020304" pitchFamily="18" charset="0"/>
                <a:ea typeface="Times New Roman" panose="02020603050405020304" pitchFamily="18" charset="0"/>
              </a:rPr>
              <a:t>- Các bộ phận chính của ampe kìm:</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Hàm kẹp: Dùng để kẹp vào dây dẫn cần đo dòng điện.</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Núm xoay chọn chức năng: Dùng để chọn chức năng đo (dòng điện, điện áp, điện trở,...).</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Núm xoay chọn thang đo: Dùng để chọn thang đo phù hợp với đại lượng cần đo.</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Màn hình hiển thị: Dùng để hiển thị giá trị đo được.</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Nút bấm: Dùng để thực hiện các chức năng khác như lưu trữ dữ liệu, reset,...</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Các bước sử dụng ampe kìm để đo cường độ dòng điện xoay chiều:</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Chọn thang đo: Chuyển núm xoay chọn thang đo đến vị trí AC A và chọn thang đo phù hợp với cường độ dòng điện cần đo.</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Kẹp ampe kìm vào dây dẫn: Mở hàm kẹp và kẹp vào dây dẫn cần đo dòng điện. Lưu ý kẹp đúng vị trí của dây dẫn trong hàm kẹp.</a:t>
            </a:r>
          </a:p>
          <a:p>
            <a:r>
              <a:rPr lang="en-US" sz="2400">
                <a:solidFill>
                  <a:srgbClr val="FF0000"/>
                </a:solidFill>
                <a:latin typeface="Times New Roman" panose="02020603050405020304" pitchFamily="18" charset="0"/>
                <a:ea typeface="Times New Roman" panose="02020603050405020304" pitchFamily="18" charset="0"/>
              </a:rPr>
              <a:t>+ Đọc giá trị đo được: Giá trị đo được hiển thị trên màn hình ampe kìm.</a:t>
            </a:r>
            <a:endParaRPr lang="en-US" sz="2400">
              <a:solidFill>
                <a:srgbClr val="FF0000"/>
              </a:solidFill>
            </a:endParaRPr>
          </a:p>
        </p:txBody>
      </p:sp>
    </p:spTree>
    <p:extLst>
      <p:ext uri="{BB962C8B-B14F-4D97-AF65-F5344CB8AC3E}">
        <p14:creationId xmlns:p14="http://schemas.microsoft.com/office/powerpoint/2010/main" val="254965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VẬN DỤNG</a:t>
            </a:r>
          </a:p>
        </p:txBody>
      </p:sp>
      <p:sp>
        <p:nvSpPr>
          <p:cNvPr id="8" name="Rectangle 7"/>
          <p:cNvSpPr/>
          <p:nvPr/>
        </p:nvSpPr>
        <p:spPr>
          <a:xfrm>
            <a:off x="460916" y="584775"/>
            <a:ext cx="11537795" cy="1200329"/>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1. </a:t>
            </a:r>
            <a:r>
              <a:rPr lang="en-US" sz="2400" b="1">
                <a:solidFill>
                  <a:srgbClr val="0000FF"/>
                </a:solidFill>
                <a:latin typeface="Times New Roman" panose="02020603050405020304" pitchFamily="18" charset="0"/>
                <a:cs typeface="Times New Roman" panose="02020603050405020304" pitchFamily="18" charset="0"/>
              </a:rPr>
              <a:t>Chọn nguồn điện một chiều (pin hoặc ắc quy) để đo kiểm tra điện áp bằng VOM.</a:t>
            </a:r>
          </a:p>
          <a:p>
            <a:r>
              <a:rPr lang="vi-VN" sz="2400" b="1">
                <a:solidFill>
                  <a:srgbClr val="0000FF"/>
                </a:solidFill>
                <a:latin typeface="Times New Roman" panose="02020603050405020304" pitchFamily="18" charset="0"/>
                <a:cs typeface="Times New Roman" panose="02020603050405020304" pitchFamily="18" charset="0"/>
              </a:rPr>
              <a:t>2.</a:t>
            </a:r>
            <a:r>
              <a:rPr lang="en-US" sz="2400" b="1">
                <a:solidFill>
                  <a:srgbClr val="0000FF"/>
                </a:solidFill>
                <a:latin typeface="Times New Roman" panose="02020603050405020304" pitchFamily="18" charset="0"/>
                <a:cs typeface="Times New Roman" panose="02020603050405020304" pitchFamily="18" charset="0"/>
              </a:rPr>
              <a:t> Sử dụng VOM để kiểm tra thông mạch và hở mạch của tiếp điểm aptomat (CB) một pha.</a:t>
            </a:r>
          </a:p>
        </p:txBody>
      </p:sp>
      <p:sp>
        <p:nvSpPr>
          <p:cNvPr id="4" name="TextBox 3">
            <a:extLst>
              <a:ext uri="{FF2B5EF4-FFF2-40B4-BE49-F238E27FC236}">
                <a16:creationId xmlns:a16="http://schemas.microsoft.com/office/drawing/2014/main" id="{7D4CEF9B-E3FA-A363-892D-844604B47BF3}"/>
              </a:ext>
            </a:extLst>
          </p:cNvPr>
          <p:cNvSpPr txBox="1"/>
          <p:nvPr/>
        </p:nvSpPr>
        <p:spPr>
          <a:xfrm>
            <a:off x="313386" y="6146322"/>
            <a:ext cx="6096000" cy="646331"/>
          </a:xfrm>
          <a:prstGeom prst="rect">
            <a:avLst/>
          </a:prstGeom>
          <a:noFill/>
        </p:spPr>
        <p:txBody>
          <a:bodyPr wrap="square">
            <a:spAutoFit/>
          </a:bodyPr>
          <a:lstStyle/>
          <a:p>
            <a:r>
              <a:rPr lang="en-US"/>
              <a:t>Tài liệu được chia sẻ bởi Website VnTeach.Com</a:t>
            </a:r>
          </a:p>
          <a:p>
            <a:r>
              <a:rPr lang="en-US"/>
              <a:t>https://www.vnteach.com</a:t>
            </a:r>
          </a:p>
        </p:txBody>
      </p:sp>
    </p:spTree>
    <p:extLst>
      <p:ext uri="{BB962C8B-B14F-4D97-AF65-F5344CB8AC3E}">
        <p14:creationId xmlns:p14="http://schemas.microsoft.com/office/powerpoint/2010/main" val="83388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VẬN DỤNG</a:t>
            </a:r>
          </a:p>
        </p:txBody>
      </p:sp>
      <p:sp>
        <p:nvSpPr>
          <p:cNvPr id="8" name="Rectangle 7"/>
          <p:cNvSpPr/>
          <p:nvPr/>
        </p:nvSpPr>
        <p:spPr>
          <a:xfrm>
            <a:off x="236364" y="281639"/>
            <a:ext cx="11537795" cy="1200329"/>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1. </a:t>
            </a:r>
            <a:r>
              <a:rPr lang="en-US" sz="2400" b="1">
                <a:solidFill>
                  <a:srgbClr val="0000FF"/>
                </a:solidFill>
                <a:latin typeface="Times New Roman" panose="02020603050405020304" pitchFamily="18" charset="0"/>
                <a:cs typeface="Times New Roman" panose="02020603050405020304" pitchFamily="18" charset="0"/>
              </a:rPr>
              <a:t>Chọn nguồn điện một chiều (pin hoặc ắc quy) để đo kiểm tra điện áp bằng VOM.</a:t>
            </a:r>
          </a:p>
          <a:p>
            <a:r>
              <a:rPr lang="vi-VN" sz="2400" b="1">
                <a:solidFill>
                  <a:srgbClr val="0000FF"/>
                </a:solidFill>
                <a:latin typeface="Times New Roman" panose="02020603050405020304" pitchFamily="18" charset="0"/>
                <a:cs typeface="Times New Roman" panose="02020603050405020304" pitchFamily="18" charset="0"/>
              </a:rPr>
              <a:t>2.</a:t>
            </a:r>
            <a:r>
              <a:rPr lang="en-US" sz="2400" b="1">
                <a:solidFill>
                  <a:srgbClr val="0000FF"/>
                </a:solidFill>
                <a:latin typeface="Times New Roman" panose="02020603050405020304" pitchFamily="18" charset="0"/>
                <a:cs typeface="Times New Roman" panose="02020603050405020304" pitchFamily="18" charset="0"/>
              </a:rPr>
              <a:t> Sử dụng VOM để kiểm tra thông mạch và hở mạch của tiếp điểm aptomat (CB) một pha.</a:t>
            </a:r>
          </a:p>
        </p:txBody>
      </p:sp>
      <p:sp>
        <p:nvSpPr>
          <p:cNvPr id="2" name="Rectangle 1"/>
          <p:cNvSpPr/>
          <p:nvPr/>
        </p:nvSpPr>
        <p:spPr>
          <a:xfrm>
            <a:off x="1206747" y="1091633"/>
            <a:ext cx="11719249" cy="5693866"/>
          </a:xfrm>
          <a:prstGeom prst="rect">
            <a:avLst/>
          </a:prstGeom>
        </p:spPr>
        <p:txBody>
          <a:bodyPr wrap="square">
            <a:spAutoFit/>
          </a:bodyPr>
          <a:lstStyle/>
          <a:p>
            <a:pPr>
              <a:spcAft>
                <a:spcPts val="0"/>
              </a:spcAft>
            </a:pPr>
            <a:r>
              <a:rPr lang="vi-VN" sz="1300">
                <a:solidFill>
                  <a:srgbClr val="FF0000"/>
                </a:solidFill>
                <a:latin typeface="Times New Roman" panose="02020603050405020304" pitchFamily="18" charset="0"/>
                <a:ea typeface="Times New Roman" panose="02020603050405020304" pitchFamily="18" charset="0"/>
              </a:rPr>
              <a:t>1.</a:t>
            </a:r>
            <a:r>
              <a:rPr lang="en-US" sz="1300">
                <a:solidFill>
                  <a:srgbClr val="FF0000"/>
                </a:solidFill>
                <a:latin typeface="Times New Roman" panose="02020603050405020304" pitchFamily="18" charset="0"/>
                <a:ea typeface="Times New Roman" panose="02020603050405020304" pitchFamily="18" charset="0"/>
              </a:rPr>
              <a:t>- Để chọn nguồn điện một chiều (pin hoặc ắc quy) phù hợp để đo kiểm tra điện áp bằng VOM, bạn cần cân nhắc các yếu tố sau:</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Điện áp:</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Điện áp của nguồn điện một chiều cần phù hợp với thang đo điện áp của VOM.</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Nên chọn nguồn điện có điện áp cao hơn một chút so với điện áp cần đo. Ví dụ, nếu bạn cần đo điện áp 12V, hãy chọn nguồn điện 15V hoặc 18V.</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Dòng điện:</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Dòng điện của nguồn điện một chiều không cần quá cao.</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Dòng điện vừa đủ để cung cấp cho VOM hoạt động là được.</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Loại pin hoặc ắc quy:</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Có thể sử dụng pin hoặc ắc quy để làm nguồn điện một chiều.</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Nên chọn pin hoặc ắc quy có chất lượng tốt và còn mới.</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Sử dụng VOM để kiểm tra thông mạch và hở mạch của tiếp điểm aptomat (CB) một pha:</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Dụng cụ cần thiết:</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VOM (đồng hồ vạn năng)</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Actomat (CB) một pha</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Cách thực hiện:</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Kiểm tra thông mạch:</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Chuyển núm xoay chọn chức năng của VOM đến vị trí Ω (điện trở).</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Cắm que đo màu đỏ vào cổng VΩ trên VOM.</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Cắm que đo màu đen vào cổng COM trên VOM.</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Bật aptomat (CB).</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Đặt que đo màu đỏ vào đầu vào của aptomat (CB).</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Đặt que đo màu đen vào đầu ra của aptomat (CB).</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Nếu VOM hiển thị giá trị điện trở nhỏ (thường dưới 1 ohm), nghĩa là tiếp điểm aptomat (CB) đã thông mạch.</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Kiểm tra hở mạch:</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Bật aptomat (CB).</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Đặt que đo màu đỏ vào đầu vào của aptomat (CB).</a:t>
            </a:r>
          </a:p>
          <a:p>
            <a:pPr>
              <a:spcAft>
                <a:spcPts val="0"/>
              </a:spcAft>
            </a:pPr>
            <a:r>
              <a:rPr lang="en-US" sz="1300">
                <a:solidFill>
                  <a:srgbClr val="FF0000"/>
                </a:solidFill>
                <a:latin typeface="Times New Roman" panose="02020603050405020304" pitchFamily="18" charset="0"/>
                <a:ea typeface="Times New Roman" panose="02020603050405020304" pitchFamily="18" charset="0"/>
              </a:rPr>
              <a:t>+ Đặt que đo màu đen vào đầu ra của aptomat (CB).</a:t>
            </a:r>
          </a:p>
          <a:p>
            <a:r>
              <a:rPr lang="en-US" sz="1300">
                <a:solidFill>
                  <a:srgbClr val="FF0000"/>
                </a:solidFill>
                <a:latin typeface="Times New Roman" panose="02020603050405020304" pitchFamily="18" charset="0"/>
                <a:ea typeface="Times New Roman" panose="02020603050405020304" pitchFamily="18" charset="0"/>
              </a:rPr>
              <a:t>+ Nếu VOM hiển thị giá trị điện trở vô cùng (∞), nghĩa là tiếp điểm aptomat (CB) đã hở mạch.</a:t>
            </a:r>
            <a:endParaRPr lang="en-US" sz="1300">
              <a:solidFill>
                <a:srgbClr val="FF0000"/>
              </a:solidFill>
            </a:endParaRPr>
          </a:p>
        </p:txBody>
      </p:sp>
    </p:spTree>
    <p:extLst>
      <p:ext uri="{BB962C8B-B14F-4D97-AF65-F5344CB8AC3E}">
        <p14:creationId xmlns:p14="http://schemas.microsoft.com/office/powerpoint/2010/main" val="339259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18744" y="295860"/>
            <a:ext cx="11084480"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Công tơ điện một pha như minh hoạ ở Hình 2.2 được sử dụng để đo đại lượng điện nào của mạng điện trong nhà?</a:t>
            </a:r>
          </a:p>
        </p:txBody>
      </p:sp>
      <p:sp>
        <p:nvSpPr>
          <p:cNvPr id="2" name="Rectangle 1"/>
          <p:cNvSpPr/>
          <p:nvPr/>
        </p:nvSpPr>
        <p:spPr>
          <a:xfrm>
            <a:off x="6490996" y="1883525"/>
            <a:ext cx="4593772" cy="1569660"/>
          </a:xfrm>
          <a:prstGeom prst="rect">
            <a:avLst/>
          </a:prstGeom>
        </p:spPr>
        <p:txBody>
          <a:bodyPr wrap="square">
            <a:spAutoFit/>
          </a:bodyPr>
          <a:lstStyle/>
          <a:p>
            <a:pPr>
              <a:spcAft>
                <a:spcPts val="0"/>
              </a:spcAft>
            </a:pPr>
            <a:r>
              <a:rPr lang="en-US" sz="2400">
                <a:solidFill>
                  <a:srgbClr val="FF0000"/>
                </a:solidFill>
                <a:latin typeface="Times New Roman" panose="02020603050405020304" pitchFamily="18" charset="0"/>
                <a:ea typeface="Times New Roman" panose="02020603050405020304" pitchFamily="18" charset="0"/>
              </a:rPr>
              <a:t>Công tơ điện một pha như minh họa ở Hình 2.2 được sử dụng để đo điện năng tiêu thụ của mạng điện trong nhà</a:t>
            </a:r>
            <a:endParaRPr lang="en-US" sz="2400">
              <a:solidFill>
                <a:srgbClr val="FF0000"/>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433362" y="1334277"/>
            <a:ext cx="5827622" cy="4441372"/>
          </a:xfrm>
          <a:prstGeom prst="rect">
            <a:avLst/>
          </a:prstGeom>
        </p:spPr>
      </p:pic>
    </p:spTree>
    <p:extLst>
      <p:ext uri="{BB962C8B-B14F-4D97-AF65-F5344CB8AC3E}">
        <p14:creationId xmlns:p14="http://schemas.microsoft.com/office/powerpoint/2010/main" val="31216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2791" y="205473"/>
            <a:ext cx="11479764" cy="830997"/>
          </a:xfrm>
          <a:prstGeom prst="rect">
            <a:avLst/>
          </a:prstGeom>
        </p:spPr>
        <p:txBody>
          <a:bodyPr wrap="square">
            <a:spAutoFit/>
          </a:bodyPr>
          <a:lstStyle/>
          <a:p>
            <a:r>
              <a:rPr lang="en-US" sz="2400" b="1">
                <a:solidFill>
                  <a:srgbClr val="0000FF"/>
                </a:solidFill>
                <a:latin typeface="Times New Roman" panose="02020603050405020304" pitchFamily="18" charset="0"/>
                <a:ea typeface="Times New Roman" panose="02020603050405020304" pitchFamily="18" charset="0"/>
              </a:rPr>
              <a:t>Hình 2.3a và Hình 2.3b lần lượt là hình ảnh công tơ điện của một hộ gia đình vào 1/7/2023 và 1/8/2023. Tính lượng điện năng tiêu thụ của hộ gia đình đó trong tháng 7. </a:t>
            </a:r>
            <a:endParaRPr lang="en-US" sz="2400" b="1">
              <a:solidFill>
                <a:srgbClr val="0000FF"/>
              </a:solidFill>
            </a:endParaRPr>
          </a:p>
        </p:txBody>
      </p:sp>
      <p:pic>
        <p:nvPicPr>
          <p:cNvPr id="6" name="Picture 5" descr="C:\Users\DELL\Desktop\image_27385.png"/>
          <p:cNvPicPr/>
          <p:nvPr/>
        </p:nvPicPr>
        <p:blipFill>
          <a:blip r:embed="rId2">
            <a:extLst>
              <a:ext uri="{28A0092B-C50C-407E-A947-70E740481C1C}">
                <a14:useLocalDpi xmlns:a14="http://schemas.microsoft.com/office/drawing/2010/main" val="0"/>
              </a:ext>
            </a:extLst>
          </a:blip>
          <a:srcRect/>
          <a:stretch>
            <a:fillRect/>
          </a:stretch>
        </p:blipFill>
        <p:spPr bwMode="auto">
          <a:xfrm>
            <a:off x="951546" y="1224032"/>
            <a:ext cx="5943775" cy="4803543"/>
          </a:xfrm>
          <a:prstGeom prst="rect">
            <a:avLst/>
          </a:prstGeom>
          <a:noFill/>
          <a:ln>
            <a:noFill/>
          </a:ln>
        </p:spPr>
      </p:pic>
    </p:spTree>
    <p:extLst>
      <p:ext uri="{BB962C8B-B14F-4D97-AF65-F5344CB8AC3E}">
        <p14:creationId xmlns:p14="http://schemas.microsoft.com/office/powerpoint/2010/main" val="350579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2791" y="205473"/>
            <a:ext cx="11479764" cy="830997"/>
          </a:xfrm>
          <a:prstGeom prst="rect">
            <a:avLst/>
          </a:prstGeom>
        </p:spPr>
        <p:txBody>
          <a:bodyPr wrap="square">
            <a:spAutoFit/>
          </a:bodyPr>
          <a:lstStyle/>
          <a:p>
            <a:r>
              <a:rPr lang="en-US" sz="2400" b="1">
                <a:solidFill>
                  <a:srgbClr val="0000FF"/>
                </a:solidFill>
                <a:latin typeface="Times New Roman" panose="02020603050405020304" pitchFamily="18" charset="0"/>
                <a:ea typeface="Times New Roman" panose="02020603050405020304" pitchFamily="18" charset="0"/>
              </a:rPr>
              <a:t>Hình 2.3a và Hình 2.3b lần lượt là hình ảnh công tơ điện của một hộ gia đình vào 1/7/2023 và 1/8/2023. Tính lượng điện năng tiêu thụ của hộ gia đình đó trong tháng 7. </a:t>
            </a:r>
            <a:endParaRPr lang="en-US" sz="2400" b="1">
              <a:solidFill>
                <a:srgbClr val="0000FF"/>
              </a:solidFill>
            </a:endParaRPr>
          </a:p>
        </p:txBody>
      </p:sp>
      <p:pic>
        <p:nvPicPr>
          <p:cNvPr id="6" name="Picture 5" descr="C:\Users\DELL\Desktop\image_27385.png"/>
          <p:cNvPicPr/>
          <p:nvPr/>
        </p:nvPicPr>
        <p:blipFill>
          <a:blip r:embed="rId2">
            <a:extLst>
              <a:ext uri="{28A0092B-C50C-407E-A947-70E740481C1C}">
                <a14:useLocalDpi xmlns:a14="http://schemas.microsoft.com/office/drawing/2010/main" val="0"/>
              </a:ext>
            </a:extLst>
          </a:blip>
          <a:srcRect/>
          <a:stretch>
            <a:fillRect/>
          </a:stretch>
        </p:blipFill>
        <p:spPr bwMode="auto">
          <a:xfrm>
            <a:off x="951546" y="1224032"/>
            <a:ext cx="5943775" cy="4803543"/>
          </a:xfrm>
          <a:prstGeom prst="rect">
            <a:avLst/>
          </a:prstGeom>
          <a:noFill/>
          <a:ln>
            <a:noFill/>
          </a:ln>
        </p:spPr>
      </p:pic>
      <p:sp>
        <p:nvSpPr>
          <p:cNvPr id="3" name="Rectangle 2"/>
          <p:cNvSpPr/>
          <p:nvPr/>
        </p:nvSpPr>
        <p:spPr>
          <a:xfrm>
            <a:off x="7312091" y="1500970"/>
            <a:ext cx="4061926" cy="1200329"/>
          </a:xfrm>
          <a:prstGeom prst="rect">
            <a:avLst/>
          </a:prstGeom>
        </p:spPr>
        <p:txBody>
          <a:bodyPr wrap="square">
            <a:spAutoFit/>
          </a:bodyPr>
          <a:lstStyle/>
          <a:p>
            <a:pPr>
              <a:spcAft>
                <a:spcPts val="0"/>
              </a:spcAft>
            </a:pPr>
            <a:r>
              <a:rPr lang="en-US" sz="2400">
                <a:solidFill>
                  <a:srgbClr val="FF0000"/>
                </a:solidFill>
                <a:latin typeface="Times New Roman" panose="02020603050405020304" pitchFamily="18" charset="0"/>
                <a:ea typeface="Times New Roman" panose="02020603050405020304" pitchFamily="18" charset="0"/>
              </a:rPr>
              <a:t>Lượng điện năng tiêu thụ của hộ gia đình đó trong tháng 7 là: 497 kWh (497 số điện)</a:t>
            </a:r>
            <a:r>
              <a:rPr lang="en-US" sz="2400" b="1">
                <a:solidFill>
                  <a:srgbClr val="FF0000"/>
                </a:solidFill>
                <a:latin typeface="Times New Roman" panose="02020603050405020304" pitchFamily="18" charset="0"/>
                <a:ea typeface="Times New Roman" panose="02020603050405020304" pitchFamily="18" charset="0"/>
              </a:rPr>
              <a:t> </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9965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8553" y="222103"/>
            <a:ext cx="9807857" cy="461665"/>
          </a:xfrm>
          <a:prstGeom prst="rect">
            <a:avLst/>
          </a:prstGeom>
        </p:spPr>
        <p:txBody>
          <a:bodyPr wrap="square">
            <a:spAutoFit/>
          </a:bodyPr>
          <a:lstStyle/>
          <a:p>
            <a:pPr algn="ctr"/>
            <a:r>
              <a:rPr lang="vi-VN" sz="2400" b="1">
                <a:solidFill>
                  <a:srgbClr val="FF0000"/>
                </a:solidFill>
                <a:latin typeface="Times New Roman" panose="02020603050405020304" pitchFamily="18" charset="0"/>
                <a:cs typeface="Times New Roman" panose="02020603050405020304" pitchFamily="18" charset="0"/>
              </a:rPr>
              <a:t>CHỦ ĐỀ </a:t>
            </a:r>
            <a:r>
              <a:rPr lang="en-US" sz="2400" b="1">
                <a:solidFill>
                  <a:srgbClr val="FF0000"/>
                </a:solidFill>
                <a:latin typeface="Times New Roman" panose="02020603050405020304" pitchFamily="18" charset="0"/>
                <a:cs typeface="Times New Roman" panose="02020603050405020304" pitchFamily="18" charset="0"/>
              </a:rPr>
              <a:t> 2. </a:t>
            </a:r>
            <a:r>
              <a:rPr lang="vi-VN" sz="2400" b="1">
                <a:solidFill>
                  <a:srgbClr val="FF0000"/>
                </a:solidFill>
                <a:latin typeface="Times New Roman" panose="02020603050405020304" pitchFamily="18" charset="0"/>
                <a:cs typeface="Times New Roman" panose="02020603050405020304" pitchFamily="18" charset="0"/>
              </a:rPr>
              <a:t>DỤNG CỤ ĐO ĐIỆN CƠ BẢN</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538064" y="833545"/>
            <a:ext cx="11059887" cy="2554545"/>
          </a:xfrm>
          <a:prstGeom prst="rect">
            <a:avLst/>
          </a:prstGeom>
        </p:spPr>
        <p:txBody>
          <a:bodyPr wrap="square">
            <a:spAutoFit/>
          </a:bodyPr>
          <a:lstStyle/>
          <a:p>
            <a:pPr>
              <a:spcAft>
                <a:spcPts val="0"/>
              </a:spcAft>
            </a:pPr>
            <a:r>
              <a:rPr lang="vi-VN" sz="3200" b="1" dirty="0">
                <a:solidFill>
                  <a:srgbClr val="000000"/>
                </a:solidFill>
                <a:latin typeface="Times New Roman" panose="02020603050405020304" pitchFamily="18" charset="0"/>
                <a:ea typeface="Times New Roman" panose="02020603050405020304" pitchFamily="18" charset="0"/>
              </a:rPr>
              <a:t>1. Công tơ </a:t>
            </a:r>
            <a:r>
              <a:rPr lang="vi-VN" sz="3200" b="1" dirty="0" err="1">
                <a:solidFill>
                  <a:srgbClr val="000000"/>
                </a:solidFill>
                <a:latin typeface="Times New Roman" panose="02020603050405020304" pitchFamily="18" charset="0"/>
                <a:ea typeface="Times New Roman" panose="02020603050405020304" pitchFamily="18" charset="0"/>
              </a:rPr>
              <a:t>điện</a:t>
            </a:r>
            <a:r>
              <a:rPr lang="vi-VN" sz="3200" b="1" dirty="0">
                <a:solidFill>
                  <a:srgbClr val="000000"/>
                </a:solidFill>
                <a:latin typeface="Times New Roman" panose="02020603050405020304" pitchFamily="18" charset="0"/>
                <a:ea typeface="Times New Roman" panose="02020603050405020304" pitchFamily="18" charset="0"/>
              </a:rPr>
              <a:t> </a:t>
            </a:r>
            <a:r>
              <a:rPr lang="vi-VN" sz="3200" b="1" dirty="0" err="1">
                <a:solidFill>
                  <a:srgbClr val="000000"/>
                </a:solidFill>
                <a:latin typeface="Times New Roman" panose="02020603050405020304" pitchFamily="18" charset="0"/>
                <a:ea typeface="Times New Roman" panose="02020603050405020304" pitchFamily="18" charset="0"/>
              </a:rPr>
              <a:t>một</a:t>
            </a:r>
            <a:r>
              <a:rPr lang="vi-VN" sz="3200" b="1" dirty="0">
                <a:solidFill>
                  <a:srgbClr val="000000"/>
                </a:solidFill>
                <a:latin typeface="Times New Roman" panose="02020603050405020304" pitchFamily="18" charset="0"/>
                <a:ea typeface="Times New Roman" panose="02020603050405020304" pitchFamily="18" charset="0"/>
              </a:rPr>
              <a:t> pha</a:t>
            </a:r>
            <a:endParaRPr lang="en-US" sz="3200" b="1" dirty="0">
              <a:latin typeface="Times New Roman" panose="02020603050405020304" pitchFamily="18" charset="0"/>
              <a:ea typeface="Times New Roman" panose="02020603050405020304" pitchFamily="18" charset="0"/>
            </a:endParaRPr>
          </a:p>
          <a:p>
            <a:pPr>
              <a:spcAft>
                <a:spcPts val="0"/>
              </a:spcAft>
            </a:pPr>
            <a:r>
              <a:rPr lang="vi-VN" sz="3200" dirty="0">
                <a:solidFill>
                  <a:srgbClr val="000000"/>
                </a:solidFill>
                <a:latin typeface="Times New Roman" panose="02020603050405020304" pitchFamily="18" charset="0"/>
                <a:ea typeface="Times New Roman" panose="02020603050405020304" pitchFamily="18" charset="0"/>
              </a:rPr>
              <a:t>- Công tơ </a:t>
            </a:r>
            <a:r>
              <a:rPr lang="vi-VN" sz="3200" dirty="0" err="1">
                <a:solidFill>
                  <a:srgbClr val="000000"/>
                </a:solidFill>
                <a:latin typeface="Times New Roman" panose="02020603050405020304" pitchFamily="18" charset="0"/>
                <a:ea typeface="Times New Roman" panose="02020603050405020304" pitchFamily="18" charset="0"/>
              </a:rPr>
              <a:t>điện</a:t>
            </a:r>
            <a:r>
              <a:rPr lang="vi-VN" sz="3200" dirty="0">
                <a:solidFill>
                  <a:srgbClr val="000000"/>
                </a:solidFill>
                <a:latin typeface="Times New Roman" panose="02020603050405020304" pitchFamily="18" charset="0"/>
                <a:ea typeface="Times New Roman" panose="02020603050405020304" pitchFamily="18" charset="0"/>
              </a:rPr>
              <a:t>  </a:t>
            </a:r>
            <a:r>
              <a:rPr lang="vi-VN" sz="3200" dirty="0" err="1">
                <a:solidFill>
                  <a:srgbClr val="000000"/>
                </a:solidFill>
                <a:latin typeface="Times New Roman" panose="02020603050405020304" pitchFamily="18" charset="0"/>
                <a:ea typeface="Times New Roman" panose="02020603050405020304" pitchFamily="18" charset="0"/>
              </a:rPr>
              <a:t>một</a:t>
            </a:r>
            <a:r>
              <a:rPr lang="vi-VN" sz="3200" dirty="0">
                <a:solidFill>
                  <a:srgbClr val="000000"/>
                </a:solidFill>
                <a:latin typeface="Times New Roman" panose="02020603050405020304" pitchFamily="18" charset="0"/>
                <a:ea typeface="Times New Roman" panose="02020603050405020304" pitchFamily="18" charset="0"/>
              </a:rPr>
              <a:t> pha </a:t>
            </a:r>
            <a:r>
              <a:rPr lang="vi-VN" sz="3200" dirty="0" err="1">
                <a:solidFill>
                  <a:srgbClr val="000000"/>
                </a:solidFill>
                <a:latin typeface="Times New Roman" panose="02020603050405020304" pitchFamily="18" charset="0"/>
                <a:ea typeface="Times New Roman" panose="02020603050405020304" pitchFamily="18" charset="0"/>
              </a:rPr>
              <a:t>dùng</a:t>
            </a:r>
            <a:r>
              <a:rPr lang="vi-VN" sz="3200" dirty="0">
                <a:solidFill>
                  <a:srgbClr val="000000"/>
                </a:solidFill>
                <a:latin typeface="Times New Roman" panose="02020603050405020304" pitchFamily="18" charset="0"/>
                <a:ea typeface="Times New Roman" panose="02020603050405020304" pitchFamily="18" charset="0"/>
              </a:rPr>
              <a:t> </a:t>
            </a:r>
            <a:r>
              <a:rPr lang="vi-VN" sz="3200" dirty="0" err="1">
                <a:solidFill>
                  <a:srgbClr val="000000"/>
                </a:solidFill>
                <a:latin typeface="Times New Roman" panose="02020603050405020304" pitchFamily="18" charset="0"/>
                <a:ea typeface="Times New Roman" panose="02020603050405020304" pitchFamily="18" charset="0"/>
              </a:rPr>
              <a:t>để</a:t>
            </a:r>
            <a:r>
              <a:rPr lang="vi-VN" sz="3200" dirty="0">
                <a:solidFill>
                  <a:srgbClr val="000000"/>
                </a:solidFill>
                <a:latin typeface="Times New Roman" panose="02020603050405020304" pitchFamily="18" charset="0"/>
                <a:ea typeface="Times New Roman" panose="02020603050405020304" pitchFamily="18" charset="0"/>
              </a:rPr>
              <a:t> đo </a:t>
            </a:r>
            <a:r>
              <a:rPr lang="vi-VN" sz="3200" dirty="0" err="1">
                <a:solidFill>
                  <a:srgbClr val="000000"/>
                </a:solidFill>
                <a:latin typeface="Times New Roman" panose="02020603050405020304" pitchFamily="18" charset="0"/>
                <a:ea typeface="Times New Roman" panose="02020603050405020304" pitchFamily="18" charset="0"/>
              </a:rPr>
              <a:t>điện</a:t>
            </a:r>
            <a:r>
              <a:rPr lang="vi-VN" sz="3200" dirty="0">
                <a:solidFill>
                  <a:srgbClr val="000000"/>
                </a:solidFill>
                <a:latin typeface="Times New Roman" panose="02020603050405020304" pitchFamily="18" charset="0"/>
                <a:ea typeface="Times New Roman" panose="02020603050405020304" pitchFamily="18" charset="0"/>
              </a:rPr>
              <a:t> năng tiêu </a:t>
            </a:r>
            <a:r>
              <a:rPr lang="vi-VN" sz="3200" dirty="0" err="1">
                <a:solidFill>
                  <a:srgbClr val="000000"/>
                </a:solidFill>
                <a:latin typeface="Times New Roman" panose="02020603050405020304" pitchFamily="18" charset="0"/>
                <a:ea typeface="Times New Roman" panose="02020603050405020304" pitchFamily="18" charset="0"/>
              </a:rPr>
              <a:t>thụ</a:t>
            </a:r>
            <a:r>
              <a:rPr lang="vi-VN" sz="3200" dirty="0">
                <a:solidFill>
                  <a:srgbClr val="000000"/>
                </a:solidFill>
                <a:latin typeface="Times New Roman" panose="02020603050405020304" pitchFamily="18" charset="0"/>
                <a:ea typeface="Times New Roman" panose="02020603050405020304" pitchFamily="18" charset="0"/>
              </a:rPr>
              <a:t> </a:t>
            </a:r>
            <a:r>
              <a:rPr lang="vi-VN" sz="3200" dirty="0" err="1">
                <a:solidFill>
                  <a:srgbClr val="000000"/>
                </a:solidFill>
                <a:latin typeface="Times New Roman" panose="02020603050405020304" pitchFamily="18" charset="0"/>
                <a:ea typeface="Times New Roman" panose="02020603050405020304" pitchFamily="18" charset="0"/>
              </a:rPr>
              <a:t>của</a:t>
            </a:r>
            <a:r>
              <a:rPr lang="vi-VN" sz="3200" dirty="0">
                <a:solidFill>
                  <a:srgbClr val="000000"/>
                </a:solidFill>
                <a:latin typeface="Times New Roman" panose="02020603050405020304" pitchFamily="18" charset="0"/>
                <a:ea typeface="Times New Roman" panose="02020603050405020304" pitchFamily="18" charset="0"/>
              </a:rPr>
              <a:t> </a:t>
            </a:r>
            <a:r>
              <a:rPr lang="vi-VN" sz="3200" dirty="0" err="1">
                <a:solidFill>
                  <a:srgbClr val="000000"/>
                </a:solidFill>
                <a:latin typeface="Times New Roman" panose="02020603050405020304" pitchFamily="18" charset="0"/>
                <a:ea typeface="Times New Roman" panose="02020603050405020304" pitchFamily="18" charset="0"/>
              </a:rPr>
              <a:t>đồ</a:t>
            </a:r>
            <a:r>
              <a:rPr lang="vi-VN" sz="3200" dirty="0">
                <a:solidFill>
                  <a:srgbClr val="000000"/>
                </a:solidFill>
                <a:latin typeface="Times New Roman" panose="02020603050405020304" pitchFamily="18" charset="0"/>
                <a:ea typeface="Times New Roman" panose="02020603050405020304" pitchFamily="18" charset="0"/>
              </a:rPr>
              <a:t> </a:t>
            </a:r>
            <a:r>
              <a:rPr lang="vi-VN" sz="3200" dirty="0" err="1">
                <a:solidFill>
                  <a:srgbClr val="000000"/>
                </a:solidFill>
                <a:latin typeface="Times New Roman" panose="02020603050405020304" pitchFamily="18" charset="0"/>
                <a:ea typeface="Times New Roman" panose="02020603050405020304" pitchFamily="18" charset="0"/>
              </a:rPr>
              <a:t>dùng</a:t>
            </a:r>
            <a:r>
              <a:rPr lang="vi-VN" sz="3200" dirty="0">
                <a:solidFill>
                  <a:srgbClr val="000000"/>
                </a:solidFill>
                <a:latin typeface="Times New Roman" panose="02020603050405020304" pitchFamily="18" charset="0"/>
                <a:ea typeface="Times New Roman" panose="02020603050405020304" pitchFamily="18" charset="0"/>
              </a:rPr>
              <a:t> </a:t>
            </a:r>
            <a:r>
              <a:rPr lang="vi-VN" sz="3200" dirty="0" err="1">
                <a:solidFill>
                  <a:srgbClr val="000000"/>
                </a:solidFill>
                <a:latin typeface="Times New Roman" panose="02020603050405020304" pitchFamily="18" charset="0"/>
                <a:ea typeface="Times New Roman" panose="02020603050405020304" pitchFamily="18" charset="0"/>
              </a:rPr>
              <a:t>điện</a:t>
            </a:r>
            <a:r>
              <a:rPr lang="vi-VN" sz="3200" dirty="0">
                <a:solidFill>
                  <a:srgbClr val="000000"/>
                </a:solidFill>
                <a:latin typeface="Times New Roman" panose="02020603050405020304" pitchFamily="18" charset="0"/>
                <a:ea typeface="Times New Roman" panose="02020603050405020304" pitchFamily="18" charset="0"/>
              </a:rPr>
              <a:t> trong gia </a:t>
            </a:r>
            <a:r>
              <a:rPr lang="vi-VN" sz="3200" dirty="0" err="1">
                <a:solidFill>
                  <a:srgbClr val="000000"/>
                </a:solidFill>
                <a:latin typeface="Times New Roman" panose="02020603050405020304" pitchFamily="18" charset="0"/>
                <a:ea typeface="Times New Roman" panose="02020603050405020304" pitchFamily="18" charset="0"/>
              </a:rPr>
              <a:t>đình</a:t>
            </a:r>
            <a:endParaRPr lang="en-US" sz="3200" dirty="0">
              <a:latin typeface="Times New Roman" panose="02020603050405020304" pitchFamily="18" charset="0"/>
              <a:ea typeface="Times New Roman" panose="02020603050405020304" pitchFamily="18" charset="0"/>
            </a:endParaRPr>
          </a:p>
          <a:p>
            <a:pPr>
              <a:spcAft>
                <a:spcPts val="0"/>
              </a:spcAft>
            </a:pPr>
            <a:r>
              <a:rPr lang="vi-VN" sz="3200" dirty="0">
                <a:solidFill>
                  <a:srgbClr val="000000"/>
                </a:solidFill>
                <a:latin typeface="Times New Roman" panose="02020603050405020304" pitchFamily="18" charset="0"/>
                <a:ea typeface="Times New Roman" panose="02020603050405020304" pitchFamily="18" charset="0"/>
              </a:rPr>
              <a:t>- Công tơ </a:t>
            </a:r>
            <a:r>
              <a:rPr lang="vi-VN" sz="3200" dirty="0" err="1">
                <a:solidFill>
                  <a:srgbClr val="000000"/>
                </a:solidFill>
                <a:latin typeface="Times New Roman" panose="02020603050405020304" pitchFamily="18" charset="0"/>
                <a:ea typeface="Times New Roman" panose="02020603050405020304" pitchFamily="18" charset="0"/>
              </a:rPr>
              <a:t>điện</a:t>
            </a:r>
            <a:r>
              <a:rPr lang="vi-VN" sz="3200" dirty="0">
                <a:solidFill>
                  <a:srgbClr val="000000"/>
                </a:solidFill>
                <a:latin typeface="Times New Roman" panose="02020603050405020304" pitchFamily="18" charset="0"/>
                <a:ea typeface="Times New Roman" panose="02020603050405020304" pitchFamily="18" charset="0"/>
              </a:rPr>
              <a:t> </a:t>
            </a:r>
            <a:r>
              <a:rPr lang="vi-VN" sz="3200" dirty="0" err="1">
                <a:solidFill>
                  <a:srgbClr val="000000"/>
                </a:solidFill>
                <a:latin typeface="Times New Roman" panose="02020603050405020304" pitchFamily="18" charset="0"/>
                <a:ea typeface="Times New Roman" panose="02020603050405020304" pitchFamily="18" charset="0"/>
              </a:rPr>
              <a:t>một</a:t>
            </a:r>
            <a:r>
              <a:rPr lang="vi-VN" sz="3200" dirty="0">
                <a:solidFill>
                  <a:srgbClr val="000000"/>
                </a:solidFill>
                <a:latin typeface="Times New Roman" panose="02020603050405020304" pitchFamily="18" charset="0"/>
                <a:ea typeface="Times New Roman" panose="02020603050405020304" pitchFamily="18" charset="0"/>
              </a:rPr>
              <a:t> pha </a:t>
            </a:r>
            <a:r>
              <a:rPr lang="vi-VN" sz="3200" dirty="0" err="1">
                <a:solidFill>
                  <a:srgbClr val="000000"/>
                </a:solidFill>
                <a:latin typeface="Times New Roman" panose="02020603050405020304" pitchFamily="18" charset="0"/>
                <a:ea typeface="Times New Roman" panose="02020603050405020304" pitchFamily="18" charset="0"/>
              </a:rPr>
              <a:t>gồm</a:t>
            </a:r>
            <a:r>
              <a:rPr lang="vi-VN" sz="3200" dirty="0">
                <a:solidFill>
                  <a:srgbClr val="000000"/>
                </a:solidFill>
                <a:latin typeface="Times New Roman" panose="02020603050405020304" pitchFamily="18" charset="0"/>
                <a:ea typeface="Times New Roman" panose="02020603050405020304" pitchFamily="18" charset="0"/>
              </a:rPr>
              <a:t> </a:t>
            </a:r>
            <a:r>
              <a:rPr lang="vi-VN" sz="3200" dirty="0" err="1">
                <a:solidFill>
                  <a:srgbClr val="000000"/>
                </a:solidFill>
                <a:latin typeface="Times New Roman" panose="02020603050405020304" pitchFamily="18" charset="0"/>
                <a:ea typeface="Times New Roman" panose="02020603050405020304" pitchFamily="18" charset="0"/>
              </a:rPr>
              <a:t>một</a:t>
            </a:r>
            <a:r>
              <a:rPr lang="vi-VN" sz="3200" dirty="0">
                <a:solidFill>
                  <a:srgbClr val="000000"/>
                </a:solidFill>
                <a:latin typeface="Times New Roman" panose="02020603050405020304" pitchFamily="18" charset="0"/>
                <a:ea typeface="Times New Roman" panose="02020603050405020304" pitchFamily="18" charset="0"/>
              </a:rPr>
              <a:t> </a:t>
            </a:r>
            <a:r>
              <a:rPr lang="vi-VN" sz="3200" dirty="0" err="1">
                <a:solidFill>
                  <a:srgbClr val="000000"/>
                </a:solidFill>
                <a:latin typeface="Times New Roman" panose="02020603050405020304" pitchFamily="18" charset="0"/>
                <a:ea typeface="Times New Roman" panose="02020603050405020304" pitchFamily="18" charset="0"/>
              </a:rPr>
              <a:t>số</a:t>
            </a:r>
            <a:r>
              <a:rPr lang="vi-VN" sz="3200" dirty="0">
                <a:solidFill>
                  <a:srgbClr val="000000"/>
                </a:solidFill>
                <a:latin typeface="Times New Roman" panose="02020603050405020304" pitchFamily="18" charset="0"/>
                <a:ea typeface="Times New Roman" panose="02020603050405020304" pitchFamily="18" charset="0"/>
              </a:rPr>
              <a:t> </a:t>
            </a:r>
            <a:r>
              <a:rPr lang="vi-VN" sz="3200" dirty="0" err="1">
                <a:solidFill>
                  <a:srgbClr val="000000"/>
                </a:solidFill>
                <a:latin typeface="Times New Roman" panose="02020603050405020304" pitchFamily="18" charset="0"/>
                <a:ea typeface="Times New Roman" panose="02020603050405020304" pitchFamily="18" charset="0"/>
              </a:rPr>
              <a:t>bộ</a:t>
            </a:r>
            <a:r>
              <a:rPr lang="vi-VN" sz="3200" dirty="0">
                <a:solidFill>
                  <a:srgbClr val="000000"/>
                </a:solidFill>
                <a:latin typeface="Times New Roman" panose="02020603050405020304" pitchFamily="18" charset="0"/>
                <a:ea typeface="Times New Roman" panose="02020603050405020304" pitchFamily="18" charset="0"/>
              </a:rPr>
              <a:t> </a:t>
            </a:r>
            <a:r>
              <a:rPr lang="vi-VN" sz="3200" dirty="0" err="1">
                <a:solidFill>
                  <a:srgbClr val="000000"/>
                </a:solidFill>
                <a:latin typeface="Times New Roman" panose="02020603050405020304" pitchFamily="18" charset="0"/>
                <a:ea typeface="Times New Roman" panose="02020603050405020304" pitchFamily="18" charset="0"/>
              </a:rPr>
              <a:t>phận</a:t>
            </a:r>
            <a:r>
              <a:rPr lang="vi-VN" sz="3200" dirty="0">
                <a:solidFill>
                  <a:srgbClr val="000000"/>
                </a:solidFill>
                <a:latin typeface="Times New Roman" panose="02020603050405020304" pitchFamily="18" charset="0"/>
                <a:ea typeface="Times New Roman" panose="02020603050405020304" pitchFamily="18" charset="0"/>
              </a:rPr>
              <a:t> </a:t>
            </a:r>
            <a:r>
              <a:rPr lang="vi-VN" sz="3200" dirty="0" err="1">
                <a:solidFill>
                  <a:srgbClr val="000000"/>
                </a:solidFill>
                <a:latin typeface="Times New Roman" panose="02020603050405020304" pitchFamily="18" charset="0"/>
                <a:ea typeface="Times New Roman" panose="02020603050405020304" pitchFamily="18" charset="0"/>
              </a:rPr>
              <a:t>chính</a:t>
            </a:r>
            <a:r>
              <a:rPr lang="vi-VN" sz="3200" dirty="0">
                <a:solidFill>
                  <a:srgbClr val="000000"/>
                </a:solidFill>
                <a:latin typeface="Times New Roman" panose="02020603050405020304" pitchFamily="18" charset="0"/>
                <a:ea typeface="Times New Roman" panose="02020603050405020304" pitchFamily="18" charset="0"/>
              </a:rPr>
              <a:t>: </a:t>
            </a:r>
            <a:r>
              <a:rPr lang="vi-VN" sz="3200" dirty="0" err="1">
                <a:solidFill>
                  <a:srgbClr val="000000"/>
                </a:solidFill>
                <a:latin typeface="Times New Roman" panose="02020603050405020304" pitchFamily="18" charset="0"/>
                <a:ea typeface="Times New Roman" panose="02020603050405020304" pitchFamily="18" charset="0"/>
              </a:rPr>
              <a:t>Vỏ</a:t>
            </a:r>
            <a:r>
              <a:rPr lang="vi-VN" sz="3200" dirty="0">
                <a:solidFill>
                  <a:srgbClr val="000000"/>
                </a:solidFill>
                <a:latin typeface="Times New Roman" panose="02020603050405020304" pitchFamily="18" charset="0"/>
                <a:ea typeface="Times New Roman" panose="02020603050405020304" pitchFamily="18" charset="0"/>
              </a:rPr>
              <a:t> công tơ </a:t>
            </a:r>
            <a:r>
              <a:rPr lang="vi-VN" sz="3200" dirty="0" err="1">
                <a:solidFill>
                  <a:srgbClr val="000000"/>
                </a:solidFill>
                <a:latin typeface="Times New Roman" panose="02020603050405020304" pitchFamily="18" charset="0"/>
                <a:ea typeface="Times New Roman" panose="02020603050405020304" pitchFamily="18" charset="0"/>
              </a:rPr>
              <a:t>điện</a:t>
            </a:r>
            <a:r>
              <a:rPr lang="vi-VN" sz="3200" dirty="0">
                <a:solidFill>
                  <a:srgbClr val="000000"/>
                </a:solidFill>
                <a:latin typeface="Times New Roman" panose="02020603050405020304" pitchFamily="18" charset="0"/>
                <a:ea typeface="Times New Roman" panose="02020603050405020304" pitchFamily="18" charset="0"/>
              </a:rPr>
              <a:t>, </a:t>
            </a:r>
            <a:r>
              <a:rPr lang="vi-VN" sz="3200" dirty="0" err="1">
                <a:solidFill>
                  <a:srgbClr val="000000"/>
                </a:solidFill>
                <a:latin typeface="Times New Roman" panose="02020603050405020304" pitchFamily="18" charset="0"/>
                <a:ea typeface="Times New Roman" panose="02020603050405020304" pitchFamily="18" charset="0"/>
              </a:rPr>
              <a:t>màn</a:t>
            </a:r>
            <a:r>
              <a:rPr lang="vi-VN" sz="3200" dirty="0">
                <a:solidFill>
                  <a:srgbClr val="000000"/>
                </a:solidFill>
                <a:latin typeface="Times New Roman" panose="02020603050405020304" pitchFamily="18" charset="0"/>
                <a:ea typeface="Times New Roman" panose="02020603050405020304" pitchFamily="18" charset="0"/>
              </a:rPr>
              <a:t> </a:t>
            </a:r>
            <a:r>
              <a:rPr lang="vi-VN" sz="3200" dirty="0" err="1">
                <a:solidFill>
                  <a:srgbClr val="000000"/>
                </a:solidFill>
                <a:latin typeface="Times New Roman" panose="02020603050405020304" pitchFamily="18" charset="0"/>
                <a:ea typeface="Times New Roman" panose="02020603050405020304" pitchFamily="18" charset="0"/>
              </a:rPr>
              <a:t>hình</a:t>
            </a:r>
            <a:r>
              <a:rPr lang="vi-VN" sz="3200" dirty="0">
                <a:solidFill>
                  <a:srgbClr val="000000"/>
                </a:solidFill>
                <a:latin typeface="Times New Roman" panose="02020603050405020304" pitchFamily="18" charset="0"/>
                <a:ea typeface="Times New Roman" panose="02020603050405020304" pitchFamily="18" charset="0"/>
              </a:rPr>
              <a:t> </a:t>
            </a:r>
            <a:r>
              <a:rPr lang="vi-VN" sz="3200" dirty="0" err="1">
                <a:solidFill>
                  <a:srgbClr val="000000"/>
                </a:solidFill>
                <a:latin typeface="Times New Roman" panose="02020603050405020304" pitchFamily="18" charset="0"/>
                <a:ea typeface="Times New Roman" panose="02020603050405020304" pitchFamily="18" charset="0"/>
              </a:rPr>
              <a:t>hiển</a:t>
            </a:r>
            <a:r>
              <a:rPr lang="vi-VN" sz="3200" dirty="0">
                <a:solidFill>
                  <a:srgbClr val="000000"/>
                </a:solidFill>
                <a:latin typeface="Times New Roman" panose="02020603050405020304" pitchFamily="18" charset="0"/>
                <a:ea typeface="Times New Roman" panose="02020603050405020304" pitchFamily="18" charset="0"/>
              </a:rPr>
              <a:t> </a:t>
            </a:r>
            <a:r>
              <a:rPr lang="vi-VN" sz="3200" dirty="0" err="1">
                <a:solidFill>
                  <a:srgbClr val="000000"/>
                </a:solidFill>
                <a:latin typeface="Times New Roman" panose="02020603050405020304" pitchFamily="18" charset="0"/>
                <a:ea typeface="Times New Roman" panose="02020603050405020304" pitchFamily="18" charset="0"/>
              </a:rPr>
              <a:t>thị</a:t>
            </a:r>
            <a:r>
              <a:rPr lang="vi-VN" sz="3200" dirty="0">
                <a:solidFill>
                  <a:srgbClr val="000000"/>
                </a:solidFill>
                <a:latin typeface="Times New Roman" panose="02020603050405020304" pitchFamily="18" charset="0"/>
                <a:ea typeface="Times New Roman" panose="02020603050405020304" pitchFamily="18" charset="0"/>
              </a:rPr>
              <a:t>, </a:t>
            </a:r>
            <a:r>
              <a:rPr lang="vi-VN" sz="3200" dirty="0" err="1">
                <a:solidFill>
                  <a:srgbClr val="000000"/>
                </a:solidFill>
                <a:latin typeface="Times New Roman" panose="02020603050405020304" pitchFamily="18" charset="0"/>
                <a:ea typeface="Times New Roman" panose="02020603050405020304" pitchFamily="18" charset="0"/>
              </a:rPr>
              <a:t>các</a:t>
            </a:r>
            <a:r>
              <a:rPr lang="vi-VN" sz="3200" dirty="0">
                <a:solidFill>
                  <a:srgbClr val="000000"/>
                </a:solidFill>
                <a:latin typeface="Times New Roman" panose="02020603050405020304" pitchFamily="18" charset="0"/>
                <a:ea typeface="Times New Roman" panose="02020603050405020304" pitchFamily="18" charset="0"/>
              </a:rPr>
              <a:t> </a:t>
            </a:r>
            <a:r>
              <a:rPr lang="vi-VN" sz="3200" dirty="0" err="1">
                <a:solidFill>
                  <a:srgbClr val="000000"/>
                </a:solidFill>
                <a:latin typeface="Times New Roman" panose="02020603050405020304" pitchFamily="18" charset="0"/>
                <a:ea typeface="Times New Roman" panose="02020603050405020304" pitchFamily="18" charset="0"/>
              </a:rPr>
              <a:t>cực</a:t>
            </a:r>
            <a:r>
              <a:rPr lang="vi-VN" sz="3200" dirty="0">
                <a:solidFill>
                  <a:srgbClr val="000000"/>
                </a:solidFill>
                <a:latin typeface="Times New Roman" panose="02020603050405020304" pitchFamily="18" charset="0"/>
                <a:ea typeface="Times New Roman" panose="02020603050405020304" pitchFamily="18" charset="0"/>
              </a:rPr>
              <a:t> </a:t>
            </a:r>
            <a:r>
              <a:rPr lang="vi-VN" sz="3200" dirty="0" err="1">
                <a:solidFill>
                  <a:srgbClr val="000000"/>
                </a:solidFill>
                <a:latin typeface="Times New Roman" panose="02020603050405020304" pitchFamily="18" charset="0"/>
                <a:ea typeface="Times New Roman" panose="02020603050405020304" pitchFamily="18" charset="0"/>
              </a:rPr>
              <a:t>nối</a:t>
            </a:r>
            <a:r>
              <a:rPr lang="vi-VN" sz="3200" dirty="0">
                <a:solidFill>
                  <a:srgbClr val="000000"/>
                </a:solidFill>
                <a:latin typeface="Times New Roman" panose="02020603050405020304" pitchFamily="18" charset="0"/>
                <a:ea typeface="Times New Roman" panose="02020603050405020304" pitchFamily="18" charset="0"/>
              </a:rPr>
              <a:t> </a:t>
            </a:r>
            <a:r>
              <a:rPr lang="vi-VN" sz="3200" dirty="0" err="1">
                <a:solidFill>
                  <a:srgbClr val="000000"/>
                </a:solidFill>
                <a:latin typeface="Times New Roman" panose="02020603050405020304" pitchFamily="18" charset="0"/>
                <a:ea typeface="Times New Roman" panose="02020603050405020304" pitchFamily="18" charset="0"/>
              </a:rPr>
              <a:t>điện</a:t>
            </a:r>
            <a:r>
              <a:rPr lang="vi-VN" sz="3200" dirty="0">
                <a:solidFill>
                  <a:srgbClr val="000000"/>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5522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6011" y="1153022"/>
            <a:ext cx="6458014" cy="4277394"/>
          </a:xfrm>
          <a:prstGeom prst="rect">
            <a:avLst/>
          </a:prstGeom>
        </p:spPr>
      </p:pic>
      <p:sp>
        <p:nvSpPr>
          <p:cNvPr id="4" name="Rectangle 3"/>
          <p:cNvSpPr/>
          <p:nvPr/>
        </p:nvSpPr>
        <p:spPr>
          <a:xfrm>
            <a:off x="569332" y="426490"/>
            <a:ext cx="5990743" cy="461665"/>
          </a:xfrm>
          <a:prstGeom prst="rect">
            <a:avLst/>
          </a:prstGeom>
        </p:spPr>
        <p:txBody>
          <a:bodyPr wrap="non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Đồng hồ vạn năng </a:t>
            </a:r>
            <a:r>
              <a:rPr lang="vi-VN" sz="2400" b="1">
                <a:solidFill>
                  <a:srgbClr val="0000FF"/>
                </a:solidFill>
                <a:latin typeface="Times New Roman" panose="02020603050405020304" pitchFamily="18" charset="0"/>
                <a:ea typeface="Times New Roman" panose="02020603050405020304" pitchFamily="18" charset="0"/>
              </a:rPr>
              <a:t>dùng để đo đại lượng nào</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0783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498</TotalTime>
  <Words>2837</Words>
  <Application>Microsoft Office PowerPoint</Application>
  <PresentationFormat>Màn hình rộng</PresentationFormat>
  <Paragraphs>241</Paragraphs>
  <Slides>44</Slides>
  <Notes>0</Notes>
  <HiddenSlides>0</HiddenSlides>
  <MMClips>0</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44</vt:i4>
      </vt:variant>
    </vt:vector>
  </HeadingPairs>
  <TitlesOfParts>
    <vt:vector size="49" baseType="lpstr">
      <vt:lpstr>Arial</vt:lpstr>
      <vt:lpstr>Century Gothic</vt:lpstr>
      <vt:lpstr>Times New Roman</vt:lpstr>
      <vt:lpstr>Wingdings 3</vt:lpstr>
      <vt:lpstr>Wisp</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Văn Đào</cp:lastModifiedBy>
  <cp:revision>6</cp:revision>
  <dcterms:created xsi:type="dcterms:W3CDTF">2023-06-21T22:05:51Z</dcterms:created>
  <dcterms:modified xsi:type="dcterms:W3CDTF">2025-02-06T03:01:58Z</dcterms:modified>
</cp:coreProperties>
</file>