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74" r:id="rId6"/>
    <p:sldId id="275" r:id="rId7"/>
    <p:sldId id="276" r:id="rId8"/>
    <p:sldId id="277" r:id="rId9"/>
    <p:sldId id="278" r:id="rId10"/>
    <p:sldId id="279" r:id="rId11"/>
    <p:sldId id="280" r:id="rId12"/>
    <p:sldId id="281" r:id="rId13"/>
    <p:sldId id="28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2627"/>
    <a:srgbClr val="758B7B"/>
    <a:srgbClr val="FFF9F9"/>
    <a:srgbClr val="D7BDA2"/>
    <a:srgbClr val="685648"/>
    <a:srgbClr val="685647"/>
    <a:srgbClr val="AE251B"/>
    <a:srgbClr val="F2F2F2"/>
    <a:srgbClr val="F0E5DB"/>
    <a:srgbClr val="9885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5256" autoAdjust="0"/>
  </p:normalViewPr>
  <p:slideViewPr>
    <p:cSldViewPr snapToGrid="0">
      <p:cViewPr varScale="1">
        <p:scale>
          <a:sx n="79" d="100"/>
          <a:sy n="79" d="100"/>
        </p:scale>
        <p:origin x="77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9174A-0F7E-4148-8356-A37E823ADF9B}"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B1402-063F-414A-9ABB-82993BB87894}" type="slidenum">
              <a:rPr lang="en-US" smtClean="0"/>
              <a:t>‹#›</a:t>
            </a:fld>
            <a:endParaRPr lang="en-US"/>
          </a:p>
        </p:txBody>
      </p:sp>
    </p:spTree>
    <p:extLst>
      <p:ext uri="{BB962C8B-B14F-4D97-AF65-F5344CB8AC3E}">
        <p14:creationId xmlns:p14="http://schemas.microsoft.com/office/powerpoint/2010/main" val="1219583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a:solidFill>
                  <a:srgbClr val="000000"/>
                </a:solidFill>
                <a:effectLst/>
                <a:latin typeface="Open Sans" panose="020B0606030504020204" pitchFamily="34" charset="0"/>
              </a:rPr>
              <a:t> Các loại lương thực, rau củ quả có từ: trồng trọt.</a:t>
            </a:r>
          </a:p>
          <a:p>
            <a:pPr algn="just"/>
            <a:r>
              <a:rPr lang="vi-VN" b="0" i="0">
                <a:solidFill>
                  <a:srgbClr val="000000"/>
                </a:solidFill>
                <a:effectLst/>
                <a:latin typeface="Open Sans" panose="020B0606030504020204" pitchFamily="34" charset="0"/>
              </a:rPr>
              <a:t>* Để sản xuất ra chúng, em cần có kiến thức, kĩ năng về trồng trọt.</a:t>
            </a:r>
          </a:p>
          <a:p>
            <a:endParaRPr lang="en-US"/>
          </a:p>
        </p:txBody>
      </p:sp>
      <p:sp>
        <p:nvSpPr>
          <p:cNvPr id="4" name="Slide Number Placeholder 3"/>
          <p:cNvSpPr>
            <a:spLocks noGrp="1"/>
          </p:cNvSpPr>
          <p:nvPr>
            <p:ph type="sldNum" sz="quarter" idx="5"/>
          </p:nvPr>
        </p:nvSpPr>
        <p:spPr/>
        <p:txBody>
          <a:bodyPr/>
          <a:lstStyle/>
          <a:p>
            <a:fld id="{F52B1402-063F-414A-9ABB-82993BB87894}" type="slidenum">
              <a:rPr lang="en-US" smtClean="0"/>
              <a:t>2</a:t>
            </a:fld>
            <a:endParaRPr lang="en-US"/>
          </a:p>
        </p:txBody>
      </p:sp>
    </p:spTree>
    <p:extLst>
      <p:ext uri="{BB962C8B-B14F-4D97-AF65-F5344CB8AC3E}">
        <p14:creationId xmlns:p14="http://schemas.microsoft.com/office/powerpoint/2010/main" val="3683965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a:solidFill>
                  <a:srgbClr val="000000"/>
                </a:solidFill>
                <a:effectLst/>
                <a:latin typeface="Open Sans" panose="020B0606030504020204" pitchFamily="34" charset="0"/>
              </a:rPr>
              <a:t>+ Hình 1.5a: Nghề đốn củi, làm gỗ</a:t>
            </a:r>
          </a:p>
          <a:p>
            <a:pPr algn="just"/>
            <a:r>
              <a:rPr lang="vi-VN" b="0" i="0">
                <a:solidFill>
                  <a:srgbClr val="000000"/>
                </a:solidFill>
                <a:effectLst/>
                <a:latin typeface="Open Sans" panose="020B0606030504020204" pitchFamily="34" charset="0"/>
              </a:rPr>
              <a:t>+ Hình 1.5b: Nông dân, trồng lúa</a:t>
            </a:r>
          </a:p>
          <a:p>
            <a:pPr algn="just"/>
            <a:r>
              <a:rPr lang="vi-VN" b="0" i="0">
                <a:solidFill>
                  <a:srgbClr val="000000"/>
                </a:solidFill>
                <a:effectLst/>
                <a:latin typeface="Open Sans" panose="020B0606030504020204" pitchFamily="34" charset="0"/>
              </a:rPr>
              <a:t>+ Hình 1.5c: Nhà làm vườn, trồng cây cảnh</a:t>
            </a:r>
          </a:p>
          <a:p>
            <a:endParaRPr lang="en-US"/>
          </a:p>
        </p:txBody>
      </p:sp>
      <p:sp>
        <p:nvSpPr>
          <p:cNvPr id="4" name="Slide Number Placeholder 3"/>
          <p:cNvSpPr>
            <a:spLocks noGrp="1"/>
          </p:cNvSpPr>
          <p:nvPr>
            <p:ph type="sldNum" sz="quarter" idx="5"/>
          </p:nvPr>
        </p:nvSpPr>
        <p:spPr/>
        <p:txBody>
          <a:bodyPr/>
          <a:lstStyle/>
          <a:p>
            <a:fld id="{F52B1402-063F-414A-9ABB-82993BB87894}" type="slidenum">
              <a:rPr lang="en-US" smtClean="0"/>
              <a:t>12</a:t>
            </a:fld>
            <a:endParaRPr lang="en-US"/>
          </a:p>
        </p:txBody>
      </p:sp>
    </p:spTree>
    <p:extLst>
      <p:ext uri="{BB962C8B-B14F-4D97-AF65-F5344CB8AC3E}">
        <p14:creationId xmlns:p14="http://schemas.microsoft.com/office/powerpoint/2010/main" val="2895817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B1402-063F-414A-9ABB-82993BB87894}" type="slidenum">
              <a:rPr lang="en-US" smtClean="0"/>
              <a:t>13</a:t>
            </a:fld>
            <a:endParaRPr lang="en-US"/>
          </a:p>
        </p:txBody>
      </p:sp>
    </p:spTree>
    <p:extLst>
      <p:ext uri="{BB962C8B-B14F-4D97-AF65-F5344CB8AC3E}">
        <p14:creationId xmlns:p14="http://schemas.microsoft.com/office/powerpoint/2010/main" val="3341650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Open Sans" panose="020B0606030504020204" pitchFamily="34" charset="0"/>
              </a:rPr>
              <a:t>           ?Q</a:t>
            </a:r>
            <a:r>
              <a:rPr lang="vi-VN" b="0" i="0">
                <a:solidFill>
                  <a:srgbClr val="000000"/>
                </a:solidFill>
                <a:effectLst/>
                <a:highlight>
                  <a:srgbClr val="FFFFFF"/>
                </a:highlight>
                <a:latin typeface="Open Sans" panose="020B0606030504020204" pitchFamily="34" charset="0"/>
              </a:rPr>
              <a:t>uan sát Hình 1.1 và trình bày những lợi ích của trồng trọt đối với sản xuất của trồng trọt đối với sản xuất và đời sống con người.</a:t>
            </a:r>
            <a:endParaRPr lang="en-US" b="0" i="0">
              <a:solidFill>
                <a:srgbClr val="000000"/>
              </a:solidFill>
              <a:effectLst/>
              <a:highlight>
                <a:srgbClr val="FFFFFF"/>
              </a:highlight>
              <a:latin typeface="Open Sans" panose="020B0606030504020204" pitchFamily="34" charset="0"/>
            </a:endParaRPr>
          </a:p>
          <a:p>
            <a:pPr algn="just"/>
            <a:r>
              <a:rPr lang="en-US" b="0" i="0">
                <a:solidFill>
                  <a:srgbClr val="000000"/>
                </a:solidFill>
                <a:effectLst/>
                <a:latin typeface="Open Sans" panose="020B0606030504020204" pitchFamily="34" charset="0"/>
              </a:rPr>
              <a:t>L</a:t>
            </a:r>
            <a:r>
              <a:rPr lang="vi-VN" b="0" i="0">
                <a:solidFill>
                  <a:srgbClr val="000000"/>
                </a:solidFill>
                <a:effectLst/>
                <a:latin typeface="Open Sans" panose="020B0606030504020204" pitchFamily="34" charset="0"/>
              </a:rPr>
              <a:t>ợi ích trồng trọt đối với sản xuất và đời sống con người:</a:t>
            </a:r>
          </a:p>
          <a:p>
            <a:pPr algn="just"/>
            <a:r>
              <a:rPr lang="vi-VN" b="0" i="0">
                <a:solidFill>
                  <a:srgbClr val="000000"/>
                </a:solidFill>
                <a:effectLst/>
                <a:latin typeface="Open Sans" panose="020B0606030504020204" pitchFamily="34" charset="0"/>
              </a:rPr>
              <a:t>+ Cung cấp lương thực, thực phẩm cho con người. (rau, củ, quả)</a:t>
            </a:r>
          </a:p>
          <a:p>
            <a:pPr algn="just"/>
            <a:r>
              <a:rPr lang="vi-VN" b="0" i="0">
                <a:solidFill>
                  <a:srgbClr val="000000"/>
                </a:solidFill>
                <a:effectLst/>
                <a:latin typeface="Open Sans" panose="020B0606030504020204" pitchFamily="34" charset="0"/>
              </a:rPr>
              <a:t>+ Cung cấp thức ăn cho chăn, nuôi  (ngô, rau, cám gạo,..)</a:t>
            </a:r>
          </a:p>
          <a:p>
            <a:pPr algn="just"/>
            <a:r>
              <a:rPr lang="vi-VN" b="0" i="0">
                <a:solidFill>
                  <a:srgbClr val="000000"/>
                </a:solidFill>
                <a:effectLst/>
                <a:latin typeface="Open Sans" panose="020B0606030504020204" pitchFamily="34" charset="0"/>
              </a:rPr>
              <a:t>+ Cung cấp nguyên liệu cho sản xuất công nghiệp ( đay, bông, tơ lụa,..)</a:t>
            </a:r>
          </a:p>
          <a:p>
            <a:pPr algn="just"/>
            <a:r>
              <a:rPr lang="vi-VN" b="0" i="0">
                <a:solidFill>
                  <a:srgbClr val="000000"/>
                </a:solidFill>
                <a:effectLst/>
                <a:latin typeface="Open Sans" panose="020B0606030504020204" pitchFamily="34" charset="0"/>
              </a:rPr>
              <a:t>+ Cung cấp nguyên liệu cho xuất khẩu ra nước ngoài, giúp gia tăng kinh tế.</a:t>
            </a:r>
          </a:p>
          <a:p>
            <a:r>
              <a:rPr lang="en-US" b="0" i="0">
                <a:solidFill>
                  <a:srgbClr val="000000"/>
                </a:solidFill>
                <a:effectLst/>
                <a:highlight>
                  <a:srgbClr val="FFFFFF"/>
                </a:highlight>
                <a:latin typeface="Open Sans" panose="020B0606030504020204" pitchFamily="34" charset="0"/>
              </a:rPr>
              <a:t>          ? </a:t>
            </a:r>
            <a:r>
              <a:rPr lang="en-US" b="0" i="0" err="1">
                <a:solidFill>
                  <a:srgbClr val="000000"/>
                </a:solidFill>
                <a:effectLst/>
                <a:highlight>
                  <a:srgbClr val="FFFFFF"/>
                </a:highlight>
                <a:latin typeface="Open Sans" panose="020B0606030504020204" pitchFamily="34" charset="0"/>
              </a:rPr>
              <a:t>Kể</a:t>
            </a:r>
            <a:r>
              <a:rPr lang="en-US" b="0" i="0">
                <a:solidFill>
                  <a:srgbClr val="000000"/>
                </a:solidFill>
                <a:effectLst/>
                <a:highlight>
                  <a:srgbClr val="FFFFFF"/>
                </a:highlight>
                <a:latin typeface="Open Sans" panose="020B0606030504020204" pitchFamily="34" charset="0"/>
              </a:rPr>
              <a:t> </a:t>
            </a:r>
            <a:r>
              <a:rPr lang="en-US" b="0" i="0" err="1">
                <a:solidFill>
                  <a:srgbClr val="000000"/>
                </a:solidFill>
                <a:effectLst/>
                <a:highlight>
                  <a:srgbClr val="FFFFFF"/>
                </a:highlight>
                <a:latin typeface="Open Sans" panose="020B0606030504020204" pitchFamily="34" charset="0"/>
              </a:rPr>
              <a:t>tên</a:t>
            </a:r>
            <a:r>
              <a:rPr lang="en-US" b="0" i="0">
                <a:solidFill>
                  <a:srgbClr val="000000"/>
                </a:solidFill>
                <a:effectLst/>
                <a:highlight>
                  <a:srgbClr val="FFFFFF"/>
                </a:highlight>
                <a:latin typeface="Open Sans" panose="020B0606030504020204" pitchFamily="34" charset="0"/>
              </a:rPr>
              <a:t> </a:t>
            </a:r>
            <a:r>
              <a:rPr lang="en-US" b="0" i="0" err="1">
                <a:solidFill>
                  <a:srgbClr val="000000"/>
                </a:solidFill>
                <a:effectLst/>
                <a:highlight>
                  <a:srgbClr val="FFFFFF"/>
                </a:highlight>
                <a:latin typeface="Open Sans" panose="020B0606030504020204" pitchFamily="34" charset="0"/>
              </a:rPr>
              <a:t>các</a:t>
            </a:r>
            <a:r>
              <a:rPr lang="en-US" b="0" i="0">
                <a:solidFill>
                  <a:srgbClr val="000000"/>
                </a:solidFill>
                <a:effectLst/>
                <a:highlight>
                  <a:srgbClr val="FFFFFF"/>
                </a:highlight>
                <a:latin typeface="Open Sans" panose="020B0606030504020204" pitchFamily="34" charset="0"/>
              </a:rPr>
              <a:t> </a:t>
            </a:r>
            <a:r>
              <a:rPr lang="en-US" b="0" i="0" err="1">
                <a:solidFill>
                  <a:srgbClr val="000000"/>
                </a:solidFill>
                <a:effectLst/>
                <a:highlight>
                  <a:srgbClr val="FFFFFF"/>
                </a:highlight>
                <a:latin typeface="Open Sans" panose="020B0606030504020204" pitchFamily="34" charset="0"/>
              </a:rPr>
              <a:t>sản</a:t>
            </a:r>
            <a:r>
              <a:rPr lang="en-US" b="0" i="0">
                <a:solidFill>
                  <a:srgbClr val="000000"/>
                </a:solidFill>
                <a:effectLst/>
                <a:highlight>
                  <a:srgbClr val="FFFFFF"/>
                </a:highlight>
                <a:latin typeface="Open Sans" panose="020B0606030504020204" pitchFamily="34" charset="0"/>
              </a:rPr>
              <a:t> </a:t>
            </a:r>
            <a:r>
              <a:rPr lang="en-US" b="0" i="0" err="1">
                <a:solidFill>
                  <a:srgbClr val="000000"/>
                </a:solidFill>
                <a:effectLst/>
                <a:highlight>
                  <a:srgbClr val="FFFFFF"/>
                </a:highlight>
                <a:latin typeface="Open Sans" panose="020B0606030504020204" pitchFamily="34" charset="0"/>
              </a:rPr>
              <a:t>phẩm</a:t>
            </a:r>
            <a:r>
              <a:rPr lang="en-US" b="0" i="0">
                <a:solidFill>
                  <a:srgbClr val="000000"/>
                </a:solidFill>
                <a:effectLst/>
                <a:highlight>
                  <a:srgbClr val="FFFFFF"/>
                </a:highlight>
                <a:latin typeface="Open Sans" panose="020B0606030504020204" pitchFamily="34" charset="0"/>
              </a:rPr>
              <a:t> </a:t>
            </a:r>
            <a:r>
              <a:rPr lang="en-US" b="0" i="0" err="1">
                <a:solidFill>
                  <a:srgbClr val="000000"/>
                </a:solidFill>
                <a:effectLst/>
                <a:highlight>
                  <a:srgbClr val="FFFFFF"/>
                </a:highlight>
                <a:latin typeface="Open Sans" panose="020B0606030504020204" pitchFamily="34" charset="0"/>
              </a:rPr>
              <a:t>khác</a:t>
            </a:r>
            <a:r>
              <a:rPr lang="en-US" b="0" i="0">
                <a:solidFill>
                  <a:srgbClr val="000000"/>
                </a:solidFill>
                <a:effectLst/>
                <a:highlight>
                  <a:srgbClr val="FFFFFF"/>
                </a:highlight>
                <a:latin typeface="Open Sans" panose="020B0606030504020204" pitchFamily="34" charset="0"/>
              </a:rPr>
              <a:t> </a:t>
            </a:r>
            <a:r>
              <a:rPr lang="en-US" b="0" i="0" err="1">
                <a:solidFill>
                  <a:srgbClr val="000000"/>
                </a:solidFill>
                <a:effectLst/>
                <a:highlight>
                  <a:srgbClr val="FFFFFF"/>
                </a:highlight>
                <a:latin typeface="Open Sans" panose="020B0606030504020204" pitchFamily="34" charset="0"/>
              </a:rPr>
              <a:t>của</a:t>
            </a:r>
            <a:r>
              <a:rPr lang="en-US" b="0" i="0">
                <a:solidFill>
                  <a:srgbClr val="000000"/>
                </a:solidFill>
                <a:effectLst/>
                <a:highlight>
                  <a:srgbClr val="FFFFFF"/>
                </a:highlight>
                <a:latin typeface="Open Sans" panose="020B0606030504020204" pitchFamily="34" charset="0"/>
              </a:rPr>
              <a:t> </a:t>
            </a:r>
            <a:r>
              <a:rPr lang="en-US" b="0" i="0" err="1">
                <a:solidFill>
                  <a:srgbClr val="000000"/>
                </a:solidFill>
                <a:effectLst/>
                <a:highlight>
                  <a:srgbClr val="FFFFFF"/>
                </a:highlight>
                <a:latin typeface="Open Sans" panose="020B0606030504020204" pitchFamily="34" charset="0"/>
              </a:rPr>
              <a:t>trồng</a:t>
            </a:r>
            <a:r>
              <a:rPr lang="en-US" b="0" i="0">
                <a:solidFill>
                  <a:srgbClr val="000000"/>
                </a:solidFill>
                <a:effectLst/>
                <a:highlight>
                  <a:srgbClr val="FFFFFF"/>
                </a:highlight>
                <a:latin typeface="Open Sans" panose="020B0606030504020204" pitchFamily="34" charset="0"/>
              </a:rPr>
              <a:t> </a:t>
            </a:r>
            <a:r>
              <a:rPr lang="en-US" b="0" i="0" err="1">
                <a:solidFill>
                  <a:srgbClr val="000000"/>
                </a:solidFill>
                <a:effectLst/>
                <a:highlight>
                  <a:srgbClr val="FFFFFF"/>
                </a:highlight>
                <a:latin typeface="Open Sans" panose="020B0606030504020204" pitchFamily="34" charset="0"/>
              </a:rPr>
              <a:t>trọt</a:t>
            </a:r>
            <a:r>
              <a:rPr lang="en-US" b="0" i="0">
                <a:solidFill>
                  <a:srgbClr val="000000"/>
                </a:solidFill>
                <a:effectLst/>
                <a:highlight>
                  <a:srgbClr val="FFFFFF"/>
                </a:highlight>
                <a:latin typeface="Open Sans" panose="020B0606030504020204" pitchFamily="34" charset="0"/>
              </a:rPr>
              <a:t>?</a:t>
            </a:r>
          </a:p>
          <a:p>
            <a:r>
              <a:rPr lang="en-US" b="0" i="0">
                <a:solidFill>
                  <a:srgbClr val="000000"/>
                </a:solidFill>
                <a:effectLst/>
                <a:highlight>
                  <a:srgbClr val="FFFFFF"/>
                </a:highlight>
                <a:latin typeface="Open Sans" panose="020B0606030504020204" pitchFamily="34" charset="0"/>
              </a:rPr>
              <a:t>          ? </a:t>
            </a:r>
            <a:r>
              <a:rPr lang="vi-VN" b="0" i="0">
                <a:solidFill>
                  <a:srgbClr val="000000"/>
                </a:solidFill>
                <a:effectLst/>
                <a:highlight>
                  <a:srgbClr val="FFFFFF"/>
                </a:highlight>
                <a:latin typeface="Open Sans" panose="020B0606030504020204" pitchFamily="34" charset="0"/>
              </a:rPr>
              <a:t>Trồng trọt ở nước ta hiện nay đang thể hiện tốt vai trò nào?</a:t>
            </a:r>
            <a:endParaRPr lang="en-US"/>
          </a:p>
        </p:txBody>
      </p:sp>
      <p:sp>
        <p:nvSpPr>
          <p:cNvPr id="4" name="Slide Number Placeholder 3"/>
          <p:cNvSpPr>
            <a:spLocks noGrp="1"/>
          </p:cNvSpPr>
          <p:nvPr>
            <p:ph type="sldNum" sz="quarter" idx="5"/>
          </p:nvPr>
        </p:nvSpPr>
        <p:spPr/>
        <p:txBody>
          <a:bodyPr/>
          <a:lstStyle/>
          <a:p>
            <a:fld id="{F52B1402-063F-414A-9ABB-82993BB87894}" type="slidenum">
              <a:rPr lang="en-US" smtClean="0"/>
              <a:t>4</a:t>
            </a:fld>
            <a:endParaRPr lang="en-US"/>
          </a:p>
        </p:txBody>
      </p:sp>
    </p:spTree>
    <p:extLst>
      <p:ext uri="{BB962C8B-B14F-4D97-AF65-F5344CB8AC3E}">
        <p14:creationId xmlns:p14="http://schemas.microsoft.com/office/powerpoint/2010/main" val="191069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B1402-063F-414A-9ABB-82993BB87894}" type="slidenum">
              <a:rPr lang="en-US" smtClean="0"/>
              <a:t>5</a:t>
            </a:fld>
            <a:endParaRPr lang="en-US"/>
          </a:p>
        </p:txBody>
      </p:sp>
    </p:spTree>
    <p:extLst>
      <p:ext uri="{BB962C8B-B14F-4D97-AF65-F5344CB8AC3E}">
        <p14:creationId xmlns:p14="http://schemas.microsoft.com/office/powerpoint/2010/main" val="3838104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Open Sans" panose="020B0606030504020204" pitchFamily="34" charset="0"/>
              </a:rPr>
              <a:t>            ?</a:t>
            </a:r>
            <a:r>
              <a:rPr lang="vi-VN" b="0" i="0">
                <a:solidFill>
                  <a:srgbClr val="000000"/>
                </a:solidFill>
                <a:effectLst/>
                <a:highlight>
                  <a:srgbClr val="FFFFFF"/>
                </a:highlight>
                <a:latin typeface="Open Sans" panose="020B0606030504020204" pitchFamily="34" charset="0"/>
              </a:rPr>
              <a:t>Những biện pháp được minh họa ở Hình 1.2 giúp lĩnh vực trồng trọt phát triển như thế nào?</a:t>
            </a:r>
            <a:endParaRPr lang="en-US" b="0" i="0">
              <a:solidFill>
                <a:srgbClr val="000000"/>
              </a:solidFill>
              <a:effectLst/>
              <a:highlight>
                <a:srgbClr val="FFFFFF"/>
              </a:highlight>
              <a:latin typeface="Open Sans" panose="020B0606030504020204" pitchFamily="34" charset="0"/>
            </a:endParaRPr>
          </a:p>
          <a:p>
            <a:pPr algn="just"/>
            <a:r>
              <a:rPr lang="vi-VN" b="0" i="0">
                <a:solidFill>
                  <a:srgbClr val="000000"/>
                </a:solidFill>
                <a:effectLst/>
                <a:latin typeface="Open Sans" panose="020B0606030504020204" pitchFamily="34" charset="0"/>
              </a:rPr>
              <a:t>+ Trồng trọt theo tiêu chuẩn VietGAp: nâng cao chất lượng sản phẩm ( sạch, ngon, nhiều chất dinh dưỡng..)</a:t>
            </a:r>
          </a:p>
          <a:p>
            <a:pPr algn="just"/>
            <a:r>
              <a:rPr lang="vi-VN" b="0" i="0">
                <a:solidFill>
                  <a:srgbClr val="000000"/>
                </a:solidFill>
                <a:effectLst/>
                <a:latin typeface="Open Sans" panose="020B0606030504020204" pitchFamily="34" charset="0"/>
              </a:rPr>
              <a:t>+ Hiện đại hóa trồng trọt: áp dụng máy móc vào trong trồng trọt giúp nâng cao năng suất sản phẩm.</a:t>
            </a:r>
          </a:p>
          <a:p>
            <a:pPr algn="just"/>
            <a:r>
              <a:rPr lang="vi-VN" b="0" i="0">
                <a:solidFill>
                  <a:srgbClr val="000000"/>
                </a:solidFill>
                <a:effectLst/>
                <a:latin typeface="Open Sans" panose="020B0606030504020204" pitchFamily="34" charset="0"/>
              </a:rPr>
              <a:t>+ Cơ giới hóa trồng trọt: thúc đẩy phát triển hiệu quả và bền vững nông nghiệp.</a:t>
            </a:r>
          </a:p>
          <a:p>
            <a:pPr algn="just"/>
            <a:r>
              <a:rPr lang="vi-VN" b="0" i="0">
                <a:solidFill>
                  <a:srgbClr val="000000"/>
                </a:solidFill>
                <a:effectLst/>
                <a:latin typeface="Open Sans" panose="020B0606030504020204" pitchFamily="34" charset="0"/>
              </a:rPr>
              <a:t>+ Trồng trọt theo vùng chuyên canh: tăng năng suất cây trồng và chất lượng nông sản.</a:t>
            </a:r>
          </a:p>
          <a:p>
            <a:r>
              <a:rPr lang="en-US" b="0" i="0">
                <a:solidFill>
                  <a:srgbClr val="000000"/>
                </a:solidFill>
                <a:effectLst/>
                <a:highlight>
                  <a:srgbClr val="FFFFFF"/>
                </a:highlight>
                <a:latin typeface="Open Sans" panose="020B0606030504020204" pitchFamily="34" charset="0"/>
              </a:rPr>
              <a:t>             ?</a:t>
            </a:r>
            <a:r>
              <a:rPr lang="vi-VN" b="0" i="0">
                <a:solidFill>
                  <a:srgbClr val="000000"/>
                </a:solidFill>
                <a:effectLst/>
                <a:highlight>
                  <a:srgbClr val="FFFFFF"/>
                </a:highlight>
                <a:latin typeface="Open Sans" panose="020B0606030504020204" pitchFamily="34" charset="0"/>
              </a:rPr>
              <a:t> Vì sao lĩnh vực trồng trọt lại hướng đến hình thành các vùng chuyên canh đến hình thành các vùng chuyên canh cây trồng?</a:t>
            </a:r>
            <a:endParaRPr lang="en-US" b="0" i="0">
              <a:solidFill>
                <a:srgbClr val="000000"/>
              </a:solidFill>
              <a:effectLst/>
              <a:highlight>
                <a:srgbClr val="FFFFFF"/>
              </a:highlight>
              <a:latin typeface="Open Sans" panose="020B0606030504020204" pitchFamily="34" charset="0"/>
            </a:endParaRPr>
          </a:p>
          <a:p>
            <a:pPr algn="just"/>
            <a:r>
              <a:rPr lang="vi-VN" b="0" i="0">
                <a:solidFill>
                  <a:srgbClr val="000000"/>
                </a:solidFill>
                <a:effectLst/>
                <a:latin typeface="Open Sans" panose="020B0606030504020204" pitchFamily="34" charset="0"/>
              </a:rPr>
              <a:t>Lĩnh vực trồng trọt lại hướng đến hình thành các vùng chuyên canh cây trồng vì:</a:t>
            </a:r>
          </a:p>
          <a:p>
            <a:pPr algn="just"/>
            <a:r>
              <a:rPr lang="vi-VN" b="0" i="0">
                <a:solidFill>
                  <a:srgbClr val="000000"/>
                </a:solidFill>
                <a:effectLst/>
                <a:latin typeface="Open Sans" panose="020B0606030504020204" pitchFamily="34" charset="0"/>
              </a:rPr>
              <a:t>+ Do thời tiết, khí hậu từng vùng phù hợp với các loại cây trồng khác nhau.</a:t>
            </a:r>
          </a:p>
          <a:p>
            <a:pPr algn="just"/>
            <a:r>
              <a:rPr lang="vi-VN" b="0" i="0">
                <a:solidFill>
                  <a:srgbClr val="000000"/>
                </a:solidFill>
                <a:effectLst/>
                <a:latin typeface="Open Sans" panose="020B0606030504020204" pitchFamily="34" charset="0"/>
              </a:rPr>
              <a:t>+ Tạo điều kiện phát triển nông nghiệp ở quy mô lớn.</a:t>
            </a:r>
          </a:p>
          <a:p>
            <a:pPr algn="just"/>
            <a:r>
              <a:rPr lang="vi-VN" b="0" i="0">
                <a:solidFill>
                  <a:srgbClr val="000000"/>
                </a:solidFill>
                <a:effectLst/>
                <a:latin typeface="Open Sans" panose="020B0606030504020204" pitchFamily="34" charset="0"/>
              </a:rPr>
              <a:t>-&gt; Giúp mang lại hiệu quả kinh tế cao.</a:t>
            </a:r>
          </a:p>
          <a:p>
            <a:r>
              <a:rPr lang="en-US" b="0" i="0">
                <a:solidFill>
                  <a:srgbClr val="000000"/>
                </a:solidFill>
                <a:effectLst/>
                <a:highlight>
                  <a:srgbClr val="FFFFFF"/>
                </a:highlight>
                <a:latin typeface="Open Sans" panose="020B0606030504020204" pitchFamily="34" charset="0"/>
              </a:rPr>
              <a:t>             ? </a:t>
            </a:r>
            <a:r>
              <a:rPr lang="vi-VN" b="0" i="0">
                <a:solidFill>
                  <a:srgbClr val="000000"/>
                </a:solidFill>
                <a:effectLst/>
                <a:highlight>
                  <a:srgbClr val="FFFFFF"/>
                </a:highlight>
                <a:latin typeface="Open Sans" panose="020B0606030504020204" pitchFamily="34" charset="0"/>
              </a:rPr>
              <a:t>Vì sao trồng trọt ở nước ta cần cơ cấu lại cây trồng theo quy mô lớn? lại cây trồng theo quy mô lớn?</a:t>
            </a:r>
            <a:endParaRPr lang="en-US" b="0" i="0">
              <a:solidFill>
                <a:srgbClr val="000000"/>
              </a:solidFill>
              <a:effectLst/>
              <a:highlight>
                <a:srgbClr val="FFFFFF"/>
              </a:highlight>
              <a:latin typeface="Open Sans" panose="020B0606030504020204" pitchFamily="34" charset="0"/>
            </a:endParaRPr>
          </a:p>
          <a:p>
            <a:pPr algn="just"/>
            <a:r>
              <a:rPr lang="vi-VN" b="0" i="0">
                <a:solidFill>
                  <a:srgbClr val="000000"/>
                </a:solidFill>
                <a:effectLst/>
                <a:latin typeface="Open Sans" panose="020B0606030504020204" pitchFamily="34" charset="0"/>
              </a:rPr>
              <a:t> Trồng trọt ở nước ta cần cơ cấu lại cây trồng theo quy mô lớn vì:</a:t>
            </a:r>
          </a:p>
          <a:p>
            <a:pPr algn="just"/>
            <a:r>
              <a:rPr lang="vi-VN" b="0" i="0">
                <a:solidFill>
                  <a:srgbClr val="000000"/>
                </a:solidFill>
                <a:effectLst/>
                <a:latin typeface="Open Sans" panose="020B0606030504020204" pitchFamily="34" charset="0"/>
              </a:rPr>
              <a:t>+ Giúp đảm bảo vững chắc an ninh lương thực trước mắt và lâu dài.</a:t>
            </a:r>
          </a:p>
          <a:p>
            <a:pPr algn="just"/>
            <a:r>
              <a:rPr lang="vi-VN" b="0" i="0">
                <a:solidFill>
                  <a:srgbClr val="000000"/>
                </a:solidFill>
                <a:effectLst/>
                <a:latin typeface="Open Sans" panose="020B0606030504020204" pitchFamily="34" charset="0"/>
              </a:rPr>
              <a:t>+ Tăng thu nhập cho người nông dân, góp phần xóa đói giảm nghèo.</a:t>
            </a:r>
          </a:p>
          <a:p>
            <a:pPr algn="just"/>
            <a:r>
              <a:rPr lang="vi-VN" b="0" i="0">
                <a:solidFill>
                  <a:srgbClr val="000000"/>
                </a:solidFill>
                <a:effectLst/>
                <a:latin typeface="Open Sans" panose="020B0606030504020204" pitchFamily="34" charset="0"/>
              </a:rPr>
              <a:t>+ Ổn định chính trị xã hội.</a:t>
            </a:r>
          </a:p>
          <a:p>
            <a:pPr algn="just"/>
            <a:r>
              <a:rPr lang="vi-VN" b="0" i="0">
                <a:solidFill>
                  <a:srgbClr val="000000"/>
                </a:solidFill>
                <a:effectLst/>
                <a:latin typeface="Open Sans" panose="020B0606030504020204" pitchFamily="34" charset="0"/>
              </a:rPr>
              <a:t>+ Bảo vệ môi trường và thích ứng với biến đổi khí hậu.</a:t>
            </a:r>
          </a:p>
          <a:p>
            <a:endParaRPr lang="en-US"/>
          </a:p>
        </p:txBody>
      </p:sp>
      <p:sp>
        <p:nvSpPr>
          <p:cNvPr id="4" name="Slide Number Placeholder 3"/>
          <p:cNvSpPr>
            <a:spLocks noGrp="1"/>
          </p:cNvSpPr>
          <p:nvPr>
            <p:ph type="sldNum" sz="quarter" idx="5"/>
          </p:nvPr>
        </p:nvSpPr>
        <p:spPr/>
        <p:txBody>
          <a:bodyPr/>
          <a:lstStyle/>
          <a:p>
            <a:fld id="{F52B1402-063F-414A-9ABB-82993BB87894}" type="slidenum">
              <a:rPr lang="en-US" smtClean="0"/>
              <a:t>6</a:t>
            </a:fld>
            <a:endParaRPr lang="en-US"/>
          </a:p>
        </p:txBody>
      </p:sp>
    </p:spTree>
    <p:extLst>
      <p:ext uri="{BB962C8B-B14F-4D97-AF65-F5344CB8AC3E}">
        <p14:creationId xmlns:p14="http://schemas.microsoft.com/office/powerpoint/2010/main" val="225944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B1402-063F-414A-9ABB-82993BB87894}" type="slidenum">
              <a:rPr lang="en-US" smtClean="0"/>
              <a:t>7</a:t>
            </a:fld>
            <a:endParaRPr lang="en-US"/>
          </a:p>
        </p:txBody>
      </p:sp>
    </p:spTree>
    <p:extLst>
      <p:ext uri="{BB962C8B-B14F-4D97-AF65-F5344CB8AC3E}">
        <p14:creationId xmlns:p14="http://schemas.microsoft.com/office/powerpoint/2010/main" val="3430958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a:solidFill>
                  <a:srgbClr val="000000"/>
                </a:solidFill>
                <a:effectLst/>
                <a:highlight>
                  <a:srgbClr val="FFFFFF"/>
                </a:highlight>
                <a:latin typeface="Open Sans" panose="020B0606030504020204" pitchFamily="34" charset="0"/>
              </a:rPr>
              <a:t>              ?</a:t>
            </a:r>
            <a:r>
              <a:rPr lang="vi-VN" sz="2800" b="0" i="0">
                <a:solidFill>
                  <a:srgbClr val="000000"/>
                </a:solidFill>
                <a:effectLst/>
                <a:highlight>
                  <a:srgbClr val="FFFFFF"/>
                </a:highlight>
                <a:latin typeface="Open Sans" panose="020B0606030504020204" pitchFamily="34" charset="0"/>
              </a:rPr>
              <a:t>Hãy kể tên các nghề trồng trọt được minh họa trong Hình 1.3.</a:t>
            </a:r>
            <a:endParaRPr lang="de-DE" sz="1800">
              <a:effectLst/>
              <a:latin typeface="Times New Roman" panose="02020603050405020304" pitchFamily="18" charset="0"/>
              <a:ea typeface="Calibri" panose="020F0502020204030204" pitchFamily="34" charset="0"/>
            </a:endParaRPr>
          </a:p>
          <a:p>
            <a:r>
              <a:rPr lang="de-DE" sz="1800">
                <a:effectLst/>
                <a:latin typeface="Times New Roman" panose="02020603050405020304" pitchFamily="18" charset="0"/>
                <a:ea typeface="Calibri" panose="020F0502020204030204" pitchFamily="34" charset="0"/>
              </a:rPr>
              <a:t>Hình a: lao động trồng, thu hoạch chè; Hình b: lao động trồng rừng và chăm sóc rừng lấy gỗ; Hình c: nhà nuôi cây mô thực vật.</a:t>
            </a:r>
          </a:p>
          <a:p>
            <a:r>
              <a:rPr lang="de-DE" sz="1800">
                <a:effectLst/>
                <a:latin typeface="Times New Roman" panose="02020603050405020304" pitchFamily="18" charset="0"/>
              </a:rPr>
              <a:t>               ? </a:t>
            </a:r>
            <a:r>
              <a:rPr lang="vi-VN" b="0" i="0">
                <a:solidFill>
                  <a:srgbClr val="000000"/>
                </a:solidFill>
                <a:effectLst/>
                <a:highlight>
                  <a:srgbClr val="FFFFFF"/>
                </a:highlight>
                <a:latin typeface="Open Sans" panose="020B0606030504020204" pitchFamily="34" charset="0"/>
              </a:rPr>
              <a:t>Lĩnh vực trồng trọt tạo những việc làm nào cho người lao động?</a:t>
            </a:r>
            <a:endParaRPr lang="de-DE" sz="1800" b="0" i="0">
              <a:solidFill>
                <a:srgbClr val="000000"/>
              </a:solidFill>
              <a:effectLst/>
              <a:highlight>
                <a:srgbClr val="FFFFFF"/>
              </a:highlight>
              <a:latin typeface="Times New Roman" panose="02020603050405020304" pitchFamily="18" charset="0"/>
            </a:endParaRPr>
          </a:p>
          <a:p>
            <a:pPr algn="just"/>
            <a:r>
              <a:rPr lang="vi-VN" b="0" i="0">
                <a:solidFill>
                  <a:srgbClr val="000000"/>
                </a:solidFill>
                <a:effectLst/>
                <a:latin typeface="Open Sans" panose="020B0606030504020204" pitchFamily="34" charset="0"/>
              </a:rPr>
              <a:t>+ Nhà trồng trọt : nghiên cứu cây trồng (kĩ thuật canh tác, chăm sóc cây trồng, bảo tồn và khai thác sản phẩm từ cây trồng).</a:t>
            </a:r>
          </a:p>
          <a:p>
            <a:pPr algn="just"/>
            <a:r>
              <a:rPr lang="vi-VN" b="0" i="0">
                <a:solidFill>
                  <a:srgbClr val="000000"/>
                </a:solidFill>
                <a:effectLst/>
                <a:latin typeface="Open Sans" panose="020B0606030504020204" pitchFamily="34" charset="0"/>
              </a:rPr>
              <a:t>+ Nhà nuôi cấy mô: Nhân giống cây trồng (nghiên cứu mô tế bào, điều kiện nuôi cấy mô tế bào phù hợp với từng giống cây trồng).</a:t>
            </a:r>
          </a:p>
          <a:p>
            <a:pPr algn="just"/>
            <a:r>
              <a:rPr lang="vi-VN" b="0" i="0">
                <a:solidFill>
                  <a:srgbClr val="000000"/>
                </a:solidFill>
                <a:effectLst/>
                <a:latin typeface="Open Sans" panose="020B0606030504020204" pitchFamily="34" charset="0"/>
              </a:rPr>
              <a:t>+ Nhà bệnh học thực vật: bảo vệ cây trồng ( nghiên cứu về cách phòng trừ sâu, bệnh hại cây trồng).</a:t>
            </a:r>
          </a:p>
          <a:p>
            <a:pPr algn="just"/>
            <a:r>
              <a:rPr lang="vi-VN" b="0" i="0">
                <a:solidFill>
                  <a:srgbClr val="000000"/>
                </a:solidFill>
                <a:effectLst/>
                <a:latin typeface="Open Sans" panose="020B0606030504020204" pitchFamily="34" charset="0"/>
              </a:rPr>
              <a:t>+ Kĩ thuật viên lâm nghiệp: Làm việc liên quan đến cây rừng ( giám sát, hỗ trợ nghiên cứu lâm nghiệp, quản lí khai thác, bảo tồn tài nguyên và bảo vệ môi trường rừng).</a:t>
            </a:r>
          </a:p>
          <a:p>
            <a:endParaRPr lang="en-US"/>
          </a:p>
        </p:txBody>
      </p:sp>
      <p:sp>
        <p:nvSpPr>
          <p:cNvPr id="4" name="Slide Number Placeholder 3"/>
          <p:cNvSpPr>
            <a:spLocks noGrp="1"/>
          </p:cNvSpPr>
          <p:nvPr>
            <p:ph type="sldNum" sz="quarter" idx="5"/>
          </p:nvPr>
        </p:nvSpPr>
        <p:spPr/>
        <p:txBody>
          <a:bodyPr/>
          <a:lstStyle/>
          <a:p>
            <a:fld id="{F52B1402-063F-414A-9ABB-82993BB87894}" type="slidenum">
              <a:rPr lang="en-US" smtClean="0"/>
              <a:t>8</a:t>
            </a:fld>
            <a:endParaRPr lang="en-US"/>
          </a:p>
        </p:txBody>
      </p:sp>
    </p:spTree>
    <p:extLst>
      <p:ext uri="{BB962C8B-B14F-4D97-AF65-F5344CB8AC3E}">
        <p14:creationId xmlns:p14="http://schemas.microsoft.com/office/powerpoint/2010/main" val="3410862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Open Sans" panose="020B0606030504020204" pitchFamily="34" charset="0"/>
              </a:rPr>
              <a:t>        ?Đ</a:t>
            </a:r>
            <a:r>
              <a:rPr lang="vi-VN" b="0" i="0">
                <a:solidFill>
                  <a:srgbClr val="000000"/>
                </a:solidFill>
                <a:effectLst/>
                <a:highlight>
                  <a:srgbClr val="FFFFFF"/>
                </a:highlight>
                <a:latin typeface="Open Sans" panose="020B0606030504020204" pitchFamily="34" charset="0"/>
              </a:rPr>
              <a:t>ể làm được các công việc trong Hình 1.4, người lao động cần có những kiến thức và kĩ năng như thế nào?</a:t>
            </a:r>
            <a:endParaRPr lang="en-US" b="0" i="0">
              <a:solidFill>
                <a:srgbClr val="000000"/>
              </a:solidFill>
              <a:effectLst/>
              <a:highlight>
                <a:srgbClr val="FFFFFF"/>
              </a:highlight>
              <a:latin typeface="Open Sans" panose="020B0606030504020204" pitchFamily="34" charset="0"/>
            </a:endParaRPr>
          </a:p>
          <a:p>
            <a:pPr algn="just"/>
            <a:r>
              <a:rPr lang="vi-VN" b="0" i="0">
                <a:solidFill>
                  <a:srgbClr val="000000"/>
                </a:solidFill>
                <a:effectLst/>
                <a:latin typeface="Open Sans" panose="020B0606030504020204" pitchFamily="34" charset="0"/>
              </a:rPr>
              <a:t>+ Nhận biết sâu, bệnh hại: có kiến thức về đặc điểm, sinh trưởng phát triển cây trồng, kĩ năng chăm sóc, phòng trừ sâu, bệnh cho cây trồng.</a:t>
            </a:r>
          </a:p>
          <a:p>
            <a:pPr algn="just"/>
            <a:r>
              <a:rPr lang="vi-VN" b="0" i="0">
                <a:solidFill>
                  <a:srgbClr val="000000"/>
                </a:solidFill>
                <a:effectLst/>
                <a:latin typeface="Open Sans" panose="020B0606030504020204" pitchFamily="34" charset="0"/>
              </a:rPr>
              <a:t>+ Sử dụng máy móc trong trồng trọt:  Có kiến thức về khí hậu, tính chất đất trồng, kĩ năng sử dụng, bảo quản tốt các thiết bị, dụng cụ trong lĩnh vực trồng trọt.</a:t>
            </a:r>
          </a:p>
          <a:p>
            <a:pPr algn="just"/>
            <a:r>
              <a:rPr lang="vi-VN" b="0" i="0">
                <a:solidFill>
                  <a:srgbClr val="000000"/>
                </a:solidFill>
                <a:effectLst/>
                <a:latin typeface="Open Sans" panose="020B0606030504020204" pitchFamily="34" charset="0"/>
              </a:rPr>
              <a:t>+ Chăm sóc cắt, tỉa cây trồng: Có kiến thức về đặc điểm, sinh trưởng phát triển cây trồng, kĩ năng chăm sóc cây trồng, có tinh thần trách nhiệm.</a:t>
            </a:r>
          </a:p>
          <a:p>
            <a:r>
              <a:rPr lang="en-US"/>
              <a:t>         ?</a:t>
            </a:r>
            <a:r>
              <a:rPr lang="en-US" b="0" i="0">
                <a:solidFill>
                  <a:srgbClr val="000000"/>
                </a:solidFill>
                <a:effectLst/>
                <a:highlight>
                  <a:srgbClr val="FFFFFF"/>
                </a:highlight>
                <a:latin typeface="Open Sans" panose="020B0606030504020204" pitchFamily="34" charset="0"/>
              </a:rPr>
              <a:t> Bản thân em phù hợp với nghề nào trong lĩnh vực trồng trọt?</a:t>
            </a:r>
            <a:endParaRPr lang="en-US"/>
          </a:p>
        </p:txBody>
      </p:sp>
      <p:sp>
        <p:nvSpPr>
          <p:cNvPr id="4" name="Slide Number Placeholder 3"/>
          <p:cNvSpPr>
            <a:spLocks noGrp="1"/>
          </p:cNvSpPr>
          <p:nvPr>
            <p:ph type="sldNum" sz="quarter" idx="5"/>
          </p:nvPr>
        </p:nvSpPr>
        <p:spPr/>
        <p:txBody>
          <a:bodyPr/>
          <a:lstStyle/>
          <a:p>
            <a:fld id="{F52B1402-063F-414A-9ABB-82993BB87894}" type="slidenum">
              <a:rPr lang="en-US" smtClean="0"/>
              <a:t>9</a:t>
            </a:fld>
            <a:endParaRPr lang="en-US"/>
          </a:p>
        </p:txBody>
      </p:sp>
    </p:spTree>
    <p:extLst>
      <p:ext uri="{BB962C8B-B14F-4D97-AF65-F5344CB8AC3E}">
        <p14:creationId xmlns:p14="http://schemas.microsoft.com/office/powerpoint/2010/main" val="2851684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B1402-063F-414A-9ABB-82993BB87894}" type="slidenum">
              <a:rPr lang="en-US" smtClean="0"/>
              <a:t>10</a:t>
            </a:fld>
            <a:endParaRPr lang="en-US"/>
          </a:p>
        </p:txBody>
      </p:sp>
    </p:spTree>
    <p:extLst>
      <p:ext uri="{BB962C8B-B14F-4D97-AF65-F5344CB8AC3E}">
        <p14:creationId xmlns:p14="http://schemas.microsoft.com/office/powerpoint/2010/main" val="1085056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a:solidFill>
                  <a:srgbClr val="000000"/>
                </a:solidFill>
                <a:effectLst/>
                <a:latin typeface="Open Sans" panose="020B0606030504020204" pitchFamily="34" charset="0"/>
              </a:rPr>
              <a:t>+ Lúa: cung cấp lương thực.</a:t>
            </a:r>
          </a:p>
          <a:p>
            <a:pPr algn="just"/>
            <a:r>
              <a:rPr lang="vi-VN" b="0" i="0">
                <a:solidFill>
                  <a:srgbClr val="000000"/>
                </a:solidFill>
                <a:effectLst/>
                <a:latin typeface="Open Sans" panose="020B0606030504020204" pitchFamily="34" charset="0"/>
              </a:rPr>
              <a:t>+ Bưởi: cung cấp thực phẩm.</a:t>
            </a:r>
          </a:p>
          <a:p>
            <a:pPr algn="just"/>
            <a:r>
              <a:rPr lang="vi-VN" b="0" i="0">
                <a:solidFill>
                  <a:srgbClr val="000000"/>
                </a:solidFill>
                <a:effectLst/>
                <a:latin typeface="Open Sans" panose="020B0606030504020204" pitchFamily="34" charset="0"/>
              </a:rPr>
              <a:t>+ Hoa hồng: làm cảnh</a:t>
            </a:r>
          </a:p>
          <a:p>
            <a:endParaRPr lang="en-US"/>
          </a:p>
        </p:txBody>
      </p:sp>
      <p:sp>
        <p:nvSpPr>
          <p:cNvPr id="4" name="Slide Number Placeholder 3"/>
          <p:cNvSpPr>
            <a:spLocks noGrp="1"/>
          </p:cNvSpPr>
          <p:nvPr>
            <p:ph type="sldNum" sz="quarter" idx="5"/>
          </p:nvPr>
        </p:nvSpPr>
        <p:spPr/>
        <p:txBody>
          <a:bodyPr/>
          <a:lstStyle/>
          <a:p>
            <a:fld id="{F52B1402-063F-414A-9ABB-82993BB87894}" type="slidenum">
              <a:rPr lang="en-US" smtClean="0"/>
              <a:t>11</a:t>
            </a:fld>
            <a:endParaRPr lang="en-US"/>
          </a:p>
        </p:txBody>
      </p:sp>
    </p:spTree>
    <p:extLst>
      <p:ext uri="{BB962C8B-B14F-4D97-AF65-F5344CB8AC3E}">
        <p14:creationId xmlns:p14="http://schemas.microsoft.com/office/powerpoint/2010/main" val="3002127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F71C-6328-DF94-CE21-81DE91983C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F33D92-3287-2133-5FD8-87A875A4FF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88A276-3BD1-D001-C9F0-3F33AF1CA4D3}"/>
              </a:ext>
            </a:extLst>
          </p:cNvPr>
          <p:cNvSpPr>
            <a:spLocks noGrp="1"/>
          </p:cNvSpPr>
          <p:nvPr>
            <p:ph type="dt" sz="half" idx="10"/>
          </p:nvPr>
        </p:nvSpPr>
        <p:spPr/>
        <p:txBody>
          <a:bodyPr/>
          <a:lstStyle/>
          <a:p>
            <a:fld id="{5851CE9F-92C7-45DE-8AF1-F2AC49A17C36}" type="datetimeFigureOut">
              <a:rPr lang="en-US" smtClean="0"/>
              <a:t>9/9/2024</a:t>
            </a:fld>
            <a:endParaRPr lang="en-US"/>
          </a:p>
        </p:txBody>
      </p:sp>
      <p:sp>
        <p:nvSpPr>
          <p:cNvPr id="5" name="Footer Placeholder 4">
            <a:extLst>
              <a:ext uri="{FF2B5EF4-FFF2-40B4-BE49-F238E27FC236}">
                <a16:creationId xmlns:a16="http://schemas.microsoft.com/office/drawing/2014/main" id="{CF4C3FBA-F346-8040-5FA0-BE5FA4284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3AF58D-FA25-24D7-479E-BA4AA6C8DA8F}"/>
              </a:ext>
            </a:extLst>
          </p:cNvPr>
          <p:cNvSpPr>
            <a:spLocks noGrp="1"/>
          </p:cNvSpPr>
          <p:nvPr>
            <p:ph type="sldNum" sz="quarter" idx="12"/>
          </p:nvPr>
        </p:nvSpPr>
        <p:spPr/>
        <p:txBody>
          <a:bodyPr/>
          <a:lstStyle/>
          <a:p>
            <a:fld id="{78224DFF-F776-4B7C-A20A-7A5094102D93}" type="slidenum">
              <a:rPr lang="en-US" smtClean="0"/>
              <a:t>‹#›</a:t>
            </a:fld>
            <a:endParaRPr lang="en-US"/>
          </a:p>
        </p:txBody>
      </p:sp>
    </p:spTree>
    <p:extLst>
      <p:ext uri="{BB962C8B-B14F-4D97-AF65-F5344CB8AC3E}">
        <p14:creationId xmlns:p14="http://schemas.microsoft.com/office/powerpoint/2010/main" val="1294097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92A0-B4FC-FA93-BBF4-846492CE04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F19150-0A80-1C0A-B09E-6BE1B1A551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19377A-436D-9F42-8D44-4AC449C68329}"/>
              </a:ext>
            </a:extLst>
          </p:cNvPr>
          <p:cNvSpPr>
            <a:spLocks noGrp="1"/>
          </p:cNvSpPr>
          <p:nvPr>
            <p:ph type="dt" sz="half" idx="10"/>
          </p:nvPr>
        </p:nvSpPr>
        <p:spPr/>
        <p:txBody>
          <a:bodyPr/>
          <a:lstStyle/>
          <a:p>
            <a:fld id="{5851CE9F-92C7-45DE-8AF1-F2AC49A17C36}" type="datetimeFigureOut">
              <a:rPr lang="en-US" smtClean="0"/>
              <a:t>9/9/2024</a:t>
            </a:fld>
            <a:endParaRPr lang="en-US"/>
          </a:p>
        </p:txBody>
      </p:sp>
      <p:sp>
        <p:nvSpPr>
          <p:cNvPr id="5" name="Footer Placeholder 4">
            <a:extLst>
              <a:ext uri="{FF2B5EF4-FFF2-40B4-BE49-F238E27FC236}">
                <a16:creationId xmlns:a16="http://schemas.microsoft.com/office/drawing/2014/main" id="{9B5C5D9D-23B4-7490-049B-DE8C32D8B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212EC-5CB7-03C4-B71A-2D6884706168}"/>
              </a:ext>
            </a:extLst>
          </p:cNvPr>
          <p:cNvSpPr>
            <a:spLocks noGrp="1"/>
          </p:cNvSpPr>
          <p:nvPr>
            <p:ph type="sldNum" sz="quarter" idx="12"/>
          </p:nvPr>
        </p:nvSpPr>
        <p:spPr/>
        <p:txBody>
          <a:bodyPr/>
          <a:lstStyle/>
          <a:p>
            <a:fld id="{78224DFF-F776-4B7C-A20A-7A5094102D93}" type="slidenum">
              <a:rPr lang="en-US" smtClean="0"/>
              <a:t>‹#›</a:t>
            </a:fld>
            <a:endParaRPr lang="en-US"/>
          </a:p>
        </p:txBody>
      </p:sp>
    </p:spTree>
    <p:extLst>
      <p:ext uri="{BB962C8B-B14F-4D97-AF65-F5344CB8AC3E}">
        <p14:creationId xmlns:p14="http://schemas.microsoft.com/office/powerpoint/2010/main" val="86301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104AAE-A577-A492-DA6A-1EF26E1B63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93330A-0656-72F5-D2EE-9EADC33A0B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DA89B-01DC-B0BB-DEA4-D3F14FA725A1}"/>
              </a:ext>
            </a:extLst>
          </p:cNvPr>
          <p:cNvSpPr>
            <a:spLocks noGrp="1"/>
          </p:cNvSpPr>
          <p:nvPr>
            <p:ph type="dt" sz="half" idx="10"/>
          </p:nvPr>
        </p:nvSpPr>
        <p:spPr/>
        <p:txBody>
          <a:bodyPr/>
          <a:lstStyle/>
          <a:p>
            <a:fld id="{5851CE9F-92C7-45DE-8AF1-F2AC49A17C36}" type="datetimeFigureOut">
              <a:rPr lang="en-US" smtClean="0"/>
              <a:t>9/9/2024</a:t>
            </a:fld>
            <a:endParaRPr lang="en-US"/>
          </a:p>
        </p:txBody>
      </p:sp>
      <p:sp>
        <p:nvSpPr>
          <p:cNvPr id="5" name="Footer Placeholder 4">
            <a:extLst>
              <a:ext uri="{FF2B5EF4-FFF2-40B4-BE49-F238E27FC236}">
                <a16:creationId xmlns:a16="http://schemas.microsoft.com/office/drawing/2014/main" id="{2DE1D862-4C11-2D42-08E8-0FA48E9391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37904-DBC8-4A25-1BC2-144FDEB5B369}"/>
              </a:ext>
            </a:extLst>
          </p:cNvPr>
          <p:cNvSpPr>
            <a:spLocks noGrp="1"/>
          </p:cNvSpPr>
          <p:nvPr>
            <p:ph type="sldNum" sz="quarter" idx="12"/>
          </p:nvPr>
        </p:nvSpPr>
        <p:spPr/>
        <p:txBody>
          <a:bodyPr/>
          <a:lstStyle/>
          <a:p>
            <a:fld id="{78224DFF-F776-4B7C-A20A-7A5094102D93}" type="slidenum">
              <a:rPr lang="en-US" smtClean="0"/>
              <a:t>‹#›</a:t>
            </a:fld>
            <a:endParaRPr lang="en-US"/>
          </a:p>
        </p:txBody>
      </p:sp>
    </p:spTree>
    <p:extLst>
      <p:ext uri="{BB962C8B-B14F-4D97-AF65-F5344CB8AC3E}">
        <p14:creationId xmlns:p14="http://schemas.microsoft.com/office/powerpoint/2010/main" val="188365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9D63-A893-2443-85E3-C3FD6299E1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2B54A-CEC8-913D-C24E-FF33FF04CE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0FEDA-0978-D280-BE79-7FABAFA7144F}"/>
              </a:ext>
            </a:extLst>
          </p:cNvPr>
          <p:cNvSpPr>
            <a:spLocks noGrp="1"/>
          </p:cNvSpPr>
          <p:nvPr>
            <p:ph type="dt" sz="half" idx="10"/>
          </p:nvPr>
        </p:nvSpPr>
        <p:spPr/>
        <p:txBody>
          <a:bodyPr/>
          <a:lstStyle/>
          <a:p>
            <a:fld id="{5851CE9F-92C7-45DE-8AF1-F2AC49A17C36}" type="datetimeFigureOut">
              <a:rPr lang="en-US" smtClean="0"/>
              <a:t>9/9/2024</a:t>
            </a:fld>
            <a:endParaRPr lang="en-US"/>
          </a:p>
        </p:txBody>
      </p:sp>
      <p:sp>
        <p:nvSpPr>
          <p:cNvPr id="5" name="Footer Placeholder 4">
            <a:extLst>
              <a:ext uri="{FF2B5EF4-FFF2-40B4-BE49-F238E27FC236}">
                <a16:creationId xmlns:a16="http://schemas.microsoft.com/office/drawing/2014/main" id="{DB9FF8BE-568D-29EA-2608-0FBAE8889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F3238-763E-5949-13B7-04030C003788}"/>
              </a:ext>
            </a:extLst>
          </p:cNvPr>
          <p:cNvSpPr>
            <a:spLocks noGrp="1"/>
          </p:cNvSpPr>
          <p:nvPr>
            <p:ph type="sldNum" sz="quarter" idx="12"/>
          </p:nvPr>
        </p:nvSpPr>
        <p:spPr/>
        <p:txBody>
          <a:bodyPr/>
          <a:lstStyle/>
          <a:p>
            <a:fld id="{78224DFF-F776-4B7C-A20A-7A5094102D93}" type="slidenum">
              <a:rPr lang="en-US" smtClean="0"/>
              <a:t>‹#›</a:t>
            </a:fld>
            <a:endParaRPr lang="en-US"/>
          </a:p>
        </p:txBody>
      </p:sp>
    </p:spTree>
    <p:extLst>
      <p:ext uri="{BB962C8B-B14F-4D97-AF65-F5344CB8AC3E}">
        <p14:creationId xmlns:p14="http://schemas.microsoft.com/office/powerpoint/2010/main" val="874614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2C2C8-BA03-9556-CE37-125AC3836E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6A2C3B-78D1-07F2-52F8-2EBDD37150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52F5CE-2A3C-8254-C553-C29688A87F8C}"/>
              </a:ext>
            </a:extLst>
          </p:cNvPr>
          <p:cNvSpPr>
            <a:spLocks noGrp="1"/>
          </p:cNvSpPr>
          <p:nvPr>
            <p:ph type="dt" sz="half" idx="10"/>
          </p:nvPr>
        </p:nvSpPr>
        <p:spPr/>
        <p:txBody>
          <a:bodyPr/>
          <a:lstStyle/>
          <a:p>
            <a:fld id="{5851CE9F-92C7-45DE-8AF1-F2AC49A17C36}" type="datetimeFigureOut">
              <a:rPr lang="en-US" smtClean="0"/>
              <a:t>9/9/2024</a:t>
            </a:fld>
            <a:endParaRPr lang="en-US"/>
          </a:p>
        </p:txBody>
      </p:sp>
      <p:sp>
        <p:nvSpPr>
          <p:cNvPr id="5" name="Footer Placeholder 4">
            <a:extLst>
              <a:ext uri="{FF2B5EF4-FFF2-40B4-BE49-F238E27FC236}">
                <a16:creationId xmlns:a16="http://schemas.microsoft.com/office/drawing/2014/main" id="{A4587C0F-95F8-3161-243C-AB767ACEE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B0890-18BE-D287-7792-B2E686C16349}"/>
              </a:ext>
            </a:extLst>
          </p:cNvPr>
          <p:cNvSpPr>
            <a:spLocks noGrp="1"/>
          </p:cNvSpPr>
          <p:nvPr>
            <p:ph type="sldNum" sz="quarter" idx="12"/>
          </p:nvPr>
        </p:nvSpPr>
        <p:spPr/>
        <p:txBody>
          <a:bodyPr/>
          <a:lstStyle/>
          <a:p>
            <a:fld id="{78224DFF-F776-4B7C-A20A-7A5094102D93}" type="slidenum">
              <a:rPr lang="en-US" smtClean="0"/>
              <a:t>‹#›</a:t>
            </a:fld>
            <a:endParaRPr lang="en-US"/>
          </a:p>
        </p:txBody>
      </p:sp>
    </p:spTree>
    <p:extLst>
      <p:ext uri="{BB962C8B-B14F-4D97-AF65-F5344CB8AC3E}">
        <p14:creationId xmlns:p14="http://schemas.microsoft.com/office/powerpoint/2010/main" val="1583390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143A6-1A6F-6137-48F4-C2B32824F5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C1CC2C-A614-1CAB-0F1F-28680666DB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B604E8-A078-7B5C-9BA7-C5A9F3A980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33D5BC-2773-5875-7345-388B196F2AD3}"/>
              </a:ext>
            </a:extLst>
          </p:cNvPr>
          <p:cNvSpPr>
            <a:spLocks noGrp="1"/>
          </p:cNvSpPr>
          <p:nvPr>
            <p:ph type="dt" sz="half" idx="10"/>
          </p:nvPr>
        </p:nvSpPr>
        <p:spPr/>
        <p:txBody>
          <a:bodyPr/>
          <a:lstStyle/>
          <a:p>
            <a:fld id="{5851CE9F-92C7-45DE-8AF1-F2AC49A17C36}" type="datetimeFigureOut">
              <a:rPr lang="en-US" smtClean="0"/>
              <a:t>9/9/2024</a:t>
            </a:fld>
            <a:endParaRPr lang="en-US"/>
          </a:p>
        </p:txBody>
      </p:sp>
      <p:sp>
        <p:nvSpPr>
          <p:cNvPr id="6" name="Footer Placeholder 5">
            <a:extLst>
              <a:ext uri="{FF2B5EF4-FFF2-40B4-BE49-F238E27FC236}">
                <a16:creationId xmlns:a16="http://schemas.microsoft.com/office/drawing/2014/main" id="{0BD15D0C-86B4-C76B-9516-997DACA07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BCA4E-20E9-4C3D-039C-583F022AF4AD}"/>
              </a:ext>
            </a:extLst>
          </p:cNvPr>
          <p:cNvSpPr>
            <a:spLocks noGrp="1"/>
          </p:cNvSpPr>
          <p:nvPr>
            <p:ph type="sldNum" sz="quarter" idx="12"/>
          </p:nvPr>
        </p:nvSpPr>
        <p:spPr/>
        <p:txBody>
          <a:bodyPr/>
          <a:lstStyle/>
          <a:p>
            <a:fld id="{78224DFF-F776-4B7C-A20A-7A5094102D93}" type="slidenum">
              <a:rPr lang="en-US" smtClean="0"/>
              <a:t>‹#›</a:t>
            </a:fld>
            <a:endParaRPr lang="en-US"/>
          </a:p>
        </p:txBody>
      </p:sp>
    </p:spTree>
    <p:extLst>
      <p:ext uri="{BB962C8B-B14F-4D97-AF65-F5344CB8AC3E}">
        <p14:creationId xmlns:p14="http://schemas.microsoft.com/office/powerpoint/2010/main" val="4155486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236B0-5942-CB61-BDF3-D0738DE416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80D7C6-F69E-90D2-07BE-77E1B7C5DD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831BA3-1131-5981-0B8F-E89AFCDFAB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D9AB2C-0410-FD03-584B-7F463BF67B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A0F415-17EC-7C8E-D5C2-C23BD53233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FCA36C-D56A-0AB4-C9CB-C6B55E79901E}"/>
              </a:ext>
            </a:extLst>
          </p:cNvPr>
          <p:cNvSpPr>
            <a:spLocks noGrp="1"/>
          </p:cNvSpPr>
          <p:nvPr>
            <p:ph type="dt" sz="half" idx="10"/>
          </p:nvPr>
        </p:nvSpPr>
        <p:spPr/>
        <p:txBody>
          <a:bodyPr/>
          <a:lstStyle/>
          <a:p>
            <a:fld id="{5851CE9F-92C7-45DE-8AF1-F2AC49A17C36}" type="datetimeFigureOut">
              <a:rPr lang="en-US" smtClean="0"/>
              <a:t>9/9/2024</a:t>
            </a:fld>
            <a:endParaRPr lang="en-US"/>
          </a:p>
        </p:txBody>
      </p:sp>
      <p:sp>
        <p:nvSpPr>
          <p:cNvPr id="8" name="Footer Placeholder 7">
            <a:extLst>
              <a:ext uri="{FF2B5EF4-FFF2-40B4-BE49-F238E27FC236}">
                <a16:creationId xmlns:a16="http://schemas.microsoft.com/office/drawing/2014/main" id="{6B53BAB1-433F-38AD-FD26-779FAC7BCB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E504-B1CB-74CB-6899-3C6534AA51A3}"/>
              </a:ext>
            </a:extLst>
          </p:cNvPr>
          <p:cNvSpPr>
            <a:spLocks noGrp="1"/>
          </p:cNvSpPr>
          <p:nvPr>
            <p:ph type="sldNum" sz="quarter" idx="12"/>
          </p:nvPr>
        </p:nvSpPr>
        <p:spPr/>
        <p:txBody>
          <a:bodyPr/>
          <a:lstStyle/>
          <a:p>
            <a:fld id="{78224DFF-F776-4B7C-A20A-7A5094102D93}" type="slidenum">
              <a:rPr lang="en-US" smtClean="0"/>
              <a:t>‹#›</a:t>
            </a:fld>
            <a:endParaRPr lang="en-US"/>
          </a:p>
        </p:txBody>
      </p:sp>
    </p:spTree>
    <p:extLst>
      <p:ext uri="{BB962C8B-B14F-4D97-AF65-F5344CB8AC3E}">
        <p14:creationId xmlns:p14="http://schemas.microsoft.com/office/powerpoint/2010/main" val="1421054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95B0D-BB61-1A23-EE33-613974F6AF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4D135B-C7E4-6E3B-9F71-1DDE9AABFB0C}"/>
              </a:ext>
            </a:extLst>
          </p:cNvPr>
          <p:cNvSpPr>
            <a:spLocks noGrp="1"/>
          </p:cNvSpPr>
          <p:nvPr>
            <p:ph type="dt" sz="half" idx="10"/>
          </p:nvPr>
        </p:nvSpPr>
        <p:spPr/>
        <p:txBody>
          <a:bodyPr/>
          <a:lstStyle/>
          <a:p>
            <a:fld id="{5851CE9F-92C7-45DE-8AF1-F2AC49A17C36}" type="datetimeFigureOut">
              <a:rPr lang="en-US" smtClean="0"/>
              <a:t>9/9/2024</a:t>
            </a:fld>
            <a:endParaRPr lang="en-US"/>
          </a:p>
        </p:txBody>
      </p:sp>
      <p:sp>
        <p:nvSpPr>
          <p:cNvPr id="4" name="Footer Placeholder 3">
            <a:extLst>
              <a:ext uri="{FF2B5EF4-FFF2-40B4-BE49-F238E27FC236}">
                <a16:creationId xmlns:a16="http://schemas.microsoft.com/office/drawing/2014/main" id="{65CF54D6-9D70-446C-745B-0CCD923592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D98FB5-CE21-D511-2AF3-E7F949DF8B2D}"/>
              </a:ext>
            </a:extLst>
          </p:cNvPr>
          <p:cNvSpPr>
            <a:spLocks noGrp="1"/>
          </p:cNvSpPr>
          <p:nvPr>
            <p:ph type="sldNum" sz="quarter" idx="12"/>
          </p:nvPr>
        </p:nvSpPr>
        <p:spPr/>
        <p:txBody>
          <a:bodyPr/>
          <a:lstStyle/>
          <a:p>
            <a:fld id="{78224DFF-F776-4B7C-A20A-7A5094102D93}" type="slidenum">
              <a:rPr lang="en-US" smtClean="0"/>
              <a:t>‹#›</a:t>
            </a:fld>
            <a:endParaRPr lang="en-US"/>
          </a:p>
        </p:txBody>
      </p:sp>
    </p:spTree>
    <p:extLst>
      <p:ext uri="{BB962C8B-B14F-4D97-AF65-F5344CB8AC3E}">
        <p14:creationId xmlns:p14="http://schemas.microsoft.com/office/powerpoint/2010/main" val="459980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0ABFF4-30A5-E03E-E047-60908FD0F36D}"/>
              </a:ext>
            </a:extLst>
          </p:cNvPr>
          <p:cNvSpPr>
            <a:spLocks noGrp="1"/>
          </p:cNvSpPr>
          <p:nvPr>
            <p:ph type="dt" sz="half" idx="10"/>
          </p:nvPr>
        </p:nvSpPr>
        <p:spPr/>
        <p:txBody>
          <a:bodyPr/>
          <a:lstStyle/>
          <a:p>
            <a:fld id="{5851CE9F-92C7-45DE-8AF1-F2AC49A17C36}" type="datetimeFigureOut">
              <a:rPr lang="en-US" smtClean="0"/>
              <a:t>9/9/2024</a:t>
            </a:fld>
            <a:endParaRPr lang="en-US"/>
          </a:p>
        </p:txBody>
      </p:sp>
      <p:sp>
        <p:nvSpPr>
          <p:cNvPr id="3" name="Footer Placeholder 2">
            <a:extLst>
              <a:ext uri="{FF2B5EF4-FFF2-40B4-BE49-F238E27FC236}">
                <a16:creationId xmlns:a16="http://schemas.microsoft.com/office/drawing/2014/main" id="{C3B4BD8A-2D65-7502-7296-68C4BB4B48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041BF6-72EF-B30C-DCEF-8EFC16AF3C27}"/>
              </a:ext>
            </a:extLst>
          </p:cNvPr>
          <p:cNvSpPr>
            <a:spLocks noGrp="1"/>
          </p:cNvSpPr>
          <p:nvPr>
            <p:ph type="sldNum" sz="quarter" idx="12"/>
          </p:nvPr>
        </p:nvSpPr>
        <p:spPr/>
        <p:txBody>
          <a:bodyPr/>
          <a:lstStyle/>
          <a:p>
            <a:fld id="{78224DFF-F776-4B7C-A20A-7A5094102D93}" type="slidenum">
              <a:rPr lang="en-US" smtClean="0"/>
              <a:t>‹#›</a:t>
            </a:fld>
            <a:endParaRPr lang="en-US"/>
          </a:p>
        </p:txBody>
      </p:sp>
    </p:spTree>
    <p:extLst>
      <p:ext uri="{BB962C8B-B14F-4D97-AF65-F5344CB8AC3E}">
        <p14:creationId xmlns:p14="http://schemas.microsoft.com/office/powerpoint/2010/main" val="2794836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9DCDA-B7CC-DCF9-426B-73021AFE1C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1493DB-630E-A831-974C-3AED060FE1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753A96-9B27-F71F-5908-AD1ACD9A87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BE1D8C-F592-879D-9240-78B4EA347057}"/>
              </a:ext>
            </a:extLst>
          </p:cNvPr>
          <p:cNvSpPr>
            <a:spLocks noGrp="1"/>
          </p:cNvSpPr>
          <p:nvPr>
            <p:ph type="dt" sz="half" idx="10"/>
          </p:nvPr>
        </p:nvSpPr>
        <p:spPr/>
        <p:txBody>
          <a:bodyPr/>
          <a:lstStyle/>
          <a:p>
            <a:fld id="{5851CE9F-92C7-45DE-8AF1-F2AC49A17C36}" type="datetimeFigureOut">
              <a:rPr lang="en-US" smtClean="0"/>
              <a:t>9/9/2024</a:t>
            </a:fld>
            <a:endParaRPr lang="en-US"/>
          </a:p>
        </p:txBody>
      </p:sp>
      <p:sp>
        <p:nvSpPr>
          <p:cNvPr id="6" name="Footer Placeholder 5">
            <a:extLst>
              <a:ext uri="{FF2B5EF4-FFF2-40B4-BE49-F238E27FC236}">
                <a16:creationId xmlns:a16="http://schemas.microsoft.com/office/drawing/2014/main" id="{2707BB01-008E-5ECB-D9FD-32B852F14D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610B92-CF6D-C946-8C02-03AC633E3991}"/>
              </a:ext>
            </a:extLst>
          </p:cNvPr>
          <p:cNvSpPr>
            <a:spLocks noGrp="1"/>
          </p:cNvSpPr>
          <p:nvPr>
            <p:ph type="sldNum" sz="quarter" idx="12"/>
          </p:nvPr>
        </p:nvSpPr>
        <p:spPr/>
        <p:txBody>
          <a:bodyPr/>
          <a:lstStyle/>
          <a:p>
            <a:fld id="{78224DFF-F776-4B7C-A20A-7A5094102D93}" type="slidenum">
              <a:rPr lang="en-US" smtClean="0"/>
              <a:t>‹#›</a:t>
            </a:fld>
            <a:endParaRPr lang="en-US"/>
          </a:p>
        </p:txBody>
      </p:sp>
    </p:spTree>
    <p:extLst>
      <p:ext uri="{BB962C8B-B14F-4D97-AF65-F5344CB8AC3E}">
        <p14:creationId xmlns:p14="http://schemas.microsoft.com/office/powerpoint/2010/main" val="3275407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6CC9-E558-8AE9-B6CF-765B064DA3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C6BBEE-C6B0-31A4-57DA-C6EB0825A1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3FCAC6-8E5F-9C65-7D3B-7D9E3A8CC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B99C51-7086-4ADD-A13A-4FA7F7A40143}"/>
              </a:ext>
            </a:extLst>
          </p:cNvPr>
          <p:cNvSpPr>
            <a:spLocks noGrp="1"/>
          </p:cNvSpPr>
          <p:nvPr>
            <p:ph type="dt" sz="half" idx="10"/>
          </p:nvPr>
        </p:nvSpPr>
        <p:spPr/>
        <p:txBody>
          <a:bodyPr/>
          <a:lstStyle/>
          <a:p>
            <a:fld id="{5851CE9F-92C7-45DE-8AF1-F2AC49A17C36}" type="datetimeFigureOut">
              <a:rPr lang="en-US" smtClean="0"/>
              <a:t>9/9/2024</a:t>
            </a:fld>
            <a:endParaRPr lang="en-US"/>
          </a:p>
        </p:txBody>
      </p:sp>
      <p:sp>
        <p:nvSpPr>
          <p:cNvPr id="6" name="Footer Placeholder 5">
            <a:extLst>
              <a:ext uri="{FF2B5EF4-FFF2-40B4-BE49-F238E27FC236}">
                <a16:creationId xmlns:a16="http://schemas.microsoft.com/office/drawing/2014/main" id="{C6722594-F0E7-EA1F-FE00-D99510061A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3DC05-3EC3-0F8E-6E8A-119938D1305F}"/>
              </a:ext>
            </a:extLst>
          </p:cNvPr>
          <p:cNvSpPr>
            <a:spLocks noGrp="1"/>
          </p:cNvSpPr>
          <p:nvPr>
            <p:ph type="sldNum" sz="quarter" idx="12"/>
          </p:nvPr>
        </p:nvSpPr>
        <p:spPr/>
        <p:txBody>
          <a:bodyPr/>
          <a:lstStyle/>
          <a:p>
            <a:fld id="{78224DFF-F776-4B7C-A20A-7A5094102D93}" type="slidenum">
              <a:rPr lang="en-US" smtClean="0"/>
              <a:t>‹#›</a:t>
            </a:fld>
            <a:endParaRPr lang="en-US"/>
          </a:p>
        </p:txBody>
      </p:sp>
    </p:spTree>
    <p:extLst>
      <p:ext uri="{BB962C8B-B14F-4D97-AF65-F5344CB8AC3E}">
        <p14:creationId xmlns:p14="http://schemas.microsoft.com/office/powerpoint/2010/main" val="2069321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A72D83-F811-5A8E-E90D-D279BFC6F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999631-BA14-7923-3DF0-440E4E86D8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16A74F-95DF-0BE0-33FB-3FCFDFE147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1CE9F-92C7-45DE-8AF1-F2AC49A17C36}" type="datetimeFigureOut">
              <a:rPr lang="en-US" smtClean="0"/>
              <a:t>9/9/2024</a:t>
            </a:fld>
            <a:endParaRPr lang="en-US"/>
          </a:p>
        </p:txBody>
      </p:sp>
      <p:sp>
        <p:nvSpPr>
          <p:cNvPr id="5" name="Footer Placeholder 4">
            <a:extLst>
              <a:ext uri="{FF2B5EF4-FFF2-40B4-BE49-F238E27FC236}">
                <a16:creationId xmlns:a16="http://schemas.microsoft.com/office/drawing/2014/main" id="{4451BED7-27EC-F35A-040E-DB0372AE8A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4E8B3B-C47D-A991-7500-F08696C2BD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224DFF-F776-4B7C-A20A-7A5094102D93}" type="slidenum">
              <a:rPr lang="en-US" smtClean="0"/>
              <a:t>‹#›</a:t>
            </a:fld>
            <a:endParaRPr lang="en-US"/>
          </a:p>
        </p:txBody>
      </p:sp>
    </p:spTree>
    <p:extLst>
      <p:ext uri="{BB962C8B-B14F-4D97-AF65-F5344CB8AC3E}">
        <p14:creationId xmlns:p14="http://schemas.microsoft.com/office/powerpoint/2010/main" val="3640003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BAC6C3-3431-1375-14FC-33F958871D96}"/>
              </a:ext>
            </a:extLst>
          </p:cNvPr>
          <p:cNvSpPr/>
          <p:nvPr/>
        </p:nvSpPr>
        <p:spPr>
          <a:xfrm>
            <a:off x="9620697" y="761917"/>
            <a:ext cx="1828800" cy="855406"/>
          </a:xfrm>
          <a:prstGeom prst="rect">
            <a:avLst/>
          </a:prstGeom>
          <a:solidFill>
            <a:srgbClr val="FF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9D197B-F57D-A1DA-4E63-DFC0F5CE7955}"/>
              </a:ext>
            </a:extLst>
          </p:cNvPr>
          <p:cNvSpPr txBox="1"/>
          <p:nvPr/>
        </p:nvSpPr>
        <p:spPr>
          <a:xfrm>
            <a:off x="3924573" y="2551837"/>
            <a:ext cx="4342857" cy="1754326"/>
          </a:xfrm>
          <a:prstGeom prst="rect">
            <a:avLst/>
          </a:prstGeom>
          <a:noFill/>
        </p:spPr>
        <p:txBody>
          <a:bodyPr wrap="none" rtlCol="0">
            <a:spAutoFit/>
          </a:bodyPr>
          <a:lstStyle/>
          <a:p>
            <a:pPr algn="ctr"/>
            <a:r>
              <a:rPr lang="en-US" sz="5400">
                <a:solidFill>
                  <a:srgbClr val="98856B"/>
                </a:solidFill>
                <a:latin typeface="UTM Ambrose" panose="02040603050506020204" pitchFamily="18" charset="0"/>
              </a:rPr>
              <a:t>CÔNG NGHỆ</a:t>
            </a:r>
          </a:p>
          <a:p>
            <a:pPr algn="ctr"/>
            <a:r>
              <a:rPr lang="en-US" sz="5400">
                <a:solidFill>
                  <a:srgbClr val="98856B"/>
                </a:solidFill>
                <a:latin typeface="UTM Ambrose" panose="02040603050506020204" pitchFamily="18" charset="0"/>
              </a:rPr>
              <a:t>LỚP 7</a:t>
            </a:r>
          </a:p>
        </p:txBody>
      </p:sp>
    </p:spTree>
    <p:extLst>
      <p:ext uri="{BB962C8B-B14F-4D97-AF65-F5344CB8AC3E}">
        <p14:creationId xmlns:p14="http://schemas.microsoft.com/office/powerpoint/2010/main" val="160035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27B858-8257-09D4-C039-A046B9EAD82D}"/>
              </a:ext>
            </a:extLst>
          </p:cNvPr>
          <p:cNvSpPr txBox="1"/>
          <p:nvPr/>
        </p:nvSpPr>
        <p:spPr>
          <a:xfrm>
            <a:off x="1013298" y="3720192"/>
            <a:ext cx="10165404" cy="2554545"/>
          </a:xfrm>
          <a:prstGeom prst="rect">
            <a:avLst/>
          </a:prstGeom>
          <a:noFill/>
        </p:spPr>
        <p:txBody>
          <a:bodyPr wrap="square" rtlCol="0">
            <a:spAutoFit/>
          </a:bodyPr>
          <a:lstStyle/>
          <a:p>
            <a:pPr marL="339725" indent="-339725" algn="just">
              <a:buFont typeface="Courier New" panose="02070309020205020404" pitchFamily="49" charset="0"/>
              <a:buChar char="o"/>
            </a:pPr>
            <a:r>
              <a:rPr lang="en-US" sz="3200">
                <a:latin typeface="UVN Moi Hong" panose="03050602040405050B04" pitchFamily="66" charset="0"/>
              </a:rPr>
              <a:t>Có kiến thức đầy đủ về khí hậu, tính chất đất, đặc điểm sinh trưởng, phát triển cây trồng, phương pháp nhân giống, trồng cây, chăm sóc, phòng trừ sâu bệnh.</a:t>
            </a:r>
          </a:p>
          <a:p>
            <a:pPr marL="339725" indent="-339725" algn="just">
              <a:buFont typeface="Courier New" panose="02070309020205020404" pitchFamily="49" charset="0"/>
              <a:buChar char="o"/>
            </a:pPr>
            <a:r>
              <a:rPr lang="en-US" sz="3200">
                <a:latin typeface="UVN Moi Hong" panose="03050602040405050B04" pitchFamily="66" charset="0"/>
              </a:rPr>
              <a:t>Có kỹ năng trồng, chăm sóc cây trồng, thu hoạch sản phẩm; sử dụng, bảo quản thiết bị, dụng cụ trong trồng trọt.</a:t>
            </a:r>
          </a:p>
          <a:p>
            <a:pPr marL="339725" indent="-339725" algn="just">
              <a:buFont typeface="Courier New" panose="02070309020205020404" pitchFamily="49" charset="0"/>
              <a:buChar char="o"/>
            </a:pPr>
            <a:r>
              <a:rPr lang="en-US" sz="3200">
                <a:latin typeface="UVN Moi Hong" panose="03050602040405050B04" pitchFamily="66" charset="0"/>
              </a:rPr>
              <a:t>Có tinh thần trách nhiệm, yêu nghề, cần cù, đủ sức khỏe.</a:t>
            </a:r>
          </a:p>
        </p:txBody>
      </p:sp>
      <p:pic>
        <p:nvPicPr>
          <p:cNvPr id="7" name="Picture 2" descr="Các Loại Sâu Bệnh Hại Cây Trồng Thường Gặp">
            <a:extLst>
              <a:ext uri="{FF2B5EF4-FFF2-40B4-BE49-F238E27FC236}">
                <a16:creationId xmlns:a16="http://schemas.microsoft.com/office/drawing/2014/main" id="{AA6DD900-C82A-BDA1-494A-F0D2EFFA4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49" y="1120557"/>
            <a:ext cx="2822923" cy="2308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haiBinh Seed - Top 5 máy cấy lúa phổ biến - hướng đi mới cho người nông dân">
            <a:extLst>
              <a:ext uri="{FF2B5EF4-FFF2-40B4-BE49-F238E27FC236}">
                <a16:creationId xmlns:a16="http://schemas.microsoft.com/office/drawing/2014/main" id="{A6ADECB8-AF2A-33E9-8E71-FEEC4E745A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80"/>
          <a:stretch/>
        </p:blipFill>
        <p:spPr bwMode="auto">
          <a:xfrm>
            <a:off x="4126869" y="1093166"/>
            <a:ext cx="3211809" cy="23084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Giải đáp] Cắt tỉa cành lá trên cây có tác dụng gì?">
            <a:extLst>
              <a:ext uri="{FF2B5EF4-FFF2-40B4-BE49-F238E27FC236}">
                <a16:creationId xmlns:a16="http://schemas.microsoft.com/office/drawing/2014/main" id="{6144F519-F12C-31F7-7806-29B0EF1C5F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9319" y="1096918"/>
            <a:ext cx="3428180" cy="22854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89194E-DF03-0634-4DF0-A54229B68552}"/>
              </a:ext>
            </a:extLst>
          </p:cNvPr>
          <p:cNvSpPr txBox="1"/>
          <p:nvPr/>
        </p:nvSpPr>
        <p:spPr>
          <a:xfrm>
            <a:off x="757093" y="213612"/>
            <a:ext cx="7778091" cy="584775"/>
          </a:xfrm>
          <a:prstGeom prst="rect">
            <a:avLst/>
          </a:prstGeom>
          <a:noFill/>
        </p:spPr>
        <p:txBody>
          <a:bodyPr wrap="none" rtlCol="0">
            <a:spAutoFit/>
          </a:bodyPr>
          <a:lstStyle/>
          <a:p>
            <a:r>
              <a:rPr lang="en-US" sz="3200">
                <a:solidFill>
                  <a:srgbClr val="758B7B"/>
                </a:solidFill>
                <a:latin typeface="UVN Moi Hong" panose="03050602040405050B04" pitchFamily="66" charset="0"/>
              </a:rPr>
              <a:t>2.2. </a:t>
            </a:r>
            <a:r>
              <a:rPr lang="en-US" sz="3200" err="1">
                <a:solidFill>
                  <a:srgbClr val="758B7B"/>
                </a:solidFill>
                <a:latin typeface="UVN Moi Hong" panose="03050602040405050B04" pitchFamily="66" charset="0"/>
              </a:rPr>
              <a:t>Yêu</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cầu</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đối</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với</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người</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lao</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động</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trong</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lĩnh</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vực</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trồng</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trọt</a:t>
            </a:r>
            <a:endParaRPr lang="en-US" sz="3200">
              <a:solidFill>
                <a:srgbClr val="758B7B"/>
              </a:solidFill>
              <a:latin typeface="UVN Moi Hong" panose="03050602040405050B04" pitchFamily="66" charset="0"/>
            </a:endParaRPr>
          </a:p>
        </p:txBody>
      </p:sp>
    </p:spTree>
    <p:extLst>
      <p:ext uri="{BB962C8B-B14F-4D97-AF65-F5344CB8AC3E}">
        <p14:creationId xmlns:p14="http://schemas.microsoft.com/office/powerpoint/2010/main" val="2166495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04EB49-DDAB-15B6-4A76-4CDCB4D5AEB8}"/>
              </a:ext>
            </a:extLst>
          </p:cNvPr>
          <p:cNvSpPr txBox="1"/>
          <p:nvPr/>
        </p:nvSpPr>
        <p:spPr>
          <a:xfrm>
            <a:off x="434703" y="386208"/>
            <a:ext cx="2044149" cy="584775"/>
          </a:xfrm>
          <a:prstGeom prst="rect">
            <a:avLst/>
          </a:prstGeom>
          <a:noFill/>
        </p:spPr>
        <p:txBody>
          <a:bodyPr wrap="none" rtlCol="0">
            <a:spAutoFit/>
          </a:bodyPr>
          <a:lstStyle/>
          <a:p>
            <a:r>
              <a:rPr lang="en-US" sz="3200">
                <a:solidFill>
                  <a:srgbClr val="758B7B"/>
                </a:solidFill>
                <a:latin typeface="UTM Duepuntozero" panose="02040603050506020204" pitchFamily="18" charset="0"/>
              </a:rPr>
              <a:t>LUYỆN TẬP</a:t>
            </a:r>
          </a:p>
        </p:txBody>
      </p:sp>
      <p:sp>
        <p:nvSpPr>
          <p:cNvPr id="5" name="TextBox 4">
            <a:extLst>
              <a:ext uri="{FF2B5EF4-FFF2-40B4-BE49-F238E27FC236}">
                <a16:creationId xmlns:a16="http://schemas.microsoft.com/office/drawing/2014/main" id="{377F8E8F-3124-0D0D-4945-6EFB54CBE57D}"/>
              </a:ext>
            </a:extLst>
          </p:cNvPr>
          <p:cNvSpPr txBox="1"/>
          <p:nvPr/>
        </p:nvSpPr>
        <p:spPr>
          <a:xfrm>
            <a:off x="1352580" y="1056089"/>
            <a:ext cx="9486840" cy="1077218"/>
          </a:xfrm>
          <a:prstGeom prst="rect">
            <a:avLst/>
          </a:prstGeom>
          <a:noFill/>
        </p:spPr>
        <p:txBody>
          <a:bodyPr wrap="square">
            <a:spAutoFit/>
          </a:bodyPr>
          <a:lstStyle/>
          <a:p>
            <a:pPr algn="just"/>
            <a:r>
              <a:rPr lang="en-US" sz="3200" b="0" i="0">
                <a:solidFill>
                  <a:srgbClr val="000000"/>
                </a:solidFill>
                <a:effectLst/>
                <a:latin typeface="UVN Moi Hong" panose="03050602040405050B04" pitchFamily="66" charset="0"/>
              </a:rPr>
              <a:t>Hãy kể tên ba sản phẩm trồng trọt mà gia đình em sử dụng em sử dụng. Mỗi sản phẩm thể hiện vai trò nào của trồng trọt?</a:t>
            </a:r>
          </a:p>
        </p:txBody>
      </p:sp>
      <p:pic>
        <p:nvPicPr>
          <p:cNvPr id="4098" name="Picture 2" descr="KỸ THUẬT TRỒNG VÀ CHĂM SÓC CÂY LÚA">
            <a:extLst>
              <a:ext uri="{FF2B5EF4-FFF2-40B4-BE49-F238E27FC236}">
                <a16:creationId xmlns:a16="http://schemas.microsoft.com/office/drawing/2014/main" id="{F3377CA8-5D92-8F50-B1A6-89E5BFC67D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827"/>
          <a:stretch/>
        </p:blipFill>
        <p:spPr bwMode="auto">
          <a:xfrm>
            <a:off x="301558" y="2133307"/>
            <a:ext cx="415371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ây Bưởi ( Bưởi Ta ) Ngon Giống Cây Chất Lượng Đảm Bảo">
            <a:extLst>
              <a:ext uri="{FF2B5EF4-FFF2-40B4-BE49-F238E27FC236}">
                <a16:creationId xmlns:a16="http://schemas.microsoft.com/office/drawing/2014/main" id="{24D980A9-66CB-7AC5-7017-9A7DB53FB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6575" y="2130217"/>
            <a:ext cx="2688077" cy="268807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oa Hồng - Nữ Hoàng Của Các Loài Hoa | Hello Hoa">
            <a:extLst>
              <a:ext uri="{FF2B5EF4-FFF2-40B4-BE49-F238E27FC236}">
                <a16:creationId xmlns:a16="http://schemas.microsoft.com/office/drawing/2014/main" id="{7F9DD823-FD81-FC17-F15D-0E37F175B1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4338" y="2133307"/>
            <a:ext cx="4354749" cy="2633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954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04EB49-DDAB-15B6-4A76-4CDCB4D5AEB8}"/>
              </a:ext>
            </a:extLst>
          </p:cNvPr>
          <p:cNvSpPr txBox="1"/>
          <p:nvPr/>
        </p:nvSpPr>
        <p:spPr>
          <a:xfrm>
            <a:off x="434703" y="386208"/>
            <a:ext cx="2044149" cy="584775"/>
          </a:xfrm>
          <a:prstGeom prst="rect">
            <a:avLst/>
          </a:prstGeom>
          <a:noFill/>
        </p:spPr>
        <p:txBody>
          <a:bodyPr wrap="none" rtlCol="0">
            <a:spAutoFit/>
          </a:bodyPr>
          <a:lstStyle/>
          <a:p>
            <a:r>
              <a:rPr lang="en-US" sz="3200">
                <a:solidFill>
                  <a:srgbClr val="758B7B"/>
                </a:solidFill>
                <a:latin typeface="UTM Duepuntozero" panose="02040603050506020204" pitchFamily="18" charset="0"/>
              </a:rPr>
              <a:t>LUYỆN TẬP</a:t>
            </a:r>
          </a:p>
        </p:txBody>
      </p:sp>
      <p:sp>
        <p:nvSpPr>
          <p:cNvPr id="4" name="TextBox 3">
            <a:extLst>
              <a:ext uri="{FF2B5EF4-FFF2-40B4-BE49-F238E27FC236}">
                <a16:creationId xmlns:a16="http://schemas.microsoft.com/office/drawing/2014/main" id="{AA3B0E0F-FECE-66D2-7440-62D77616AADD}"/>
              </a:ext>
            </a:extLst>
          </p:cNvPr>
          <p:cNvSpPr txBox="1"/>
          <p:nvPr/>
        </p:nvSpPr>
        <p:spPr>
          <a:xfrm>
            <a:off x="1314449" y="1194589"/>
            <a:ext cx="9559858" cy="1077218"/>
          </a:xfrm>
          <a:prstGeom prst="rect">
            <a:avLst/>
          </a:prstGeom>
          <a:noFill/>
        </p:spPr>
        <p:txBody>
          <a:bodyPr wrap="square">
            <a:spAutoFit/>
          </a:bodyPr>
          <a:lstStyle/>
          <a:p>
            <a:pPr algn="just"/>
            <a:r>
              <a:rPr lang="en-US" sz="3200" b="0" i="0">
                <a:solidFill>
                  <a:srgbClr val="000000"/>
                </a:solidFill>
                <a:effectLst/>
                <a:latin typeface="UVN Moi Hong" panose="03050602040405050B04" pitchFamily="66" charset="0"/>
              </a:rPr>
              <a:t>Quan sát Hình 1.5, cho biết mỗi hoạt động minh họa nghề nào minh họa nghề nào trong lĩnh vực trồng trọt?</a:t>
            </a:r>
          </a:p>
        </p:txBody>
      </p:sp>
      <p:pic>
        <p:nvPicPr>
          <p:cNvPr id="2050" name="Picture 2" descr="Um homem corta lenha com um grande machado para obter combustível para o  inverno para aquecimento seletivo de moradias | Foto Premium">
            <a:extLst>
              <a:ext uri="{FF2B5EF4-FFF2-40B4-BE49-F238E27FC236}">
                <a16:creationId xmlns:a16="http://schemas.microsoft.com/office/drawing/2014/main" id="{BE61F258-EA94-C688-8912-5CA96B949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413" y="2495413"/>
            <a:ext cx="3459383" cy="23044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ện Biên: Công chức, viên chức gặt lúa thay các hộ bị cách ly vì COVID-19">
            <a:extLst>
              <a:ext uri="{FF2B5EF4-FFF2-40B4-BE49-F238E27FC236}">
                <a16:creationId xmlns:a16="http://schemas.microsoft.com/office/drawing/2014/main" id="{2EC1B199-4802-C024-D5A8-30A9E0F21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8670" y="2495413"/>
            <a:ext cx="3568125" cy="23044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ại sao các vườn hoa hồng thường được trồng trong nhà kính?">
            <a:extLst>
              <a:ext uri="{FF2B5EF4-FFF2-40B4-BE49-F238E27FC236}">
                <a16:creationId xmlns:a16="http://schemas.microsoft.com/office/drawing/2014/main" id="{869B0CC1-C5E5-28D9-4880-277C935428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9669" y="2495412"/>
            <a:ext cx="3331486" cy="230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56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04EB49-DDAB-15B6-4A76-4CDCB4D5AEB8}"/>
              </a:ext>
            </a:extLst>
          </p:cNvPr>
          <p:cNvSpPr txBox="1"/>
          <p:nvPr/>
        </p:nvSpPr>
        <p:spPr>
          <a:xfrm>
            <a:off x="434703" y="386208"/>
            <a:ext cx="1899879" cy="584775"/>
          </a:xfrm>
          <a:prstGeom prst="rect">
            <a:avLst/>
          </a:prstGeom>
          <a:noFill/>
        </p:spPr>
        <p:txBody>
          <a:bodyPr wrap="none" rtlCol="0">
            <a:spAutoFit/>
          </a:bodyPr>
          <a:lstStyle/>
          <a:p>
            <a:r>
              <a:rPr lang="en-US" sz="3200">
                <a:solidFill>
                  <a:srgbClr val="758B7B"/>
                </a:solidFill>
                <a:latin typeface="UTM Duepuntozero" panose="02040603050506020204" pitchFamily="18" charset="0"/>
              </a:rPr>
              <a:t>VẬN DỤNG</a:t>
            </a:r>
          </a:p>
        </p:txBody>
      </p:sp>
      <p:sp>
        <p:nvSpPr>
          <p:cNvPr id="10" name="TextBox 9">
            <a:extLst>
              <a:ext uri="{FF2B5EF4-FFF2-40B4-BE49-F238E27FC236}">
                <a16:creationId xmlns:a16="http://schemas.microsoft.com/office/drawing/2014/main" id="{6AE24D8D-C78D-DC83-21DC-CD30749F0653}"/>
              </a:ext>
            </a:extLst>
          </p:cNvPr>
          <p:cNvSpPr txBox="1"/>
          <p:nvPr/>
        </p:nvSpPr>
        <p:spPr>
          <a:xfrm>
            <a:off x="1710041" y="970983"/>
            <a:ext cx="8771917" cy="1077218"/>
          </a:xfrm>
          <a:prstGeom prst="rect">
            <a:avLst/>
          </a:prstGeom>
          <a:noFill/>
        </p:spPr>
        <p:txBody>
          <a:bodyPr wrap="square">
            <a:spAutoFit/>
          </a:bodyPr>
          <a:lstStyle/>
          <a:p>
            <a:pPr algn="just"/>
            <a:r>
              <a:rPr lang="en-US" sz="3200">
                <a:solidFill>
                  <a:srgbClr val="000000"/>
                </a:solidFill>
                <a:latin typeface="UVN Moi Hong" panose="03050602040405050B04" pitchFamily="66" charset="0"/>
              </a:rPr>
              <a:t>Địa phương em phát triển những nghề nào trong lĩnh vực trồng trọt? Những nghề đó tác động như thế nào đến kinh tế của địa phương em?</a:t>
            </a:r>
            <a:endParaRPr lang="en-US"/>
          </a:p>
        </p:txBody>
      </p:sp>
      <p:pic>
        <p:nvPicPr>
          <p:cNvPr id="5122" name="Picture 2" descr="Ruộng bậc thang kiệt tác từ bàn tay lao động - Báo Hà Giang điện tử">
            <a:extLst>
              <a:ext uri="{FF2B5EF4-FFF2-40B4-BE49-F238E27FC236}">
                <a16:creationId xmlns:a16="http://schemas.microsoft.com/office/drawing/2014/main" id="{993062A7-4DBC-337E-B0AF-18E670F23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384" y="2207950"/>
            <a:ext cx="5397230" cy="385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492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Giá lương thực thế giới tăng lần đầu tiên trong một năm qua - DNTT online">
            <a:extLst>
              <a:ext uri="{FF2B5EF4-FFF2-40B4-BE49-F238E27FC236}">
                <a16:creationId xmlns:a16="http://schemas.microsoft.com/office/drawing/2014/main" id="{FF503C6E-3AC0-6A35-C05F-0F3DEF43E2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509" r="44476"/>
          <a:stretch/>
        </p:blipFill>
        <p:spPr bwMode="auto">
          <a:xfrm>
            <a:off x="6579960" y="1188790"/>
            <a:ext cx="2851317" cy="287397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4" name="Picture 10" descr="7 cách chọn rau củ quả tươi ngon cực đơn giản">
            <a:extLst>
              <a:ext uri="{FF2B5EF4-FFF2-40B4-BE49-F238E27FC236}">
                <a16:creationId xmlns:a16="http://schemas.microsoft.com/office/drawing/2014/main" id="{731D62C8-A174-AC98-7ED3-023CFFECDF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99" r="24357"/>
          <a:stretch/>
        </p:blipFill>
        <p:spPr bwMode="auto">
          <a:xfrm>
            <a:off x="8389941" y="2595448"/>
            <a:ext cx="3317338" cy="3301060"/>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FAO: Giá lương thực thế giới tăng liên tục trong 5 tháng qua - Tạp chí Tài  chính">
            <a:extLst>
              <a:ext uri="{FF2B5EF4-FFF2-40B4-BE49-F238E27FC236}">
                <a16:creationId xmlns:a16="http://schemas.microsoft.com/office/drawing/2014/main" id="{78A2AFEC-8185-9B62-A9AA-38EABC1E20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26" r="48582"/>
          <a:stretch/>
        </p:blipFill>
        <p:spPr bwMode="auto">
          <a:xfrm>
            <a:off x="9116351" y="1318506"/>
            <a:ext cx="1864518" cy="1963071"/>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E1ED920-58DB-1327-64EC-0ECBB1FEFAF1}"/>
              </a:ext>
            </a:extLst>
          </p:cNvPr>
          <p:cNvSpPr txBox="1"/>
          <p:nvPr/>
        </p:nvSpPr>
        <p:spPr>
          <a:xfrm>
            <a:off x="1678763" y="4577919"/>
            <a:ext cx="6329034" cy="1754326"/>
          </a:xfrm>
          <a:prstGeom prst="rect">
            <a:avLst/>
          </a:prstGeom>
          <a:noFill/>
        </p:spPr>
        <p:txBody>
          <a:bodyPr wrap="square">
            <a:spAutoFit/>
          </a:bodyPr>
          <a:lstStyle/>
          <a:p>
            <a:pPr algn="just"/>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Các</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loại</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lương</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thực</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rau</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củ</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quả</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có</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từ</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đâu</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p>
          <a:p>
            <a:pPr algn="just"/>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Để</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sản</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xuất</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ra</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chúng</a:t>
            </a:r>
            <a:r>
              <a:rPr lang="en-US" sz="3600">
                <a:solidFill>
                  <a:srgbClr val="655D52"/>
                </a:solidFill>
                <a:latin typeface="UVN Moi Hong" panose="03050602040405050B04" pitchFamily="66" charset="0"/>
              </a:rPr>
              <a:t>,</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em</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cần</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có</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những</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kiến</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thức</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kỹ</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năng</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a:t>
            </a:r>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gì</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a:t>
            </a:r>
            <a:endParaRPr lang="en-US"/>
          </a:p>
        </p:txBody>
      </p:sp>
      <p:sp>
        <p:nvSpPr>
          <p:cNvPr id="10" name="TextBox 9">
            <a:extLst>
              <a:ext uri="{FF2B5EF4-FFF2-40B4-BE49-F238E27FC236}">
                <a16:creationId xmlns:a16="http://schemas.microsoft.com/office/drawing/2014/main" id="{0C5BB23D-0718-1AE0-E961-C97755FB8E07}"/>
              </a:ext>
            </a:extLst>
          </p:cNvPr>
          <p:cNvSpPr txBox="1"/>
          <p:nvPr/>
        </p:nvSpPr>
        <p:spPr>
          <a:xfrm>
            <a:off x="832296" y="988250"/>
            <a:ext cx="6096000" cy="923330"/>
          </a:xfrm>
          <a:prstGeom prst="rect">
            <a:avLst/>
          </a:prstGeom>
          <a:noFill/>
        </p:spPr>
        <p:txBody>
          <a:bodyPr wrap="square">
            <a:spAutoFit/>
          </a:bodyPr>
          <a:lstStyle/>
          <a:p>
            <a:r>
              <a:rPr kumimoji="0" lang="en-US" sz="5400" b="0" i="0" u="none" strike="noStrike" kern="1200" cap="none" spc="0" normalizeH="0" baseline="0" noProof="0" err="1">
                <a:ln>
                  <a:noFill/>
                </a:ln>
                <a:solidFill>
                  <a:srgbClr val="98856B"/>
                </a:solidFill>
                <a:effectLst/>
                <a:uLnTx/>
                <a:uFillTx/>
                <a:latin typeface="UTM Ambrose" panose="02040603050506020204" pitchFamily="18" charset="0"/>
                <a:ea typeface="+mn-ea"/>
                <a:cs typeface="+mn-cs"/>
              </a:rPr>
              <a:t>trồng</a:t>
            </a:r>
            <a:r>
              <a:rPr kumimoji="0" lang="en-US" sz="5400" b="0" i="0" u="none" strike="noStrike" kern="1200" cap="none" spc="0" normalizeH="0" baseline="0" noProof="0">
                <a:ln>
                  <a:noFill/>
                </a:ln>
                <a:solidFill>
                  <a:srgbClr val="98856B"/>
                </a:solidFill>
                <a:effectLst/>
                <a:uLnTx/>
                <a:uFillTx/>
                <a:latin typeface="UTM Ambrose" panose="02040603050506020204" pitchFamily="18" charset="0"/>
                <a:ea typeface="+mn-ea"/>
                <a:cs typeface="+mn-cs"/>
              </a:rPr>
              <a:t> </a:t>
            </a:r>
            <a:r>
              <a:rPr kumimoji="0" lang="en-US" sz="5400" b="0" i="0" u="none" strike="noStrike" kern="1200" cap="none" spc="0" normalizeH="0" baseline="0" noProof="0" err="1">
                <a:ln>
                  <a:noFill/>
                </a:ln>
                <a:solidFill>
                  <a:srgbClr val="98856B"/>
                </a:solidFill>
                <a:effectLst/>
                <a:uLnTx/>
                <a:uFillTx/>
                <a:latin typeface="UTM Ambrose" panose="02040603050506020204" pitchFamily="18" charset="0"/>
                <a:ea typeface="+mn-ea"/>
                <a:cs typeface="+mn-cs"/>
              </a:rPr>
              <a:t>trọt</a:t>
            </a:r>
            <a:r>
              <a:rPr kumimoji="0" lang="en-US" sz="5400" b="0" i="0" u="none" strike="noStrike" kern="1200" cap="none" spc="0" normalizeH="0" baseline="0" noProof="0">
                <a:ln>
                  <a:noFill/>
                </a:ln>
                <a:solidFill>
                  <a:srgbClr val="98856B"/>
                </a:solidFill>
                <a:effectLst/>
                <a:uLnTx/>
                <a:uFillTx/>
                <a:latin typeface="UTM Ambrose" panose="02040603050506020204" pitchFamily="18" charset="0"/>
                <a:ea typeface="+mn-ea"/>
                <a:cs typeface="+mn-cs"/>
              </a:rPr>
              <a:t> </a:t>
            </a:r>
            <a:endParaRPr lang="en-US"/>
          </a:p>
        </p:txBody>
      </p:sp>
      <p:sp>
        <p:nvSpPr>
          <p:cNvPr id="12" name="TextBox 11">
            <a:extLst>
              <a:ext uri="{FF2B5EF4-FFF2-40B4-BE49-F238E27FC236}">
                <a16:creationId xmlns:a16="http://schemas.microsoft.com/office/drawing/2014/main" id="{9DE82C9C-CF7E-C19F-248C-4D7365ABCD3B}"/>
              </a:ext>
            </a:extLst>
          </p:cNvPr>
          <p:cNvSpPr txBox="1"/>
          <p:nvPr/>
        </p:nvSpPr>
        <p:spPr>
          <a:xfrm>
            <a:off x="832296" y="386618"/>
            <a:ext cx="6096000" cy="584775"/>
          </a:xfrm>
          <a:prstGeom prst="rect">
            <a:avLst/>
          </a:prstGeom>
          <a:noFill/>
        </p:spPr>
        <p:txBody>
          <a:bodyPr wrap="square">
            <a:spAutoFit/>
          </a:bodyPr>
          <a:lstStyle/>
          <a:p>
            <a:r>
              <a:rPr kumimoji="0" lang="en-US" sz="32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Phần</a:t>
            </a:r>
            <a:r>
              <a:rPr kumimoji="0" lang="en-US" sz="32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1</a:t>
            </a:r>
            <a:endParaRPr lang="en-US" sz="3200"/>
          </a:p>
        </p:txBody>
      </p:sp>
      <p:sp>
        <p:nvSpPr>
          <p:cNvPr id="13" name="TextBox 12">
            <a:extLst>
              <a:ext uri="{FF2B5EF4-FFF2-40B4-BE49-F238E27FC236}">
                <a16:creationId xmlns:a16="http://schemas.microsoft.com/office/drawing/2014/main" id="{7D5C5A1E-8392-3DB8-9B15-B2258852081C}"/>
              </a:ext>
            </a:extLst>
          </p:cNvPr>
          <p:cNvSpPr txBox="1"/>
          <p:nvPr/>
        </p:nvSpPr>
        <p:spPr>
          <a:xfrm>
            <a:off x="832296" y="1965024"/>
            <a:ext cx="6096000" cy="584775"/>
          </a:xfrm>
          <a:prstGeom prst="rect">
            <a:avLst/>
          </a:prstGeom>
          <a:noFill/>
        </p:spPr>
        <p:txBody>
          <a:bodyPr wrap="square">
            <a:spAutoFit/>
          </a:bodyPr>
          <a:lstStyle/>
          <a:p>
            <a:r>
              <a:rPr lang="en-US" sz="3200" err="1">
                <a:solidFill>
                  <a:srgbClr val="655D52"/>
                </a:solidFill>
                <a:latin typeface="UVN Moi Hong" panose="03050602040405050B04" pitchFamily="66" charset="0"/>
              </a:rPr>
              <a:t>Chương</a:t>
            </a:r>
            <a:r>
              <a:rPr kumimoji="0" lang="en-US" sz="32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1</a:t>
            </a:r>
            <a:endParaRPr lang="en-US" sz="3200"/>
          </a:p>
        </p:txBody>
      </p:sp>
      <p:sp>
        <p:nvSpPr>
          <p:cNvPr id="14" name="TextBox 13">
            <a:extLst>
              <a:ext uri="{FF2B5EF4-FFF2-40B4-BE49-F238E27FC236}">
                <a16:creationId xmlns:a16="http://schemas.microsoft.com/office/drawing/2014/main" id="{C2CEB6F0-E028-EC1E-0DAC-E1D460F49511}"/>
              </a:ext>
            </a:extLst>
          </p:cNvPr>
          <p:cNvSpPr txBox="1"/>
          <p:nvPr/>
        </p:nvSpPr>
        <p:spPr>
          <a:xfrm>
            <a:off x="832296" y="2711276"/>
            <a:ext cx="6096000" cy="1754326"/>
          </a:xfrm>
          <a:prstGeom prst="rect">
            <a:avLst/>
          </a:prstGeom>
          <a:noFill/>
        </p:spPr>
        <p:txBody>
          <a:bodyPr wrap="square">
            <a:spAutoFit/>
          </a:bodyPr>
          <a:lstStyle/>
          <a:p>
            <a:r>
              <a:rPr kumimoji="0" lang="en-US" sz="5400" b="0" i="0" u="none" strike="noStrike" kern="1200" cap="none" spc="0" normalizeH="0" baseline="0" noProof="0">
                <a:ln>
                  <a:noFill/>
                </a:ln>
                <a:solidFill>
                  <a:srgbClr val="98856B"/>
                </a:solidFill>
                <a:effectLst/>
                <a:uLnTx/>
                <a:uFillTx/>
                <a:latin typeface="UTM Ambrose" panose="02040603050506020204" pitchFamily="18" charset="0"/>
                <a:ea typeface="+mn-ea"/>
                <a:cs typeface="+mn-cs"/>
              </a:rPr>
              <a:t>MỞ ĐẦU VỀ </a:t>
            </a:r>
            <a:r>
              <a:rPr kumimoji="0" lang="en-US" sz="5400" b="0" i="0" u="none" strike="noStrike" kern="1200" cap="none" spc="0" normalizeH="0" baseline="0" noProof="0" err="1">
                <a:ln>
                  <a:noFill/>
                </a:ln>
                <a:solidFill>
                  <a:srgbClr val="98856B"/>
                </a:solidFill>
                <a:effectLst/>
                <a:uLnTx/>
                <a:uFillTx/>
                <a:latin typeface="UTM Ambrose" panose="02040603050506020204" pitchFamily="18" charset="0"/>
                <a:ea typeface="+mn-ea"/>
                <a:cs typeface="+mn-cs"/>
              </a:rPr>
              <a:t>trồng</a:t>
            </a:r>
            <a:r>
              <a:rPr kumimoji="0" lang="en-US" sz="5400" b="0" i="0" u="none" strike="noStrike" kern="1200" cap="none" spc="0" normalizeH="0" baseline="0" noProof="0">
                <a:ln>
                  <a:noFill/>
                </a:ln>
                <a:solidFill>
                  <a:srgbClr val="98856B"/>
                </a:solidFill>
                <a:effectLst/>
                <a:uLnTx/>
                <a:uFillTx/>
                <a:latin typeface="UTM Ambrose" panose="02040603050506020204" pitchFamily="18" charset="0"/>
                <a:ea typeface="+mn-ea"/>
                <a:cs typeface="+mn-cs"/>
              </a:rPr>
              <a:t> </a:t>
            </a:r>
            <a:r>
              <a:rPr kumimoji="0" lang="en-US" sz="5400" b="0" i="0" u="none" strike="noStrike" kern="1200" cap="none" spc="0" normalizeH="0" baseline="0" noProof="0" err="1">
                <a:ln>
                  <a:noFill/>
                </a:ln>
                <a:solidFill>
                  <a:srgbClr val="98856B"/>
                </a:solidFill>
                <a:effectLst/>
                <a:uLnTx/>
                <a:uFillTx/>
                <a:latin typeface="UTM Ambrose" panose="02040603050506020204" pitchFamily="18" charset="0"/>
                <a:ea typeface="+mn-ea"/>
                <a:cs typeface="+mn-cs"/>
              </a:rPr>
              <a:t>trọt</a:t>
            </a:r>
            <a:r>
              <a:rPr kumimoji="0" lang="en-US" sz="5400" b="0" i="0" u="none" strike="noStrike" kern="1200" cap="none" spc="0" normalizeH="0" baseline="0" noProof="0">
                <a:ln>
                  <a:noFill/>
                </a:ln>
                <a:solidFill>
                  <a:srgbClr val="98856B"/>
                </a:solidFill>
                <a:effectLst/>
                <a:uLnTx/>
                <a:uFillTx/>
                <a:latin typeface="UTM Ambrose" panose="02040603050506020204" pitchFamily="18" charset="0"/>
                <a:ea typeface="+mn-ea"/>
                <a:cs typeface="+mn-cs"/>
              </a:rPr>
              <a:t> </a:t>
            </a:r>
            <a:endParaRPr lang="en-US"/>
          </a:p>
        </p:txBody>
      </p:sp>
    </p:spTree>
    <p:extLst>
      <p:ext uri="{BB962C8B-B14F-4D97-AF65-F5344CB8AC3E}">
        <p14:creationId xmlns:p14="http://schemas.microsoft.com/office/powerpoint/2010/main" val="125254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B95E35-B004-CAB3-4CBC-032EE392F262}"/>
              </a:ext>
            </a:extLst>
          </p:cNvPr>
          <p:cNvSpPr txBox="1"/>
          <p:nvPr/>
        </p:nvSpPr>
        <p:spPr>
          <a:xfrm>
            <a:off x="382084" y="2435018"/>
            <a:ext cx="7287078"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err="1">
                <a:solidFill>
                  <a:srgbClr val="98856B"/>
                </a:solidFill>
                <a:latin typeface="UTM Ambrose" panose="02040603050506020204" pitchFamily="18" charset="0"/>
              </a:rPr>
              <a:t>Nghề</a:t>
            </a:r>
            <a:r>
              <a:rPr lang="en-US" sz="5400">
                <a:solidFill>
                  <a:srgbClr val="98856B"/>
                </a:solidFill>
                <a:latin typeface="UTM Ambrose" panose="02040603050506020204" pitchFamily="18" charset="0"/>
              </a:rPr>
              <a:t> </a:t>
            </a:r>
            <a:r>
              <a:rPr lang="en-US" sz="5400" err="1">
                <a:solidFill>
                  <a:srgbClr val="98856B"/>
                </a:solidFill>
                <a:latin typeface="UTM Ambrose" panose="02040603050506020204" pitchFamily="18" charset="0"/>
              </a:rPr>
              <a:t>trồng</a:t>
            </a:r>
            <a:r>
              <a:rPr lang="en-US" sz="5400">
                <a:solidFill>
                  <a:srgbClr val="98856B"/>
                </a:solidFill>
                <a:latin typeface="UTM Ambrose" panose="02040603050506020204" pitchFamily="18" charset="0"/>
              </a:rPr>
              <a:t> </a:t>
            </a:r>
            <a:r>
              <a:rPr lang="en-US" sz="5400" err="1">
                <a:solidFill>
                  <a:srgbClr val="98856B"/>
                </a:solidFill>
                <a:latin typeface="UTM Ambrose" panose="02040603050506020204" pitchFamily="18" charset="0"/>
              </a:rPr>
              <a:t>trọt</a:t>
            </a:r>
            <a:r>
              <a:rPr lang="en-US" sz="5400">
                <a:solidFill>
                  <a:srgbClr val="98856B"/>
                </a:solidFill>
                <a:latin typeface="UTM Ambrose" panose="02040603050506020204" pitchFamily="18" charset="0"/>
              </a:rPr>
              <a:t> ở </a:t>
            </a:r>
            <a:r>
              <a:rPr lang="en-US" sz="5400" err="1">
                <a:solidFill>
                  <a:srgbClr val="98856B"/>
                </a:solidFill>
                <a:latin typeface="UTM Ambrose" panose="02040603050506020204" pitchFamily="18" charset="0"/>
              </a:rPr>
              <a:t>việt</a:t>
            </a:r>
            <a:r>
              <a:rPr lang="en-US" sz="5400">
                <a:solidFill>
                  <a:srgbClr val="98856B"/>
                </a:solidFill>
                <a:latin typeface="UTM Ambrose" panose="02040603050506020204" pitchFamily="18" charset="0"/>
              </a:rPr>
              <a:t> </a:t>
            </a:r>
            <a:r>
              <a:rPr lang="en-US" sz="5400" err="1">
                <a:solidFill>
                  <a:srgbClr val="98856B"/>
                </a:solidFill>
                <a:latin typeface="UTM Ambrose" panose="02040603050506020204" pitchFamily="18" charset="0"/>
              </a:rPr>
              <a:t>nam</a:t>
            </a:r>
            <a:endParaRPr kumimoji="0" lang="en-US" sz="5400" b="0" i="0" u="none" strike="noStrike" kern="1200" cap="none" spc="0" normalizeH="0" baseline="0" noProof="0">
              <a:ln>
                <a:noFill/>
              </a:ln>
              <a:solidFill>
                <a:srgbClr val="98856B"/>
              </a:solidFill>
              <a:effectLst/>
              <a:uLnTx/>
              <a:uFillTx/>
              <a:latin typeface="UTM Ambrose" panose="02040603050506020204" pitchFamily="18" charset="0"/>
              <a:ea typeface="+mn-ea"/>
              <a:cs typeface="+mn-cs"/>
            </a:endParaRPr>
          </a:p>
        </p:txBody>
      </p:sp>
      <p:sp>
        <p:nvSpPr>
          <p:cNvPr id="5" name="TextBox 4">
            <a:extLst>
              <a:ext uri="{FF2B5EF4-FFF2-40B4-BE49-F238E27FC236}">
                <a16:creationId xmlns:a16="http://schemas.microsoft.com/office/drawing/2014/main" id="{395A24E5-1000-0640-4DA8-B774208A3262}"/>
              </a:ext>
            </a:extLst>
          </p:cNvPr>
          <p:cNvSpPr txBox="1"/>
          <p:nvPr/>
        </p:nvSpPr>
        <p:spPr>
          <a:xfrm>
            <a:off x="682656" y="1788687"/>
            <a:ext cx="6096000" cy="646331"/>
          </a:xfrm>
          <a:prstGeom prst="rect">
            <a:avLst/>
          </a:prstGeom>
          <a:noFill/>
        </p:spPr>
        <p:txBody>
          <a:bodyPr wrap="square">
            <a:spAutoFit/>
          </a:bodyPr>
          <a:lstStyle/>
          <a:p>
            <a:r>
              <a:rPr kumimoji="0" lang="en-US" sz="3600" b="0" i="0" u="none" strike="noStrike" kern="1200" cap="none" spc="0" normalizeH="0" baseline="0" noProof="0" err="1">
                <a:ln>
                  <a:noFill/>
                </a:ln>
                <a:solidFill>
                  <a:srgbClr val="655D52"/>
                </a:solidFill>
                <a:effectLst/>
                <a:uLnTx/>
                <a:uFillTx/>
                <a:latin typeface="UVN Moi Hong" panose="03050602040405050B04" pitchFamily="66" charset="0"/>
                <a:ea typeface="+mn-ea"/>
                <a:cs typeface="+mn-cs"/>
              </a:rPr>
              <a:t>Bài</a:t>
            </a:r>
            <a:r>
              <a:rPr kumimoji="0" lang="en-US" sz="3600" b="0" i="0" u="none" strike="noStrike" kern="1200" cap="none" spc="0" normalizeH="0" baseline="0" noProof="0">
                <a:ln>
                  <a:noFill/>
                </a:ln>
                <a:solidFill>
                  <a:srgbClr val="655D52"/>
                </a:solidFill>
                <a:effectLst/>
                <a:uLnTx/>
                <a:uFillTx/>
                <a:latin typeface="UVN Moi Hong" panose="03050602040405050B04" pitchFamily="66" charset="0"/>
                <a:ea typeface="+mn-ea"/>
                <a:cs typeface="+mn-cs"/>
              </a:rPr>
              <a:t> 1</a:t>
            </a:r>
            <a:endParaRPr lang="en-US"/>
          </a:p>
        </p:txBody>
      </p:sp>
    </p:spTree>
    <p:extLst>
      <p:ext uri="{BB962C8B-B14F-4D97-AF65-F5344CB8AC3E}">
        <p14:creationId xmlns:p14="http://schemas.microsoft.com/office/powerpoint/2010/main" val="160283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49FC22-9AB5-E541-2203-747BD2F10A67}"/>
              </a:ext>
            </a:extLst>
          </p:cNvPr>
          <p:cNvSpPr txBox="1"/>
          <p:nvPr/>
        </p:nvSpPr>
        <p:spPr>
          <a:xfrm>
            <a:off x="434703" y="386208"/>
            <a:ext cx="8921032" cy="584775"/>
          </a:xfrm>
          <a:prstGeom prst="rect">
            <a:avLst/>
          </a:prstGeom>
          <a:noFill/>
        </p:spPr>
        <p:txBody>
          <a:bodyPr wrap="none" rtlCol="0">
            <a:spAutoFit/>
          </a:bodyPr>
          <a:lstStyle/>
          <a:p>
            <a:r>
              <a:rPr lang="en-US" sz="3200">
                <a:solidFill>
                  <a:srgbClr val="758B7B"/>
                </a:solidFill>
                <a:latin typeface="UTM Duepuntozero" panose="02040603050506020204" pitchFamily="18" charset="0"/>
              </a:rPr>
              <a:t>1. VAI TRÒ, TRIỂN VỌNG CỦA TRỒNG TRỌT Ở VIỆT NAM</a:t>
            </a:r>
          </a:p>
        </p:txBody>
      </p:sp>
      <p:pic>
        <p:nvPicPr>
          <p:cNvPr id="2050" name="Picture 2" descr="Lợi ích của rau quả tươi trong chế độ ăn hàng ngày">
            <a:extLst>
              <a:ext uri="{FF2B5EF4-FFF2-40B4-BE49-F238E27FC236}">
                <a16:creationId xmlns:a16="http://schemas.microsoft.com/office/drawing/2014/main" id="{327C05EF-0F8F-967D-F87E-1F74510D8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2128" y="1497990"/>
            <a:ext cx="3263280" cy="25006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ủ tục nhập khẩu thức ăn chăn nuôi từ Mỹ - Cần lưu ý gì?">
            <a:extLst>
              <a:ext uri="{FF2B5EF4-FFF2-40B4-BE49-F238E27FC236}">
                <a16:creationId xmlns:a16="http://schemas.microsoft.com/office/drawing/2014/main" id="{25AD8506-FC02-F96B-C077-BB96B5E12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1495833"/>
            <a:ext cx="2937534" cy="25027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204A44E-D030-3CD1-334D-66F5F81C20AE}"/>
              </a:ext>
            </a:extLst>
          </p:cNvPr>
          <p:cNvGrpSpPr/>
          <p:nvPr/>
        </p:nvGrpSpPr>
        <p:grpSpPr>
          <a:xfrm>
            <a:off x="2702128" y="4084513"/>
            <a:ext cx="3263280" cy="2387279"/>
            <a:chOff x="3606194" y="4043207"/>
            <a:chExt cx="3956058" cy="2636151"/>
          </a:xfrm>
        </p:grpSpPr>
        <p:pic>
          <p:nvPicPr>
            <p:cNvPr id="2056" name="Picture 8" descr="ĐƠN HÀNG THAO TÁC MÁY DỆT, NHUỘM VẢI, IN HỌA TIẾT HOA VĂN LÊN VẢI.. TẠI ĐÀI  BẮC - ĐÀI LOAN | XKLĐ">
              <a:extLst>
                <a:ext uri="{FF2B5EF4-FFF2-40B4-BE49-F238E27FC236}">
                  <a16:creationId xmlns:a16="http://schemas.microsoft.com/office/drawing/2014/main" id="{8D5776F0-DA1C-1F68-4C2D-2950D06100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194" y="4043207"/>
              <a:ext cx="3956058" cy="26361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ác loại vải trong ngành may mặc">
              <a:extLst>
                <a:ext uri="{FF2B5EF4-FFF2-40B4-BE49-F238E27FC236}">
                  <a16:creationId xmlns:a16="http://schemas.microsoft.com/office/drawing/2014/main" id="{73BFD207-73E9-ADD6-419E-C2536DB7DE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101" t="16597" r="5439" b="4605"/>
            <a:stretch/>
          </p:blipFill>
          <p:spPr bwMode="auto">
            <a:xfrm>
              <a:off x="3764510" y="4532183"/>
              <a:ext cx="1351519" cy="1239107"/>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058" name="Picture 10" descr="15 thuật ngữ thường dùng trong Xuất Nhập Khẩu (phần 2) - VILAS">
            <a:extLst>
              <a:ext uri="{FF2B5EF4-FFF2-40B4-BE49-F238E27FC236}">
                <a16:creationId xmlns:a16="http://schemas.microsoft.com/office/drawing/2014/main" id="{87365201-4E18-6EAB-9950-3D7BCF4CFD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084513"/>
            <a:ext cx="2937535" cy="23872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29064CB-AF7D-23E4-D324-E4FBF83CE777}"/>
              </a:ext>
            </a:extLst>
          </p:cNvPr>
          <p:cNvSpPr txBox="1"/>
          <p:nvPr/>
        </p:nvSpPr>
        <p:spPr>
          <a:xfrm>
            <a:off x="757093" y="845910"/>
            <a:ext cx="4758034" cy="584775"/>
          </a:xfrm>
          <a:prstGeom prst="rect">
            <a:avLst/>
          </a:prstGeom>
          <a:noFill/>
        </p:spPr>
        <p:txBody>
          <a:bodyPr wrap="none" rtlCol="0">
            <a:spAutoFit/>
          </a:bodyPr>
          <a:lstStyle/>
          <a:p>
            <a:r>
              <a:rPr lang="en-US" sz="3200">
                <a:solidFill>
                  <a:schemeClr val="accent4">
                    <a:lumMod val="75000"/>
                  </a:schemeClr>
                </a:solidFill>
                <a:latin typeface="UVN Moi Hong" panose="03050602040405050B04" pitchFamily="66" charset="0"/>
              </a:rPr>
              <a:t>1.1. Vai </a:t>
            </a:r>
            <a:r>
              <a:rPr lang="en-US" sz="3200" err="1">
                <a:solidFill>
                  <a:schemeClr val="accent4">
                    <a:lumMod val="75000"/>
                  </a:schemeClr>
                </a:solidFill>
                <a:latin typeface="UVN Moi Hong" panose="03050602040405050B04" pitchFamily="66" charset="0"/>
              </a:rPr>
              <a:t>trò</a:t>
            </a:r>
            <a:r>
              <a:rPr lang="en-US" sz="3200">
                <a:solidFill>
                  <a:schemeClr val="accent4">
                    <a:lumMod val="75000"/>
                  </a:schemeClr>
                </a:solidFill>
                <a:latin typeface="UVN Moi Hong" panose="03050602040405050B04" pitchFamily="66" charset="0"/>
              </a:rPr>
              <a:t> </a:t>
            </a:r>
            <a:r>
              <a:rPr lang="en-US" sz="3200" err="1">
                <a:solidFill>
                  <a:schemeClr val="accent4">
                    <a:lumMod val="75000"/>
                  </a:schemeClr>
                </a:solidFill>
                <a:latin typeface="UVN Moi Hong" panose="03050602040405050B04" pitchFamily="66" charset="0"/>
              </a:rPr>
              <a:t>của</a:t>
            </a:r>
            <a:r>
              <a:rPr lang="en-US" sz="3200">
                <a:solidFill>
                  <a:schemeClr val="accent4">
                    <a:lumMod val="75000"/>
                  </a:schemeClr>
                </a:solidFill>
                <a:latin typeface="UVN Moi Hong" panose="03050602040405050B04" pitchFamily="66" charset="0"/>
              </a:rPr>
              <a:t> </a:t>
            </a:r>
            <a:r>
              <a:rPr lang="en-US" sz="3200" err="1">
                <a:solidFill>
                  <a:schemeClr val="accent4">
                    <a:lumMod val="75000"/>
                  </a:schemeClr>
                </a:solidFill>
                <a:latin typeface="UVN Moi Hong" panose="03050602040405050B04" pitchFamily="66" charset="0"/>
              </a:rPr>
              <a:t>trồng</a:t>
            </a:r>
            <a:r>
              <a:rPr lang="en-US" sz="3200">
                <a:solidFill>
                  <a:schemeClr val="accent4">
                    <a:lumMod val="75000"/>
                  </a:schemeClr>
                </a:solidFill>
                <a:latin typeface="UVN Moi Hong" panose="03050602040405050B04" pitchFamily="66" charset="0"/>
              </a:rPr>
              <a:t> </a:t>
            </a:r>
            <a:r>
              <a:rPr lang="en-US" sz="3200" err="1">
                <a:solidFill>
                  <a:schemeClr val="accent4">
                    <a:lumMod val="75000"/>
                  </a:schemeClr>
                </a:solidFill>
                <a:latin typeface="UVN Moi Hong" panose="03050602040405050B04" pitchFamily="66" charset="0"/>
              </a:rPr>
              <a:t>trọt</a:t>
            </a:r>
            <a:r>
              <a:rPr lang="en-US" sz="3200">
                <a:solidFill>
                  <a:schemeClr val="accent4">
                    <a:lumMod val="75000"/>
                  </a:schemeClr>
                </a:solidFill>
                <a:latin typeface="UVN Moi Hong" panose="03050602040405050B04" pitchFamily="66" charset="0"/>
              </a:rPr>
              <a:t> ở </a:t>
            </a:r>
            <a:r>
              <a:rPr lang="en-US" sz="3200" err="1">
                <a:solidFill>
                  <a:schemeClr val="accent4">
                    <a:lumMod val="75000"/>
                  </a:schemeClr>
                </a:solidFill>
                <a:latin typeface="UVN Moi Hong" panose="03050602040405050B04" pitchFamily="66" charset="0"/>
              </a:rPr>
              <a:t>việt</a:t>
            </a:r>
            <a:r>
              <a:rPr lang="en-US" sz="3200">
                <a:solidFill>
                  <a:schemeClr val="accent4">
                    <a:lumMod val="75000"/>
                  </a:schemeClr>
                </a:solidFill>
                <a:latin typeface="UVN Moi Hong" panose="03050602040405050B04" pitchFamily="66" charset="0"/>
              </a:rPr>
              <a:t> </a:t>
            </a:r>
            <a:r>
              <a:rPr lang="en-US" sz="3200" err="1">
                <a:solidFill>
                  <a:schemeClr val="accent4">
                    <a:lumMod val="75000"/>
                  </a:schemeClr>
                </a:solidFill>
                <a:latin typeface="UVN Moi Hong" panose="03050602040405050B04" pitchFamily="66" charset="0"/>
              </a:rPr>
              <a:t>nam</a:t>
            </a:r>
            <a:endParaRPr lang="en-US" sz="3200">
              <a:solidFill>
                <a:schemeClr val="accent4">
                  <a:lumMod val="75000"/>
                </a:schemeClr>
              </a:solidFill>
              <a:latin typeface="UVN Moi Hong" panose="03050602040405050B04" pitchFamily="66" charset="0"/>
            </a:endParaRPr>
          </a:p>
        </p:txBody>
      </p:sp>
    </p:spTree>
    <p:extLst>
      <p:ext uri="{BB962C8B-B14F-4D97-AF65-F5344CB8AC3E}">
        <p14:creationId xmlns:p14="http://schemas.microsoft.com/office/powerpoint/2010/main" val="703215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ợi ích của rau quả tươi trong chế độ ăn hàng ngày">
            <a:extLst>
              <a:ext uri="{FF2B5EF4-FFF2-40B4-BE49-F238E27FC236}">
                <a16:creationId xmlns:a16="http://schemas.microsoft.com/office/drawing/2014/main" id="{327C05EF-0F8F-967D-F87E-1F74510D8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9681" y="1816266"/>
            <a:ext cx="2646054" cy="18469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ủ tục nhập khẩu thức ăn chăn nuôi từ Mỹ - Cần lưu ý gì?">
            <a:extLst>
              <a:ext uri="{FF2B5EF4-FFF2-40B4-BE49-F238E27FC236}">
                <a16:creationId xmlns:a16="http://schemas.microsoft.com/office/drawing/2014/main" id="{25AD8506-FC02-F96B-C077-BB96B5E12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0454" y="845910"/>
            <a:ext cx="1622112" cy="162211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204A44E-D030-3CD1-334D-66F5F81C20AE}"/>
              </a:ext>
            </a:extLst>
          </p:cNvPr>
          <p:cNvGrpSpPr/>
          <p:nvPr/>
        </p:nvGrpSpPr>
        <p:grpSpPr>
          <a:xfrm>
            <a:off x="6096000" y="4524010"/>
            <a:ext cx="2828342" cy="1947782"/>
            <a:chOff x="3606194" y="4043207"/>
            <a:chExt cx="3956058" cy="2636151"/>
          </a:xfrm>
        </p:grpSpPr>
        <p:pic>
          <p:nvPicPr>
            <p:cNvPr id="2056" name="Picture 8" descr="ĐƠN HÀNG THAO TÁC MÁY DỆT, NHUỘM VẢI, IN HỌA TIẾT HOA VĂN LÊN VẢI.. TẠI ĐÀI  BẮC - ĐÀI LOAN | XKLĐ">
              <a:extLst>
                <a:ext uri="{FF2B5EF4-FFF2-40B4-BE49-F238E27FC236}">
                  <a16:creationId xmlns:a16="http://schemas.microsoft.com/office/drawing/2014/main" id="{8D5776F0-DA1C-1F68-4C2D-2950D06100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194" y="4043207"/>
              <a:ext cx="3956058" cy="26361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ác loại vải trong ngành may mặc">
              <a:extLst>
                <a:ext uri="{FF2B5EF4-FFF2-40B4-BE49-F238E27FC236}">
                  <a16:creationId xmlns:a16="http://schemas.microsoft.com/office/drawing/2014/main" id="{73BFD207-73E9-ADD6-419E-C2536DB7DE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101" t="16597" r="5439" b="4605"/>
            <a:stretch/>
          </p:blipFill>
          <p:spPr bwMode="auto">
            <a:xfrm>
              <a:off x="3764510" y="4532183"/>
              <a:ext cx="1351519" cy="1239107"/>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058" name="Picture 10" descr="15 thuật ngữ thường dùng trong Xuất Nhập Khẩu (phần 2) - VILAS">
            <a:extLst>
              <a:ext uri="{FF2B5EF4-FFF2-40B4-BE49-F238E27FC236}">
                <a16:creationId xmlns:a16="http://schemas.microsoft.com/office/drawing/2014/main" id="{87365201-4E18-6EAB-9950-3D7BCF4CFD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7528" y="3809012"/>
            <a:ext cx="2828342" cy="19477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54AAF3-3B28-C21B-C30A-3BB94C1949A1}"/>
              </a:ext>
            </a:extLst>
          </p:cNvPr>
          <p:cNvSpPr txBox="1"/>
          <p:nvPr/>
        </p:nvSpPr>
        <p:spPr>
          <a:xfrm>
            <a:off x="434703" y="1816266"/>
            <a:ext cx="5813130" cy="2677656"/>
          </a:xfrm>
          <a:prstGeom prst="rect">
            <a:avLst/>
          </a:prstGeom>
          <a:noFill/>
        </p:spPr>
        <p:txBody>
          <a:bodyPr wrap="none" rtlCol="0">
            <a:spAutoFit/>
          </a:bodyPr>
          <a:lstStyle/>
          <a:p>
            <a:pPr marL="339725" indent="-339725">
              <a:buFont typeface="Courier New" panose="02070309020205020404" pitchFamily="49" charset="0"/>
              <a:buChar char="o"/>
            </a:pPr>
            <a:r>
              <a:rPr lang="en-US" sz="2800">
                <a:latin typeface="UVN Moi Hong" panose="03050602040405050B04" pitchFamily="66" charset="0"/>
              </a:rPr>
              <a:t>Cung </a:t>
            </a:r>
            <a:r>
              <a:rPr lang="en-US" sz="2800" err="1">
                <a:latin typeface="UVN Moi Hong" panose="03050602040405050B04" pitchFamily="66" charset="0"/>
              </a:rPr>
              <a:t>cấp</a:t>
            </a:r>
            <a:r>
              <a:rPr lang="en-US" sz="2800">
                <a:latin typeface="UVN Moi Hong" panose="03050602040405050B04" pitchFamily="66" charset="0"/>
              </a:rPr>
              <a:t> </a:t>
            </a:r>
            <a:r>
              <a:rPr lang="en-US" sz="2800" err="1">
                <a:latin typeface="UVN Moi Hong" panose="03050602040405050B04" pitchFamily="66" charset="0"/>
              </a:rPr>
              <a:t>lương</a:t>
            </a:r>
            <a:r>
              <a:rPr lang="en-US" sz="2800">
                <a:latin typeface="UVN Moi Hong" panose="03050602040405050B04" pitchFamily="66" charset="0"/>
              </a:rPr>
              <a:t> </a:t>
            </a:r>
            <a:r>
              <a:rPr lang="en-US" sz="2800" err="1">
                <a:latin typeface="UVN Moi Hong" panose="03050602040405050B04" pitchFamily="66" charset="0"/>
              </a:rPr>
              <a:t>thực</a:t>
            </a:r>
            <a:r>
              <a:rPr lang="en-US" sz="2800">
                <a:latin typeface="UVN Moi Hong" panose="03050602040405050B04" pitchFamily="66" charset="0"/>
              </a:rPr>
              <a:t>, </a:t>
            </a:r>
            <a:r>
              <a:rPr lang="en-US" sz="2800" err="1">
                <a:latin typeface="UVN Moi Hong" panose="03050602040405050B04" pitchFamily="66" charset="0"/>
              </a:rPr>
              <a:t>thức</a:t>
            </a:r>
            <a:r>
              <a:rPr lang="en-US" sz="2800">
                <a:latin typeface="UVN Moi Hong" panose="03050602040405050B04" pitchFamily="66" charset="0"/>
              </a:rPr>
              <a:t> </a:t>
            </a:r>
            <a:r>
              <a:rPr lang="en-US" sz="2800" err="1">
                <a:latin typeface="UVN Moi Hong" panose="03050602040405050B04" pitchFamily="66" charset="0"/>
              </a:rPr>
              <a:t>phẩm</a:t>
            </a:r>
            <a:r>
              <a:rPr lang="en-US" sz="2800">
                <a:latin typeface="UVN Moi Hong" panose="03050602040405050B04" pitchFamily="66" charset="0"/>
              </a:rPr>
              <a:t> </a:t>
            </a:r>
            <a:r>
              <a:rPr lang="en-US" sz="2800" err="1">
                <a:latin typeface="UVN Moi Hong" panose="03050602040405050B04" pitchFamily="66" charset="0"/>
              </a:rPr>
              <a:t>cho</a:t>
            </a:r>
            <a:r>
              <a:rPr lang="en-US" sz="2800">
                <a:latin typeface="UVN Moi Hong" panose="03050602040405050B04" pitchFamily="66" charset="0"/>
              </a:rPr>
              <a:t> con </a:t>
            </a:r>
            <a:r>
              <a:rPr lang="en-US" sz="2800" err="1">
                <a:latin typeface="UVN Moi Hong" panose="03050602040405050B04" pitchFamily="66" charset="0"/>
              </a:rPr>
              <a:t>người</a:t>
            </a:r>
            <a:endParaRPr lang="en-US" sz="2800">
              <a:latin typeface="UVN Moi Hong" panose="03050602040405050B04" pitchFamily="66" charset="0"/>
            </a:endParaRPr>
          </a:p>
          <a:p>
            <a:pPr marL="339725" indent="-339725">
              <a:buFont typeface="Courier New" panose="02070309020205020404" pitchFamily="49" charset="0"/>
              <a:buChar char="o"/>
            </a:pPr>
            <a:r>
              <a:rPr lang="en-US" sz="2800">
                <a:latin typeface="UVN Moi Hong" panose="03050602040405050B04" pitchFamily="66" charset="0"/>
              </a:rPr>
              <a:t>Cung </a:t>
            </a:r>
            <a:r>
              <a:rPr lang="en-US" sz="2800" err="1">
                <a:latin typeface="UVN Moi Hong" panose="03050602040405050B04" pitchFamily="66" charset="0"/>
              </a:rPr>
              <a:t>cấp</a:t>
            </a:r>
            <a:r>
              <a:rPr lang="en-US" sz="2800">
                <a:latin typeface="UVN Moi Hong" panose="03050602040405050B04" pitchFamily="66" charset="0"/>
              </a:rPr>
              <a:t> </a:t>
            </a:r>
            <a:r>
              <a:rPr lang="en-US" sz="2800" err="1">
                <a:latin typeface="UVN Moi Hong" panose="03050602040405050B04" pitchFamily="66" charset="0"/>
              </a:rPr>
              <a:t>nguyên</a:t>
            </a:r>
            <a:r>
              <a:rPr lang="en-US" sz="2800">
                <a:latin typeface="UVN Moi Hong" panose="03050602040405050B04" pitchFamily="66" charset="0"/>
              </a:rPr>
              <a:t> </a:t>
            </a:r>
            <a:r>
              <a:rPr lang="en-US" sz="2800" err="1">
                <a:latin typeface="UVN Moi Hong" panose="03050602040405050B04" pitchFamily="66" charset="0"/>
              </a:rPr>
              <a:t>liệu</a:t>
            </a:r>
            <a:r>
              <a:rPr lang="en-US" sz="2800">
                <a:latin typeface="UVN Moi Hong" panose="03050602040405050B04" pitchFamily="66" charset="0"/>
              </a:rPr>
              <a:t> </a:t>
            </a:r>
            <a:r>
              <a:rPr lang="en-US" sz="2800" err="1">
                <a:latin typeface="UVN Moi Hong" panose="03050602040405050B04" pitchFamily="66" charset="0"/>
              </a:rPr>
              <a:t>cho</a:t>
            </a:r>
            <a:r>
              <a:rPr lang="en-US" sz="2800">
                <a:latin typeface="UVN Moi Hong" panose="03050602040405050B04" pitchFamily="66" charset="0"/>
              </a:rPr>
              <a:t> </a:t>
            </a:r>
            <a:r>
              <a:rPr lang="en-US" sz="2800" err="1">
                <a:latin typeface="UVN Moi Hong" panose="03050602040405050B04" pitchFamily="66" charset="0"/>
              </a:rPr>
              <a:t>công</a:t>
            </a:r>
            <a:r>
              <a:rPr lang="en-US" sz="2800">
                <a:latin typeface="UVN Moi Hong" panose="03050602040405050B04" pitchFamily="66" charset="0"/>
              </a:rPr>
              <a:t> </a:t>
            </a:r>
            <a:r>
              <a:rPr lang="en-US" sz="2800" err="1">
                <a:latin typeface="UVN Moi Hong" panose="03050602040405050B04" pitchFamily="66" charset="0"/>
              </a:rPr>
              <a:t>nghiệp</a:t>
            </a:r>
            <a:endParaRPr lang="en-US" sz="2800">
              <a:latin typeface="UVN Moi Hong" panose="03050602040405050B04" pitchFamily="66" charset="0"/>
            </a:endParaRPr>
          </a:p>
          <a:p>
            <a:pPr marL="339725" indent="-339725">
              <a:buFont typeface="Courier New" panose="02070309020205020404" pitchFamily="49" charset="0"/>
              <a:buChar char="o"/>
            </a:pPr>
            <a:r>
              <a:rPr lang="en-US" sz="2800">
                <a:latin typeface="UVN Moi Hong" panose="03050602040405050B04" pitchFamily="66" charset="0"/>
              </a:rPr>
              <a:t>Cung </a:t>
            </a:r>
            <a:r>
              <a:rPr lang="en-US" sz="2800" err="1">
                <a:latin typeface="UVN Moi Hong" panose="03050602040405050B04" pitchFamily="66" charset="0"/>
              </a:rPr>
              <a:t>cấp</a:t>
            </a:r>
            <a:r>
              <a:rPr lang="en-US" sz="2800">
                <a:latin typeface="UVN Moi Hong" panose="03050602040405050B04" pitchFamily="66" charset="0"/>
              </a:rPr>
              <a:t> </a:t>
            </a:r>
            <a:r>
              <a:rPr lang="en-US" sz="2800" err="1">
                <a:latin typeface="UVN Moi Hong" panose="03050602040405050B04" pitchFamily="66" charset="0"/>
              </a:rPr>
              <a:t>thức</a:t>
            </a:r>
            <a:r>
              <a:rPr lang="en-US" sz="2800">
                <a:latin typeface="UVN Moi Hong" panose="03050602040405050B04" pitchFamily="66" charset="0"/>
              </a:rPr>
              <a:t> </a:t>
            </a:r>
            <a:r>
              <a:rPr lang="en-US" sz="2800" err="1">
                <a:latin typeface="UVN Moi Hong" panose="03050602040405050B04" pitchFamily="66" charset="0"/>
              </a:rPr>
              <a:t>ăn</a:t>
            </a:r>
            <a:r>
              <a:rPr lang="en-US" sz="2800">
                <a:latin typeface="UVN Moi Hong" panose="03050602040405050B04" pitchFamily="66" charset="0"/>
              </a:rPr>
              <a:t> </a:t>
            </a:r>
            <a:r>
              <a:rPr lang="en-US" sz="2800" err="1">
                <a:latin typeface="UVN Moi Hong" panose="03050602040405050B04" pitchFamily="66" charset="0"/>
              </a:rPr>
              <a:t>cho</a:t>
            </a:r>
            <a:r>
              <a:rPr lang="en-US" sz="2800">
                <a:latin typeface="UVN Moi Hong" panose="03050602040405050B04" pitchFamily="66" charset="0"/>
              </a:rPr>
              <a:t> </a:t>
            </a:r>
            <a:r>
              <a:rPr lang="en-US" sz="2800" err="1">
                <a:latin typeface="UVN Moi Hong" panose="03050602040405050B04" pitchFamily="66" charset="0"/>
              </a:rPr>
              <a:t>chăn</a:t>
            </a:r>
            <a:r>
              <a:rPr lang="en-US" sz="2800">
                <a:latin typeface="UVN Moi Hong" panose="03050602040405050B04" pitchFamily="66" charset="0"/>
              </a:rPr>
              <a:t> </a:t>
            </a:r>
            <a:r>
              <a:rPr lang="en-US" sz="2800" err="1">
                <a:latin typeface="UVN Moi Hong" panose="03050602040405050B04" pitchFamily="66" charset="0"/>
              </a:rPr>
              <a:t>nuôi</a:t>
            </a:r>
            <a:endParaRPr lang="en-US" sz="2800">
              <a:latin typeface="UVN Moi Hong" panose="03050602040405050B04" pitchFamily="66" charset="0"/>
            </a:endParaRPr>
          </a:p>
          <a:p>
            <a:pPr marL="339725" indent="-339725">
              <a:buFont typeface="Courier New" panose="02070309020205020404" pitchFamily="49" charset="0"/>
              <a:buChar char="o"/>
            </a:pPr>
            <a:r>
              <a:rPr lang="en-US" sz="2800">
                <a:latin typeface="UVN Moi Hong" panose="03050602040405050B04" pitchFamily="66" charset="0"/>
              </a:rPr>
              <a:t>Cung </a:t>
            </a:r>
            <a:r>
              <a:rPr lang="en-US" sz="2800" err="1">
                <a:latin typeface="UVN Moi Hong" panose="03050602040405050B04" pitchFamily="66" charset="0"/>
              </a:rPr>
              <a:t>cấp</a:t>
            </a:r>
            <a:r>
              <a:rPr lang="en-US" sz="2800">
                <a:latin typeface="UVN Moi Hong" panose="03050602040405050B04" pitchFamily="66" charset="0"/>
              </a:rPr>
              <a:t> </a:t>
            </a:r>
            <a:r>
              <a:rPr lang="en-US" sz="2800" err="1">
                <a:latin typeface="UVN Moi Hong" panose="03050602040405050B04" pitchFamily="66" charset="0"/>
              </a:rPr>
              <a:t>nguyên</a:t>
            </a:r>
            <a:r>
              <a:rPr lang="en-US" sz="2800">
                <a:latin typeface="UVN Moi Hong" panose="03050602040405050B04" pitchFamily="66" charset="0"/>
              </a:rPr>
              <a:t> </a:t>
            </a:r>
            <a:r>
              <a:rPr lang="en-US" sz="2800" err="1">
                <a:latin typeface="UVN Moi Hong" panose="03050602040405050B04" pitchFamily="66" charset="0"/>
              </a:rPr>
              <a:t>liệu</a:t>
            </a:r>
            <a:r>
              <a:rPr lang="en-US" sz="2800">
                <a:latin typeface="UVN Moi Hong" panose="03050602040405050B04" pitchFamily="66" charset="0"/>
              </a:rPr>
              <a:t> </a:t>
            </a:r>
            <a:r>
              <a:rPr lang="en-US" sz="2800" err="1">
                <a:latin typeface="UVN Moi Hong" panose="03050602040405050B04" pitchFamily="66" charset="0"/>
              </a:rPr>
              <a:t>cho</a:t>
            </a:r>
            <a:r>
              <a:rPr lang="en-US" sz="2800">
                <a:latin typeface="UVN Moi Hong" panose="03050602040405050B04" pitchFamily="66" charset="0"/>
              </a:rPr>
              <a:t> </a:t>
            </a:r>
            <a:r>
              <a:rPr lang="en-US" sz="2800" err="1">
                <a:latin typeface="UVN Moi Hong" panose="03050602040405050B04" pitchFamily="66" charset="0"/>
              </a:rPr>
              <a:t>xuất</a:t>
            </a:r>
            <a:r>
              <a:rPr lang="en-US" sz="2800">
                <a:latin typeface="UVN Moi Hong" panose="03050602040405050B04" pitchFamily="66" charset="0"/>
              </a:rPr>
              <a:t> </a:t>
            </a:r>
            <a:r>
              <a:rPr lang="en-US" sz="2800" err="1">
                <a:latin typeface="UVN Moi Hong" panose="03050602040405050B04" pitchFamily="66" charset="0"/>
              </a:rPr>
              <a:t>khẩu</a:t>
            </a:r>
            <a:endParaRPr lang="en-US" sz="2800">
              <a:latin typeface="UVN Moi Hong" panose="03050602040405050B04" pitchFamily="66" charset="0"/>
            </a:endParaRPr>
          </a:p>
          <a:p>
            <a:pPr marL="339725" indent="-339725">
              <a:buFont typeface="Courier New" panose="02070309020205020404" pitchFamily="49" charset="0"/>
              <a:buChar char="o"/>
            </a:pPr>
            <a:r>
              <a:rPr lang="en-US" sz="2800" err="1">
                <a:latin typeface="UVN Moi Hong" panose="03050602040405050B04" pitchFamily="66" charset="0"/>
              </a:rPr>
              <a:t>Tạo</a:t>
            </a:r>
            <a:r>
              <a:rPr lang="en-US" sz="2800">
                <a:latin typeface="UVN Moi Hong" panose="03050602040405050B04" pitchFamily="66" charset="0"/>
              </a:rPr>
              <a:t> </a:t>
            </a:r>
            <a:r>
              <a:rPr lang="en-US" sz="2800" err="1">
                <a:latin typeface="UVN Moi Hong" panose="03050602040405050B04" pitchFamily="66" charset="0"/>
              </a:rPr>
              <a:t>việc</a:t>
            </a:r>
            <a:r>
              <a:rPr lang="en-US" sz="2800">
                <a:latin typeface="UVN Moi Hong" panose="03050602040405050B04" pitchFamily="66" charset="0"/>
              </a:rPr>
              <a:t> </a:t>
            </a:r>
            <a:r>
              <a:rPr lang="en-US" sz="2800" err="1">
                <a:latin typeface="UVN Moi Hong" panose="03050602040405050B04" pitchFamily="66" charset="0"/>
              </a:rPr>
              <a:t>làm</a:t>
            </a:r>
            <a:r>
              <a:rPr lang="en-US" sz="2800">
                <a:latin typeface="UVN Moi Hong" panose="03050602040405050B04" pitchFamily="66" charset="0"/>
              </a:rPr>
              <a:t>, tăng </a:t>
            </a:r>
            <a:r>
              <a:rPr lang="en-US" sz="2800" err="1">
                <a:latin typeface="UVN Moi Hong" panose="03050602040405050B04" pitchFamily="66" charset="0"/>
              </a:rPr>
              <a:t>thu</a:t>
            </a:r>
            <a:r>
              <a:rPr lang="en-US" sz="2800">
                <a:latin typeface="UVN Moi Hong" panose="03050602040405050B04" pitchFamily="66" charset="0"/>
              </a:rPr>
              <a:t> </a:t>
            </a:r>
            <a:r>
              <a:rPr lang="en-US" sz="2800" err="1">
                <a:latin typeface="UVN Moi Hong" panose="03050602040405050B04" pitchFamily="66" charset="0"/>
              </a:rPr>
              <a:t>nhập</a:t>
            </a:r>
            <a:r>
              <a:rPr lang="en-US" sz="2800">
                <a:latin typeface="UVN Moi Hong" panose="03050602040405050B04" pitchFamily="66" charset="0"/>
              </a:rPr>
              <a:t> </a:t>
            </a:r>
            <a:r>
              <a:rPr lang="en-US" sz="2800" err="1">
                <a:latin typeface="UVN Moi Hong" panose="03050602040405050B04" pitchFamily="66" charset="0"/>
              </a:rPr>
              <a:t>cho</a:t>
            </a:r>
            <a:r>
              <a:rPr lang="en-US" sz="2800">
                <a:latin typeface="UVN Moi Hong" panose="03050602040405050B04" pitchFamily="66" charset="0"/>
              </a:rPr>
              <a:t> </a:t>
            </a:r>
            <a:r>
              <a:rPr lang="en-US" sz="2800" err="1">
                <a:latin typeface="UVN Moi Hong" panose="03050602040405050B04" pitchFamily="66" charset="0"/>
              </a:rPr>
              <a:t>người</a:t>
            </a:r>
            <a:r>
              <a:rPr lang="en-US" sz="2800">
                <a:latin typeface="UVN Moi Hong" panose="03050602040405050B04" pitchFamily="66" charset="0"/>
              </a:rPr>
              <a:t> </a:t>
            </a:r>
            <a:r>
              <a:rPr lang="en-US" sz="2800" err="1">
                <a:latin typeface="UVN Moi Hong" panose="03050602040405050B04" pitchFamily="66" charset="0"/>
              </a:rPr>
              <a:t>lao</a:t>
            </a:r>
            <a:r>
              <a:rPr lang="en-US" sz="2800">
                <a:latin typeface="UVN Moi Hong" panose="03050602040405050B04" pitchFamily="66" charset="0"/>
              </a:rPr>
              <a:t> </a:t>
            </a:r>
            <a:r>
              <a:rPr lang="en-US" sz="2800" err="1">
                <a:latin typeface="UVN Moi Hong" panose="03050602040405050B04" pitchFamily="66" charset="0"/>
              </a:rPr>
              <a:t>động</a:t>
            </a:r>
            <a:endParaRPr lang="en-US" sz="2800">
              <a:latin typeface="UVN Moi Hong" panose="03050602040405050B04" pitchFamily="66" charset="0"/>
            </a:endParaRPr>
          </a:p>
          <a:p>
            <a:pPr marL="339725" indent="-339725">
              <a:buFont typeface="Courier New" panose="02070309020205020404" pitchFamily="49" charset="0"/>
              <a:buChar char="o"/>
            </a:pPr>
            <a:r>
              <a:rPr lang="en-US" sz="2800" err="1">
                <a:latin typeface="UVN Moi Hong" panose="03050602040405050B04" pitchFamily="66" charset="0"/>
              </a:rPr>
              <a:t>Tạo</a:t>
            </a:r>
            <a:r>
              <a:rPr lang="en-US" sz="2800">
                <a:latin typeface="UVN Moi Hong" panose="03050602040405050B04" pitchFamily="66" charset="0"/>
              </a:rPr>
              <a:t> </a:t>
            </a:r>
            <a:r>
              <a:rPr lang="en-US" sz="2800" err="1">
                <a:latin typeface="UVN Moi Hong" panose="03050602040405050B04" pitchFamily="66" charset="0"/>
              </a:rPr>
              <a:t>môi</a:t>
            </a:r>
            <a:r>
              <a:rPr lang="en-US" sz="2800">
                <a:latin typeface="UVN Moi Hong" panose="03050602040405050B04" pitchFamily="66" charset="0"/>
              </a:rPr>
              <a:t> </a:t>
            </a:r>
            <a:r>
              <a:rPr lang="en-US" sz="2800" err="1">
                <a:latin typeface="UVN Moi Hong" panose="03050602040405050B04" pitchFamily="66" charset="0"/>
              </a:rPr>
              <a:t>trường</a:t>
            </a:r>
            <a:r>
              <a:rPr lang="en-US" sz="2800">
                <a:latin typeface="UVN Moi Hong" panose="03050602040405050B04" pitchFamily="66" charset="0"/>
              </a:rPr>
              <a:t> </a:t>
            </a:r>
            <a:r>
              <a:rPr lang="en-US" sz="2800" err="1">
                <a:latin typeface="UVN Moi Hong" panose="03050602040405050B04" pitchFamily="66" charset="0"/>
              </a:rPr>
              <a:t>sống</a:t>
            </a:r>
            <a:r>
              <a:rPr lang="en-US" sz="2800">
                <a:latin typeface="UVN Moi Hong" panose="03050602040405050B04" pitchFamily="66" charset="0"/>
              </a:rPr>
              <a:t> </a:t>
            </a:r>
            <a:r>
              <a:rPr lang="en-US" sz="2800" err="1">
                <a:latin typeface="UVN Moi Hong" panose="03050602040405050B04" pitchFamily="66" charset="0"/>
              </a:rPr>
              <a:t>trong</a:t>
            </a:r>
            <a:r>
              <a:rPr lang="en-US" sz="2800">
                <a:latin typeface="UVN Moi Hong" panose="03050602040405050B04" pitchFamily="66" charset="0"/>
              </a:rPr>
              <a:t> </a:t>
            </a:r>
            <a:r>
              <a:rPr lang="en-US" sz="2800" err="1">
                <a:latin typeface="UVN Moi Hong" panose="03050602040405050B04" pitchFamily="66" charset="0"/>
              </a:rPr>
              <a:t>lành</a:t>
            </a:r>
            <a:r>
              <a:rPr lang="en-US" sz="2800">
                <a:latin typeface="UVN Moi Hong" panose="03050602040405050B04" pitchFamily="66" charset="0"/>
              </a:rPr>
              <a:t> </a:t>
            </a:r>
            <a:r>
              <a:rPr lang="en-US" sz="2800" err="1">
                <a:latin typeface="UVN Moi Hong" panose="03050602040405050B04" pitchFamily="66" charset="0"/>
              </a:rPr>
              <a:t>cho</a:t>
            </a:r>
            <a:r>
              <a:rPr lang="en-US" sz="2800">
                <a:latin typeface="UVN Moi Hong" panose="03050602040405050B04" pitchFamily="66" charset="0"/>
              </a:rPr>
              <a:t> con </a:t>
            </a:r>
            <a:r>
              <a:rPr lang="en-US" sz="2800" err="1">
                <a:latin typeface="UVN Moi Hong" panose="03050602040405050B04" pitchFamily="66" charset="0"/>
              </a:rPr>
              <a:t>người</a:t>
            </a:r>
            <a:endParaRPr lang="en-US" sz="2800">
              <a:latin typeface="UVN Moi Hong" panose="03050602040405050B04" pitchFamily="66" charset="0"/>
            </a:endParaRPr>
          </a:p>
        </p:txBody>
      </p:sp>
      <p:sp>
        <p:nvSpPr>
          <p:cNvPr id="7" name="TextBox 6">
            <a:extLst>
              <a:ext uri="{FF2B5EF4-FFF2-40B4-BE49-F238E27FC236}">
                <a16:creationId xmlns:a16="http://schemas.microsoft.com/office/drawing/2014/main" id="{A8B8B70F-8733-6199-0D9A-40D95DAC25F6}"/>
              </a:ext>
            </a:extLst>
          </p:cNvPr>
          <p:cNvSpPr txBox="1"/>
          <p:nvPr/>
        </p:nvSpPr>
        <p:spPr>
          <a:xfrm>
            <a:off x="434703" y="349270"/>
            <a:ext cx="5897768" cy="707886"/>
          </a:xfrm>
          <a:prstGeom prst="rect">
            <a:avLst/>
          </a:prstGeom>
          <a:noFill/>
        </p:spPr>
        <p:txBody>
          <a:bodyPr wrap="none" rtlCol="0">
            <a:spAutoFit/>
          </a:bodyPr>
          <a:lstStyle/>
          <a:p>
            <a:r>
              <a:rPr lang="en-US" sz="4000">
                <a:solidFill>
                  <a:srgbClr val="758B7B"/>
                </a:solidFill>
                <a:latin typeface="UVN Moi Hong" panose="03050602040405050B04" pitchFamily="66" charset="0"/>
              </a:rPr>
              <a:t>1.1. Vai </a:t>
            </a:r>
            <a:r>
              <a:rPr lang="en-US" sz="4000" err="1">
                <a:solidFill>
                  <a:srgbClr val="758B7B"/>
                </a:solidFill>
                <a:latin typeface="UVN Moi Hong" panose="03050602040405050B04" pitchFamily="66" charset="0"/>
              </a:rPr>
              <a:t>trò</a:t>
            </a:r>
            <a:r>
              <a:rPr lang="en-US" sz="4000">
                <a:solidFill>
                  <a:srgbClr val="758B7B"/>
                </a:solidFill>
                <a:latin typeface="UVN Moi Hong" panose="03050602040405050B04" pitchFamily="66" charset="0"/>
              </a:rPr>
              <a:t> </a:t>
            </a:r>
            <a:r>
              <a:rPr lang="en-US" sz="4000" err="1">
                <a:solidFill>
                  <a:srgbClr val="758B7B"/>
                </a:solidFill>
                <a:latin typeface="UVN Moi Hong" panose="03050602040405050B04" pitchFamily="66" charset="0"/>
              </a:rPr>
              <a:t>của</a:t>
            </a:r>
            <a:r>
              <a:rPr lang="en-US" sz="4000">
                <a:solidFill>
                  <a:srgbClr val="758B7B"/>
                </a:solidFill>
                <a:latin typeface="UVN Moi Hong" panose="03050602040405050B04" pitchFamily="66" charset="0"/>
              </a:rPr>
              <a:t> </a:t>
            </a:r>
            <a:r>
              <a:rPr lang="en-US" sz="4000" err="1">
                <a:solidFill>
                  <a:srgbClr val="758B7B"/>
                </a:solidFill>
                <a:latin typeface="UVN Moi Hong" panose="03050602040405050B04" pitchFamily="66" charset="0"/>
              </a:rPr>
              <a:t>trồng</a:t>
            </a:r>
            <a:r>
              <a:rPr lang="en-US" sz="4000">
                <a:solidFill>
                  <a:srgbClr val="758B7B"/>
                </a:solidFill>
                <a:latin typeface="UVN Moi Hong" panose="03050602040405050B04" pitchFamily="66" charset="0"/>
              </a:rPr>
              <a:t> </a:t>
            </a:r>
            <a:r>
              <a:rPr lang="en-US" sz="4000" err="1">
                <a:solidFill>
                  <a:srgbClr val="758B7B"/>
                </a:solidFill>
                <a:latin typeface="UVN Moi Hong" panose="03050602040405050B04" pitchFamily="66" charset="0"/>
              </a:rPr>
              <a:t>trọt</a:t>
            </a:r>
            <a:r>
              <a:rPr lang="en-US" sz="4000">
                <a:solidFill>
                  <a:srgbClr val="758B7B"/>
                </a:solidFill>
                <a:latin typeface="UVN Moi Hong" panose="03050602040405050B04" pitchFamily="66" charset="0"/>
              </a:rPr>
              <a:t> ở </a:t>
            </a:r>
            <a:r>
              <a:rPr lang="en-US" sz="4000" err="1">
                <a:solidFill>
                  <a:srgbClr val="758B7B"/>
                </a:solidFill>
                <a:latin typeface="UVN Moi Hong" panose="03050602040405050B04" pitchFamily="66" charset="0"/>
              </a:rPr>
              <a:t>việt</a:t>
            </a:r>
            <a:r>
              <a:rPr lang="en-US" sz="4000">
                <a:solidFill>
                  <a:srgbClr val="758B7B"/>
                </a:solidFill>
                <a:latin typeface="UVN Moi Hong" panose="03050602040405050B04" pitchFamily="66" charset="0"/>
              </a:rPr>
              <a:t> </a:t>
            </a:r>
            <a:r>
              <a:rPr lang="en-US" sz="4000" err="1">
                <a:solidFill>
                  <a:srgbClr val="758B7B"/>
                </a:solidFill>
                <a:latin typeface="UVN Moi Hong" panose="03050602040405050B04" pitchFamily="66" charset="0"/>
              </a:rPr>
              <a:t>nam</a:t>
            </a:r>
            <a:endParaRPr lang="en-US" sz="4000">
              <a:solidFill>
                <a:srgbClr val="758B7B"/>
              </a:solidFill>
              <a:latin typeface="UVN Moi Hong" panose="03050602040405050B04" pitchFamily="66" charset="0"/>
            </a:endParaRPr>
          </a:p>
        </p:txBody>
      </p:sp>
    </p:spTree>
    <p:extLst>
      <p:ext uri="{BB962C8B-B14F-4D97-AF65-F5344CB8AC3E}">
        <p14:creationId xmlns:p14="http://schemas.microsoft.com/office/powerpoint/2010/main" val="3589576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B8B70F-8733-6199-0D9A-40D95DAC25F6}"/>
              </a:ext>
            </a:extLst>
          </p:cNvPr>
          <p:cNvSpPr txBox="1"/>
          <p:nvPr/>
        </p:nvSpPr>
        <p:spPr>
          <a:xfrm>
            <a:off x="367192" y="156687"/>
            <a:ext cx="6449201" cy="707886"/>
          </a:xfrm>
          <a:prstGeom prst="rect">
            <a:avLst/>
          </a:prstGeom>
          <a:noFill/>
        </p:spPr>
        <p:txBody>
          <a:bodyPr wrap="none" rtlCol="0">
            <a:spAutoFit/>
          </a:bodyPr>
          <a:lstStyle/>
          <a:p>
            <a:r>
              <a:rPr lang="en-US" sz="4000">
                <a:solidFill>
                  <a:srgbClr val="758B7B"/>
                </a:solidFill>
                <a:latin typeface="UVN Moi Hong" panose="03050602040405050B04" pitchFamily="66" charset="0"/>
              </a:rPr>
              <a:t>1.2. </a:t>
            </a:r>
            <a:r>
              <a:rPr lang="en-US" sz="4000" err="1">
                <a:solidFill>
                  <a:srgbClr val="758B7B"/>
                </a:solidFill>
                <a:latin typeface="UVN Moi Hong" panose="03050602040405050B04" pitchFamily="66" charset="0"/>
              </a:rPr>
              <a:t>Triển</a:t>
            </a:r>
            <a:r>
              <a:rPr lang="en-US" sz="4000">
                <a:solidFill>
                  <a:srgbClr val="758B7B"/>
                </a:solidFill>
                <a:latin typeface="UVN Moi Hong" panose="03050602040405050B04" pitchFamily="66" charset="0"/>
              </a:rPr>
              <a:t> </a:t>
            </a:r>
            <a:r>
              <a:rPr lang="en-US" sz="4000" err="1">
                <a:solidFill>
                  <a:srgbClr val="758B7B"/>
                </a:solidFill>
                <a:latin typeface="UVN Moi Hong" panose="03050602040405050B04" pitchFamily="66" charset="0"/>
              </a:rPr>
              <a:t>vọng</a:t>
            </a:r>
            <a:r>
              <a:rPr lang="en-US" sz="4000">
                <a:solidFill>
                  <a:srgbClr val="758B7B"/>
                </a:solidFill>
                <a:latin typeface="UVN Moi Hong" panose="03050602040405050B04" pitchFamily="66" charset="0"/>
              </a:rPr>
              <a:t> </a:t>
            </a:r>
            <a:r>
              <a:rPr lang="en-US" sz="4000" err="1">
                <a:solidFill>
                  <a:srgbClr val="758B7B"/>
                </a:solidFill>
                <a:latin typeface="UVN Moi Hong" panose="03050602040405050B04" pitchFamily="66" charset="0"/>
              </a:rPr>
              <a:t>của</a:t>
            </a:r>
            <a:r>
              <a:rPr lang="en-US" sz="4000">
                <a:solidFill>
                  <a:srgbClr val="758B7B"/>
                </a:solidFill>
                <a:latin typeface="UVN Moi Hong" panose="03050602040405050B04" pitchFamily="66" charset="0"/>
              </a:rPr>
              <a:t> </a:t>
            </a:r>
            <a:r>
              <a:rPr lang="en-US" sz="4000" err="1">
                <a:solidFill>
                  <a:srgbClr val="758B7B"/>
                </a:solidFill>
                <a:latin typeface="UVN Moi Hong" panose="03050602040405050B04" pitchFamily="66" charset="0"/>
              </a:rPr>
              <a:t>trồng</a:t>
            </a:r>
            <a:r>
              <a:rPr lang="en-US" sz="4000">
                <a:solidFill>
                  <a:srgbClr val="758B7B"/>
                </a:solidFill>
                <a:latin typeface="UVN Moi Hong" panose="03050602040405050B04" pitchFamily="66" charset="0"/>
              </a:rPr>
              <a:t> </a:t>
            </a:r>
            <a:r>
              <a:rPr lang="en-US" sz="4000" err="1">
                <a:solidFill>
                  <a:srgbClr val="758B7B"/>
                </a:solidFill>
                <a:latin typeface="UVN Moi Hong" panose="03050602040405050B04" pitchFamily="66" charset="0"/>
              </a:rPr>
              <a:t>trọt</a:t>
            </a:r>
            <a:r>
              <a:rPr lang="en-US" sz="4000">
                <a:solidFill>
                  <a:srgbClr val="758B7B"/>
                </a:solidFill>
                <a:latin typeface="UVN Moi Hong" panose="03050602040405050B04" pitchFamily="66" charset="0"/>
              </a:rPr>
              <a:t> ở </a:t>
            </a:r>
            <a:r>
              <a:rPr lang="en-US" sz="4000" err="1">
                <a:solidFill>
                  <a:srgbClr val="758B7B"/>
                </a:solidFill>
                <a:latin typeface="UVN Moi Hong" panose="03050602040405050B04" pitchFamily="66" charset="0"/>
              </a:rPr>
              <a:t>việt</a:t>
            </a:r>
            <a:r>
              <a:rPr lang="en-US" sz="4000">
                <a:solidFill>
                  <a:srgbClr val="758B7B"/>
                </a:solidFill>
                <a:latin typeface="UVN Moi Hong" panose="03050602040405050B04" pitchFamily="66" charset="0"/>
              </a:rPr>
              <a:t> </a:t>
            </a:r>
            <a:r>
              <a:rPr lang="en-US" sz="4000" err="1">
                <a:solidFill>
                  <a:srgbClr val="758B7B"/>
                </a:solidFill>
                <a:latin typeface="UVN Moi Hong" panose="03050602040405050B04" pitchFamily="66" charset="0"/>
              </a:rPr>
              <a:t>nam</a:t>
            </a:r>
            <a:endParaRPr lang="en-US" sz="4000">
              <a:solidFill>
                <a:srgbClr val="758B7B"/>
              </a:solidFill>
              <a:latin typeface="UVN Moi Hong" panose="03050602040405050B04" pitchFamily="66" charset="0"/>
            </a:endParaRPr>
          </a:p>
        </p:txBody>
      </p:sp>
      <p:pic>
        <p:nvPicPr>
          <p:cNvPr id="3074" name="Picture 2" descr="Nội dung tiêu chuẩn VietGAP TCVN 11892-1:2017">
            <a:extLst>
              <a:ext uri="{FF2B5EF4-FFF2-40B4-BE49-F238E27FC236}">
                <a16:creationId xmlns:a16="http://schemas.microsoft.com/office/drawing/2014/main" id="{06EB4801-FD42-659C-FF48-58A4CDEE7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917" y="864573"/>
            <a:ext cx="3699429" cy="24644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Ứng dụng khoa học – công nghệ vào sản xuất nông nghiệp: Thành tựu, hạn chế  và giải pháp tháo gỡ | Tạp chí Quản lý nhà nước">
            <a:extLst>
              <a:ext uri="{FF2B5EF4-FFF2-40B4-BE49-F238E27FC236}">
                <a16:creationId xmlns:a16="http://schemas.microsoft.com/office/drawing/2014/main" id="{8C14B4F6-C7F1-38C5-85E2-AF7B98607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097" y="920761"/>
            <a:ext cx="3841596" cy="24082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hái niệm công nghiệp hóa hiện đại hóa nông nghiệp nông thôn">
            <a:extLst>
              <a:ext uri="{FF2B5EF4-FFF2-40B4-BE49-F238E27FC236}">
                <a16:creationId xmlns:a16="http://schemas.microsoft.com/office/drawing/2014/main" id="{6011906B-25CC-85D1-7B72-4B6D24C17D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1917" y="3741872"/>
            <a:ext cx="3700783" cy="246443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iền Giang mở rộng vùng chuyên canh cây ăn quả">
            <a:extLst>
              <a:ext uri="{FF2B5EF4-FFF2-40B4-BE49-F238E27FC236}">
                <a16:creationId xmlns:a16="http://schemas.microsoft.com/office/drawing/2014/main" id="{2B9637B0-C54C-DC6F-D70E-C42F7B6025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991097" y="3772925"/>
            <a:ext cx="3831556" cy="24023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A7256A4-E1AF-A5C2-72E7-567F42A7787B}"/>
              </a:ext>
            </a:extLst>
          </p:cNvPr>
          <p:cNvSpPr txBox="1"/>
          <p:nvPr/>
        </p:nvSpPr>
        <p:spPr>
          <a:xfrm>
            <a:off x="2067243" y="3277846"/>
            <a:ext cx="3699430" cy="461665"/>
          </a:xfrm>
          <a:prstGeom prst="rect">
            <a:avLst/>
          </a:prstGeom>
          <a:noFill/>
        </p:spPr>
        <p:txBody>
          <a:bodyPr wrap="square">
            <a:spAutoFit/>
          </a:bodyPr>
          <a:lstStyle/>
          <a:p>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Trồng</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theo</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tiêu</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chuẩn</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Vietgap</a:t>
            </a:r>
            <a:endParaRPr lang="en-US" sz="1600"/>
          </a:p>
        </p:txBody>
      </p:sp>
      <p:sp>
        <p:nvSpPr>
          <p:cNvPr id="9" name="TextBox 8">
            <a:extLst>
              <a:ext uri="{FF2B5EF4-FFF2-40B4-BE49-F238E27FC236}">
                <a16:creationId xmlns:a16="http://schemas.microsoft.com/office/drawing/2014/main" id="{50CF4E6F-C6FD-94B1-EDD0-6828F193214B}"/>
              </a:ext>
            </a:extLst>
          </p:cNvPr>
          <p:cNvSpPr txBox="1"/>
          <p:nvPr/>
        </p:nvSpPr>
        <p:spPr>
          <a:xfrm>
            <a:off x="6529577" y="3277846"/>
            <a:ext cx="3699430" cy="461665"/>
          </a:xfrm>
          <a:prstGeom prst="rect">
            <a:avLst/>
          </a:prstGeom>
          <a:noFill/>
        </p:spPr>
        <p:txBody>
          <a:bodyPr wrap="square">
            <a:spAutoFit/>
          </a:bodyPr>
          <a:lstStyle/>
          <a:p>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Hiện</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đại</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hóa</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trồng</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trọt</a:t>
            </a:r>
            <a:endParaRPr lang="en-US" sz="1600"/>
          </a:p>
        </p:txBody>
      </p:sp>
      <p:sp>
        <p:nvSpPr>
          <p:cNvPr id="10" name="TextBox 9">
            <a:extLst>
              <a:ext uri="{FF2B5EF4-FFF2-40B4-BE49-F238E27FC236}">
                <a16:creationId xmlns:a16="http://schemas.microsoft.com/office/drawing/2014/main" id="{408BF204-2854-FDDD-A2F6-D788E854FC6F}"/>
              </a:ext>
            </a:extLst>
          </p:cNvPr>
          <p:cNvSpPr txBox="1"/>
          <p:nvPr/>
        </p:nvSpPr>
        <p:spPr>
          <a:xfrm>
            <a:off x="2202252" y="6191857"/>
            <a:ext cx="2758757" cy="461665"/>
          </a:xfrm>
          <a:prstGeom prst="rect">
            <a:avLst/>
          </a:prstGeom>
          <a:noFill/>
        </p:spPr>
        <p:txBody>
          <a:bodyPr wrap="square">
            <a:spAutoFit/>
          </a:bodyPr>
          <a:lstStyle/>
          <a:p>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Cơ</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giới</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hóa</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trong</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trồng</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trọt</a:t>
            </a:r>
            <a:endParaRPr lang="en-US" sz="1600"/>
          </a:p>
        </p:txBody>
      </p:sp>
      <p:sp>
        <p:nvSpPr>
          <p:cNvPr id="11" name="TextBox 10">
            <a:extLst>
              <a:ext uri="{FF2B5EF4-FFF2-40B4-BE49-F238E27FC236}">
                <a16:creationId xmlns:a16="http://schemas.microsoft.com/office/drawing/2014/main" id="{0932CE0A-A2F9-A1DE-1D81-F6B5E39CA184}"/>
              </a:ext>
            </a:extLst>
          </p:cNvPr>
          <p:cNvSpPr txBox="1"/>
          <p:nvPr/>
        </p:nvSpPr>
        <p:spPr>
          <a:xfrm>
            <a:off x="6279121" y="6187570"/>
            <a:ext cx="3462252" cy="461665"/>
          </a:xfrm>
          <a:prstGeom prst="rect">
            <a:avLst/>
          </a:prstGeom>
          <a:noFill/>
        </p:spPr>
        <p:txBody>
          <a:bodyPr wrap="square">
            <a:spAutoFit/>
          </a:bodyPr>
          <a:lstStyle/>
          <a:p>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Trồng</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trọt</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theo</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vùng</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chuyên</a:t>
            </a:r>
            <a:r>
              <a:rPr kumimoji="0" lang="en-US" sz="2400" b="0" i="0" u="none" strike="noStrike" kern="1200" cap="none" spc="0" normalizeH="0" baseline="0" noProof="0">
                <a:ln>
                  <a:noFill/>
                </a:ln>
                <a:solidFill>
                  <a:prstClr val="black"/>
                </a:solidFill>
                <a:effectLst/>
                <a:uLnTx/>
                <a:uFillTx/>
                <a:latin typeface="UVN Moi Hong" panose="03050602040405050B04" pitchFamily="66" charset="0"/>
                <a:ea typeface="+mn-ea"/>
                <a:cs typeface="+mn-cs"/>
              </a:rPr>
              <a:t> </a:t>
            </a:r>
            <a:r>
              <a:rPr kumimoji="0" lang="en-US" sz="2400" b="0" i="0" u="none" strike="noStrike" kern="1200" cap="none" spc="0" normalizeH="0" baseline="0" noProof="0" err="1">
                <a:ln>
                  <a:noFill/>
                </a:ln>
                <a:solidFill>
                  <a:prstClr val="black"/>
                </a:solidFill>
                <a:effectLst/>
                <a:uLnTx/>
                <a:uFillTx/>
                <a:latin typeface="UVN Moi Hong" panose="03050602040405050B04" pitchFamily="66" charset="0"/>
                <a:ea typeface="+mn-ea"/>
                <a:cs typeface="+mn-cs"/>
              </a:rPr>
              <a:t>canh</a:t>
            </a:r>
            <a:endParaRPr lang="en-US" sz="1600"/>
          </a:p>
        </p:txBody>
      </p:sp>
    </p:spTree>
    <p:extLst>
      <p:ext uri="{BB962C8B-B14F-4D97-AF65-F5344CB8AC3E}">
        <p14:creationId xmlns:p14="http://schemas.microsoft.com/office/powerpoint/2010/main" val="1419535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B8B70F-8733-6199-0D9A-40D95DAC25F6}"/>
              </a:ext>
            </a:extLst>
          </p:cNvPr>
          <p:cNvSpPr txBox="1"/>
          <p:nvPr/>
        </p:nvSpPr>
        <p:spPr>
          <a:xfrm>
            <a:off x="367192" y="156687"/>
            <a:ext cx="6449201" cy="707886"/>
          </a:xfrm>
          <a:prstGeom prst="rect">
            <a:avLst/>
          </a:prstGeom>
          <a:noFill/>
        </p:spPr>
        <p:txBody>
          <a:bodyPr wrap="none" rtlCol="0">
            <a:spAutoFit/>
          </a:bodyPr>
          <a:lstStyle/>
          <a:p>
            <a:r>
              <a:rPr lang="en-US" sz="4000">
                <a:solidFill>
                  <a:srgbClr val="758B7B"/>
                </a:solidFill>
                <a:latin typeface="UVN Moi Hong" panose="03050602040405050B04" pitchFamily="66" charset="0"/>
              </a:rPr>
              <a:t>1.2. </a:t>
            </a:r>
            <a:r>
              <a:rPr lang="en-US" sz="4000" err="1">
                <a:solidFill>
                  <a:srgbClr val="758B7B"/>
                </a:solidFill>
                <a:latin typeface="UVN Moi Hong" panose="03050602040405050B04" pitchFamily="66" charset="0"/>
              </a:rPr>
              <a:t>Triển</a:t>
            </a:r>
            <a:r>
              <a:rPr lang="en-US" sz="4000">
                <a:solidFill>
                  <a:srgbClr val="758B7B"/>
                </a:solidFill>
                <a:latin typeface="UVN Moi Hong" panose="03050602040405050B04" pitchFamily="66" charset="0"/>
              </a:rPr>
              <a:t> </a:t>
            </a:r>
            <a:r>
              <a:rPr lang="en-US" sz="4000" err="1">
                <a:solidFill>
                  <a:srgbClr val="758B7B"/>
                </a:solidFill>
                <a:latin typeface="UVN Moi Hong" panose="03050602040405050B04" pitchFamily="66" charset="0"/>
              </a:rPr>
              <a:t>vọng</a:t>
            </a:r>
            <a:r>
              <a:rPr lang="en-US" sz="4000">
                <a:solidFill>
                  <a:srgbClr val="758B7B"/>
                </a:solidFill>
                <a:latin typeface="UVN Moi Hong" panose="03050602040405050B04" pitchFamily="66" charset="0"/>
              </a:rPr>
              <a:t> </a:t>
            </a:r>
            <a:r>
              <a:rPr lang="en-US" sz="4000" err="1">
                <a:solidFill>
                  <a:srgbClr val="758B7B"/>
                </a:solidFill>
                <a:latin typeface="UVN Moi Hong" panose="03050602040405050B04" pitchFamily="66" charset="0"/>
              </a:rPr>
              <a:t>của</a:t>
            </a:r>
            <a:r>
              <a:rPr lang="en-US" sz="4000">
                <a:solidFill>
                  <a:srgbClr val="758B7B"/>
                </a:solidFill>
                <a:latin typeface="UVN Moi Hong" panose="03050602040405050B04" pitchFamily="66" charset="0"/>
              </a:rPr>
              <a:t> </a:t>
            </a:r>
            <a:r>
              <a:rPr lang="en-US" sz="4000" err="1">
                <a:solidFill>
                  <a:srgbClr val="758B7B"/>
                </a:solidFill>
                <a:latin typeface="UVN Moi Hong" panose="03050602040405050B04" pitchFamily="66" charset="0"/>
              </a:rPr>
              <a:t>trồng</a:t>
            </a:r>
            <a:r>
              <a:rPr lang="en-US" sz="4000">
                <a:solidFill>
                  <a:srgbClr val="758B7B"/>
                </a:solidFill>
                <a:latin typeface="UVN Moi Hong" panose="03050602040405050B04" pitchFamily="66" charset="0"/>
              </a:rPr>
              <a:t> </a:t>
            </a:r>
            <a:r>
              <a:rPr lang="en-US" sz="4000" err="1">
                <a:solidFill>
                  <a:srgbClr val="758B7B"/>
                </a:solidFill>
                <a:latin typeface="UVN Moi Hong" panose="03050602040405050B04" pitchFamily="66" charset="0"/>
              </a:rPr>
              <a:t>trọt</a:t>
            </a:r>
            <a:r>
              <a:rPr lang="en-US" sz="4000">
                <a:solidFill>
                  <a:srgbClr val="758B7B"/>
                </a:solidFill>
                <a:latin typeface="UVN Moi Hong" panose="03050602040405050B04" pitchFamily="66" charset="0"/>
              </a:rPr>
              <a:t> ở </a:t>
            </a:r>
            <a:r>
              <a:rPr lang="en-US" sz="4000" err="1">
                <a:solidFill>
                  <a:srgbClr val="758B7B"/>
                </a:solidFill>
                <a:latin typeface="UVN Moi Hong" panose="03050602040405050B04" pitchFamily="66" charset="0"/>
              </a:rPr>
              <a:t>việt</a:t>
            </a:r>
            <a:r>
              <a:rPr lang="en-US" sz="4000">
                <a:solidFill>
                  <a:srgbClr val="758B7B"/>
                </a:solidFill>
                <a:latin typeface="UVN Moi Hong" panose="03050602040405050B04" pitchFamily="66" charset="0"/>
              </a:rPr>
              <a:t> </a:t>
            </a:r>
            <a:r>
              <a:rPr lang="en-US" sz="4000" err="1">
                <a:solidFill>
                  <a:srgbClr val="758B7B"/>
                </a:solidFill>
                <a:latin typeface="UVN Moi Hong" panose="03050602040405050B04" pitchFamily="66" charset="0"/>
              </a:rPr>
              <a:t>nam</a:t>
            </a:r>
            <a:endParaRPr lang="en-US" sz="4000">
              <a:solidFill>
                <a:srgbClr val="758B7B"/>
              </a:solidFill>
              <a:latin typeface="UVN Moi Hong" panose="03050602040405050B04" pitchFamily="66" charset="0"/>
            </a:endParaRPr>
          </a:p>
        </p:txBody>
      </p:sp>
      <p:pic>
        <p:nvPicPr>
          <p:cNvPr id="3074" name="Picture 2" descr="Nội dung tiêu chuẩn VietGAP TCVN 11892-1:2017">
            <a:extLst>
              <a:ext uri="{FF2B5EF4-FFF2-40B4-BE49-F238E27FC236}">
                <a16:creationId xmlns:a16="http://schemas.microsoft.com/office/drawing/2014/main" id="{06EB4801-FD42-659C-FF48-58A4CDEE7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3946" y="4643978"/>
            <a:ext cx="2757747" cy="18371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Ứng dụng khoa học – công nghệ vào sản xuất nông nghiệp: Thành tựu, hạn chế  và giải pháp tháo gỡ | Tạp chí Quản lý nhà nước">
            <a:extLst>
              <a:ext uri="{FF2B5EF4-FFF2-40B4-BE49-F238E27FC236}">
                <a16:creationId xmlns:a16="http://schemas.microsoft.com/office/drawing/2014/main" id="{8C14B4F6-C7F1-38C5-85E2-AF7B98607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309" y="4361356"/>
            <a:ext cx="2505597" cy="15707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hái niệm công nghiệp hóa hiện đại hóa nông nghiệp nông thôn">
            <a:extLst>
              <a:ext uri="{FF2B5EF4-FFF2-40B4-BE49-F238E27FC236}">
                <a16:creationId xmlns:a16="http://schemas.microsoft.com/office/drawing/2014/main" id="{6011906B-25CC-85D1-7B72-4B6D24C17D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192" y="4776405"/>
            <a:ext cx="2282917" cy="15202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iền Giang mở rộng vùng chuyên canh cây ăn quả">
            <a:extLst>
              <a:ext uri="{FF2B5EF4-FFF2-40B4-BE49-F238E27FC236}">
                <a16:creationId xmlns:a16="http://schemas.microsoft.com/office/drawing/2014/main" id="{2B9637B0-C54C-DC6F-D70E-C42F7B6025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192697" y="4643978"/>
            <a:ext cx="2430587" cy="15239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08BF204-2854-FDDD-A2F6-D788E854FC6F}"/>
              </a:ext>
            </a:extLst>
          </p:cNvPr>
          <p:cNvSpPr txBox="1"/>
          <p:nvPr/>
        </p:nvSpPr>
        <p:spPr>
          <a:xfrm>
            <a:off x="1990927" y="1863670"/>
            <a:ext cx="8210145" cy="1648785"/>
          </a:xfrm>
          <a:prstGeom prst="rect">
            <a:avLst/>
          </a:prstGeom>
          <a:noFill/>
        </p:spPr>
        <p:txBody>
          <a:bodyPr wrap="square">
            <a:spAutoFit/>
          </a:bodyPr>
          <a:lstStyle/>
          <a:p>
            <a:pPr marL="0" marR="0" algn="just">
              <a:lnSpc>
                <a:spcPct val="115000"/>
              </a:lnSpc>
              <a:spcBef>
                <a:spcPts val="0"/>
              </a:spcBef>
              <a:spcAft>
                <a:spcPts val="0"/>
              </a:spcAft>
            </a:pPr>
            <a:r>
              <a:rPr lang="de-DE" sz="3000">
                <a:effectLst/>
                <a:latin typeface="UVN Moi Hong" panose="03050602040405050B04" pitchFamily="66" charset="0"/>
                <a:ea typeface="Calibri" panose="020F0502020204030204" pitchFamily="34" charset="0"/>
                <a:cs typeface="Times New Roman" panose="02020603050405020304" pitchFamily="18" charset="0"/>
              </a:rPr>
              <a:t>Trồng trọt ở Việt Nam có triển vọng phát triển theo hướng ứng dụng công nghệ cao, tạo các vùng canh tác đạt chuẩn để nâng cao chất lượng sản phẩm, đáp ứng nhu cầu tiêu thụ trong nước và xuất khẩu.</a:t>
            </a:r>
            <a:endParaRPr lang="en-US" sz="3000">
              <a:effectLst/>
              <a:latin typeface="UVN Moi Hong" panose="03050602040405050B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524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49FC22-9AB5-E541-2203-747BD2F10A67}"/>
              </a:ext>
            </a:extLst>
          </p:cNvPr>
          <p:cNvSpPr txBox="1"/>
          <p:nvPr/>
        </p:nvSpPr>
        <p:spPr>
          <a:xfrm>
            <a:off x="434703" y="386208"/>
            <a:ext cx="9727343" cy="584775"/>
          </a:xfrm>
          <a:prstGeom prst="rect">
            <a:avLst/>
          </a:prstGeom>
          <a:noFill/>
        </p:spPr>
        <p:txBody>
          <a:bodyPr wrap="none" rtlCol="0">
            <a:spAutoFit/>
          </a:bodyPr>
          <a:lstStyle/>
          <a:p>
            <a:r>
              <a:rPr lang="en-US" sz="3200">
                <a:solidFill>
                  <a:srgbClr val="758B7B"/>
                </a:solidFill>
                <a:latin typeface="UTM Duepuntozero" panose="02040603050506020204" pitchFamily="18" charset="0"/>
              </a:rPr>
              <a:t>2. ĐỊNH HƯỚNG NGHỀ NGHIỆP TRONG LĨNH VỰC TRỒNG TRỌT</a:t>
            </a:r>
          </a:p>
        </p:txBody>
      </p:sp>
      <p:sp>
        <p:nvSpPr>
          <p:cNvPr id="6" name="TextBox 5">
            <a:extLst>
              <a:ext uri="{FF2B5EF4-FFF2-40B4-BE49-F238E27FC236}">
                <a16:creationId xmlns:a16="http://schemas.microsoft.com/office/drawing/2014/main" id="{E29064CB-AF7D-23E4-D324-E4FBF83CE777}"/>
              </a:ext>
            </a:extLst>
          </p:cNvPr>
          <p:cNvSpPr txBox="1"/>
          <p:nvPr/>
        </p:nvSpPr>
        <p:spPr>
          <a:xfrm>
            <a:off x="757093" y="845910"/>
            <a:ext cx="7640233" cy="584775"/>
          </a:xfrm>
          <a:prstGeom prst="rect">
            <a:avLst/>
          </a:prstGeom>
          <a:noFill/>
        </p:spPr>
        <p:txBody>
          <a:bodyPr wrap="none" rtlCol="0">
            <a:spAutoFit/>
          </a:bodyPr>
          <a:lstStyle/>
          <a:p>
            <a:r>
              <a:rPr lang="en-US" sz="3200">
                <a:solidFill>
                  <a:schemeClr val="accent4">
                    <a:lumMod val="75000"/>
                  </a:schemeClr>
                </a:solidFill>
                <a:latin typeface="UVN Moi Hong" panose="03050602040405050B04" pitchFamily="66" charset="0"/>
              </a:rPr>
              <a:t>2.1. </a:t>
            </a:r>
            <a:r>
              <a:rPr lang="en-US" sz="3200" err="1">
                <a:solidFill>
                  <a:schemeClr val="accent4">
                    <a:lumMod val="75000"/>
                  </a:schemeClr>
                </a:solidFill>
                <a:latin typeface="UVN Moi Hong" panose="03050602040405050B04" pitchFamily="66" charset="0"/>
              </a:rPr>
              <a:t>Đặc</a:t>
            </a:r>
            <a:r>
              <a:rPr lang="en-US" sz="3200">
                <a:solidFill>
                  <a:schemeClr val="accent4">
                    <a:lumMod val="75000"/>
                  </a:schemeClr>
                </a:solidFill>
                <a:latin typeface="UVN Moi Hong" panose="03050602040405050B04" pitchFamily="66" charset="0"/>
              </a:rPr>
              <a:t> </a:t>
            </a:r>
            <a:r>
              <a:rPr lang="en-US" sz="3200" err="1">
                <a:solidFill>
                  <a:schemeClr val="accent4">
                    <a:lumMod val="75000"/>
                  </a:schemeClr>
                </a:solidFill>
                <a:latin typeface="UVN Moi Hong" panose="03050602040405050B04" pitchFamily="66" charset="0"/>
              </a:rPr>
              <a:t>điểm</a:t>
            </a:r>
            <a:r>
              <a:rPr lang="en-US" sz="3200">
                <a:solidFill>
                  <a:schemeClr val="accent4">
                    <a:lumMod val="75000"/>
                  </a:schemeClr>
                </a:solidFill>
                <a:latin typeface="UVN Moi Hong" panose="03050602040405050B04" pitchFamily="66" charset="0"/>
              </a:rPr>
              <a:t> </a:t>
            </a:r>
            <a:r>
              <a:rPr lang="en-US" sz="3200" err="1">
                <a:solidFill>
                  <a:schemeClr val="accent4">
                    <a:lumMod val="75000"/>
                  </a:schemeClr>
                </a:solidFill>
                <a:latin typeface="UVN Moi Hong" panose="03050602040405050B04" pitchFamily="66" charset="0"/>
              </a:rPr>
              <a:t>cơ</a:t>
            </a:r>
            <a:r>
              <a:rPr lang="en-US" sz="3200">
                <a:solidFill>
                  <a:schemeClr val="accent4">
                    <a:lumMod val="75000"/>
                  </a:schemeClr>
                </a:solidFill>
                <a:latin typeface="UVN Moi Hong" panose="03050602040405050B04" pitchFamily="66" charset="0"/>
              </a:rPr>
              <a:t> </a:t>
            </a:r>
            <a:r>
              <a:rPr lang="en-US" sz="3200" err="1">
                <a:solidFill>
                  <a:schemeClr val="accent4">
                    <a:lumMod val="75000"/>
                  </a:schemeClr>
                </a:solidFill>
                <a:latin typeface="UVN Moi Hong" panose="03050602040405050B04" pitchFamily="66" charset="0"/>
              </a:rPr>
              <a:t>bản</a:t>
            </a:r>
            <a:r>
              <a:rPr lang="en-US" sz="3200">
                <a:solidFill>
                  <a:schemeClr val="accent4">
                    <a:lumMod val="75000"/>
                  </a:schemeClr>
                </a:solidFill>
                <a:latin typeface="UVN Moi Hong" panose="03050602040405050B04" pitchFamily="66" charset="0"/>
              </a:rPr>
              <a:t> </a:t>
            </a:r>
            <a:r>
              <a:rPr lang="en-US" sz="3200" err="1">
                <a:solidFill>
                  <a:schemeClr val="accent4">
                    <a:lumMod val="75000"/>
                  </a:schemeClr>
                </a:solidFill>
                <a:latin typeface="UVN Moi Hong" panose="03050602040405050B04" pitchFamily="66" charset="0"/>
              </a:rPr>
              <a:t>của</a:t>
            </a:r>
            <a:r>
              <a:rPr lang="en-US" sz="3200">
                <a:solidFill>
                  <a:schemeClr val="accent4">
                    <a:lumMod val="75000"/>
                  </a:schemeClr>
                </a:solidFill>
                <a:latin typeface="UVN Moi Hong" panose="03050602040405050B04" pitchFamily="66" charset="0"/>
              </a:rPr>
              <a:t> </a:t>
            </a:r>
            <a:r>
              <a:rPr lang="en-US" sz="3200" err="1">
                <a:solidFill>
                  <a:schemeClr val="accent4">
                    <a:lumMod val="75000"/>
                  </a:schemeClr>
                </a:solidFill>
                <a:latin typeface="UVN Moi Hong" panose="03050602040405050B04" pitchFamily="66" charset="0"/>
              </a:rPr>
              <a:t>các</a:t>
            </a:r>
            <a:r>
              <a:rPr lang="en-US" sz="3200">
                <a:solidFill>
                  <a:schemeClr val="accent4">
                    <a:lumMod val="75000"/>
                  </a:schemeClr>
                </a:solidFill>
                <a:latin typeface="UVN Moi Hong" panose="03050602040405050B04" pitchFamily="66" charset="0"/>
              </a:rPr>
              <a:t> </a:t>
            </a:r>
            <a:r>
              <a:rPr lang="en-US" sz="3200" err="1">
                <a:solidFill>
                  <a:schemeClr val="accent4">
                    <a:lumMod val="75000"/>
                  </a:schemeClr>
                </a:solidFill>
                <a:latin typeface="UVN Moi Hong" panose="03050602040405050B04" pitchFamily="66" charset="0"/>
              </a:rPr>
              <a:t>nghề</a:t>
            </a:r>
            <a:r>
              <a:rPr lang="en-US" sz="3200">
                <a:solidFill>
                  <a:schemeClr val="accent4">
                    <a:lumMod val="75000"/>
                  </a:schemeClr>
                </a:solidFill>
                <a:latin typeface="UVN Moi Hong" panose="03050602040405050B04" pitchFamily="66" charset="0"/>
              </a:rPr>
              <a:t> </a:t>
            </a:r>
            <a:r>
              <a:rPr lang="en-US" sz="3200" err="1">
                <a:solidFill>
                  <a:schemeClr val="accent4">
                    <a:lumMod val="75000"/>
                  </a:schemeClr>
                </a:solidFill>
                <a:latin typeface="UVN Moi Hong" panose="03050602040405050B04" pitchFamily="66" charset="0"/>
              </a:rPr>
              <a:t>trong</a:t>
            </a:r>
            <a:r>
              <a:rPr lang="en-US" sz="3200">
                <a:solidFill>
                  <a:schemeClr val="accent4">
                    <a:lumMod val="75000"/>
                  </a:schemeClr>
                </a:solidFill>
                <a:latin typeface="UVN Moi Hong" panose="03050602040405050B04" pitchFamily="66" charset="0"/>
              </a:rPr>
              <a:t> </a:t>
            </a:r>
            <a:r>
              <a:rPr lang="en-US" sz="3200" err="1">
                <a:solidFill>
                  <a:schemeClr val="accent4">
                    <a:lumMod val="75000"/>
                  </a:schemeClr>
                </a:solidFill>
                <a:latin typeface="UVN Moi Hong" panose="03050602040405050B04" pitchFamily="66" charset="0"/>
              </a:rPr>
              <a:t>lĩnh</a:t>
            </a:r>
            <a:r>
              <a:rPr lang="en-US" sz="3200">
                <a:solidFill>
                  <a:schemeClr val="accent4">
                    <a:lumMod val="75000"/>
                  </a:schemeClr>
                </a:solidFill>
                <a:latin typeface="UVN Moi Hong" panose="03050602040405050B04" pitchFamily="66" charset="0"/>
              </a:rPr>
              <a:t> </a:t>
            </a:r>
            <a:r>
              <a:rPr lang="en-US" sz="3200" err="1">
                <a:solidFill>
                  <a:schemeClr val="accent4">
                    <a:lumMod val="75000"/>
                  </a:schemeClr>
                </a:solidFill>
                <a:latin typeface="UVN Moi Hong" panose="03050602040405050B04" pitchFamily="66" charset="0"/>
              </a:rPr>
              <a:t>vực</a:t>
            </a:r>
            <a:r>
              <a:rPr lang="en-US" sz="3200">
                <a:solidFill>
                  <a:schemeClr val="accent4">
                    <a:lumMod val="75000"/>
                  </a:schemeClr>
                </a:solidFill>
                <a:latin typeface="UVN Moi Hong" panose="03050602040405050B04" pitchFamily="66" charset="0"/>
              </a:rPr>
              <a:t> </a:t>
            </a:r>
            <a:r>
              <a:rPr lang="en-US" sz="3200" err="1">
                <a:solidFill>
                  <a:schemeClr val="accent4">
                    <a:lumMod val="75000"/>
                  </a:schemeClr>
                </a:solidFill>
                <a:latin typeface="UVN Moi Hong" panose="03050602040405050B04" pitchFamily="66" charset="0"/>
              </a:rPr>
              <a:t>trồng</a:t>
            </a:r>
            <a:r>
              <a:rPr lang="en-US" sz="3200">
                <a:solidFill>
                  <a:schemeClr val="accent4">
                    <a:lumMod val="75000"/>
                  </a:schemeClr>
                </a:solidFill>
                <a:latin typeface="UVN Moi Hong" panose="03050602040405050B04" pitchFamily="66" charset="0"/>
              </a:rPr>
              <a:t> </a:t>
            </a:r>
            <a:r>
              <a:rPr lang="en-US" sz="3200" err="1">
                <a:solidFill>
                  <a:schemeClr val="accent4">
                    <a:lumMod val="75000"/>
                  </a:schemeClr>
                </a:solidFill>
                <a:latin typeface="UVN Moi Hong" panose="03050602040405050B04" pitchFamily="66" charset="0"/>
              </a:rPr>
              <a:t>trọt</a:t>
            </a:r>
            <a:endParaRPr lang="en-US" sz="3200">
              <a:solidFill>
                <a:schemeClr val="accent4">
                  <a:lumMod val="75000"/>
                </a:schemeClr>
              </a:solidFill>
              <a:latin typeface="UVN Moi Hong" panose="03050602040405050B04" pitchFamily="66" charset="0"/>
            </a:endParaRPr>
          </a:p>
        </p:txBody>
      </p:sp>
      <p:pic>
        <p:nvPicPr>
          <p:cNvPr id="4098" name="Picture 2" descr="Nguyên tắc hái chè Thái Nguyên cơ bản">
            <a:extLst>
              <a:ext uri="{FF2B5EF4-FFF2-40B4-BE49-F238E27FC236}">
                <a16:creationId xmlns:a16="http://schemas.microsoft.com/office/drawing/2014/main" id="{F46A335D-8845-F5DF-8CD2-FF5533A29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83" y="1643031"/>
            <a:ext cx="3967383" cy="26449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9B1882A-07DE-3D22-381B-C0FB6D172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7419" y="1729716"/>
            <a:ext cx="3594985" cy="2471552"/>
          </a:xfrm>
          <a:prstGeom prst="rect">
            <a:avLst/>
          </a:prstGeom>
        </p:spPr>
      </p:pic>
      <p:pic>
        <p:nvPicPr>
          <p:cNvPr id="4104" name="Picture 8" descr="Siêu phẩm&quot; invitro - Báo Lâm Đồng điện tử">
            <a:extLst>
              <a:ext uri="{FF2B5EF4-FFF2-40B4-BE49-F238E27FC236}">
                <a16:creationId xmlns:a16="http://schemas.microsoft.com/office/drawing/2014/main" id="{32D067FF-4474-EC25-8755-7C7B8BD546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90" r="3848"/>
          <a:stretch/>
        </p:blipFill>
        <p:spPr bwMode="auto">
          <a:xfrm>
            <a:off x="8107895" y="1686373"/>
            <a:ext cx="3858807" cy="26015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A2132F-7443-DA51-F65D-975A7BC97462}"/>
              </a:ext>
            </a:extLst>
          </p:cNvPr>
          <p:cNvSpPr txBox="1"/>
          <p:nvPr/>
        </p:nvSpPr>
        <p:spPr>
          <a:xfrm>
            <a:off x="1331504" y="4409809"/>
            <a:ext cx="1720540" cy="461665"/>
          </a:xfrm>
          <a:prstGeom prst="rect">
            <a:avLst/>
          </a:prstGeom>
          <a:noFill/>
        </p:spPr>
        <p:txBody>
          <a:bodyPr wrap="square">
            <a:spAutoFit/>
          </a:bodyPr>
          <a:lstStyle/>
          <a:p>
            <a:r>
              <a:rPr lang="de-DE" sz="2400">
                <a:solidFill>
                  <a:prstClr val="black"/>
                </a:solidFill>
                <a:latin typeface="UVN Moi Hong" panose="03050602040405050B04" pitchFamily="66" charset="0"/>
                <a:ea typeface="Calibri" panose="020F0502020204030204" pitchFamily="34" charset="0"/>
                <a:cs typeface="Times New Roman" panose="02020603050405020304" pitchFamily="18" charset="0"/>
              </a:rPr>
              <a:t>Nhà t</a:t>
            </a:r>
            <a:r>
              <a:rPr kumimoji="0" lang="de-DE" sz="2400" b="0" i="0" u="none" strike="noStrike" kern="1200" cap="none" spc="0" normalizeH="0" baseline="0" noProof="0">
                <a:ln>
                  <a:noFill/>
                </a:ln>
                <a:solidFill>
                  <a:prstClr val="black"/>
                </a:solidFill>
                <a:effectLst/>
                <a:uLnTx/>
                <a:uFillTx/>
                <a:latin typeface="UVN Moi Hong" panose="03050602040405050B04" pitchFamily="66" charset="0"/>
                <a:ea typeface="Calibri" panose="020F0502020204030204" pitchFamily="34" charset="0"/>
                <a:cs typeface="Times New Roman" panose="02020603050405020304" pitchFamily="18" charset="0"/>
              </a:rPr>
              <a:t>rồng trọt </a:t>
            </a:r>
            <a:endParaRPr lang="en-US" sz="1400"/>
          </a:p>
        </p:txBody>
      </p:sp>
      <p:sp>
        <p:nvSpPr>
          <p:cNvPr id="9" name="TextBox 8">
            <a:extLst>
              <a:ext uri="{FF2B5EF4-FFF2-40B4-BE49-F238E27FC236}">
                <a16:creationId xmlns:a16="http://schemas.microsoft.com/office/drawing/2014/main" id="{31FB3F7B-76CB-344D-1995-8C4F09A921AF}"/>
              </a:ext>
            </a:extLst>
          </p:cNvPr>
          <p:cNvSpPr txBox="1"/>
          <p:nvPr/>
        </p:nvSpPr>
        <p:spPr>
          <a:xfrm>
            <a:off x="4793751" y="4409809"/>
            <a:ext cx="2604497" cy="461665"/>
          </a:xfrm>
          <a:prstGeom prst="rect">
            <a:avLst/>
          </a:prstGeom>
          <a:noFill/>
        </p:spPr>
        <p:txBody>
          <a:bodyPr wrap="square">
            <a:spAutoFit/>
          </a:bodyPr>
          <a:lstStyle/>
          <a:p>
            <a:r>
              <a:rPr lang="de-DE" sz="2400">
                <a:solidFill>
                  <a:prstClr val="black"/>
                </a:solidFill>
                <a:latin typeface="UVN Moi Hong" panose="03050602040405050B04" pitchFamily="66" charset="0"/>
                <a:ea typeface="Calibri" panose="020F0502020204030204" pitchFamily="34" charset="0"/>
                <a:cs typeface="Times New Roman" panose="02020603050405020304" pitchFamily="18" charset="0"/>
              </a:rPr>
              <a:t>Kỹ thuật viên lâm nghiệp</a:t>
            </a:r>
            <a:endParaRPr lang="en-US" sz="1400"/>
          </a:p>
        </p:txBody>
      </p:sp>
      <p:sp>
        <p:nvSpPr>
          <p:cNvPr id="10" name="TextBox 9">
            <a:extLst>
              <a:ext uri="{FF2B5EF4-FFF2-40B4-BE49-F238E27FC236}">
                <a16:creationId xmlns:a16="http://schemas.microsoft.com/office/drawing/2014/main" id="{7DB89593-00F7-57F6-C135-689AC0D451EB}"/>
              </a:ext>
            </a:extLst>
          </p:cNvPr>
          <p:cNvSpPr txBox="1"/>
          <p:nvPr/>
        </p:nvSpPr>
        <p:spPr>
          <a:xfrm>
            <a:off x="8702844" y="4409809"/>
            <a:ext cx="2668908" cy="461665"/>
          </a:xfrm>
          <a:prstGeom prst="rect">
            <a:avLst/>
          </a:prstGeom>
          <a:noFill/>
        </p:spPr>
        <p:txBody>
          <a:bodyPr wrap="square">
            <a:spAutoFit/>
          </a:bodyPr>
          <a:lstStyle/>
          <a:p>
            <a:r>
              <a:rPr lang="de-DE" sz="2400">
                <a:solidFill>
                  <a:prstClr val="black"/>
                </a:solidFill>
                <a:latin typeface="UVN Moi Hong" panose="03050602040405050B04" pitchFamily="66" charset="0"/>
                <a:ea typeface="Calibri" panose="020F0502020204030204" pitchFamily="34" charset="0"/>
                <a:cs typeface="Times New Roman" panose="02020603050405020304" pitchFamily="18" charset="0"/>
              </a:rPr>
              <a:t>Nhà nuôi cấy mô thực vật</a:t>
            </a:r>
            <a:endParaRPr lang="en-US" sz="1400"/>
          </a:p>
        </p:txBody>
      </p:sp>
      <p:sp>
        <p:nvSpPr>
          <p:cNvPr id="12" name="TextBox 11">
            <a:extLst>
              <a:ext uri="{FF2B5EF4-FFF2-40B4-BE49-F238E27FC236}">
                <a16:creationId xmlns:a16="http://schemas.microsoft.com/office/drawing/2014/main" id="{4A0558D3-3879-2B66-E182-F572BB7F14B6}"/>
              </a:ext>
            </a:extLst>
          </p:cNvPr>
          <p:cNvSpPr txBox="1"/>
          <p:nvPr/>
        </p:nvSpPr>
        <p:spPr>
          <a:xfrm>
            <a:off x="826718" y="5285505"/>
            <a:ext cx="10778379" cy="1186287"/>
          </a:xfrm>
          <a:prstGeom prst="rect">
            <a:avLst/>
          </a:prstGeom>
          <a:noFill/>
        </p:spPr>
        <p:txBody>
          <a:bodyPr wrap="square">
            <a:spAutoFit/>
          </a:bodyPr>
          <a:lstStyle/>
          <a:p>
            <a:pPr marL="0" marR="0" algn="just">
              <a:lnSpc>
                <a:spcPct val="115000"/>
              </a:lnSpc>
              <a:spcBef>
                <a:spcPts val="0"/>
              </a:spcBef>
              <a:spcAft>
                <a:spcPts val="0"/>
              </a:spcAft>
            </a:pPr>
            <a:r>
              <a:rPr lang="de-DE" sz="3200">
                <a:effectLst/>
                <a:latin typeface="UVN Moi Hong" panose="03050602040405050B04" pitchFamily="66" charset="0"/>
                <a:ea typeface="Calibri" panose="020F0502020204030204" pitchFamily="34" charset="0"/>
                <a:cs typeface="Times New Roman" panose="02020603050405020304" pitchFamily="18" charset="0"/>
              </a:rPr>
              <a:t>Một số nghề phổ biến trong lĩnh vực trồng trọt: nhà trồng trọt, nhà nuôi cấy mô thực vật, nhà bệnh học thực vật, nhà tư vấn làm vườn, kĩ thuật viên lâm nghiệp.</a:t>
            </a:r>
            <a:endParaRPr lang="en-US" sz="3200">
              <a:effectLst/>
              <a:latin typeface="UVN Moi Hong" panose="03050602040405050B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0097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9064CB-AF7D-23E4-D324-E4FBF83CE777}"/>
              </a:ext>
            </a:extLst>
          </p:cNvPr>
          <p:cNvSpPr txBox="1"/>
          <p:nvPr/>
        </p:nvSpPr>
        <p:spPr>
          <a:xfrm>
            <a:off x="757093" y="213612"/>
            <a:ext cx="7778091" cy="584775"/>
          </a:xfrm>
          <a:prstGeom prst="rect">
            <a:avLst/>
          </a:prstGeom>
          <a:noFill/>
        </p:spPr>
        <p:txBody>
          <a:bodyPr wrap="none" rtlCol="0">
            <a:spAutoFit/>
          </a:bodyPr>
          <a:lstStyle/>
          <a:p>
            <a:r>
              <a:rPr lang="en-US" sz="3200">
                <a:solidFill>
                  <a:srgbClr val="758B7B"/>
                </a:solidFill>
                <a:latin typeface="UVN Moi Hong" panose="03050602040405050B04" pitchFamily="66" charset="0"/>
              </a:rPr>
              <a:t>2.2. </a:t>
            </a:r>
            <a:r>
              <a:rPr lang="en-US" sz="3200" err="1">
                <a:solidFill>
                  <a:srgbClr val="758B7B"/>
                </a:solidFill>
                <a:latin typeface="UVN Moi Hong" panose="03050602040405050B04" pitchFamily="66" charset="0"/>
              </a:rPr>
              <a:t>Yêu</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cầu</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đối</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với</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người</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lao</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động</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trong</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lĩnh</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vực</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trồng</a:t>
            </a:r>
            <a:r>
              <a:rPr lang="en-US" sz="3200">
                <a:solidFill>
                  <a:srgbClr val="758B7B"/>
                </a:solidFill>
                <a:latin typeface="UVN Moi Hong" panose="03050602040405050B04" pitchFamily="66" charset="0"/>
              </a:rPr>
              <a:t> </a:t>
            </a:r>
            <a:r>
              <a:rPr lang="en-US" sz="3200" err="1">
                <a:solidFill>
                  <a:srgbClr val="758B7B"/>
                </a:solidFill>
                <a:latin typeface="UVN Moi Hong" panose="03050602040405050B04" pitchFamily="66" charset="0"/>
              </a:rPr>
              <a:t>trọt</a:t>
            </a:r>
            <a:endParaRPr lang="en-US" sz="3200">
              <a:solidFill>
                <a:srgbClr val="758B7B"/>
              </a:solidFill>
              <a:latin typeface="UVN Moi Hong" panose="03050602040405050B04" pitchFamily="66" charset="0"/>
            </a:endParaRPr>
          </a:p>
        </p:txBody>
      </p:sp>
      <p:pic>
        <p:nvPicPr>
          <p:cNvPr id="1026" name="Picture 2" descr="Các Loại Sâu Bệnh Hại Cây Trồng Thường Gặp">
            <a:extLst>
              <a:ext uri="{FF2B5EF4-FFF2-40B4-BE49-F238E27FC236}">
                <a16:creationId xmlns:a16="http://schemas.microsoft.com/office/drawing/2014/main" id="{8154C7C6-6201-3564-B4AC-A6FEB726C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36" y="1206229"/>
            <a:ext cx="3363621" cy="27505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aiBinh Seed - Top 5 máy cấy lúa phổ biến - hướng đi mới cho người nông dân">
            <a:extLst>
              <a:ext uri="{FF2B5EF4-FFF2-40B4-BE49-F238E27FC236}">
                <a16:creationId xmlns:a16="http://schemas.microsoft.com/office/drawing/2014/main" id="{8C3A8752-ACE1-E835-F671-05AEC0343D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80"/>
          <a:stretch/>
        </p:blipFill>
        <p:spPr bwMode="auto">
          <a:xfrm>
            <a:off x="3822970" y="1178836"/>
            <a:ext cx="3826994" cy="27505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iải đáp] Cắt tỉa cành lá trên cây có tác dụng gì?">
            <a:extLst>
              <a:ext uri="{FF2B5EF4-FFF2-40B4-BE49-F238E27FC236}">
                <a16:creationId xmlns:a16="http://schemas.microsoft.com/office/drawing/2014/main" id="{D8677971-86CA-1957-A8F8-399370D83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3977" y="1178836"/>
            <a:ext cx="4084807" cy="27232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416A9C-6614-B49C-6172-18C720A17545}"/>
              </a:ext>
            </a:extLst>
          </p:cNvPr>
          <p:cNvSpPr txBox="1"/>
          <p:nvPr/>
        </p:nvSpPr>
        <p:spPr>
          <a:xfrm>
            <a:off x="1047150" y="4101842"/>
            <a:ext cx="1899992" cy="954107"/>
          </a:xfrm>
          <a:prstGeom prst="rect">
            <a:avLst/>
          </a:prstGeom>
          <a:noFill/>
        </p:spPr>
        <p:txBody>
          <a:bodyPr wrap="square" rtlCol="0">
            <a:spAutoFit/>
          </a:bodyPr>
          <a:lstStyle/>
          <a:p>
            <a:pPr algn="ctr"/>
            <a:r>
              <a:rPr lang="en-US" sz="2800" err="1">
                <a:latin typeface="UVN Moi Hong" panose="03050602040405050B04" pitchFamily="66" charset="0"/>
              </a:rPr>
              <a:t>Nhận</a:t>
            </a:r>
            <a:r>
              <a:rPr lang="en-US" sz="2800">
                <a:latin typeface="UVN Moi Hong" panose="03050602040405050B04" pitchFamily="66" charset="0"/>
              </a:rPr>
              <a:t> </a:t>
            </a:r>
            <a:r>
              <a:rPr lang="en-US" sz="2800" err="1">
                <a:latin typeface="UVN Moi Hong" panose="03050602040405050B04" pitchFamily="66" charset="0"/>
              </a:rPr>
              <a:t>biết</a:t>
            </a:r>
            <a:r>
              <a:rPr lang="en-US" sz="2800">
                <a:latin typeface="UVN Moi Hong" panose="03050602040405050B04" pitchFamily="66" charset="0"/>
              </a:rPr>
              <a:t> sâu, </a:t>
            </a:r>
            <a:r>
              <a:rPr lang="en-US" sz="2800" err="1">
                <a:latin typeface="UVN Moi Hong" panose="03050602040405050B04" pitchFamily="66" charset="0"/>
              </a:rPr>
              <a:t>bệnh</a:t>
            </a:r>
            <a:r>
              <a:rPr lang="en-US" sz="2800">
                <a:latin typeface="UVN Moi Hong" panose="03050602040405050B04" pitchFamily="66" charset="0"/>
              </a:rPr>
              <a:t> </a:t>
            </a:r>
            <a:r>
              <a:rPr lang="en-US" sz="2800" err="1">
                <a:latin typeface="UVN Moi Hong" panose="03050602040405050B04" pitchFamily="66" charset="0"/>
              </a:rPr>
              <a:t>hại</a:t>
            </a:r>
            <a:endParaRPr lang="en-US" sz="2800">
              <a:latin typeface="UVN Moi Hong" panose="03050602040405050B04" pitchFamily="66" charset="0"/>
            </a:endParaRPr>
          </a:p>
        </p:txBody>
      </p:sp>
      <p:sp>
        <p:nvSpPr>
          <p:cNvPr id="4" name="TextBox 3">
            <a:extLst>
              <a:ext uri="{FF2B5EF4-FFF2-40B4-BE49-F238E27FC236}">
                <a16:creationId xmlns:a16="http://schemas.microsoft.com/office/drawing/2014/main" id="{D8B244A4-564F-8CA2-7657-B0D2D7E3ACE0}"/>
              </a:ext>
            </a:extLst>
          </p:cNvPr>
          <p:cNvSpPr txBox="1"/>
          <p:nvPr/>
        </p:nvSpPr>
        <p:spPr>
          <a:xfrm>
            <a:off x="4305626" y="4103059"/>
            <a:ext cx="2861681" cy="954107"/>
          </a:xfrm>
          <a:prstGeom prst="rect">
            <a:avLst/>
          </a:prstGeom>
          <a:noFill/>
        </p:spPr>
        <p:txBody>
          <a:bodyPr wrap="square" rtlCol="0">
            <a:spAutoFit/>
          </a:bodyPr>
          <a:lstStyle/>
          <a:p>
            <a:pPr algn="ctr"/>
            <a:r>
              <a:rPr lang="en-US" sz="2800">
                <a:latin typeface="UVN Moi Hong" panose="03050602040405050B04" pitchFamily="66" charset="0"/>
              </a:rPr>
              <a:t>Sử dụng máy móc trong trồng trọt</a:t>
            </a:r>
          </a:p>
        </p:txBody>
      </p:sp>
      <p:sp>
        <p:nvSpPr>
          <p:cNvPr id="5" name="TextBox 4">
            <a:extLst>
              <a:ext uri="{FF2B5EF4-FFF2-40B4-BE49-F238E27FC236}">
                <a16:creationId xmlns:a16="http://schemas.microsoft.com/office/drawing/2014/main" id="{1B3B7C14-A497-79D0-8447-C2B09D12C3FB}"/>
              </a:ext>
            </a:extLst>
          </p:cNvPr>
          <p:cNvSpPr txBox="1"/>
          <p:nvPr/>
        </p:nvSpPr>
        <p:spPr>
          <a:xfrm>
            <a:off x="8834852" y="4101841"/>
            <a:ext cx="2003056" cy="954107"/>
          </a:xfrm>
          <a:prstGeom prst="rect">
            <a:avLst/>
          </a:prstGeom>
          <a:noFill/>
        </p:spPr>
        <p:txBody>
          <a:bodyPr wrap="square" rtlCol="0">
            <a:spAutoFit/>
          </a:bodyPr>
          <a:lstStyle/>
          <a:p>
            <a:pPr algn="ctr"/>
            <a:r>
              <a:rPr lang="en-US" sz="2800">
                <a:latin typeface="UVN Moi Hong" panose="03050602040405050B04" pitchFamily="66" charset="0"/>
              </a:rPr>
              <a:t>Chăm sóc cắt, tỉa cây trồng</a:t>
            </a:r>
          </a:p>
        </p:txBody>
      </p:sp>
    </p:spTree>
    <p:extLst>
      <p:ext uri="{BB962C8B-B14F-4D97-AF65-F5344CB8AC3E}">
        <p14:creationId xmlns:p14="http://schemas.microsoft.com/office/powerpoint/2010/main" val="3197865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20160</TotalTime>
  <Words>1416</Words>
  <Application>Microsoft Office PowerPoint</Application>
  <PresentationFormat>Widescreen</PresentationFormat>
  <Paragraphs>101</Paragraphs>
  <Slides>13</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Calibri</vt:lpstr>
      <vt:lpstr>Calibri Light</vt:lpstr>
      <vt:lpstr>Courier New</vt:lpstr>
      <vt:lpstr>Open Sans</vt:lpstr>
      <vt:lpstr>Times New Roman</vt:lpstr>
      <vt:lpstr>UTM Ambrose</vt:lpstr>
      <vt:lpstr>UTM Duepuntozero</vt:lpstr>
      <vt:lpstr>UVN Moi Hong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Thủy Thanh</dc:creator>
  <cp:lastModifiedBy>Admin</cp:lastModifiedBy>
  <cp:revision>14</cp:revision>
  <dcterms:created xsi:type="dcterms:W3CDTF">2024-06-10T04:26:15Z</dcterms:created>
  <dcterms:modified xsi:type="dcterms:W3CDTF">2024-09-09T13:51:16Z</dcterms:modified>
</cp:coreProperties>
</file>