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257" r:id="rId3"/>
    <p:sldId id="267" r:id="rId4"/>
    <p:sldId id="258" r:id="rId5"/>
    <p:sldId id="308" r:id="rId6"/>
    <p:sldId id="260" r:id="rId7"/>
    <p:sldId id="309" r:id="rId8"/>
    <p:sldId id="268" r:id="rId9"/>
    <p:sldId id="310" r:id="rId10"/>
    <p:sldId id="311" r:id="rId11"/>
    <p:sldId id="312" r:id="rId12"/>
    <p:sldId id="261" r:id="rId13"/>
    <p:sldId id="313" r:id="rId14"/>
    <p:sldId id="314" r:id="rId15"/>
    <p:sldId id="262" r:id="rId16"/>
    <p:sldId id="304" r:id="rId17"/>
    <p:sldId id="307" r:id="rId18"/>
    <p:sldId id="299" r:id="rId19"/>
    <p:sldId id="305" r:id="rId20"/>
    <p:sldId id="306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0DC"/>
    <a:srgbClr val="FFEEB7"/>
    <a:srgbClr val="F48670"/>
    <a:srgbClr val="F16247"/>
    <a:srgbClr val="76ABDC"/>
    <a:srgbClr val="F27193"/>
    <a:srgbClr val="F1607D"/>
    <a:srgbClr val="0086EA"/>
    <a:srgbClr val="FAC6D0"/>
    <a:srgbClr val="C0E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75" d="100"/>
          <a:sy n="75" d="100"/>
        </p:scale>
        <p:origin x="1146" y="60"/>
      </p:cViewPr>
      <p:guideLst>
        <p:guide orient="horz" pos="218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3500"/>
            <a:ext cx="7987622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19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295"/>
            <a:ext cx="7886700" cy="634285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+mn-lt"/>
              </a:rPr>
              <a:t>THÌ QUÁ KHỨ ĐƠN (THE PAST SIMPLE)</a:t>
            </a:r>
            <a:br>
              <a:rPr lang="en-US" sz="2400" b="1" dirty="0">
                <a:latin typeface="+mn-lt"/>
              </a:rPr>
            </a:b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04" y="334853"/>
            <a:ext cx="7278978" cy="2562896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b="1" dirty="0"/>
              <a:t>Structures( </a:t>
            </a:r>
            <a:r>
              <a:rPr lang="en-US" b="1" dirty="0" err="1"/>
              <a:t>cấu</a:t>
            </a:r>
            <a:r>
              <a:rPr lang="en-US" b="1" dirty="0"/>
              <a:t> </a:t>
            </a:r>
            <a:r>
              <a:rPr lang="en-US" b="1" dirty="0" err="1"/>
              <a:t>trúc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b="1" dirty="0"/>
              <a:t>         1. V "to be“      </a:t>
            </a:r>
            <a:r>
              <a:rPr lang="en-US" dirty="0"/>
              <a:t>+ </a:t>
            </a:r>
            <a:r>
              <a:rPr lang="en-US" b="1" dirty="0">
                <a:solidFill>
                  <a:srgbClr val="FF0000"/>
                </a:solidFill>
              </a:rPr>
              <a:t>S + was/ were + …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                                  - </a:t>
            </a:r>
            <a:r>
              <a:rPr lang="en-US" b="1" dirty="0">
                <a:solidFill>
                  <a:srgbClr val="FF0000"/>
                </a:solidFill>
              </a:rPr>
              <a:t>S + was/were + not + …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                                   ? </a:t>
            </a:r>
            <a:r>
              <a:rPr lang="en-US" b="1" dirty="0">
                <a:solidFill>
                  <a:srgbClr val="FF0000"/>
                </a:solidFill>
              </a:rPr>
              <a:t>Were/ Was + S …?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97601" y="2391184"/>
            <a:ext cx="6936615" cy="1586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2. V </a:t>
            </a:r>
            <a:r>
              <a:rPr lang="en-US" b="1" dirty="0" err="1"/>
              <a:t>thường</a:t>
            </a:r>
            <a:r>
              <a:rPr lang="en-US" dirty="0"/>
              <a:t>      </a:t>
            </a:r>
            <a:r>
              <a:rPr lang="en-US" b="1" dirty="0"/>
              <a:t>+ </a:t>
            </a:r>
            <a:r>
              <a:rPr lang="en-US" b="1" dirty="0">
                <a:solidFill>
                  <a:srgbClr val="FF0000"/>
                </a:solidFill>
              </a:rPr>
              <a:t>S + V-</a:t>
            </a:r>
            <a:r>
              <a:rPr lang="en-US" b="1" dirty="0" err="1">
                <a:solidFill>
                  <a:srgbClr val="FF0000"/>
                </a:solidFill>
              </a:rPr>
              <a:t>ed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Vqkbqt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                             - </a:t>
            </a:r>
            <a:r>
              <a:rPr lang="en-US" b="1" dirty="0">
                <a:solidFill>
                  <a:srgbClr val="FF0000"/>
                </a:solidFill>
              </a:rPr>
              <a:t>S + did not + V (</a:t>
            </a:r>
            <a:r>
              <a:rPr lang="en-US" b="1" dirty="0" err="1">
                <a:solidFill>
                  <a:srgbClr val="FF0000"/>
                </a:solidFill>
              </a:rPr>
              <a:t>nguyên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thể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                            ? </a:t>
            </a:r>
            <a:r>
              <a:rPr lang="en-US" b="1" dirty="0">
                <a:solidFill>
                  <a:srgbClr val="FF0000"/>
                </a:solidFill>
              </a:rPr>
              <a:t>Did + S + V (</a:t>
            </a:r>
            <a:r>
              <a:rPr lang="en-US" b="1" dirty="0" err="1">
                <a:solidFill>
                  <a:srgbClr val="FF0000"/>
                </a:solidFill>
              </a:rPr>
              <a:t>nguyên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thể</a:t>
            </a:r>
            <a:r>
              <a:rPr lang="en-US" b="1" dirty="0">
                <a:solidFill>
                  <a:srgbClr val="FF0000"/>
                </a:solidFill>
              </a:rPr>
              <a:t>)?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4104" y="3698388"/>
            <a:ext cx="8309288" cy="12073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II. Use(</a:t>
            </a:r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sử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r>
              <a:rPr lang="en-US" b="1" dirty="0"/>
              <a:t> )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Dùng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diễn</a:t>
            </a:r>
            <a:r>
              <a:rPr lang="en-US" b="1" dirty="0"/>
              <a:t> </a:t>
            </a:r>
            <a:r>
              <a:rPr lang="en-US" b="1" dirty="0" err="1"/>
              <a:t>tả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hành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đã</a:t>
            </a:r>
            <a:r>
              <a:rPr lang="en-US" b="1" dirty="0"/>
              <a:t> </a:t>
            </a:r>
            <a:r>
              <a:rPr lang="en-US" b="1" dirty="0" err="1"/>
              <a:t>xảy</a:t>
            </a:r>
            <a:r>
              <a:rPr lang="en-US" b="1" dirty="0"/>
              <a:t> </a:t>
            </a:r>
            <a:r>
              <a:rPr lang="en-US" b="1" dirty="0" err="1"/>
              <a:t>ra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kết</a:t>
            </a:r>
            <a:r>
              <a:rPr lang="en-US" b="1" dirty="0"/>
              <a:t> </a:t>
            </a:r>
            <a:r>
              <a:rPr lang="en-US" b="1" dirty="0" err="1"/>
              <a:t>thúc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quá</a:t>
            </a:r>
            <a:r>
              <a:rPr lang="en-US" b="1" dirty="0"/>
              <a:t> </a:t>
            </a:r>
            <a:r>
              <a:rPr lang="en-US" b="1" dirty="0" err="1"/>
              <a:t>khứ</a:t>
            </a:r>
            <a:r>
              <a:rPr lang="en-US" b="1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4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8768" y="243628"/>
            <a:ext cx="8309288" cy="398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III. Note(</a:t>
            </a:r>
            <a:r>
              <a:rPr lang="en-US" b="1" dirty="0" err="1"/>
              <a:t>Dấu</a:t>
            </a:r>
            <a:r>
              <a:rPr lang="en-US" b="1" dirty="0"/>
              <a:t> </a:t>
            </a:r>
            <a:r>
              <a:rPr lang="en-US" b="1" dirty="0" err="1"/>
              <a:t>hiệu</a:t>
            </a:r>
            <a:r>
              <a:rPr lang="en-US" b="1" dirty="0"/>
              <a:t> </a:t>
            </a:r>
            <a:r>
              <a:rPr lang="en-US" b="1" dirty="0" err="1"/>
              <a:t>nhận</a:t>
            </a:r>
            <a:r>
              <a:rPr lang="en-US" b="1" dirty="0"/>
              <a:t> </a:t>
            </a:r>
            <a:r>
              <a:rPr lang="en-US" b="1" dirty="0" err="1"/>
              <a:t>biết</a:t>
            </a:r>
            <a:r>
              <a:rPr lang="en-US" b="1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 </a:t>
            </a:r>
            <a:r>
              <a:rPr lang="en-US" dirty="0">
                <a:solidFill>
                  <a:srgbClr val="FF0000"/>
                </a:solidFill>
              </a:rPr>
              <a:t>yesterday:</a:t>
            </a:r>
            <a:r>
              <a:rPr lang="en-US" dirty="0"/>
              <a:t> </a:t>
            </a:r>
            <a:r>
              <a:rPr lang="en-US" i="1" dirty="0" err="1"/>
              <a:t>hôm</a:t>
            </a:r>
            <a:r>
              <a:rPr lang="en-US" i="1" dirty="0"/>
              <a:t> qua 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last night/ last week/ last month/ last year:</a:t>
            </a:r>
            <a:r>
              <a:rPr lang="en-US" dirty="0"/>
              <a:t> </a:t>
            </a:r>
            <a:r>
              <a:rPr lang="en-US" i="1" dirty="0" err="1"/>
              <a:t>tối</a:t>
            </a:r>
            <a:r>
              <a:rPr lang="en-US" i="1" dirty="0"/>
              <a:t> qua/ </a:t>
            </a:r>
            <a:r>
              <a:rPr lang="en-US" i="1" dirty="0" err="1"/>
              <a:t>tuần</a:t>
            </a:r>
            <a:r>
              <a:rPr lang="en-US" i="1" dirty="0"/>
              <a:t> </a:t>
            </a:r>
            <a:r>
              <a:rPr lang="en-US" i="1" dirty="0" err="1"/>
              <a:t>trước</a:t>
            </a:r>
            <a:r>
              <a:rPr lang="en-US" i="1" dirty="0"/>
              <a:t>/ </a:t>
            </a:r>
            <a:r>
              <a:rPr lang="en-US" i="1" dirty="0" err="1"/>
              <a:t>tháng</a:t>
            </a:r>
            <a:r>
              <a:rPr lang="en-US" i="1" dirty="0"/>
              <a:t> </a:t>
            </a:r>
            <a:r>
              <a:rPr lang="en-US" i="1" dirty="0" err="1"/>
              <a:t>trước</a:t>
            </a:r>
            <a:r>
              <a:rPr lang="en-US" i="1" dirty="0"/>
              <a:t>/ </a:t>
            </a:r>
            <a:r>
              <a:rPr lang="en-US" i="1" dirty="0" err="1"/>
              <a:t>năm</a:t>
            </a:r>
            <a:r>
              <a:rPr lang="en-US" i="1" dirty="0"/>
              <a:t> </a:t>
            </a:r>
            <a:r>
              <a:rPr lang="en-US" i="1" dirty="0" err="1"/>
              <a:t>ngoái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- ago:</a:t>
            </a:r>
            <a:r>
              <a:rPr lang="en-US" dirty="0"/>
              <a:t> </a:t>
            </a:r>
            <a:r>
              <a:rPr lang="en-US" i="1" dirty="0" err="1"/>
              <a:t>cách</a:t>
            </a:r>
            <a:r>
              <a:rPr lang="en-US" i="1" dirty="0"/>
              <a:t> </a:t>
            </a:r>
            <a:r>
              <a:rPr lang="en-US" i="1" dirty="0" err="1"/>
              <a:t>đây</a:t>
            </a:r>
            <a:r>
              <a:rPr lang="en-US" dirty="0"/>
              <a:t> (two hours ago: </a:t>
            </a:r>
            <a:r>
              <a:rPr lang="en-US" i="1" dirty="0" err="1"/>
              <a:t>cách</a:t>
            </a:r>
            <a:r>
              <a:rPr lang="en-US" i="1" dirty="0"/>
              <a:t> </a:t>
            </a:r>
            <a:r>
              <a:rPr lang="en-US" i="1" dirty="0" err="1"/>
              <a:t>đây</a:t>
            </a:r>
            <a:r>
              <a:rPr lang="en-US" i="1" dirty="0"/>
              <a:t> 2 </a:t>
            </a:r>
            <a:r>
              <a:rPr lang="en-US" i="1" dirty="0" err="1"/>
              <a:t>giờ</a:t>
            </a:r>
            <a:r>
              <a:rPr lang="en-US" dirty="0"/>
              <a:t>/ two weeks ago: </a:t>
            </a:r>
            <a:r>
              <a:rPr lang="en-US" i="1" dirty="0" err="1"/>
              <a:t>cách</a:t>
            </a:r>
            <a:r>
              <a:rPr lang="en-US" i="1" dirty="0"/>
              <a:t> </a:t>
            </a:r>
            <a:r>
              <a:rPr lang="en-US" i="1" dirty="0" err="1"/>
              <a:t>đây</a:t>
            </a:r>
            <a:r>
              <a:rPr lang="en-US" i="1" dirty="0"/>
              <a:t> 2 </a:t>
            </a:r>
            <a:r>
              <a:rPr lang="en-US" i="1" dirty="0" err="1"/>
              <a:t>ngày</a:t>
            </a:r>
            <a:r>
              <a:rPr lang="en-US" dirty="0"/>
              <a:t> …)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-this morning: </a:t>
            </a:r>
            <a:r>
              <a:rPr lang="en-US" dirty="0" err="1"/>
              <a:t>sáng</a:t>
            </a:r>
            <a:r>
              <a:rPr lang="en-US" dirty="0"/>
              <a:t> nay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- when:</a:t>
            </a:r>
            <a:r>
              <a:rPr lang="en-US" dirty="0"/>
              <a:t> </a:t>
            </a:r>
            <a:r>
              <a:rPr lang="en-US" i="1" dirty="0" err="1"/>
              <a:t>khi</a:t>
            </a:r>
            <a:r>
              <a:rPr lang="en-US" dirty="0"/>
              <a:t> (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45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" y="-89352"/>
            <a:ext cx="9144000" cy="1057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813" y="169371"/>
            <a:ext cx="7647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Put the verbs in brackets in the correct form.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0742" y="18256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3" y="1819169"/>
            <a:ext cx="424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first Olympic Games (take)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742" y="28401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3534" y="38667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8365" y="3858128"/>
            <a:ext cx="2965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brother (not like)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742" y="489171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571" y="4883059"/>
            <a:ext cx="7037073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What _______ you (do) _______ last weekend?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I (cycle) _______ round the lake with my friends. Then I (watch) _______     TV in the afternoon.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3" y="2848830"/>
            <a:ext cx="191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People (start)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8CB524-681F-477A-B1DD-70DDD0AA635D}"/>
              </a:ext>
            </a:extLst>
          </p:cNvPr>
          <p:cNvSpPr txBox="1"/>
          <p:nvPr/>
        </p:nvSpPr>
        <p:spPr>
          <a:xfrm>
            <a:off x="4595563" y="181916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place in Greece in 776 BC.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A0B1E7-6319-4607-97EA-3F61B89CEAB4}"/>
              </a:ext>
            </a:extLst>
          </p:cNvPr>
          <p:cNvSpPr txBox="1"/>
          <p:nvPr/>
        </p:nvSpPr>
        <p:spPr>
          <a:xfrm>
            <a:off x="4595562" y="1812691"/>
            <a:ext cx="964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took</a:t>
            </a:r>
            <a:r>
              <a:rPr lang="en-US" sz="24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3BF023-F52A-4E41-ACC7-DE340EB13C62}"/>
              </a:ext>
            </a:extLst>
          </p:cNvPr>
          <p:cNvSpPr txBox="1"/>
          <p:nvPr/>
        </p:nvSpPr>
        <p:spPr>
          <a:xfrm>
            <a:off x="2450719" y="2848830"/>
            <a:ext cx="6080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to use computers about 50 years ago.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D9492C-9422-4EC7-9149-BBC05D69C52C}"/>
              </a:ext>
            </a:extLst>
          </p:cNvPr>
          <p:cNvSpPr txBox="1"/>
          <p:nvPr/>
        </p:nvSpPr>
        <p:spPr>
          <a:xfrm>
            <a:off x="2450718" y="2811489"/>
            <a:ext cx="1169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started</a:t>
            </a:r>
            <a:r>
              <a:rPr lang="en-US" sz="2400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C36C23-C13F-4F76-8C4A-A31643DA8B19}"/>
              </a:ext>
            </a:extLst>
          </p:cNvPr>
          <p:cNvSpPr txBox="1"/>
          <p:nvPr/>
        </p:nvSpPr>
        <p:spPr>
          <a:xfrm>
            <a:off x="3541187" y="3858128"/>
            <a:ext cx="5585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to play games when he was small.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4D4B18-0949-41AF-B4B1-18B2938FF2F1}"/>
              </a:ext>
            </a:extLst>
          </p:cNvPr>
          <p:cNvSpPr txBox="1"/>
          <p:nvPr/>
        </p:nvSpPr>
        <p:spPr>
          <a:xfrm>
            <a:off x="3340871" y="3808675"/>
            <a:ext cx="14653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didn’t like</a:t>
            </a:r>
            <a:r>
              <a:rPr lang="en-US" sz="2400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A0B1E7-6319-4607-97EA-3F61B89CEAB4}"/>
              </a:ext>
            </a:extLst>
          </p:cNvPr>
          <p:cNvSpPr txBox="1"/>
          <p:nvPr/>
        </p:nvSpPr>
        <p:spPr>
          <a:xfrm>
            <a:off x="3060625" y="5777784"/>
            <a:ext cx="1251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watched</a:t>
            </a:r>
            <a:r>
              <a:rPr lang="en-US" sz="2400" dirty="0"/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A0B1E7-6319-4607-97EA-3F61B89CEAB4}"/>
              </a:ext>
            </a:extLst>
          </p:cNvPr>
          <p:cNvSpPr txBox="1"/>
          <p:nvPr/>
        </p:nvSpPr>
        <p:spPr>
          <a:xfrm>
            <a:off x="2233136" y="5359671"/>
            <a:ext cx="964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cycled</a:t>
            </a:r>
            <a:r>
              <a:rPr lang="en-US" sz="2400" dirty="0"/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A0B1E7-6319-4607-97EA-3F61B89CEAB4}"/>
              </a:ext>
            </a:extLst>
          </p:cNvPr>
          <p:cNvSpPr txBox="1"/>
          <p:nvPr/>
        </p:nvSpPr>
        <p:spPr>
          <a:xfrm>
            <a:off x="4422922" y="4867426"/>
            <a:ext cx="964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</a:t>
            </a:r>
            <a:r>
              <a:rPr lang="en-US" sz="2400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A0B1E7-6319-4607-97EA-3F61B89CEAB4}"/>
              </a:ext>
            </a:extLst>
          </p:cNvPr>
          <p:cNvSpPr txBox="1"/>
          <p:nvPr/>
        </p:nvSpPr>
        <p:spPr>
          <a:xfrm>
            <a:off x="2240977" y="4936292"/>
            <a:ext cx="696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did</a:t>
            </a:r>
            <a:r>
              <a:rPr lang="en-US" sz="2400" dirty="0"/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353253" y="5329091"/>
            <a:ext cx="1675236" cy="156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6611107" y="4259699"/>
            <a:ext cx="2365468" cy="106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792644" y="3273154"/>
            <a:ext cx="4240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7818403" y="2232671"/>
            <a:ext cx="1158172" cy="6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</a:t>
            </a:r>
            <a:r>
              <a:rPr lang="en-US" b="1" dirty="0">
                <a:solidFill>
                  <a:srgbClr val="FF0000"/>
                </a:solidFill>
              </a:rPr>
              <a:t>(Close / Open) the window. It's windy outside.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2121602"/>
            <a:ext cx="8654603" cy="45754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236372" y="682580"/>
            <a:ext cx="1262129" cy="1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99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698"/>
            <a:ext cx="7886700" cy="1325563"/>
          </a:xfrm>
        </p:spPr>
        <p:txBody>
          <a:bodyPr/>
          <a:lstStyle/>
          <a:p>
            <a:r>
              <a:rPr lang="en-US" b="1" dirty="0"/>
              <a:t>CÂU MỆNH LỆNH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61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1.Dạng </a:t>
            </a:r>
            <a:r>
              <a:rPr lang="en-US" b="1" dirty="0" err="1"/>
              <a:t>khẳng</a:t>
            </a:r>
            <a:r>
              <a:rPr lang="en-US" b="1" dirty="0"/>
              <a:t> </a:t>
            </a:r>
            <a:r>
              <a:rPr lang="en-US" b="1" dirty="0" err="1"/>
              <a:t>định</a:t>
            </a:r>
            <a:r>
              <a:rPr lang="en-US" b="1" dirty="0"/>
              <a:t>: 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      V (</a:t>
            </a:r>
            <a:r>
              <a:rPr lang="en-US" b="1" dirty="0" err="1">
                <a:solidFill>
                  <a:srgbClr val="FF0000"/>
                </a:solidFill>
              </a:rPr>
              <a:t>nguyên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thể</a:t>
            </a:r>
            <a:r>
              <a:rPr lang="en-US" b="1" dirty="0">
                <a:solidFill>
                  <a:srgbClr val="FF0000"/>
                </a:solidFill>
              </a:rPr>
              <a:t>)!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Get up and make</a:t>
            </a:r>
            <a:r>
              <a:rPr lang="en-US" dirty="0"/>
              <a:t> breakfast for me!</a:t>
            </a:r>
            <a:endParaRPr lang="en-US" sz="2000" dirty="0"/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err="1"/>
              <a:t>Dạng</a:t>
            </a:r>
            <a:r>
              <a:rPr lang="en-US" b="1" dirty="0"/>
              <a:t> </a:t>
            </a:r>
            <a:r>
              <a:rPr lang="en-US" b="1" dirty="0" err="1"/>
              <a:t>phủ</a:t>
            </a:r>
            <a:r>
              <a:rPr lang="en-US" b="1" dirty="0"/>
              <a:t> </a:t>
            </a:r>
            <a:r>
              <a:rPr lang="en-US" b="1" dirty="0" err="1"/>
              <a:t>định</a:t>
            </a:r>
            <a:r>
              <a:rPr lang="en-US" b="1" dirty="0"/>
              <a:t>: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           </a:t>
            </a:r>
            <a:r>
              <a:rPr lang="en-US" b="1" dirty="0">
                <a:solidFill>
                  <a:srgbClr val="FF0000"/>
                </a:solidFill>
              </a:rPr>
              <a:t>Do not/ Don’t + V </a:t>
            </a:r>
            <a:r>
              <a:rPr lang="en-US" b="1" dirty="0" err="1">
                <a:solidFill>
                  <a:srgbClr val="FF0000"/>
                </a:solidFill>
              </a:rPr>
              <a:t>nguyên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thể</a:t>
            </a:r>
            <a:endParaRPr lang="en-US" sz="2000" dirty="0"/>
          </a:p>
          <a:p>
            <a:pPr marL="0" indent="0">
              <a:buNone/>
            </a:pPr>
            <a:r>
              <a:rPr lang="en-US" b="1" dirty="0"/>
              <a:t>Don’t cross</a:t>
            </a:r>
            <a:r>
              <a:rPr lang="en-US" dirty="0"/>
              <a:t> the road while looking at your phone.</a:t>
            </a:r>
            <a:endParaRPr lang="en-US" sz="2000" dirty="0"/>
          </a:p>
          <a:p>
            <a:pPr lvl="2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50599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06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828" y="162985"/>
            <a:ext cx="71015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 you say in these situations?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48355" y="201135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48355" y="290832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20360" y="441935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44230" y="520083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44230" y="626187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4923" y="141147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99753" y="1404993"/>
            <a:ext cx="5099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friends are making a lot of noise. </a:t>
            </a:r>
          </a:p>
          <a:p>
            <a:r>
              <a:rPr lang="en-US" sz="2400" dirty="0"/>
              <a:t>Please, stop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4923" y="23428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7715" y="33590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2545" y="3350433"/>
            <a:ext cx="5096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children are feeding the animals at the zoo, but it is not allowed.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4923" y="46252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99752" y="4616585"/>
            <a:ext cx="778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teacher wants the boys to stand in line.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4923" y="56327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99753" y="5632798"/>
            <a:ext cx="850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mother tells you not to touch the dog.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99754" y="2351526"/>
            <a:ext cx="480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boy is watching TV for too long.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F4034E-A4D9-4D76-8AB5-F4AF6005ABD0}"/>
              </a:ext>
            </a:extLst>
          </p:cNvPr>
          <p:cNvSpPr txBox="1"/>
          <p:nvPr/>
        </p:nvSpPr>
        <p:spPr>
          <a:xfrm>
            <a:off x="2516885" y="1780520"/>
            <a:ext cx="1674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A46308-EAEF-4F43-AFAE-46AAC669CAEC}"/>
              </a:ext>
            </a:extLst>
          </p:cNvPr>
          <p:cNvSpPr txBox="1"/>
          <p:nvPr/>
        </p:nvSpPr>
        <p:spPr>
          <a:xfrm>
            <a:off x="2561522" y="1771348"/>
            <a:ext cx="20104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making noise</a:t>
            </a:r>
            <a:r>
              <a:rPr lang="en-US" sz="24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C653EE-DFEE-47CF-AA90-39DA962F3A72}"/>
              </a:ext>
            </a:extLst>
          </p:cNvPr>
          <p:cNvSpPr txBox="1"/>
          <p:nvPr/>
        </p:nvSpPr>
        <p:spPr>
          <a:xfrm>
            <a:off x="1034924" y="2767574"/>
            <a:ext cx="4816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to play with your friends.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D78A79-EA19-41DD-9ED3-707A67B6CE76}"/>
              </a:ext>
            </a:extLst>
          </p:cNvPr>
          <p:cNvSpPr txBox="1"/>
          <p:nvPr/>
        </p:nvSpPr>
        <p:spPr>
          <a:xfrm>
            <a:off x="1002545" y="2774833"/>
            <a:ext cx="4816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Go out</a:t>
            </a:r>
            <a:r>
              <a:rPr lang="en-US" sz="2400" dirty="0"/>
              <a:t> to play with your friends.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880DA3-74A3-46BE-AF53-DB20567EDD0A}"/>
              </a:ext>
            </a:extLst>
          </p:cNvPr>
          <p:cNvSpPr txBox="1"/>
          <p:nvPr/>
        </p:nvSpPr>
        <p:spPr>
          <a:xfrm>
            <a:off x="1047558" y="4135813"/>
            <a:ext cx="2868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the animals.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9BAF59-5DB3-411C-9DCE-CB06BE65CB58}"/>
              </a:ext>
            </a:extLst>
          </p:cNvPr>
          <p:cNvSpPr txBox="1"/>
          <p:nvPr/>
        </p:nvSpPr>
        <p:spPr>
          <a:xfrm>
            <a:off x="1008790" y="4140390"/>
            <a:ext cx="3227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Don’t feed</a:t>
            </a:r>
            <a:r>
              <a:rPr lang="en-US" sz="2400" dirty="0"/>
              <a:t> the animals.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80F926-9C23-48C3-A982-625270198D47}"/>
              </a:ext>
            </a:extLst>
          </p:cNvPr>
          <p:cNvSpPr txBox="1"/>
          <p:nvPr/>
        </p:nvSpPr>
        <p:spPr>
          <a:xfrm>
            <a:off x="1041094" y="5029438"/>
            <a:ext cx="14757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0A2F94-F627-4848-9F50-EB8CEBEEE470}"/>
              </a:ext>
            </a:extLst>
          </p:cNvPr>
          <p:cNvSpPr txBox="1"/>
          <p:nvPr/>
        </p:nvSpPr>
        <p:spPr>
          <a:xfrm>
            <a:off x="1047558" y="5029437"/>
            <a:ext cx="3051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Stand in line, boys</a:t>
            </a:r>
            <a:r>
              <a:rPr lang="en-US" sz="2400" dirty="0"/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E8ADD4-78EC-41D2-AF09-F2DADE9B613B}"/>
              </a:ext>
            </a:extLst>
          </p:cNvPr>
          <p:cNvSpPr txBox="1"/>
          <p:nvPr/>
        </p:nvSpPr>
        <p:spPr>
          <a:xfrm>
            <a:off x="1033566" y="6059552"/>
            <a:ext cx="1483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350BD7-2277-4C9D-B875-A18A39862B66}"/>
              </a:ext>
            </a:extLst>
          </p:cNvPr>
          <p:cNvSpPr txBox="1"/>
          <p:nvPr/>
        </p:nvSpPr>
        <p:spPr>
          <a:xfrm>
            <a:off x="999752" y="6055895"/>
            <a:ext cx="2915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Don’t touch the dog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9" grpId="0"/>
      <p:bldP spid="30" grpId="0"/>
      <p:bldP spid="32" grpId="0"/>
      <p:bldP spid="33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03773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word to complete the passage.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211" y="1603665"/>
            <a:ext cx="7671578" cy="4861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/>
              <a:t>Sports and games are very important in our lives. We all can (1) _______ a sport, or a game, or watch sports events on TV or at the stadium. When you listen to the radio every day, you can always (2) _______ sports news. When you open a newspaper, you will always find an article about your (3) _______kind of game. Television </a:t>
            </a:r>
            <a:r>
              <a:rPr lang="en-US" sz="2600" dirty="0" err="1"/>
              <a:t>programmes</a:t>
            </a:r>
            <a:r>
              <a:rPr lang="en-US" sz="2600" dirty="0"/>
              <a:t> about (4) _______ are also very popular, and you can watch something interesting every day.  Stories  about  (5) _______ sports stars are often very interesting.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143223" y="2524259"/>
            <a:ext cx="2099256" cy="128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707747" y="2960590"/>
            <a:ext cx="1700042" cy="128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07403" y="2063962"/>
            <a:ext cx="2373679" cy="128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458512" y="5872766"/>
            <a:ext cx="1508958" cy="21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61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03773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Fill each blank with ONE word to complete the passage.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211" y="1603665"/>
            <a:ext cx="7671578" cy="4861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Sports and games are very important in our lives. We all can (1)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sport, or a game, or watch sports events on TV or at the stadium. When you listen to the radio every day, you can always (2)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sports news. When you open a newspaper, you will always find an article about your (3)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favorite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kind of game. Television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about (4)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sports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also very popular, and you can watch something interesting every day.  Stories  about  (5)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famous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sports stars are often very interesting.</a:t>
            </a:r>
          </a:p>
        </p:txBody>
      </p:sp>
    </p:spTree>
    <p:extLst>
      <p:ext uri="{BB962C8B-B14F-4D97-AF65-F5344CB8AC3E}">
        <p14:creationId xmlns:p14="http://schemas.microsoft.com/office/powerpoint/2010/main" val="3916337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286924" y="838167"/>
            <a:ext cx="7423131" cy="497992"/>
            <a:chOff x="515524" y="1987353"/>
            <a:chExt cx="7423131" cy="4979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58328" cy="4979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7005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Read the information about a traditional game.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3" y="3743088"/>
            <a:ext cx="5712398" cy="32292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6087" y="1430603"/>
            <a:ext cx="6061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/>
              <a:t>Name of the game: </a:t>
            </a:r>
            <a:r>
              <a:rPr lang="en-US" sz="2400"/>
              <a:t>blind man’s buff</a:t>
            </a:r>
          </a:p>
          <a:p>
            <a:pPr marL="285750" indent="-285750">
              <a:buFontTx/>
              <a:buChar char="-"/>
            </a:pPr>
            <a:r>
              <a:rPr lang="en-US" sz="2400" b="1"/>
              <a:t>Number of players: </a:t>
            </a:r>
            <a:r>
              <a:rPr lang="en-US" sz="2400"/>
              <a:t>five or more</a:t>
            </a:r>
          </a:p>
          <a:p>
            <a:pPr marL="285750" indent="-285750">
              <a:buFontTx/>
              <a:buChar char="-"/>
            </a:pPr>
            <a:r>
              <a:rPr lang="en-US" sz="2400" b="1"/>
              <a:t>Equipment: </a:t>
            </a:r>
            <a:r>
              <a:rPr lang="en-US" sz="2400"/>
              <a:t>a blindfold, and open space</a:t>
            </a:r>
          </a:p>
          <a:p>
            <a:pPr marL="285750" indent="-285750">
              <a:buFontTx/>
              <a:buChar char="-"/>
            </a:pPr>
            <a:r>
              <a:rPr lang="en-US" sz="2400" b="1"/>
              <a:t>How to play: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951" y="3069085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1781" y="3062608"/>
            <a:ext cx="5033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Players stand in a circle; one person blindfolded (the seeker) stands in the middle.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950" y="3845793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1781" y="3839316"/>
            <a:ext cx="476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The seeker tries to touch others without being caught.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948" y="4530958"/>
            <a:ext cx="501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1780" y="4524481"/>
            <a:ext cx="5033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When the seeker catches a player, he / she tries to guess who it is by touching that player’s face and hair.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3661" y="5595260"/>
            <a:ext cx="501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8493" y="5588783"/>
            <a:ext cx="3947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When the seeker guesses that player’s name, he / she becomes the new seeker.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286924" y="842993"/>
            <a:ext cx="8545349" cy="471287"/>
            <a:chOff x="515524" y="1992179"/>
            <a:chExt cx="8545349" cy="4712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9231"/>
              <a:ext cx="458328" cy="454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8128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Choose one of the following games and write about it.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89" y="2756878"/>
            <a:ext cx="7456982" cy="42154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6087" y="1565686"/>
            <a:ext cx="6061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Tug of war (rope pulling)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Skipping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Wrestling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182" y="3027043"/>
            <a:ext cx="1756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Cues: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6086" y="3585976"/>
            <a:ext cx="6061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/>
              <a:t>Name of the game:</a:t>
            </a:r>
          </a:p>
          <a:p>
            <a:pPr marL="285750" indent="-285750">
              <a:buFontTx/>
              <a:buChar char="-"/>
            </a:pPr>
            <a:r>
              <a:rPr lang="en-US" sz="2400"/>
              <a:t>Number of players:</a:t>
            </a:r>
          </a:p>
          <a:p>
            <a:pPr marL="285750" indent="-285750">
              <a:buFontTx/>
              <a:buChar char="-"/>
            </a:pPr>
            <a:r>
              <a:rPr lang="en-US" sz="2400"/>
              <a:t>Equipment:</a:t>
            </a:r>
          </a:p>
          <a:p>
            <a:pPr marL="285750" indent="-285750">
              <a:buFontTx/>
              <a:buChar char="-"/>
            </a:pPr>
            <a:r>
              <a:rPr lang="en-US" sz="2400"/>
              <a:t>How to play:</a:t>
            </a:r>
          </a:p>
        </p:txBody>
      </p:sp>
    </p:spTree>
    <p:extLst>
      <p:ext uri="{BB962C8B-B14F-4D97-AF65-F5344CB8AC3E}">
        <p14:creationId xmlns:p14="http://schemas.microsoft.com/office/powerpoint/2010/main" val="55116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4" y="3840987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4" y="4938589"/>
            <a:ext cx="375944" cy="372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0978" y="3866506"/>
            <a:ext cx="376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Find one odd word / phrase in each question.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100" y="4885202"/>
            <a:ext cx="402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correct form of the verbs play, do or go in the blanks.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10384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985722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944380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96" y="4547589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81618" y="4512837"/>
            <a:ext cx="4341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What do you say in these situations?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96" y="3842163"/>
            <a:ext cx="369047" cy="3905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04181" y="3835603"/>
            <a:ext cx="397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correct form.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0"/>
            <a:ext cx="8853992" cy="22867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96" y="5162281"/>
            <a:ext cx="369047" cy="3479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04181" y="5134428"/>
            <a:ext cx="397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each blank with ONE word to complete the passage.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01472" y="842993"/>
            <a:ext cx="8530801" cy="471287"/>
            <a:chOff x="530072" y="1992179"/>
            <a:chExt cx="8530801" cy="4712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72" y="2009231"/>
              <a:ext cx="429231" cy="454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8128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Work in groups. Take turns to give presentation.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830134"/>
            <a:ext cx="9096371" cy="514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49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43666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0049" y="157212"/>
            <a:ext cx="75997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one odd word / phrase in each question.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4189" y="18023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4189" y="272679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4189" y="36316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64189" y="45609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64189" y="546574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685464" y="1793121"/>
            <a:ext cx="1869987" cy="470927"/>
            <a:chOff x="1490433" y="2168225"/>
            <a:chExt cx="1869987" cy="470927"/>
          </a:xfrm>
        </p:grpSpPr>
        <p:sp>
          <p:nvSpPr>
            <p:cNvPr id="22" name="TextBox 21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25712" y="2168225"/>
              <a:ext cx="153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volleyball</a:t>
              </a:r>
              <a:endParaRPr lang="en-US" sz="2400" u="sng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27230" y="1797751"/>
            <a:ext cx="2006450" cy="470927"/>
            <a:chOff x="1490433" y="2168225"/>
            <a:chExt cx="2006450" cy="470927"/>
          </a:xfrm>
        </p:grpSpPr>
        <p:sp>
          <p:nvSpPr>
            <p:cNvPr id="25" name="TextBox 24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25712" y="2168225"/>
              <a:ext cx="16711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badminton</a:t>
              </a:r>
              <a:endParaRPr lang="en-US" sz="2400" u="sng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76817" y="1802383"/>
            <a:ext cx="1476894" cy="470927"/>
            <a:chOff x="1490433" y="2168225"/>
            <a:chExt cx="1476894" cy="470927"/>
          </a:xfrm>
        </p:grpSpPr>
        <p:sp>
          <p:nvSpPr>
            <p:cNvPr id="28" name="TextBox 2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25712" y="2168225"/>
              <a:ext cx="1141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bicycle</a:t>
              </a:r>
              <a:endParaRPr lang="en-US" sz="2400" u="sng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85464" y="2710216"/>
            <a:ext cx="2028312" cy="470927"/>
            <a:chOff x="1490433" y="2168225"/>
            <a:chExt cx="2028312" cy="470927"/>
          </a:xfrm>
        </p:grpSpPr>
        <p:sp>
          <p:nvSpPr>
            <p:cNvPr id="31" name="TextBox 3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25712" y="2168225"/>
              <a:ext cx="1693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playground</a:t>
              </a:r>
              <a:endParaRPr lang="en-US" sz="2400" u="sng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27230" y="2714846"/>
            <a:ext cx="1353246" cy="470927"/>
            <a:chOff x="1490433" y="2168225"/>
            <a:chExt cx="1353246" cy="470927"/>
          </a:xfrm>
        </p:grpSpPr>
        <p:sp>
          <p:nvSpPr>
            <p:cNvPr id="34" name="TextBox 3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25712" y="2168225"/>
              <a:ext cx="1017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ball</a:t>
              </a:r>
              <a:endParaRPr lang="en-US" sz="2400" u="sng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76817" y="2719478"/>
            <a:ext cx="1476894" cy="470927"/>
            <a:chOff x="1490433" y="2168225"/>
            <a:chExt cx="1476894" cy="470927"/>
          </a:xfrm>
        </p:grpSpPr>
        <p:sp>
          <p:nvSpPr>
            <p:cNvPr id="37" name="TextBox 3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25712" y="2168225"/>
              <a:ext cx="1141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racket</a:t>
              </a:r>
              <a:endParaRPr lang="en-US" sz="2400" u="sng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685464" y="3629479"/>
            <a:ext cx="1567259" cy="470927"/>
            <a:chOff x="1490433" y="2168225"/>
            <a:chExt cx="1567259" cy="470927"/>
          </a:xfrm>
        </p:grpSpPr>
        <p:sp>
          <p:nvSpPr>
            <p:cNvPr id="40" name="TextBox 39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25712" y="2168225"/>
              <a:ext cx="1231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running</a:t>
              </a:r>
              <a:endParaRPr lang="en-US" sz="2400" u="sng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27230" y="3634109"/>
            <a:ext cx="1477557" cy="470927"/>
            <a:chOff x="1490433" y="2168225"/>
            <a:chExt cx="1477557" cy="470927"/>
          </a:xfrm>
        </p:grpSpPr>
        <p:sp>
          <p:nvSpPr>
            <p:cNvPr id="43" name="TextBox 42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25712" y="2168225"/>
              <a:ext cx="1142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cycling</a:t>
              </a:r>
              <a:endParaRPr lang="en-US" sz="2400" u="sng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576817" y="3638741"/>
            <a:ext cx="1546859" cy="470927"/>
            <a:chOff x="1490433" y="2168225"/>
            <a:chExt cx="1546859" cy="470927"/>
          </a:xfrm>
        </p:grpSpPr>
        <p:sp>
          <p:nvSpPr>
            <p:cNvPr id="46" name="TextBox 45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25711" y="2168225"/>
              <a:ext cx="1211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driving</a:t>
              </a:r>
              <a:endParaRPr lang="en-US" sz="2400" u="sng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685464" y="4546574"/>
            <a:ext cx="2198369" cy="470927"/>
            <a:chOff x="1490433" y="2168225"/>
            <a:chExt cx="2198369" cy="470927"/>
          </a:xfrm>
        </p:grpSpPr>
        <p:sp>
          <p:nvSpPr>
            <p:cNvPr id="49" name="TextBox 4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25711" y="2168225"/>
              <a:ext cx="1863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sports shoes</a:t>
              </a:r>
              <a:endParaRPr lang="en-US" sz="2400" u="sng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027230" y="4551204"/>
            <a:ext cx="2266639" cy="470927"/>
            <a:chOff x="1490433" y="2168225"/>
            <a:chExt cx="2266639" cy="470927"/>
          </a:xfrm>
        </p:grpSpPr>
        <p:sp>
          <p:nvSpPr>
            <p:cNvPr id="52" name="TextBox 51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25712" y="2168225"/>
              <a:ext cx="1931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winter sports</a:t>
              </a:r>
              <a:endParaRPr lang="en-US" sz="2400" u="sng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76817" y="4555836"/>
            <a:ext cx="1546859" cy="470927"/>
            <a:chOff x="1490433" y="2168225"/>
            <a:chExt cx="1546859" cy="470927"/>
          </a:xfrm>
        </p:grpSpPr>
        <p:sp>
          <p:nvSpPr>
            <p:cNvPr id="62" name="TextBox 61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825712" y="2168225"/>
              <a:ext cx="1211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goggles</a:t>
              </a:r>
              <a:endParaRPr lang="en-US" sz="2400" u="sng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685464" y="5465837"/>
            <a:ext cx="1567259" cy="470927"/>
            <a:chOff x="1490433" y="2168225"/>
            <a:chExt cx="1567259" cy="470927"/>
          </a:xfrm>
        </p:grpSpPr>
        <p:sp>
          <p:nvSpPr>
            <p:cNvPr id="65" name="TextBox 64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25712" y="2168225"/>
              <a:ext cx="1231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sporty</a:t>
              </a:r>
              <a:endParaRPr lang="en-US" sz="2400" u="sng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027230" y="5470467"/>
            <a:ext cx="1951724" cy="470927"/>
            <a:chOff x="1490433" y="2168225"/>
            <a:chExt cx="1951724" cy="470927"/>
          </a:xfrm>
        </p:grpSpPr>
        <p:sp>
          <p:nvSpPr>
            <p:cNvPr id="68" name="TextBox 6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25712" y="2168225"/>
              <a:ext cx="1616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intelligent</a:t>
              </a:r>
              <a:endParaRPr lang="en-US" sz="2400" u="sng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576817" y="5475099"/>
            <a:ext cx="1476894" cy="470927"/>
            <a:chOff x="1490433" y="2168225"/>
            <a:chExt cx="1476894" cy="470927"/>
          </a:xfrm>
        </p:grpSpPr>
        <p:sp>
          <p:nvSpPr>
            <p:cNvPr id="71" name="TextBox 7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25712" y="2168225"/>
              <a:ext cx="1141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fit</a:t>
              </a:r>
              <a:endParaRPr lang="en-US" sz="2400" u="sng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323B45E2-BEFC-402D-986E-700CFAE67238}"/>
              </a:ext>
            </a:extLst>
          </p:cNvPr>
          <p:cNvSpPr/>
          <p:nvPr/>
        </p:nvSpPr>
        <p:spPr>
          <a:xfrm>
            <a:off x="6512165" y="181164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1A7C98D-D7F7-47CA-A057-6FFABC1CA56F}"/>
              </a:ext>
            </a:extLst>
          </p:cNvPr>
          <p:cNvSpPr/>
          <p:nvPr/>
        </p:nvSpPr>
        <p:spPr>
          <a:xfrm>
            <a:off x="1635416" y="274478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F107F94-F3DE-4C1E-A43D-37F6372C3CCD}"/>
              </a:ext>
            </a:extLst>
          </p:cNvPr>
          <p:cNvSpPr/>
          <p:nvPr/>
        </p:nvSpPr>
        <p:spPr>
          <a:xfrm>
            <a:off x="6512165" y="366915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2EDB32F-900B-4B57-8177-81225504CB97}"/>
              </a:ext>
            </a:extLst>
          </p:cNvPr>
          <p:cNvSpPr/>
          <p:nvPr/>
        </p:nvSpPr>
        <p:spPr>
          <a:xfrm>
            <a:off x="3964872" y="455525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82D6E87-35BB-43D6-B3A8-551D0272390D}"/>
              </a:ext>
            </a:extLst>
          </p:cNvPr>
          <p:cNvSpPr/>
          <p:nvPr/>
        </p:nvSpPr>
        <p:spPr>
          <a:xfrm>
            <a:off x="3955811" y="547020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481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Play </a:t>
            </a:r>
            <a:r>
              <a:rPr lang="en-US" b="1" dirty="0"/>
              <a:t>: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môn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thao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bóng</a:t>
            </a:r>
            <a:r>
              <a:rPr lang="en-US" b="1" dirty="0"/>
              <a:t> </a:t>
            </a:r>
            <a:r>
              <a:rPr lang="en-US" b="1" dirty="0" err="1"/>
              <a:t>hoặc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thao</a:t>
            </a:r>
            <a:r>
              <a:rPr lang="en-US" b="1" dirty="0"/>
              <a:t> </a:t>
            </a:r>
            <a:r>
              <a:rPr lang="en-US" b="1" dirty="0" err="1"/>
              <a:t>đồng</a:t>
            </a:r>
            <a:r>
              <a:rPr lang="en-US" b="1" dirty="0"/>
              <a:t> </a:t>
            </a:r>
            <a:r>
              <a:rPr lang="en-US" b="1" dirty="0" err="1"/>
              <a:t>đội</a:t>
            </a:r>
            <a:r>
              <a:rPr lang="en-US" b="1" dirty="0"/>
              <a:t> : </a:t>
            </a:r>
            <a:r>
              <a:rPr lang="en-US" b="1" dirty="0">
                <a:solidFill>
                  <a:srgbClr val="00B0F0"/>
                </a:solidFill>
              </a:rPr>
              <a:t>play football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803" y="4039929"/>
            <a:ext cx="7910042" cy="11515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Go</a:t>
            </a:r>
            <a:r>
              <a:rPr lang="en-US" sz="3600" b="1" dirty="0"/>
              <a:t>: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môn</a:t>
            </a:r>
            <a:r>
              <a:rPr lang="en-US" sz="3600" b="1" dirty="0"/>
              <a:t> </a:t>
            </a:r>
            <a:r>
              <a:rPr lang="en-US" sz="3600" b="1" dirty="0" err="1"/>
              <a:t>thể</a:t>
            </a:r>
            <a:r>
              <a:rPr lang="en-US" sz="3600" b="1" dirty="0"/>
              <a:t> </a:t>
            </a:r>
            <a:r>
              <a:rPr lang="en-US" sz="3600" b="1" dirty="0" err="1"/>
              <a:t>thao</a:t>
            </a:r>
            <a:r>
              <a:rPr lang="en-US" sz="3600" b="1" dirty="0"/>
              <a:t> </a:t>
            </a:r>
            <a:r>
              <a:rPr lang="en-US" sz="3600" b="1" dirty="0" err="1"/>
              <a:t>kết</a:t>
            </a:r>
            <a:r>
              <a:rPr lang="en-US" sz="3600" b="1" dirty="0"/>
              <a:t> </a:t>
            </a:r>
            <a:r>
              <a:rPr lang="en-US" sz="3600" b="1" dirty="0" err="1"/>
              <a:t>thúc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đuôi</a:t>
            </a:r>
            <a:r>
              <a:rPr lang="en-US" sz="3600" b="1" dirty="0"/>
              <a:t> “</a:t>
            </a:r>
            <a:r>
              <a:rPr lang="en-US" sz="3600" b="1" dirty="0" err="1"/>
              <a:t>ing</a:t>
            </a:r>
            <a:r>
              <a:rPr lang="en-US" sz="3600" b="1" dirty="0"/>
              <a:t>’’: </a:t>
            </a:r>
            <a:r>
              <a:rPr lang="en-US" sz="3600" b="1" dirty="0">
                <a:solidFill>
                  <a:srgbClr val="00B0F0"/>
                </a:solidFill>
              </a:rPr>
              <a:t>go swimming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2816437"/>
            <a:ext cx="78867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9106" y="2168166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Do</a:t>
            </a:r>
            <a:r>
              <a:rPr lang="en-US" b="1" dirty="0"/>
              <a:t>: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môn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thao</a:t>
            </a:r>
            <a:r>
              <a:rPr lang="en-US" b="1" dirty="0"/>
              <a:t> </a:t>
            </a:r>
            <a:r>
              <a:rPr lang="en-US" b="1" dirty="0" err="1"/>
              <a:t>rèn</a:t>
            </a:r>
            <a:r>
              <a:rPr lang="en-US" b="1" dirty="0"/>
              <a:t> </a:t>
            </a:r>
            <a:r>
              <a:rPr lang="en-US" b="1" dirty="0" err="1"/>
              <a:t>luyện</a:t>
            </a:r>
            <a:r>
              <a:rPr lang="en-US" b="1" dirty="0"/>
              <a:t>( </a:t>
            </a:r>
            <a:r>
              <a:rPr lang="en-US" b="1" dirty="0" err="1"/>
              <a:t>võ</a:t>
            </a:r>
            <a:r>
              <a:rPr lang="en-US" b="1" dirty="0"/>
              <a:t>):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do karate</a:t>
            </a:r>
            <a:br>
              <a:rPr lang="en-US" b="1" dirty="0">
                <a:solidFill>
                  <a:srgbClr val="00B0F0"/>
                </a:solidFill>
              </a:rPr>
            </a:b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0"/>
            <a:ext cx="7825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correct form of the verbs </a:t>
            </a:r>
            <a:r>
              <a:rPr lang="en-US" sz="2600" b="1" i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the blanks.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707" y="18256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3537" y="1819169"/>
            <a:ext cx="167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can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707" y="246610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1499" y="320175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6329" y="3193104"/>
            <a:ext cx="127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Michael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707" y="39461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3536" y="3937478"/>
            <a:ext cx="510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didn’t play football yesterday. He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707" y="471692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3537" y="4716926"/>
            <a:ext cx="99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Khang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3538" y="2474754"/>
            <a:ext cx="345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Duy</a:t>
            </a:r>
            <a:r>
              <a:rPr lang="en-US" sz="2400" dirty="0"/>
              <a:t> isn’t reading now. He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1814" y="54555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6645" y="5455573"/>
            <a:ext cx="1319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girls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BCD963-836C-40A7-88FD-A82FF4D848A5}"/>
              </a:ext>
            </a:extLst>
          </p:cNvPr>
          <p:cNvSpPr txBox="1"/>
          <p:nvPr/>
        </p:nvSpPr>
        <p:spPr>
          <a:xfrm>
            <a:off x="2365211" y="1786646"/>
            <a:ext cx="2462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karate.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75A4C9-9807-4D1F-8B85-A656854B7F44}"/>
              </a:ext>
            </a:extLst>
          </p:cNvPr>
          <p:cNvSpPr txBox="1"/>
          <p:nvPr/>
        </p:nvSpPr>
        <p:spPr>
          <a:xfrm>
            <a:off x="4177145" y="2466101"/>
            <a:ext cx="4899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table tennis with his friend.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D3CFF3-5E68-4228-86C1-AFB23058EDB2}"/>
              </a:ext>
            </a:extLst>
          </p:cNvPr>
          <p:cNvSpPr txBox="1"/>
          <p:nvPr/>
        </p:nvSpPr>
        <p:spPr>
          <a:xfrm>
            <a:off x="2025073" y="3194517"/>
            <a:ext cx="4899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swimming nearly every day.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9F322B-75C0-49D1-8321-165D3B93A32A}"/>
              </a:ext>
            </a:extLst>
          </p:cNvPr>
          <p:cNvSpPr txBox="1"/>
          <p:nvPr/>
        </p:nvSpPr>
        <p:spPr>
          <a:xfrm>
            <a:off x="6016548" y="3937477"/>
            <a:ext cx="2326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fishing.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35B7B2-BB36-4915-8906-A4B564CABE20}"/>
              </a:ext>
            </a:extLst>
          </p:cNvPr>
          <p:cNvSpPr txBox="1"/>
          <p:nvPr/>
        </p:nvSpPr>
        <p:spPr>
          <a:xfrm>
            <a:off x="1792950" y="4713321"/>
            <a:ext cx="541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volleyball last Saturday.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4124E1-B5C7-48E2-A3AA-286D65CFD9DA}"/>
              </a:ext>
            </a:extLst>
          </p:cNvPr>
          <p:cNvSpPr txBox="1"/>
          <p:nvPr/>
        </p:nvSpPr>
        <p:spPr>
          <a:xfrm>
            <a:off x="2121848" y="5458678"/>
            <a:ext cx="541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aerobics in the playground now.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6" grpId="0"/>
      <p:bldP spid="3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0"/>
            <a:ext cx="7825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correct form of the verbs </a:t>
            </a:r>
            <a:r>
              <a:rPr lang="en-US" sz="2600" b="1" i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the blanks.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707" y="18256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3537" y="1819169"/>
            <a:ext cx="167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can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707" y="246610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1499" y="320175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6328" y="3193104"/>
            <a:ext cx="786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Michael _______ swimming nearly every day.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707" y="39461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3536" y="3937478"/>
            <a:ext cx="7699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didn’t play football yesterday. He_______ fishing.</a:t>
            </a:r>
          </a:p>
          <a:p>
            <a:r>
              <a:rPr lang="en-US" sz="2400" dirty="0"/>
              <a:t>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707" y="471692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7313" y="2474754"/>
            <a:ext cx="799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Duy</a:t>
            </a:r>
            <a:r>
              <a:rPr lang="en-US" sz="2400" dirty="0"/>
              <a:t> isn’t reading now. He______     table tennis with his friend.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1814" y="54555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6644" y="5455573"/>
            <a:ext cx="783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girls_______     aerobics in the playground now.</a:t>
            </a:r>
          </a:p>
          <a:p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BCD963-836C-40A7-88FD-A82FF4D848A5}"/>
              </a:ext>
            </a:extLst>
          </p:cNvPr>
          <p:cNvSpPr txBox="1"/>
          <p:nvPr/>
        </p:nvSpPr>
        <p:spPr>
          <a:xfrm>
            <a:off x="2305722" y="1825098"/>
            <a:ext cx="2462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karate.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30CB4F-4D6A-412B-BF65-77D0787528F7}"/>
              </a:ext>
            </a:extLst>
          </p:cNvPr>
          <p:cNvSpPr txBox="1"/>
          <p:nvPr/>
        </p:nvSpPr>
        <p:spPr>
          <a:xfrm>
            <a:off x="4074384" y="2458949"/>
            <a:ext cx="1386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playing</a:t>
            </a:r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CDA4F8-F1F0-4CD7-8C57-A9A04A46A7DD}"/>
              </a:ext>
            </a:extLst>
          </p:cNvPr>
          <p:cNvSpPr txBox="1"/>
          <p:nvPr/>
        </p:nvSpPr>
        <p:spPr>
          <a:xfrm>
            <a:off x="2202466" y="3171697"/>
            <a:ext cx="859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goes</a:t>
            </a:r>
            <a:r>
              <a:rPr lang="en-US" sz="2400" dirty="0"/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127D23-5688-4FBA-B83E-AD2A7846E572}"/>
              </a:ext>
            </a:extLst>
          </p:cNvPr>
          <p:cNvSpPr txBox="1"/>
          <p:nvPr/>
        </p:nvSpPr>
        <p:spPr>
          <a:xfrm>
            <a:off x="6048167" y="3937478"/>
            <a:ext cx="10384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went</a:t>
            </a:r>
            <a:r>
              <a:rPr lang="en-US" sz="2400" dirty="0"/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35B7B2-BB36-4915-8906-A4B564CABE20}"/>
              </a:ext>
            </a:extLst>
          </p:cNvPr>
          <p:cNvSpPr txBox="1"/>
          <p:nvPr/>
        </p:nvSpPr>
        <p:spPr>
          <a:xfrm>
            <a:off x="953184" y="4663941"/>
            <a:ext cx="541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Khang</a:t>
            </a:r>
            <a:r>
              <a:rPr lang="en-US" sz="2400" dirty="0"/>
              <a:t> _______ volleyball last Saturday.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6C4A75-C9F8-42C4-AA6D-B930506EA718}"/>
              </a:ext>
            </a:extLst>
          </p:cNvPr>
          <p:cNvSpPr txBox="1"/>
          <p:nvPr/>
        </p:nvSpPr>
        <p:spPr>
          <a:xfrm>
            <a:off x="1809832" y="4636777"/>
            <a:ext cx="11445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played</a:t>
            </a:r>
            <a:r>
              <a:rPr lang="en-US" sz="2400" dirty="0"/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FAF11A-5945-43BD-AE5D-408436694BC2}"/>
              </a:ext>
            </a:extLst>
          </p:cNvPr>
          <p:cNvSpPr txBox="1"/>
          <p:nvPr/>
        </p:nvSpPr>
        <p:spPr>
          <a:xfrm>
            <a:off x="2094531" y="5389483"/>
            <a:ext cx="14422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 doing</a:t>
            </a:r>
            <a:r>
              <a:rPr lang="en-US" sz="2400" dirty="0"/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622B68-930A-49E3-B24C-78D952586A02}"/>
              </a:ext>
            </a:extLst>
          </p:cNvPr>
          <p:cNvSpPr txBox="1"/>
          <p:nvPr/>
        </p:nvSpPr>
        <p:spPr>
          <a:xfrm>
            <a:off x="2581560" y="1854293"/>
            <a:ext cx="7456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</a:t>
            </a:r>
            <a:r>
              <a:rPr lang="en-US" sz="2400" dirty="0"/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C622B68-930A-49E3-B24C-78D952586A02}"/>
              </a:ext>
            </a:extLst>
          </p:cNvPr>
          <p:cNvSpPr txBox="1"/>
          <p:nvPr/>
        </p:nvSpPr>
        <p:spPr>
          <a:xfrm>
            <a:off x="5732812" y="1739033"/>
            <a:ext cx="13261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can+ V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968187" y="2292692"/>
            <a:ext cx="413933" cy="27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62261" y="2894211"/>
            <a:ext cx="551559" cy="13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461316" y="3581747"/>
            <a:ext cx="1106081" cy="214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43572" y="4324001"/>
            <a:ext cx="1017744" cy="280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379064" y="5042531"/>
            <a:ext cx="1455066" cy="360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890198" y="5830615"/>
            <a:ext cx="605306" cy="62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8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  <p:bldP spid="39" grpId="0"/>
      <p:bldP spid="41" grpId="0"/>
      <p:bldP spid="42" grpId="0"/>
      <p:bldP spid="43" grpId="0"/>
      <p:bldP spid="4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413644"/>
            <a:ext cx="8899301" cy="1325563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Lan</a:t>
            </a:r>
            <a:r>
              <a:rPr lang="en-US" sz="3600" b="1" dirty="0"/>
              <a:t>_____(cleaned/cleans) the house yesterday.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8" y="86537"/>
            <a:ext cx="8839101" cy="5075780"/>
          </a:xfrm>
        </p:spPr>
      </p:pic>
      <p:cxnSp>
        <p:nvCxnSpPr>
          <p:cNvPr id="6" name="Straight Connector 5"/>
          <p:cNvCxnSpPr/>
          <p:nvPr/>
        </p:nvCxnSpPr>
        <p:spPr>
          <a:xfrm>
            <a:off x="4971245" y="117197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086377" y="6259132"/>
            <a:ext cx="1249251" cy="226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76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2429</TotalTime>
  <Words>1231</Words>
  <Application>Microsoft Office PowerPoint</Application>
  <PresentationFormat>On-screen Show (4:3)</PresentationFormat>
  <Paragraphs>185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Play : các môn thể thao với bóng hoặc thể thao đồng đội : play football </vt:lpstr>
      <vt:lpstr>PowerPoint Presentation</vt:lpstr>
      <vt:lpstr>PowerPoint Presentation</vt:lpstr>
      <vt:lpstr>PowerPoint Presentation</vt:lpstr>
      <vt:lpstr>Lan_____(cleaned/cleans) the house yesterday.</vt:lpstr>
      <vt:lpstr>THÌ QUÁ KHỨ ĐƠN (THE PAST SIMPLE) </vt:lpstr>
      <vt:lpstr>PowerPoint Presentation</vt:lpstr>
      <vt:lpstr>PowerPoint Presentation</vt:lpstr>
      <vt:lpstr>2. (Close / Open) the window. It's windy outside. </vt:lpstr>
      <vt:lpstr>CÂU MỆNH LỆNH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Windows10</cp:lastModifiedBy>
  <cp:revision>163</cp:revision>
  <dcterms:created xsi:type="dcterms:W3CDTF">2020-12-09T02:04:09Z</dcterms:created>
  <dcterms:modified xsi:type="dcterms:W3CDTF">2025-05-02T03:20:00Z</dcterms:modified>
</cp:coreProperties>
</file>