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32" r:id="rId2"/>
    <p:sldId id="314" r:id="rId3"/>
    <p:sldId id="315" r:id="rId4"/>
    <p:sldId id="307" r:id="rId5"/>
    <p:sldId id="316" r:id="rId6"/>
    <p:sldId id="322" r:id="rId7"/>
    <p:sldId id="317" r:id="rId8"/>
    <p:sldId id="318" r:id="rId9"/>
    <p:sldId id="319" r:id="rId10"/>
    <p:sldId id="320" r:id="rId11"/>
    <p:sldId id="321" r:id="rId12"/>
    <p:sldId id="327" r:id="rId13"/>
    <p:sldId id="326" r:id="rId14"/>
    <p:sldId id="325" r:id="rId15"/>
    <p:sldId id="324" r:id="rId16"/>
    <p:sldId id="323" r:id="rId17"/>
    <p:sldId id="331" r:id="rId18"/>
    <p:sldId id="268" r:id="rId19"/>
  </p:sldIdLst>
  <p:sldSz cx="18288000" cy="10287000"/>
  <p:notesSz cx="6858000" cy="9144000"/>
  <p:embeddedFontLs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pic>
        <p:nvPicPr>
          <p:cNvPr id="2052" name="Picture 2" descr="C:\Users\PC\Desktop\IMG_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8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3325213" y="8237702"/>
            <a:ext cx="10611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772843" y="718328"/>
            <a:ext cx="2200068" cy="1586622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083708"/>
              </a:avLst>
            </a:prstTxWarp>
          </a:bodyPr>
          <a:lstStyle/>
          <a:p>
            <a:pPr algn="ctr"/>
            <a:r>
              <a:rPr lang="en-US" sz="2279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TH &amp; THCS HUỲNH THÚC KHÁNG </a:t>
            </a:r>
            <a:endParaRPr lang="vi-VN" sz="2279" kern="10">
              <a:ln w="6350">
                <a:solidFill>
                  <a:srgbClr val="FFFF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55" name="Picture 14" descr="Atomo_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3" y="1155701"/>
            <a:ext cx="1428401" cy="7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5200654" y="1916908"/>
            <a:ext cx="1017201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700">
                <a:solidFill>
                  <a:srgbClr val="FF0000"/>
                </a:solidFill>
              </a:rPr>
              <a:t>CHÀO MỪNG QUÝ THẦY CÔ VÀ CÁC EM ĐẾN VỚI TIẾT HỌC!  </a:t>
            </a:r>
          </a:p>
        </p:txBody>
      </p:sp>
    </p:spTree>
    <p:extLst>
      <p:ext uri="{BB962C8B-B14F-4D97-AF65-F5344CB8AC3E}">
        <p14:creationId xmlns:p14="http://schemas.microsoft.com/office/powerpoint/2010/main" val="38386752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067800" y="0"/>
            <a:ext cx="76200" cy="10287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" y="2528207"/>
            <a:ext cx="3429000" cy="4326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029" y="2493736"/>
            <a:ext cx="3581400" cy="4693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-1814"/>
            <a:ext cx="17402175" cy="2495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2630" y="2781300"/>
                <a:ext cx="5497058" cy="7752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/>
                  <a:t>Đổi</a:t>
                </a:r>
                <a:r>
                  <a:rPr lang="en-US" sz="3600" dirty="0"/>
                  <a:t> 20 </a:t>
                </a:r>
                <a:r>
                  <a:rPr lang="en-US" sz="3600" dirty="0" err="1"/>
                  <a:t>phút</a:t>
                </a:r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giờ</a:t>
                </a:r>
                <a:endParaRPr lang="en-US" sz="3600" dirty="0"/>
              </a:p>
              <a:p>
                <a:r>
                  <a:rPr lang="en-US" sz="3600" dirty="0" err="1"/>
                  <a:t>Quãng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đường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xe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máy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</a:t>
                </a:r>
                <a:r>
                  <a:rPr lang="en-US" sz="3600" dirty="0"/>
                  <a:t>: 40.x</a:t>
                </a:r>
              </a:p>
              <a:p>
                <a:r>
                  <a:rPr lang="en-US" sz="3600" dirty="0" err="1"/>
                  <a:t>Thời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gian</a:t>
                </a:r>
                <a:r>
                  <a:rPr lang="en-US" sz="3600" dirty="0"/>
                  <a:t> ô </a:t>
                </a:r>
                <a:r>
                  <a:rPr lang="en-US" sz="3600" dirty="0" err="1"/>
                  <a:t>tô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</a:t>
                </a:r>
                <a:r>
                  <a:rPr lang="en-US" sz="3600" dirty="0"/>
                  <a:t>: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/>
                  <a:t>Quãng </a:t>
                </a:r>
                <a:r>
                  <a:rPr lang="en-US" sz="3600" dirty="0" err="1"/>
                  <a:t>đường</a:t>
                </a:r>
                <a:r>
                  <a:rPr lang="en-US" sz="3600" dirty="0"/>
                  <a:t> ô </a:t>
                </a:r>
                <a:r>
                  <a:rPr lang="en-US" sz="3600" dirty="0" err="1"/>
                  <a:t>tô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</a:t>
                </a:r>
                <a:r>
                  <a:rPr lang="en-US" sz="3600" dirty="0"/>
                  <a:t>:</a:t>
                </a:r>
              </a:p>
              <a:p>
                <a:r>
                  <a:rPr lang="en-US" sz="3600" dirty="0"/>
                  <a:t>60(x-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/>
                  <a:t>)</a:t>
                </a:r>
              </a:p>
              <a:p>
                <a:r>
                  <a:rPr lang="en-US" sz="3600" dirty="0" err="1"/>
                  <a:t>Tổng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quãng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đường</a:t>
                </a:r>
                <a:r>
                  <a:rPr lang="en-US" sz="3600" dirty="0"/>
                  <a:t> ô </a:t>
                </a:r>
                <a:r>
                  <a:rPr lang="en-US" sz="3600" dirty="0" err="1"/>
                  <a:t>tô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và</a:t>
                </a:r>
                <a:r>
                  <a:rPr lang="en-US" sz="3600" dirty="0"/>
                  <a:t> </a:t>
                </a:r>
                <a:r>
                  <a:rPr lang="en-US" sz="3600" dirty="0" err="1"/>
                  <a:t>xe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máy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 </a:t>
                </a:r>
                <a:r>
                  <a:rPr lang="en-US" sz="3600" dirty="0" err="1"/>
                  <a:t>quãng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đường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từ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Hà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Nội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Hải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PhòngTa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phương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trình</a:t>
                </a:r>
                <a:r>
                  <a:rPr lang="en-US" sz="3600" dirty="0"/>
                  <a:t>: </a:t>
                </a:r>
              </a:p>
              <a:p>
                <a:pPr algn="ctr"/>
                <a:r>
                  <a:rPr lang="en-US" sz="4000" dirty="0"/>
                  <a:t>40x+60(x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/>
                  <a:t>)=120</a:t>
                </a:r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630" y="2781300"/>
                <a:ext cx="5497058" cy="7752059"/>
              </a:xfrm>
              <a:prstGeom prst="rect">
                <a:avLst/>
              </a:prstGeom>
              <a:blipFill rotWithShape="0">
                <a:blip r:embed="rId5"/>
                <a:stretch>
                  <a:fillRect l="-3326" r="-3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54429" y="2622081"/>
                <a:ext cx="5497058" cy="724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Đổi 20 </a:t>
                </a:r>
                <a:r>
                  <a:rPr lang="en-US" sz="3600" dirty="0" err="1"/>
                  <a:t>phút</a:t>
                </a:r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giờ</a:t>
                </a:r>
                <a:endParaRPr lang="en-US" sz="3600" dirty="0"/>
              </a:p>
              <a:p>
                <a:r>
                  <a:rPr lang="en-US" sz="3600" dirty="0" err="1"/>
                  <a:t>Thời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gian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xe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máy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điểm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gặp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nhau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 err="1"/>
                  <a:t>Quãng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đường</a:t>
                </a:r>
                <a:r>
                  <a:rPr lang="en-US" sz="3600" dirty="0"/>
                  <a:t> ô </a:t>
                </a:r>
                <a:r>
                  <a:rPr lang="en-US" sz="3600" dirty="0" err="1"/>
                  <a:t>tô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điểm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gặp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nhau</a:t>
                </a:r>
                <a:r>
                  <a:rPr lang="en-US" sz="3600" dirty="0"/>
                  <a:t>: 120 - x</a:t>
                </a:r>
              </a:p>
              <a:p>
                <a:r>
                  <a:rPr lang="en-US" sz="3600" dirty="0" err="1"/>
                  <a:t>Thời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gian</a:t>
                </a:r>
                <a:r>
                  <a:rPr lang="en-US" sz="3600" dirty="0"/>
                  <a:t> ô </a:t>
                </a:r>
                <a:r>
                  <a:rPr lang="en-US" sz="3600" dirty="0" err="1"/>
                  <a:t>tô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đến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điểm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gặp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nhau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120−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/>
                  <a:t>Do </a:t>
                </a:r>
                <a:r>
                  <a:rPr lang="en-US" sz="3600" dirty="0" err="1"/>
                  <a:t>xe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máy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trước</a:t>
                </a:r>
                <a:r>
                  <a:rPr lang="en-US" sz="3600" dirty="0"/>
                  <a:t> ô </a:t>
                </a:r>
                <a:r>
                  <a:rPr lang="en-US" sz="3600" dirty="0" err="1"/>
                  <a:t>tô</a:t>
                </a:r>
                <a:r>
                  <a:rPr lang="en-US" sz="3600" dirty="0"/>
                  <a:t> 20 </a:t>
                </a:r>
                <a:r>
                  <a:rPr lang="en-US" sz="3600" dirty="0" err="1"/>
                  <a:t>phút</a:t>
                </a:r>
                <a:r>
                  <a:rPr lang="en-US" sz="3600" dirty="0"/>
                  <a:t> ta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phương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trình</a:t>
                </a:r>
                <a:r>
                  <a:rPr lang="en-US" sz="3600" dirty="0"/>
                  <a:t>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120−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429" y="2622081"/>
                <a:ext cx="5497058" cy="7245894"/>
              </a:xfrm>
              <a:prstGeom prst="rect">
                <a:avLst/>
              </a:prstGeom>
              <a:blipFill rotWithShape="0">
                <a:blip r:embed="rId6"/>
                <a:stretch>
                  <a:fillRect l="-3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" y="8343900"/>
            <a:ext cx="2971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4076700"/>
            <a:ext cx="19364325" cy="11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"/>
            <a:ext cx="18288000" cy="1968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62300"/>
            <a:ext cx="18059400" cy="3264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526890"/>
            <a:ext cx="17754600" cy="16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8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2869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8" y="3458580"/>
            <a:ext cx="17009382" cy="1668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18" y="5126841"/>
            <a:ext cx="17009382" cy="2362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18" y="7514227"/>
            <a:ext cx="17009382" cy="2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-189168"/>
            <a:ext cx="18262600" cy="3999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45" y="3891891"/>
            <a:ext cx="15070725" cy="1565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6" y="5372956"/>
            <a:ext cx="15418388" cy="123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86" y="6570097"/>
            <a:ext cx="16044863" cy="1315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4" y="7808019"/>
            <a:ext cx="16154400" cy="1460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1" y="9166793"/>
            <a:ext cx="16154400" cy="11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7884028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501" y="2402762"/>
            <a:ext cx="19004838" cy="187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58" y="4444519"/>
            <a:ext cx="18186629" cy="225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218" y="6470514"/>
            <a:ext cx="18544218" cy="169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025545"/>
            <a:ext cx="17920314" cy="22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" y="-31850"/>
            <a:ext cx="14470743" cy="7010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008893"/>
            <a:ext cx="18197286" cy="1580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8584508"/>
            <a:ext cx="17678400" cy="17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" y="-114300"/>
            <a:ext cx="15962085" cy="773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5" y="7734300"/>
            <a:ext cx="15809685" cy="26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46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00475" y="1714500"/>
            <a:ext cx="10687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120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2766897" y="3079982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23170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6897" y="466342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815148"/>
            <a:ext cx="935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2766897" y="6314979"/>
            <a:ext cx="11430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50" y="6122354"/>
            <a:ext cx="935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0440" y="-23352"/>
            <a:ext cx="25618440" cy="1067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55" y="19050"/>
            <a:ext cx="18319955" cy="3144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61341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91 -0.01851 L -0.0125 -0.048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8472638" cy="628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2628900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Quãng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đường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</a:rPr>
              <a:t>tô</a:t>
            </a:r>
            <a:r>
              <a:rPr lang="en-US" sz="3600" b="1" dirty="0">
                <a:solidFill>
                  <a:srgbClr val="0000FF"/>
                </a:solidFill>
              </a:rPr>
              <a:t>: 60.x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3996035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xe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x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: x+1</a:t>
            </a:r>
          </a:p>
          <a:p>
            <a:r>
              <a:rPr lang="en-US" sz="3200" b="1" dirty="0" err="1">
                <a:solidFill>
                  <a:srgbClr val="0000FF"/>
                </a:solidFill>
              </a:rPr>
              <a:t>Quãng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xe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: 40(x+1)</a:t>
            </a:r>
          </a:p>
          <a:p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52028"/>
            <a:ext cx="1139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Phương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trình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ẩn</a:t>
            </a:r>
            <a:r>
              <a:rPr lang="en-US" sz="3600" b="1" dirty="0">
                <a:solidFill>
                  <a:srgbClr val="0000FF"/>
                </a:solidFill>
              </a:rPr>
              <a:t> x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60x = 40(x+1)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60x=40x+40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60x-40x=40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20x=40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x=2</a:t>
            </a:r>
          </a:p>
          <a:p>
            <a:r>
              <a:rPr lang="en-US" sz="3600" b="1" dirty="0" err="1">
                <a:solidFill>
                  <a:srgbClr val="0000FF"/>
                </a:solidFill>
              </a:rPr>
              <a:t>Vào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lúc</a:t>
            </a:r>
            <a:r>
              <a:rPr lang="en-US" sz="3600" b="1" dirty="0">
                <a:solidFill>
                  <a:srgbClr val="0000FF"/>
                </a:solidFill>
              </a:rPr>
              <a:t> 7+2=9 </a:t>
            </a:r>
            <a:r>
              <a:rPr lang="en-US" sz="3600" b="1" dirty="0" err="1">
                <a:solidFill>
                  <a:srgbClr val="0000FF"/>
                </a:solidFill>
              </a:rPr>
              <a:t>giờ</a:t>
            </a:r>
            <a:r>
              <a:rPr lang="en-US" sz="3600" b="1" dirty="0">
                <a:solidFill>
                  <a:srgbClr val="0000FF"/>
                </a:solidFill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</a:rPr>
              <a:t>tô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đuổi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kịp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xe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máy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0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" y="2324100"/>
            <a:ext cx="18287101" cy="6589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" y="110490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Thông</a:t>
            </a:r>
            <a:r>
              <a:rPr lang="en-US" sz="4000" dirty="0"/>
              <a:t> qua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ta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tổng</a:t>
            </a:r>
            <a:r>
              <a:rPr lang="en-US" sz="4000" dirty="0"/>
              <a:t> </a:t>
            </a:r>
            <a:r>
              <a:rPr lang="en-US" sz="4000" dirty="0" err="1"/>
              <a:t>quát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706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573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899"/>
            <a:ext cx="18288000" cy="2964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71" y="7353300"/>
            <a:ext cx="17754600" cy="20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573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12700"/>
            <a:ext cx="17526000" cy="65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2042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171700"/>
            <a:ext cx="14097000" cy="2462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4633890"/>
            <a:ext cx="13628714" cy="56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2" y="-114300"/>
            <a:ext cx="18309771" cy="3790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696101"/>
            <a:ext cx="166116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Gọi</a:t>
            </a:r>
            <a:r>
              <a:rPr lang="en-US" sz="3600" dirty="0"/>
              <a:t> x (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)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ban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mặt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khuyến</a:t>
            </a:r>
            <a:r>
              <a:rPr lang="en-US" sz="3600" dirty="0"/>
              <a:t> </a:t>
            </a:r>
            <a:r>
              <a:rPr lang="en-US" sz="3600" dirty="0" err="1"/>
              <a:t>mại</a:t>
            </a:r>
            <a:endParaRPr lang="en-US" sz="3600" dirty="0"/>
          </a:p>
          <a:p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kiện</a:t>
            </a:r>
            <a:r>
              <a:rPr lang="en-US" sz="3600" dirty="0"/>
              <a:t>: x &gt; 380</a:t>
            </a:r>
          </a:p>
          <a:p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chương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khuyến</a:t>
            </a:r>
            <a:r>
              <a:rPr lang="en-US" sz="3600" dirty="0"/>
              <a:t> </a:t>
            </a:r>
            <a:r>
              <a:rPr lang="en-US" sz="3600" dirty="0" err="1"/>
              <a:t>mại</a:t>
            </a:r>
            <a:r>
              <a:rPr lang="en-US" sz="3600" dirty="0"/>
              <a:t> </a:t>
            </a:r>
            <a:r>
              <a:rPr lang="en-US" sz="3600" dirty="0" err="1"/>
              <a:t>giảm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20% </a:t>
            </a:r>
            <a:r>
              <a:rPr lang="en-US" sz="3600" dirty="0" err="1"/>
              <a:t>là</a:t>
            </a:r>
            <a:r>
              <a:rPr lang="en-US" sz="3600" dirty="0"/>
              <a:t>: x.(100%-20%)=80%x</a:t>
            </a:r>
          </a:p>
          <a:p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khách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thiết</a:t>
            </a:r>
            <a:r>
              <a:rPr lang="en-US" sz="3600" dirty="0"/>
              <a:t> </a:t>
            </a:r>
            <a:r>
              <a:rPr lang="en-US" sz="3600" dirty="0" err="1"/>
              <a:t>giảm</a:t>
            </a:r>
            <a:r>
              <a:rPr lang="en-US" sz="3600" dirty="0"/>
              <a:t> </a:t>
            </a:r>
            <a:r>
              <a:rPr lang="en-US" sz="3600" dirty="0" err="1"/>
              <a:t>thiêm</a:t>
            </a:r>
            <a:r>
              <a:rPr lang="en-US" sz="3600" dirty="0"/>
              <a:t> 5%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giảm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r>
              <a:rPr lang="en-US" sz="3600" dirty="0"/>
              <a:t>80%x(100%-5%)=80%.95%.x</a:t>
            </a:r>
          </a:p>
          <a:p>
            <a:r>
              <a:rPr lang="en-US" sz="3600" dirty="0"/>
              <a:t>Theo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ta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80%.95%.x = 380</a:t>
            </a:r>
          </a:p>
          <a:p>
            <a:r>
              <a:rPr lang="en-US" sz="3600" dirty="0" err="1"/>
              <a:t>Giải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</a:p>
          <a:p>
            <a:r>
              <a:rPr lang="en-US" sz="3600" dirty="0"/>
              <a:t>80%.95%.x = 380</a:t>
            </a:r>
          </a:p>
          <a:p>
            <a:r>
              <a:rPr lang="en-US" sz="3600" dirty="0"/>
              <a:t>x=380 </a:t>
            </a:r>
            <a:r>
              <a:rPr lang="en-US" sz="3600" dirty="0">
                <a:sym typeface="Wingdings" panose="05000000000000000000" pitchFamily="2" charset="2"/>
              </a:rPr>
              <a:t>: (</a:t>
            </a:r>
            <a:r>
              <a:rPr lang="en-US" sz="3600" dirty="0"/>
              <a:t>80%.95%)=500 </a:t>
            </a:r>
          </a:p>
          <a:p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</a:t>
            </a:r>
            <a:r>
              <a:rPr lang="en-US" sz="3600" dirty="0" err="1"/>
              <a:t>này</a:t>
            </a:r>
            <a:r>
              <a:rPr lang="en-US" sz="3600" dirty="0"/>
              <a:t> </a:t>
            </a:r>
            <a:r>
              <a:rPr lang="en-US" sz="3600" dirty="0" err="1"/>
              <a:t>thỏa</a:t>
            </a:r>
            <a:r>
              <a:rPr lang="en-US" sz="3600" dirty="0"/>
              <a:t> </a:t>
            </a:r>
            <a:r>
              <a:rPr lang="en-US" sz="3600" dirty="0" err="1"/>
              <a:t>mãn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kiện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ẩn</a:t>
            </a:r>
            <a:r>
              <a:rPr lang="en-US" sz="3600" dirty="0"/>
              <a:t>.</a:t>
            </a:r>
          </a:p>
          <a:p>
            <a:r>
              <a:rPr lang="en-US" sz="3600" dirty="0" err="1"/>
              <a:t>Vậy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ban </a:t>
            </a:r>
            <a:r>
              <a:rPr lang="en-US" sz="3600" dirty="0" err="1"/>
              <a:t>đầu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mặt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khuyến</a:t>
            </a:r>
            <a:r>
              <a:rPr lang="en-US" sz="3600" dirty="0"/>
              <a:t> </a:t>
            </a:r>
            <a:r>
              <a:rPr lang="en-US" sz="3600" dirty="0" err="1"/>
              <a:t>mại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500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58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8" y="0"/>
            <a:ext cx="18295257" cy="5584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753100"/>
            <a:ext cx="3429000" cy="4326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5593195"/>
            <a:ext cx="3581400" cy="4693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227" y="5593195"/>
            <a:ext cx="4191000" cy="476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2800" y="6973222"/>
            <a:ext cx="31813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1200" y="5933702"/>
            <a:ext cx="44005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397</Words>
  <Application>Microsoft Office PowerPoint</Application>
  <PresentationFormat>Custom</PresentationFormat>
  <Paragraphs>46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MS PGothic</vt:lpstr>
      <vt:lpstr>Cambria Math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PN-PC</cp:lastModifiedBy>
  <cp:revision>76</cp:revision>
  <dcterms:created xsi:type="dcterms:W3CDTF">2006-08-16T00:00:00Z</dcterms:created>
  <dcterms:modified xsi:type="dcterms:W3CDTF">2025-05-08T03:39:50Z</dcterms:modified>
  <dc:identifier>DAFD8QqN0sk</dc:identifier>
</cp:coreProperties>
</file>