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sldIdLst>
    <p:sldId id="291" r:id="rId2"/>
    <p:sldId id="292" r:id="rId3"/>
    <p:sldId id="265" r:id="rId4"/>
    <p:sldId id="268" r:id="rId5"/>
    <p:sldId id="270" r:id="rId6"/>
    <p:sldId id="256" r:id="rId7"/>
    <p:sldId id="258" r:id="rId8"/>
    <p:sldId id="273" r:id="rId9"/>
    <p:sldId id="274" r:id="rId10"/>
    <p:sldId id="275" r:id="rId11"/>
    <p:sldId id="278" r:id="rId12"/>
    <p:sldId id="282" r:id="rId13"/>
    <p:sldId id="279" r:id="rId14"/>
    <p:sldId id="285" r:id="rId15"/>
    <p:sldId id="280" r:id="rId16"/>
    <p:sldId id="293"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Trebuchet MS" panose="020B0603020202020204" pitchFamily="34" charset="0"/>
      <p:regular r:id="rId22"/>
      <p:bold r:id="rId23"/>
      <p:italic r:id="rId24"/>
      <p:boldItalic r:id="rId25"/>
    </p:embeddedFont>
    <p:embeddedFont>
      <p:font typeface="Wingdings 3" panose="05040102010807070707" pitchFamily="18" charset="2"/>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7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60601" y="3606801"/>
            <a:ext cx="11650404" cy="2469453"/>
          </a:xfrm>
        </p:spPr>
        <p:txBody>
          <a:bodyPr anchor="b">
            <a:noAutofit/>
          </a:bodyPr>
          <a:lstStyle>
            <a:lvl1pPr algn="r">
              <a:defRPr sz="81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260601" y="6076250"/>
            <a:ext cx="11650404" cy="1645349"/>
          </a:xfrm>
        </p:spPr>
        <p:txBody>
          <a:bodyPr anchor="t"/>
          <a:lstStyle>
            <a:lvl1pPr marL="0" indent="0" algn="r">
              <a:buNone/>
              <a:defRPr>
                <a:solidFill>
                  <a:schemeClr val="tx1">
                    <a:lumMod val="50000"/>
                    <a:lumOff val="5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3220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3" y="914400"/>
            <a:ext cx="12895002" cy="5105400"/>
          </a:xfrm>
        </p:spPr>
        <p:txBody>
          <a:bodyPr anchor="ctr">
            <a:normAutofit/>
          </a:bodyPr>
          <a:lstStyle>
            <a:lvl1pPr algn="l">
              <a:defRPr sz="6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4478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2049209" y="5448300"/>
            <a:ext cx="10836786"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0" name="TextBox 19"/>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latin typeface="Arial"/>
              </a:rPr>
              <a:t>”</a:t>
            </a:r>
            <a:endParaRPr lang="en-US" sz="2700" dirty="0">
              <a:solidFill>
                <a:schemeClr val="accent1">
                  <a:lumMod val="60000"/>
                  <a:lumOff val="40000"/>
                </a:schemeClr>
              </a:solidFill>
              <a:latin typeface="Arial"/>
            </a:endParaRPr>
          </a:p>
        </p:txBody>
      </p:sp>
    </p:spTree>
    <p:extLst>
      <p:ext uri="{BB962C8B-B14F-4D97-AF65-F5344CB8AC3E}">
        <p14:creationId xmlns:p14="http://schemas.microsoft.com/office/powerpoint/2010/main" val="2931955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16003" y="2897982"/>
            <a:ext cx="12895002" cy="3893190"/>
          </a:xfrm>
        </p:spPr>
        <p:txBody>
          <a:bodyPr anchor="b">
            <a:normAutofit/>
          </a:bodyPr>
          <a:lstStyle>
            <a:lvl1pPr algn="l">
              <a:defRPr sz="6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4636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tx1">
                    <a:lumMod val="75000"/>
                    <a:lumOff val="25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33281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28699" y="914400"/>
            <a:ext cx="12882305" cy="4533900"/>
          </a:xfrm>
        </p:spPr>
        <p:txBody>
          <a:bodyPr anchor="ctr">
            <a:normAutofit/>
          </a:bodyPr>
          <a:lstStyle>
            <a:lvl1pPr algn="l">
              <a:defRPr sz="66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870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5286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51510" y="914399"/>
            <a:ext cx="1957115" cy="787717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16003" y="914400"/>
            <a:ext cx="10590225" cy="7877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2845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6227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3" y="4051301"/>
            <a:ext cx="12895002" cy="2739872"/>
          </a:xfrm>
        </p:spPr>
        <p:txBody>
          <a:bodyPr anchor="b"/>
          <a:lstStyle>
            <a:lvl1pPr algn="l">
              <a:defRPr sz="6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016003" y="6791172"/>
            <a:ext cx="12895002" cy="1290600"/>
          </a:xfrm>
        </p:spPr>
        <p:txBody>
          <a:bodyPr anchor="t"/>
          <a:lstStyle>
            <a:lvl1pPr marL="0" indent="0" algn="l">
              <a:buNone/>
              <a:defRPr sz="30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04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16002" y="3240884"/>
            <a:ext cx="6276053" cy="58211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634955" y="3240884"/>
            <a:ext cx="6276051" cy="5821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4466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13618" y="3241475"/>
            <a:ext cx="6278435"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013618" y="4105868"/>
            <a:ext cx="6278435" cy="495617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632575" y="3241475"/>
            <a:ext cx="6278427"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7632577" y="4105868"/>
            <a:ext cx="6278426" cy="495617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5439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1" y="914400"/>
            <a:ext cx="12895002" cy="19812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594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717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1" y="2247906"/>
            <a:ext cx="5781792" cy="1917699"/>
          </a:xfrm>
        </p:spPr>
        <p:txBody>
          <a:bodyPr anchor="b">
            <a:normAutofit/>
          </a:bodyPr>
          <a:lstStyle>
            <a:lvl1pPr>
              <a:defRPr sz="3000"/>
            </a:lvl1pPr>
          </a:lstStyle>
          <a:p>
            <a:r>
              <a:rPr lang="en-US" smtClean="0"/>
              <a:t>Click to edit Master title style</a:t>
            </a:r>
            <a:endParaRPr lang="en-US" dirty="0"/>
          </a:p>
        </p:txBody>
      </p:sp>
      <p:sp>
        <p:nvSpPr>
          <p:cNvPr id="3" name="Content Placeholder 2"/>
          <p:cNvSpPr>
            <a:spLocks noGrp="1"/>
          </p:cNvSpPr>
          <p:nvPr>
            <p:ph idx="1"/>
          </p:nvPr>
        </p:nvSpPr>
        <p:spPr>
          <a:xfrm>
            <a:off x="7140692" y="772387"/>
            <a:ext cx="6770312" cy="828965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16001" y="4165604"/>
            <a:ext cx="5781792" cy="3876674"/>
          </a:xfrm>
        </p:spPr>
        <p:txBody>
          <a:bodyPr>
            <a:normAutofit/>
          </a:bodyPr>
          <a:lstStyle>
            <a:lvl1pPr marL="0" indent="0">
              <a:buNone/>
              <a:defRPr sz="2100"/>
            </a:lvl1pPr>
            <a:lvl2pPr marL="685595" indent="0">
              <a:buNone/>
              <a:defRPr sz="2100"/>
            </a:lvl2pPr>
            <a:lvl3pPr marL="1371189" indent="0">
              <a:buNone/>
              <a:defRPr sz="1800"/>
            </a:lvl3pPr>
            <a:lvl4pPr marL="2056784" indent="0">
              <a:buNone/>
              <a:defRPr sz="1500"/>
            </a:lvl4pPr>
            <a:lvl5pPr marL="2742377" indent="0">
              <a:buNone/>
              <a:defRPr sz="1500"/>
            </a:lvl5pPr>
            <a:lvl6pPr marL="3427971" indent="0">
              <a:buNone/>
              <a:defRPr sz="1500"/>
            </a:lvl6pPr>
            <a:lvl7pPr marL="4113566" indent="0">
              <a:buNone/>
              <a:defRPr sz="1500"/>
            </a:lvl7pPr>
            <a:lvl8pPr marL="4799160" indent="0">
              <a:buNone/>
              <a:defRPr sz="1500"/>
            </a:lvl8pPr>
            <a:lvl9pPr marL="5484755"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113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2" y="7200900"/>
            <a:ext cx="12895001" cy="85010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16001" y="914400"/>
            <a:ext cx="12895002" cy="5768577"/>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1016002" y="8051007"/>
            <a:ext cx="12895001" cy="1011036"/>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910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1016001" y="914400"/>
            <a:ext cx="12895002" cy="19812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16001" y="3240884"/>
            <a:ext cx="12895002" cy="58211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807700" y="9062044"/>
            <a:ext cx="1367909"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1D8BD707-D9CF-40AE-B4C6-C98DA3205C09}" type="datetimeFigureOut">
              <a:rPr lang="en-US" smtClean="0"/>
              <a:pPr/>
              <a:t>12/07/2023</a:t>
            </a:fld>
            <a:endParaRPr lang="en-US"/>
          </a:p>
        </p:txBody>
      </p:sp>
      <p:sp>
        <p:nvSpPr>
          <p:cNvPr id="5" name="Footer Placeholder 4"/>
          <p:cNvSpPr>
            <a:spLocks noGrp="1"/>
          </p:cNvSpPr>
          <p:nvPr>
            <p:ph type="ftr" sz="quarter" idx="3"/>
          </p:nvPr>
        </p:nvSpPr>
        <p:spPr>
          <a:xfrm>
            <a:off x="1016001" y="9062044"/>
            <a:ext cx="9446418"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885995" y="9062044"/>
            <a:ext cx="1025009" cy="547688"/>
          </a:xfrm>
          <a:prstGeom prst="rect">
            <a:avLst/>
          </a:prstGeom>
        </p:spPr>
        <p:txBody>
          <a:bodyPr vert="horz" lIns="91440" tIns="45720" rIns="91440" bIns="45720" rtlCol="0" anchor="ctr"/>
          <a:lstStyle>
            <a:lvl1pPr algn="r">
              <a:defRPr sz="135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913339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6858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SzPct val="80000"/>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SzPct val="80000"/>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2.svg"/><Relationship Id="rId7" Type="http://schemas.openxmlformats.org/officeDocument/2006/relationships/image" Target="../media/image1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0.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svg"/><Relationship Id="rId18" Type="http://schemas.openxmlformats.org/officeDocument/2006/relationships/image" Target="../media/image29.png"/><Relationship Id="rId26" Type="http://schemas.openxmlformats.org/officeDocument/2006/relationships/image" Target="../media/image33.png"/><Relationship Id="rId3" Type="http://schemas.openxmlformats.org/officeDocument/2006/relationships/image" Target="../media/image8.svg"/><Relationship Id="rId21" Type="http://schemas.openxmlformats.org/officeDocument/2006/relationships/image" Target="../media/image53.svg"/><Relationship Id="rId7" Type="http://schemas.openxmlformats.org/officeDocument/2006/relationships/image" Target="../media/image12.svg"/><Relationship Id="rId12" Type="http://schemas.openxmlformats.org/officeDocument/2006/relationships/image" Target="../media/image11.png"/><Relationship Id="rId17" Type="http://schemas.openxmlformats.org/officeDocument/2006/relationships/image" Target="../media/image49.svg"/><Relationship Id="rId25" Type="http://schemas.openxmlformats.org/officeDocument/2006/relationships/image" Target="../media/image57.svg"/><Relationship Id="rId2" Type="http://schemas.openxmlformats.org/officeDocument/2006/relationships/image" Target="../media/image4.png"/><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6.svg"/><Relationship Id="rId24" Type="http://schemas.openxmlformats.org/officeDocument/2006/relationships/image" Target="../media/image32.png"/><Relationship Id="rId5" Type="http://schemas.openxmlformats.org/officeDocument/2006/relationships/image" Target="../media/image10.svg"/><Relationship Id="rId15" Type="http://schemas.openxmlformats.org/officeDocument/2006/relationships/image" Target="../media/image40.svg"/><Relationship Id="rId23" Type="http://schemas.openxmlformats.org/officeDocument/2006/relationships/image" Target="../media/image55.svg"/><Relationship Id="rId28" Type="http://schemas.openxmlformats.org/officeDocument/2006/relationships/image" Target="../media/image59.svg"/><Relationship Id="rId10" Type="http://schemas.openxmlformats.org/officeDocument/2006/relationships/image" Target="../media/image8.png"/><Relationship Id="rId19" Type="http://schemas.openxmlformats.org/officeDocument/2006/relationships/image" Target="../media/image51.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22.png"/><Relationship Id="rId22" Type="http://schemas.openxmlformats.org/officeDocument/2006/relationships/image" Target="../media/image31.png"/><Relationship Id="rId27"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2.svg"/><Relationship Id="rId5" Type="http://schemas.openxmlformats.org/officeDocument/2006/relationships/image" Target="../media/image12.svg"/><Relationship Id="rId1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26.svg"/><Relationship Id="rId1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49.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9.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6.svg"/><Relationship Id="rId1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svg"/><Relationship Id="rId18" Type="http://schemas.openxmlformats.org/officeDocument/2006/relationships/image" Target="../media/image28.png"/><Relationship Id="rId3" Type="http://schemas.openxmlformats.org/officeDocument/2006/relationships/slideLayout" Target="../slideLayouts/slideLayout7.xml"/><Relationship Id="rId21" Type="http://schemas.openxmlformats.org/officeDocument/2006/relationships/image" Target="../media/image62.svg"/><Relationship Id="rId7" Type="http://schemas.openxmlformats.org/officeDocument/2006/relationships/image" Target="../media/image10.svg"/><Relationship Id="rId12" Type="http://schemas.openxmlformats.org/officeDocument/2006/relationships/image" Target="../media/image8.png"/><Relationship Id="rId17" Type="http://schemas.openxmlformats.org/officeDocument/2006/relationships/image" Target="../media/image40.svg"/><Relationship Id="rId2" Type="http://schemas.openxmlformats.org/officeDocument/2006/relationships/audio" Target="../media/media4.mp3"/><Relationship Id="rId16" Type="http://schemas.openxmlformats.org/officeDocument/2006/relationships/image" Target="../media/image22.png"/><Relationship Id="rId20" Type="http://schemas.openxmlformats.org/officeDocument/2006/relationships/image" Target="../media/image37.png"/><Relationship Id="rId1" Type="http://schemas.microsoft.com/office/2007/relationships/media" Target="../media/media4.mp3"/><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20.svg"/><Relationship Id="rId10" Type="http://schemas.openxmlformats.org/officeDocument/2006/relationships/image" Target="../media/image7.png"/><Relationship Id="rId19" Type="http://schemas.openxmlformats.org/officeDocument/2006/relationships/image" Target="../media/image49.sv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1.png"/><Relationship Id="rId2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svg"/><Relationship Id="rId1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26.svg"/><Relationship Id="rId12" Type="http://schemas.openxmlformats.org/officeDocument/2006/relationships/image" Target="../media/image1.png"/><Relationship Id="rId17" Type="http://schemas.openxmlformats.org/officeDocument/2006/relationships/image" Target="../media/image32.svg"/><Relationship Id="rId2" Type="http://schemas.openxmlformats.org/officeDocument/2006/relationships/audio" Target="../media/media2.mp3"/><Relationship Id="rId16" Type="http://schemas.openxmlformats.org/officeDocument/2006/relationships/image" Target="../media/image17.png"/><Relationship Id="rId20" Type="http://schemas.openxmlformats.org/officeDocument/2006/relationships/image" Target="../media/image19.png"/><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12.svg"/><Relationship Id="rId15" Type="http://schemas.openxmlformats.org/officeDocument/2006/relationships/image" Target="../media/image10.svg"/><Relationship Id="rId10" Type="http://schemas.openxmlformats.org/officeDocument/2006/relationships/image" Target="../media/image16.png"/><Relationship Id="rId19" Type="http://schemas.openxmlformats.org/officeDocument/2006/relationships/image" Target="../media/image34.svg"/><Relationship Id="rId4" Type="http://schemas.openxmlformats.org/officeDocument/2006/relationships/image" Target="../media/image6.png"/><Relationship Id="rId9" Type="http://schemas.openxmlformats.org/officeDocument/2006/relationships/image" Target="../media/image28.sv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0.svg"/><Relationship Id="rId3" Type="http://schemas.openxmlformats.org/officeDocument/2006/relationships/image" Target="../media/image12.svg"/><Relationship Id="rId7" Type="http://schemas.openxmlformats.org/officeDocument/2006/relationships/image" Target="../media/image28.svg"/><Relationship Id="rId12" Type="http://schemas.openxmlformats.org/officeDocument/2006/relationships/image" Target="../media/image5.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svg"/><Relationship Id="rId5" Type="http://schemas.openxmlformats.org/officeDocument/2006/relationships/image" Target="../media/image26.svg"/><Relationship Id="rId15" Type="http://schemas.openxmlformats.org/officeDocument/2006/relationships/image" Target="../media/image32.sv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30.sv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38.svg"/><Relationship Id="rId12" Type="http://schemas.openxmlformats.org/officeDocument/2006/relationships/image" Target="../media/image6.png"/><Relationship Id="rId2" Type="http://schemas.openxmlformats.org/officeDocument/2006/relationships/audio" Target="../media/media3.mp3"/><Relationship Id="rId16" Type="http://schemas.openxmlformats.org/officeDocument/2006/relationships/image" Target="../media/image19.png"/><Relationship Id="rId1" Type="http://schemas.microsoft.com/office/2007/relationships/media" Target="../media/media3.mp3"/><Relationship Id="rId6" Type="http://schemas.openxmlformats.org/officeDocument/2006/relationships/image" Target="../media/image21.png"/><Relationship Id="rId11" Type="http://schemas.openxmlformats.org/officeDocument/2006/relationships/image" Target="../media/image10.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40.sv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4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8.svg"/><Relationship Id="rId10" Type="http://schemas.openxmlformats.org/officeDocument/2006/relationships/image" Target="../media/image24.jpg"/><Relationship Id="rId4" Type="http://schemas.openxmlformats.org/officeDocument/2006/relationships/image" Target="../media/image21.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4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8.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076510" y="1753698"/>
            <a:ext cx="14659399" cy="861774"/>
          </a:xfrm>
          <a:prstGeom prst="rect">
            <a:avLst/>
          </a:prstGeom>
        </p:spPr>
        <p:txBody>
          <a:bodyPr wrap="square" lIns="0" tIns="0" rIns="0" bIns="0" rtlCol="0" anchor="t">
            <a:spAutoFit/>
          </a:bodyPr>
          <a:lstStyle/>
          <a:p>
            <a:pPr algn="ctr"/>
            <a:r>
              <a:rPr lang="vi-VN" sz="5600" b="1" dirty="0">
                <a:solidFill>
                  <a:schemeClr val="accent3">
                    <a:lumMod val="50000"/>
                  </a:schemeClr>
                </a:solidFill>
                <a:latin typeface="Arial" panose="020B0604020202020204" pitchFamily="34" charset="0"/>
                <a:cs typeface="Arial" panose="020B0604020202020204" pitchFamily="34" charset="0"/>
              </a:rPr>
              <a:t>CHỦ ĐỀ 1: VUI NGÀY KHAI TRƯỜNG</a:t>
            </a:r>
            <a:endParaRPr lang="en-US" sz="5600" b="1" dirty="0">
              <a:solidFill>
                <a:schemeClr val="accent3">
                  <a:lumMod val="50000"/>
                </a:schemeClr>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374184">
            <a:off x="-184739" y="581061"/>
            <a:ext cx="3891432" cy="19457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25435" y="-91307"/>
            <a:ext cx="2643550" cy="239241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75655">
            <a:off x="1308674" y="7441276"/>
            <a:ext cx="1706637" cy="287433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861277" y="102852"/>
            <a:ext cx="1104199" cy="114276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469805" y="6124376"/>
            <a:ext cx="1277265" cy="1203822"/>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802249">
            <a:off x="962665" y="4633163"/>
            <a:ext cx="732169" cy="1501885"/>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5371" r="75486"/>
          <a:stretch>
            <a:fillRect/>
          </a:stretch>
        </p:blipFill>
        <p:spPr>
          <a:xfrm>
            <a:off x="6168023" y="1188198"/>
            <a:ext cx="388483" cy="39243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73491" t="5362" b="65314"/>
          <a:stretch>
            <a:fillRect/>
          </a:stretch>
        </p:blipFill>
        <p:spPr>
          <a:xfrm rot="-1833109">
            <a:off x="4320153" y="7387235"/>
            <a:ext cx="420097" cy="467251"/>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5371" r="75486"/>
          <a:stretch>
            <a:fillRect/>
          </a:stretch>
        </p:blipFill>
        <p:spPr>
          <a:xfrm>
            <a:off x="12305518" y="7836456"/>
            <a:ext cx="388483" cy="392433"/>
          </a:xfrm>
          <a:prstGeom prst="rect">
            <a:avLst/>
          </a:prstGeom>
        </p:spPr>
      </p:pic>
      <p:grpSp>
        <p:nvGrpSpPr>
          <p:cNvPr id="15" name="Group 15"/>
          <p:cNvGrpSpPr/>
          <p:nvPr/>
        </p:nvGrpSpPr>
        <p:grpSpPr>
          <a:xfrm>
            <a:off x="2487569" y="4548322"/>
            <a:ext cx="152400" cy="15240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7" name="Group 17"/>
          <p:cNvGrpSpPr/>
          <p:nvPr/>
        </p:nvGrpSpPr>
        <p:grpSpPr>
          <a:xfrm>
            <a:off x="4804970" y="8488222"/>
            <a:ext cx="152400" cy="15240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9" name="Group 19"/>
          <p:cNvGrpSpPr/>
          <p:nvPr/>
        </p:nvGrpSpPr>
        <p:grpSpPr>
          <a:xfrm>
            <a:off x="16906874" y="4472122"/>
            <a:ext cx="152400" cy="15240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1" name="Group 21"/>
          <p:cNvGrpSpPr/>
          <p:nvPr/>
        </p:nvGrpSpPr>
        <p:grpSpPr>
          <a:xfrm>
            <a:off x="8991600" y="952500"/>
            <a:ext cx="152400" cy="152400"/>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73491" t="5362" b="65314"/>
          <a:stretch>
            <a:fillRect/>
          </a:stretch>
        </p:blipFill>
        <p:spPr>
          <a:xfrm rot="-1833109">
            <a:off x="11775043" y="1179235"/>
            <a:ext cx="420097" cy="467251"/>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655198" y="8686821"/>
            <a:ext cx="765444" cy="765444"/>
          </a:xfrm>
          <a:prstGeom prst="rect">
            <a:avLst/>
          </a:prstGeom>
        </p:spPr>
      </p:pic>
      <p:sp>
        <p:nvSpPr>
          <p:cNvPr id="25" name="TextBox 24"/>
          <p:cNvSpPr txBox="1"/>
          <p:nvPr/>
        </p:nvSpPr>
        <p:spPr>
          <a:xfrm>
            <a:off x="5115932" y="2984162"/>
            <a:ext cx="8580554" cy="1200329"/>
          </a:xfrm>
          <a:prstGeom prst="rect">
            <a:avLst/>
          </a:prstGeom>
          <a:noFill/>
        </p:spPr>
        <p:txBody>
          <a:bodyPr wrap="none" rtlCol="0">
            <a:spAutoFit/>
          </a:bodyPr>
          <a:lstStyle/>
          <a:p>
            <a:r>
              <a:rPr lang="vi-VN" sz="7200" b="1" dirty="0">
                <a:solidFill>
                  <a:srgbClr val="FF0000"/>
                </a:solidFill>
              </a:rPr>
              <a:t>Tiết 1 – Học bài hát</a:t>
            </a:r>
            <a:endParaRPr lang="en-US" sz="7200" b="1" dirty="0">
              <a:solidFill>
                <a:srgbClr val="FF0000"/>
              </a:solidFill>
            </a:endParaRPr>
          </a:p>
        </p:txBody>
      </p:sp>
      <p:sp>
        <p:nvSpPr>
          <p:cNvPr id="26" name="TextBox 25"/>
          <p:cNvSpPr txBox="1"/>
          <p:nvPr/>
        </p:nvSpPr>
        <p:spPr>
          <a:xfrm>
            <a:off x="3491202" y="4460477"/>
            <a:ext cx="11535530" cy="1631216"/>
          </a:xfrm>
          <a:prstGeom prst="rect">
            <a:avLst/>
          </a:prstGeom>
          <a:noFill/>
        </p:spPr>
        <p:txBody>
          <a:bodyPr wrap="none" rtlCol="0">
            <a:spAutoFit/>
          </a:bodyPr>
          <a:lstStyle/>
          <a:p>
            <a:r>
              <a:rPr lang="vi-VN" sz="10000" b="1" dirty="0"/>
              <a:t>VUI ĐẾN TRƯỜNG</a:t>
            </a:r>
            <a:endParaRPr lang="en-US" sz="10000" b="1" dirty="0"/>
          </a:p>
        </p:txBody>
      </p:sp>
      <p:pic>
        <p:nvPicPr>
          <p:cNvPr id="27"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5912340" y="6165521"/>
            <a:ext cx="6693254" cy="4272211"/>
          </a:xfrm>
          <a:prstGeom prst="rect">
            <a:avLst/>
          </a:prstGeom>
        </p:spPr>
      </p:pic>
    </p:spTree>
    <p:extLst>
      <p:ext uri="{BB962C8B-B14F-4D97-AF65-F5344CB8AC3E}">
        <p14:creationId xmlns:p14="http://schemas.microsoft.com/office/powerpoint/2010/main" val="1462134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535392" y="3009900"/>
            <a:ext cx="152400" cy="1524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275">
            <a:off x="16244852" y="554668"/>
            <a:ext cx="3787469" cy="1368223"/>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0034" y="419100"/>
            <a:ext cx="1260152" cy="1116809"/>
          </a:xfrm>
          <a:prstGeom prst="rect">
            <a:avLst/>
          </a:prstGeom>
        </p:spPr>
      </p:pic>
      <p:grpSp>
        <p:nvGrpSpPr>
          <p:cNvPr id="20" name="Group 20"/>
          <p:cNvGrpSpPr/>
          <p:nvPr/>
        </p:nvGrpSpPr>
        <p:grpSpPr>
          <a:xfrm>
            <a:off x="17549048" y="5450792"/>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2" name="Group 22"/>
          <p:cNvGrpSpPr/>
          <p:nvPr/>
        </p:nvGrpSpPr>
        <p:grpSpPr>
          <a:xfrm>
            <a:off x="457200" y="5374592"/>
            <a:ext cx="152400" cy="15240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4" name="Group 24"/>
          <p:cNvGrpSpPr/>
          <p:nvPr/>
        </p:nvGrpSpPr>
        <p:grpSpPr>
          <a:xfrm>
            <a:off x="16812339" y="9258300"/>
            <a:ext cx="152400" cy="15240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6" name="Group 26"/>
          <p:cNvGrpSpPr/>
          <p:nvPr/>
        </p:nvGrpSpPr>
        <p:grpSpPr>
          <a:xfrm>
            <a:off x="1849330" y="1094595"/>
            <a:ext cx="152400" cy="15240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32" name="Picture 7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77223" y="8818275"/>
            <a:ext cx="1277265" cy="1203822"/>
          </a:xfrm>
          <a:prstGeom prst="rect">
            <a:avLst/>
          </a:prstGeom>
        </p:spPr>
      </p:pic>
      <p:pic>
        <p:nvPicPr>
          <p:cNvPr id="3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002977">
            <a:off x="356542" y="8207783"/>
            <a:ext cx="1420824" cy="2101034"/>
          </a:xfrm>
          <a:prstGeom prst="rect">
            <a:avLst/>
          </a:prstGeom>
        </p:spPr>
      </p:pic>
      <p:sp>
        <p:nvSpPr>
          <p:cNvPr id="5" name="TextBox 4">
            <a:extLst>
              <a:ext uri="{FF2B5EF4-FFF2-40B4-BE49-F238E27FC236}">
                <a16:creationId xmlns:a16="http://schemas.microsoft.com/office/drawing/2014/main" xmlns="" id="{97AD3719-3BD9-EC47-2B29-9FA879559B7E}"/>
              </a:ext>
            </a:extLst>
          </p:cNvPr>
          <p:cNvSpPr txBox="1"/>
          <p:nvPr/>
        </p:nvSpPr>
        <p:spPr>
          <a:xfrm>
            <a:off x="1143000" y="1535909"/>
            <a:ext cx="9296400" cy="7338612"/>
          </a:xfrm>
          <a:prstGeom prst="rect">
            <a:avLst/>
          </a:prstGeom>
          <a:noFill/>
        </p:spPr>
        <p:txBody>
          <a:bodyPr wrap="square">
            <a:spAutoFit/>
          </a:bodyPr>
          <a:lstStyle/>
          <a:p>
            <a:pPr marL="457200" indent="-457200" algn="just">
              <a:lnSpc>
                <a:spcPct val="166000"/>
              </a:lnSpc>
              <a:buFontTx/>
              <a:buChar char="-"/>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và ý nghĩa của bài hát: thể hiện niềm hân hoan của các em học sinh khi tới trường. </a:t>
            </a:r>
            <a:endParaRPr lang="en-US" sz="32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66000"/>
              </a:lnSpc>
              <a:buFontTx/>
              <a:buChar char="-"/>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Cấu trúc của bài hát: 12 câu hát</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66000"/>
              </a:lnSpc>
              <a:buFont typeface="Arial" panose="020B0604020202020204" pitchFamily="34" charset="0"/>
              <a:buChar char="•"/>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Đoạn 1: 4 câu: từ </a:t>
            </a:r>
            <a:r>
              <a:rPr lang="fr-FR" sz="3200" i="1">
                <a:solidFill>
                  <a:srgbClr val="000000"/>
                </a:solidFill>
                <a:effectLst/>
                <a:latin typeface="Arial" panose="020B0604020202020204" pitchFamily="34" charset="0"/>
                <a:ea typeface="Calibri" panose="020F0502020204030204" pitchFamily="34" charset="0"/>
                <a:cs typeface="Arial" panose="020B0604020202020204" pitchFamily="34" charset="0"/>
              </a:rPr>
              <a:t>Vui đến trường</a:t>
            </a: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 đến </a:t>
            </a:r>
            <a:r>
              <a:rPr lang="fr-FR" sz="3200" i="1">
                <a:solidFill>
                  <a:srgbClr val="000000"/>
                </a:solidFill>
                <a:effectLst/>
                <a:latin typeface="Arial" panose="020B0604020202020204" pitchFamily="34" charset="0"/>
                <a:ea typeface="Calibri" panose="020F0502020204030204" pitchFamily="34" charset="0"/>
                <a:cs typeface="Arial" panose="020B0604020202020204" pitchFamily="34" charset="0"/>
              </a:rPr>
              <a:t>cho em những ước mơ. </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66000"/>
              </a:lnSpc>
              <a:buFont typeface="Arial" panose="020B0604020202020204" pitchFamily="34" charset="0"/>
              <a:buChar char="•"/>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Đoạn 2: 8 câu: từ </a:t>
            </a:r>
            <a:r>
              <a:rPr lang="fr-FR" sz="3200" i="1">
                <a:solidFill>
                  <a:srgbClr val="000000"/>
                </a:solidFill>
                <a:effectLst/>
                <a:latin typeface="Arial" panose="020B0604020202020204" pitchFamily="34" charset="0"/>
                <a:ea typeface="Calibri" panose="020F0502020204030204" pitchFamily="34" charset="0"/>
                <a:cs typeface="Arial" panose="020B0604020202020204" pitchFamily="34" charset="0"/>
              </a:rPr>
              <a:t>Cây xanh xanh</a:t>
            </a: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 đến </a:t>
            </a:r>
            <a:r>
              <a:rPr lang="fr-FR" sz="3200" i="1">
                <a:solidFill>
                  <a:srgbClr val="000000"/>
                </a:solidFill>
                <a:effectLst/>
                <a:latin typeface="Arial" panose="020B0604020202020204" pitchFamily="34" charset="0"/>
                <a:ea typeface="Calibri" panose="020F0502020204030204" pitchFamily="34" charset="0"/>
                <a:cs typeface="Arial" panose="020B0604020202020204" pitchFamily="34" charset="0"/>
              </a:rPr>
              <a:t>khoảng trời thân thương.</a:t>
            </a:r>
            <a:endParaRPr lang="en-US" sz="3200" i="1">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66000"/>
              </a:lnSpc>
              <a:buFont typeface="Arial" panose="020B0604020202020204" pitchFamily="34" charset="0"/>
              <a:buChar char="•"/>
            </a:pPr>
            <a:r>
              <a:rPr lang="fr-FR" sz="3200">
                <a:solidFill>
                  <a:srgbClr val="000000"/>
                </a:solidFill>
                <a:latin typeface="Arial" panose="020B0604020202020204" pitchFamily="34" charset="0"/>
                <a:ea typeface="Calibri" panose="020F0502020204030204" pitchFamily="34" charset="0"/>
                <a:cs typeface="Arial" panose="020B0604020202020204" pitchFamily="34" charset="0"/>
              </a:rPr>
              <a:t>Điểm đặc biệt: </a:t>
            </a: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Từ </a:t>
            </a:r>
            <a:r>
              <a:rPr lang="fr-FR" sz="3200" i="1">
                <a:solidFill>
                  <a:srgbClr val="000000"/>
                </a:solidFill>
                <a:effectLst/>
                <a:latin typeface="Arial" panose="020B0604020202020204" pitchFamily="34" charset="0"/>
                <a:ea typeface="Calibri" panose="020F0502020204030204" pitchFamily="34" charset="0"/>
                <a:cs typeface="Arial" panose="020B0604020202020204" pitchFamily="34" charset="0"/>
              </a:rPr>
              <a:t>La la la</a:t>
            </a: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 đến hết là đoạn 2 được nhắc lại có thay đổi. </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Table&#10;&#10;Description automatically generated">
            <a:extLst>
              <a:ext uri="{FF2B5EF4-FFF2-40B4-BE49-F238E27FC236}">
                <a16:creationId xmlns:a16="http://schemas.microsoft.com/office/drawing/2014/main" xmlns="" id="{08881CCF-E746-5808-19A8-319E54ACFC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73140" y="1712436"/>
            <a:ext cx="6496771" cy="6985557"/>
          </a:xfrm>
          <a:prstGeom prst="rect">
            <a:avLst/>
          </a:prstGeom>
        </p:spPr>
      </p:pic>
      <p:pic>
        <p:nvPicPr>
          <p:cNvPr id="9" name="Picture 19">
            <a:extLst>
              <a:ext uri="{FF2B5EF4-FFF2-40B4-BE49-F238E27FC236}">
                <a16:creationId xmlns:a16="http://schemas.microsoft.com/office/drawing/2014/main" xmlns="" id="{D06B29EF-6E75-9B2E-C041-51680DEA1DDA}"/>
              </a:ext>
            </a:extLst>
          </p:cNvPr>
          <p:cNvPicPr>
            <a:picLocks noChangeAspect="1"/>
          </p:cNvPicPr>
          <p:nvPr/>
        </p:nvPicPr>
        <p:blipFill>
          <a:blip r:embed="rId11"/>
          <a:srcRect/>
          <a:stretch>
            <a:fillRect/>
          </a:stretch>
        </p:blipFill>
        <p:spPr>
          <a:xfrm>
            <a:off x="7993566" y="8267700"/>
            <a:ext cx="3676497" cy="2615930"/>
          </a:xfrm>
          <a:prstGeom prst="rect">
            <a:avLst/>
          </a:prstGeom>
        </p:spPr>
      </p:pic>
    </p:spTree>
    <p:extLst>
      <p:ext uri="{BB962C8B-B14F-4D97-AF65-F5344CB8AC3E}">
        <p14:creationId xmlns:p14="http://schemas.microsoft.com/office/powerpoint/2010/main" val="126649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07214" y="6896100"/>
            <a:ext cx="1104199" cy="114276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2732" y="1032675"/>
            <a:ext cx="1277265" cy="120382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802249">
            <a:off x="17658656" y="3115957"/>
            <a:ext cx="732169" cy="150188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75371" r="75486"/>
          <a:stretch>
            <a:fillRect/>
          </a:stretch>
        </p:blipFill>
        <p:spPr>
          <a:xfrm>
            <a:off x="6178069" y="903243"/>
            <a:ext cx="388483" cy="39243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3491" t="5362" b="65314"/>
          <a:stretch>
            <a:fillRect/>
          </a:stretch>
        </p:blipFill>
        <p:spPr>
          <a:xfrm rot="-1833109">
            <a:off x="2808386" y="8550405"/>
            <a:ext cx="420097" cy="467251"/>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75371" r="75486"/>
          <a:stretch>
            <a:fillRect/>
          </a:stretch>
        </p:blipFill>
        <p:spPr>
          <a:xfrm>
            <a:off x="16983074" y="8973775"/>
            <a:ext cx="388483" cy="392433"/>
          </a:xfrm>
          <a:prstGeom prst="rect">
            <a:avLst/>
          </a:prstGeom>
        </p:spPr>
      </p:pic>
      <p:grpSp>
        <p:nvGrpSpPr>
          <p:cNvPr id="12" name="Group 12"/>
          <p:cNvGrpSpPr/>
          <p:nvPr/>
        </p:nvGrpSpPr>
        <p:grpSpPr>
          <a:xfrm>
            <a:off x="952500" y="4472122"/>
            <a:ext cx="152400" cy="15240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4" name="Group 14"/>
          <p:cNvGrpSpPr/>
          <p:nvPr/>
        </p:nvGrpSpPr>
        <p:grpSpPr>
          <a:xfrm>
            <a:off x="15789347" y="8821375"/>
            <a:ext cx="152400" cy="1524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6" name="Group 16"/>
          <p:cNvGrpSpPr/>
          <p:nvPr/>
        </p:nvGrpSpPr>
        <p:grpSpPr>
          <a:xfrm>
            <a:off x="17295357" y="5175930"/>
            <a:ext cx="152400" cy="1524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8" name="Group 18"/>
          <p:cNvGrpSpPr/>
          <p:nvPr/>
        </p:nvGrpSpPr>
        <p:grpSpPr>
          <a:xfrm>
            <a:off x="1688114" y="750843"/>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3491" t="5362" b="65314"/>
          <a:stretch>
            <a:fillRect/>
          </a:stretch>
        </p:blipFill>
        <p:spPr>
          <a:xfrm rot="-1833109">
            <a:off x="11795825" y="858376"/>
            <a:ext cx="420097" cy="467251"/>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532814" y="1028700"/>
            <a:ext cx="765444" cy="765444"/>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451110" flipH="1">
            <a:off x="510643" y="8544105"/>
            <a:ext cx="1187833" cy="1095776"/>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80141" y="5565854"/>
            <a:ext cx="1545397" cy="1369608"/>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107459" y="423318"/>
            <a:ext cx="1951395" cy="1966141"/>
          </a:xfrm>
          <a:prstGeom prst="rect">
            <a:avLst/>
          </a:prstGeom>
        </p:spPr>
      </p:pic>
      <p:sp>
        <p:nvSpPr>
          <p:cNvPr id="25" name="TextBox 24"/>
          <p:cNvSpPr txBox="1"/>
          <p:nvPr/>
        </p:nvSpPr>
        <p:spPr>
          <a:xfrm>
            <a:off x="6643860" y="553393"/>
            <a:ext cx="4839786" cy="1077218"/>
          </a:xfrm>
          <a:prstGeom prst="rect">
            <a:avLst/>
          </a:prstGeom>
          <a:noFill/>
        </p:spPr>
        <p:txBody>
          <a:bodyPr wrap="none" rtlCol="0">
            <a:spAutoFit/>
          </a:bodyPr>
          <a:lstStyle/>
          <a:p>
            <a:r>
              <a:rPr lang="vi-VN" sz="6400" b="1" dirty="0">
                <a:solidFill>
                  <a:srgbClr val="FF0000"/>
                </a:solidFill>
              </a:rPr>
              <a:t>LUYỆN TẬP</a:t>
            </a:r>
            <a:endParaRPr lang="en-US" sz="6400" b="1" dirty="0">
              <a:solidFill>
                <a:srgbClr val="FF0000"/>
              </a:solidFill>
            </a:endParaRPr>
          </a:p>
        </p:txBody>
      </p:sp>
      <p:sp>
        <p:nvSpPr>
          <p:cNvPr id="26" name="TextBox 25"/>
          <p:cNvSpPr txBox="1"/>
          <p:nvPr/>
        </p:nvSpPr>
        <p:spPr>
          <a:xfrm>
            <a:off x="2305965" y="1845050"/>
            <a:ext cx="6168676" cy="830997"/>
          </a:xfrm>
          <a:prstGeom prst="rect">
            <a:avLst/>
          </a:prstGeom>
          <a:noFill/>
        </p:spPr>
        <p:txBody>
          <a:bodyPr wrap="none" rtlCol="0">
            <a:spAutoFit/>
          </a:bodyPr>
          <a:lstStyle/>
          <a:p>
            <a:r>
              <a:rPr lang="en-US" sz="4800" b="1">
                <a:latin typeface="Arial" panose="020B0604020202020204" pitchFamily="34" charset="0"/>
                <a:cs typeface="Arial" panose="020B0604020202020204" pitchFamily="34" charset="0"/>
              </a:rPr>
              <a:t>1.</a:t>
            </a:r>
            <a:r>
              <a:rPr lang="vi-VN" sz="4800" b="1">
                <a:latin typeface="Arial" panose="020B0604020202020204" pitchFamily="34" charset="0"/>
                <a:cs typeface="Arial" panose="020B0604020202020204" pitchFamily="34" charset="0"/>
              </a:rPr>
              <a:t> </a:t>
            </a:r>
            <a:r>
              <a:rPr lang="vi-VN" sz="4800" b="1" dirty="0">
                <a:latin typeface="Arial" panose="020B0604020202020204" pitchFamily="34" charset="0"/>
                <a:cs typeface="Arial" panose="020B0604020202020204" pitchFamily="34" charset="0"/>
              </a:rPr>
              <a:t>Khởi động giọng: </a:t>
            </a:r>
            <a:endParaRPr lang="en-US" sz="48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8810514F-3EAC-6154-71E1-8CA9E7FCB1AD}"/>
              </a:ext>
            </a:extLst>
          </p:cNvPr>
          <p:cNvGrpSpPr/>
          <p:nvPr/>
        </p:nvGrpSpPr>
        <p:grpSpPr>
          <a:xfrm>
            <a:off x="2365014" y="2893397"/>
            <a:ext cx="13497197" cy="3305817"/>
            <a:chOff x="2365014" y="2893397"/>
            <a:chExt cx="13497197" cy="3305817"/>
          </a:xfrm>
        </p:grpSpPr>
        <p:pic>
          <p:nvPicPr>
            <p:cNvPr id="58" name="Picture 11">
              <a:extLst>
                <a:ext uri="{FF2B5EF4-FFF2-40B4-BE49-F238E27FC236}">
                  <a16:creationId xmlns:a16="http://schemas.microsoft.com/office/drawing/2014/main" xmlns="" id="{82093EA7-C576-4455-89D2-F17588B8636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3663475" y="3741178"/>
              <a:ext cx="487148" cy="580125"/>
            </a:xfrm>
            <a:prstGeom prst="rect">
              <a:avLst/>
            </a:prstGeom>
          </p:spPr>
        </p:pic>
        <p:grpSp>
          <p:nvGrpSpPr>
            <p:cNvPr id="2" name="Group 1">
              <a:extLst>
                <a:ext uri="{FF2B5EF4-FFF2-40B4-BE49-F238E27FC236}">
                  <a16:creationId xmlns:a16="http://schemas.microsoft.com/office/drawing/2014/main" xmlns="" id="{EFD6FBA3-5717-BB31-BD8B-41E64B097899}"/>
                </a:ext>
              </a:extLst>
            </p:cNvPr>
            <p:cNvGrpSpPr/>
            <p:nvPr/>
          </p:nvGrpSpPr>
          <p:grpSpPr>
            <a:xfrm>
              <a:off x="2365014" y="2893397"/>
              <a:ext cx="13497197" cy="3305817"/>
              <a:chOff x="2365014" y="2893397"/>
              <a:chExt cx="13497197" cy="3305817"/>
            </a:xfrm>
          </p:grpSpPr>
          <p:grpSp>
            <p:nvGrpSpPr>
              <p:cNvPr id="30" name="Group 29">
                <a:extLst>
                  <a:ext uri="{FF2B5EF4-FFF2-40B4-BE49-F238E27FC236}">
                    <a16:creationId xmlns:a16="http://schemas.microsoft.com/office/drawing/2014/main" xmlns="" id="{F6617145-76F7-4BD7-9A3C-956983CB68E1}"/>
                  </a:ext>
                </a:extLst>
              </p:cNvPr>
              <p:cNvGrpSpPr/>
              <p:nvPr/>
            </p:nvGrpSpPr>
            <p:grpSpPr>
              <a:xfrm>
                <a:off x="2365014" y="3291362"/>
                <a:ext cx="13497197" cy="2141408"/>
                <a:chOff x="304801" y="3964835"/>
                <a:chExt cx="15767151" cy="2458751"/>
              </a:xfrm>
            </p:grpSpPr>
            <p:grpSp>
              <p:nvGrpSpPr>
                <p:cNvPr id="31" name="Group 30">
                  <a:extLst>
                    <a:ext uri="{FF2B5EF4-FFF2-40B4-BE49-F238E27FC236}">
                      <a16:creationId xmlns:a16="http://schemas.microsoft.com/office/drawing/2014/main" xmlns="" id="{34141A21-FA3F-4E25-8D21-A4F244FFA1DF}"/>
                    </a:ext>
                  </a:extLst>
                </p:cNvPr>
                <p:cNvGrpSpPr/>
                <p:nvPr/>
              </p:nvGrpSpPr>
              <p:grpSpPr>
                <a:xfrm>
                  <a:off x="304801" y="3964835"/>
                  <a:ext cx="15767151" cy="2458751"/>
                  <a:chOff x="666182" y="4473430"/>
                  <a:chExt cx="15074539" cy="2074571"/>
                </a:xfrm>
              </p:grpSpPr>
              <p:pic>
                <p:nvPicPr>
                  <p:cNvPr id="56" name="Picture 17">
                    <a:extLst>
                      <a:ext uri="{FF2B5EF4-FFF2-40B4-BE49-F238E27FC236}">
                        <a16:creationId xmlns:a16="http://schemas.microsoft.com/office/drawing/2014/main" xmlns="" id="{DAEE059F-1B60-494A-91A1-765AAE884C11}"/>
                      </a:ext>
                    </a:extLst>
                  </p:cNvPr>
                  <p:cNvPicPr>
                    <a:picLocks noChangeAspect="1"/>
                  </p:cNvPicPr>
                  <p:nvPr/>
                </p:nvPicPr>
                <p:blipFill rotWithShape="1">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r="1876"/>
                  <a:stretch/>
                </p:blipFill>
                <p:spPr>
                  <a:xfrm>
                    <a:off x="666182" y="4862027"/>
                    <a:ext cx="15074539" cy="1195113"/>
                  </a:xfrm>
                  <a:prstGeom prst="rect">
                    <a:avLst/>
                  </a:prstGeom>
                </p:spPr>
              </p:pic>
              <p:pic>
                <p:nvPicPr>
                  <p:cNvPr id="57" name="Picture 7">
                    <a:extLst>
                      <a:ext uri="{FF2B5EF4-FFF2-40B4-BE49-F238E27FC236}">
                        <a16:creationId xmlns:a16="http://schemas.microsoft.com/office/drawing/2014/main" xmlns="" id="{EFBEB4D2-1F4A-4F4A-B8A6-303C90F4433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411466">
                    <a:off x="1042683" y="4473430"/>
                    <a:ext cx="1114984" cy="2074571"/>
                  </a:xfrm>
                  <a:prstGeom prst="rect">
                    <a:avLst/>
                  </a:prstGeom>
                </p:spPr>
              </p:pic>
            </p:grpSp>
            <p:cxnSp>
              <p:nvCxnSpPr>
                <p:cNvPr id="32" name="Straight Connector 31">
                  <a:extLst>
                    <a:ext uri="{FF2B5EF4-FFF2-40B4-BE49-F238E27FC236}">
                      <a16:creationId xmlns:a16="http://schemas.microsoft.com/office/drawing/2014/main" xmlns="" id="{6E5662BB-E2BE-40AD-B87D-D38A8BC3A610}"/>
                    </a:ext>
                  </a:extLst>
                </p:cNvPr>
                <p:cNvCxnSpPr>
                  <a:cxnSpLocks/>
                </p:cNvCxnSpPr>
                <p:nvPr/>
              </p:nvCxnSpPr>
              <p:spPr>
                <a:xfrm>
                  <a:off x="9158741" y="4425394"/>
                  <a:ext cx="0" cy="1376185"/>
                </a:xfrm>
                <a:prstGeom prst="line">
                  <a:avLst/>
                </a:prstGeom>
                <a:ln w="57150"/>
              </p:spPr>
              <p:style>
                <a:lnRef idx="3">
                  <a:schemeClr val="dk1"/>
                </a:lnRef>
                <a:fillRef idx="0">
                  <a:schemeClr val="dk1"/>
                </a:fillRef>
                <a:effectRef idx="2">
                  <a:schemeClr val="dk1"/>
                </a:effectRef>
                <a:fontRef idx="minor">
                  <a:schemeClr val="tx1"/>
                </a:fontRef>
              </p:style>
            </p:cxnSp>
            <p:pic>
              <p:nvPicPr>
                <p:cNvPr id="33" name="Picture 18">
                  <a:extLst>
                    <a:ext uri="{FF2B5EF4-FFF2-40B4-BE49-F238E27FC236}">
                      <a16:creationId xmlns:a16="http://schemas.microsoft.com/office/drawing/2014/main" xmlns="" id="{D876BCE3-0F80-4AB7-940F-0D18C18B7DA0}"/>
                    </a:ext>
                  </a:extLst>
                </p:cNvPr>
                <p:cNvPicPr>
                  <a:picLocks noChangeAspect="1"/>
                </p:cNvPicPr>
                <p:nvPr/>
              </p:nvPicPr>
              <p:blipFill rotWithShape="1">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l="-4274" t="13093" r="-1"/>
                <a:stretch/>
              </p:blipFill>
              <p:spPr>
                <a:xfrm>
                  <a:off x="7026355" y="4947368"/>
                  <a:ext cx="449947" cy="1376185"/>
                </a:xfrm>
                <a:prstGeom prst="rect">
                  <a:avLst/>
                </a:prstGeom>
              </p:spPr>
            </p:pic>
            <p:pic>
              <p:nvPicPr>
                <p:cNvPr id="54" name="Picture 11">
                  <a:extLst>
                    <a:ext uri="{FF2B5EF4-FFF2-40B4-BE49-F238E27FC236}">
                      <a16:creationId xmlns:a16="http://schemas.microsoft.com/office/drawing/2014/main" xmlns="" id="{F57102AD-9551-4E9C-BAAA-EEF47D2D7673}"/>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905003" y="5107932"/>
                  <a:ext cx="543909" cy="708206"/>
                </a:xfrm>
                <a:prstGeom prst="rect">
                  <a:avLst/>
                </a:prstGeom>
              </p:spPr>
            </p:pic>
            <p:grpSp>
              <p:nvGrpSpPr>
                <p:cNvPr id="35" name="Group 34">
                  <a:extLst>
                    <a:ext uri="{FF2B5EF4-FFF2-40B4-BE49-F238E27FC236}">
                      <a16:creationId xmlns:a16="http://schemas.microsoft.com/office/drawing/2014/main" xmlns="" id="{BD6818A4-1875-4D47-B07E-CFEB1DC6C889}"/>
                    </a:ext>
                  </a:extLst>
                </p:cNvPr>
                <p:cNvGrpSpPr/>
                <p:nvPr/>
              </p:nvGrpSpPr>
              <p:grpSpPr>
                <a:xfrm>
                  <a:off x="3460717" y="4547648"/>
                  <a:ext cx="2169981" cy="1630602"/>
                  <a:chOff x="4171671" y="4547648"/>
                  <a:chExt cx="2169981" cy="1630602"/>
                </a:xfrm>
              </p:grpSpPr>
              <p:pic>
                <p:nvPicPr>
                  <p:cNvPr id="51" name="Picture 17">
                    <a:extLst>
                      <a:ext uri="{FF2B5EF4-FFF2-40B4-BE49-F238E27FC236}">
                        <a16:creationId xmlns:a16="http://schemas.microsoft.com/office/drawing/2014/main" xmlns="" id="{7DC6B73F-FB31-4C19-B6E4-6C50A6AC91AC}"/>
                      </a:ext>
                    </a:extLst>
                  </p:cNvPr>
                  <p:cNvPicPr>
                    <a:picLocks noChangeAspect="1"/>
                  </p:cNvPicPr>
                  <p:nvPr/>
                </p:nvPicPr>
                <p:blipFill rotWithShape="1">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t="12021"/>
                  <a:stretch/>
                </p:blipFill>
                <p:spPr>
                  <a:xfrm>
                    <a:off x="4171671" y="4547648"/>
                    <a:ext cx="429294" cy="1416430"/>
                  </a:xfrm>
                  <a:prstGeom prst="rect">
                    <a:avLst/>
                  </a:prstGeom>
                </p:spPr>
              </p:pic>
              <p:pic>
                <p:nvPicPr>
                  <p:cNvPr id="52" name="Picture 17">
                    <a:extLst>
                      <a:ext uri="{FF2B5EF4-FFF2-40B4-BE49-F238E27FC236}">
                        <a16:creationId xmlns:a16="http://schemas.microsoft.com/office/drawing/2014/main" xmlns="" id="{58BF49FB-BDB2-4A61-AF69-CCAC0EE221BB}"/>
                      </a:ext>
                    </a:extLst>
                  </p:cNvPr>
                  <p:cNvPicPr>
                    <a:picLocks noChangeAspect="1"/>
                  </p:cNvPicPr>
                  <p:nvPr/>
                </p:nvPicPr>
                <p:blipFill rotWithShape="1">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t="12021"/>
                  <a:stretch/>
                </p:blipFill>
                <p:spPr>
                  <a:xfrm>
                    <a:off x="5912358" y="4761820"/>
                    <a:ext cx="429294" cy="1416430"/>
                  </a:xfrm>
                  <a:prstGeom prst="rect">
                    <a:avLst/>
                  </a:prstGeom>
                </p:spPr>
              </p:pic>
            </p:grpSp>
            <p:cxnSp>
              <p:nvCxnSpPr>
                <p:cNvPr id="38" name="Straight Connector 37">
                  <a:extLst>
                    <a:ext uri="{FF2B5EF4-FFF2-40B4-BE49-F238E27FC236}">
                      <a16:creationId xmlns:a16="http://schemas.microsoft.com/office/drawing/2014/main" xmlns="" id="{207F7E92-B9C6-4F19-A8EF-FAB4E837C434}"/>
                    </a:ext>
                  </a:extLst>
                </p:cNvPr>
                <p:cNvCxnSpPr>
                  <a:cxnSpLocks/>
                </p:cNvCxnSpPr>
                <p:nvPr/>
              </p:nvCxnSpPr>
              <p:spPr>
                <a:xfrm>
                  <a:off x="15915738" y="4425394"/>
                  <a:ext cx="0" cy="1376185"/>
                </a:xfrm>
                <a:prstGeom prst="line">
                  <a:avLst/>
                </a:prstGeom>
                <a:ln w="57150"/>
              </p:spPr>
              <p:style>
                <a:lnRef idx="3">
                  <a:schemeClr val="dk1"/>
                </a:lnRef>
                <a:fillRef idx="0">
                  <a:schemeClr val="dk1"/>
                </a:fillRef>
                <a:effectRef idx="2">
                  <a:schemeClr val="dk1"/>
                </a:effectRef>
                <a:fontRef idx="minor">
                  <a:schemeClr val="tx1"/>
                </a:fontRef>
              </p:style>
            </p:cxnSp>
            <p:pic>
              <p:nvPicPr>
                <p:cNvPr id="39" name="Picture 18">
                  <a:extLst>
                    <a:ext uri="{FF2B5EF4-FFF2-40B4-BE49-F238E27FC236}">
                      <a16:creationId xmlns:a16="http://schemas.microsoft.com/office/drawing/2014/main" xmlns="" id="{E07885FD-ECD2-4A16-9A3D-95C96CFEBF29}"/>
                    </a:ext>
                  </a:extLst>
                </p:cNvPr>
                <p:cNvPicPr>
                  <a:picLocks noChangeAspect="1"/>
                </p:cNvPicPr>
                <p:nvPr/>
              </p:nvPicPr>
              <p:blipFill rotWithShape="1">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l="-4274" t="13093" r="-1"/>
                <a:stretch/>
              </p:blipFill>
              <p:spPr>
                <a:xfrm>
                  <a:off x="13932739" y="4947368"/>
                  <a:ext cx="449947" cy="1376185"/>
                </a:xfrm>
                <a:prstGeom prst="rect">
                  <a:avLst/>
                </a:prstGeom>
              </p:spPr>
            </p:pic>
            <p:pic>
              <p:nvPicPr>
                <p:cNvPr id="45" name="Picture 17">
                  <a:extLst>
                    <a:ext uri="{FF2B5EF4-FFF2-40B4-BE49-F238E27FC236}">
                      <a16:creationId xmlns:a16="http://schemas.microsoft.com/office/drawing/2014/main" xmlns="" id="{F8CFB325-94B5-4F66-A6DF-9C5C90A5F06B}"/>
                    </a:ext>
                  </a:extLst>
                </p:cNvPr>
                <p:cNvPicPr>
                  <a:picLocks noChangeAspect="1"/>
                </p:cNvPicPr>
                <p:nvPr/>
              </p:nvPicPr>
              <p:blipFill rotWithShape="1">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t="12021"/>
                <a:stretch/>
              </p:blipFill>
              <p:spPr>
                <a:xfrm>
                  <a:off x="10262500" y="4581401"/>
                  <a:ext cx="429294" cy="1416430"/>
                </a:xfrm>
                <a:prstGeom prst="rect">
                  <a:avLst/>
                </a:prstGeom>
              </p:spPr>
            </p:pic>
            <p:pic>
              <p:nvPicPr>
                <p:cNvPr id="43" name="Picture 17">
                  <a:extLst>
                    <a:ext uri="{FF2B5EF4-FFF2-40B4-BE49-F238E27FC236}">
                      <a16:creationId xmlns:a16="http://schemas.microsoft.com/office/drawing/2014/main" xmlns="" id="{787F2DD6-7725-42B5-A97C-9C8E9EAA7BC9}"/>
                    </a:ext>
                  </a:extLst>
                </p:cNvPr>
                <p:cNvPicPr>
                  <a:picLocks noChangeAspect="1"/>
                </p:cNvPicPr>
                <p:nvPr/>
              </p:nvPicPr>
              <p:blipFill rotWithShape="1">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t="12021"/>
                <a:stretch/>
              </p:blipFill>
              <p:spPr>
                <a:xfrm>
                  <a:off x="12107946" y="4761819"/>
                  <a:ext cx="429294" cy="1416430"/>
                </a:xfrm>
                <a:prstGeom prst="rect">
                  <a:avLst/>
                </a:prstGeom>
              </p:spPr>
            </p:pic>
          </p:grpSp>
          <p:sp>
            <p:nvSpPr>
              <p:cNvPr id="59" name="TextBox 58"/>
              <p:cNvSpPr txBox="1"/>
              <p:nvPr/>
            </p:nvSpPr>
            <p:spPr>
              <a:xfrm>
                <a:off x="4086311" y="2893397"/>
                <a:ext cx="1622560" cy="738664"/>
              </a:xfrm>
              <a:prstGeom prst="rect">
                <a:avLst/>
              </a:prstGeom>
              <a:noFill/>
            </p:spPr>
            <p:txBody>
              <a:bodyPr wrap="none" rtlCol="0">
                <a:spAutoFit/>
              </a:bodyPr>
              <a:lstStyle/>
              <a:p>
                <a:r>
                  <a:rPr lang="vi-VN" sz="4200" dirty="0"/>
                  <a:t>Chậm</a:t>
                </a:r>
                <a:endParaRPr lang="en-US" sz="4200" dirty="0"/>
              </a:p>
            </p:txBody>
          </p:sp>
          <p:sp>
            <p:nvSpPr>
              <p:cNvPr id="60" name="TextBox 59"/>
              <p:cNvSpPr txBox="1"/>
              <p:nvPr/>
            </p:nvSpPr>
            <p:spPr>
              <a:xfrm>
                <a:off x="4197116" y="5460550"/>
                <a:ext cx="933269" cy="738664"/>
              </a:xfrm>
              <a:prstGeom prst="rect">
                <a:avLst/>
              </a:prstGeom>
              <a:noFill/>
            </p:spPr>
            <p:txBody>
              <a:bodyPr wrap="none" rtlCol="0">
                <a:spAutoFit/>
              </a:bodyPr>
              <a:lstStyle/>
              <a:p>
                <a:r>
                  <a:rPr lang="vi-VN" sz="4200" dirty="0"/>
                  <a:t>Mô</a:t>
                </a:r>
                <a:endParaRPr lang="en-US" sz="4200" dirty="0"/>
              </a:p>
            </p:txBody>
          </p:sp>
          <p:sp>
            <p:nvSpPr>
              <p:cNvPr id="61" name="TextBox 60"/>
              <p:cNvSpPr txBox="1"/>
              <p:nvPr/>
            </p:nvSpPr>
            <p:spPr>
              <a:xfrm>
                <a:off x="6498197" y="5437460"/>
                <a:ext cx="484428" cy="738664"/>
              </a:xfrm>
              <a:prstGeom prst="rect">
                <a:avLst/>
              </a:prstGeom>
              <a:noFill/>
            </p:spPr>
            <p:txBody>
              <a:bodyPr wrap="none" rtlCol="0">
                <a:spAutoFit/>
              </a:bodyPr>
              <a:lstStyle/>
              <a:p>
                <a:r>
                  <a:rPr lang="vi-VN" sz="4200" dirty="0"/>
                  <a:t>ô</a:t>
                </a:r>
                <a:endParaRPr lang="en-US" sz="4200" dirty="0"/>
              </a:p>
            </p:txBody>
          </p:sp>
          <p:sp>
            <p:nvSpPr>
              <p:cNvPr id="62" name="TextBox 61"/>
              <p:cNvSpPr txBox="1"/>
              <p:nvPr/>
            </p:nvSpPr>
            <p:spPr>
              <a:xfrm>
                <a:off x="8118884" y="5423436"/>
                <a:ext cx="484428" cy="738664"/>
              </a:xfrm>
              <a:prstGeom prst="rect">
                <a:avLst/>
              </a:prstGeom>
              <a:noFill/>
            </p:spPr>
            <p:txBody>
              <a:bodyPr wrap="none" rtlCol="0">
                <a:spAutoFit/>
              </a:bodyPr>
              <a:lstStyle/>
              <a:p>
                <a:r>
                  <a:rPr lang="vi-VN" sz="4200" dirty="0"/>
                  <a:t>ô</a:t>
                </a:r>
                <a:endParaRPr lang="en-US" sz="4200" dirty="0"/>
              </a:p>
            </p:txBody>
          </p:sp>
          <p:sp>
            <p:nvSpPr>
              <p:cNvPr id="63" name="TextBox 62"/>
              <p:cNvSpPr txBox="1"/>
              <p:nvPr/>
            </p:nvSpPr>
            <p:spPr>
              <a:xfrm>
                <a:off x="10548563" y="5457377"/>
                <a:ext cx="933269" cy="738664"/>
              </a:xfrm>
              <a:prstGeom prst="rect">
                <a:avLst/>
              </a:prstGeom>
              <a:noFill/>
            </p:spPr>
            <p:txBody>
              <a:bodyPr wrap="none" rtlCol="0">
                <a:spAutoFit/>
              </a:bodyPr>
              <a:lstStyle/>
              <a:p>
                <a:r>
                  <a:rPr lang="vi-VN" sz="4200" dirty="0"/>
                  <a:t>Ma</a:t>
                </a:r>
                <a:endParaRPr lang="en-US" sz="4200" dirty="0"/>
              </a:p>
            </p:txBody>
          </p:sp>
          <p:sp>
            <p:nvSpPr>
              <p:cNvPr id="64" name="TextBox 63"/>
              <p:cNvSpPr txBox="1"/>
              <p:nvPr/>
            </p:nvSpPr>
            <p:spPr>
              <a:xfrm>
                <a:off x="12427262" y="5423436"/>
                <a:ext cx="484428" cy="738664"/>
              </a:xfrm>
              <a:prstGeom prst="rect">
                <a:avLst/>
              </a:prstGeom>
              <a:noFill/>
            </p:spPr>
            <p:txBody>
              <a:bodyPr wrap="none" rtlCol="0">
                <a:spAutoFit/>
              </a:bodyPr>
              <a:lstStyle/>
              <a:p>
                <a:r>
                  <a:rPr lang="vi-VN" sz="4200" dirty="0"/>
                  <a:t>a</a:t>
                </a:r>
                <a:endParaRPr lang="en-US" sz="4200" dirty="0"/>
              </a:p>
            </p:txBody>
          </p:sp>
          <p:sp>
            <p:nvSpPr>
              <p:cNvPr id="65" name="TextBox 64"/>
              <p:cNvSpPr txBox="1"/>
              <p:nvPr/>
            </p:nvSpPr>
            <p:spPr>
              <a:xfrm>
                <a:off x="14030975" y="5437291"/>
                <a:ext cx="484428" cy="738664"/>
              </a:xfrm>
              <a:prstGeom prst="rect">
                <a:avLst/>
              </a:prstGeom>
              <a:noFill/>
            </p:spPr>
            <p:txBody>
              <a:bodyPr wrap="none" rtlCol="0">
                <a:spAutoFit/>
              </a:bodyPr>
              <a:lstStyle/>
              <a:p>
                <a:r>
                  <a:rPr lang="vi-VN" sz="4200" dirty="0"/>
                  <a:t>a</a:t>
                </a:r>
                <a:endParaRPr lang="en-US" sz="4200" dirty="0"/>
              </a:p>
            </p:txBody>
          </p:sp>
          <p:sp>
            <p:nvSpPr>
              <p:cNvPr id="66" name="TextBox 65"/>
              <p:cNvSpPr txBox="1"/>
              <p:nvPr/>
            </p:nvSpPr>
            <p:spPr>
              <a:xfrm>
                <a:off x="9672406" y="2928848"/>
                <a:ext cx="543739" cy="738664"/>
              </a:xfrm>
              <a:prstGeom prst="rect">
                <a:avLst/>
              </a:prstGeom>
              <a:noFill/>
            </p:spPr>
            <p:txBody>
              <a:bodyPr wrap="none" rtlCol="0">
                <a:spAutoFit/>
              </a:bodyPr>
              <a:lstStyle/>
              <a:p>
                <a:r>
                  <a:rPr lang="vi-VN" sz="4200" dirty="0"/>
                  <a:t>V</a:t>
                </a:r>
                <a:endParaRPr lang="en-US" sz="4200" dirty="0"/>
              </a:p>
            </p:txBody>
          </p:sp>
        </p:grpSp>
      </p:grpSp>
      <p:pic>
        <p:nvPicPr>
          <p:cNvPr id="67" name="Picture 8"/>
          <p:cNvPicPr>
            <a:picLocks noChangeAspect="1"/>
          </p:cNvPicPr>
          <p:nvPr/>
        </p:nvPicPr>
        <p:blipFill rotWithShape="1">
          <a:blip r:embed="rId29"/>
          <a:srcRect t="26660"/>
          <a:stretch/>
        </p:blipFill>
        <p:spPr>
          <a:xfrm>
            <a:off x="5057348" y="6768849"/>
            <a:ext cx="8254468" cy="4646288"/>
          </a:xfrm>
          <a:prstGeom prst="rect">
            <a:avLst/>
          </a:prstGeom>
        </p:spPr>
      </p:pic>
    </p:spTree>
    <p:extLst>
      <p:ext uri="{BB962C8B-B14F-4D97-AF65-F5344CB8AC3E}">
        <p14:creationId xmlns:p14="http://schemas.microsoft.com/office/powerpoint/2010/main" val="9502061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1801" y="7666567"/>
            <a:ext cx="1403425" cy="236366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047524">
            <a:off x="17921915" y="1278254"/>
            <a:ext cx="732169" cy="1501885"/>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50030" y="-455593"/>
            <a:ext cx="2267064" cy="205169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75371" r="75486"/>
          <a:stretch>
            <a:fillRect/>
          </a:stretch>
        </p:blipFill>
        <p:spPr>
          <a:xfrm>
            <a:off x="1028700" y="2804880"/>
            <a:ext cx="388483" cy="392433"/>
          </a:xfrm>
          <a:prstGeom prst="rect">
            <a:avLst/>
          </a:prstGeom>
        </p:spPr>
      </p:pic>
      <p:grpSp>
        <p:nvGrpSpPr>
          <p:cNvPr id="13" name="Group 13"/>
          <p:cNvGrpSpPr/>
          <p:nvPr/>
        </p:nvGrpSpPr>
        <p:grpSpPr>
          <a:xfrm>
            <a:off x="14393193" y="8000269"/>
            <a:ext cx="152400" cy="15240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4947">
            <a:off x="-1115511" y="-402604"/>
            <a:ext cx="3891432" cy="1945716"/>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096000" y="8658695"/>
            <a:ext cx="1277265" cy="1203822"/>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020052" y="983935"/>
            <a:ext cx="756424" cy="782845"/>
          </a:xfrm>
          <a:prstGeom prst="rect">
            <a:avLst/>
          </a:prstGeom>
        </p:spPr>
      </p:pic>
      <p:grpSp>
        <p:nvGrpSpPr>
          <p:cNvPr id="18" name="Group 18"/>
          <p:cNvGrpSpPr/>
          <p:nvPr/>
        </p:nvGrpSpPr>
        <p:grpSpPr>
          <a:xfrm>
            <a:off x="4277643" y="7399505"/>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0" name="Group 20"/>
          <p:cNvGrpSpPr/>
          <p:nvPr/>
        </p:nvGrpSpPr>
        <p:grpSpPr>
          <a:xfrm>
            <a:off x="1813166" y="8575983"/>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75371" r="75486"/>
          <a:stretch>
            <a:fillRect/>
          </a:stretch>
        </p:blipFill>
        <p:spPr>
          <a:xfrm>
            <a:off x="10067710" y="7274134"/>
            <a:ext cx="388483" cy="392433"/>
          </a:xfrm>
          <a:prstGeom prst="rect">
            <a:avLst/>
          </a:prstGeom>
        </p:spPr>
      </p:pic>
      <p:grpSp>
        <p:nvGrpSpPr>
          <p:cNvPr id="23" name="Group 23"/>
          <p:cNvGrpSpPr/>
          <p:nvPr/>
        </p:nvGrpSpPr>
        <p:grpSpPr>
          <a:xfrm>
            <a:off x="9835857" y="1147461"/>
            <a:ext cx="152400" cy="15240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613144">
            <a:off x="-151804" y="7128206"/>
            <a:ext cx="732169" cy="1501885"/>
          </a:xfrm>
          <a:prstGeom prst="rect">
            <a:avLst/>
          </a:prstGeom>
        </p:spPr>
      </p:pic>
      <p:sp>
        <p:nvSpPr>
          <p:cNvPr id="2" name="TextBox 1">
            <a:extLst>
              <a:ext uri="{FF2B5EF4-FFF2-40B4-BE49-F238E27FC236}">
                <a16:creationId xmlns:a16="http://schemas.microsoft.com/office/drawing/2014/main" xmlns="" id="{5999E070-27BD-42AA-7E89-F9E843445C20}"/>
              </a:ext>
            </a:extLst>
          </p:cNvPr>
          <p:cNvSpPr txBox="1"/>
          <p:nvPr/>
        </p:nvSpPr>
        <p:spPr>
          <a:xfrm>
            <a:off x="6498884" y="1324809"/>
            <a:ext cx="5290231" cy="830997"/>
          </a:xfrm>
          <a:prstGeom prst="rect">
            <a:avLst/>
          </a:prstGeom>
          <a:noFill/>
        </p:spPr>
        <p:txBody>
          <a:bodyPr wrap="none" rtlCol="0">
            <a:spAutoFit/>
          </a:bodyPr>
          <a:lstStyle/>
          <a:p>
            <a:r>
              <a:rPr lang="en-US" sz="4800" b="1">
                <a:latin typeface="Arial" panose="020B0604020202020204" pitchFamily="34" charset="0"/>
                <a:cs typeface="Arial" panose="020B0604020202020204" pitchFamily="34" charset="0"/>
              </a:rPr>
              <a:t>2. Học hát đoạn 1</a:t>
            </a:r>
            <a:endParaRPr lang="en-US" sz="4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85602221-5729-DDB8-A043-563AD6F445DC}"/>
              </a:ext>
            </a:extLst>
          </p:cNvPr>
          <p:cNvSpPr txBox="1"/>
          <p:nvPr/>
        </p:nvSpPr>
        <p:spPr>
          <a:xfrm>
            <a:off x="6096000" y="3221301"/>
            <a:ext cx="6391093" cy="3671583"/>
          </a:xfrm>
          <a:prstGeom prst="rect">
            <a:avLst/>
          </a:prstGeom>
          <a:noFill/>
        </p:spPr>
        <p:txBody>
          <a:bodyPr wrap="square">
            <a:spAutoFit/>
          </a:bodyPr>
          <a:lstStyle/>
          <a:p>
            <a:pPr>
              <a:lnSpc>
                <a:spcPct val="150000"/>
              </a:lnSpc>
            </a:pPr>
            <a:r>
              <a:rPr lang="en-US" sz="4000" b="0" i="0">
                <a:effectLst/>
                <a:latin typeface="Arial" panose="020B0604020202020204" pitchFamily="34" charset="0"/>
                <a:cs typeface="Arial" panose="020B0604020202020204" pitchFamily="34" charset="0"/>
              </a:rPr>
              <a:t>Vui đến trường</a:t>
            </a:r>
          </a:p>
          <a:p>
            <a:pPr>
              <a:lnSpc>
                <a:spcPct val="150000"/>
              </a:lnSpc>
            </a:pPr>
            <a:r>
              <a:rPr lang="en-US" sz="4000">
                <a:latin typeface="Arial" panose="020B0604020202020204" pitchFamily="34" charset="0"/>
                <a:cs typeface="Arial" panose="020B0604020202020204" pitchFamily="34" charset="0"/>
              </a:rPr>
              <a:t>Lòng rộn ràng như hoa nở.</a:t>
            </a:r>
          </a:p>
          <a:p>
            <a:pPr>
              <a:lnSpc>
                <a:spcPct val="150000"/>
              </a:lnSpc>
            </a:pPr>
            <a:r>
              <a:rPr lang="en-US" sz="4000">
                <a:latin typeface="Arial" panose="020B0604020202020204" pitchFamily="34" charset="0"/>
                <a:cs typeface="Arial" panose="020B0604020202020204" pitchFamily="34" charset="0"/>
              </a:rPr>
              <a:t>hương thơm ngọt ngào</a:t>
            </a:r>
          </a:p>
          <a:p>
            <a:pPr>
              <a:lnSpc>
                <a:spcPct val="150000"/>
              </a:lnSpc>
            </a:pPr>
            <a:r>
              <a:rPr lang="en-US" sz="4000">
                <a:latin typeface="Arial" panose="020B0604020202020204" pitchFamily="34" charset="0"/>
                <a:cs typeface="Arial" panose="020B0604020202020204" pitchFamily="34" charset="0"/>
              </a:rPr>
              <a:t>Từng góc phố thân quen.</a:t>
            </a:r>
          </a:p>
        </p:txBody>
      </p:sp>
    </p:spTree>
    <p:extLst>
      <p:ext uri="{BB962C8B-B14F-4D97-AF65-F5344CB8AC3E}">
        <p14:creationId xmlns:p14="http://schemas.microsoft.com/office/powerpoint/2010/main" val="84191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687119" y="7641263"/>
            <a:ext cx="1104199" cy="114276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2732" y="1032675"/>
            <a:ext cx="1277265" cy="120382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802249">
            <a:off x="17658656" y="3115957"/>
            <a:ext cx="732169" cy="150188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75371" r="75486"/>
          <a:stretch>
            <a:fillRect/>
          </a:stretch>
        </p:blipFill>
        <p:spPr>
          <a:xfrm>
            <a:off x="6178069" y="903243"/>
            <a:ext cx="388483" cy="39243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3491" t="5362" b="65314"/>
          <a:stretch>
            <a:fillRect/>
          </a:stretch>
        </p:blipFill>
        <p:spPr>
          <a:xfrm rot="-1833109">
            <a:off x="2808386" y="8550405"/>
            <a:ext cx="420097" cy="467251"/>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75371" r="75486"/>
          <a:stretch>
            <a:fillRect/>
          </a:stretch>
        </p:blipFill>
        <p:spPr>
          <a:xfrm>
            <a:off x="16983074" y="9236835"/>
            <a:ext cx="388483" cy="392433"/>
          </a:xfrm>
          <a:prstGeom prst="rect">
            <a:avLst/>
          </a:prstGeom>
        </p:spPr>
      </p:pic>
      <p:grpSp>
        <p:nvGrpSpPr>
          <p:cNvPr id="12" name="Group 12"/>
          <p:cNvGrpSpPr/>
          <p:nvPr/>
        </p:nvGrpSpPr>
        <p:grpSpPr>
          <a:xfrm>
            <a:off x="952500" y="4472122"/>
            <a:ext cx="152400" cy="15240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4" name="Group 14"/>
          <p:cNvGrpSpPr/>
          <p:nvPr/>
        </p:nvGrpSpPr>
        <p:grpSpPr>
          <a:xfrm>
            <a:off x="15789347" y="8821375"/>
            <a:ext cx="152400" cy="1524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6" name="Group 16"/>
          <p:cNvGrpSpPr/>
          <p:nvPr/>
        </p:nvGrpSpPr>
        <p:grpSpPr>
          <a:xfrm>
            <a:off x="17295357" y="5175930"/>
            <a:ext cx="152400" cy="1524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8" name="Group 18"/>
          <p:cNvGrpSpPr/>
          <p:nvPr/>
        </p:nvGrpSpPr>
        <p:grpSpPr>
          <a:xfrm>
            <a:off x="1688114" y="750843"/>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3491" t="5362" b="65314"/>
          <a:stretch>
            <a:fillRect/>
          </a:stretch>
        </p:blipFill>
        <p:spPr>
          <a:xfrm rot="-1833109">
            <a:off x="11795825" y="858376"/>
            <a:ext cx="420097" cy="467251"/>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532814" y="1028700"/>
            <a:ext cx="765444" cy="765444"/>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451110" flipH="1">
            <a:off x="510643" y="8544105"/>
            <a:ext cx="1187833" cy="1095776"/>
          </a:xfrm>
          <a:prstGeom prst="rect">
            <a:avLst/>
          </a:prstGeom>
        </p:spPr>
      </p:pic>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07459" y="423318"/>
            <a:ext cx="1951395" cy="1966141"/>
          </a:xfrm>
          <a:prstGeom prst="rect">
            <a:avLst/>
          </a:prstGeom>
        </p:spPr>
      </p:pic>
      <p:sp>
        <p:nvSpPr>
          <p:cNvPr id="3" name="TextBox 2">
            <a:extLst>
              <a:ext uri="{FF2B5EF4-FFF2-40B4-BE49-F238E27FC236}">
                <a16:creationId xmlns:a16="http://schemas.microsoft.com/office/drawing/2014/main" xmlns="" id="{52DFC017-16CE-8274-50BE-EBD99F1EAE4E}"/>
              </a:ext>
            </a:extLst>
          </p:cNvPr>
          <p:cNvSpPr txBox="1"/>
          <p:nvPr/>
        </p:nvSpPr>
        <p:spPr>
          <a:xfrm>
            <a:off x="6498884" y="1324809"/>
            <a:ext cx="5290231" cy="830997"/>
          </a:xfrm>
          <a:prstGeom prst="rect">
            <a:avLst/>
          </a:prstGeom>
          <a:noFill/>
        </p:spPr>
        <p:txBody>
          <a:bodyPr wrap="none" rtlCol="0">
            <a:spAutoFit/>
          </a:bodyPr>
          <a:lstStyle/>
          <a:p>
            <a:r>
              <a:rPr lang="en-US" sz="4800" b="1">
                <a:latin typeface="Arial" panose="020B0604020202020204" pitchFamily="34" charset="0"/>
                <a:cs typeface="Arial" panose="020B0604020202020204" pitchFamily="34" charset="0"/>
              </a:rPr>
              <a:t>3. Học hát đoạn 2</a:t>
            </a:r>
            <a:endParaRPr lang="en-US" sz="4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3BF64635-B9C5-A2B4-A77F-4B42C77D5D28}"/>
              </a:ext>
            </a:extLst>
          </p:cNvPr>
          <p:cNvSpPr txBox="1"/>
          <p:nvPr/>
        </p:nvSpPr>
        <p:spPr>
          <a:xfrm>
            <a:off x="6141721" y="3340138"/>
            <a:ext cx="6391093" cy="3671583"/>
          </a:xfrm>
          <a:prstGeom prst="rect">
            <a:avLst/>
          </a:prstGeom>
          <a:noFill/>
        </p:spPr>
        <p:txBody>
          <a:bodyPr wrap="square">
            <a:spAutoFit/>
          </a:bodyPr>
          <a:lstStyle/>
          <a:p>
            <a:pPr>
              <a:lnSpc>
                <a:spcPct val="150000"/>
              </a:lnSpc>
            </a:pPr>
            <a:r>
              <a:rPr lang="en-US" sz="4000" b="0" i="0">
                <a:effectLst/>
                <a:latin typeface="Arial" panose="020B0604020202020204" pitchFamily="34" charset="0"/>
                <a:cs typeface="Arial" panose="020B0604020202020204" pitchFamily="34" charset="0"/>
              </a:rPr>
              <a:t>Cây xanh xanh</a:t>
            </a:r>
          </a:p>
          <a:p>
            <a:pPr>
              <a:lnSpc>
                <a:spcPct val="150000"/>
              </a:lnSpc>
            </a:pPr>
            <a:r>
              <a:rPr lang="en-US" sz="4000">
                <a:latin typeface="Arial" panose="020B0604020202020204" pitchFamily="34" charset="0"/>
                <a:cs typeface="Arial" panose="020B0604020202020204" pitchFamily="34" charset="0"/>
              </a:rPr>
              <a:t>trong nắng ấm ban mai.</a:t>
            </a:r>
          </a:p>
          <a:p>
            <a:pPr>
              <a:lnSpc>
                <a:spcPct val="150000"/>
              </a:lnSpc>
            </a:pPr>
            <a:r>
              <a:rPr lang="en-US" sz="4000">
                <a:latin typeface="Arial" panose="020B0604020202020204" pitchFamily="34" charset="0"/>
                <a:cs typeface="Arial" panose="020B0604020202020204" pitchFamily="34" charset="0"/>
              </a:rPr>
              <a:t>Bước chân nhẹ</a:t>
            </a:r>
          </a:p>
          <a:p>
            <a:pPr>
              <a:lnSpc>
                <a:spcPct val="150000"/>
              </a:lnSpc>
            </a:pPr>
            <a:r>
              <a:rPr lang="en-US" sz="4000">
                <a:latin typeface="Arial" panose="020B0604020202020204" pitchFamily="34" charset="0"/>
                <a:cs typeface="Arial" panose="020B0604020202020204" pitchFamily="34" charset="0"/>
              </a:rPr>
              <a:t>em vui đi đến trường</a:t>
            </a:r>
          </a:p>
        </p:txBody>
      </p:sp>
    </p:spTree>
    <p:extLst>
      <p:ext uri="{BB962C8B-B14F-4D97-AF65-F5344CB8AC3E}">
        <p14:creationId xmlns:p14="http://schemas.microsoft.com/office/powerpoint/2010/main" val="202567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62732" y="1032675"/>
            <a:ext cx="1277265" cy="120382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02249">
            <a:off x="17658656" y="3115957"/>
            <a:ext cx="732169" cy="150188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75371" r="75486"/>
          <a:stretch>
            <a:fillRect/>
          </a:stretch>
        </p:blipFill>
        <p:spPr>
          <a:xfrm>
            <a:off x="6178069" y="903243"/>
            <a:ext cx="388483" cy="392433"/>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73491" t="5362" b="65314"/>
          <a:stretch>
            <a:fillRect/>
          </a:stretch>
        </p:blipFill>
        <p:spPr>
          <a:xfrm rot="-1833109">
            <a:off x="2808386" y="8550405"/>
            <a:ext cx="420097" cy="467251"/>
          </a:xfrm>
          <a:prstGeom prst="rect">
            <a:avLst/>
          </a:prstGeom>
        </p:spPr>
      </p:pic>
      <p:grpSp>
        <p:nvGrpSpPr>
          <p:cNvPr id="12" name="Group 12"/>
          <p:cNvGrpSpPr/>
          <p:nvPr/>
        </p:nvGrpSpPr>
        <p:grpSpPr>
          <a:xfrm>
            <a:off x="952500" y="4472122"/>
            <a:ext cx="152400" cy="15240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4" name="Group 14"/>
          <p:cNvGrpSpPr/>
          <p:nvPr/>
        </p:nvGrpSpPr>
        <p:grpSpPr>
          <a:xfrm>
            <a:off x="15789347" y="8821375"/>
            <a:ext cx="152400" cy="1524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6" name="Group 16"/>
          <p:cNvGrpSpPr/>
          <p:nvPr/>
        </p:nvGrpSpPr>
        <p:grpSpPr>
          <a:xfrm>
            <a:off x="17295357" y="5175930"/>
            <a:ext cx="152400" cy="1524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8" name="Group 18"/>
          <p:cNvGrpSpPr/>
          <p:nvPr/>
        </p:nvGrpSpPr>
        <p:grpSpPr>
          <a:xfrm>
            <a:off x="1688114" y="750843"/>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73491" t="5362" b="65314"/>
          <a:stretch>
            <a:fillRect/>
          </a:stretch>
        </p:blipFill>
        <p:spPr>
          <a:xfrm rot="-1833109">
            <a:off x="11795825" y="858376"/>
            <a:ext cx="420097" cy="467251"/>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532814" y="1028700"/>
            <a:ext cx="765444" cy="765444"/>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51110" flipH="1">
            <a:off x="510643" y="8544105"/>
            <a:ext cx="1187833" cy="1095776"/>
          </a:xfrm>
          <a:prstGeom prst="rect">
            <a:avLst/>
          </a:prstGeom>
        </p:spPr>
      </p:pic>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07459" y="423318"/>
            <a:ext cx="1951395" cy="1966141"/>
          </a:xfrm>
          <a:prstGeom prst="rect">
            <a:avLst/>
          </a:prstGeom>
        </p:spPr>
      </p:pic>
      <p:sp>
        <p:nvSpPr>
          <p:cNvPr id="3" name="TextBox 2">
            <a:extLst>
              <a:ext uri="{FF2B5EF4-FFF2-40B4-BE49-F238E27FC236}">
                <a16:creationId xmlns:a16="http://schemas.microsoft.com/office/drawing/2014/main" xmlns="" id="{52DFC017-16CE-8274-50BE-EBD99F1EAE4E}"/>
              </a:ext>
            </a:extLst>
          </p:cNvPr>
          <p:cNvSpPr txBox="1"/>
          <p:nvPr/>
        </p:nvSpPr>
        <p:spPr>
          <a:xfrm>
            <a:off x="6498884" y="1324809"/>
            <a:ext cx="5290231" cy="830997"/>
          </a:xfrm>
          <a:prstGeom prst="rect">
            <a:avLst/>
          </a:prstGeom>
          <a:noFill/>
        </p:spPr>
        <p:txBody>
          <a:bodyPr wrap="none" rtlCol="0">
            <a:spAutoFit/>
          </a:bodyPr>
          <a:lstStyle/>
          <a:p>
            <a:r>
              <a:rPr lang="en-US" sz="4800" b="1">
                <a:latin typeface="Arial" panose="020B0604020202020204" pitchFamily="34" charset="0"/>
                <a:cs typeface="Arial" panose="020B0604020202020204" pitchFamily="34" charset="0"/>
              </a:rPr>
              <a:t>3. Học hát đoạn 2</a:t>
            </a:r>
            <a:endParaRPr lang="en-US" sz="4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3BF64635-B9C5-A2B4-A77F-4B42C77D5D28}"/>
              </a:ext>
            </a:extLst>
          </p:cNvPr>
          <p:cNvSpPr txBox="1"/>
          <p:nvPr/>
        </p:nvSpPr>
        <p:spPr>
          <a:xfrm>
            <a:off x="5914424" y="3109729"/>
            <a:ext cx="6391093" cy="4594912"/>
          </a:xfrm>
          <a:prstGeom prst="rect">
            <a:avLst/>
          </a:prstGeom>
          <a:noFill/>
        </p:spPr>
        <p:txBody>
          <a:bodyPr wrap="square">
            <a:spAutoFit/>
          </a:bodyPr>
          <a:lstStyle/>
          <a:p>
            <a:pPr>
              <a:lnSpc>
                <a:spcPct val="150000"/>
              </a:lnSpc>
            </a:pPr>
            <a:r>
              <a:rPr lang="vi-VN" sz="4000" dirty="0">
                <a:cs typeface="Arial" panose="020B0604020202020204" pitchFamily="34" charset="0"/>
              </a:rPr>
              <a:t>La la la la, la la la la</a:t>
            </a:r>
          </a:p>
          <a:p>
            <a:pPr>
              <a:lnSpc>
                <a:spcPct val="150000"/>
              </a:lnSpc>
            </a:pPr>
            <a:r>
              <a:rPr lang="vi-VN" sz="4000" dirty="0">
                <a:cs typeface="Arial" panose="020B0604020202020204" pitchFamily="34" charset="0"/>
              </a:rPr>
              <a:t>La la la la, la la la la la</a:t>
            </a:r>
          </a:p>
          <a:p>
            <a:pPr>
              <a:lnSpc>
                <a:spcPct val="150000"/>
              </a:lnSpc>
            </a:pPr>
            <a:r>
              <a:rPr lang="vi-VN" sz="4000" dirty="0">
                <a:cs typeface="Arial" panose="020B0604020202020204" pitchFamily="34" charset="0"/>
              </a:rPr>
              <a:t>La la la la, la la la la</a:t>
            </a:r>
          </a:p>
          <a:p>
            <a:pPr>
              <a:lnSpc>
                <a:spcPct val="150000"/>
              </a:lnSpc>
            </a:pPr>
            <a:r>
              <a:rPr lang="vi-VN" sz="4000" dirty="0">
                <a:cs typeface="Arial" panose="020B0604020202020204" pitchFamily="34" charset="0"/>
              </a:rPr>
              <a:t>Dưới mái trường </a:t>
            </a:r>
            <a:endParaRPr lang="en-US" sz="4000" dirty="0">
              <a:cs typeface="Arial" panose="020B0604020202020204" pitchFamily="34" charset="0"/>
            </a:endParaRPr>
          </a:p>
          <a:p>
            <a:pPr>
              <a:lnSpc>
                <a:spcPct val="150000"/>
              </a:lnSpc>
            </a:pPr>
            <a:r>
              <a:rPr lang="vi-VN" sz="4000" dirty="0">
                <a:cs typeface="Arial" panose="020B0604020202020204" pitchFamily="34" charset="0"/>
              </a:rPr>
              <a:t>là khoảng trời thân thương</a:t>
            </a:r>
            <a:r>
              <a:rPr lang="en-US" sz="4000" dirty="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0" name="Picture 5">
            <a:extLst>
              <a:ext uri="{FF2B5EF4-FFF2-40B4-BE49-F238E27FC236}">
                <a16:creationId xmlns:a16="http://schemas.microsoft.com/office/drawing/2014/main" xmlns="" id="{82D0FA77-BD61-75FD-60B1-C76A29AA6A1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687119" y="7641263"/>
            <a:ext cx="1104199" cy="1142767"/>
          </a:xfrm>
          <a:prstGeom prst="rect">
            <a:avLst/>
          </a:prstGeom>
        </p:spPr>
      </p:pic>
      <p:pic>
        <p:nvPicPr>
          <p:cNvPr id="23" name="Picture 11">
            <a:extLst>
              <a:ext uri="{FF2B5EF4-FFF2-40B4-BE49-F238E27FC236}">
                <a16:creationId xmlns:a16="http://schemas.microsoft.com/office/drawing/2014/main" xmlns="" id="{353F1762-C717-5C31-1642-AA044CA175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75371" r="75486"/>
          <a:stretch>
            <a:fillRect/>
          </a:stretch>
        </p:blipFill>
        <p:spPr>
          <a:xfrm>
            <a:off x="16983074" y="9236835"/>
            <a:ext cx="388483" cy="392433"/>
          </a:xfrm>
          <a:prstGeom prst="rect">
            <a:avLst/>
          </a:prstGeom>
        </p:spPr>
      </p:pic>
    </p:spTree>
    <p:extLst>
      <p:ext uri="{BB962C8B-B14F-4D97-AF65-F5344CB8AC3E}">
        <p14:creationId xmlns:p14="http://schemas.microsoft.com/office/powerpoint/2010/main" val="130751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07214" y="6896100"/>
            <a:ext cx="1104199" cy="114276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2732" y="1032675"/>
            <a:ext cx="1277265" cy="120382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802249">
            <a:off x="17658656" y="3115957"/>
            <a:ext cx="732169" cy="150188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75371" r="75486"/>
          <a:stretch>
            <a:fillRect/>
          </a:stretch>
        </p:blipFill>
        <p:spPr>
          <a:xfrm>
            <a:off x="6178069" y="903243"/>
            <a:ext cx="388483" cy="39243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73491" t="5362" b="65314"/>
          <a:stretch>
            <a:fillRect/>
          </a:stretch>
        </p:blipFill>
        <p:spPr>
          <a:xfrm rot="-1833109">
            <a:off x="2808386" y="8550405"/>
            <a:ext cx="420097" cy="46725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75371" r="75486"/>
          <a:stretch>
            <a:fillRect/>
          </a:stretch>
        </p:blipFill>
        <p:spPr>
          <a:xfrm>
            <a:off x="16983074" y="8973775"/>
            <a:ext cx="388483" cy="392433"/>
          </a:xfrm>
          <a:prstGeom prst="rect">
            <a:avLst/>
          </a:prstGeom>
        </p:spPr>
      </p:pic>
      <p:grpSp>
        <p:nvGrpSpPr>
          <p:cNvPr id="12" name="Group 12"/>
          <p:cNvGrpSpPr/>
          <p:nvPr/>
        </p:nvGrpSpPr>
        <p:grpSpPr>
          <a:xfrm>
            <a:off x="952500" y="4472122"/>
            <a:ext cx="152400" cy="15240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4" name="Group 14"/>
          <p:cNvGrpSpPr/>
          <p:nvPr/>
        </p:nvGrpSpPr>
        <p:grpSpPr>
          <a:xfrm>
            <a:off x="15789347" y="8821375"/>
            <a:ext cx="152400" cy="1524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6" name="Group 16"/>
          <p:cNvGrpSpPr/>
          <p:nvPr/>
        </p:nvGrpSpPr>
        <p:grpSpPr>
          <a:xfrm>
            <a:off x="17295357" y="5175930"/>
            <a:ext cx="152400" cy="1524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8" name="Group 18"/>
          <p:cNvGrpSpPr/>
          <p:nvPr/>
        </p:nvGrpSpPr>
        <p:grpSpPr>
          <a:xfrm>
            <a:off x="1688114" y="750843"/>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73491" t="5362" b="65314"/>
          <a:stretch>
            <a:fillRect/>
          </a:stretch>
        </p:blipFill>
        <p:spPr>
          <a:xfrm rot="-1833109">
            <a:off x="11795825" y="858376"/>
            <a:ext cx="420097" cy="467251"/>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532814" y="1028700"/>
            <a:ext cx="765444" cy="765444"/>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451110" flipH="1">
            <a:off x="510643" y="8544105"/>
            <a:ext cx="1187833" cy="1095776"/>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0141" y="5565854"/>
            <a:ext cx="1545397" cy="1369608"/>
          </a:xfrm>
          <a:prstGeom prst="rect">
            <a:avLst/>
          </a:prstGeom>
        </p:spPr>
      </p:pic>
      <p:pic>
        <p:nvPicPr>
          <p:cNvPr id="24" name="Picture 2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5107459" y="423318"/>
            <a:ext cx="1951395" cy="1966141"/>
          </a:xfrm>
          <a:prstGeom prst="rect">
            <a:avLst/>
          </a:prstGeom>
        </p:spPr>
      </p:pic>
      <p:sp>
        <p:nvSpPr>
          <p:cNvPr id="2" name="TextBox 1">
            <a:extLst>
              <a:ext uri="{FF2B5EF4-FFF2-40B4-BE49-F238E27FC236}">
                <a16:creationId xmlns:a16="http://schemas.microsoft.com/office/drawing/2014/main" xmlns="" id="{56CC50C5-6E06-FB68-956E-D8A72AB52D29}"/>
              </a:ext>
            </a:extLst>
          </p:cNvPr>
          <p:cNvSpPr txBox="1"/>
          <p:nvPr/>
        </p:nvSpPr>
        <p:spPr>
          <a:xfrm>
            <a:off x="7252296" y="858874"/>
            <a:ext cx="3783408" cy="830997"/>
          </a:xfrm>
          <a:prstGeom prst="rect">
            <a:avLst/>
          </a:prstGeom>
          <a:noFill/>
        </p:spPr>
        <p:txBody>
          <a:bodyPr wrap="none" rtlCol="0">
            <a:spAutoFit/>
          </a:bodyPr>
          <a:lstStyle/>
          <a:p>
            <a:r>
              <a:rPr lang="en-US" sz="4800" b="1">
                <a:latin typeface="Arial" panose="020B0604020202020204" pitchFamily="34" charset="0"/>
                <a:cs typeface="Arial" panose="020B0604020202020204" pitchFamily="34" charset="0"/>
              </a:rPr>
              <a:t>4. Hát cả bài</a:t>
            </a:r>
            <a:endParaRPr lang="en-US" sz="4800" b="1" dirty="0">
              <a:latin typeface="Arial" panose="020B0604020202020204" pitchFamily="34" charset="0"/>
              <a:cs typeface="Arial" panose="020B0604020202020204" pitchFamily="34" charset="0"/>
            </a:endParaRPr>
          </a:p>
        </p:txBody>
      </p:sp>
      <p:pic>
        <p:nvPicPr>
          <p:cNvPr id="4" name="Picture 28">
            <a:extLst>
              <a:ext uri="{FF2B5EF4-FFF2-40B4-BE49-F238E27FC236}">
                <a16:creationId xmlns:a16="http://schemas.microsoft.com/office/drawing/2014/main" xmlns="" id="{C709EE42-E0B5-3C3B-9969-EEC37CE7220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5454754" y="1973887"/>
            <a:ext cx="7378492" cy="7529075"/>
          </a:xfrm>
          <a:prstGeom prst="rect">
            <a:avLst/>
          </a:prstGeom>
        </p:spPr>
      </p:pic>
      <p:pic>
        <p:nvPicPr>
          <p:cNvPr id="10" name="KARAOKE - VUI ĐẾN TRƯỜNG - CHỦ ĐỀ 1 - VUI MÙA KHAI TRƯỜNG - ÂM NHẠC 7 - SGK CHÂN TRỜI SÁNG TẠO">
            <a:hlinkClick r:id="" action="ppaction://media"/>
            <a:extLst>
              <a:ext uri="{FF2B5EF4-FFF2-40B4-BE49-F238E27FC236}">
                <a16:creationId xmlns:a16="http://schemas.microsoft.com/office/drawing/2014/main" xmlns="" id="{10D83918-93B3-6DED-55E5-357476DD24F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7688262" y="3467100"/>
            <a:ext cx="2911475" cy="2911475"/>
          </a:xfrm>
          <a:prstGeom prst="rect">
            <a:avLst/>
          </a:prstGeom>
        </p:spPr>
      </p:pic>
    </p:spTree>
    <p:extLst>
      <p:ext uri="{BB962C8B-B14F-4D97-AF65-F5344CB8AC3E}">
        <p14:creationId xmlns:p14="http://schemas.microsoft.com/office/powerpoint/2010/main" val="352805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18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790700"/>
            <a:ext cx="13258800" cy="1323439"/>
          </a:xfrm>
          <a:prstGeom prst="rect">
            <a:avLst/>
          </a:prstGeom>
          <a:noFill/>
        </p:spPr>
        <p:txBody>
          <a:bodyPr wrap="square" rtlCol="0">
            <a:spAutoFit/>
          </a:bodyPr>
          <a:lstStyle/>
          <a:p>
            <a:r>
              <a:rPr lang="en-US" sz="8000" dirty="0" err="1" smtClean="0">
                <a:solidFill>
                  <a:srgbClr val="FF0000"/>
                </a:solidFill>
              </a:rPr>
              <a:t>Bài</a:t>
            </a:r>
            <a:r>
              <a:rPr lang="en-US" sz="8000" dirty="0" smtClean="0">
                <a:solidFill>
                  <a:srgbClr val="FF0000"/>
                </a:solidFill>
              </a:rPr>
              <a:t> </a:t>
            </a:r>
            <a:r>
              <a:rPr lang="en-US" sz="8000" dirty="0" err="1" smtClean="0">
                <a:solidFill>
                  <a:srgbClr val="FF0000"/>
                </a:solidFill>
              </a:rPr>
              <a:t>học</a:t>
            </a:r>
            <a:r>
              <a:rPr lang="en-US" sz="8000" dirty="0" smtClean="0">
                <a:solidFill>
                  <a:srgbClr val="FF0000"/>
                </a:solidFill>
              </a:rPr>
              <a:t> </a:t>
            </a:r>
            <a:r>
              <a:rPr lang="en-US" sz="8000" dirty="0" err="1" smtClean="0">
                <a:solidFill>
                  <a:srgbClr val="FF0000"/>
                </a:solidFill>
              </a:rPr>
              <a:t>đến</a:t>
            </a:r>
            <a:r>
              <a:rPr lang="en-US" sz="8000" dirty="0" smtClean="0">
                <a:solidFill>
                  <a:srgbClr val="FF0000"/>
                </a:solidFill>
              </a:rPr>
              <a:t> </a:t>
            </a:r>
            <a:r>
              <a:rPr lang="en-US" sz="8000" dirty="0" err="1" smtClean="0">
                <a:solidFill>
                  <a:srgbClr val="FF0000"/>
                </a:solidFill>
              </a:rPr>
              <a:t>đây</a:t>
            </a:r>
            <a:r>
              <a:rPr lang="en-US" sz="8000" dirty="0" smtClean="0">
                <a:solidFill>
                  <a:srgbClr val="FF0000"/>
                </a:solidFill>
              </a:rPr>
              <a:t> </a:t>
            </a:r>
            <a:r>
              <a:rPr lang="en-US" sz="8000" dirty="0" err="1" smtClean="0">
                <a:solidFill>
                  <a:srgbClr val="FF0000"/>
                </a:solidFill>
              </a:rPr>
              <a:t>là</a:t>
            </a:r>
            <a:r>
              <a:rPr lang="en-US" sz="8000" dirty="0" smtClean="0">
                <a:solidFill>
                  <a:srgbClr val="FF0000"/>
                </a:solidFill>
              </a:rPr>
              <a:t> </a:t>
            </a:r>
            <a:r>
              <a:rPr lang="en-US" sz="8000" dirty="0" err="1" smtClean="0">
                <a:solidFill>
                  <a:srgbClr val="FF0000"/>
                </a:solidFill>
              </a:rPr>
              <a:t>kết</a:t>
            </a:r>
            <a:r>
              <a:rPr lang="en-US" sz="8000" dirty="0" smtClean="0">
                <a:solidFill>
                  <a:srgbClr val="FF0000"/>
                </a:solidFill>
              </a:rPr>
              <a:t> </a:t>
            </a:r>
            <a:r>
              <a:rPr lang="en-US" sz="8000" dirty="0" err="1" smtClean="0">
                <a:solidFill>
                  <a:srgbClr val="FF0000"/>
                </a:solidFill>
              </a:rPr>
              <a:t>thúc</a:t>
            </a:r>
            <a:r>
              <a:rPr lang="en-US" sz="8000" dirty="0" smtClean="0">
                <a:solidFill>
                  <a:srgbClr val="FF0000"/>
                </a:solidFill>
              </a:rPr>
              <a:t> </a:t>
            </a:r>
            <a:endParaRPr lang="en-US" sz="8000" dirty="0">
              <a:solidFill>
                <a:srgbClr val="FF0000"/>
              </a:solidFill>
            </a:endParaRPr>
          </a:p>
        </p:txBody>
      </p:sp>
      <p:sp>
        <p:nvSpPr>
          <p:cNvPr id="3" name="TextBox 2"/>
          <p:cNvSpPr txBox="1"/>
          <p:nvPr/>
        </p:nvSpPr>
        <p:spPr>
          <a:xfrm>
            <a:off x="4953000" y="3848100"/>
            <a:ext cx="4191000" cy="1219200"/>
          </a:xfrm>
          <a:prstGeom prst="rect">
            <a:avLst/>
          </a:prstGeom>
          <a:noFill/>
        </p:spPr>
        <p:txBody>
          <a:bodyPr wrap="square" rtlCol="0">
            <a:spAutoFit/>
          </a:bodyPr>
          <a:lstStyle/>
          <a:p>
            <a:endParaRPr lang="en-US" dirty="0"/>
          </a:p>
        </p:txBody>
      </p:sp>
      <p:sp>
        <p:nvSpPr>
          <p:cNvPr id="4" name="TextBox 3"/>
          <p:cNvSpPr txBox="1"/>
          <p:nvPr/>
        </p:nvSpPr>
        <p:spPr>
          <a:xfrm>
            <a:off x="2133600" y="4076700"/>
            <a:ext cx="12496800" cy="2123658"/>
          </a:xfrm>
          <a:prstGeom prst="rect">
            <a:avLst/>
          </a:prstGeom>
          <a:noFill/>
        </p:spPr>
        <p:txBody>
          <a:bodyPr wrap="square" rtlCol="0">
            <a:spAutoFit/>
          </a:bodyPr>
          <a:lstStyle/>
          <a:p>
            <a:r>
              <a:rPr lang="en-US" sz="6600" dirty="0" err="1" smtClean="0">
                <a:solidFill>
                  <a:srgbClr val="002060"/>
                </a:solidFill>
              </a:rPr>
              <a:t>Cảm</a:t>
            </a:r>
            <a:r>
              <a:rPr lang="en-US" sz="6600" dirty="0" smtClean="0">
                <a:solidFill>
                  <a:srgbClr val="002060"/>
                </a:solidFill>
              </a:rPr>
              <a:t> </a:t>
            </a:r>
            <a:r>
              <a:rPr lang="en-US" sz="6600" dirty="0" err="1" smtClean="0">
                <a:solidFill>
                  <a:srgbClr val="002060"/>
                </a:solidFill>
              </a:rPr>
              <a:t>ơn</a:t>
            </a:r>
            <a:r>
              <a:rPr lang="en-US" sz="6600" dirty="0" smtClean="0">
                <a:solidFill>
                  <a:srgbClr val="002060"/>
                </a:solidFill>
              </a:rPr>
              <a:t> </a:t>
            </a:r>
            <a:r>
              <a:rPr lang="en-US" sz="6600" dirty="0" err="1" smtClean="0">
                <a:solidFill>
                  <a:srgbClr val="002060"/>
                </a:solidFill>
              </a:rPr>
              <a:t>các</a:t>
            </a:r>
            <a:r>
              <a:rPr lang="en-US" sz="6600" dirty="0" smtClean="0">
                <a:solidFill>
                  <a:srgbClr val="002060"/>
                </a:solidFill>
              </a:rPr>
              <a:t> </a:t>
            </a:r>
            <a:r>
              <a:rPr lang="en-US" sz="6600" dirty="0" err="1" smtClean="0">
                <a:solidFill>
                  <a:srgbClr val="002060"/>
                </a:solidFill>
              </a:rPr>
              <a:t>bạn</a:t>
            </a:r>
            <a:r>
              <a:rPr lang="en-US" sz="6600" dirty="0" smtClean="0">
                <a:solidFill>
                  <a:srgbClr val="002060"/>
                </a:solidFill>
              </a:rPr>
              <a:t> </a:t>
            </a:r>
            <a:r>
              <a:rPr lang="en-US" sz="6600" dirty="0" err="1" smtClean="0">
                <a:solidFill>
                  <a:srgbClr val="002060"/>
                </a:solidFill>
              </a:rPr>
              <a:t>đã</a:t>
            </a:r>
            <a:r>
              <a:rPr lang="en-US" sz="6600" dirty="0" smtClean="0">
                <a:solidFill>
                  <a:srgbClr val="002060"/>
                </a:solidFill>
              </a:rPr>
              <a:t> </a:t>
            </a:r>
            <a:r>
              <a:rPr lang="en-US" sz="6600" dirty="0" err="1" smtClean="0">
                <a:solidFill>
                  <a:srgbClr val="002060"/>
                </a:solidFill>
              </a:rPr>
              <a:t>lắng</a:t>
            </a:r>
            <a:r>
              <a:rPr lang="en-US" sz="6600" dirty="0" smtClean="0">
                <a:solidFill>
                  <a:srgbClr val="002060"/>
                </a:solidFill>
              </a:rPr>
              <a:t> </a:t>
            </a:r>
            <a:r>
              <a:rPr lang="en-US" sz="6600" dirty="0" err="1" smtClean="0">
                <a:solidFill>
                  <a:srgbClr val="002060"/>
                </a:solidFill>
              </a:rPr>
              <a:t>nghe</a:t>
            </a:r>
            <a:r>
              <a:rPr lang="en-US" sz="6600" dirty="0" smtClean="0">
                <a:solidFill>
                  <a:srgbClr val="002060"/>
                </a:solidFill>
              </a:rPr>
              <a:t> </a:t>
            </a:r>
            <a:r>
              <a:rPr lang="en-US" sz="6600" dirty="0" err="1" smtClean="0">
                <a:solidFill>
                  <a:srgbClr val="002060"/>
                </a:solidFill>
              </a:rPr>
              <a:t>và</a:t>
            </a:r>
            <a:r>
              <a:rPr lang="en-US" sz="6600" dirty="0" smtClean="0">
                <a:solidFill>
                  <a:srgbClr val="002060"/>
                </a:solidFill>
              </a:rPr>
              <a:t> </a:t>
            </a:r>
            <a:r>
              <a:rPr lang="en-US" sz="6600" dirty="0" err="1" smtClean="0">
                <a:solidFill>
                  <a:srgbClr val="002060"/>
                </a:solidFill>
              </a:rPr>
              <a:t>theo</a:t>
            </a:r>
            <a:r>
              <a:rPr lang="en-US" sz="6600" dirty="0" smtClean="0">
                <a:solidFill>
                  <a:srgbClr val="002060"/>
                </a:solidFill>
              </a:rPr>
              <a:t> </a:t>
            </a:r>
            <a:r>
              <a:rPr lang="en-US" sz="6600" dirty="0" err="1" smtClean="0">
                <a:solidFill>
                  <a:srgbClr val="002060"/>
                </a:solidFill>
              </a:rPr>
              <a:t>dõi</a:t>
            </a:r>
            <a:r>
              <a:rPr lang="en-US" sz="6600" dirty="0" smtClean="0">
                <a:solidFill>
                  <a:srgbClr val="002060"/>
                </a:solidFill>
              </a:rPr>
              <a:t> </a:t>
            </a:r>
            <a:r>
              <a:rPr lang="en-US" sz="6600" dirty="0" err="1" smtClean="0">
                <a:solidFill>
                  <a:srgbClr val="002060"/>
                </a:solidFill>
              </a:rPr>
              <a:t>bài</a:t>
            </a:r>
            <a:r>
              <a:rPr lang="en-US" sz="6600" dirty="0" smtClean="0">
                <a:solidFill>
                  <a:srgbClr val="002060"/>
                </a:solidFill>
              </a:rPr>
              <a:t> </a:t>
            </a:r>
            <a:r>
              <a:rPr lang="en-US" sz="6600" dirty="0" err="1" smtClean="0">
                <a:solidFill>
                  <a:srgbClr val="002060"/>
                </a:solidFill>
              </a:rPr>
              <a:t>học</a:t>
            </a:r>
            <a:endParaRPr lang="en-US" sz="6600" dirty="0">
              <a:solidFill>
                <a:srgbClr val="002060"/>
              </a:solidFill>
            </a:endParaRPr>
          </a:p>
        </p:txBody>
      </p:sp>
    </p:spTree>
    <p:extLst>
      <p:ext uri="{BB962C8B-B14F-4D97-AF65-F5344CB8AC3E}">
        <p14:creationId xmlns:p14="http://schemas.microsoft.com/office/powerpoint/2010/main" val="6177760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ui Đến Trường  Nhóm Hoa Tay  Nhạc Thiếu Nhi Sôi Động Remix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8047"/>
            <a:ext cx="17068800" cy="9601200"/>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96077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2443094" y="2913690"/>
            <a:ext cx="13624011" cy="3118674"/>
          </a:xfrm>
          <a:prstGeom prst="rect">
            <a:avLst/>
          </a:prstGeom>
        </p:spPr>
        <p:txBody>
          <a:bodyPr wrap="square" lIns="0" tIns="0" rIns="0" bIns="0" rtlCol="0" anchor="t">
            <a:spAutoFit/>
          </a:bodyPr>
          <a:lstStyle/>
          <a:p>
            <a:pPr marL="0" lvl="0" indent="0" algn="ctr">
              <a:lnSpc>
                <a:spcPct val="150000"/>
              </a:lnSpc>
            </a:pPr>
            <a:r>
              <a:rPr lang="vi-VN" sz="7200" b="1" dirty="0">
                <a:latin typeface="Arial" panose="020B0604020202020204" pitchFamily="34" charset="0"/>
                <a:cs typeface="Arial" panose="020B0604020202020204" pitchFamily="34" charset="0"/>
              </a:rPr>
              <a:t>CHÀO MỪNG CÁC EM ĐẾN VỚI BÀI HỌC NGÀY HÔM NAY!</a:t>
            </a:r>
            <a:endParaRPr lang="en-US" sz="7200" b="1" u="none" dirty="0">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26945" flipH="1">
            <a:off x="1581101" y="3006202"/>
            <a:ext cx="1187833" cy="109577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3782">
            <a:off x="16550071" y="2921165"/>
            <a:ext cx="1632547" cy="3549015"/>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06161" y="5382962"/>
            <a:ext cx="1107725" cy="106064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75371" r="75486"/>
          <a:stretch>
            <a:fillRect/>
          </a:stretch>
        </p:blipFill>
        <p:spPr>
          <a:xfrm>
            <a:off x="4754226" y="1095904"/>
            <a:ext cx="388483" cy="39243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3491" t="5362" b="65314"/>
          <a:stretch>
            <a:fillRect/>
          </a:stretch>
        </p:blipFill>
        <p:spPr>
          <a:xfrm rot="-1833109">
            <a:off x="1014695" y="8660128"/>
            <a:ext cx="420097" cy="467251"/>
          </a:xfrm>
          <a:prstGeom prst="rect">
            <a:avLst/>
          </a:prstGeom>
        </p:spPr>
      </p:pic>
      <p:grpSp>
        <p:nvGrpSpPr>
          <p:cNvPr id="14" name="Group 14"/>
          <p:cNvGrpSpPr/>
          <p:nvPr/>
        </p:nvGrpSpPr>
        <p:grpSpPr>
          <a:xfrm>
            <a:off x="4416431" y="7836456"/>
            <a:ext cx="152400" cy="1524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6" name="Group 16"/>
          <p:cNvGrpSpPr/>
          <p:nvPr/>
        </p:nvGrpSpPr>
        <p:grpSpPr>
          <a:xfrm>
            <a:off x="8669234" y="876300"/>
            <a:ext cx="152400" cy="1524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3491" t="5362" b="65314"/>
          <a:stretch>
            <a:fillRect/>
          </a:stretch>
        </p:blipFill>
        <p:spPr>
          <a:xfrm rot="-1833109">
            <a:off x="13478743" y="1058495"/>
            <a:ext cx="420097" cy="467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02249">
            <a:off x="16323237" y="3928946"/>
            <a:ext cx="732169" cy="1501885"/>
          </a:xfrm>
          <a:prstGeom prst="rect">
            <a:avLst/>
          </a:prstGeom>
        </p:spPr>
      </p:pic>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73491" t="5362" b="65314"/>
          <a:stretch>
            <a:fillRect/>
          </a:stretch>
        </p:blipFill>
        <p:spPr>
          <a:xfrm rot="-1833109">
            <a:off x="1203620" y="6718603"/>
            <a:ext cx="420097" cy="467251"/>
          </a:xfrm>
          <a:prstGeom prst="rect">
            <a:avLst/>
          </a:prstGeom>
        </p:spPr>
      </p:pic>
      <p:pic>
        <p:nvPicPr>
          <p:cNvPr id="38"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75371" r="75486"/>
          <a:stretch>
            <a:fillRect/>
          </a:stretch>
        </p:blipFill>
        <p:spPr>
          <a:xfrm>
            <a:off x="16663920" y="3397638"/>
            <a:ext cx="388483" cy="392433"/>
          </a:xfrm>
          <a:prstGeom prst="rect">
            <a:avLst/>
          </a:prstGeom>
        </p:spPr>
      </p:pic>
      <p:grpSp>
        <p:nvGrpSpPr>
          <p:cNvPr id="39" name="Group 39"/>
          <p:cNvGrpSpPr/>
          <p:nvPr/>
        </p:nvGrpSpPr>
        <p:grpSpPr>
          <a:xfrm>
            <a:off x="4198822" y="2706406"/>
            <a:ext cx="152400" cy="152400"/>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41" name="Group 41"/>
          <p:cNvGrpSpPr/>
          <p:nvPr/>
        </p:nvGrpSpPr>
        <p:grpSpPr>
          <a:xfrm>
            <a:off x="15277448" y="6169467"/>
            <a:ext cx="152400" cy="152400"/>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43" name="Picture 4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72381">
            <a:off x="129243" y="7766452"/>
            <a:ext cx="1609138" cy="2584960"/>
          </a:xfrm>
          <a:prstGeom prst="rect">
            <a:avLst/>
          </a:prstGeom>
        </p:spPr>
      </p:pic>
      <p:pic>
        <p:nvPicPr>
          <p:cNvPr id="44" name="Picture 4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1725" y="301731"/>
            <a:ext cx="2039858" cy="1524794"/>
          </a:xfrm>
          <a:prstGeom prst="rect">
            <a:avLst/>
          </a:prstGeom>
        </p:spPr>
      </p:pic>
      <p:pic>
        <p:nvPicPr>
          <p:cNvPr id="45" name="Picture 4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54947">
            <a:off x="14818997" y="-154114"/>
            <a:ext cx="3372496" cy="1686248"/>
          </a:xfrm>
          <a:prstGeom prst="rect">
            <a:avLst/>
          </a:prstGeom>
        </p:spPr>
      </p:pic>
      <p:pic>
        <p:nvPicPr>
          <p:cNvPr id="77" name="Picture 7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61725" y="2991944"/>
            <a:ext cx="1277265" cy="1203822"/>
          </a:xfrm>
          <a:prstGeom prst="rect">
            <a:avLst/>
          </a:prstGeom>
        </p:spPr>
      </p:pic>
      <p:sp>
        <p:nvSpPr>
          <p:cNvPr id="79" name="Rectangle 78"/>
          <p:cNvSpPr/>
          <p:nvPr/>
        </p:nvSpPr>
        <p:spPr>
          <a:xfrm>
            <a:off x="1866900" y="941859"/>
            <a:ext cx="14554200" cy="1977529"/>
          </a:xfrm>
          <a:prstGeom prst="rect">
            <a:avLst/>
          </a:prstGeom>
        </p:spPr>
        <p:txBody>
          <a:bodyPr wrap="square">
            <a:spAutoFit/>
          </a:bodyPr>
          <a:lstStyle/>
          <a:p>
            <a:pPr algn="ctr">
              <a:lnSpc>
                <a:spcPct val="135000"/>
              </a:lnSpc>
              <a:spcBef>
                <a:spcPts val="300"/>
              </a:spcBef>
              <a:spcAft>
                <a:spcPts val="300"/>
              </a:spcAft>
            </a:pPr>
            <a:r>
              <a:rPr lang="vi-VN" sz="4800" b="1" dirty="0">
                <a:solidFill>
                  <a:srgbClr val="000000"/>
                </a:solidFill>
                <a:ea typeface="Calibri" panose="020F0502020204030204" pitchFamily="34" charset="0"/>
                <a:cs typeface="Arial" panose="020B0604020202020204" pitchFamily="34" charset="0"/>
              </a:rPr>
              <a:t>Cả lớp lắng nghe, hát theo và kết hợp vận động cơ thể theo bài hát Mùa khai trường.</a:t>
            </a:r>
            <a:endParaRPr lang="en-US" sz="48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81"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471888">
            <a:off x="15370197" y="8577079"/>
            <a:ext cx="3094647" cy="1117941"/>
          </a:xfrm>
          <a:prstGeom prst="rect">
            <a:avLst/>
          </a:prstGeom>
        </p:spPr>
      </p:pic>
      <p:pic>
        <p:nvPicPr>
          <p:cNvPr id="2" name="Picture 7">
            <a:extLst>
              <a:ext uri="{FF2B5EF4-FFF2-40B4-BE49-F238E27FC236}">
                <a16:creationId xmlns:a16="http://schemas.microsoft.com/office/drawing/2014/main" xmlns="" id="{C478BFA6-6427-CF87-4EFC-0D6FC6E93B0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667000" y="3214642"/>
            <a:ext cx="12954000" cy="7092315"/>
          </a:xfrm>
          <a:prstGeom prst="rect">
            <a:avLst/>
          </a:prstGeom>
        </p:spPr>
      </p:pic>
      <p:pic>
        <p:nvPicPr>
          <p:cNvPr id="4" name="1. Mùa khai trường - lời ca - Chủ đề 1- Vui bước đến trường - Âm nhạc 6 - Chân trời sáng tạo (mp3cut.net)">
            <a:hlinkClick r:id="" action="ppaction://media"/>
            <a:extLst>
              <a:ext uri="{FF2B5EF4-FFF2-40B4-BE49-F238E27FC236}">
                <a16:creationId xmlns:a16="http://schemas.microsoft.com/office/drawing/2014/main" xmlns="" id="{FCFE123C-2D82-07E3-AFFA-22F999E3E03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0" y="9300482"/>
            <a:ext cx="1006475" cy="1006475"/>
          </a:xfrm>
          <a:prstGeom prst="rect">
            <a:avLst/>
          </a:prstGeom>
        </p:spPr>
      </p:pic>
    </p:spTree>
    <p:extLst>
      <p:ext uri="{BB962C8B-B14F-4D97-AF65-F5344CB8AC3E}">
        <p14:creationId xmlns:p14="http://schemas.microsoft.com/office/powerpoint/2010/main" val="3315791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5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802249">
            <a:off x="16686319" y="3859158"/>
            <a:ext cx="732169" cy="1501885"/>
          </a:xfrm>
          <a:prstGeom prst="rect">
            <a:avLst/>
          </a:prstGeom>
        </p:spPr>
      </p:pic>
      <p:pic>
        <p:nvPicPr>
          <p:cNvPr id="37" name="Picture 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73491" t="5362" b="65314"/>
          <a:stretch>
            <a:fillRect/>
          </a:stretch>
        </p:blipFill>
        <p:spPr>
          <a:xfrm rot="-1833109">
            <a:off x="1203620" y="6718603"/>
            <a:ext cx="420097" cy="467251"/>
          </a:xfrm>
          <a:prstGeom prst="rect">
            <a:avLst/>
          </a:prstGeom>
        </p:spPr>
      </p:pic>
      <p:pic>
        <p:nvPicPr>
          <p:cNvPr id="38" name="Picture 3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75371" r="75486"/>
          <a:stretch>
            <a:fillRect/>
          </a:stretch>
        </p:blipFill>
        <p:spPr>
          <a:xfrm>
            <a:off x="16663920" y="3397638"/>
            <a:ext cx="388483" cy="392433"/>
          </a:xfrm>
          <a:prstGeom prst="rect">
            <a:avLst/>
          </a:prstGeom>
        </p:spPr>
      </p:pic>
      <p:grpSp>
        <p:nvGrpSpPr>
          <p:cNvPr id="39" name="Group 39"/>
          <p:cNvGrpSpPr/>
          <p:nvPr/>
        </p:nvGrpSpPr>
        <p:grpSpPr>
          <a:xfrm>
            <a:off x="4198822" y="2706406"/>
            <a:ext cx="152400" cy="152400"/>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41" name="Group 41"/>
          <p:cNvGrpSpPr/>
          <p:nvPr/>
        </p:nvGrpSpPr>
        <p:grpSpPr>
          <a:xfrm>
            <a:off x="15277448" y="6169467"/>
            <a:ext cx="152400" cy="152400"/>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43" name="Picture 4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72381">
            <a:off x="129243" y="7766452"/>
            <a:ext cx="1609138" cy="2584960"/>
          </a:xfrm>
          <a:prstGeom prst="rect">
            <a:avLst/>
          </a:prstGeom>
        </p:spPr>
      </p:pic>
      <p:pic>
        <p:nvPicPr>
          <p:cNvPr id="44" name="Picture 4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4096" y="222374"/>
            <a:ext cx="2039858" cy="1524794"/>
          </a:xfrm>
          <a:prstGeom prst="rect">
            <a:avLst/>
          </a:prstGeom>
        </p:spPr>
      </p:pic>
      <p:pic>
        <p:nvPicPr>
          <p:cNvPr id="45" name="Picture 4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4947">
            <a:off x="15793708" y="-508147"/>
            <a:ext cx="3372496" cy="1686248"/>
          </a:xfrm>
          <a:prstGeom prst="rect">
            <a:avLst/>
          </a:prstGeom>
        </p:spPr>
      </p:pic>
      <p:pic>
        <p:nvPicPr>
          <p:cNvPr id="77" name="Picture 7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61725" y="2991944"/>
            <a:ext cx="1277265" cy="1203822"/>
          </a:xfrm>
          <a:prstGeom prst="rect">
            <a:avLst/>
          </a:prstGeom>
        </p:spPr>
      </p:pic>
      <p:sp>
        <p:nvSpPr>
          <p:cNvPr id="79" name="Rectangle 78"/>
          <p:cNvSpPr/>
          <p:nvPr/>
        </p:nvSpPr>
        <p:spPr>
          <a:xfrm>
            <a:off x="1713312" y="848471"/>
            <a:ext cx="15508629" cy="1089529"/>
          </a:xfrm>
          <a:prstGeom prst="rect">
            <a:avLst/>
          </a:prstGeom>
        </p:spPr>
        <p:txBody>
          <a:bodyPr wrap="square">
            <a:spAutoFit/>
          </a:bodyPr>
          <a:lstStyle/>
          <a:p>
            <a:pPr algn="just">
              <a:lnSpc>
                <a:spcPct val="135000"/>
              </a:lnSpc>
              <a:spcBef>
                <a:spcPts val="300"/>
              </a:spcBef>
              <a:spcAft>
                <a:spcPts val="300"/>
              </a:spcAft>
            </a:pPr>
            <a:r>
              <a:rPr lang="vi-VN" sz="4800" b="1" dirty="0">
                <a:solidFill>
                  <a:srgbClr val="000000"/>
                </a:solidFill>
                <a:ea typeface="Calibri" panose="020F0502020204030204" pitchFamily="34" charset="0"/>
                <a:cs typeface="Arial" panose="020B0604020202020204" pitchFamily="34" charset="0"/>
              </a:rPr>
              <a:t>Nhận xét về hoạt động của các bạn nhỏ trong tranh.</a:t>
            </a:r>
            <a:endParaRPr lang="en-US" sz="48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81"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471888">
            <a:off x="16288695" y="7980824"/>
            <a:ext cx="3094647" cy="1117941"/>
          </a:xfrm>
          <a:prstGeom prst="rect">
            <a:avLst/>
          </a:prstGeom>
        </p:spPr>
      </p:pic>
      <p:pic>
        <p:nvPicPr>
          <p:cNvPr id="17" name="Picture 16" descr="A picture containing text&#10;&#10;Description automatically generated"/>
          <p:cNvPicPr/>
          <p:nvPr/>
        </p:nvPicPr>
        <p:blipFill>
          <a:blip r:embed="rId16">
            <a:extLst>
              <a:ext uri="{28A0092B-C50C-407E-A947-70E740481C1C}">
                <a14:useLocalDpi xmlns:a14="http://schemas.microsoft.com/office/drawing/2010/main" val="0"/>
              </a:ext>
            </a:extLst>
          </a:blip>
          <a:stretch>
            <a:fillRect/>
          </a:stretch>
        </p:blipFill>
        <p:spPr>
          <a:xfrm>
            <a:off x="2496846" y="2248553"/>
            <a:ext cx="13517093" cy="5789894"/>
          </a:xfrm>
          <a:prstGeom prst="rect">
            <a:avLst/>
          </a:prstGeom>
        </p:spPr>
      </p:pic>
      <p:sp>
        <p:nvSpPr>
          <p:cNvPr id="2" name="Rectangle 1"/>
          <p:cNvSpPr/>
          <p:nvPr/>
        </p:nvSpPr>
        <p:spPr>
          <a:xfrm>
            <a:off x="3280699" y="8665394"/>
            <a:ext cx="12127038" cy="738664"/>
          </a:xfrm>
          <a:prstGeom prst="rect">
            <a:avLst/>
          </a:prstGeom>
          <a:solidFill>
            <a:schemeClr val="accent2">
              <a:lumMod val="20000"/>
              <a:lumOff val="80000"/>
            </a:schemeClr>
          </a:solidFill>
        </p:spPr>
        <p:txBody>
          <a:bodyPr wrap="none">
            <a:spAutoFit/>
          </a:bodyPr>
          <a:lstStyle/>
          <a:p>
            <a:pPr algn="ctr">
              <a:spcBef>
                <a:spcPts val="300"/>
              </a:spcBef>
              <a:spcAft>
                <a:spcPts val="300"/>
              </a:spcAft>
            </a:pP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vui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vẻ</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hào</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hứng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713089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1000" fill="hold"/>
                                        <p:tgtEl>
                                          <p:spTgt spid="79"/>
                                        </p:tgtEl>
                                        <p:attrNameLst>
                                          <p:attrName>ppt_w</p:attrName>
                                        </p:attrNameLst>
                                      </p:cBhvr>
                                      <p:tavLst>
                                        <p:tav tm="0">
                                          <p:val>
                                            <p:strVal val="#ppt_w+.3"/>
                                          </p:val>
                                        </p:tav>
                                        <p:tav tm="100000">
                                          <p:val>
                                            <p:strVal val="#ppt_w"/>
                                          </p:val>
                                        </p:tav>
                                      </p:tavLst>
                                    </p:anim>
                                    <p:anim calcmode="lin" valueType="num">
                                      <p:cBhvr>
                                        <p:cTn id="8" dur="1000" fill="hold"/>
                                        <p:tgtEl>
                                          <p:spTgt spid="79"/>
                                        </p:tgtEl>
                                        <p:attrNameLst>
                                          <p:attrName>ppt_h</p:attrName>
                                        </p:attrNameLst>
                                      </p:cBhvr>
                                      <p:tavLst>
                                        <p:tav tm="0">
                                          <p:val>
                                            <p:strVal val="#ppt_h"/>
                                          </p:val>
                                        </p:tav>
                                        <p:tav tm="100000">
                                          <p:val>
                                            <p:strVal val="#ppt_h"/>
                                          </p:val>
                                        </p:tav>
                                      </p:tavLst>
                                    </p:anim>
                                    <p:animEffect transition="in" filter="fade">
                                      <p:cBhvr>
                                        <p:cTn id="9" dur="1000"/>
                                        <p:tgtEl>
                                          <p:spTgt spid="7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strVal val="#ppt_w+.3"/>
                                          </p:val>
                                        </p:tav>
                                        <p:tav tm="100000">
                                          <p:val>
                                            <p:strVal val="#ppt_w"/>
                                          </p:val>
                                        </p:tav>
                                      </p:tavLst>
                                    </p:anim>
                                    <p:anim calcmode="lin" valueType="num">
                                      <p:cBhvr>
                                        <p:cTn id="13" dur="1000" fill="hold"/>
                                        <p:tgtEl>
                                          <p:spTgt spid="17"/>
                                        </p:tgtEl>
                                        <p:attrNameLst>
                                          <p:attrName>ppt_h</p:attrName>
                                        </p:attrNameLst>
                                      </p:cBhvr>
                                      <p:tavLst>
                                        <p:tav tm="0">
                                          <p:val>
                                            <p:strVal val="#ppt_h"/>
                                          </p:val>
                                        </p:tav>
                                        <p:tav tm="100000">
                                          <p:val>
                                            <p:strVal val="#ppt_h"/>
                                          </p:val>
                                        </p:tav>
                                      </p:tavLst>
                                    </p:anim>
                                    <p:animEffect transition="in" filter="fade">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076510" y="1753698"/>
            <a:ext cx="14659399" cy="861774"/>
          </a:xfrm>
          <a:prstGeom prst="rect">
            <a:avLst/>
          </a:prstGeom>
        </p:spPr>
        <p:txBody>
          <a:bodyPr wrap="square" lIns="0" tIns="0" rIns="0" bIns="0" rtlCol="0" anchor="t">
            <a:spAutoFit/>
          </a:bodyPr>
          <a:lstStyle/>
          <a:p>
            <a:pPr algn="ctr"/>
            <a:r>
              <a:rPr lang="vi-VN" sz="5600" b="1" dirty="0">
                <a:solidFill>
                  <a:schemeClr val="accent3">
                    <a:lumMod val="50000"/>
                  </a:schemeClr>
                </a:solidFill>
                <a:latin typeface="Arial" panose="020B0604020202020204" pitchFamily="34" charset="0"/>
                <a:cs typeface="Arial" panose="020B0604020202020204" pitchFamily="34" charset="0"/>
              </a:rPr>
              <a:t>CHỦ ĐỀ 1: VUI NGÀY KHAI TRƯỜNG</a:t>
            </a:r>
            <a:endParaRPr lang="en-US" sz="5600" b="1" dirty="0">
              <a:solidFill>
                <a:schemeClr val="accent3">
                  <a:lumMod val="50000"/>
                </a:schemeClr>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374184">
            <a:off x="-184739" y="581061"/>
            <a:ext cx="3891432" cy="19457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25435" y="-91307"/>
            <a:ext cx="2643550" cy="239241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75655">
            <a:off x="1308674" y="7441276"/>
            <a:ext cx="1706637" cy="287433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861277" y="102852"/>
            <a:ext cx="1104199" cy="114276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469805" y="6124376"/>
            <a:ext cx="1277265" cy="1203822"/>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802249">
            <a:off x="962665" y="4633163"/>
            <a:ext cx="732169" cy="1501885"/>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5371" r="75486"/>
          <a:stretch>
            <a:fillRect/>
          </a:stretch>
        </p:blipFill>
        <p:spPr>
          <a:xfrm>
            <a:off x="6168023" y="1188198"/>
            <a:ext cx="388483" cy="39243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73491" t="5362" b="65314"/>
          <a:stretch>
            <a:fillRect/>
          </a:stretch>
        </p:blipFill>
        <p:spPr>
          <a:xfrm rot="-1833109">
            <a:off x="4320153" y="7387235"/>
            <a:ext cx="420097" cy="467251"/>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75371" r="75486"/>
          <a:stretch>
            <a:fillRect/>
          </a:stretch>
        </p:blipFill>
        <p:spPr>
          <a:xfrm>
            <a:off x="12305518" y="7836456"/>
            <a:ext cx="388483" cy="392433"/>
          </a:xfrm>
          <a:prstGeom prst="rect">
            <a:avLst/>
          </a:prstGeom>
        </p:spPr>
      </p:pic>
      <p:grpSp>
        <p:nvGrpSpPr>
          <p:cNvPr id="15" name="Group 15"/>
          <p:cNvGrpSpPr/>
          <p:nvPr/>
        </p:nvGrpSpPr>
        <p:grpSpPr>
          <a:xfrm>
            <a:off x="2487569" y="4548322"/>
            <a:ext cx="152400" cy="15240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7" name="Group 17"/>
          <p:cNvGrpSpPr/>
          <p:nvPr/>
        </p:nvGrpSpPr>
        <p:grpSpPr>
          <a:xfrm>
            <a:off x="4804970" y="8488222"/>
            <a:ext cx="152400" cy="15240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9" name="Group 19"/>
          <p:cNvGrpSpPr/>
          <p:nvPr/>
        </p:nvGrpSpPr>
        <p:grpSpPr>
          <a:xfrm>
            <a:off x="16906874" y="4472122"/>
            <a:ext cx="152400" cy="15240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1" name="Group 21"/>
          <p:cNvGrpSpPr/>
          <p:nvPr/>
        </p:nvGrpSpPr>
        <p:grpSpPr>
          <a:xfrm>
            <a:off x="8991600" y="952500"/>
            <a:ext cx="152400" cy="152400"/>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73491" t="5362" b="65314"/>
          <a:stretch>
            <a:fillRect/>
          </a:stretch>
        </p:blipFill>
        <p:spPr>
          <a:xfrm rot="-1833109">
            <a:off x="11775043" y="1179235"/>
            <a:ext cx="420097" cy="467251"/>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655198" y="8686821"/>
            <a:ext cx="765444" cy="765444"/>
          </a:xfrm>
          <a:prstGeom prst="rect">
            <a:avLst/>
          </a:prstGeom>
        </p:spPr>
      </p:pic>
      <p:sp>
        <p:nvSpPr>
          <p:cNvPr id="25" name="TextBox 24"/>
          <p:cNvSpPr txBox="1"/>
          <p:nvPr/>
        </p:nvSpPr>
        <p:spPr>
          <a:xfrm>
            <a:off x="5115932" y="2984162"/>
            <a:ext cx="8580554" cy="1200329"/>
          </a:xfrm>
          <a:prstGeom prst="rect">
            <a:avLst/>
          </a:prstGeom>
          <a:noFill/>
        </p:spPr>
        <p:txBody>
          <a:bodyPr wrap="none" rtlCol="0">
            <a:spAutoFit/>
          </a:bodyPr>
          <a:lstStyle/>
          <a:p>
            <a:r>
              <a:rPr lang="vi-VN" sz="7200" b="1" dirty="0">
                <a:solidFill>
                  <a:srgbClr val="FF0000"/>
                </a:solidFill>
              </a:rPr>
              <a:t>Tiết 1 – Học bài hát</a:t>
            </a:r>
            <a:endParaRPr lang="en-US" sz="7200" b="1" dirty="0">
              <a:solidFill>
                <a:srgbClr val="FF0000"/>
              </a:solidFill>
            </a:endParaRPr>
          </a:p>
        </p:txBody>
      </p:sp>
      <p:sp>
        <p:nvSpPr>
          <p:cNvPr id="26" name="TextBox 25"/>
          <p:cNvSpPr txBox="1"/>
          <p:nvPr/>
        </p:nvSpPr>
        <p:spPr>
          <a:xfrm>
            <a:off x="3491202" y="4460477"/>
            <a:ext cx="11535530" cy="1631216"/>
          </a:xfrm>
          <a:prstGeom prst="rect">
            <a:avLst/>
          </a:prstGeom>
          <a:noFill/>
        </p:spPr>
        <p:txBody>
          <a:bodyPr wrap="none" rtlCol="0">
            <a:spAutoFit/>
          </a:bodyPr>
          <a:lstStyle/>
          <a:p>
            <a:r>
              <a:rPr lang="vi-VN" sz="10000" b="1" dirty="0"/>
              <a:t>VUI ĐẾN TRƯỜNG</a:t>
            </a:r>
            <a:endParaRPr lang="en-US" sz="10000" b="1" dirty="0"/>
          </a:p>
        </p:txBody>
      </p:sp>
      <p:pic>
        <p:nvPicPr>
          <p:cNvPr id="27"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5912340" y="6165521"/>
            <a:ext cx="6693254" cy="4272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535392" y="3009900"/>
            <a:ext cx="152400" cy="1524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04275">
            <a:off x="16244852" y="554668"/>
            <a:ext cx="3787469" cy="136822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63861">
            <a:off x="17074494" y="8770836"/>
            <a:ext cx="821953" cy="765444"/>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0034" y="419100"/>
            <a:ext cx="1260152" cy="1116809"/>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2675" y="8345609"/>
            <a:ext cx="1096995" cy="1033918"/>
          </a:xfrm>
          <a:prstGeom prst="rect">
            <a:avLst/>
          </a:prstGeom>
        </p:spPr>
      </p:pic>
      <p:grpSp>
        <p:nvGrpSpPr>
          <p:cNvPr id="20" name="Group 20"/>
          <p:cNvGrpSpPr/>
          <p:nvPr/>
        </p:nvGrpSpPr>
        <p:grpSpPr>
          <a:xfrm>
            <a:off x="17549048" y="5450792"/>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2" name="Group 22"/>
          <p:cNvGrpSpPr/>
          <p:nvPr/>
        </p:nvGrpSpPr>
        <p:grpSpPr>
          <a:xfrm>
            <a:off x="758050" y="4788140"/>
            <a:ext cx="152400" cy="15240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4" name="Group 24"/>
          <p:cNvGrpSpPr/>
          <p:nvPr/>
        </p:nvGrpSpPr>
        <p:grpSpPr>
          <a:xfrm>
            <a:off x="16812339" y="9258300"/>
            <a:ext cx="152400" cy="15240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6" name="Group 26"/>
          <p:cNvGrpSpPr/>
          <p:nvPr/>
        </p:nvGrpSpPr>
        <p:grpSpPr>
          <a:xfrm>
            <a:off x="1849330" y="1094595"/>
            <a:ext cx="152400" cy="15240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sp>
        <p:nvSpPr>
          <p:cNvPr id="28" name="TextBox 27"/>
          <p:cNvSpPr txBox="1"/>
          <p:nvPr/>
        </p:nvSpPr>
        <p:spPr>
          <a:xfrm>
            <a:off x="2011088" y="562005"/>
            <a:ext cx="14133613" cy="830997"/>
          </a:xfrm>
          <a:prstGeom prst="rect">
            <a:avLst/>
          </a:prstGeom>
          <a:noFill/>
        </p:spPr>
        <p:txBody>
          <a:bodyPr wrap="none" rtlCol="0">
            <a:spAutoFit/>
          </a:bodyPr>
          <a:lstStyle/>
          <a:p>
            <a:r>
              <a:rPr lang="vi-VN" sz="4800" b="1" dirty="0"/>
              <a:t>1. Nghe và nêu cảm nhận về bài Vui đến trường</a:t>
            </a:r>
            <a:endParaRPr lang="en-US" sz="4800" b="1" dirty="0"/>
          </a:p>
        </p:txBody>
      </p:sp>
      <p:sp>
        <p:nvSpPr>
          <p:cNvPr id="29" name="Rectangle 28"/>
          <p:cNvSpPr/>
          <p:nvPr/>
        </p:nvSpPr>
        <p:spPr>
          <a:xfrm>
            <a:off x="1315027" y="1653527"/>
            <a:ext cx="16265158" cy="784830"/>
          </a:xfrm>
          <a:prstGeom prst="rect">
            <a:avLst/>
          </a:prstGeom>
        </p:spPr>
        <p:txBody>
          <a:bodyPr wrap="none">
            <a:spAutoFit/>
          </a:bodyPr>
          <a:lstStyle/>
          <a:p>
            <a:pPr algn="just">
              <a:spcBef>
                <a:spcPts val="300"/>
              </a:spcBef>
              <a:spcAft>
                <a:spcPts val="300"/>
              </a:spcAft>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Cả lớp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nghe</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Vui</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kết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nhẹ</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ea typeface="Calibri" panose="020F0502020204030204" pitchFamily="34" charset="0"/>
              <a:cs typeface="Arial" panose="020B0604020202020204" pitchFamily="34" charset="0"/>
            </a:endParaRPr>
          </a:p>
        </p:txBody>
      </p:sp>
      <p:pic>
        <p:nvPicPr>
          <p:cNvPr id="35"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047524">
            <a:off x="17003762" y="5450360"/>
            <a:ext cx="732169" cy="1501885"/>
          </a:xfrm>
          <a:prstGeom prst="rect">
            <a:avLst/>
          </a:prstGeom>
        </p:spPr>
      </p:pic>
      <p:pic>
        <p:nvPicPr>
          <p:cNvPr id="36"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613144">
            <a:off x="162604" y="5226770"/>
            <a:ext cx="732169" cy="1501885"/>
          </a:xfrm>
          <a:prstGeom prst="rect">
            <a:avLst/>
          </a:prstGeom>
        </p:spPr>
      </p:pic>
      <p:grpSp>
        <p:nvGrpSpPr>
          <p:cNvPr id="2" name="Group 1">
            <a:extLst>
              <a:ext uri="{FF2B5EF4-FFF2-40B4-BE49-F238E27FC236}">
                <a16:creationId xmlns:a16="http://schemas.microsoft.com/office/drawing/2014/main" xmlns="" id="{53B8C9C7-ADBF-33E5-3615-58E4404AA7FF}"/>
              </a:ext>
            </a:extLst>
          </p:cNvPr>
          <p:cNvGrpSpPr/>
          <p:nvPr/>
        </p:nvGrpSpPr>
        <p:grpSpPr>
          <a:xfrm>
            <a:off x="1944307" y="2568599"/>
            <a:ext cx="5486400" cy="5486400"/>
            <a:chOff x="807348" y="1282591"/>
            <a:chExt cx="5486400" cy="5486400"/>
          </a:xfrm>
        </p:grpSpPr>
        <p:grpSp>
          <p:nvGrpSpPr>
            <p:cNvPr id="5" name="Group 2">
              <a:extLst>
                <a:ext uri="{FF2B5EF4-FFF2-40B4-BE49-F238E27FC236}">
                  <a16:creationId xmlns:a16="http://schemas.microsoft.com/office/drawing/2014/main" xmlns="" id="{618E6A95-BF5F-3F98-2E8F-DFAF141AF4D3}"/>
                </a:ext>
              </a:extLst>
            </p:cNvPr>
            <p:cNvGrpSpPr>
              <a:grpSpLocks noChangeAspect="1"/>
            </p:cNvGrpSpPr>
            <p:nvPr/>
          </p:nvGrpSpPr>
          <p:grpSpPr>
            <a:xfrm>
              <a:off x="807348" y="1282591"/>
              <a:ext cx="5486400" cy="5486400"/>
              <a:chOff x="-304822" y="-294661"/>
              <a:chExt cx="4700326" cy="4700327"/>
            </a:xfrm>
          </p:grpSpPr>
          <p:sp>
            <p:nvSpPr>
              <p:cNvPr id="7" name="Freeform 3">
                <a:extLst>
                  <a:ext uri="{FF2B5EF4-FFF2-40B4-BE49-F238E27FC236}">
                    <a16:creationId xmlns:a16="http://schemas.microsoft.com/office/drawing/2014/main" xmlns="" id="{89689E99-3065-A17D-E961-D15D63BD78C7}"/>
                  </a:ext>
                </a:extLst>
              </p:cNvPr>
              <p:cNvSpPr/>
              <p:nvPr/>
            </p:nvSpPr>
            <p:spPr>
              <a:xfrm>
                <a:off x="-304822" y="-294661"/>
                <a:ext cx="4700326" cy="4700327"/>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CE6D">
                  <a:alpha val="29000"/>
                </a:srgbClr>
              </a:solidFill>
            </p:spPr>
          </p:sp>
        </p:grpSp>
        <p:sp>
          <p:nvSpPr>
            <p:cNvPr id="6" name="TextBox 5">
              <a:extLst>
                <a:ext uri="{FF2B5EF4-FFF2-40B4-BE49-F238E27FC236}">
                  <a16:creationId xmlns:a16="http://schemas.microsoft.com/office/drawing/2014/main" xmlns="" id="{65C5F288-4C3D-F03F-672E-7E9A43635E72}"/>
                </a:ext>
              </a:extLst>
            </p:cNvPr>
            <p:cNvSpPr txBox="1"/>
            <p:nvPr/>
          </p:nvSpPr>
          <p:spPr>
            <a:xfrm>
              <a:off x="846023" y="2790105"/>
              <a:ext cx="5409050" cy="2748253"/>
            </a:xfrm>
            <a:prstGeom prst="rect">
              <a:avLst/>
            </a:prstGeom>
            <a:noFill/>
          </p:spPr>
          <p:txBody>
            <a:bodyPr wrap="square">
              <a:spAutoFit/>
            </a:bodyPr>
            <a:lstStyle/>
            <a:p>
              <a:pPr algn="ctr">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cảm nhận về tính chất âm nhạc của bài hát. </a:t>
              </a:r>
              <a:endParaRPr lang="en-US" sz="4000">
                <a:latin typeface="Arial" panose="020B0604020202020204" pitchFamily="34" charset="0"/>
                <a:cs typeface="Arial" panose="020B0604020202020204" pitchFamily="34" charset="0"/>
              </a:endParaRPr>
            </a:p>
          </p:txBody>
        </p:sp>
      </p:grpSp>
      <p:pic>
        <p:nvPicPr>
          <p:cNvPr id="8" name="Picture 7">
            <a:extLst>
              <a:ext uri="{FF2B5EF4-FFF2-40B4-BE49-F238E27FC236}">
                <a16:creationId xmlns:a16="http://schemas.microsoft.com/office/drawing/2014/main" xmlns="" id="{99CB2FCE-9BC7-948E-9D3C-A29054B75FB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769873" y="2628900"/>
            <a:ext cx="4960032" cy="6923900"/>
          </a:xfrm>
          <a:prstGeom prst="rect">
            <a:avLst/>
          </a:prstGeom>
        </p:spPr>
      </p:pic>
      <p:pic>
        <p:nvPicPr>
          <p:cNvPr id="9" name="VUI ĐẾN TRƯỜNG - NHẠC MẪU - CHỦ ĐỀ 1 - VUI MÙA KHAI TRƯỜNG - ÂM NHẠC 7 - SGK CHÂN TRỜI SÁNG TẠO">
            <a:hlinkClick r:id="" action="ppaction://media"/>
            <a:extLst>
              <a:ext uri="{FF2B5EF4-FFF2-40B4-BE49-F238E27FC236}">
                <a16:creationId xmlns:a16="http://schemas.microsoft.com/office/drawing/2014/main" xmlns="" id="{C6EEF258-89CB-5633-45F0-02255C9D987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167875" y="4009916"/>
            <a:ext cx="2267166" cy="2267166"/>
          </a:xfrm>
          <a:prstGeom prst="rect">
            <a:avLst/>
          </a:prstGeom>
        </p:spPr>
      </p:pic>
      <p:sp>
        <p:nvSpPr>
          <p:cNvPr id="10" name="Rectangle: Rounded Corners 9">
            <a:extLst>
              <a:ext uri="{FF2B5EF4-FFF2-40B4-BE49-F238E27FC236}">
                <a16:creationId xmlns:a16="http://schemas.microsoft.com/office/drawing/2014/main" xmlns="" id="{AE408043-7433-614B-1EFF-1FCA7953EFDE}"/>
              </a:ext>
            </a:extLst>
          </p:cNvPr>
          <p:cNvSpPr/>
          <p:nvPr/>
        </p:nvSpPr>
        <p:spPr>
          <a:xfrm>
            <a:off x="1155376" y="8195377"/>
            <a:ext cx="7064261" cy="1824923"/>
          </a:xfrm>
          <a:prstGeom prst="roundRect">
            <a:avLst/>
          </a:prstGeom>
          <a:solidFill>
            <a:srgbClr val="61A6A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rPr>
              <a:t>Bài hát có tiết tấu rộn ràng, giai điệu vui tươi, lời ca trong sáng. </a:t>
            </a:r>
            <a:endParaRPr lang="en-US" sz="32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3"/>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6378" fill="hold"/>
                                        <p:tgtEl>
                                          <p:spTgt spid="9"/>
                                        </p:tgtEl>
                                      </p:cBhvr>
                                    </p:cmd>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9"/>
                </p:tgtEl>
              </p:cMediaNode>
            </p:audio>
          </p:childTnLst>
        </p:cTn>
      </p:par>
    </p:tnLst>
    <p:bldLst>
      <p:bldP spid="2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535392" y="3009900"/>
            <a:ext cx="152400" cy="1524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275">
            <a:off x="16244852" y="554668"/>
            <a:ext cx="3787469" cy="1368223"/>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63861">
            <a:off x="17074494" y="8770836"/>
            <a:ext cx="821953" cy="765444"/>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0034" y="419100"/>
            <a:ext cx="1260152" cy="1116809"/>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5752" y="8741341"/>
            <a:ext cx="1096995" cy="1033918"/>
          </a:xfrm>
          <a:prstGeom prst="rect">
            <a:avLst/>
          </a:prstGeom>
        </p:spPr>
      </p:pic>
      <p:grpSp>
        <p:nvGrpSpPr>
          <p:cNvPr id="20" name="Group 20"/>
          <p:cNvGrpSpPr/>
          <p:nvPr/>
        </p:nvGrpSpPr>
        <p:grpSpPr>
          <a:xfrm>
            <a:off x="17549048" y="5450792"/>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2" name="Group 22"/>
          <p:cNvGrpSpPr/>
          <p:nvPr/>
        </p:nvGrpSpPr>
        <p:grpSpPr>
          <a:xfrm>
            <a:off x="758050" y="4788140"/>
            <a:ext cx="152400" cy="15240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4" name="Group 24"/>
          <p:cNvGrpSpPr/>
          <p:nvPr/>
        </p:nvGrpSpPr>
        <p:grpSpPr>
          <a:xfrm>
            <a:off x="16812339" y="9258300"/>
            <a:ext cx="152400" cy="15240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6" name="Group 26"/>
          <p:cNvGrpSpPr/>
          <p:nvPr/>
        </p:nvGrpSpPr>
        <p:grpSpPr>
          <a:xfrm>
            <a:off x="1849330" y="1094595"/>
            <a:ext cx="152400" cy="15240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sp>
        <p:nvSpPr>
          <p:cNvPr id="28" name="TextBox 27"/>
          <p:cNvSpPr txBox="1"/>
          <p:nvPr/>
        </p:nvSpPr>
        <p:spPr>
          <a:xfrm>
            <a:off x="2133600" y="602792"/>
            <a:ext cx="5564344" cy="830997"/>
          </a:xfrm>
          <a:prstGeom prst="rect">
            <a:avLst/>
          </a:prstGeom>
          <a:noFill/>
        </p:spPr>
        <p:txBody>
          <a:bodyPr wrap="none" rtlCol="0">
            <a:spAutoFit/>
          </a:bodyPr>
          <a:lstStyle/>
          <a:p>
            <a:r>
              <a:rPr lang="vi-VN" sz="4800" b="1" dirty="0"/>
              <a:t>2. Tìm hiểu bài hát</a:t>
            </a:r>
            <a:endParaRPr lang="en-US" sz="4800" b="1" dirty="0"/>
          </a:p>
        </p:txBody>
      </p:sp>
      <p:pic>
        <p:nvPicPr>
          <p:cNvPr id="2" name="Picture 1" descr="A person playing a musical instrument&#10;&#10;Description automatically generated with low confidence">
            <a:extLst>
              <a:ext uri="{FF2B5EF4-FFF2-40B4-BE49-F238E27FC236}">
                <a16:creationId xmlns:a16="http://schemas.microsoft.com/office/drawing/2014/main" xmlns="" id="{451F1DE7-7B4D-0C3D-A10C-0E646D3D16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10117" y="3519362"/>
            <a:ext cx="5257800" cy="4508564"/>
          </a:xfrm>
          <a:prstGeom prst="rect">
            <a:avLst/>
          </a:prstGeom>
        </p:spPr>
      </p:pic>
      <p:sp>
        <p:nvSpPr>
          <p:cNvPr id="5" name="TextBox 4">
            <a:extLst>
              <a:ext uri="{FF2B5EF4-FFF2-40B4-BE49-F238E27FC236}">
                <a16:creationId xmlns:a16="http://schemas.microsoft.com/office/drawing/2014/main" xmlns="" id="{6FF0633B-A252-5437-62FC-817672433A4C}"/>
              </a:ext>
            </a:extLst>
          </p:cNvPr>
          <p:cNvSpPr txBox="1"/>
          <p:nvPr/>
        </p:nvSpPr>
        <p:spPr>
          <a:xfrm>
            <a:off x="3597592" y="1569628"/>
            <a:ext cx="11092815" cy="982513"/>
          </a:xfrm>
          <a:prstGeom prst="rect">
            <a:avLst/>
          </a:prstGeom>
          <a:noFill/>
        </p:spPr>
        <p:txBody>
          <a:bodyPr wrap="square">
            <a:spAutoFit/>
          </a:bodyPr>
          <a:lstStyle/>
          <a:p>
            <a:pPr algn="ctr">
              <a:lnSpc>
                <a:spcPct val="150000"/>
              </a:lnSpc>
              <a:spcBef>
                <a:spcPts val="300"/>
              </a:spcBef>
              <a:spcAft>
                <a:spcPts val="300"/>
              </a:spcAft>
            </a:pPr>
            <a:r>
              <a:rPr lang="fr-FR" sz="4400" b="1">
                <a:solidFill>
                  <a:srgbClr val="C00000"/>
                </a:solidFill>
                <a:effectLst/>
                <a:latin typeface="Arial" panose="020B0604020202020204" pitchFamily="34" charset="0"/>
                <a:ea typeface="Calibri" panose="020F0502020204030204" pitchFamily="34" charset="0"/>
                <a:cs typeface="Arial" panose="020B0604020202020204" pitchFamily="34" charset="0"/>
              </a:rPr>
              <a:t>a) Tác giả: nhạc sĩ Lê Quốc Thắng</a:t>
            </a:r>
            <a:endParaRPr lang="en-US" sz="44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E39D54BA-279D-5B4E-9D41-ADB20E82B6AB}"/>
              </a:ext>
            </a:extLst>
          </p:cNvPr>
          <p:cNvSpPr txBox="1"/>
          <p:nvPr/>
        </p:nvSpPr>
        <p:spPr>
          <a:xfrm>
            <a:off x="946421" y="2799529"/>
            <a:ext cx="10365633" cy="5948231"/>
          </a:xfrm>
          <a:prstGeom prst="rect">
            <a:avLst/>
          </a:prstGeom>
          <a:noFill/>
        </p:spPr>
        <p:txBody>
          <a:bodyPr wrap="square">
            <a:spAutoFit/>
          </a:bodyPr>
          <a:lstStyle/>
          <a:p>
            <a:pPr marL="457200" indent="-457200" algn="just">
              <a:lnSpc>
                <a:spcPct val="166000"/>
              </a:lnSpc>
              <a:spcBef>
                <a:spcPts val="300"/>
              </a:spcBef>
              <a:spcAft>
                <a:spcPts val="300"/>
              </a:spcAft>
              <a:buFont typeface="Arial" panose="020B0604020202020204" pitchFamily="34" charset="0"/>
              <a:buChar char="•"/>
            </a:pPr>
            <a:r>
              <a:rPr lang="fr-FR" sz="2800">
                <a:solidFill>
                  <a:srgbClr val="000000"/>
                </a:solidFill>
                <a:latin typeface="Arial" panose="020B0604020202020204" pitchFamily="34" charset="0"/>
                <a:ea typeface="Calibri" panose="020F0502020204030204" pitchFamily="34" charset="0"/>
                <a:cs typeface="Arial" panose="020B0604020202020204" pitchFamily="34" charset="0"/>
              </a:rPr>
              <a:t>Năm s</a:t>
            </a:r>
            <a:r>
              <a:rPr lang="fr-FR" sz="2800">
                <a:solidFill>
                  <a:srgbClr val="000000"/>
                </a:solidFill>
                <a:effectLst/>
                <a:latin typeface="Arial" panose="020B0604020202020204" pitchFamily="34" charset="0"/>
                <a:ea typeface="Calibri" panose="020F0502020204030204" pitchFamily="34" charset="0"/>
                <a:cs typeface="Arial" panose="020B0604020202020204" pitchFamily="34" charset="0"/>
              </a:rPr>
              <a:t>inh: 1962 tại Trà Vinh. </a:t>
            </a:r>
          </a:p>
          <a:p>
            <a:pPr marL="457200" indent="-457200" algn="just">
              <a:lnSpc>
                <a:spcPct val="166000"/>
              </a:lnSpc>
              <a:spcBef>
                <a:spcPts val="300"/>
              </a:spcBef>
              <a:spcAft>
                <a:spcPts val="300"/>
              </a:spcAft>
              <a:buFont typeface="Arial" panose="020B0604020202020204" pitchFamily="34" charset="0"/>
              <a:buChar char="•"/>
            </a:pPr>
            <a:r>
              <a:rPr lang="fr-FR" sz="2800">
                <a:solidFill>
                  <a:srgbClr val="000000"/>
                </a:solidFill>
                <a:effectLst/>
                <a:latin typeface="Arial" panose="020B0604020202020204" pitchFamily="34" charset="0"/>
                <a:ea typeface="Calibri" panose="020F0502020204030204" pitchFamily="34" charset="0"/>
                <a:cs typeface="Arial" panose="020B0604020202020204" pitchFamily="34" charset="0"/>
              </a:rPr>
              <a:t>Ông là hội viên Hội Nhạc sĩ Việt Nam, Hội Âm nhạc </a:t>
            </a:r>
            <a:r>
              <a:rPr lang="fr-FR" sz="2800">
                <a:solidFill>
                  <a:srgbClr val="000000"/>
                </a:solidFill>
                <a:latin typeface="Arial" panose="020B0604020202020204" pitchFamily="34" charset="0"/>
                <a:ea typeface="Calibri" panose="020F0502020204030204" pitchFamily="34" charset="0"/>
                <a:cs typeface="Arial" panose="020B0604020202020204" pitchFamily="34" charset="0"/>
              </a:rPr>
              <a:t>thành phố</a:t>
            </a:r>
            <a:r>
              <a:rPr lang="fr-FR" sz="2800">
                <a:solidFill>
                  <a:srgbClr val="000000"/>
                </a:solidFill>
                <a:effectLst/>
                <a:latin typeface="Arial" panose="020B0604020202020204" pitchFamily="34" charset="0"/>
                <a:ea typeface="Calibri" panose="020F0502020204030204" pitchFamily="34" charset="0"/>
                <a:cs typeface="Arial" panose="020B0604020202020204" pitchFamily="34" charset="0"/>
              </a:rPr>
              <a:t> Hồ Chí Minh</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8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66000"/>
              </a:lnSpc>
              <a:spcBef>
                <a:spcPts val="300"/>
              </a:spcBef>
              <a:spcAft>
                <a:spcPts val="300"/>
              </a:spcAft>
              <a:buFont typeface="Arial" panose="020B0604020202020204" pitchFamily="34" charset="0"/>
              <a:buChar char="•"/>
            </a:pPr>
            <a:r>
              <a:rPr lang="fr-FR" sz="2800">
                <a:solidFill>
                  <a:srgbClr val="000000"/>
                </a:solidFill>
                <a:effectLst/>
                <a:latin typeface="Arial" panose="020B0604020202020204" pitchFamily="34" charset="0"/>
                <a:ea typeface="Calibri" panose="020F0502020204030204" pitchFamily="34" charset="0"/>
                <a:cs typeface="Arial" panose="020B0604020202020204" pitchFamily="34" charset="0"/>
              </a:rPr>
              <a:t>Ông cũng là Giám đốc Trung tâm băng nhạc Trùng Dương Audio, PGĐ Trung tâm Bảo vệ quyền Tác giả Âm nhạc Việt Nam, Ủy viên BCH Hiệp hội Công nghiệp Ghi âm Việt Nam.</a:t>
            </a:r>
            <a:endParaRPr lang="en-US" sz="28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66000"/>
              </a:lnSpc>
              <a:spcBef>
                <a:spcPts val="300"/>
              </a:spcBef>
              <a:spcAft>
                <a:spcPts val="300"/>
              </a:spcAft>
              <a:buFont typeface="Arial" panose="020B0604020202020204" pitchFamily="34" charset="0"/>
              <a:buChar char="•"/>
            </a:pPr>
            <a:r>
              <a:rPr lang="fr-FR" sz="2800">
                <a:solidFill>
                  <a:srgbClr val="000000"/>
                </a:solidFill>
                <a:effectLst/>
                <a:latin typeface="Arial" panose="020B0604020202020204" pitchFamily="34" charset="0"/>
                <a:ea typeface="Calibri" panose="020F0502020204030204" pitchFamily="34" charset="0"/>
                <a:cs typeface="Arial" panose="020B0604020202020204" pitchFamily="34" charset="0"/>
              </a:rPr>
              <a:t>Tác phẩm tiêu biểu: </a:t>
            </a:r>
            <a:r>
              <a:rPr lang="fr-FR" sz="2800" i="1">
                <a:solidFill>
                  <a:srgbClr val="000000"/>
                </a:solidFill>
                <a:effectLst/>
                <a:latin typeface="Arial" panose="020B0604020202020204" pitchFamily="34" charset="0"/>
                <a:ea typeface="Calibri" panose="020F0502020204030204" pitchFamily="34" charset="0"/>
                <a:cs typeface="Arial" panose="020B0604020202020204" pitchFamily="34" charset="0"/>
              </a:rPr>
              <a:t>Vui đến trường, Búp bê bằng bông, Mái trường mến yêu, Phố xa, Thanh niên tình nguyện,…</a:t>
            </a:r>
            <a:endParaRPr lang="en-US" sz="2800" i="1">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6111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535392" y="3009900"/>
            <a:ext cx="152400" cy="1524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4275">
            <a:off x="16244852" y="554668"/>
            <a:ext cx="3787469" cy="1368223"/>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63861">
            <a:off x="17074494" y="8770836"/>
            <a:ext cx="821953" cy="765444"/>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0034" y="419100"/>
            <a:ext cx="1260152" cy="1116809"/>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5752" y="8741341"/>
            <a:ext cx="1096995" cy="1033918"/>
          </a:xfrm>
          <a:prstGeom prst="rect">
            <a:avLst/>
          </a:prstGeom>
        </p:spPr>
      </p:pic>
      <p:grpSp>
        <p:nvGrpSpPr>
          <p:cNvPr id="20" name="Group 20"/>
          <p:cNvGrpSpPr/>
          <p:nvPr/>
        </p:nvGrpSpPr>
        <p:grpSpPr>
          <a:xfrm>
            <a:off x="17549048" y="5450792"/>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2" name="Group 22"/>
          <p:cNvGrpSpPr/>
          <p:nvPr/>
        </p:nvGrpSpPr>
        <p:grpSpPr>
          <a:xfrm>
            <a:off x="758050" y="4788140"/>
            <a:ext cx="152400" cy="15240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4" name="Group 24"/>
          <p:cNvGrpSpPr/>
          <p:nvPr/>
        </p:nvGrpSpPr>
        <p:grpSpPr>
          <a:xfrm>
            <a:off x="16812339" y="9258300"/>
            <a:ext cx="152400" cy="15240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6" name="Group 26"/>
          <p:cNvGrpSpPr/>
          <p:nvPr/>
        </p:nvGrpSpPr>
        <p:grpSpPr>
          <a:xfrm>
            <a:off x="1849330" y="1094595"/>
            <a:ext cx="152400" cy="15240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6" name="Group 5">
            <a:extLst>
              <a:ext uri="{FF2B5EF4-FFF2-40B4-BE49-F238E27FC236}">
                <a16:creationId xmlns:a16="http://schemas.microsoft.com/office/drawing/2014/main" xmlns="" id="{5C29BCD4-2B91-0192-1623-46BAC8C80941}"/>
              </a:ext>
            </a:extLst>
          </p:cNvPr>
          <p:cNvGrpSpPr/>
          <p:nvPr/>
        </p:nvGrpSpPr>
        <p:grpSpPr>
          <a:xfrm>
            <a:off x="1143000" y="2857500"/>
            <a:ext cx="8765052" cy="6021835"/>
            <a:chOff x="685800" y="2550668"/>
            <a:chExt cx="8765052" cy="6021835"/>
          </a:xfrm>
        </p:grpSpPr>
        <p:grpSp>
          <p:nvGrpSpPr>
            <p:cNvPr id="7" name="Group 14">
              <a:extLst>
                <a:ext uri="{FF2B5EF4-FFF2-40B4-BE49-F238E27FC236}">
                  <a16:creationId xmlns:a16="http://schemas.microsoft.com/office/drawing/2014/main" xmlns="" id="{255FCB94-CCFD-9BF7-11A2-B0894CC2B5CB}"/>
                </a:ext>
              </a:extLst>
            </p:cNvPr>
            <p:cNvGrpSpPr/>
            <p:nvPr/>
          </p:nvGrpSpPr>
          <p:grpSpPr>
            <a:xfrm>
              <a:off x="685800" y="2550668"/>
              <a:ext cx="8765052" cy="6021835"/>
              <a:chOff x="0" y="0"/>
              <a:chExt cx="2745176" cy="627442"/>
            </a:xfrm>
          </p:grpSpPr>
          <p:sp>
            <p:nvSpPr>
              <p:cNvPr id="11" name="Freeform 15">
                <a:extLst>
                  <a:ext uri="{FF2B5EF4-FFF2-40B4-BE49-F238E27FC236}">
                    <a16:creationId xmlns:a16="http://schemas.microsoft.com/office/drawing/2014/main" xmlns="" id="{88A8DA3C-DDA8-75C0-2BE4-1D12F958456E}"/>
                  </a:ext>
                </a:extLst>
              </p:cNvPr>
              <p:cNvSpPr/>
              <p:nvPr/>
            </p:nvSpPr>
            <p:spPr>
              <a:xfrm>
                <a:off x="0" y="0"/>
                <a:ext cx="2745176" cy="627442"/>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grpSp>
          <p:nvGrpSpPr>
            <p:cNvPr id="8" name="Group 7">
              <a:extLst>
                <a:ext uri="{FF2B5EF4-FFF2-40B4-BE49-F238E27FC236}">
                  <a16:creationId xmlns:a16="http://schemas.microsoft.com/office/drawing/2014/main" xmlns="" id="{CCA599C8-CE29-786B-E801-D7BFBF1307B3}"/>
                </a:ext>
              </a:extLst>
            </p:cNvPr>
            <p:cNvGrpSpPr/>
            <p:nvPr/>
          </p:nvGrpSpPr>
          <p:grpSpPr>
            <a:xfrm>
              <a:off x="1110970" y="3008991"/>
              <a:ext cx="8035775" cy="5135644"/>
              <a:chOff x="675159" y="3125840"/>
              <a:chExt cx="8558615" cy="5135644"/>
            </a:xfrm>
          </p:grpSpPr>
          <p:sp>
            <p:nvSpPr>
              <p:cNvPr id="9" name="TextBox 5">
                <a:extLst>
                  <a:ext uri="{FF2B5EF4-FFF2-40B4-BE49-F238E27FC236}">
                    <a16:creationId xmlns:a16="http://schemas.microsoft.com/office/drawing/2014/main" xmlns="" id="{F3821223-7A50-7210-2C6A-CAB9BEF7B86A}"/>
                  </a:ext>
                </a:extLst>
              </p:cNvPr>
              <p:cNvSpPr txBox="1"/>
              <p:nvPr/>
            </p:nvSpPr>
            <p:spPr>
              <a:xfrm>
                <a:off x="675159" y="5040153"/>
                <a:ext cx="8558615" cy="3221331"/>
              </a:xfrm>
              <a:prstGeom prst="rect">
                <a:avLst/>
              </a:prstGeom>
            </p:spPr>
            <p:txBody>
              <a:bodyPr wrap="square" lIns="0" tIns="0" rIns="0" bIns="0" rtlCol="0" anchor="t">
                <a:spAutoFit/>
              </a:bodyPr>
              <a:lstStyle/>
              <a:p>
                <a:pPr marL="457200" indent="-4572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Nội dung và tính chất của bài hát.</a:t>
                </a:r>
              </a:p>
              <a:p>
                <a:pPr marL="457200" indent="-4572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Bài hát được chia thành mấy đoạn?</a:t>
                </a:r>
              </a:p>
              <a:p>
                <a:pPr marL="457200" indent="-4572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Giai điệu của bài hát.</a:t>
                </a:r>
              </a:p>
              <a:p>
                <a:pPr marL="457200" indent="-4572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Bài hát có điểm gì đặc biệt?</a:t>
                </a:r>
                <a:endParaRPr lang="en-US" sz="3600" dirty="0">
                  <a:latin typeface="Arial" panose="020B0604020202020204" pitchFamily="34" charset="0"/>
                  <a:cs typeface="Arial" panose="020B0604020202020204" pitchFamily="34" charset="0"/>
                </a:endParaRPr>
              </a:p>
            </p:txBody>
          </p:sp>
          <p:sp>
            <p:nvSpPr>
              <p:cNvPr id="10" name="TextBox 4">
                <a:extLst>
                  <a:ext uri="{FF2B5EF4-FFF2-40B4-BE49-F238E27FC236}">
                    <a16:creationId xmlns:a16="http://schemas.microsoft.com/office/drawing/2014/main" xmlns="" id="{619F189B-9504-B918-E637-6CF1FA43E383}"/>
                  </a:ext>
                </a:extLst>
              </p:cNvPr>
              <p:cNvSpPr txBox="1"/>
              <p:nvPr/>
            </p:nvSpPr>
            <p:spPr>
              <a:xfrm>
                <a:off x="745459" y="3125840"/>
                <a:ext cx="8418017" cy="1559338"/>
              </a:xfrm>
              <a:prstGeom prst="rect">
                <a:avLst/>
              </a:prstGeom>
            </p:spPr>
            <p:txBody>
              <a:bodyPr wrap="square" lIns="0" tIns="0" rIns="0" bIns="0" rtlCol="0" anchor="t">
                <a:spAutoFit/>
              </a:bodyPr>
              <a:lstStyle/>
              <a:p>
                <a:pPr algn="ctr">
                  <a:lnSpc>
                    <a:spcPct val="150000"/>
                  </a:lnSpc>
                  <a:spcBef>
                    <a:spcPct val="0"/>
                  </a:spcBef>
                </a:pPr>
                <a:r>
                  <a:rPr lang="en-US" sz="3600" b="1" i="1" dirty="0" err="1">
                    <a:latin typeface="Arial" panose="020B0604020202020204" pitchFamily="34" charset="0"/>
                    <a:cs typeface="Arial" panose="020B0604020202020204" pitchFamily="34" charset="0"/>
                  </a:rPr>
                  <a:t>Các</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em</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nghe</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bài</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hát</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và</a:t>
                </a:r>
                <a:r>
                  <a:rPr lang="en-US" sz="3600" b="1" i="1" dirty="0">
                    <a:effectLst/>
                    <a:latin typeface="Arial" panose="020B0604020202020204" pitchFamily="34" charset="0"/>
                    <a:ea typeface="Calibri" panose="020F0502020204030204" pitchFamily="34" charset="0"/>
                    <a:cs typeface="Arial" panose="020B0604020202020204" pitchFamily="34" charset="0"/>
                  </a:rPr>
                  <a:t> </a:t>
                </a:r>
                <a:r>
                  <a:rPr lang="en-US" sz="3600" b="1" i="1" dirty="0" err="1">
                    <a:effectLst/>
                    <a:latin typeface="Arial" panose="020B0604020202020204" pitchFamily="34" charset="0"/>
                    <a:ea typeface="Calibri" panose="020F0502020204030204" pitchFamily="34" charset="0"/>
                    <a:cs typeface="Arial" panose="020B0604020202020204" pitchFamily="34" charset="0"/>
                  </a:rPr>
                  <a:t>quan</a:t>
                </a:r>
                <a:r>
                  <a:rPr lang="en-US" sz="3600" b="1" i="1" dirty="0">
                    <a:effectLst/>
                    <a:latin typeface="Arial" panose="020B0604020202020204" pitchFamily="34" charset="0"/>
                    <a:ea typeface="Calibri" panose="020F0502020204030204" pitchFamily="34" charset="0"/>
                    <a:cs typeface="Arial" panose="020B0604020202020204" pitchFamily="34" charset="0"/>
                  </a:rPr>
                  <a:t> </a:t>
                </a:r>
                <a:r>
                  <a:rPr lang="en-US" sz="3600" b="1" i="1" dirty="0" err="1">
                    <a:effectLst/>
                    <a:latin typeface="Arial" panose="020B0604020202020204" pitchFamily="34" charset="0"/>
                    <a:ea typeface="Calibri" panose="020F0502020204030204" pitchFamily="34" charset="0"/>
                    <a:cs typeface="Arial" panose="020B0604020202020204" pitchFamily="34" charset="0"/>
                  </a:rPr>
                  <a:t>sát</a:t>
                </a:r>
                <a:r>
                  <a:rPr lang="en-US" sz="3600" b="1" i="1" dirty="0">
                    <a:effectLst/>
                    <a:latin typeface="Arial" panose="020B0604020202020204" pitchFamily="34" charset="0"/>
                    <a:ea typeface="Calibri" panose="020F0502020204030204" pitchFamily="34" charset="0"/>
                    <a:cs typeface="Arial" panose="020B0604020202020204" pitchFamily="34" charset="0"/>
                  </a:rPr>
                  <a:t> </a:t>
                </a:r>
                <a:r>
                  <a:rPr lang="en-US" sz="3600" b="1" i="1" dirty="0" err="1">
                    <a:effectLst/>
                    <a:latin typeface="Arial" panose="020B0604020202020204" pitchFamily="34" charset="0"/>
                    <a:ea typeface="Calibri" panose="020F0502020204030204" pitchFamily="34" charset="0"/>
                    <a:cs typeface="Arial" panose="020B0604020202020204" pitchFamily="34" charset="0"/>
                  </a:rPr>
                  <a:t>văn</a:t>
                </a:r>
                <a:r>
                  <a:rPr lang="en-US" sz="3600" b="1" i="1" dirty="0">
                    <a:effectLst/>
                    <a:latin typeface="Arial" panose="020B0604020202020204" pitchFamily="34" charset="0"/>
                    <a:ea typeface="Calibri" panose="020F0502020204030204" pitchFamily="34" charset="0"/>
                    <a:cs typeface="Arial" panose="020B0604020202020204" pitchFamily="34" charset="0"/>
                  </a:rPr>
                  <a:t> </a:t>
                </a:r>
                <a:r>
                  <a:rPr lang="en-US" sz="3600" b="1" i="1" dirty="0" err="1">
                    <a:effectLst/>
                    <a:latin typeface="Arial" panose="020B0604020202020204" pitchFamily="34" charset="0"/>
                    <a:ea typeface="Calibri" panose="020F0502020204030204" pitchFamily="34" charset="0"/>
                    <a:cs typeface="Arial" panose="020B0604020202020204" pitchFamily="34" charset="0"/>
                  </a:rPr>
                  <a:t>bản</a:t>
                </a:r>
                <a:r>
                  <a:rPr lang="en-US" sz="3600" b="1" i="1" dirty="0">
                    <a:effectLst/>
                    <a:latin typeface="Arial" panose="020B0604020202020204" pitchFamily="34" charset="0"/>
                    <a:ea typeface="Calibri" panose="020F0502020204030204" pitchFamily="34" charset="0"/>
                    <a:cs typeface="Arial" panose="020B0604020202020204" pitchFamily="34" charset="0"/>
                  </a:rPr>
                  <a:t> </a:t>
                </a:r>
                <a:r>
                  <a:rPr lang="en-US" sz="3600" b="1" i="1" dirty="0" err="1">
                    <a:effectLst/>
                    <a:latin typeface="Arial" panose="020B0604020202020204" pitchFamily="34" charset="0"/>
                    <a:ea typeface="Calibri" panose="020F0502020204030204" pitchFamily="34" charset="0"/>
                    <a:cs typeface="Arial" panose="020B0604020202020204" pitchFamily="34" charset="0"/>
                  </a:rPr>
                  <a:t>để</a:t>
                </a:r>
                <a:r>
                  <a:rPr lang="en-US" sz="3600" b="1" i="1" dirty="0">
                    <a:effectLst/>
                    <a:latin typeface="Arial" panose="020B0604020202020204" pitchFamily="34" charset="0"/>
                    <a:ea typeface="Calibri" panose="020F0502020204030204" pitchFamily="34" charset="0"/>
                    <a:cs typeface="Arial" panose="020B0604020202020204" pitchFamily="34" charset="0"/>
                  </a:rPr>
                  <a:t> </a:t>
                </a:r>
                <a:r>
                  <a:rPr lang="en-US" sz="3600" b="1" i="1" dirty="0" err="1">
                    <a:effectLst/>
                    <a:latin typeface="Arial" panose="020B0604020202020204" pitchFamily="34" charset="0"/>
                    <a:ea typeface="Calibri" panose="020F0502020204030204" pitchFamily="34" charset="0"/>
                    <a:cs typeface="Arial" panose="020B0604020202020204" pitchFamily="34" charset="0"/>
                  </a:rPr>
                  <a:t>trả</a:t>
                </a:r>
                <a:r>
                  <a:rPr lang="en-US" sz="3600" b="1" i="1" dirty="0">
                    <a:effectLst/>
                    <a:latin typeface="Arial" panose="020B0604020202020204" pitchFamily="34" charset="0"/>
                    <a:ea typeface="Calibri" panose="020F0502020204030204" pitchFamily="34" charset="0"/>
                    <a:cs typeface="Arial" panose="020B0604020202020204" pitchFamily="34" charset="0"/>
                  </a:rPr>
                  <a:t> </a:t>
                </a:r>
                <a:r>
                  <a:rPr lang="en-US" sz="3600" b="1" i="1" dirty="0" err="1">
                    <a:effectLst/>
                    <a:latin typeface="Arial" panose="020B0604020202020204" pitchFamily="34" charset="0"/>
                    <a:ea typeface="Calibri" panose="020F0502020204030204" pitchFamily="34" charset="0"/>
                    <a:cs typeface="Arial" panose="020B0604020202020204" pitchFamily="34" charset="0"/>
                  </a:rPr>
                  <a:t>lời</a:t>
                </a:r>
                <a:r>
                  <a:rPr lang="en-US" sz="3600" b="1" i="1" dirty="0">
                    <a:effectLst/>
                    <a:latin typeface="Arial" panose="020B0604020202020204" pitchFamily="34" charset="0"/>
                    <a:ea typeface="Calibri" panose="020F0502020204030204" pitchFamily="34" charset="0"/>
                    <a:cs typeface="Arial" panose="020B0604020202020204" pitchFamily="34" charset="0"/>
                  </a:rPr>
                  <a:t> </a:t>
                </a:r>
                <a:r>
                  <a:rPr lang="en-US" sz="3600" b="1" i="1" dirty="0" err="1">
                    <a:effectLst/>
                    <a:latin typeface="Arial" panose="020B0604020202020204" pitchFamily="34" charset="0"/>
                    <a:ea typeface="Calibri" panose="020F0502020204030204" pitchFamily="34" charset="0"/>
                    <a:cs typeface="Arial" panose="020B0604020202020204" pitchFamily="34" charset="0"/>
                  </a:rPr>
                  <a:t>các</a:t>
                </a:r>
                <a:r>
                  <a:rPr lang="en-US" sz="3600" b="1" i="1" dirty="0">
                    <a:effectLst/>
                    <a:latin typeface="Arial" panose="020B0604020202020204" pitchFamily="34" charset="0"/>
                    <a:ea typeface="Calibri" panose="020F0502020204030204" pitchFamily="34" charset="0"/>
                    <a:cs typeface="Arial" panose="020B0604020202020204" pitchFamily="34" charset="0"/>
                  </a:rPr>
                  <a:t> </a:t>
                </a:r>
                <a:r>
                  <a:rPr lang="en-US" sz="3600" b="1" i="1" dirty="0" err="1">
                    <a:effectLst/>
                    <a:latin typeface="Arial" panose="020B0604020202020204" pitchFamily="34" charset="0"/>
                    <a:ea typeface="Calibri" panose="020F0502020204030204" pitchFamily="34" charset="0"/>
                    <a:cs typeface="Arial" panose="020B0604020202020204" pitchFamily="34" charset="0"/>
                  </a:rPr>
                  <a:t>câu</a:t>
                </a:r>
                <a:r>
                  <a:rPr lang="en-US" sz="3600" b="1" i="1" dirty="0">
                    <a:effectLst/>
                    <a:latin typeface="Arial" panose="020B0604020202020204" pitchFamily="34" charset="0"/>
                    <a:ea typeface="Calibri" panose="020F0502020204030204" pitchFamily="34" charset="0"/>
                    <a:cs typeface="Arial" panose="020B0604020202020204" pitchFamily="34" charset="0"/>
                  </a:rPr>
                  <a:t> </a:t>
                </a:r>
                <a:r>
                  <a:rPr lang="en-US" sz="3600" b="1" i="1" dirty="0" err="1">
                    <a:effectLst/>
                    <a:latin typeface="Arial" panose="020B0604020202020204" pitchFamily="34" charset="0"/>
                    <a:ea typeface="Calibri" panose="020F0502020204030204" pitchFamily="34" charset="0"/>
                    <a:cs typeface="Arial" panose="020B0604020202020204" pitchFamily="34" charset="0"/>
                  </a:rPr>
                  <a:t>hỏi</a:t>
                </a:r>
                <a:r>
                  <a:rPr lang="en-US" sz="3600" b="1" i="1" dirty="0">
                    <a:effectLst/>
                    <a:latin typeface="Arial" panose="020B0604020202020204" pitchFamily="34" charset="0"/>
                    <a:ea typeface="Calibri" panose="020F0502020204030204" pitchFamily="34" charset="0"/>
                    <a:cs typeface="Arial" panose="020B0604020202020204" pitchFamily="34" charset="0"/>
                  </a:rPr>
                  <a:t> </a:t>
                </a:r>
                <a:r>
                  <a:rPr lang="en-US" sz="3600" b="1" i="1" dirty="0" err="1">
                    <a:effectLst/>
                    <a:latin typeface="Arial" panose="020B0604020202020204" pitchFamily="34" charset="0"/>
                    <a:ea typeface="Calibri" panose="020F0502020204030204" pitchFamily="34" charset="0"/>
                    <a:cs typeface="Arial" panose="020B0604020202020204" pitchFamily="34" charset="0"/>
                  </a:rPr>
                  <a:t>sau</a:t>
                </a:r>
                <a:endParaRPr lang="en-US" sz="3600" b="1" i="1" dirty="0">
                  <a:latin typeface="Arial" panose="020B0604020202020204" pitchFamily="34" charset="0"/>
                  <a:cs typeface="Arial" panose="020B0604020202020204" pitchFamily="34" charset="0"/>
                </a:endParaRPr>
              </a:p>
            </p:txBody>
          </p:sp>
        </p:grpSp>
      </p:grpSp>
      <p:sp>
        <p:nvSpPr>
          <p:cNvPr id="12" name="TextBox 11">
            <a:extLst>
              <a:ext uri="{FF2B5EF4-FFF2-40B4-BE49-F238E27FC236}">
                <a16:creationId xmlns:a16="http://schemas.microsoft.com/office/drawing/2014/main" xmlns="" id="{55D96558-68DE-0E02-0CFA-686A0AA302A6}"/>
              </a:ext>
            </a:extLst>
          </p:cNvPr>
          <p:cNvSpPr txBox="1"/>
          <p:nvPr/>
        </p:nvSpPr>
        <p:spPr>
          <a:xfrm>
            <a:off x="3597592" y="266700"/>
            <a:ext cx="11092815" cy="982513"/>
          </a:xfrm>
          <a:prstGeom prst="rect">
            <a:avLst/>
          </a:prstGeom>
          <a:noFill/>
        </p:spPr>
        <p:txBody>
          <a:bodyPr wrap="square">
            <a:spAutoFit/>
          </a:bodyPr>
          <a:lstStyle/>
          <a:p>
            <a:pPr algn="ctr">
              <a:lnSpc>
                <a:spcPct val="150000"/>
              </a:lnSpc>
              <a:spcBef>
                <a:spcPts val="300"/>
              </a:spcBef>
              <a:spcAft>
                <a:spcPts val="300"/>
              </a:spcAft>
            </a:pPr>
            <a:r>
              <a:rPr lang="fr-FR" sz="4400" b="1">
                <a:solidFill>
                  <a:srgbClr val="C00000"/>
                </a:solidFill>
                <a:effectLst/>
                <a:latin typeface="Arial" panose="020B0604020202020204" pitchFamily="34" charset="0"/>
                <a:ea typeface="Calibri" panose="020F0502020204030204" pitchFamily="34" charset="0"/>
                <a:cs typeface="Arial" panose="020B0604020202020204" pitchFamily="34" charset="0"/>
              </a:rPr>
              <a:t>b) Bài hát Vui đến trường</a:t>
            </a:r>
            <a:endParaRPr lang="en-US" sz="44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22F7939F-9FF3-76F0-233F-3E837FE91A3D}"/>
              </a:ext>
            </a:extLst>
          </p:cNvPr>
          <p:cNvSpPr txBox="1"/>
          <p:nvPr/>
        </p:nvSpPr>
        <p:spPr>
          <a:xfrm>
            <a:off x="1271356" y="1409700"/>
            <a:ext cx="15741015" cy="901593"/>
          </a:xfrm>
          <a:prstGeom prst="rect">
            <a:avLst/>
          </a:prstGeom>
          <a:noFill/>
        </p:spPr>
        <p:txBody>
          <a:bodyPr wrap="square">
            <a:spAutoFit/>
          </a:bodyPr>
          <a:lstStyle/>
          <a:p>
            <a:pPr algn="ctr">
              <a:lnSpc>
                <a:spcPct val="150000"/>
              </a:lnSpc>
              <a:spcBef>
                <a:spcPts val="300"/>
              </a:spcBef>
              <a:spcAft>
                <a:spcPts val="300"/>
              </a:spcAft>
            </a:pPr>
            <a:r>
              <a:rPr lang="fr-FR" sz="4000" b="1">
                <a:latin typeface="Arial" panose="020B0604020202020204" pitchFamily="34" charset="0"/>
                <a:ea typeface="Calibri" panose="020F0502020204030204" pitchFamily="34" charset="0"/>
                <a:cs typeface="Arial" panose="020B0604020202020204" pitchFamily="34" charset="0"/>
              </a:rPr>
              <a:t>HOẠT ĐỘNG NHÓM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descr="Table&#10;&#10;Description automatically generated">
            <a:extLst>
              <a:ext uri="{FF2B5EF4-FFF2-40B4-BE49-F238E27FC236}">
                <a16:creationId xmlns:a16="http://schemas.microsoft.com/office/drawing/2014/main" xmlns="" id="{82550815-A59B-B038-3040-861B574E0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3956" y="2442535"/>
            <a:ext cx="6496771" cy="6985557"/>
          </a:xfrm>
          <a:prstGeom prst="rect">
            <a:avLst/>
          </a:prstGeom>
        </p:spPr>
      </p:pic>
    </p:spTree>
    <p:extLst>
      <p:ext uri="{BB962C8B-B14F-4D97-AF65-F5344CB8AC3E}">
        <p14:creationId xmlns:p14="http://schemas.microsoft.com/office/powerpoint/2010/main" val="241016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282</TotalTime>
  <Words>534</Words>
  <Application>Microsoft Office PowerPoint</Application>
  <PresentationFormat>Custom</PresentationFormat>
  <Paragraphs>61</Paragraphs>
  <Slides>16</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Trebuchet MS</vt:lpstr>
      <vt:lpstr>Wingdings</vt:lpstr>
      <vt:lpstr>Arial</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tailieugiaovien.edu.vn</dc:title>
  <dc:creator>Admin</dc:creator>
  <cp:lastModifiedBy>Admin</cp:lastModifiedBy>
  <cp:revision>7</cp:revision>
  <dcterms:created xsi:type="dcterms:W3CDTF">2006-08-16T00:00:00Z</dcterms:created>
  <dcterms:modified xsi:type="dcterms:W3CDTF">2023-07-12T10:32:31Z</dcterms:modified>
  <dc:identifier>DAEswOIwa4E</dc:identifier>
</cp:coreProperties>
</file>