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SHzkctsZoxeN0jRfg7+Jxa7ve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9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739318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BA"/>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110342" y="2733994"/>
            <a:ext cx="16194024" cy="2409506"/>
          </a:xfrm>
          <a:prstGeom prst="rect">
            <a:avLst/>
          </a:prstGeom>
          <a:noFill/>
          <a:ln>
            <a:noFill/>
          </a:ln>
        </p:spPr>
        <p:txBody>
          <a:bodyPr spcFirstLastPara="1" wrap="square" lIns="0" tIns="0" rIns="0" bIns="0" anchor="t" anchorCtr="0">
            <a:spAutoFit/>
          </a:bodyPr>
          <a:lstStyle/>
          <a:p>
            <a:pPr marL="0" marR="0" lvl="0" indent="0" algn="ctr" rtl="0">
              <a:lnSpc>
                <a:spcPct val="136111"/>
              </a:lnSpc>
              <a:spcBef>
                <a:spcPts val="0"/>
              </a:spcBef>
              <a:spcAft>
                <a:spcPts val="0"/>
              </a:spcAft>
              <a:buClr>
                <a:srgbClr val="790E1B"/>
              </a:buClr>
              <a:buSzPts val="7200"/>
              <a:buFont typeface="Arial"/>
              <a:buNone/>
            </a:pPr>
            <a:r>
              <a:rPr lang="en-US" sz="7200" b="1" i="0" u="none" strike="noStrike" cap="none">
                <a:solidFill>
                  <a:srgbClr val="790E1B"/>
                </a:solidFill>
                <a:latin typeface="Arial"/>
                <a:ea typeface="Arial"/>
                <a:cs typeface="Arial"/>
                <a:sym typeface="Arial"/>
              </a:rPr>
              <a:t>CHÀO MỪNG CÁC EM </a:t>
            </a:r>
            <a:endParaRPr/>
          </a:p>
          <a:p>
            <a:pPr marL="0" marR="0" lvl="0" indent="0" algn="ctr" rtl="0">
              <a:lnSpc>
                <a:spcPct val="136111"/>
              </a:lnSpc>
              <a:spcBef>
                <a:spcPts val="0"/>
              </a:spcBef>
              <a:spcAft>
                <a:spcPts val="0"/>
              </a:spcAft>
              <a:buClr>
                <a:srgbClr val="790E1B"/>
              </a:buClr>
              <a:buSzPts val="7200"/>
              <a:buFont typeface="Arial"/>
              <a:buNone/>
            </a:pPr>
            <a:r>
              <a:rPr lang="en-US" sz="7200" b="1" i="0" u="none" strike="noStrike" cap="none">
                <a:solidFill>
                  <a:srgbClr val="790E1B"/>
                </a:solidFill>
                <a:latin typeface="Arial"/>
                <a:ea typeface="Arial"/>
                <a:cs typeface="Arial"/>
                <a:sym typeface="Arial"/>
              </a:rPr>
              <a:t>ĐẾN VỚI TIẾT HỌC NGÀY HÔM NAY!</a:t>
            </a:r>
            <a:endParaRPr/>
          </a:p>
        </p:txBody>
      </p:sp>
      <p:pic>
        <p:nvPicPr>
          <p:cNvPr id="85" name="Google Shape;85;p1"/>
          <p:cNvPicPr preferRelativeResize="0"/>
          <p:nvPr/>
        </p:nvPicPr>
        <p:blipFill rotWithShape="1">
          <a:blip r:embed="rId3">
            <a:alphaModFix/>
          </a:blip>
          <a:srcRect/>
          <a:stretch/>
        </p:blipFill>
        <p:spPr>
          <a:xfrm rot="1056409" flipH="1">
            <a:off x="-528333" y="7727248"/>
            <a:ext cx="2729624" cy="2471551"/>
          </a:xfrm>
          <a:prstGeom prst="rect">
            <a:avLst/>
          </a:prstGeom>
          <a:noFill/>
          <a:ln>
            <a:noFill/>
          </a:ln>
        </p:spPr>
      </p:pic>
      <p:pic>
        <p:nvPicPr>
          <p:cNvPr id="86" name="Google Shape;86;p1"/>
          <p:cNvPicPr preferRelativeResize="0"/>
          <p:nvPr/>
        </p:nvPicPr>
        <p:blipFill rotWithShape="1">
          <a:blip r:embed="rId4">
            <a:alphaModFix/>
          </a:blip>
          <a:srcRect/>
          <a:stretch/>
        </p:blipFill>
        <p:spPr>
          <a:xfrm rot="-1745718">
            <a:off x="-400977" y="-124941"/>
            <a:ext cx="2858028" cy="2858028"/>
          </a:xfrm>
          <a:prstGeom prst="rect">
            <a:avLst/>
          </a:prstGeom>
          <a:noFill/>
          <a:ln>
            <a:noFill/>
          </a:ln>
        </p:spPr>
      </p:pic>
      <p:pic>
        <p:nvPicPr>
          <p:cNvPr id="87" name="Google Shape;87;p1"/>
          <p:cNvPicPr preferRelativeResize="0"/>
          <p:nvPr/>
        </p:nvPicPr>
        <p:blipFill rotWithShape="1">
          <a:blip r:embed="rId5">
            <a:alphaModFix/>
          </a:blip>
          <a:srcRect/>
          <a:stretch/>
        </p:blipFill>
        <p:spPr>
          <a:xfrm rot="1725030">
            <a:off x="16078849" y="7549793"/>
            <a:ext cx="2363951" cy="2826463"/>
          </a:xfrm>
          <a:prstGeom prst="rect">
            <a:avLst/>
          </a:prstGeom>
          <a:noFill/>
          <a:ln>
            <a:noFill/>
          </a:ln>
        </p:spPr>
      </p:pic>
      <p:pic>
        <p:nvPicPr>
          <p:cNvPr id="88" name="Google Shape;88;p1"/>
          <p:cNvPicPr preferRelativeResize="0"/>
          <p:nvPr/>
        </p:nvPicPr>
        <p:blipFill rotWithShape="1">
          <a:blip r:embed="rId6">
            <a:alphaModFix/>
          </a:blip>
          <a:srcRect/>
          <a:stretch/>
        </p:blipFill>
        <p:spPr>
          <a:xfrm rot="334332">
            <a:off x="14519539" y="-635218"/>
            <a:ext cx="5482569" cy="3508844"/>
          </a:xfrm>
          <a:prstGeom prst="rect">
            <a:avLst/>
          </a:prstGeom>
          <a:noFill/>
          <a:ln>
            <a:noFill/>
          </a:ln>
        </p:spPr>
      </p:pic>
      <p:pic>
        <p:nvPicPr>
          <p:cNvPr id="89" name="Google Shape;89;p1"/>
          <p:cNvPicPr preferRelativeResize="0"/>
          <p:nvPr/>
        </p:nvPicPr>
        <p:blipFill rotWithShape="1">
          <a:blip r:embed="rId7">
            <a:alphaModFix/>
          </a:blip>
          <a:srcRect/>
          <a:stretch/>
        </p:blipFill>
        <p:spPr>
          <a:xfrm>
            <a:off x="3796156" y="5305151"/>
            <a:ext cx="11040109" cy="4981849"/>
          </a:xfrm>
          <a:prstGeom prst="rect">
            <a:avLst/>
          </a:prstGeom>
          <a:noFill/>
          <a:ln>
            <a:noFill/>
          </a:ln>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BA"/>
        </a:solidFill>
        <a:effectLst/>
      </p:bgPr>
    </p:bg>
    <p:spTree>
      <p:nvGrpSpPr>
        <p:cNvPr id="1" name="Shape 235"/>
        <p:cNvGrpSpPr/>
        <p:nvPr/>
      </p:nvGrpSpPr>
      <p:grpSpPr>
        <a:xfrm>
          <a:off x="0" y="0"/>
          <a:ext cx="0" cy="0"/>
          <a:chOff x="0" y="0"/>
          <a:chExt cx="0" cy="0"/>
        </a:xfrm>
      </p:grpSpPr>
      <p:sp>
        <p:nvSpPr>
          <p:cNvPr id="236" name="Google Shape;236;p10"/>
          <p:cNvSpPr txBox="1"/>
          <p:nvPr/>
        </p:nvSpPr>
        <p:spPr>
          <a:xfrm>
            <a:off x="991751" y="2490547"/>
            <a:ext cx="16194024" cy="314432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7200" b="1">
                <a:solidFill>
                  <a:srgbClr val="790E1B"/>
                </a:solidFill>
                <a:latin typeface="Arial"/>
                <a:ea typeface="Arial"/>
                <a:cs typeface="Arial"/>
                <a:sym typeface="Arial"/>
              </a:rPr>
              <a:t>CẢM ƠN CÁC EM </a:t>
            </a:r>
            <a:endParaRPr/>
          </a:p>
          <a:p>
            <a:pPr marL="0" marR="0" lvl="0" indent="0" algn="ctr" rtl="0">
              <a:lnSpc>
                <a:spcPct val="150000"/>
              </a:lnSpc>
              <a:spcBef>
                <a:spcPts val="200"/>
              </a:spcBef>
              <a:spcAft>
                <a:spcPts val="0"/>
              </a:spcAft>
              <a:buNone/>
            </a:pPr>
            <a:r>
              <a:rPr lang="en-US" sz="7200" b="1">
                <a:solidFill>
                  <a:srgbClr val="790E1B"/>
                </a:solidFill>
                <a:latin typeface="Arial"/>
                <a:ea typeface="Arial"/>
                <a:cs typeface="Arial"/>
                <a:sym typeface="Arial"/>
              </a:rPr>
              <a:t>ĐÃ LẮNG NGHE BÀI GIẢNG!</a:t>
            </a:r>
            <a:endParaRPr/>
          </a:p>
        </p:txBody>
      </p:sp>
      <p:pic>
        <p:nvPicPr>
          <p:cNvPr id="237" name="Google Shape;237;p10"/>
          <p:cNvPicPr preferRelativeResize="0"/>
          <p:nvPr/>
        </p:nvPicPr>
        <p:blipFill rotWithShape="1">
          <a:blip r:embed="rId3">
            <a:alphaModFix/>
          </a:blip>
          <a:srcRect/>
          <a:stretch/>
        </p:blipFill>
        <p:spPr>
          <a:xfrm rot="1056409" flipH="1">
            <a:off x="-528333" y="7727248"/>
            <a:ext cx="2729624" cy="2471551"/>
          </a:xfrm>
          <a:prstGeom prst="rect">
            <a:avLst/>
          </a:prstGeom>
          <a:noFill/>
          <a:ln>
            <a:noFill/>
          </a:ln>
        </p:spPr>
      </p:pic>
      <p:pic>
        <p:nvPicPr>
          <p:cNvPr id="238" name="Google Shape;238;p10"/>
          <p:cNvPicPr preferRelativeResize="0"/>
          <p:nvPr/>
        </p:nvPicPr>
        <p:blipFill rotWithShape="1">
          <a:blip r:embed="rId4">
            <a:alphaModFix/>
          </a:blip>
          <a:srcRect/>
          <a:stretch/>
        </p:blipFill>
        <p:spPr>
          <a:xfrm rot="-1745718">
            <a:off x="-400977" y="-124941"/>
            <a:ext cx="2858028" cy="2858028"/>
          </a:xfrm>
          <a:prstGeom prst="rect">
            <a:avLst/>
          </a:prstGeom>
          <a:noFill/>
          <a:ln>
            <a:noFill/>
          </a:ln>
        </p:spPr>
      </p:pic>
      <p:pic>
        <p:nvPicPr>
          <p:cNvPr id="239" name="Google Shape;239;p10"/>
          <p:cNvPicPr preferRelativeResize="0"/>
          <p:nvPr/>
        </p:nvPicPr>
        <p:blipFill rotWithShape="1">
          <a:blip r:embed="rId5">
            <a:alphaModFix/>
          </a:blip>
          <a:srcRect/>
          <a:stretch/>
        </p:blipFill>
        <p:spPr>
          <a:xfrm rot="1725030">
            <a:off x="16078849" y="7549793"/>
            <a:ext cx="2363951" cy="2826463"/>
          </a:xfrm>
          <a:prstGeom prst="rect">
            <a:avLst/>
          </a:prstGeom>
          <a:noFill/>
          <a:ln>
            <a:noFill/>
          </a:ln>
        </p:spPr>
      </p:pic>
      <p:pic>
        <p:nvPicPr>
          <p:cNvPr id="240" name="Google Shape;240;p10"/>
          <p:cNvPicPr preferRelativeResize="0"/>
          <p:nvPr/>
        </p:nvPicPr>
        <p:blipFill rotWithShape="1">
          <a:blip r:embed="rId6">
            <a:alphaModFix/>
          </a:blip>
          <a:srcRect/>
          <a:stretch/>
        </p:blipFill>
        <p:spPr>
          <a:xfrm rot="334332">
            <a:off x="14519539" y="-635218"/>
            <a:ext cx="5482569" cy="3508844"/>
          </a:xfrm>
          <a:prstGeom prst="rect">
            <a:avLst/>
          </a:prstGeom>
          <a:noFill/>
          <a:ln>
            <a:noFill/>
          </a:ln>
        </p:spPr>
      </p:pic>
      <p:pic>
        <p:nvPicPr>
          <p:cNvPr id="241" name="Google Shape;241;p10"/>
          <p:cNvPicPr preferRelativeResize="0"/>
          <p:nvPr/>
        </p:nvPicPr>
        <p:blipFill rotWithShape="1">
          <a:blip r:embed="rId7">
            <a:alphaModFix/>
          </a:blip>
          <a:srcRect/>
          <a:stretch/>
        </p:blipFill>
        <p:spPr>
          <a:xfrm>
            <a:off x="3856332" y="6054736"/>
            <a:ext cx="10386835" cy="4271586"/>
          </a:xfrm>
          <a:prstGeom prst="rect">
            <a:avLst/>
          </a:prstGeom>
          <a:noFill/>
          <a:ln>
            <a:noFill/>
          </a:ln>
        </p:spPr>
      </p:pic>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FCCC3"/>
        </a:solidFill>
        <a:effectLst/>
      </p:bgPr>
    </p:bg>
    <p:spTree>
      <p:nvGrpSpPr>
        <p:cNvPr id="1" name="Shape 93"/>
        <p:cNvGrpSpPr/>
        <p:nvPr/>
      </p:nvGrpSpPr>
      <p:grpSpPr>
        <a:xfrm>
          <a:off x="0" y="0"/>
          <a:ext cx="0" cy="0"/>
          <a:chOff x="0" y="0"/>
          <a:chExt cx="0" cy="0"/>
        </a:xfrm>
      </p:grpSpPr>
      <p:sp>
        <p:nvSpPr>
          <p:cNvPr id="94" name="Google Shape;94;p2"/>
          <p:cNvSpPr txBox="1"/>
          <p:nvPr/>
        </p:nvSpPr>
        <p:spPr>
          <a:xfrm>
            <a:off x="5486400" y="1028700"/>
            <a:ext cx="6937490" cy="666849"/>
          </a:xfrm>
          <a:prstGeom prst="rect">
            <a:avLst/>
          </a:prstGeom>
          <a:noFill/>
          <a:ln>
            <a:noFill/>
          </a:ln>
        </p:spPr>
        <p:txBody>
          <a:bodyPr spcFirstLastPara="1" wrap="square" lIns="0" tIns="0" rIns="0" bIns="0" anchor="t" anchorCtr="0">
            <a:spAutoFit/>
          </a:bodyPr>
          <a:lstStyle/>
          <a:p>
            <a:pPr marL="0" marR="0" lvl="0" indent="0" algn="ctr" rtl="0">
              <a:lnSpc>
                <a:spcPct val="95925"/>
              </a:lnSpc>
              <a:spcBef>
                <a:spcPts val="0"/>
              </a:spcBef>
              <a:spcAft>
                <a:spcPts val="0"/>
              </a:spcAft>
              <a:buNone/>
            </a:pPr>
            <a:r>
              <a:rPr lang="en-US" sz="5400" b="1" i="0" u="none" strike="noStrike" cap="none">
                <a:solidFill>
                  <a:srgbClr val="E36C09"/>
                </a:solidFill>
                <a:latin typeface="Arial"/>
                <a:ea typeface="Arial"/>
                <a:cs typeface="Arial"/>
                <a:sym typeface="Arial"/>
              </a:rPr>
              <a:t>TRÒ CHƠI ÂM NHẠC</a:t>
            </a:r>
            <a:endParaRPr/>
          </a:p>
        </p:txBody>
      </p:sp>
      <p:pic>
        <p:nvPicPr>
          <p:cNvPr id="95" name="Google Shape;95;p2"/>
          <p:cNvPicPr preferRelativeResize="0"/>
          <p:nvPr/>
        </p:nvPicPr>
        <p:blipFill rotWithShape="1">
          <a:blip r:embed="rId3">
            <a:alphaModFix/>
          </a:blip>
          <a:srcRect/>
          <a:stretch/>
        </p:blipFill>
        <p:spPr>
          <a:xfrm rot="1566225">
            <a:off x="14995138" y="-265640"/>
            <a:ext cx="2588680" cy="2588680"/>
          </a:xfrm>
          <a:prstGeom prst="rect">
            <a:avLst/>
          </a:prstGeom>
          <a:noFill/>
          <a:ln>
            <a:noFill/>
          </a:ln>
        </p:spPr>
      </p:pic>
      <p:pic>
        <p:nvPicPr>
          <p:cNvPr id="96" name="Google Shape;96;p2"/>
          <p:cNvPicPr preferRelativeResize="0"/>
          <p:nvPr/>
        </p:nvPicPr>
        <p:blipFill rotWithShape="1">
          <a:blip r:embed="rId4">
            <a:alphaModFix/>
          </a:blip>
          <a:srcRect/>
          <a:stretch/>
        </p:blipFill>
        <p:spPr>
          <a:xfrm rot="-966123">
            <a:off x="16118989" y="7549478"/>
            <a:ext cx="2363951" cy="2826463"/>
          </a:xfrm>
          <a:prstGeom prst="rect">
            <a:avLst/>
          </a:prstGeom>
          <a:noFill/>
          <a:ln>
            <a:noFill/>
          </a:ln>
        </p:spPr>
      </p:pic>
      <p:grpSp>
        <p:nvGrpSpPr>
          <p:cNvPr id="97" name="Google Shape;97;p2"/>
          <p:cNvGrpSpPr/>
          <p:nvPr/>
        </p:nvGrpSpPr>
        <p:grpSpPr>
          <a:xfrm>
            <a:off x="2895600" y="2388241"/>
            <a:ext cx="12496800" cy="1764659"/>
            <a:chOff x="2895600" y="2388241"/>
            <a:chExt cx="12496800" cy="1764659"/>
          </a:xfrm>
        </p:grpSpPr>
        <p:sp>
          <p:nvSpPr>
            <p:cNvPr id="98" name="Google Shape;98;p2"/>
            <p:cNvSpPr/>
            <p:nvPr/>
          </p:nvSpPr>
          <p:spPr>
            <a:xfrm flipH="1">
              <a:off x="4190072" y="2400300"/>
              <a:ext cx="11202328" cy="1752600"/>
            </a:xfrm>
            <a:prstGeom prst="homePlate">
              <a:avLst>
                <a:gd name="adj" fmla="val 50000"/>
              </a:avLst>
            </a:prstGeom>
            <a:solidFill>
              <a:schemeClr val="lt1"/>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2"/>
            <p:cNvSpPr txBox="1"/>
            <p:nvPr/>
          </p:nvSpPr>
          <p:spPr>
            <a:xfrm>
              <a:off x="5109782" y="2490901"/>
              <a:ext cx="9977818" cy="1559338"/>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600" b="0" i="0" u="none" strike="noStrike" cap="none">
                  <a:solidFill>
                    <a:schemeClr val="dk1"/>
                  </a:solidFill>
                  <a:latin typeface="Arial"/>
                  <a:ea typeface="Arial"/>
                  <a:cs typeface="Arial"/>
                  <a:sym typeface="Arial"/>
                </a:rPr>
                <a:t>Các em hãy so sánh âm thứ nhất với âm thứ 2 của mẫu a, âm nào cao hơn?</a:t>
              </a:r>
              <a:endParaRPr/>
            </a:p>
          </p:txBody>
        </p:sp>
        <p:sp>
          <p:nvSpPr>
            <p:cNvPr id="100" name="Google Shape;100;p2"/>
            <p:cNvSpPr/>
            <p:nvPr/>
          </p:nvSpPr>
          <p:spPr>
            <a:xfrm flipH="1">
              <a:off x="2895600" y="2388241"/>
              <a:ext cx="1905000" cy="1764659"/>
            </a:xfrm>
            <a:prstGeom prst="chevron">
              <a:avLst>
                <a:gd name="adj" fmla="val 50000"/>
              </a:avLst>
            </a:prstGeom>
            <a:solidFill>
              <a:schemeClr val="lt1"/>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1" name="Google Shape;101;p2"/>
            <p:cNvSpPr txBox="1"/>
            <p:nvPr/>
          </p:nvSpPr>
          <p:spPr>
            <a:xfrm>
              <a:off x="3124200" y="2781300"/>
              <a:ext cx="906564"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0" i="0" u="none" strike="noStrike" cap="none">
                  <a:solidFill>
                    <a:schemeClr val="dk1"/>
                  </a:solidFill>
                  <a:latin typeface="Arial"/>
                  <a:ea typeface="Arial"/>
                  <a:cs typeface="Arial"/>
                  <a:sym typeface="Arial"/>
                </a:rPr>
                <a:t>a</a:t>
              </a:r>
              <a:endParaRPr sz="4800" b="0" i="0" u="none" strike="noStrike" cap="none">
                <a:solidFill>
                  <a:schemeClr val="dk1"/>
                </a:solidFill>
                <a:latin typeface="Arial"/>
                <a:ea typeface="Arial"/>
                <a:cs typeface="Arial"/>
                <a:sym typeface="Arial"/>
              </a:endParaRPr>
            </a:p>
          </p:txBody>
        </p:sp>
      </p:grpSp>
      <p:grpSp>
        <p:nvGrpSpPr>
          <p:cNvPr id="102" name="Google Shape;102;p2"/>
          <p:cNvGrpSpPr/>
          <p:nvPr/>
        </p:nvGrpSpPr>
        <p:grpSpPr>
          <a:xfrm>
            <a:off x="2895600" y="4696312"/>
            <a:ext cx="12496800" cy="1764659"/>
            <a:chOff x="2895600" y="4696312"/>
            <a:chExt cx="12496800" cy="1764659"/>
          </a:xfrm>
        </p:grpSpPr>
        <p:sp>
          <p:nvSpPr>
            <p:cNvPr id="103" name="Google Shape;103;p2"/>
            <p:cNvSpPr/>
            <p:nvPr/>
          </p:nvSpPr>
          <p:spPr>
            <a:xfrm flipH="1">
              <a:off x="4190072" y="4708371"/>
              <a:ext cx="11202328" cy="1752600"/>
            </a:xfrm>
            <a:prstGeom prst="homePlate">
              <a:avLst>
                <a:gd name="adj" fmla="val 50000"/>
              </a:avLst>
            </a:prstGeom>
            <a:solidFill>
              <a:schemeClr val="lt1"/>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4" name="Google Shape;104;p2"/>
            <p:cNvSpPr txBox="1"/>
            <p:nvPr/>
          </p:nvSpPr>
          <p:spPr>
            <a:xfrm>
              <a:off x="5109782" y="4798972"/>
              <a:ext cx="9977818" cy="1559338"/>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600" b="0" i="0" u="none" strike="noStrike" cap="none">
                  <a:solidFill>
                    <a:schemeClr val="dk1"/>
                  </a:solidFill>
                  <a:latin typeface="Arial"/>
                  <a:ea typeface="Arial"/>
                  <a:cs typeface="Arial"/>
                  <a:sym typeface="Arial"/>
                </a:rPr>
                <a:t>Các em hãy so sánh âm thứ nhất với âm thứ 2 của mẫu b, âm nào dài hơn?</a:t>
              </a:r>
              <a:endParaRPr/>
            </a:p>
          </p:txBody>
        </p:sp>
        <p:sp>
          <p:nvSpPr>
            <p:cNvPr id="105" name="Google Shape;105;p2"/>
            <p:cNvSpPr/>
            <p:nvPr/>
          </p:nvSpPr>
          <p:spPr>
            <a:xfrm flipH="1">
              <a:off x="2895600" y="4696312"/>
              <a:ext cx="1905000" cy="1764659"/>
            </a:xfrm>
            <a:prstGeom prst="chevron">
              <a:avLst>
                <a:gd name="adj" fmla="val 50000"/>
              </a:avLst>
            </a:prstGeom>
            <a:solidFill>
              <a:schemeClr val="lt1"/>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132036" y="5152192"/>
              <a:ext cx="906564"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0" i="0" u="none" strike="noStrike" cap="none">
                  <a:solidFill>
                    <a:schemeClr val="dk1"/>
                  </a:solidFill>
                  <a:latin typeface="Arial"/>
                  <a:ea typeface="Arial"/>
                  <a:cs typeface="Arial"/>
                  <a:sym typeface="Arial"/>
                </a:rPr>
                <a:t>b</a:t>
              </a:r>
              <a:endParaRPr sz="4800" b="0" i="0" u="none" strike="noStrike" cap="none">
                <a:solidFill>
                  <a:schemeClr val="dk1"/>
                </a:solidFill>
                <a:latin typeface="Arial"/>
                <a:ea typeface="Arial"/>
                <a:cs typeface="Arial"/>
                <a:sym typeface="Arial"/>
              </a:endParaRPr>
            </a:p>
          </p:txBody>
        </p:sp>
      </p:grpSp>
      <p:pic>
        <p:nvPicPr>
          <p:cNvPr id="107" name="Google Shape;107;p2" descr="Table&#10;&#10;Description automatically generated"/>
          <p:cNvPicPr preferRelativeResize="0"/>
          <p:nvPr/>
        </p:nvPicPr>
        <p:blipFill rotWithShape="1">
          <a:blip r:embed="rId5">
            <a:alphaModFix/>
          </a:blip>
          <a:srcRect/>
          <a:stretch/>
        </p:blipFill>
        <p:spPr>
          <a:xfrm>
            <a:off x="4495800" y="6896100"/>
            <a:ext cx="9577768" cy="20825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p:tgtEl>
                                          <p:spTgt spid="10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C261"/>
        </a:solidFill>
        <a:effectLst/>
      </p:bgPr>
    </p:bg>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b="13961"/>
          <a:stretch/>
        </p:blipFill>
        <p:spPr>
          <a:xfrm rot="10800000">
            <a:off x="0" y="0"/>
            <a:ext cx="18669001" cy="8267704"/>
          </a:xfrm>
          <a:prstGeom prst="rect">
            <a:avLst/>
          </a:prstGeom>
          <a:noFill/>
          <a:ln>
            <a:noFill/>
          </a:ln>
        </p:spPr>
      </p:pic>
      <p:sp>
        <p:nvSpPr>
          <p:cNvPr id="113" name="Google Shape;113;p3"/>
          <p:cNvSpPr txBox="1"/>
          <p:nvPr/>
        </p:nvSpPr>
        <p:spPr>
          <a:xfrm>
            <a:off x="1028700" y="800100"/>
            <a:ext cx="16230600" cy="3983911"/>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6000" b="0" i="0" u="none" strike="noStrike" cap="none" dirty="0" err="1">
                <a:solidFill>
                  <a:srgbClr val="790E1B"/>
                </a:solidFill>
                <a:latin typeface="Arial"/>
                <a:ea typeface="Arial"/>
                <a:cs typeface="Arial"/>
                <a:sym typeface="Arial"/>
              </a:rPr>
              <a:t>Tiết</a:t>
            </a:r>
            <a:r>
              <a:rPr lang="en-US" sz="6000" b="0" i="0" u="none" strike="noStrike" cap="none" dirty="0">
                <a:solidFill>
                  <a:srgbClr val="790E1B"/>
                </a:solidFill>
                <a:latin typeface="Arial"/>
                <a:ea typeface="Arial"/>
                <a:cs typeface="Arial"/>
                <a:sym typeface="Arial"/>
              </a:rPr>
              <a:t> 3: </a:t>
            </a:r>
            <a:r>
              <a:rPr lang="en-US" sz="6000" b="0" i="0" u="none" strike="noStrike" cap="none" dirty="0" err="1">
                <a:solidFill>
                  <a:srgbClr val="790E1B"/>
                </a:solidFill>
                <a:latin typeface="Arial"/>
                <a:ea typeface="Arial"/>
                <a:cs typeface="Arial"/>
                <a:sym typeface="Arial"/>
              </a:rPr>
              <a:t>Lý</a:t>
            </a:r>
            <a:r>
              <a:rPr lang="en-US" sz="6000" b="0" i="0" u="none" strike="noStrike" cap="none" dirty="0">
                <a:solidFill>
                  <a:srgbClr val="790E1B"/>
                </a:solidFill>
                <a:latin typeface="Arial"/>
                <a:ea typeface="Arial"/>
                <a:cs typeface="Arial"/>
                <a:sym typeface="Arial"/>
              </a:rPr>
              <a:t> </a:t>
            </a:r>
            <a:r>
              <a:rPr lang="en-US" sz="6000" b="0" i="0" u="none" strike="noStrike" cap="none" dirty="0" err="1">
                <a:solidFill>
                  <a:srgbClr val="790E1B"/>
                </a:solidFill>
                <a:latin typeface="Arial"/>
                <a:ea typeface="Arial"/>
                <a:cs typeface="Arial"/>
                <a:sym typeface="Arial"/>
              </a:rPr>
              <a:t>thuyết</a:t>
            </a:r>
            <a:r>
              <a:rPr lang="en-US" sz="6000" b="0" i="0" u="none" strike="noStrike" cap="none" dirty="0">
                <a:solidFill>
                  <a:srgbClr val="790E1B"/>
                </a:solidFill>
                <a:latin typeface="Arial"/>
                <a:ea typeface="Arial"/>
                <a:cs typeface="Arial"/>
                <a:sym typeface="Arial"/>
              </a:rPr>
              <a:t> </a:t>
            </a:r>
            <a:r>
              <a:rPr lang="en-US" sz="6000" b="0" i="0" u="none" strike="noStrike" cap="none" dirty="0" err="1">
                <a:solidFill>
                  <a:srgbClr val="790E1B"/>
                </a:solidFill>
                <a:latin typeface="Arial"/>
                <a:ea typeface="Arial"/>
                <a:cs typeface="Arial"/>
                <a:sym typeface="Arial"/>
              </a:rPr>
              <a:t>âm</a:t>
            </a:r>
            <a:r>
              <a:rPr lang="en-US" sz="6000" b="0" i="0" u="none" strike="noStrike" cap="none" dirty="0">
                <a:solidFill>
                  <a:srgbClr val="790E1B"/>
                </a:solidFill>
                <a:latin typeface="Arial"/>
                <a:ea typeface="Arial"/>
                <a:cs typeface="Arial"/>
                <a:sym typeface="Arial"/>
              </a:rPr>
              <a:t> </a:t>
            </a:r>
            <a:r>
              <a:rPr lang="en-US" sz="6000" b="0" i="0" u="none" strike="noStrike" cap="none" dirty="0" err="1">
                <a:solidFill>
                  <a:srgbClr val="790E1B"/>
                </a:solidFill>
                <a:latin typeface="Arial"/>
                <a:ea typeface="Arial"/>
                <a:cs typeface="Arial"/>
                <a:sym typeface="Arial"/>
              </a:rPr>
              <a:t>nhạc</a:t>
            </a:r>
            <a:r>
              <a:rPr lang="en-US" sz="6000" b="0" i="0" u="none" strike="noStrike" cap="none" dirty="0">
                <a:solidFill>
                  <a:srgbClr val="790E1B"/>
                </a:solidFill>
                <a:latin typeface="Arial"/>
                <a:ea typeface="Arial"/>
                <a:cs typeface="Arial"/>
                <a:sym typeface="Arial"/>
              </a:rPr>
              <a:t>: </a:t>
            </a:r>
            <a:endParaRPr dirty="0"/>
          </a:p>
          <a:p>
            <a:pPr marL="0" marR="0" lvl="0" indent="0" algn="ctr" rtl="0">
              <a:lnSpc>
                <a:spcPct val="150000"/>
              </a:lnSpc>
              <a:spcBef>
                <a:spcPts val="0"/>
              </a:spcBef>
              <a:spcAft>
                <a:spcPts val="0"/>
              </a:spcAft>
              <a:buNone/>
            </a:pPr>
            <a:r>
              <a:rPr lang="en-US" sz="6000" b="1" i="0" u="none" strike="noStrike" cap="none">
                <a:solidFill>
                  <a:srgbClr val="790E1B"/>
                </a:solidFill>
                <a:latin typeface="Arial"/>
                <a:ea typeface="Arial"/>
                <a:cs typeface="Arial"/>
                <a:sym typeface="Arial"/>
              </a:rPr>
              <a:t>CÁC THUỘC TÍNH CƠ BẢN CỦA ÂM THANH CÓ TÍNH NHẠC</a:t>
            </a:r>
            <a:endParaRPr sz="6000" b="1" i="0" u="none" strike="noStrike" cap="none">
              <a:solidFill>
                <a:srgbClr val="790E1B"/>
              </a:solidFill>
              <a:latin typeface="Arial"/>
              <a:ea typeface="Arial"/>
              <a:cs typeface="Arial"/>
              <a:sym typeface="Arial"/>
            </a:endParaRPr>
          </a:p>
        </p:txBody>
      </p:sp>
      <p:sp>
        <p:nvSpPr>
          <p:cNvPr id="5" name="Google Shape;141;p4">
            <a:extLst>
              <a:ext uri="{FF2B5EF4-FFF2-40B4-BE49-F238E27FC236}">
                <a16:creationId xmlns:a16="http://schemas.microsoft.com/office/drawing/2014/main" id="{1CB01FA4-A1DD-4E81-B94F-674CC0B49E00}"/>
              </a:ext>
            </a:extLst>
          </p:cNvPr>
          <p:cNvSpPr txBox="1"/>
          <p:nvPr/>
        </p:nvSpPr>
        <p:spPr>
          <a:xfrm>
            <a:off x="1623708" y="5143500"/>
            <a:ext cx="12676526" cy="4585871"/>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200" b="1" i="1" u="none" strike="noStrike" cap="none" dirty="0" err="1">
                <a:solidFill>
                  <a:srgbClr val="C00000"/>
                </a:solidFill>
                <a:latin typeface="Arial"/>
                <a:ea typeface="Arial"/>
                <a:cs typeface="Arial"/>
                <a:sym typeface="Arial"/>
              </a:rPr>
              <a:t>Âm</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thanh</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trong</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âm</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nhạc</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có</a:t>
            </a:r>
            <a:r>
              <a:rPr lang="en-US" sz="3200" b="1" i="1" u="none" strike="noStrike" cap="none" dirty="0">
                <a:solidFill>
                  <a:srgbClr val="C00000"/>
                </a:solidFill>
                <a:latin typeface="Arial"/>
                <a:ea typeface="Arial"/>
                <a:cs typeface="Arial"/>
                <a:sym typeface="Arial"/>
              </a:rPr>
              <a:t> 4 </a:t>
            </a:r>
            <a:r>
              <a:rPr lang="en-US" sz="3200" b="1" i="1" u="none" strike="noStrike" cap="none" dirty="0" err="1">
                <a:solidFill>
                  <a:srgbClr val="C00000"/>
                </a:solidFill>
                <a:latin typeface="Arial"/>
                <a:ea typeface="Arial"/>
                <a:cs typeface="Arial"/>
                <a:sym typeface="Arial"/>
              </a:rPr>
              <a:t>thuộc</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tính</a:t>
            </a:r>
            <a:r>
              <a:rPr lang="en-US" sz="3200" b="1" i="1" u="none" strike="noStrike" cap="none" dirty="0">
                <a:solidFill>
                  <a:srgbClr val="C00000"/>
                </a:solidFill>
                <a:latin typeface="Arial"/>
                <a:ea typeface="Arial"/>
                <a:cs typeface="Arial"/>
                <a:sym typeface="Arial"/>
              </a:rPr>
              <a:t>:</a:t>
            </a:r>
            <a:endParaRPr dirty="0"/>
          </a:p>
          <a:p>
            <a:pPr marL="457200" marR="0" lvl="0" indent="-457200" algn="just" rtl="0">
              <a:lnSpc>
                <a:spcPct val="150000"/>
              </a:lnSpc>
              <a:spcBef>
                <a:spcPts val="1200"/>
              </a:spcBef>
              <a:spcAft>
                <a:spcPts val="0"/>
              </a:spcAft>
              <a:buClr>
                <a:schemeClr val="dk1"/>
              </a:buClr>
              <a:buSzPts val="2800"/>
              <a:buFont typeface="Arial"/>
              <a:buChar char="-"/>
            </a:pPr>
            <a:r>
              <a:rPr lang="en-US" sz="2800" b="1" i="0" u="none" strike="noStrike" cap="none" dirty="0">
                <a:solidFill>
                  <a:schemeClr val="dk1"/>
                </a:solidFill>
                <a:latin typeface="Arial"/>
                <a:ea typeface="Arial"/>
                <a:cs typeface="Arial"/>
                <a:sym typeface="Arial"/>
              </a:rPr>
              <a:t>Cao </a:t>
            </a:r>
            <a:r>
              <a:rPr lang="en-US" sz="2800" b="1" i="0" u="none" strike="noStrike" cap="none" dirty="0" err="1">
                <a:solidFill>
                  <a:schemeClr val="dk1"/>
                </a:solidFill>
                <a:latin typeface="Arial"/>
                <a:ea typeface="Arial"/>
                <a:cs typeface="Arial"/>
                <a:sym typeface="Arial"/>
              </a:rPr>
              <a:t>độ</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độ</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cao</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thấp</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a:t>
            </a:r>
            <a:endParaRPr dirty="0"/>
          </a:p>
          <a:p>
            <a:pPr marL="457200" marR="0" lvl="0" indent="-457200" algn="just" rtl="0">
              <a:lnSpc>
                <a:spcPct val="150000"/>
              </a:lnSpc>
              <a:spcBef>
                <a:spcPts val="1200"/>
              </a:spcBef>
              <a:spcAft>
                <a:spcPts val="0"/>
              </a:spcAft>
              <a:buClr>
                <a:schemeClr val="dk1"/>
              </a:buClr>
              <a:buSzPts val="2800"/>
              <a:buFont typeface="Arial"/>
              <a:buChar char="-"/>
            </a:pPr>
            <a:r>
              <a:rPr lang="en-US" sz="2800" b="1" i="0" u="none" strike="noStrike" cap="none" dirty="0" err="1">
                <a:solidFill>
                  <a:schemeClr val="dk1"/>
                </a:solidFill>
                <a:latin typeface="Arial"/>
                <a:ea typeface="Arial"/>
                <a:cs typeface="Arial"/>
                <a:sym typeface="Arial"/>
              </a:rPr>
              <a:t>Trường</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độ</a:t>
            </a:r>
            <a:r>
              <a:rPr lang="en-US" sz="2800" b="1"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độ</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dài</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ngắn</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 </a:t>
            </a:r>
            <a:endParaRPr dirty="0"/>
          </a:p>
          <a:p>
            <a:pPr marL="457200" marR="0" lvl="0" indent="-457200" algn="just" rtl="0">
              <a:lnSpc>
                <a:spcPct val="150000"/>
              </a:lnSpc>
              <a:spcBef>
                <a:spcPts val="1200"/>
              </a:spcBef>
              <a:spcAft>
                <a:spcPts val="0"/>
              </a:spcAft>
              <a:buClr>
                <a:schemeClr val="dk1"/>
              </a:buClr>
              <a:buSzPts val="2800"/>
              <a:buFont typeface="Arial"/>
              <a:buChar char="-"/>
            </a:pPr>
            <a:r>
              <a:rPr lang="en-US" sz="2800" b="1" i="0" u="none" strike="noStrike" cap="none" dirty="0" err="1">
                <a:solidFill>
                  <a:schemeClr val="dk1"/>
                </a:solidFill>
                <a:latin typeface="Arial"/>
                <a:ea typeface="Arial"/>
                <a:cs typeface="Arial"/>
                <a:sym typeface="Arial"/>
              </a:rPr>
              <a:t>Cường</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độ</a:t>
            </a:r>
            <a:r>
              <a:rPr lang="en-US" sz="2800" b="1"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độ</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mạnh</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nhẹ</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hoặc</a:t>
            </a:r>
            <a:r>
              <a:rPr lang="en-US" sz="2800" b="0" i="0" u="none" strike="noStrike" cap="none" dirty="0">
                <a:solidFill>
                  <a:schemeClr val="dk1"/>
                </a:solidFill>
                <a:latin typeface="Arial"/>
                <a:ea typeface="Arial"/>
                <a:cs typeface="Arial"/>
                <a:sym typeface="Arial"/>
              </a:rPr>
              <a:t> to, </a:t>
            </a:r>
            <a:r>
              <a:rPr lang="en-US" sz="2800" b="0" i="0" u="none" strike="noStrike" cap="none" dirty="0" err="1">
                <a:solidFill>
                  <a:schemeClr val="dk1"/>
                </a:solidFill>
                <a:latin typeface="Arial"/>
                <a:ea typeface="Arial"/>
                <a:cs typeface="Arial"/>
                <a:sym typeface="Arial"/>
              </a:rPr>
              <a:t>nhỏ</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 </a:t>
            </a:r>
            <a:endParaRPr sz="2800" b="0" i="0" u="none" strike="noStrike" cap="none" dirty="0">
              <a:solidFill>
                <a:schemeClr val="dk1"/>
              </a:solidFill>
              <a:latin typeface="Arial"/>
              <a:ea typeface="Arial"/>
              <a:cs typeface="Arial"/>
              <a:sym typeface="Arial"/>
            </a:endParaRPr>
          </a:p>
          <a:p>
            <a:pPr marL="457200" marR="0" lvl="0" indent="-457200" algn="just" rtl="0">
              <a:lnSpc>
                <a:spcPct val="150000"/>
              </a:lnSpc>
              <a:spcBef>
                <a:spcPts val="1200"/>
              </a:spcBef>
              <a:spcAft>
                <a:spcPts val="0"/>
              </a:spcAft>
              <a:buClr>
                <a:schemeClr val="dk1"/>
              </a:buClr>
              <a:buSzPts val="2800"/>
              <a:buFont typeface="Arial"/>
              <a:buChar char="-"/>
            </a:pPr>
            <a:r>
              <a:rPr lang="en-US" sz="2800" b="1" i="0" u="none" strike="noStrike" cap="none" dirty="0" err="1">
                <a:solidFill>
                  <a:schemeClr val="dk1"/>
                </a:solidFill>
                <a:latin typeface="Arial"/>
                <a:ea typeface="Arial"/>
                <a:cs typeface="Arial"/>
                <a:sym typeface="Arial"/>
              </a:rPr>
              <a:t>Âm</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sắc</a:t>
            </a:r>
            <a:r>
              <a:rPr lang="en-US" sz="2800" b="1" i="0" u="none" strike="noStrike" cap="none" dirty="0">
                <a:solidFill>
                  <a:schemeClr val="dk1"/>
                </a:solidFill>
                <a:latin typeface="Arial"/>
                <a:ea typeface="Arial"/>
                <a:cs typeface="Arial"/>
                <a:sym typeface="Arial"/>
              </a:rPr>
              <a: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Màu</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sắc</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chỉ</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sự</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khác</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nhau</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về</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tính</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chất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các</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nhạc</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cụ</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giọng</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hát</a:t>
            </a:r>
            <a:r>
              <a:rPr lang="en-US" sz="2800" b="0" i="0" u="none" strike="noStrike" cap="none" dirty="0">
                <a:solidFill>
                  <a:schemeClr val="dk1"/>
                </a:solidFill>
                <a:latin typeface="Arial"/>
                <a:ea typeface="Arial"/>
                <a:cs typeface="Arial"/>
                <a:sym typeface="Arial"/>
              </a:rPr>
              <a:t>…</a:t>
            </a:r>
            <a:endParaRPr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BA"/>
        </a:solidFill>
        <a:effectLst/>
      </p:bgPr>
    </p:bg>
    <p:spTree>
      <p:nvGrpSpPr>
        <p:cNvPr id="1" name="Shape 118"/>
        <p:cNvGrpSpPr/>
        <p:nvPr/>
      </p:nvGrpSpPr>
      <p:grpSpPr>
        <a:xfrm>
          <a:off x="0" y="0"/>
          <a:ext cx="0" cy="0"/>
          <a:chOff x="0" y="0"/>
          <a:chExt cx="0" cy="0"/>
        </a:xfrm>
      </p:grpSpPr>
      <p:grpSp>
        <p:nvGrpSpPr>
          <p:cNvPr id="119" name="Google Shape;119;p4"/>
          <p:cNvGrpSpPr/>
          <p:nvPr/>
        </p:nvGrpSpPr>
        <p:grpSpPr>
          <a:xfrm>
            <a:off x="2743200" y="829183"/>
            <a:ext cx="13628014" cy="2256917"/>
            <a:chOff x="2743200" y="829183"/>
            <a:chExt cx="13628014" cy="1799717"/>
          </a:xfrm>
        </p:grpSpPr>
        <p:grpSp>
          <p:nvGrpSpPr>
            <p:cNvPr id="120" name="Google Shape;120;p4"/>
            <p:cNvGrpSpPr/>
            <p:nvPr/>
          </p:nvGrpSpPr>
          <p:grpSpPr>
            <a:xfrm>
              <a:off x="2743200" y="829183"/>
              <a:ext cx="13628014" cy="1799717"/>
              <a:chOff x="2743200" y="829183"/>
              <a:chExt cx="13628014" cy="1799717"/>
            </a:xfrm>
          </p:grpSpPr>
          <p:pic>
            <p:nvPicPr>
              <p:cNvPr id="121" name="Google Shape;121;p4"/>
              <p:cNvPicPr preferRelativeResize="0"/>
              <p:nvPr/>
            </p:nvPicPr>
            <p:blipFill rotWithShape="1">
              <a:blip r:embed="rId3">
                <a:alphaModFix/>
              </a:blip>
              <a:srcRect/>
              <a:stretch/>
            </p:blipFill>
            <p:spPr>
              <a:xfrm>
                <a:off x="2743200" y="829185"/>
                <a:ext cx="2281731" cy="1799715"/>
              </a:xfrm>
              <a:prstGeom prst="rect">
                <a:avLst/>
              </a:prstGeom>
              <a:noFill/>
              <a:ln>
                <a:noFill/>
              </a:ln>
            </p:spPr>
          </p:pic>
          <p:pic>
            <p:nvPicPr>
              <p:cNvPr id="122" name="Google Shape;122;p4"/>
              <p:cNvPicPr preferRelativeResize="0"/>
              <p:nvPr/>
            </p:nvPicPr>
            <p:blipFill rotWithShape="1">
              <a:blip r:embed="rId3">
                <a:alphaModFix/>
              </a:blip>
              <a:srcRect/>
              <a:stretch/>
            </p:blipFill>
            <p:spPr>
              <a:xfrm>
                <a:off x="3801739" y="829185"/>
                <a:ext cx="2281731" cy="1799715"/>
              </a:xfrm>
              <a:prstGeom prst="rect">
                <a:avLst/>
              </a:prstGeom>
              <a:noFill/>
              <a:ln>
                <a:noFill/>
              </a:ln>
            </p:spPr>
          </p:pic>
          <p:pic>
            <p:nvPicPr>
              <p:cNvPr id="123" name="Google Shape;123;p4"/>
              <p:cNvPicPr preferRelativeResize="0"/>
              <p:nvPr/>
            </p:nvPicPr>
            <p:blipFill rotWithShape="1">
              <a:blip r:embed="rId3">
                <a:alphaModFix/>
              </a:blip>
              <a:srcRect/>
              <a:stretch/>
            </p:blipFill>
            <p:spPr>
              <a:xfrm>
                <a:off x="4715135" y="829185"/>
                <a:ext cx="2281731" cy="1799715"/>
              </a:xfrm>
              <a:prstGeom prst="rect">
                <a:avLst/>
              </a:prstGeom>
              <a:noFill/>
              <a:ln>
                <a:noFill/>
              </a:ln>
            </p:spPr>
          </p:pic>
          <p:pic>
            <p:nvPicPr>
              <p:cNvPr id="124" name="Google Shape;124;p4"/>
              <p:cNvPicPr preferRelativeResize="0"/>
              <p:nvPr/>
            </p:nvPicPr>
            <p:blipFill rotWithShape="1">
              <a:blip r:embed="rId3">
                <a:alphaModFix/>
              </a:blip>
              <a:srcRect/>
              <a:stretch/>
            </p:blipFill>
            <p:spPr>
              <a:xfrm>
                <a:off x="5901001" y="829185"/>
                <a:ext cx="2281731" cy="1799715"/>
              </a:xfrm>
              <a:prstGeom prst="rect">
                <a:avLst/>
              </a:prstGeom>
              <a:noFill/>
              <a:ln>
                <a:noFill/>
              </a:ln>
            </p:spPr>
          </p:pic>
          <p:pic>
            <p:nvPicPr>
              <p:cNvPr id="125" name="Google Shape;125;p4"/>
              <p:cNvPicPr preferRelativeResize="0"/>
              <p:nvPr/>
            </p:nvPicPr>
            <p:blipFill rotWithShape="1">
              <a:blip r:embed="rId3">
                <a:alphaModFix/>
              </a:blip>
              <a:srcRect/>
              <a:stretch/>
            </p:blipFill>
            <p:spPr>
              <a:xfrm>
                <a:off x="7182732" y="829185"/>
                <a:ext cx="2281731" cy="1799715"/>
              </a:xfrm>
              <a:prstGeom prst="rect">
                <a:avLst/>
              </a:prstGeom>
              <a:noFill/>
              <a:ln>
                <a:noFill/>
              </a:ln>
            </p:spPr>
          </p:pic>
          <p:pic>
            <p:nvPicPr>
              <p:cNvPr id="126" name="Google Shape;126;p4"/>
              <p:cNvPicPr preferRelativeResize="0"/>
              <p:nvPr/>
            </p:nvPicPr>
            <p:blipFill rotWithShape="1">
              <a:blip r:embed="rId3">
                <a:alphaModFix/>
              </a:blip>
              <a:srcRect/>
              <a:stretch/>
            </p:blipFill>
            <p:spPr>
              <a:xfrm>
                <a:off x="8323597" y="829185"/>
                <a:ext cx="2281731" cy="1799715"/>
              </a:xfrm>
              <a:prstGeom prst="rect">
                <a:avLst/>
              </a:prstGeom>
              <a:noFill/>
              <a:ln>
                <a:noFill/>
              </a:ln>
            </p:spPr>
          </p:pic>
          <p:pic>
            <p:nvPicPr>
              <p:cNvPr id="127" name="Google Shape;127;p4"/>
              <p:cNvPicPr preferRelativeResize="0"/>
              <p:nvPr/>
            </p:nvPicPr>
            <p:blipFill rotWithShape="1">
              <a:blip r:embed="rId3">
                <a:alphaModFix/>
              </a:blip>
              <a:srcRect/>
              <a:stretch/>
            </p:blipFill>
            <p:spPr>
              <a:xfrm>
                <a:off x="9521878" y="829185"/>
                <a:ext cx="2281731" cy="1799715"/>
              </a:xfrm>
              <a:prstGeom prst="rect">
                <a:avLst/>
              </a:prstGeom>
              <a:noFill/>
              <a:ln>
                <a:noFill/>
              </a:ln>
            </p:spPr>
          </p:pic>
          <p:pic>
            <p:nvPicPr>
              <p:cNvPr id="128" name="Google Shape;128;p4"/>
              <p:cNvPicPr preferRelativeResize="0"/>
              <p:nvPr/>
            </p:nvPicPr>
            <p:blipFill rotWithShape="1">
              <a:blip r:embed="rId3">
                <a:alphaModFix/>
              </a:blip>
              <a:srcRect/>
              <a:stretch/>
            </p:blipFill>
            <p:spPr>
              <a:xfrm>
                <a:off x="10720762" y="829185"/>
                <a:ext cx="2281731" cy="1799715"/>
              </a:xfrm>
              <a:prstGeom prst="rect">
                <a:avLst/>
              </a:prstGeom>
              <a:noFill/>
              <a:ln>
                <a:noFill/>
              </a:ln>
            </p:spPr>
          </p:pic>
          <p:pic>
            <p:nvPicPr>
              <p:cNvPr id="129" name="Google Shape;129;p4"/>
              <p:cNvPicPr preferRelativeResize="0"/>
              <p:nvPr/>
            </p:nvPicPr>
            <p:blipFill rotWithShape="1">
              <a:blip r:embed="rId3">
                <a:alphaModFix/>
              </a:blip>
              <a:srcRect/>
              <a:stretch/>
            </p:blipFill>
            <p:spPr>
              <a:xfrm>
                <a:off x="11795967" y="829185"/>
                <a:ext cx="2281731" cy="1799715"/>
              </a:xfrm>
              <a:prstGeom prst="rect">
                <a:avLst/>
              </a:prstGeom>
              <a:noFill/>
              <a:ln>
                <a:noFill/>
              </a:ln>
            </p:spPr>
          </p:pic>
          <p:pic>
            <p:nvPicPr>
              <p:cNvPr id="130" name="Google Shape;130;p4"/>
              <p:cNvPicPr preferRelativeResize="0"/>
              <p:nvPr/>
            </p:nvPicPr>
            <p:blipFill rotWithShape="1">
              <a:blip r:embed="rId3">
                <a:alphaModFix/>
              </a:blip>
              <a:srcRect/>
              <a:stretch/>
            </p:blipFill>
            <p:spPr>
              <a:xfrm>
                <a:off x="14089483" y="829183"/>
                <a:ext cx="2281731" cy="1799715"/>
              </a:xfrm>
              <a:prstGeom prst="rect">
                <a:avLst/>
              </a:prstGeom>
              <a:noFill/>
              <a:ln>
                <a:noFill/>
              </a:ln>
            </p:spPr>
          </p:pic>
        </p:grpSp>
        <p:pic>
          <p:nvPicPr>
            <p:cNvPr id="131" name="Google Shape;131;p4"/>
            <p:cNvPicPr preferRelativeResize="0"/>
            <p:nvPr/>
          </p:nvPicPr>
          <p:blipFill rotWithShape="1">
            <a:blip r:embed="rId3">
              <a:alphaModFix/>
            </a:blip>
            <a:srcRect/>
            <a:stretch/>
          </p:blipFill>
          <p:spPr>
            <a:xfrm>
              <a:off x="13117927" y="829184"/>
              <a:ext cx="2281731" cy="1799715"/>
            </a:xfrm>
            <a:prstGeom prst="rect">
              <a:avLst/>
            </a:prstGeom>
            <a:noFill/>
            <a:ln>
              <a:noFill/>
            </a:ln>
          </p:spPr>
        </p:pic>
      </p:grpSp>
      <p:pic>
        <p:nvPicPr>
          <p:cNvPr id="132" name="Google Shape;132;p4"/>
          <p:cNvPicPr preferRelativeResize="0"/>
          <p:nvPr/>
        </p:nvPicPr>
        <p:blipFill rotWithShape="1">
          <a:blip r:embed="rId4">
            <a:alphaModFix/>
          </a:blip>
          <a:srcRect/>
          <a:stretch/>
        </p:blipFill>
        <p:spPr>
          <a:xfrm rot="1741453">
            <a:off x="16855050" y="-170957"/>
            <a:ext cx="1695306" cy="2384702"/>
          </a:xfrm>
          <a:prstGeom prst="rect">
            <a:avLst/>
          </a:prstGeom>
          <a:noFill/>
          <a:ln>
            <a:noFill/>
          </a:ln>
        </p:spPr>
      </p:pic>
      <p:pic>
        <p:nvPicPr>
          <p:cNvPr id="133" name="Google Shape;133;p4"/>
          <p:cNvPicPr preferRelativeResize="0"/>
          <p:nvPr/>
        </p:nvPicPr>
        <p:blipFill rotWithShape="1">
          <a:blip r:embed="rId5">
            <a:alphaModFix/>
          </a:blip>
          <a:srcRect/>
          <a:stretch/>
        </p:blipFill>
        <p:spPr>
          <a:xfrm rot="-1266060">
            <a:off x="-225382" y="5692"/>
            <a:ext cx="2332233" cy="2124453"/>
          </a:xfrm>
          <a:prstGeom prst="rect">
            <a:avLst/>
          </a:prstGeom>
          <a:noFill/>
          <a:ln>
            <a:noFill/>
          </a:ln>
        </p:spPr>
      </p:pic>
      <p:sp>
        <p:nvSpPr>
          <p:cNvPr id="134" name="Google Shape;134;p4"/>
          <p:cNvSpPr txBox="1"/>
          <p:nvPr/>
        </p:nvSpPr>
        <p:spPr>
          <a:xfrm>
            <a:off x="3166160" y="1172810"/>
            <a:ext cx="1251131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lt1"/>
                </a:solidFill>
                <a:latin typeface="Arial"/>
                <a:ea typeface="Arial"/>
                <a:cs typeface="Arial"/>
                <a:sym typeface="Arial"/>
              </a:rPr>
              <a:t>Tìm hiểu thuộc tính cơ bản của âm thanh có tính nhạc</a:t>
            </a:r>
            <a:endParaRPr sz="4800" b="0" i="0" u="none" strike="noStrike" cap="none">
              <a:solidFill>
                <a:schemeClr val="lt1"/>
              </a:solidFill>
              <a:latin typeface="Arial"/>
              <a:ea typeface="Arial"/>
              <a:cs typeface="Arial"/>
              <a:sym typeface="Arial"/>
            </a:endParaRPr>
          </a:p>
        </p:txBody>
      </p:sp>
      <p:grpSp>
        <p:nvGrpSpPr>
          <p:cNvPr id="135" name="Google Shape;135;p4"/>
          <p:cNvGrpSpPr/>
          <p:nvPr/>
        </p:nvGrpSpPr>
        <p:grpSpPr>
          <a:xfrm>
            <a:off x="2070562" y="3429721"/>
            <a:ext cx="14007636" cy="6209579"/>
            <a:chOff x="2070562" y="3429721"/>
            <a:chExt cx="14007636" cy="6209579"/>
          </a:xfrm>
        </p:grpSpPr>
        <p:pic>
          <p:nvPicPr>
            <p:cNvPr id="136" name="Google Shape;136;p4"/>
            <p:cNvPicPr preferRelativeResize="0"/>
            <p:nvPr/>
          </p:nvPicPr>
          <p:blipFill rotWithShape="1">
            <a:blip r:embed="rId6">
              <a:alphaModFix/>
            </a:blip>
            <a:srcRect l="811" t="6847" r="56418" b="49851"/>
            <a:stretch/>
          </p:blipFill>
          <p:spPr>
            <a:xfrm rot="10800000">
              <a:off x="2070562" y="3429721"/>
              <a:ext cx="14007636" cy="6209579"/>
            </a:xfrm>
            <a:prstGeom prst="rect">
              <a:avLst/>
            </a:prstGeom>
            <a:noFill/>
            <a:ln>
              <a:noFill/>
            </a:ln>
          </p:spPr>
        </p:pic>
        <p:pic>
          <p:nvPicPr>
            <p:cNvPr id="137" name="Google Shape;137;p4"/>
            <p:cNvPicPr preferRelativeResize="0"/>
            <p:nvPr/>
          </p:nvPicPr>
          <p:blipFill rotWithShape="1">
            <a:blip r:embed="rId7">
              <a:alphaModFix/>
            </a:blip>
            <a:srcRect/>
            <a:stretch/>
          </p:blipFill>
          <p:spPr>
            <a:xfrm rot="-1">
              <a:off x="2458283" y="3746721"/>
              <a:ext cx="284917" cy="290362"/>
            </a:xfrm>
            <a:prstGeom prst="rect">
              <a:avLst/>
            </a:prstGeom>
            <a:noFill/>
            <a:ln>
              <a:noFill/>
            </a:ln>
          </p:spPr>
        </p:pic>
        <p:pic>
          <p:nvPicPr>
            <p:cNvPr id="138" name="Google Shape;138;p4"/>
            <p:cNvPicPr preferRelativeResize="0"/>
            <p:nvPr/>
          </p:nvPicPr>
          <p:blipFill rotWithShape="1">
            <a:blip r:embed="rId7">
              <a:alphaModFix/>
            </a:blip>
            <a:srcRect/>
            <a:stretch/>
          </p:blipFill>
          <p:spPr>
            <a:xfrm rot="-1">
              <a:off x="2458283" y="9072732"/>
              <a:ext cx="284917" cy="290362"/>
            </a:xfrm>
            <a:prstGeom prst="rect">
              <a:avLst/>
            </a:prstGeom>
            <a:noFill/>
            <a:ln>
              <a:noFill/>
            </a:ln>
          </p:spPr>
        </p:pic>
        <p:pic>
          <p:nvPicPr>
            <p:cNvPr id="139" name="Google Shape;139;p4"/>
            <p:cNvPicPr preferRelativeResize="0"/>
            <p:nvPr/>
          </p:nvPicPr>
          <p:blipFill rotWithShape="1">
            <a:blip r:embed="rId7">
              <a:alphaModFix/>
            </a:blip>
            <a:srcRect/>
            <a:stretch/>
          </p:blipFill>
          <p:spPr>
            <a:xfrm rot="-1">
              <a:off x="15468602" y="3746720"/>
              <a:ext cx="284917" cy="290362"/>
            </a:xfrm>
            <a:prstGeom prst="rect">
              <a:avLst/>
            </a:prstGeom>
            <a:noFill/>
            <a:ln>
              <a:noFill/>
            </a:ln>
          </p:spPr>
        </p:pic>
        <p:pic>
          <p:nvPicPr>
            <p:cNvPr id="140" name="Google Shape;140;p4"/>
            <p:cNvPicPr preferRelativeResize="0"/>
            <p:nvPr/>
          </p:nvPicPr>
          <p:blipFill rotWithShape="1">
            <a:blip r:embed="rId7">
              <a:alphaModFix/>
            </a:blip>
            <a:srcRect/>
            <a:stretch/>
          </p:blipFill>
          <p:spPr>
            <a:xfrm rot="-1">
              <a:off x="15468602" y="9072731"/>
              <a:ext cx="284917" cy="290362"/>
            </a:xfrm>
            <a:prstGeom prst="rect">
              <a:avLst/>
            </a:prstGeom>
            <a:noFill/>
            <a:ln>
              <a:noFill/>
            </a:ln>
          </p:spPr>
        </p:pic>
      </p:grpSp>
      <p:sp>
        <p:nvSpPr>
          <p:cNvPr id="141" name="Google Shape;141;p4"/>
          <p:cNvSpPr txBox="1"/>
          <p:nvPr/>
        </p:nvSpPr>
        <p:spPr>
          <a:xfrm>
            <a:off x="2816488" y="3619500"/>
            <a:ext cx="12676526" cy="4585871"/>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200" b="1" i="1" u="none" strike="noStrike" cap="none" dirty="0" err="1">
                <a:solidFill>
                  <a:srgbClr val="C00000"/>
                </a:solidFill>
                <a:latin typeface="Arial"/>
                <a:ea typeface="Arial"/>
                <a:cs typeface="Arial"/>
                <a:sym typeface="Arial"/>
              </a:rPr>
              <a:t>Âm</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thanh</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trong</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âm</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nhạc</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có</a:t>
            </a:r>
            <a:r>
              <a:rPr lang="en-US" sz="3200" b="1" i="1" u="none" strike="noStrike" cap="none" dirty="0">
                <a:solidFill>
                  <a:srgbClr val="C00000"/>
                </a:solidFill>
                <a:latin typeface="Arial"/>
                <a:ea typeface="Arial"/>
                <a:cs typeface="Arial"/>
                <a:sym typeface="Arial"/>
              </a:rPr>
              <a:t> 4 </a:t>
            </a:r>
            <a:r>
              <a:rPr lang="en-US" sz="3200" b="1" i="1" u="none" strike="noStrike" cap="none" dirty="0" err="1">
                <a:solidFill>
                  <a:srgbClr val="C00000"/>
                </a:solidFill>
                <a:latin typeface="Arial"/>
                <a:ea typeface="Arial"/>
                <a:cs typeface="Arial"/>
                <a:sym typeface="Arial"/>
              </a:rPr>
              <a:t>thuộc</a:t>
            </a:r>
            <a:r>
              <a:rPr lang="en-US" sz="3200" b="1" i="1" u="none" strike="noStrike" cap="none" dirty="0">
                <a:solidFill>
                  <a:srgbClr val="C00000"/>
                </a:solidFill>
                <a:latin typeface="Arial"/>
                <a:ea typeface="Arial"/>
                <a:cs typeface="Arial"/>
                <a:sym typeface="Arial"/>
              </a:rPr>
              <a:t> </a:t>
            </a:r>
            <a:r>
              <a:rPr lang="en-US" sz="3200" b="1" i="1" u="none" strike="noStrike" cap="none" dirty="0" err="1">
                <a:solidFill>
                  <a:srgbClr val="C00000"/>
                </a:solidFill>
                <a:latin typeface="Arial"/>
                <a:ea typeface="Arial"/>
                <a:cs typeface="Arial"/>
                <a:sym typeface="Arial"/>
              </a:rPr>
              <a:t>tính</a:t>
            </a:r>
            <a:r>
              <a:rPr lang="en-US" sz="3200" b="1" i="1" u="none" strike="noStrike" cap="none" dirty="0">
                <a:solidFill>
                  <a:srgbClr val="C00000"/>
                </a:solidFill>
                <a:latin typeface="Arial"/>
                <a:ea typeface="Arial"/>
                <a:cs typeface="Arial"/>
                <a:sym typeface="Arial"/>
              </a:rPr>
              <a:t>:</a:t>
            </a:r>
            <a:endParaRPr dirty="0"/>
          </a:p>
          <a:p>
            <a:pPr marL="457200" marR="0" lvl="0" indent="-457200" algn="just" rtl="0">
              <a:lnSpc>
                <a:spcPct val="150000"/>
              </a:lnSpc>
              <a:spcBef>
                <a:spcPts val="1200"/>
              </a:spcBef>
              <a:spcAft>
                <a:spcPts val="0"/>
              </a:spcAft>
              <a:buClr>
                <a:schemeClr val="dk1"/>
              </a:buClr>
              <a:buSzPts val="2800"/>
              <a:buFont typeface="Arial"/>
              <a:buChar char="-"/>
            </a:pPr>
            <a:r>
              <a:rPr lang="en-US" sz="2800" b="1" i="0" u="none" strike="noStrike" cap="none" dirty="0">
                <a:solidFill>
                  <a:schemeClr val="dk1"/>
                </a:solidFill>
                <a:latin typeface="Arial"/>
                <a:ea typeface="Arial"/>
                <a:cs typeface="Arial"/>
                <a:sym typeface="Arial"/>
              </a:rPr>
              <a:t>Cao </a:t>
            </a:r>
            <a:r>
              <a:rPr lang="en-US" sz="2800" b="1" i="0" u="none" strike="noStrike" cap="none" dirty="0" err="1">
                <a:solidFill>
                  <a:schemeClr val="dk1"/>
                </a:solidFill>
                <a:latin typeface="Arial"/>
                <a:ea typeface="Arial"/>
                <a:cs typeface="Arial"/>
                <a:sym typeface="Arial"/>
              </a:rPr>
              <a:t>độ</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độ</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cao</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thấp</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a:t>
            </a:r>
            <a:endParaRPr dirty="0"/>
          </a:p>
          <a:p>
            <a:pPr marL="457200" marR="0" lvl="0" indent="-457200" algn="just" rtl="0">
              <a:lnSpc>
                <a:spcPct val="150000"/>
              </a:lnSpc>
              <a:spcBef>
                <a:spcPts val="1200"/>
              </a:spcBef>
              <a:spcAft>
                <a:spcPts val="0"/>
              </a:spcAft>
              <a:buClr>
                <a:schemeClr val="dk1"/>
              </a:buClr>
              <a:buSzPts val="2800"/>
              <a:buFont typeface="Arial"/>
              <a:buChar char="-"/>
            </a:pPr>
            <a:r>
              <a:rPr lang="en-US" sz="2800" b="1" i="0" u="none" strike="noStrike" cap="none" dirty="0" err="1">
                <a:solidFill>
                  <a:schemeClr val="dk1"/>
                </a:solidFill>
                <a:latin typeface="Arial"/>
                <a:ea typeface="Arial"/>
                <a:cs typeface="Arial"/>
                <a:sym typeface="Arial"/>
              </a:rPr>
              <a:t>Trường</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độ</a:t>
            </a:r>
            <a:r>
              <a:rPr lang="en-US" sz="2800" b="1"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độ</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dài</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ngắn</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 </a:t>
            </a:r>
            <a:endParaRPr dirty="0"/>
          </a:p>
          <a:p>
            <a:pPr marL="457200" marR="0" lvl="0" indent="-457200" algn="just" rtl="0">
              <a:lnSpc>
                <a:spcPct val="150000"/>
              </a:lnSpc>
              <a:spcBef>
                <a:spcPts val="1200"/>
              </a:spcBef>
              <a:spcAft>
                <a:spcPts val="0"/>
              </a:spcAft>
              <a:buClr>
                <a:schemeClr val="dk1"/>
              </a:buClr>
              <a:buSzPts val="2800"/>
              <a:buFont typeface="Arial"/>
              <a:buChar char="-"/>
            </a:pPr>
            <a:r>
              <a:rPr lang="en-US" sz="2800" b="1" i="0" u="none" strike="noStrike" cap="none" dirty="0" err="1">
                <a:solidFill>
                  <a:schemeClr val="dk1"/>
                </a:solidFill>
                <a:latin typeface="Arial"/>
                <a:ea typeface="Arial"/>
                <a:cs typeface="Arial"/>
                <a:sym typeface="Arial"/>
              </a:rPr>
              <a:t>Cường</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độ</a:t>
            </a:r>
            <a:r>
              <a:rPr lang="en-US" sz="2800" b="1"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độ</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mạnh</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nhẹ</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hoặc</a:t>
            </a:r>
            <a:r>
              <a:rPr lang="en-US" sz="2800" b="0" i="0" u="none" strike="noStrike" cap="none" dirty="0">
                <a:solidFill>
                  <a:schemeClr val="dk1"/>
                </a:solidFill>
                <a:latin typeface="Arial"/>
                <a:ea typeface="Arial"/>
                <a:cs typeface="Arial"/>
                <a:sym typeface="Arial"/>
              </a:rPr>
              <a:t> to, </a:t>
            </a:r>
            <a:r>
              <a:rPr lang="en-US" sz="2800" b="0" i="0" u="none" strike="noStrike" cap="none" dirty="0" err="1">
                <a:solidFill>
                  <a:schemeClr val="dk1"/>
                </a:solidFill>
                <a:latin typeface="Arial"/>
                <a:ea typeface="Arial"/>
                <a:cs typeface="Arial"/>
                <a:sym typeface="Arial"/>
              </a:rPr>
              <a:t>nhỏ</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 </a:t>
            </a:r>
            <a:endParaRPr sz="2800" b="0" i="0" u="none" strike="noStrike" cap="none" dirty="0">
              <a:solidFill>
                <a:schemeClr val="dk1"/>
              </a:solidFill>
              <a:latin typeface="Arial"/>
              <a:ea typeface="Arial"/>
              <a:cs typeface="Arial"/>
              <a:sym typeface="Arial"/>
            </a:endParaRPr>
          </a:p>
          <a:p>
            <a:pPr marL="457200" marR="0" lvl="0" indent="-457200" algn="just" rtl="0">
              <a:lnSpc>
                <a:spcPct val="150000"/>
              </a:lnSpc>
              <a:spcBef>
                <a:spcPts val="1200"/>
              </a:spcBef>
              <a:spcAft>
                <a:spcPts val="0"/>
              </a:spcAft>
              <a:buClr>
                <a:schemeClr val="dk1"/>
              </a:buClr>
              <a:buSzPts val="2800"/>
              <a:buFont typeface="Arial"/>
              <a:buChar char="-"/>
            </a:pPr>
            <a:r>
              <a:rPr lang="en-US" sz="2800" b="1" i="0" u="none" strike="noStrike" cap="none" dirty="0" err="1">
                <a:solidFill>
                  <a:schemeClr val="dk1"/>
                </a:solidFill>
                <a:latin typeface="Arial"/>
                <a:ea typeface="Arial"/>
                <a:cs typeface="Arial"/>
                <a:sym typeface="Arial"/>
              </a:rPr>
              <a:t>Âm</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sắc</a:t>
            </a:r>
            <a:r>
              <a:rPr lang="en-US" sz="2800" b="1" i="0" u="none" strike="noStrike" cap="none" dirty="0">
                <a:solidFill>
                  <a:schemeClr val="dk1"/>
                </a:solidFill>
                <a:latin typeface="Arial"/>
                <a:ea typeface="Arial"/>
                <a:cs typeface="Arial"/>
                <a:sym typeface="Arial"/>
              </a:rPr>
              <a: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Màu</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sắc</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chỉ</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sự</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khác</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nhau</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về</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tính</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chất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âm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thanh</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của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các</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nhạc</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cụ</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giọng</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hát</a:t>
            </a:r>
            <a:r>
              <a:rPr lang="en-US" sz="2800" b="0" i="0" u="none" strike="noStrike" cap="none" dirty="0">
                <a:solidFill>
                  <a:schemeClr val="dk1"/>
                </a:solidFill>
                <a:latin typeface="Arial"/>
                <a:ea typeface="Arial"/>
                <a:cs typeface="Arial"/>
                <a:sym typeface="Arial"/>
              </a:rPr>
              <a:t>…</a:t>
            </a:r>
            <a:endParaRP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500"/>
                                        <p:tgtEl>
                                          <p:spTgt spid="1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1">
                                            <p:txEl>
                                              <p:pRg st="0" end="0"/>
                                            </p:txEl>
                                          </p:spTgt>
                                        </p:tgtEl>
                                        <p:attrNameLst>
                                          <p:attrName>style.visibility</p:attrName>
                                        </p:attrNameLst>
                                      </p:cBhvr>
                                      <p:to>
                                        <p:strVal val="visible"/>
                                      </p:to>
                                    </p:set>
                                    <p:animEffect transition="in" filter="fade">
                                      <p:cBhvr>
                                        <p:cTn id="20" dur="500"/>
                                        <p:tgtEl>
                                          <p:spTgt spid="14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1">
                                            <p:txEl>
                                              <p:pRg st="1" end="1"/>
                                            </p:txEl>
                                          </p:spTgt>
                                        </p:tgtEl>
                                        <p:attrNameLst>
                                          <p:attrName>style.visibility</p:attrName>
                                        </p:attrNameLst>
                                      </p:cBhvr>
                                      <p:to>
                                        <p:strVal val="visible"/>
                                      </p:to>
                                    </p:set>
                                    <p:animEffect transition="in" filter="fade">
                                      <p:cBhvr>
                                        <p:cTn id="25" dur="500"/>
                                        <p:tgtEl>
                                          <p:spTgt spid="14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1">
                                            <p:txEl>
                                              <p:pRg st="2" end="2"/>
                                            </p:txEl>
                                          </p:spTgt>
                                        </p:tgtEl>
                                        <p:attrNameLst>
                                          <p:attrName>style.visibility</p:attrName>
                                        </p:attrNameLst>
                                      </p:cBhvr>
                                      <p:to>
                                        <p:strVal val="visible"/>
                                      </p:to>
                                    </p:set>
                                    <p:animEffect transition="in" filter="fade">
                                      <p:cBhvr>
                                        <p:cTn id="30" dur="500"/>
                                        <p:tgtEl>
                                          <p:spTgt spid="14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1">
                                            <p:txEl>
                                              <p:pRg st="3" end="3"/>
                                            </p:txEl>
                                          </p:spTgt>
                                        </p:tgtEl>
                                        <p:attrNameLst>
                                          <p:attrName>style.visibility</p:attrName>
                                        </p:attrNameLst>
                                      </p:cBhvr>
                                      <p:to>
                                        <p:strVal val="visible"/>
                                      </p:to>
                                    </p:set>
                                    <p:animEffect transition="in" filter="fade">
                                      <p:cBhvr>
                                        <p:cTn id="35" dur="500"/>
                                        <p:tgtEl>
                                          <p:spTgt spid="14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1">
                                            <p:txEl>
                                              <p:pRg st="4" end="4"/>
                                            </p:txEl>
                                          </p:spTgt>
                                        </p:tgtEl>
                                        <p:attrNameLst>
                                          <p:attrName>style.visibility</p:attrName>
                                        </p:attrNameLst>
                                      </p:cBhvr>
                                      <p:to>
                                        <p:strVal val="visible"/>
                                      </p:to>
                                    </p:set>
                                    <p:animEffect transition="in" filter="fade">
                                      <p:cBhvr>
                                        <p:cTn id="40" dur="500"/>
                                        <p:tgtEl>
                                          <p:spTgt spid="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C261"/>
        </a:solidFill>
        <a:effectLst/>
      </p:bgPr>
    </p:bg>
    <p:spTree>
      <p:nvGrpSpPr>
        <p:cNvPr id="1" name="Shape 145"/>
        <p:cNvGrpSpPr/>
        <p:nvPr/>
      </p:nvGrpSpPr>
      <p:grpSpPr>
        <a:xfrm>
          <a:off x="0" y="0"/>
          <a:ext cx="0" cy="0"/>
          <a:chOff x="0" y="0"/>
          <a:chExt cx="0" cy="0"/>
        </a:xfrm>
      </p:grpSpPr>
      <p:pic>
        <p:nvPicPr>
          <p:cNvPr id="146" name="Google Shape;146;p5"/>
          <p:cNvPicPr preferRelativeResize="0"/>
          <p:nvPr/>
        </p:nvPicPr>
        <p:blipFill rotWithShape="1">
          <a:blip r:embed="rId3">
            <a:alphaModFix/>
          </a:blip>
          <a:srcRect/>
          <a:stretch/>
        </p:blipFill>
        <p:spPr>
          <a:xfrm>
            <a:off x="1981200" y="1044243"/>
            <a:ext cx="4097767" cy="3792297"/>
          </a:xfrm>
          <a:prstGeom prst="rect">
            <a:avLst/>
          </a:prstGeom>
          <a:noFill/>
          <a:ln>
            <a:noFill/>
          </a:ln>
        </p:spPr>
      </p:pic>
      <p:sp>
        <p:nvSpPr>
          <p:cNvPr id="147" name="Google Shape;147;p5"/>
          <p:cNvSpPr/>
          <p:nvPr/>
        </p:nvSpPr>
        <p:spPr>
          <a:xfrm>
            <a:off x="6858000" y="647700"/>
            <a:ext cx="10058400" cy="4648200"/>
          </a:xfrm>
          <a:prstGeom prst="roundRect">
            <a:avLst>
              <a:gd name="adj" fmla="val 16667"/>
            </a:avLst>
          </a:prstGeom>
          <a:solidFill>
            <a:schemeClr val="lt1"/>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8" name="Google Shape;148;p5"/>
          <p:cNvSpPr txBox="1"/>
          <p:nvPr/>
        </p:nvSpPr>
        <p:spPr>
          <a:xfrm>
            <a:off x="7124700" y="930755"/>
            <a:ext cx="9525000" cy="3955570"/>
          </a:xfrm>
          <a:prstGeom prst="rect">
            <a:avLst/>
          </a:prstGeom>
          <a:noFill/>
          <a:ln>
            <a:noFill/>
          </a:ln>
        </p:spPr>
        <p:txBody>
          <a:bodyPr spcFirstLastPara="1" wrap="square" lIns="0" tIns="0" rIns="0" bIns="0" anchor="t" anchorCtr="0">
            <a:spAutoFit/>
          </a:bodyPr>
          <a:lstStyle/>
          <a:p>
            <a:pPr marL="0" marR="0" lvl="0" indent="0" algn="ctr" rtl="0">
              <a:lnSpc>
                <a:spcPct val="200000"/>
              </a:lnSpc>
              <a:spcBef>
                <a:spcPts val="0"/>
              </a:spcBef>
              <a:spcAft>
                <a:spcPts val="0"/>
              </a:spcAft>
              <a:buNone/>
            </a:pPr>
            <a:r>
              <a:rPr lang="en-US" sz="3200" b="1" i="1" u="none" strike="noStrike" cap="none">
                <a:solidFill>
                  <a:srgbClr val="0C0C0C"/>
                </a:solidFill>
                <a:latin typeface="Arial"/>
                <a:ea typeface="Arial"/>
                <a:cs typeface="Arial"/>
                <a:sym typeface="Arial"/>
              </a:rPr>
              <a:t>TRÒ CHƠI PHẢN ỨNG THEO ÂM THANH</a:t>
            </a:r>
            <a:endParaRPr/>
          </a:p>
          <a:p>
            <a:pPr marL="0" marR="0" lvl="0" indent="0" algn="ctr" rtl="0">
              <a:lnSpc>
                <a:spcPct val="200000"/>
              </a:lnSpc>
              <a:spcBef>
                <a:spcPts val="1200"/>
              </a:spcBef>
              <a:spcAft>
                <a:spcPts val="0"/>
              </a:spcAft>
              <a:buNone/>
            </a:pPr>
            <a:r>
              <a:rPr lang="en-US" sz="3200" b="1" i="1" u="none" strike="noStrike" cap="none">
                <a:solidFill>
                  <a:srgbClr val="C00000"/>
                </a:solidFill>
                <a:latin typeface="Arial"/>
                <a:ea typeface="Arial"/>
                <a:cs typeface="Arial"/>
                <a:sym typeface="Arial"/>
              </a:rPr>
              <a:t>Luật chơi: </a:t>
            </a:r>
            <a:r>
              <a:rPr lang="en-US" sz="3200" b="0" i="0" u="none" strike="noStrike" cap="none">
                <a:solidFill>
                  <a:schemeClr val="dk1"/>
                </a:solidFill>
                <a:latin typeface="Arial"/>
                <a:ea typeface="Arial"/>
                <a:cs typeface="Arial"/>
                <a:sym typeface="Arial"/>
              </a:rPr>
              <a:t>Cả lớp sẽ nghe âm thanh từ giáo viên để cảm nhận thuộc tính cường độ: mạnh thì vỗ tay to, âm thanh nhẹ thì vỗ tay nhỏ.</a:t>
            </a:r>
            <a:endParaRPr/>
          </a:p>
        </p:txBody>
      </p:sp>
      <p:pic>
        <p:nvPicPr>
          <p:cNvPr id="149" name="Google Shape;149;p5"/>
          <p:cNvPicPr preferRelativeResize="0"/>
          <p:nvPr/>
        </p:nvPicPr>
        <p:blipFill rotWithShape="1">
          <a:blip r:embed="rId4">
            <a:alphaModFix/>
          </a:blip>
          <a:srcRect/>
          <a:stretch/>
        </p:blipFill>
        <p:spPr>
          <a:xfrm>
            <a:off x="8763000" y="6641212"/>
            <a:ext cx="8686800" cy="3626738"/>
          </a:xfrm>
          <a:prstGeom prst="rect">
            <a:avLst/>
          </a:prstGeom>
          <a:noFill/>
          <a:ln>
            <a:noFill/>
          </a:ln>
        </p:spPr>
      </p:pic>
      <p:pic>
        <p:nvPicPr>
          <p:cNvPr id="150" name="Google Shape;150;p5"/>
          <p:cNvPicPr preferRelativeResize="0"/>
          <p:nvPr/>
        </p:nvPicPr>
        <p:blipFill rotWithShape="1">
          <a:blip r:embed="rId5">
            <a:alphaModFix/>
          </a:blip>
          <a:srcRect/>
          <a:stretch/>
        </p:blipFill>
        <p:spPr>
          <a:xfrm>
            <a:off x="1295400" y="6665214"/>
            <a:ext cx="7467600" cy="3621786"/>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par>
                                <p:cTn id="8" presetID="10" presetClass="entr" presetSubtype="0"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C261"/>
        </a:solidFill>
        <a:effectLst/>
      </p:bgPr>
    </p:bg>
    <p:spTree>
      <p:nvGrpSpPr>
        <p:cNvPr id="1" name="Shape 154"/>
        <p:cNvGrpSpPr/>
        <p:nvPr/>
      </p:nvGrpSpPr>
      <p:grpSpPr>
        <a:xfrm>
          <a:off x="0" y="0"/>
          <a:ext cx="0" cy="0"/>
          <a:chOff x="0" y="0"/>
          <a:chExt cx="0" cy="0"/>
        </a:xfrm>
      </p:grpSpPr>
      <p:sp>
        <p:nvSpPr>
          <p:cNvPr id="155" name="Google Shape;155;p6"/>
          <p:cNvSpPr/>
          <p:nvPr/>
        </p:nvSpPr>
        <p:spPr>
          <a:xfrm>
            <a:off x="4191000" y="876300"/>
            <a:ext cx="10591800" cy="4648200"/>
          </a:xfrm>
          <a:prstGeom prst="roundRect">
            <a:avLst>
              <a:gd name="adj" fmla="val 16667"/>
            </a:avLst>
          </a:prstGeom>
          <a:solidFill>
            <a:schemeClr val="lt1"/>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6" name="Google Shape;156;p6"/>
          <p:cNvSpPr txBox="1"/>
          <p:nvPr/>
        </p:nvSpPr>
        <p:spPr>
          <a:xfrm>
            <a:off x="4381500" y="1159355"/>
            <a:ext cx="10248900" cy="3601800"/>
          </a:xfrm>
          <a:prstGeom prst="rect">
            <a:avLst/>
          </a:prstGeom>
          <a:noFill/>
          <a:ln>
            <a:noFill/>
          </a:ln>
        </p:spPr>
        <p:txBody>
          <a:bodyPr spcFirstLastPara="1" wrap="square" lIns="0" tIns="0" rIns="0" bIns="0" anchor="t" anchorCtr="0">
            <a:spAutoFit/>
          </a:bodyPr>
          <a:lstStyle/>
          <a:p>
            <a:pPr marL="0" marR="0" lvl="0" indent="0" algn="ctr" rtl="0">
              <a:lnSpc>
                <a:spcPct val="200000"/>
              </a:lnSpc>
              <a:spcBef>
                <a:spcPts val="0"/>
              </a:spcBef>
              <a:spcAft>
                <a:spcPts val="0"/>
              </a:spcAft>
              <a:buNone/>
            </a:pPr>
            <a:r>
              <a:rPr lang="en-US" sz="3200" b="1" i="1" u="none" strike="noStrike" cap="none">
                <a:solidFill>
                  <a:srgbClr val="0C0C0C"/>
                </a:solidFill>
                <a:latin typeface="Arial"/>
                <a:ea typeface="Arial"/>
                <a:cs typeface="Arial"/>
                <a:sym typeface="Arial"/>
              </a:rPr>
              <a:t>TRÒ CHƠI NGHE ÂM THANH ĐOÁN TÊN NHẠC CỤ</a:t>
            </a:r>
            <a:endParaRPr/>
          </a:p>
          <a:p>
            <a:pPr marL="0" marR="0" lvl="0" indent="0" algn="ctr" rtl="0">
              <a:lnSpc>
                <a:spcPct val="200000"/>
              </a:lnSpc>
              <a:spcBef>
                <a:spcPts val="1200"/>
              </a:spcBef>
              <a:spcAft>
                <a:spcPts val="0"/>
              </a:spcAft>
              <a:buNone/>
            </a:pPr>
            <a:r>
              <a:rPr lang="en-US" sz="3200" b="1" i="1" u="none" strike="noStrike" cap="none">
                <a:solidFill>
                  <a:srgbClr val="C00000"/>
                </a:solidFill>
                <a:latin typeface="Arial"/>
                <a:ea typeface="Arial"/>
                <a:cs typeface="Arial"/>
                <a:sym typeface="Arial"/>
              </a:rPr>
              <a:t>Luật chơi: </a:t>
            </a:r>
            <a:r>
              <a:rPr lang="en-US" sz="3200" b="0" i="0" u="none" strike="noStrike" cap="none">
                <a:solidFill>
                  <a:srgbClr val="0C0C0C"/>
                </a:solidFill>
                <a:latin typeface="Arial"/>
                <a:ea typeface="Arial"/>
                <a:cs typeface="Arial"/>
                <a:sym typeface="Arial"/>
              </a:rPr>
              <a:t>Các em nghe âm thanh của các nhạc cụ sau đó đoán tên nhạc cụ và cho biết tính chất của âm thanh nhạc cụ đó để cảm nhận thuộc tính âm sắc.</a:t>
            </a:r>
            <a:endParaRPr/>
          </a:p>
        </p:txBody>
      </p:sp>
      <p:pic>
        <p:nvPicPr>
          <p:cNvPr id="157" name="Google Shape;157;p6"/>
          <p:cNvPicPr preferRelativeResize="0"/>
          <p:nvPr/>
        </p:nvPicPr>
        <p:blipFill rotWithShape="1">
          <a:blip r:embed="rId3">
            <a:alphaModFix/>
          </a:blip>
          <a:srcRect/>
          <a:stretch/>
        </p:blipFill>
        <p:spPr>
          <a:xfrm>
            <a:off x="0" y="5291137"/>
            <a:ext cx="6248400" cy="5037772"/>
          </a:xfrm>
          <a:prstGeom prst="rect">
            <a:avLst/>
          </a:prstGeom>
          <a:noFill/>
          <a:ln>
            <a:noFill/>
          </a:ln>
        </p:spPr>
      </p:pic>
      <p:pic>
        <p:nvPicPr>
          <p:cNvPr id="158" name="Google Shape;158;p6"/>
          <p:cNvPicPr preferRelativeResize="0"/>
          <p:nvPr/>
        </p:nvPicPr>
        <p:blipFill rotWithShape="1">
          <a:blip r:embed="rId4">
            <a:alphaModFix/>
          </a:blip>
          <a:srcRect/>
          <a:stretch/>
        </p:blipFill>
        <p:spPr>
          <a:xfrm>
            <a:off x="12344400" y="6224946"/>
            <a:ext cx="6144451" cy="4331838"/>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FCCC3"/>
        </a:solidFill>
        <a:effectLst/>
      </p:bgPr>
    </p:bg>
    <p:spTree>
      <p:nvGrpSpPr>
        <p:cNvPr id="1" name="Shape 162"/>
        <p:cNvGrpSpPr/>
        <p:nvPr/>
      </p:nvGrpSpPr>
      <p:grpSpPr>
        <a:xfrm>
          <a:off x="0" y="0"/>
          <a:ext cx="0" cy="0"/>
          <a:chOff x="0" y="0"/>
          <a:chExt cx="0" cy="0"/>
        </a:xfrm>
      </p:grpSpPr>
      <p:pic>
        <p:nvPicPr>
          <p:cNvPr id="163" name="Google Shape;163;p7"/>
          <p:cNvPicPr preferRelativeResize="0"/>
          <p:nvPr/>
        </p:nvPicPr>
        <p:blipFill rotWithShape="1">
          <a:blip r:embed="rId3">
            <a:alphaModFix/>
          </a:blip>
          <a:srcRect/>
          <a:stretch/>
        </p:blipFill>
        <p:spPr>
          <a:xfrm>
            <a:off x="1351191" y="7233904"/>
            <a:ext cx="5882062" cy="3021910"/>
          </a:xfrm>
          <a:prstGeom prst="rect">
            <a:avLst/>
          </a:prstGeom>
          <a:noFill/>
          <a:ln>
            <a:noFill/>
          </a:ln>
        </p:spPr>
      </p:pic>
      <p:grpSp>
        <p:nvGrpSpPr>
          <p:cNvPr id="164" name="Google Shape;164;p7"/>
          <p:cNvGrpSpPr/>
          <p:nvPr/>
        </p:nvGrpSpPr>
        <p:grpSpPr>
          <a:xfrm>
            <a:off x="2743200" y="829183"/>
            <a:ext cx="13628014" cy="2256917"/>
            <a:chOff x="2743200" y="829183"/>
            <a:chExt cx="13628014" cy="1799717"/>
          </a:xfrm>
        </p:grpSpPr>
        <p:grpSp>
          <p:nvGrpSpPr>
            <p:cNvPr id="165" name="Google Shape;165;p7"/>
            <p:cNvGrpSpPr/>
            <p:nvPr/>
          </p:nvGrpSpPr>
          <p:grpSpPr>
            <a:xfrm>
              <a:off x="2743200" y="829183"/>
              <a:ext cx="13628014" cy="1799717"/>
              <a:chOff x="2743200" y="829183"/>
              <a:chExt cx="13628014" cy="1799717"/>
            </a:xfrm>
          </p:grpSpPr>
          <p:pic>
            <p:nvPicPr>
              <p:cNvPr id="166" name="Google Shape;166;p7"/>
              <p:cNvPicPr preferRelativeResize="0"/>
              <p:nvPr/>
            </p:nvPicPr>
            <p:blipFill rotWithShape="1">
              <a:blip r:embed="rId4">
                <a:alphaModFix/>
              </a:blip>
              <a:srcRect/>
              <a:stretch/>
            </p:blipFill>
            <p:spPr>
              <a:xfrm>
                <a:off x="2743200" y="829185"/>
                <a:ext cx="2281731" cy="1799715"/>
              </a:xfrm>
              <a:prstGeom prst="rect">
                <a:avLst/>
              </a:prstGeom>
              <a:noFill/>
              <a:ln>
                <a:noFill/>
              </a:ln>
            </p:spPr>
          </p:pic>
          <p:pic>
            <p:nvPicPr>
              <p:cNvPr id="167" name="Google Shape;167;p7"/>
              <p:cNvPicPr preferRelativeResize="0"/>
              <p:nvPr/>
            </p:nvPicPr>
            <p:blipFill rotWithShape="1">
              <a:blip r:embed="rId4">
                <a:alphaModFix/>
              </a:blip>
              <a:srcRect/>
              <a:stretch/>
            </p:blipFill>
            <p:spPr>
              <a:xfrm>
                <a:off x="3801739" y="829185"/>
                <a:ext cx="2281731" cy="1799715"/>
              </a:xfrm>
              <a:prstGeom prst="rect">
                <a:avLst/>
              </a:prstGeom>
              <a:noFill/>
              <a:ln>
                <a:noFill/>
              </a:ln>
            </p:spPr>
          </p:pic>
          <p:pic>
            <p:nvPicPr>
              <p:cNvPr id="168" name="Google Shape;168;p7"/>
              <p:cNvPicPr preferRelativeResize="0"/>
              <p:nvPr/>
            </p:nvPicPr>
            <p:blipFill rotWithShape="1">
              <a:blip r:embed="rId4">
                <a:alphaModFix/>
              </a:blip>
              <a:srcRect/>
              <a:stretch/>
            </p:blipFill>
            <p:spPr>
              <a:xfrm>
                <a:off x="4715135" y="829185"/>
                <a:ext cx="2281731" cy="1799715"/>
              </a:xfrm>
              <a:prstGeom prst="rect">
                <a:avLst/>
              </a:prstGeom>
              <a:noFill/>
              <a:ln>
                <a:noFill/>
              </a:ln>
            </p:spPr>
          </p:pic>
          <p:pic>
            <p:nvPicPr>
              <p:cNvPr id="169" name="Google Shape;169;p7"/>
              <p:cNvPicPr preferRelativeResize="0"/>
              <p:nvPr/>
            </p:nvPicPr>
            <p:blipFill rotWithShape="1">
              <a:blip r:embed="rId4">
                <a:alphaModFix/>
              </a:blip>
              <a:srcRect/>
              <a:stretch/>
            </p:blipFill>
            <p:spPr>
              <a:xfrm>
                <a:off x="5901001" y="829185"/>
                <a:ext cx="2281731" cy="1799715"/>
              </a:xfrm>
              <a:prstGeom prst="rect">
                <a:avLst/>
              </a:prstGeom>
              <a:noFill/>
              <a:ln>
                <a:noFill/>
              </a:ln>
            </p:spPr>
          </p:pic>
          <p:pic>
            <p:nvPicPr>
              <p:cNvPr id="170" name="Google Shape;170;p7"/>
              <p:cNvPicPr preferRelativeResize="0"/>
              <p:nvPr/>
            </p:nvPicPr>
            <p:blipFill rotWithShape="1">
              <a:blip r:embed="rId4">
                <a:alphaModFix/>
              </a:blip>
              <a:srcRect/>
              <a:stretch/>
            </p:blipFill>
            <p:spPr>
              <a:xfrm>
                <a:off x="7182732" y="829185"/>
                <a:ext cx="2281731" cy="1799715"/>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8323597" y="829185"/>
                <a:ext cx="2281731" cy="1799715"/>
              </a:xfrm>
              <a:prstGeom prst="rect">
                <a:avLst/>
              </a:prstGeom>
              <a:noFill/>
              <a:ln>
                <a:noFill/>
              </a:ln>
            </p:spPr>
          </p:pic>
          <p:pic>
            <p:nvPicPr>
              <p:cNvPr id="172" name="Google Shape;172;p7"/>
              <p:cNvPicPr preferRelativeResize="0"/>
              <p:nvPr/>
            </p:nvPicPr>
            <p:blipFill rotWithShape="1">
              <a:blip r:embed="rId4">
                <a:alphaModFix/>
              </a:blip>
              <a:srcRect/>
              <a:stretch/>
            </p:blipFill>
            <p:spPr>
              <a:xfrm>
                <a:off x="9521878" y="829185"/>
                <a:ext cx="2281731" cy="1799715"/>
              </a:xfrm>
              <a:prstGeom prst="rect">
                <a:avLst/>
              </a:prstGeom>
              <a:noFill/>
              <a:ln>
                <a:noFill/>
              </a:ln>
            </p:spPr>
          </p:pic>
          <p:pic>
            <p:nvPicPr>
              <p:cNvPr id="173" name="Google Shape;173;p7"/>
              <p:cNvPicPr preferRelativeResize="0"/>
              <p:nvPr/>
            </p:nvPicPr>
            <p:blipFill rotWithShape="1">
              <a:blip r:embed="rId4">
                <a:alphaModFix/>
              </a:blip>
              <a:srcRect/>
              <a:stretch/>
            </p:blipFill>
            <p:spPr>
              <a:xfrm>
                <a:off x="10720762" y="829185"/>
                <a:ext cx="2281731" cy="1799715"/>
              </a:xfrm>
              <a:prstGeom prst="rect">
                <a:avLst/>
              </a:prstGeom>
              <a:noFill/>
              <a:ln>
                <a:noFill/>
              </a:ln>
            </p:spPr>
          </p:pic>
          <p:pic>
            <p:nvPicPr>
              <p:cNvPr id="174" name="Google Shape;174;p7"/>
              <p:cNvPicPr preferRelativeResize="0"/>
              <p:nvPr/>
            </p:nvPicPr>
            <p:blipFill rotWithShape="1">
              <a:blip r:embed="rId4">
                <a:alphaModFix/>
              </a:blip>
              <a:srcRect/>
              <a:stretch/>
            </p:blipFill>
            <p:spPr>
              <a:xfrm>
                <a:off x="11795967" y="829185"/>
                <a:ext cx="2281731" cy="1799715"/>
              </a:xfrm>
              <a:prstGeom prst="rect">
                <a:avLst/>
              </a:prstGeom>
              <a:noFill/>
              <a:ln>
                <a:noFill/>
              </a:ln>
            </p:spPr>
          </p:pic>
          <p:pic>
            <p:nvPicPr>
              <p:cNvPr id="175" name="Google Shape;175;p7"/>
              <p:cNvPicPr preferRelativeResize="0"/>
              <p:nvPr/>
            </p:nvPicPr>
            <p:blipFill rotWithShape="1">
              <a:blip r:embed="rId4">
                <a:alphaModFix/>
              </a:blip>
              <a:srcRect/>
              <a:stretch/>
            </p:blipFill>
            <p:spPr>
              <a:xfrm>
                <a:off x="14089483" y="829183"/>
                <a:ext cx="2281731" cy="1799715"/>
              </a:xfrm>
              <a:prstGeom prst="rect">
                <a:avLst/>
              </a:prstGeom>
              <a:noFill/>
              <a:ln>
                <a:noFill/>
              </a:ln>
            </p:spPr>
          </p:pic>
        </p:grpSp>
        <p:pic>
          <p:nvPicPr>
            <p:cNvPr id="176" name="Google Shape;176;p7"/>
            <p:cNvPicPr preferRelativeResize="0"/>
            <p:nvPr/>
          </p:nvPicPr>
          <p:blipFill rotWithShape="1">
            <a:blip r:embed="rId4">
              <a:alphaModFix/>
            </a:blip>
            <a:srcRect/>
            <a:stretch/>
          </p:blipFill>
          <p:spPr>
            <a:xfrm>
              <a:off x="13117927" y="829184"/>
              <a:ext cx="2281731" cy="1799715"/>
            </a:xfrm>
            <a:prstGeom prst="rect">
              <a:avLst/>
            </a:prstGeom>
            <a:noFill/>
            <a:ln>
              <a:noFill/>
            </a:ln>
          </p:spPr>
        </p:pic>
      </p:grpSp>
      <p:sp>
        <p:nvSpPr>
          <p:cNvPr id="177" name="Google Shape;177;p7"/>
          <p:cNvSpPr txBox="1"/>
          <p:nvPr/>
        </p:nvSpPr>
        <p:spPr>
          <a:xfrm>
            <a:off x="3208805" y="1542141"/>
            <a:ext cx="1251131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rgbClr val="0C0C0C"/>
                </a:solidFill>
                <a:latin typeface="Arial"/>
                <a:ea typeface="Arial"/>
                <a:cs typeface="Arial"/>
                <a:sym typeface="Arial"/>
              </a:rPr>
              <a:t>LUYỆN TẬP</a:t>
            </a:r>
            <a:endParaRPr sz="4800" b="0" i="0" u="none" strike="noStrike" cap="none">
              <a:solidFill>
                <a:srgbClr val="0C0C0C"/>
              </a:solidFill>
              <a:latin typeface="Arial"/>
              <a:ea typeface="Arial"/>
              <a:cs typeface="Arial"/>
              <a:sym typeface="Arial"/>
            </a:endParaRPr>
          </a:p>
        </p:txBody>
      </p:sp>
      <p:sp>
        <p:nvSpPr>
          <p:cNvPr id="178" name="Google Shape;178;p7"/>
          <p:cNvSpPr/>
          <p:nvPr/>
        </p:nvSpPr>
        <p:spPr>
          <a:xfrm>
            <a:off x="914400" y="3238500"/>
            <a:ext cx="8550063" cy="4486206"/>
          </a:xfrm>
          <a:prstGeom prst="roundRect">
            <a:avLst>
              <a:gd name="adj" fmla="val 16667"/>
            </a:avLst>
          </a:prstGeom>
          <a:solidFill>
            <a:schemeClr val="lt1"/>
          </a:solidFill>
          <a:ln w="25400" cap="flat" cmpd="sng">
            <a:solidFill>
              <a:srgbClr val="205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9" name="Google Shape;179;p7"/>
          <p:cNvSpPr txBox="1"/>
          <p:nvPr/>
        </p:nvSpPr>
        <p:spPr>
          <a:xfrm>
            <a:off x="1230946" y="3555240"/>
            <a:ext cx="7916969" cy="3786742"/>
          </a:xfrm>
          <a:prstGeom prst="rect">
            <a:avLst/>
          </a:prstGeom>
          <a:noFill/>
          <a:ln>
            <a:noFill/>
          </a:ln>
        </p:spPr>
        <p:txBody>
          <a:bodyPr spcFirstLastPara="1" wrap="square" lIns="0" tIns="0" rIns="0" bIns="0" anchor="t" anchorCtr="0">
            <a:spAutoFit/>
          </a:bodyPr>
          <a:lstStyle/>
          <a:p>
            <a:pPr marL="0" marR="0" lvl="0" indent="0" algn="ctr" rtl="0">
              <a:lnSpc>
                <a:spcPct val="200000"/>
              </a:lnSpc>
              <a:spcBef>
                <a:spcPts val="0"/>
              </a:spcBef>
              <a:spcAft>
                <a:spcPts val="0"/>
              </a:spcAft>
              <a:buNone/>
            </a:pPr>
            <a:r>
              <a:rPr lang="en-US" sz="3200" b="1" i="1" u="none" strike="noStrike" cap="none">
                <a:solidFill>
                  <a:srgbClr val="FF0000"/>
                </a:solidFill>
                <a:latin typeface="Arial"/>
                <a:ea typeface="Arial"/>
                <a:cs typeface="Arial"/>
                <a:sym typeface="Arial"/>
              </a:rPr>
              <a:t>Nhiệm vụ: </a:t>
            </a:r>
            <a:r>
              <a:rPr lang="en-US" sz="3200" b="0" i="0" u="none" strike="noStrike" cap="none">
                <a:solidFill>
                  <a:schemeClr val="dk1"/>
                </a:solidFill>
                <a:latin typeface="Arial"/>
                <a:ea typeface="Arial"/>
                <a:cs typeface="Arial"/>
                <a:sym typeface="Arial"/>
              </a:rPr>
              <a:t>Các em quan sát </a:t>
            </a:r>
            <a:r>
              <a:rPr lang="en-US" sz="3200" b="1" i="0" u="none" strike="noStrike" cap="none">
                <a:solidFill>
                  <a:schemeClr val="dk1"/>
                </a:solidFill>
                <a:latin typeface="Arial"/>
                <a:ea typeface="Arial"/>
                <a:cs typeface="Arial"/>
                <a:sym typeface="Arial"/>
              </a:rPr>
              <a:t>Bài đọc nhạc số 1</a:t>
            </a:r>
            <a:r>
              <a:rPr lang="en-US" sz="3200" b="0" i="0" u="none" strike="noStrike" cap="none">
                <a:solidFill>
                  <a:schemeClr val="dk1"/>
                </a:solidFill>
                <a:latin typeface="Arial"/>
                <a:ea typeface="Arial"/>
                <a:cs typeface="Arial"/>
                <a:sym typeface="Arial"/>
              </a:rPr>
              <a:t> và thảo luận chỉ ra được trong bài có nốt nào cao nhất, thấp nhất; trường độ dài nhất, trường độ ngắn nhất.</a:t>
            </a:r>
            <a:endParaRPr sz="3200" b="0" i="0" u="none" strike="noStrike" cap="none">
              <a:solidFill>
                <a:schemeClr val="dk1"/>
              </a:solidFill>
              <a:latin typeface="Arial"/>
              <a:ea typeface="Arial"/>
              <a:cs typeface="Arial"/>
              <a:sym typeface="Arial"/>
            </a:endParaRPr>
          </a:p>
        </p:txBody>
      </p:sp>
      <p:pic>
        <p:nvPicPr>
          <p:cNvPr id="180" name="Google Shape;180;p7" descr="Diagram&#10;&#10;Description automatically generated"/>
          <p:cNvPicPr preferRelativeResize="0"/>
          <p:nvPr/>
        </p:nvPicPr>
        <p:blipFill rotWithShape="1">
          <a:blip r:embed="rId5">
            <a:alphaModFix/>
          </a:blip>
          <a:srcRect r="27499"/>
          <a:stretch/>
        </p:blipFill>
        <p:spPr>
          <a:xfrm>
            <a:off x="9901254" y="3799677"/>
            <a:ext cx="7292710" cy="56581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par>
                                <p:cTn id="8" presetID="10" presetClass="entr" presetSubtype="0" fill="hold"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500"/>
                                        <p:tgtEl>
                                          <p:spTgt spid="1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9"/>
                                        </p:tgtEl>
                                        <p:attrNameLst>
                                          <p:attrName>style.visibility</p:attrName>
                                        </p:attrNameLst>
                                      </p:cBhvr>
                                      <p:to>
                                        <p:strVal val="visible"/>
                                      </p:to>
                                    </p:set>
                                    <p:animEffect transition="in" filter="fade">
                                      <p:cBhvr>
                                        <p:cTn id="15" dur="500"/>
                                        <p:tgtEl>
                                          <p:spTgt spid="179"/>
                                        </p:tgtEl>
                                      </p:cBhvr>
                                    </p:animEffect>
                                  </p:childTnLst>
                                </p:cTn>
                              </p:par>
                              <p:par>
                                <p:cTn id="16" presetID="10" presetClass="entr" presetSubtype="0" fill="hold" nodeType="withEffect">
                                  <p:stCondLst>
                                    <p:cond delay="0"/>
                                  </p:stCondLst>
                                  <p:childTnLst>
                                    <p:set>
                                      <p:cBhvr>
                                        <p:cTn id="17" dur="1" fill="hold">
                                          <p:stCondLst>
                                            <p:cond delay="0"/>
                                          </p:stCondLst>
                                        </p:cTn>
                                        <p:tgtEl>
                                          <p:spTgt spid="178"/>
                                        </p:tgtEl>
                                        <p:attrNameLst>
                                          <p:attrName>style.visibility</p:attrName>
                                        </p:attrNameLst>
                                      </p:cBhvr>
                                      <p:to>
                                        <p:strVal val="visible"/>
                                      </p:to>
                                    </p:set>
                                    <p:animEffect transition="in" filter="fade">
                                      <p:cBhvr>
                                        <p:cTn id="18" dur="500"/>
                                        <p:tgtEl>
                                          <p:spTgt spid="1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fade">
                                      <p:cBhvr>
                                        <p:cTn id="23"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BA"/>
        </a:solidFill>
        <a:effectLst/>
      </p:bgPr>
    </p:bg>
    <p:spTree>
      <p:nvGrpSpPr>
        <p:cNvPr id="1" name="Shape 184"/>
        <p:cNvGrpSpPr/>
        <p:nvPr/>
      </p:nvGrpSpPr>
      <p:grpSpPr>
        <a:xfrm>
          <a:off x="0" y="0"/>
          <a:ext cx="0" cy="0"/>
          <a:chOff x="0" y="0"/>
          <a:chExt cx="0" cy="0"/>
        </a:xfrm>
      </p:grpSpPr>
      <p:pic>
        <p:nvPicPr>
          <p:cNvPr id="185" name="Google Shape;185;p8"/>
          <p:cNvPicPr preferRelativeResize="0"/>
          <p:nvPr/>
        </p:nvPicPr>
        <p:blipFill rotWithShape="1">
          <a:blip r:embed="rId3">
            <a:alphaModFix/>
          </a:blip>
          <a:srcRect/>
          <a:stretch/>
        </p:blipFill>
        <p:spPr>
          <a:xfrm rot="-1958296">
            <a:off x="-340743" y="8856130"/>
            <a:ext cx="1612937" cy="1469239"/>
          </a:xfrm>
          <a:prstGeom prst="rect">
            <a:avLst/>
          </a:prstGeom>
          <a:noFill/>
          <a:ln>
            <a:noFill/>
          </a:ln>
        </p:spPr>
      </p:pic>
      <p:pic>
        <p:nvPicPr>
          <p:cNvPr id="186" name="Google Shape;186;p8"/>
          <p:cNvPicPr preferRelativeResize="0"/>
          <p:nvPr/>
        </p:nvPicPr>
        <p:blipFill rotWithShape="1">
          <a:blip r:embed="rId3">
            <a:alphaModFix/>
          </a:blip>
          <a:srcRect/>
          <a:stretch/>
        </p:blipFill>
        <p:spPr>
          <a:xfrm rot="-1958296">
            <a:off x="16804257" y="8641078"/>
            <a:ext cx="1612937" cy="1469239"/>
          </a:xfrm>
          <a:prstGeom prst="rect">
            <a:avLst/>
          </a:prstGeom>
          <a:noFill/>
          <a:ln>
            <a:noFill/>
          </a:ln>
        </p:spPr>
      </p:pic>
      <p:pic>
        <p:nvPicPr>
          <p:cNvPr id="187" name="Google Shape;187;p8"/>
          <p:cNvPicPr preferRelativeResize="0"/>
          <p:nvPr/>
        </p:nvPicPr>
        <p:blipFill rotWithShape="1">
          <a:blip r:embed="rId3">
            <a:alphaModFix/>
          </a:blip>
          <a:srcRect/>
          <a:stretch/>
        </p:blipFill>
        <p:spPr>
          <a:xfrm rot="-1958296">
            <a:off x="16116693" y="-490748"/>
            <a:ext cx="1612937" cy="1469239"/>
          </a:xfrm>
          <a:prstGeom prst="rect">
            <a:avLst/>
          </a:prstGeom>
          <a:noFill/>
          <a:ln>
            <a:noFill/>
          </a:ln>
        </p:spPr>
      </p:pic>
      <p:pic>
        <p:nvPicPr>
          <p:cNvPr id="188" name="Google Shape;188;p8"/>
          <p:cNvPicPr preferRelativeResize="0"/>
          <p:nvPr/>
        </p:nvPicPr>
        <p:blipFill rotWithShape="1">
          <a:blip r:embed="rId3">
            <a:alphaModFix/>
          </a:blip>
          <a:srcRect/>
          <a:stretch/>
        </p:blipFill>
        <p:spPr>
          <a:xfrm rot="-1958296">
            <a:off x="-609207" y="4601952"/>
            <a:ext cx="1612937" cy="1469239"/>
          </a:xfrm>
          <a:prstGeom prst="rect">
            <a:avLst/>
          </a:prstGeom>
          <a:noFill/>
          <a:ln>
            <a:noFill/>
          </a:ln>
        </p:spPr>
      </p:pic>
      <p:pic>
        <p:nvPicPr>
          <p:cNvPr id="189" name="Google Shape;189;p8"/>
          <p:cNvPicPr preferRelativeResize="0"/>
          <p:nvPr/>
        </p:nvPicPr>
        <p:blipFill rotWithShape="1">
          <a:blip r:embed="rId3">
            <a:alphaModFix/>
          </a:blip>
          <a:srcRect/>
          <a:stretch/>
        </p:blipFill>
        <p:spPr>
          <a:xfrm rot="-1958296">
            <a:off x="17192020" y="4601952"/>
            <a:ext cx="1612937" cy="1469239"/>
          </a:xfrm>
          <a:prstGeom prst="rect">
            <a:avLst/>
          </a:prstGeom>
          <a:noFill/>
          <a:ln>
            <a:noFill/>
          </a:ln>
        </p:spPr>
      </p:pic>
      <p:pic>
        <p:nvPicPr>
          <p:cNvPr id="190" name="Google Shape;190;p8"/>
          <p:cNvPicPr preferRelativeResize="0"/>
          <p:nvPr/>
        </p:nvPicPr>
        <p:blipFill rotWithShape="1">
          <a:blip r:embed="rId3">
            <a:alphaModFix/>
          </a:blip>
          <a:srcRect/>
          <a:stretch/>
        </p:blipFill>
        <p:spPr>
          <a:xfrm rot="-1958296">
            <a:off x="1297557" y="-734620"/>
            <a:ext cx="1612937" cy="1469239"/>
          </a:xfrm>
          <a:prstGeom prst="rect">
            <a:avLst/>
          </a:prstGeom>
          <a:noFill/>
          <a:ln>
            <a:noFill/>
          </a:ln>
        </p:spPr>
      </p:pic>
      <p:grpSp>
        <p:nvGrpSpPr>
          <p:cNvPr id="191" name="Google Shape;191;p8"/>
          <p:cNvGrpSpPr/>
          <p:nvPr/>
        </p:nvGrpSpPr>
        <p:grpSpPr>
          <a:xfrm>
            <a:off x="2514600" y="829183"/>
            <a:ext cx="13628014" cy="1647317"/>
            <a:chOff x="2743200" y="829183"/>
            <a:chExt cx="13628014" cy="1799717"/>
          </a:xfrm>
        </p:grpSpPr>
        <p:grpSp>
          <p:nvGrpSpPr>
            <p:cNvPr id="192" name="Google Shape;192;p8"/>
            <p:cNvGrpSpPr/>
            <p:nvPr/>
          </p:nvGrpSpPr>
          <p:grpSpPr>
            <a:xfrm>
              <a:off x="2743200" y="829183"/>
              <a:ext cx="13628014" cy="1799717"/>
              <a:chOff x="2743200" y="829183"/>
              <a:chExt cx="13628014" cy="1799717"/>
            </a:xfrm>
          </p:grpSpPr>
          <p:pic>
            <p:nvPicPr>
              <p:cNvPr id="193" name="Google Shape;193;p8"/>
              <p:cNvPicPr preferRelativeResize="0"/>
              <p:nvPr/>
            </p:nvPicPr>
            <p:blipFill rotWithShape="1">
              <a:blip r:embed="rId4">
                <a:alphaModFix/>
              </a:blip>
              <a:srcRect/>
              <a:stretch/>
            </p:blipFill>
            <p:spPr>
              <a:xfrm>
                <a:off x="2743200" y="829185"/>
                <a:ext cx="2281731" cy="1799715"/>
              </a:xfrm>
              <a:prstGeom prst="rect">
                <a:avLst/>
              </a:prstGeom>
              <a:noFill/>
              <a:ln>
                <a:noFill/>
              </a:ln>
            </p:spPr>
          </p:pic>
          <p:pic>
            <p:nvPicPr>
              <p:cNvPr id="194" name="Google Shape;194;p8"/>
              <p:cNvPicPr preferRelativeResize="0"/>
              <p:nvPr/>
            </p:nvPicPr>
            <p:blipFill rotWithShape="1">
              <a:blip r:embed="rId4">
                <a:alphaModFix/>
              </a:blip>
              <a:srcRect/>
              <a:stretch/>
            </p:blipFill>
            <p:spPr>
              <a:xfrm>
                <a:off x="3801739" y="829185"/>
                <a:ext cx="2281731" cy="1799715"/>
              </a:xfrm>
              <a:prstGeom prst="rect">
                <a:avLst/>
              </a:prstGeom>
              <a:noFill/>
              <a:ln>
                <a:noFill/>
              </a:ln>
            </p:spPr>
          </p:pic>
          <p:pic>
            <p:nvPicPr>
              <p:cNvPr id="195" name="Google Shape;195;p8"/>
              <p:cNvPicPr preferRelativeResize="0"/>
              <p:nvPr/>
            </p:nvPicPr>
            <p:blipFill rotWithShape="1">
              <a:blip r:embed="rId4">
                <a:alphaModFix/>
              </a:blip>
              <a:srcRect/>
              <a:stretch/>
            </p:blipFill>
            <p:spPr>
              <a:xfrm>
                <a:off x="4715135" y="829185"/>
                <a:ext cx="2281731" cy="1799715"/>
              </a:xfrm>
              <a:prstGeom prst="rect">
                <a:avLst/>
              </a:prstGeom>
              <a:noFill/>
              <a:ln>
                <a:noFill/>
              </a:ln>
            </p:spPr>
          </p:pic>
          <p:pic>
            <p:nvPicPr>
              <p:cNvPr id="196" name="Google Shape;196;p8"/>
              <p:cNvPicPr preferRelativeResize="0"/>
              <p:nvPr/>
            </p:nvPicPr>
            <p:blipFill rotWithShape="1">
              <a:blip r:embed="rId4">
                <a:alphaModFix/>
              </a:blip>
              <a:srcRect/>
              <a:stretch/>
            </p:blipFill>
            <p:spPr>
              <a:xfrm>
                <a:off x="5901001" y="829185"/>
                <a:ext cx="2281731" cy="1799715"/>
              </a:xfrm>
              <a:prstGeom prst="rect">
                <a:avLst/>
              </a:prstGeom>
              <a:noFill/>
              <a:ln>
                <a:noFill/>
              </a:ln>
            </p:spPr>
          </p:pic>
          <p:pic>
            <p:nvPicPr>
              <p:cNvPr id="197" name="Google Shape;197;p8"/>
              <p:cNvPicPr preferRelativeResize="0"/>
              <p:nvPr/>
            </p:nvPicPr>
            <p:blipFill rotWithShape="1">
              <a:blip r:embed="rId4">
                <a:alphaModFix/>
              </a:blip>
              <a:srcRect/>
              <a:stretch/>
            </p:blipFill>
            <p:spPr>
              <a:xfrm>
                <a:off x="7182732" y="829185"/>
                <a:ext cx="2281731" cy="1799715"/>
              </a:xfrm>
              <a:prstGeom prst="rect">
                <a:avLst/>
              </a:prstGeom>
              <a:noFill/>
              <a:ln>
                <a:noFill/>
              </a:ln>
            </p:spPr>
          </p:pic>
          <p:pic>
            <p:nvPicPr>
              <p:cNvPr id="198" name="Google Shape;198;p8"/>
              <p:cNvPicPr preferRelativeResize="0"/>
              <p:nvPr/>
            </p:nvPicPr>
            <p:blipFill rotWithShape="1">
              <a:blip r:embed="rId4">
                <a:alphaModFix/>
              </a:blip>
              <a:srcRect/>
              <a:stretch/>
            </p:blipFill>
            <p:spPr>
              <a:xfrm>
                <a:off x="8323597" y="829185"/>
                <a:ext cx="2281731" cy="1799715"/>
              </a:xfrm>
              <a:prstGeom prst="rect">
                <a:avLst/>
              </a:prstGeom>
              <a:noFill/>
              <a:ln>
                <a:noFill/>
              </a:ln>
            </p:spPr>
          </p:pic>
          <p:pic>
            <p:nvPicPr>
              <p:cNvPr id="199" name="Google Shape;199;p8"/>
              <p:cNvPicPr preferRelativeResize="0"/>
              <p:nvPr/>
            </p:nvPicPr>
            <p:blipFill rotWithShape="1">
              <a:blip r:embed="rId4">
                <a:alphaModFix/>
              </a:blip>
              <a:srcRect/>
              <a:stretch/>
            </p:blipFill>
            <p:spPr>
              <a:xfrm>
                <a:off x="9521878" y="829185"/>
                <a:ext cx="2281731" cy="1799715"/>
              </a:xfrm>
              <a:prstGeom prst="rect">
                <a:avLst/>
              </a:prstGeom>
              <a:noFill/>
              <a:ln>
                <a:noFill/>
              </a:ln>
            </p:spPr>
          </p:pic>
          <p:pic>
            <p:nvPicPr>
              <p:cNvPr id="200" name="Google Shape;200;p8"/>
              <p:cNvPicPr preferRelativeResize="0"/>
              <p:nvPr/>
            </p:nvPicPr>
            <p:blipFill rotWithShape="1">
              <a:blip r:embed="rId4">
                <a:alphaModFix/>
              </a:blip>
              <a:srcRect/>
              <a:stretch/>
            </p:blipFill>
            <p:spPr>
              <a:xfrm>
                <a:off x="10720762" y="829185"/>
                <a:ext cx="2281731" cy="1799715"/>
              </a:xfrm>
              <a:prstGeom prst="rect">
                <a:avLst/>
              </a:prstGeom>
              <a:noFill/>
              <a:ln>
                <a:noFill/>
              </a:ln>
            </p:spPr>
          </p:pic>
          <p:pic>
            <p:nvPicPr>
              <p:cNvPr id="201" name="Google Shape;201;p8"/>
              <p:cNvPicPr preferRelativeResize="0"/>
              <p:nvPr/>
            </p:nvPicPr>
            <p:blipFill rotWithShape="1">
              <a:blip r:embed="rId4">
                <a:alphaModFix/>
              </a:blip>
              <a:srcRect/>
              <a:stretch/>
            </p:blipFill>
            <p:spPr>
              <a:xfrm>
                <a:off x="11795967" y="829185"/>
                <a:ext cx="2281731" cy="1799715"/>
              </a:xfrm>
              <a:prstGeom prst="rect">
                <a:avLst/>
              </a:prstGeom>
              <a:noFill/>
              <a:ln>
                <a:noFill/>
              </a:ln>
            </p:spPr>
          </p:pic>
          <p:pic>
            <p:nvPicPr>
              <p:cNvPr id="202" name="Google Shape;202;p8"/>
              <p:cNvPicPr preferRelativeResize="0"/>
              <p:nvPr/>
            </p:nvPicPr>
            <p:blipFill rotWithShape="1">
              <a:blip r:embed="rId4">
                <a:alphaModFix/>
              </a:blip>
              <a:srcRect/>
              <a:stretch/>
            </p:blipFill>
            <p:spPr>
              <a:xfrm>
                <a:off x="14089483" y="829183"/>
                <a:ext cx="2281731" cy="1799715"/>
              </a:xfrm>
              <a:prstGeom prst="rect">
                <a:avLst/>
              </a:prstGeom>
              <a:noFill/>
              <a:ln>
                <a:noFill/>
              </a:ln>
            </p:spPr>
          </p:pic>
        </p:grpSp>
        <p:pic>
          <p:nvPicPr>
            <p:cNvPr id="203" name="Google Shape;203;p8"/>
            <p:cNvPicPr preferRelativeResize="0"/>
            <p:nvPr/>
          </p:nvPicPr>
          <p:blipFill rotWithShape="1">
            <a:blip r:embed="rId4">
              <a:alphaModFix/>
            </a:blip>
            <a:srcRect/>
            <a:stretch/>
          </p:blipFill>
          <p:spPr>
            <a:xfrm>
              <a:off x="13117927" y="829184"/>
              <a:ext cx="2281731" cy="1799715"/>
            </a:xfrm>
            <a:prstGeom prst="rect">
              <a:avLst/>
            </a:prstGeom>
            <a:noFill/>
            <a:ln>
              <a:noFill/>
            </a:ln>
          </p:spPr>
        </p:pic>
      </p:grpSp>
      <p:sp>
        <p:nvSpPr>
          <p:cNvPr id="204" name="Google Shape;204;p8"/>
          <p:cNvSpPr txBox="1"/>
          <p:nvPr/>
        </p:nvSpPr>
        <p:spPr>
          <a:xfrm>
            <a:off x="2937560" y="1172810"/>
            <a:ext cx="1251131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lt1"/>
                </a:solidFill>
                <a:latin typeface="Arial"/>
                <a:ea typeface="Arial"/>
                <a:cs typeface="Arial"/>
                <a:sym typeface="Arial"/>
              </a:rPr>
              <a:t>VẬN DỤNG</a:t>
            </a:r>
            <a:endParaRPr sz="4800" b="0" i="0" u="none" strike="noStrike" cap="none">
              <a:solidFill>
                <a:schemeClr val="lt1"/>
              </a:solidFill>
              <a:latin typeface="Arial"/>
              <a:ea typeface="Arial"/>
              <a:cs typeface="Arial"/>
              <a:sym typeface="Arial"/>
            </a:endParaRPr>
          </a:p>
        </p:txBody>
      </p:sp>
      <p:sp>
        <p:nvSpPr>
          <p:cNvPr id="205" name="Google Shape;205;p8"/>
          <p:cNvSpPr/>
          <p:nvPr/>
        </p:nvSpPr>
        <p:spPr>
          <a:xfrm>
            <a:off x="1371600" y="3009900"/>
            <a:ext cx="15620999" cy="14478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6" name="Google Shape;206;p8"/>
          <p:cNvSpPr txBox="1"/>
          <p:nvPr/>
        </p:nvSpPr>
        <p:spPr>
          <a:xfrm>
            <a:off x="2853593" y="3080208"/>
            <a:ext cx="12657011" cy="936090"/>
          </a:xfrm>
          <a:prstGeom prst="rect">
            <a:avLst/>
          </a:prstGeom>
          <a:noFill/>
          <a:ln>
            <a:noFill/>
          </a:ln>
        </p:spPr>
        <p:txBody>
          <a:bodyPr spcFirstLastPara="1" wrap="square" lIns="0" tIns="0" rIns="0" bIns="0" anchor="t" anchorCtr="0">
            <a:spAutoFit/>
          </a:bodyPr>
          <a:lstStyle/>
          <a:p>
            <a:pPr marL="0" marR="0" lvl="0" indent="0" algn="ctr" rtl="0">
              <a:lnSpc>
                <a:spcPct val="200000"/>
              </a:lnSpc>
              <a:spcBef>
                <a:spcPts val="0"/>
              </a:spcBef>
              <a:spcAft>
                <a:spcPts val="0"/>
              </a:spcAft>
              <a:buNone/>
            </a:pPr>
            <a:r>
              <a:rPr lang="en-US" sz="3600" b="0" i="0" u="none" strike="noStrike" cap="none">
                <a:solidFill>
                  <a:schemeClr val="dk1"/>
                </a:solidFill>
                <a:latin typeface="Arial"/>
                <a:ea typeface="Arial"/>
                <a:cs typeface="Arial"/>
                <a:sym typeface="Arial"/>
              </a:rPr>
              <a:t>Kiểm tra kiến thức về các thuộc tính cơ bản của âm thanh.</a:t>
            </a:r>
            <a:endParaRPr sz="3600" b="0" i="0" u="none" strike="noStrike" cap="none">
              <a:solidFill>
                <a:schemeClr val="dk1"/>
              </a:solidFill>
              <a:latin typeface="Arial"/>
              <a:ea typeface="Arial"/>
              <a:cs typeface="Arial"/>
              <a:sym typeface="Arial"/>
            </a:endParaRPr>
          </a:p>
        </p:txBody>
      </p:sp>
      <p:pic>
        <p:nvPicPr>
          <p:cNvPr id="207" name="Google Shape;207;p8" descr="A picture containing person, indoor, group, people&#10;&#10;Description automatically generated"/>
          <p:cNvPicPr preferRelativeResize="0"/>
          <p:nvPr/>
        </p:nvPicPr>
        <p:blipFill rotWithShape="1">
          <a:blip r:embed="rId5">
            <a:alphaModFix/>
          </a:blip>
          <a:srcRect/>
          <a:stretch/>
        </p:blipFill>
        <p:spPr>
          <a:xfrm>
            <a:off x="8921552" y="4797103"/>
            <a:ext cx="7340680" cy="4850606"/>
          </a:xfrm>
          <a:prstGeom prst="rect">
            <a:avLst/>
          </a:prstGeom>
          <a:noFill/>
          <a:ln>
            <a:noFill/>
          </a:ln>
        </p:spPr>
      </p:pic>
      <p:pic>
        <p:nvPicPr>
          <p:cNvPr id="208" name="Google Shape;208;p8"/>
          <p:cNvPicPr preferRelativeResize="0"/>
          <p:nvPr/>
        </p:nvPicPr>
        <p:blipFill rotWithShape="1">
          <a:blip r:embed="rId6">
            <a:alphaModFix/>
          </a:blip>
          <a:srcRect/>
          <a:stretch/>
        </p:blipFill>
        <p:spPr>
          <a:xfrm>
            <a:off x="1858108" y="4797103"/>
            <a:ext cx="6467474" cy="48506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par>
                                <p:cTn id="8" presetID="10" presetClass="entr" presetSubtype="0" fill="hold"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fade">
                                      <p:cBhvr>
                                        <p:cTn id="10" dur="500"/>
                                        <p:tgtEl>
                                          <p:spTgt spid="20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fade">
                                      <p:cBhvr>
                                        <p:cTn id="15" dur="500"/>
                                        <p:tgtEl>
                                          <p:spTgt spid="206"/>
                                        </p:tgtEl>
                                      </p:cBhvr>
                                    </p:animEffect>
                                  </p:childTnLst>
                                </p:cTn>
                              </p:par>
                              <p:par>
                                <p:cTn id="16" presetID="10" presetClass="entr" presetSubtype="0" fill="hold" nodeType="withEffect">
                                  <p:stCondLst>
                                    <p:cond delay="0"/>
                                  </p:stCondLst>
                                  <p:childTnLst>
                                    <p:set>
                                      <p:cBhvr>
                                        <p:cTn id="17" dur="1" fill="hold">
                                          <p:stCondLst>
                                            <p:cond delay="0"/>
                                          </p:stCondLst>
                                        </p:cTn>
                                        <p:tgtEl>
                                          <p:spTgt spid="205"/>
                                        </p:tgtEl>
                                        <p:attrNameLst>
                                          <p:attrName>style.visibility</p:attrName>
                                        </p:attrNameLst>
                                      </p:cBhvr>
                                      <p:to>
                                        <p:strVal val="visible"/>
                                      </p:to>
                                    </p:set>
                                    <p:animEffect transition="in" filter="fade">
                                      <p:cBhvr>
                                        <p:cTn id="18" dur="500"/>
                                        <p:tgtEl>
                                          <p:spTgt spid="2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8"/>
                                        </p:tgtEl>
                                        <p:attrNameLst>
                                          <p:attrName>style.visibility</p:attrName>
                                        </p:attrNameLst>
                                      </p:cBhvr>
                                      <p:to>
                                        <p:strVal val="visible"/>
                                      </p:to>
                                    </p:set>
                                    <p:animEffect transition="in" filter="fade">
                                      <p:cBhvr>
                                        <p:cTn id="23" dur="500"/>
                                        <p:tgtEl>
                                          <p:spTgt spid="208"/>
                                        </p:tgtEl>
                                      </p:cBhvr>
                                    </p:animEffect>
                                  </p:childTnLst>
                                </p:cTn>
                              </p:par>
                              <p:par>
                                <p:cTn id="24" presetID="10" presetClass="entr" presetSubtype="0" fill="hold" nodeType="withEffect">
                                  <p:stCondLst>
                                    <p:cond delay="0"/>
                                  </p:stCondLst>
                                  <p:childTnLst>
                                    <p:set>
                                      <p:cBhvr>
                                        <p:cTn id="25" dur="1" fill="hold">
                                          <p:stCondLst>
                                            <p:cond delay="0"/>
                                          </p:stCondLst>
                                        </p:cTn>
                                        <p:tgtEl>
                                          <p:spTgt spid="207"/>
                                        </p:tgtEl>
                                        <p:attrNameLst>
                                          <p:attrName>style.visibility</p:attrName>
                                        </p:attrNameLst>
                                      </p:cBhvr>
                                      <p:to>
                                        <p:strVal val="visible"/>
                                      </p:to>
                                    </p:set>
                                    <p:animEffect transition="in" filter="fade">
                                      <p:cBhvr>
                                        <p:cTn id="2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2B1C6"/>
        </a:solidFill>
        <a:effectLst/>
      </p:bgPr>
    </p:bg>
    <p:spTree>
      <p:nvGrpSpPr>
        <p:cNvPr id="1" name="Shape 212"/>
        <p:cNvGrpSpPr/>
        <p:nvPr/>
      </p:nvGrpSpPr>
      <p:grpSpPr>
        <a:xfrm>
          <a:off x="0" y="0"/>
          <a:ext cx="0" cy="0"/>
          <a:chOff x="0" y="0"/>
          <a:chExt cx="0" cy="0"/>
        </a:xfrm>
      </p:grpSpPr>
      <p:grpSp>
        <p:nvGrpSpPr>
          <p:cNvPr id="213" name="Google Shape;213;p9"/>
          <p:cNvGrpSpPr/>
          <p:nvPr/>
        </p:nvGrpSpPr>
        <p:grpSpPr>
          <a:xfrm>
            <a:off x="2514600" y="829183"/>
            <a:ext cx="13628014" cy="2070947"/>
            <a:chOff x="2743200" y="829183"/>
            <a:chExt cx="13628014" cy="1799717"/>
          </a:xfrm>
        </p:grpSpPr>
        <p:grpSp>
          <p:nvGrpSpPr>
            <p:cNvPr id="214" name="Google Shape;214;p9"/>
            <p:cNvGrpSpPr/>
            <p:nvPr/>
          </p:nvGrpSpPr>
          <p:grpSpPr>
            <a:xfrm>
              <a:off x="2743200" y="829183"/>
              <a:ext cx="13628014" cy="1799717"/>
              <a:chOff x="2743200" y="829183"/>
              <a:chExt cx="13628014" cy="1799717"/>
            </a:xfrm>
          </p:grpSpPr>
          <p:pic>
            <p:nvPicPr>
              <p:cNvPr id="215" name="Google Shape;215;p9"/>
              <p:cNvPicPr preferRelativeResize="0"/>
              <p:nvPr/>
            </p:nvPicPr>
            <p:blipFill rotWithShape="1">
              <a:blip r:embed="rId3">
                <a:alphaModFix/>
              </a:blip>
              <a:srcRect/>
              <a:stretch/>
            </p:blipFill>
            <p:spPr>
              <a:xfrm>
                <a:off x="2743200" y="829185"/>
                <a:ext cx="2281731" cy="1799715"/>
              </a:xfrm>
              <a:prstGeom prst="rect">
                <a:avLst/>
              </a:prstGeom>
              <a:noFill/>
              <a:ln>
                <a:noFill/>
              </a:ln>
            </p:spPr>
          </p:pic>
          <p:pic>
            <p:nvPicPr>
              <p:cNvPr id="216" name="Google Shape;216;p9"/>
              <p:cNvPicPr preferRelativeResize="0"/>
              <p:nvPr/>
            </p:nvPicPr>
            <p:blipFill rotWithShape="1">
              <a:blip r:embed="rId3">
                <a:alphaModFix/>
              </a:blip>
              <a:srcRect/>
              <a:stretch/>
            </p:blipFill>
            <p:spPr>
              <a:xfrm>
                <a:off x="3801739" y="829185"/>
                <a:ext cx="2281731" cy="1799715"/>
              </a:xfrm>
              <a:prstGeom prst="rect">
                <a:avLst/>
              </a:prstGeom>
              <a:noFill/>
              <a:ln>
                <a:noFill/>
              </a:ln>
            </p:spPr>
          </p:pic>
          <p:pic>
            <p:nvPicPr>
              <p:cNvPr id="217" name="Google Shape;217;p9"/>
              <p:cNvPicPr preferRelativeResize="0"/>
              <p:nvPr/>
            </p:nvPicPr>
            <p:blipFill rotWithShape="1">
              <a:blip r:embed="rId3">
                <a:alphaModFix/>
              </a:blip>
              <a:srcRect/>
              <a:stretch/>
            </p:blipFill>
            <p:spPr>
              <a:xfrm>
                <a:off x="4715135" y="829185"/>
                <a:ext cx="2281731" cy="1799715"/>
              </a:xfrm>
              <a:prstGeom prst="rect">
                <a:avLst/>
              </a:prstGeom>
              <a:noFill/>
              <a:ln>
                <a:noFill/>
              </a:ln>
            </p:spPr>
          </p:pic>
          <p:pic>
            <p:nvPicPr>
              <p:cNvPr id="218" name="Google Shape;218;p9"/>
              <p:cNvPicPr preferRelativeResize="0"/>
              <p:nvPr/>
            </p:nvPicPr>
            <p:blipFill rotWithShape="1">
              <a:blip r:embed="rId3">
                <a:alphaModFix/>
              </a:blip>
              <a:srcRect/>
              <a:stretch/>
            </p:blipFill>
            <p:spPr>
              <a:xfrm>
                <a:off x="5901001" y="829185"/>
                <a:ext cx="2281731" cy="1799715"/>
              </a:xfrm>
              <a:prstGeom prst="rect">
                <a:avLst/>
              </a:prstGeom>
              <a:noFill/>
              <a:ln>
                <a:noFill/>
              </a:ln>
            </p:spPr>
          </p:pic>
          <p:pic>
            <p:nvPicPr>
              <p:cNvPr id="219" name="Google Shape;219;p9"/>
              <p:cNvPicPr preferRelativeResize="0"/>
              <p:nvPr/>
            </p:nvPicPr>
            <p:blipFill rotWithShape="1">
              <a:blip r:embed="rId3">
                <a:alphaModFix/>
              </a:blip>
              <a:srcRect/>
              <a:stretch/>
            </p:blipFill>
            <p:spPr>
              <a:xfrm>
                <a:off x="7182732" y="829185"/>
                <a:ext cx="2281731" cy="1799715"/>
              </a:xfrm>
              <a:prstGeom prst="rect">
                <a:avLst/>
              </a:prstGeom>
              <a:noFill/>
              <a:ln>
                <a:noFill/>
              </a:ln>
            </p:spPr>
          </p:pic>
          <p:pic>
            <p:nvPicPr>
              <p:cNvPr id="220" name="Google Shape;220;p9"/>
              <p:cNvPicPr preferRelativeResize="0"/>
              <p:nvPr/>
            </p:nvPicPr>
            <p:blipFill rotWithShape="1">
              <a:blip r:embed="rId3">
                <a:alphaModFix/>
              </a:blip>
              <a:srcRect/>
              <a:stretch/>
            </p:blipFill>
            <p:spPr>
              <a:xfrm>
                <a:off x="8323597" y="829185"/>
                <a:ext cx="2281731" cy="1799715"/>
              </a:xfrm>
              <a:prstGeom prst="rect">
                <a:avLst/>
              </a:prstGeom>
              <a:noFill/>
              <a:ln>
                <a:noFill/>
              </a:ln>
            </p:spPr>
          </p:pic>
          <p:pic>
            <p:nvPicPr>
              <p:cNvPr id="221" name="Google Shape;221;p9"/>
              <p:cNvPicPr preferRelativeResize="0"/>
              <p:nvPr/>
            </p:nvPicPr>
            <p:blipFill rotWithShape="1">
              <a:blip r:embed="rId3">
                <a:alphaModFix/>
              </a:blip>
              <a:srcRect/>
              <a:stretch/>
            </p:blipFill>
            <p:spPr>
              <a:xfrm>
                <a:off x="9521878" y="829185"/>
                <a:ext cx="2281731" cy="1799715"/>
              </a:xfrm>
              <a:prstGeom prst="rect">
                <a:avLst/>
              </a:prstGeom>
              <a:noFill/>
              <a:ln>
                <a:noFill/>
              </a:ln>
            </p:spPr>
          </p:pic>
          <p:pic>
            <p:nvPicPr>
              <p:cNvPr id="222" name="Google Shape;222;p9"/>
              <p:cNvPicPr preferRelativeResize="0"/>
              <p:nvPr/>
            </p:nvPicPr>
            <p:blipFill rotWithShape="1">
              <a:blip r:embed="rId3">
                <a:alphaModFix/>
              </a:blip>
              <a:srcRect/>
              <a:stretch/>
            </p:blipFill>
            <p:spPr>
              <a:xfrm>
                <a:off x="10720762" y="829185"/>
                <a:ext cx="2281731" cy="1799715"/>
              </a:xfrm>
              <a:prstGeom prst="rect">
                <a:avLst/>
              </a:prstGeom>
              <a:noFill/>
              <a:ln>
                <a:noFill/>
              </a:ln>
            </p:spPr>
          </p:pic>
          <p:pic>
            <p:nvPicPr>
              <p:cNvPr id="223" name="Google Shape;223;p9"/>
              <p:cNvPicPr preferRelativeResize="0"/>
              <p:nvPr/>
            </p:nvPicPr>
            <p:blipFill rotWithShape="1">
              <a:blip r:embed="rId3">
                <a:alphaModFix/>
              </a:blip>
              <a:srcRect/>
              <a:stretch/>
            </p:blipFill>
            <p:spPr>
              <a:xfrm>
                <a:off x="11795967" y="829185"/>
                <a:ext cx="2281731" cy="1799715"/>
              </a:xfrm>
              <a:prstGeom prst="rect">
                <a:avLst/>
              </a:prstGeom>
              <a:noFill/>
              <a:ln>
                <a:noFill/>
              </a:ln>
            </p:spPr>
          </p:pic>
          <p:pic>
            <p:nvPicPr>
              <p:cNvPr id="224" name="Google Shape;224;p9"/>
              <p:cNvPicPr preferRelativeResize="0"/>
              <p:nvPr/>
            </p:nvPicPr>
            <p:blipFill rotWithShape="1">
              <a:blip r:embed="rId3">
                <a:alphaModFix/>
              </a:blip>
              <a:srcRect/>
              <a:stretch/>
            </p:blipFill>
            <p:spPr>
              <a:xfrm>
                <a:off x="14089483" y="829183"/>
                <a:ext cx="2281731" cy="1799715"/>
              </a:xfrm>
              <a:prstGeom prst="rect">
                <a:avLst/>
              </a:prstGeom>
              <a:noFill/>
              <a:ln>
                <a:noFill/>
              </a:ln>
            </p:spPr>
          </p:pic>
        </p:grpSp>
        <p:pic>
          <p:nvPicPr>
            <p:cNvPr id="225" name="Google Shape;225;p9"/>
            <p:cNvPicPr preferRelativeResize="0"/>
            <p:nvPr/>
          </p:nvPicPr>
          <p:blipFill rotWithShape="1">
            <a:blip r:embed="rId3">
              <a:alphaModFix/>
            </a:blip>
            <a:srcRect/>
            <a:stretch/>
          </p:blipFill>
          <p:spPr>
            <a:xfrm>
              <a:off x="13117927" y="829184"/>
              <a:ext cx="2281731" cy="1799715"/>
            </a:xfrm>
            <a:prstGeom prst="rect">
              <a:avLst/>
            </a:prstGeom>
            <a:noFill/>
            <a:ln>
              <a:noFill/>
            </a:ln>
          </p:spPr>
        </p:pic>
      </p:grpSp>
      <p:sp>
        <p:nvSpPr>
          <p:cNvPr id="226" name="Google Shape;226;p9"/>
          <p:cNvSpPr txBox="1"/>
          <p:nvPr/>
        </p:nvSpPr>
        <p:spPr>
          <a:xfrm>
            <a:off x="2888342" y="1449156"/>
            <a:ext cx="1251131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dk1"/>
                </a:solidFill>
                <a:latin typeface="Arial"/>
                <a:ea typeface="Arial"/>
                <a:cs typeface="Arial"/>
                <a:sym typeface="Arial"/>
              </a:rPr>
              <a:t>HƯỚNG DẪN VỀ NHÀ</a:t>
            </a:r>
            <a:endParaRPr sz="4800" b="0" i="0" u="none" strike="noStrike" cap="none">
              <a:solidFill>
                <a:schemeClr val="dk1"/>
              </a:solidFill>
              <a:latin typeface="Arial"/>
              <a:ea typeface="Arial"/>
              <a:cs typeface="Arial"/>
              <a:sym typeface="Arial"/>
            </a:endParaRPr>
          </a:p>
        </p:txBody>
      </p:sp>
      <p:pic>
        <p:nvPicPr>
          <p:cNvPr id="227" name="Google Shape;227;p9"/>
          <p:cNvPicPr preferRelativeResize="0"/>
          <p:nvPr/>
        </p:nvPicPr>
        <p:blipFill rotWithShape="1">
          <a:blip r:embed="rId4">
            <a:alphaModFix/>
          </a:blip>
          <a:srcRect/>
          <a:stretch/>
        </p:blipFill>
        <p:spPr>
          <a:xfrm>
            <a:off x="3124200" y="6973973"/>
            <a:ext cx="11634658" cy="3403137"/>
          </a:xfrm>
          <a:prstGeom prst="rect">
            <a:avLst/>
          </a:prstGeom>
          <a:noFill/>
          <a:ln>
            <a:noFill/>
          </a:ln>
        </p:spPr>
      </p:pic>
      <p:sp>
        <p:nvSpPr>
          <p:cNvPr id="228" name="Google Shape;228;p9"/>
          <p:cNvSpPr/>
          <p:nvPr/>
        </p:nvSpPr>
        <p:spPr>
          <a:xfrm>
            <a:off x="1905001" y="3238500"/>
            <a:ext cx="14477998" cy="1219200"/>
          </a:xfrm>
          <a:prstGeom prst="roundRect">
            <a:avLst>
              <a:gd name="adj" fmla="val 16667"/>
            </a:avLst>
          </a:prstGeom>
          <a:solidFill>
            <a:schemeClr val="lt1"/>
          </a:solidFill>
          <a:ln w="25400" cap="flat" cmpd="sng">
            <a:solidFill>
              <a:srgbClr val="0F24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9" name="Google Shape;229;p9"/>
          <p:cNvSpPr txBox="1"/>
          <p:nvPr/>
        </p:nvSpPr>
        <p:spPr>
          <a:xfrm>
            <a:off x="5764304" y="3571101"/>
            <a:ext cx="8084793"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b="0" i="0" u="none" strike="noStrike" cap="none">
                <a:solidFill>
                  <a:schemeClr val="dk1"/>
                </a:solidFill>
                <a:latin typeface="Arial"/>
                <a:ea typeface="Arial"/>
                <a:cs typeface="Arial"/>
                <a:sym typeface="Arial"/>
              </a:rPr>
              <a:t>Luyện đọc “</a:t>
            </a:r>
            <a:r>
              <a:rPr lang="en-US" sz="4000" b="0" i="1" u="none" strike="noStrike" cap="none">
                <a:solidFill>
                  <a:schemeClr val="dk1"/>
                </a:solidFill>
                <a:latin typeface="Arial"/>
                <a:ea typeface="Arial"/>
                <a:cs typeface="Arial"/>
                <a:sym typeface="Arial"/>
              </a:rPr>
              <a:t>Bài đọc nhạc số 1</a:t>
            </a:r>
            <a:r>
              <a:rPr lang="en-US" sz="4000" b="0" i="0" u="none" strike="noStrike" cap="none">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230" name="Google Shape;230;p9"/>
          <p:cNvSpPr/>
          <p:nvPr/>
        </p:nvSpPr>
        <p:spPr>
          <a:xfrm>
            <a:off x="1858780" y="4780386"/>
            <a:ext cx="14477999" cy="2082145"/>
          </a:xfrm>
          <a:prstGeom prst="roundRect">
            <a:avLst>
              <a:gd name="adj" fmla="val 16667"/>
            </a:avLst>
          </a:prstGeom>
          <a:solidFill>
            <a:schemeClr val="lt1"/>
          </a:solidFill>
          <a:ln w="25400" cap="flat" cmpd="sng">
            <a:solidFill>
              <a:srgbClr val="0F24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9"/>
          <p:cNvSpPr txBox="1"/>
          <p:nvPr/>
        </p:nvSpPr>
        <p:spPr>
          <a:xfrm>
            <a:off x="2421855" y="4948003"/>
            <a:ext cx="13628014" cy="155933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600">
                <a:solidFill>
                  <a:schemeClr val="dk1"/>
                </a:solidFill>
                <a:latin typeface="Arial"/>
                <a:ea typeface="Arial"/>
                <a:cs typeface="Arial"/>
                <a:sym typeface="Arial"/>
              </a:rPr>
              <a:t>Chuẩn bị nội dung tiết học sau: “ </a:t>
            </a:r>
            <a:r>
              <a:rPr lang="en-US" sz="3600" b="1">
                <a:solidFill>
                  <a:schemeClr val="dk1"/>
                </a:solidFill>
                <a:latin typeface="Arial"/>
                <a:ea typeface="Arial"/>
                <a:cs typeface="Arial"/>
                <a:sym typeface="Arial"/>
              </a:rPr>
              <a:t>Thưởng thức âm nhạc: Nhạc sĩ Lưu Hữu Phước và Nghe nhạc: Bài hát Lên Đàng”</a:t>
            </a:r>
            <a:endParaRPr sz="36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fade">
                                      <p:cBhvr>
                                        <p:cTn id="10" dur="500"/>
                                        <p:tgtEl>
                                          <p:spTgt spid="2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p:cTn id="15" dur="500"/>
                                        <p:tgtEl>
                                          <p:spTgt spid="229"/>
                                        </p:tgtEl>
                                      </p:cBhvr>
                                    </p:animEffect>
                                  </p:childTnLst>
                                </p:cTn>
                              </p:par>
                              <p:par>
                                <p:cTn id="16" presetID="10" presetClass="entr" presetSubtype="0" fill="hold" nodeType="withEffect">
                                  <p:stCondLst>
                                    <p:cond delay="0"/>
                                  </p:stCondLst>
                                  <p:childTnLst>
                                    <p:set>
                                      <p:cBhvr>
                                        <p:cTn id="17" dur="1" fill="hold">
                                          <p:stCondLst>
                                            <p:cond delay="0"/>
                                          </p:stCondLst>
                                        </p:cTn>
                                        <p:tgtEl>
                                          <p:spTgt spid="228"/>
                                        </p:tgtEl>
                                        <p:attrNameLst>
                                          <p:attrName>style.visibility</p:attrName>
                                        </p:attrNameLst>
                                      </p:cBhvr>
                                      <p:to>
                                        <p:strVal val="visible"/>
                                      </p:to>
                                    </p:set>
                                    <p:animEffect transition="in" filter="fade">
                                      <p:cBhvr>
                                        <p:cTn id="18" dur="500"/>
                                        <p:tgtEl>
                                          <p:spTgt spid="2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1"/>
                                        </p:tgtEl>
                                        <p:attrNameLst>
                                          <p:attrName>style.visibility</p:attrName>
                                        </p:attrNameLst>
                                      </p:cBhvr>
                                      <p:to>
                                        <p:strVal val="visible"/>
                                      </p:to>
                                    </p:set>
                                    <p:animEffect transition="in" filter="fade">
                                      <p:cBhvr>
                                        <p:cTn id="23" dur="500"/>
                                        <p:tgtEl>
                                          <p:spTgt spid="231"/>
                                        </p:tgtEl>
                                      </p:cBhvr>
                                    </p:animEffect>
                                  </p:childTnLst>
                                </p:cTn>
                              </p:par>
                              <p:par>
                                <p:cTn id="24" presetID="10" presetClass="entr" presetSubtype="0" fill="hold" nodeType="withEffect">
                                  <p:stCondLst>
                                    <p:cond delay="0"/>
                                  </p:stCondLst>
                                  <p:childTnLst>
                                    <p:set>
                                      <p:cBhvr>
                                        <p:cTn id="25" dur="1" fill="hold">
                                          <p:stCondLst>
                                            <p:cond delay="0"/>
                                          </p:stCondLst>
                                        </p:cTn>
                                        <p:tgtEl>
                                          <p:spTgt spid="230"/>
                                        </p:tgtEl>
                                        <p:attrNameLst>
                                          <p:attrName>style.visibility</p:attrName>
                                        </p:attrNameLst>
                                      </p:cBhvr>
                                      <p:to>
                                        <p:strVal val="visible"/>
                                      </p:to>
                                    </p:set>
                                    <p:animEffect transition="in" filter="fade">
                                      <p:cBhvr>
                                        <p:cTn id="26"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432</Words>
  <Application>Microsoft Office PowerPoint</Application>
  <PresentationFormat>Custom</PresentationFormat>
  <Paragraphs>33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ASIA</cp:lastModifiedBy>
  <cp:revision>3</cp:revision>
  <dcterms:created xsi:type="dcterms:W3CDTF">2006-08-16T00:00:00Z</dcterms:created>
  <dcterms:modified xsi:type="dcterms:W3CDTF">2021-09-22T03:28:33Z</dcterms:modified>
</cp:coreProperties>
</file>