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57" r:id="rId3"/>
    <p:sldId id="297" r:id="rId4"/>
    <p:sldId id="298" r:id="rId5"/>
    <p:sldId id="258" r:id="rId6"/>
    <p:sldId id="260" r:id="rId7"/>
    <p:sldId id="259" r:id="rId8"/>
    <p:sldId id="262" r:id="rId9"/>
    <p:sldId id="299" r:id="rId10"/>
    <p:sldId id="265" r:id="rId11"/>
    <p:sldId id="313" r:id="rId12"/>
    <p:sldId id="300" r:id="rId13"/>
    <p:sldId id="301" r:id="rId14"/>
    <p:sldId id="302" r:id="rId15"/>
    <p:sldId id="269" r:id="rId16"/>
    <p:sldId id="303" r:id="rId17"/>
    <p:sldId id="314" r:id="rId18"/>
    <p:sldId id="264" r:id="rId19"/>
    <p:sldId id="263" r:id="rId20"/>
    <p:sldId id="266" r:id="rId21"/>
    <p:sldId id="305" r:id="rId22"/>
    <p:sldId id="304" r:id="rId23"/>
    <p:sldId id="271" r:id="rId24"/>
    <p:sldId id="306" r:id="rId25"/>
    <p:sldId id="307" r:id="rId26"/>
    <p:sldId id="308" r:id="rId27"/>
    <p:sldId id="309" r:id="rId28"/>
    <p:sldId id="310" r:id="rId29"/>
    <p:sldId id="311" r:id="rId30"/>
    <p:sldId id="312" r:id="rId31"/>
    <p:sldId id="280" r:id="rId32"/>
    <p:sldId id="281" r:id="rId33"/>
    <p:sldId id="287" r:id="rId34"/>
    <p:sldId id="270" r:id="rId35"/>
    <p:sldId id="290" r:id="rId36"/>
    <p:sldId id="272" r:id="rId37"/>
  </p:sldIdLst>
  <p:sldSz cx="18288000" cy="10287000"/>
  <p:notesSz cx="6858000" cy="9144000"/>
  <p:embeddedFontLs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22B"/>
    <a:srgbClr val="E4D5C6"/>
    <a:srgbClr val="E3AA6B"/>
    <a:srgbClr val="FDFAF0"/>
    <a:srgbClr val="575F79"/>
    <a:srgbClr val="444A5E"/>
    <a:srgbClr val="DCC7B2"/>
    <a:srgbClr val="744716"/>
    <a:srgbClr val="B0C976"/>
    <a:srgbClr val="F9ED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323" autoAdjust="0"/>
  </p:normalViewPr>
  <p:slideViewPr>
    <p:cSldViewPr>
      <p:cViewPr varScale="1">
        <p:scale>
          <a:sx n="46" d="100"/>
          <a:sy n="46" d="100"/>
        </p:scale>
        <p:origin x="75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99CF89-2AA3-41D3-B0C7-2033DEC05CB3}" type="datetimeFigureOut">
              <a:rPr lang="en-US" smtClean="0"/>
              <a:t>1/14/2026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E8A04-59C7-404E-9755-AFC329480126}" type="slidenum">
              <a:rPr lang="en-US" smtClean="0"/>
              <a:t>‹#›</a:t>
            </a:fld>
            <a:endParaRPr lang="en-US"/>
          </a:p>
        </p:txBody>
      </p:sp>
    </p:spTree>
    <p:extLst>
      <p:ext uri="{BB962C8B-B14F-4D97-AF65-F5344CB8AC3E}">
        <p14:creationId xmlns:p14="http://schemas.microsoft.com/office/powerpoint/2010/main" val="259346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t>27</a:t>
            </a:fld>
            <a:endParaRPr lang="en-US"/>
          </a:p>
        </p:txBody>
      </p:sp>
    </p:spTree>
    <p:extLst>
      <p:ext uri="{BB962C8B-B14F-4D97-AF65-F5344CB8AC3E}">
        <p14:creationId xmlns:p14="http://schemas.microsoft.com/office/powerpoint/2010/main" val="656702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t>28</a:t>
            </a:fld>
            <a:endParaRPr lang="en-US"/>
          </a:p>
        </p:txBody>
      </p:sp>
    </p:spTree>
    <p:extLst>
      <p:ext uri="{BB962C8B-B14F-4D97-AF65-F5344CB8AC3E}">
        <p14:creationId xmlns:p14="http://schemas.microsoft.com/office/powerpoint/2010/main" val="366444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t>29</a:t>
            </a:fld>
            <a:endParaRPr lang="en-US"/>
          </a:p>
        </p:txBody>
      </p:sp>
    </p:spTree>
    <p:extLst>
      <p:ext uri="{BB962C8B-B14F-4D97-AF65-F5344CB8AC3E}">
        <p14:creationId xmlns:p14="http://schemas.microsoft.com/office/powerpoint/2010/main" val="170302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t>30</a:t>
            </a:fld>
            <a:endParaRPr lang="en-US"/>
          </a:p>
        </p:txBody>
      </p:sp>
    </p:spTree>
    <p:extLst>
      <p:ext uri="{BB962C8B-B14F-4D97-AF65-F5344CB8AC3E}">
        <p14:creationId xmlns:p14="http://schemas.microsoft.com/office/powerpoint/2010/main" val="2504113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2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3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1.svg"/><Relationship Id="rId7" Type="http://schemas.openxmlformats.org/officeDocument/2006/relationships/image" Target="../media/image66.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35.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grpSp>
        <p:nvGrpSpPr>
          <p:cNvPr id="3" name="Group 3"/>
          <p:cNvGrpSpPr/>
          <p:nvPr/>
        </p:nvGrpSpPr>
        <p:grpSpPr>
          <a:xfrm>
            <a:off x="0" y="8142526"/>
            <a:ext cx="18783822" cy="2144474"/>
            <a:chOff x="0" y="0"/>
            <a:chExt cx="6354034" cy="725415"/>
          </a:xfrm>
        </p:grpSpPr>
        <p:sp>
          <p:nvSpPr>
            <p:cNvPr id="4" name="Freeform 4"/>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5F1A1F"/>
            </a:solidFill>
          </p:spPr>
        </p:sp>
      </p:grpSp>
      <p:sp>
        <p:nvSpPr>
          <p:cNvPr id="16" name="TextBox 2">
            <a:extLst>
              <a:ext uri="{FF2B5EF4-FFF2-40B4-BE49-F238E27FC236}">
                <a16:creationId xmlns:a16="http://schemas.microsoft.com/office/drawing/2014/main" id="{92AE7FC7-C30B-1D13-9359-16BBF8BE464B}"/>
              </a:ext>
            </a:extLst>
          </p:cNvPr>
          <p:cNvSpPr txBox="1"/>
          <p:nvPr/>
        </p:nvSpPr>
        <p:spPr>
          <a:xfrm>
            <a:off x="694632" y="2628900"/>
            <a:ext cx="16898735" cy="3811684"/>
          </a:xfrm>
          <a:prstGeom prst="rect">
            <a:avLst/>
          </a:prstGeom>
        </p:spPr>
        <p:txBody>
          <a:bodyPr wrap="square" lIns="0" tIns="0" rIns="0" bIns="0" rtlCol="0" anchor="t">
            <a:spAutoFit/>
          </a:bodyPr>
          <a:lstStyle/>
          <a:p>
            <a:pPr algn="ctr">
              <a:lnSpc>
                <a:spcPct val="150000"/>
              </a:lnSpc>
            </a:pPr>
            <a:r>
              <a:rPr lang="en-US" sz="8800" b="1">
                <a:latin typeface="Arial" panose="020B0604020202020204" pitchFamily="34" charset="0"/>
                <a:cs typeface="Arial" panose="020B0604020202020204" pitchFamily="34" charset="0"/>
              </a:rPr>
              <a:t>CHÀO MỪNG CÁC EM ĐẾN VỚI BÀI HỌC NGÀY HÔM NAY!</a:t>
            </a:r>
          </a:p>
        </p:txBody>
      </p:sp>
      <p:grpSp>
        <p:nvGrpSpPr>
          <p:cNvPr id="20" name="Group 19">
            <a:extLst>
              <a:ext uri="{FF2B5EF4-FFF2-40B4-BE49-F238E27FC236}">
                <a16:creationId xmlns:a16="http://schemas.microsoft.com/office/drawing/2014/main" id="{D0826BE0-08BE-9A8F-2494-CAE745E62D11}"/>
              </a:ext>
            </a:extLst>
          </p:cNvPr>
          <p:cNvGrpSpPr/>
          <p:nvPr/>
        </p:nvGrpSpPr>
        <p:grpSpPr>
          <a:xfrm>
            <a:off x="-1103688" y="-27575"/>
            <a:ext cx="20495375" cy="1664303"/>
            <a:chOff x="-2237855" y="-18383"/>
            <a:chExt cx="20495375" cy="1664303"/>
          </a:xfrm>
        </p:grpSpPr>
        <p:pic>
          <p:nvPicPr>
            <p:cNvPr id="17" name="Picture 11">
              <a:extLst>
                <a:ext uri="{FF2B5EF4-FFF2-40B4-BE49-F238E27FC236}">
                  <a16:creationId xmlns:a16="http://schemas.microsoft.com/office/drawing/2014/main" id="{00A688C6-A393-E5ED-29E9-A051937405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42320" y="-18383"/>
              <a:ext cx="7315200" cy="1645920"/>
            </a:xfrm>
            <a:prstGeom prst="rect">
              <a:avLst/>
            </a:prstGeom>
          </p:spPr>
        </p:pic>
        <p:pic>
          <p:nvPicPr>
            <p:cNvPr id="18" name="Picture 11">
              <a:extLst>
                <a:ext uri="{FF2B5EF4-FFF2-40B4-BE49-F238E27FC236}">
                  <a16:creationId xmlns:a16="http://schemas.microsoft.com/office/drawing/2014/main" id="{A6DA6F0F-D92D-2837-C034-30DDCE81F6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43400" y="-18383"/>
              <a:ext cx="7315200" cy="1645920"/>
            </a:xfrm>
            <a:prstGeom prst="rect">
              <a:avLst/>
            </a:prstGeom>
          </p:spPr>
        </p:pic>
        <p:pic>
          <p:nvPicPr>
            <p:cNvPr id="19" name="Picture 11">
              <a:extLst>
                <a:ext uri="{FF2B5EF4-FFF2-40B4-BE49-F238E27FC236}">
                  <a16:creationId xmlns:a16="http://schemas.microsoft.com/office/drawing/2014/main" id="{774F18C4-F009-739F-C387-26DCD29DD6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37855" y="0"/>
              <a:ext cx="7315200" cy="1645920"/>
            </a:xfrm>
            <a:prstGeom prst="rect">
              <a:avLst/>
            </a:prstGeom>
          </p:spPr>
        </p:pic>
      </p:grpSp>
      <p:pic>
        <p:nvPicPr>
          <p:cNvPr id="21" name="Picture 19">
            <a:extLst>
              <a:ext uri="{FF2B5EF4-FFF2-40B4-BE49-F238E27FC236}">
                <a16:creationId xmlns:a16="http://schemas.microsoft.com/office/drawing/2014/main" id="{D9E59B58-BA21-26E5-CA4F-15DDFC73E317}"/>
              </a:ext>
            </a:extLst>
          </p:cNvPr>
          <p:cNvPicPr>
            <a:picLocks noChangeAspect="1"/>
          </p:cNvPicPr>
          <p:nvPr/>
        </p:nvPicPr>
        <p:blipFill>
          <a:blip r:embed="rId4"/>
          <a:srcRect/>
          <a:stretch>
            <a:fillRect/>
          </a:stretch>
        </p:blipFill>
        <p:spPr>
          <a:xfrm>
            <a:off x="0" y="5862717"/>
            <a:ext cx="2133600" cy="3767948"/>
          </a:xfrm>
          <a:prstGeom prst="rect">
            <a:avLst/>
          </a:prstGeom>
        </p:spPr>
      </p:pic>
      <p:pic>
        <p:nvPicPr>
          <p:cNvPr id="22" name="Picture 20">
            <a:extLst>
              <a:ext uri="{FF2B5EF4-FFF2-40B4-BE49-F238E27FC236}">
                <a16:creationId xmlns:a16="http://schemas.microsoft.com/office/drawing/2014/main" id="{C1A6EAA0-0351-385C-BCD4-1559D6D1F779}"/>
              </a:ext>
            </a:extLst>
          </p:cNvPr>
          <p:cNvPicPr>
            <a:picLocks noChangeAspect="1"/>
          </p:cNvPicPr>
          <p:nvPr/>
        </p:nvPicPr>
        <p:blipFill>
          <a:blip r:embed="rId5"/>
          <a:srcRect/>
          <a:stretch>
            <a:fillRect/>
          </a:stretch>
        </p:blipFill>
        <p:spPr>
          <a:xfrm>
            <a:off x="16306800" y="5956363"/>
            <a:ext cx="2011680" cy="3674302"/>
          </a:xfrm>
          <a:prstGeom prst="rect">
            <a:avLst/>
          </a:prstGeom>
        </p:spPr>
      </p:pic>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pic>
        <p:nvPicPr>
          <p:cNvPr id="31" name="Picture 5">
            <a:extLst>
              <a:ext uri="{FF2B5EF4-FFF2-40B4-BE49-F238E27FC236}">
                <a16:creationId xmlns:a16="http://schemas.microsoft.com/office/drawing/2014/main" id="{4267BF10-DF29-1F03-9E64-29127B61DE3A}"/>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9" name="TextBox 8">
            <a:extLst>
              <a:ext uri="{FF2B5EF4-FFF2-40B4-BE49-F238E27FC236}">
                <a16:creationId xmlns:a16="http://schemas.microsoft.com/office/drawing/2014/main" id="{0110553C-386D-3D04-C37D-876DE9C2BB74}"/>
              </a:ext>
            </a:extLst>
          </p:cNvPr>
          <p:cNvSpPr txBox="1"/>
          <p:nvPr/>
        </p:nvSpPr>
        <p:spPr>
          <a:xfrm>
            <a:off x="1181100" y="1028700"/>
            <a:ext cx="15925800" cy="998671"/>
          </a:xfrm>
          <a:prstGeom prst="rect">
            <a:avLst/>
          </a:prstGeom>
          <a:noFill/>
        </p:spPr>
        <p:txBody>
          <a:bodyPr wrap="square">
            <a:spAutoFit/>
          </a:bodyPr>
          <a:lstStyle/>
          <a:p>
            <a:pPr algn="ctr">
              <a:lnSpc>
                <a:spcPct val="150000"/>
              </a:lnSpc>
            </a:pPr>
            <a:r>
              <a:rPr lang="en-US" sz="4400" b="1" i="1">
                <a:latin typeface="Arial" panose="020B0604020202020204" pitchFamily="34" charset="0"/>
                <a:cs typeface="Arial" panose="020B0604020202020204" pitchFamily="34" charset="0"/>
              </a:rPr>
              <a:t>Bộ máy chính quyền thời Ngô:</a:t>
            </a:r>
            <a:endParaRPr lang="en-US" sz="4400" b="1" i="1"/>
          </a:p>
        </p:txBody>
      </p:sp>
      <p:pic>
        <p:nvPicPr>
          <p:cNvPr id="29" name="Picture 28">
            <a:extLst>
              <a:ext uri="{FF2B5EF4-FFF2-40B4-BE49-F238E27FC236}">
                <a16:creationId xmlns:a16="http://schemas.microsoft.com/office/drawing/2014/main" id="{5F11128A-0E34-9E20-D3FD-9CB885E63364}"/>
              </a:ext>
            </a:extLst>
          </p:cNvPr>
          <p:cNvPicPr>
            <a:picLocks noChangeAspect="1"/>
          </p:cNvPicPr>
          <p:nvPr/>
        </p:nvPicPr>
        <p:blipFill>
          <a:blip r:embed="rId4"/>
          <a:stretch>
            <a:fillRect/>
          </a:stretch>
        </p:blipFill>
        <p:spPr>
          <a:xfrm>
            <a:off x="457200" y="2783581"/>
            <a:ext cx="9525000" cy="5250962"/>
          </a:xfrm>
          <a:prstGeom prst="rect">
            <a:avLst/>
          </a:prstGeom>
        </p:spPr>
      </p:pic>
      <p:sp>
        <p:nvSpPr>
          <p:cNvPr id="30" name="TextBox 29">
            <a:extLst>
              <a:ext uri="{FF2B5EF4-FFF2-40B4-BE49-F238E27FC236}">
                <a16:creationId xmlns:a16="http://schemas.microsoft.com/office/drawing/2014/main" id="{BD93C8E8-D009-94D3-34CF-DC5D4BB58939}"/>
              </a:ext>
            </a:extLst>
          </p:cNvPr>
          <p:cNvSpPr txBox="1"/>
          <p:nvPr/>
        </p:nvSpPr>
        <p:spPr>
          <a:xfrm>
            <a:off x="10210800" y="2799910"/>
            <a:ext cx="7620000" cy="5883598"/>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Bộ máy tổ chức còn rất đơn giản.</a:t>
            </a:r>
          </a:p>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Các tướng lĩnh trấn giữ các châu quan trọng hay còn gọi là Thứ sử các châu như: Đinh Công Trứ làm Thứ sử Hoan Châu (vùng Nghệ - Tĩnh), Kiều Công Hãn làm Thứ sử Phong Châu (Phú Thọ).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barn(inVertical)">
                                      <p:cBhvr>
                                        <p:cTn id="17" dur="500"/>
                                        <p:tgtEl>
                                          <p:spTgt spid="3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5C94C31-EB08-870E-C2A4-27C20E602C8B}"/>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grpSp>
        <p:nvGrpSpPr>
          <p:cNvPr id="8" name="Group 7">
            <a:extLst>
              <a:ext uri="{FF2B5EF4-FFF2-40B4-BE49-F238E27FC236}">
                <a16:creationId xmlns:a16="http://schemas.microsoft.com/office/drawing/2014/main" id="{427707E5-DDF4-A38D-14CE-BCC62626EA2F}"/>
              </a:ext>
            </a:extLst>
          </p:cNvPr>
          <p:cNvGrpSpPr/>
          <p:nvPr/>
        </p:nvGrpSpPr>
        <p:grpSpPr>
          <a:xfrm>
            <a:off x="1484022" y="495300"/>
            <a:ext cx="15319955" cy="4305300"/>
            <a:chOff x="1242324" y="0"/>
            <a:chExt cx="15319955" cy="4305300"/>
          </a:xfrm>
        </p:grpSpPr>
        <p:sp>
          <p:nvSpPr>
            <p:cNvPr id="2" name="Rectangle: Rounded Corners 1">
              <a:extLst>
                <a:ext uri="{FF2B5EF4-FFF2-40B4-BE49-F238E27FC236}">
                  <a16:creationId xmlns:a16="http://schemas.microsoft.com/office/drawing/2014/main" id="{F881A94B-BCD2-8D7E-7218-62021408C86D}"/>
                </a:ext>
              </a:extLst>
            </p:cNvPr>
            <p:cNvSpPr/>
            <p:nvPr/>
          </p:nvSpPr>
          <p:spPr>
            <a:xfrm>
              <a:off x="1242324" y="952500"/>
              <a:ext cx="12321276" cy="3352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400">
                  <a:solidFill>
                    <a:schemeClr val="tx1"/>
                  </a:solidFill>
                </a:rPr>
                <a:t>Tiết độ sứ là chức quan gì?</a:t>
              </a:r>
              <a:endParaRPr lang="en-US" sz="4400">
                <a:solidFill>
                  <a:schemeClr val="tx1"/>
                </a:solidFill>
              </a:endParaRPr>
            </a:p>
            <a:p>
              <a:pPr marL="571500" indent="-571500" algn="just">
                <a:lnSpc>
                  <a:spcPct val="150000"/>
                </a:lnSpc>
                <a:buFont typeface="Arial" panose="020B0604020202020204" pitchFamily="34" charset="0"/>
                <a:buChar char="•"/>
              </a:pPr>
              <a:r>
                <a:rPr lang="vi-VN" sz="4400">
                  <a:solidFill>
                    <a:schemeClr val="tx1"/>
                  </a:solidFill>
                </a:rPr>
                <a:t>Trong lịch sử, những nhân vật nào đã xưng là Tiết độ sứ?</a:t>
              </a:r>
            </a:p>
          </p:txBody>
        </p:sp>
        <p:pic>
          <p:nvPicPr>
            <p:cNvPr id="7" name="Picture 14">
              <a:extLst>
                <a:ext uri="{FF2B5EF4-FFF2-40B4-BE49-F238E27FC236}">
                  <a16:creationId xmlns:a16="http://schemas.microsoft.com/office/drawing/2014/main" id="{FF4B2E61-7DAC-7C15-8180-BE5974352D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30200" y="0"/>
              <a:ext cx="3532079" cy="3448193"/>
            </a:xfrm>
            <a:prstGeom prst="rect">
              <a:avLst/>
            </a:prstGeom>
          </p:spPr>
        </p:pic>
      </p:grpSp>
      <p:sp>
        <p:nvSpPr>
          <p:cNvPr id="9" name="TextBox 8">
            <a:extLst>
              <a:ext uri="{FF2B5EF4-FFF2-40B4-BE49-F238E27FC236}">
                <a16:creationId xmlns:a16="http://schemas.microsoft.com/office/drawing/2014/main" id="{5C37966C-6B7E-56BC-AFAA-1E454348BB45}"/>
              </a:ext>
            </a:extLst>
          </p:cNvPr>
          <p:cNvSpPr txBox="1"/>
          <p:nvPr/>
        </p:nvSpPr>
        <p:spPr>
          <a:xfrm>
            <a:off x="5486400" y="5143500"/>
            <a:ext cx="11963400"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Tiết độ sứ l</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à chức quan cai quản một đơn vị hành chính lớn, gồm nhiều châu, quận ở vùng biên giới Trung Quốc thời Đường</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lịch sử, những nhân vật đã xưng là Tiết độ sứ</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Khúc Thừa Dụ, Dương Đình Nghệ</a:t>
            </a:r>
            <a:endPar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Arrow: Right 9">
            <a:extLst>
              <a:ext uri="{FF2B5EF4-FFF2-40B4-BE49-F238E27FC236}">
                <a16:creationId xmlns:a16="http://schemas.microsoft.com/office/drawing/2014/main" id="{01CDB599-D0A4-9488-ED78-716F938DE30C}"/>
              </a:ext>
            </a:extLst>
          </p:cNvPr>
          <p:cNvSpPr/>
          <p:nvPr/>
        </p:nvSpPr>
        <p:spPr>
          <a:xfrm>
            <a:off x="891275" y="6259856"/>
            <a:ext cx="4025502" cy="23622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Arial" panose="020B0604020202020204" pitchFamily="34" charset="0"/>
                <a:cs typeface="Arial" panose="020B0604020202020204" pitchFamily="34" charset="0"/>
              </a:rPr>
              <a:t>Câu trả lời</a:t>
            </a:r>
          </a:p>
        </p:txBody>
      </p:sp>
    </p:spTree>
    <p:extLst>
      <p:ext uri="{BB962C8B-B14F-4D97-AF65-F5344CB8AC3E}">
        <p14:creationId xmlns:p14="http://schemas.microsoft.com/office/powerpoint/2010/main" val="71634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arn(inVertic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barn(inVertical)">
                                      <p:cBhvr>
                                        <p:cTn id="2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5C94C31-EB08-870E-C2A4-27C20E602C8B}"/>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pic>
        <p:nvPicPr>
          <p:cNvPr id="6" name="Picture 13">
            <a:extLst>
              <a:ext uri="{FF2B5EF4-FFF2-40B4-BE49-F238E27FC236}">
                <a16:creationId xmlns:a16="http://schemas.microsoft.com/office/drawing/2014/main" id="{BF0A8F1F-20D3-B26A-5A19-84A467876B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0" y="4758584"/>
            <a:ext cx="4374360" cy="5528416"/>
          </a:xfrm>
          <a:prstGeom prst="rect">
            <a:avLst/>
          </a:prstGeom>
        </p:spPr>
      </p:pic>
      <p:sp>
        <p:nvSpPr>
          <p:cNvPr id="2" name="Thought Bubble: Cloud 1">
            <a:extLst>
              <a:ext uri="{FF2B5EF4-FFF2-40B4-BE49-F238E27FC236}">
                <a16:creationId xmlns:a16="http://schemas.microsoft.com/office/drawing/2014/main" id="{F881A94B-BCD2-8D7E-7218-62021408C86D}"/>
              </a:ext>
            </a:extLst>
          </p:cNvPr>
          <p:cNvSpPr/>
          <p:nvPr/>
        </p:nvSpPr>
        <p:spPr>
          <a:xfrm>
            <a:off x="1242324" y="952500"/>
            <a:ext cx="10721075" cy="6934200"/>
          </a:xfrm>
          <a:prstGeom prst="cloudCallout">
            <a:avLst>
              <a:gd name="adj1" fmla="val 79177"/>
              <a:gd name="adj2" fmla="val 1387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rPr>
              <a:t>Quyết định bỏ chức Tiết độ sứ, thiết lập chính quyền độc lập của Ngô Quyền có ý nghĩa như thế nào?</a:t>
            </a:r>
            <a:endParaRPr lang="en-US" sz="4400">
              <a:solidFill>
                <a:schemeClr val="tx1"/>
              </a:solidFill>
            </a:endParaRPr>
          </a:p>
        </p:txBody>
      </p:sp>
    </p:spTree>
    <p:extLst>
      <p:ext uri="{BB962C8B-B14F-4D97-AF65-F5344CB8AC3E}">
        <p14:creationId xmlns:p14="http://schemas.microsoft.com/office/powerpoint/2010/main" val="2402924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5C94C31-EB08-870E-C2A4-27C20E602C8B}"/>
              </a:ext>
            </a:extLst>
          </p:cNvPr>
          <p:cNvPicPr>
            <a:picLocks noGrp="1" noRot="1" noMove="1" noResize="1" noEditPoints="1" noAdjustHandles="1" noChangeArrowheads="1" noChangeShapeType="1" noCrop="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7" name="TextBox 6">
            <a:extLst>
              <a:ext uri="{FF2B5EF4-FFF2-40B4-BE49-F238E27FC236}">
                <a16:creationId xmlns:a16="http://schemas.microsoft.com/office/drawing/2014/main" id="{A963129F-800E-C3D1-D60C-66EFBC4860A6}"/>
              </a:ext>
            </a:extLst>
          </p:cNvPr>
          <p:cNvSpPr txBox="1"/>
          <p:nvPr/>
        </p:nvSpPr>
        <p:spPr>
          <a:xfrm>
            <a:off x="632725" y="1496122"/>
            <a:ext cx="9906000" cy="644157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Việc quyết định bỏ chức Tiết độ sứ, thiết lập chính quyền độc lập của nhà Ngô Quyền đã chứng tỏ nền độc lập dân tộc được khẳng định, vị thế của đất nước đã khác trước. </a:t>
            </a:r>
          </a:p>
          <a:p>
            <a:pPr marL="571500" indent="-571500" algn="just">
              <a:lnSpc>
                <a:spcPct val="150000"/>
              </a:lnSpc>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Đây cũng chính là nền tảng căn bản cho công cuộc phát triển đất nước sau này. </a:t>
            </a:r>
            <a:endParaRPr lang="en-US" sz="40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29C21C17-0B79-30CB-CA81-0F97C728A94C}"/>
              </a:ext>
            </a:extLst>
          </p:cNvPr>
          <p:cNvGrpSpPr/>
          <p:nvPr/>
        </p:nvGrpSpPr>
        <p:grpSpPr>
          <a:xfrm>
            <a:off x="10934700" y="716408"/>
            <a:ext cx="7239000" cy="8689144"/>
            <a:chOff x="10934700" y="716408"/>
            <a:chExt cx="7239000" cy="8689144"/>
          </a:xfrm>
        </p:grpSpPr>
        <p:pic>
          <p:nvPicPr>
            <p:cNvPr id="8" name="Picture 7" descr="A person wearing a garment&#10;&#10;Description automatically generated with medium confidence">
              <a:extLst>
                <a:ext uri="{FF2B5EF4-FFF2-40B4-BE49-F238E27FC236}">
                  <a16:creationId xmlns:a16="http://schemas.microsoft.com/office/drawing/2014/main" id="{FD4DF1EE-ED1C-46A6-20D0-0822CE211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716408"/>
              <a:ext cx="6400800" cy="8001000"/>
            </a:xfrm>
            <a:prstGeom prst="rect">
              <a:avLst/>
            </a:prstGeom>
          </p:spPr>
        </p:pic>
        <p:sp>
          <p:nvSpPr>
            <p:cNvPr id="9" name="TextBox 8">
              <a:extLst>
                <a:ext uri="{FF2B5EF4-FFF2-40B4-BE49-F238E27FC236}">
                  <a16:creationId xmlns:a16="http://schemas.microsoft.com/office/drawing/2014/main" id="{38FFAAD1-253A-DB61-932F-50302CF82099}"/>
                </a:ext>
              </a:extLst>
            </p:cNvPr>
            <p:cNvSpPr txBox="1"/>
            <p:nvPr/>
          </p:nvSpPr>
          <p:spPr>
            <a:xfrm>
              <a:off x="10934700" y="8736458"/>
              <a:ext cx="7239000"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Tượng Dương Đình Nghệ ở Thanh Hóa</a:t>
              </a:r>
              <a:endParaRPr lang="en-US" sz="2800" i="1"/>
            </a:p>
          </p:txBody>
        </p:sp>
      </p:grpSp>
    </p:spTree>
    <p:extLst>
      <p:ext uri="{BB962C8B-B14F-4D97-AF65-F5344CB8AC3E}">
        <p14:creationId xmlns:p14="http://schemas.microsoft.com/office/powerpoint/2010/main" val="1907688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6D21C577-BFF3-5E7F-6D0A-2385670F6290}"/>
              </a:ext>
            </a:extLst>
          </p:cNvPr>
          <p:cNvGrpSpPr/>
          <p:nvPr/>
        </p:nvGrpSpPr>
        <p:grpSpPr>
          <a:xfrm>
            <a:off x="0" y="8142526"/>
            <a:ext cx="18783822" cy="2144474"/>
            <a:chOff x="0" y="0"/>
            <a:chExt cx="6354034" cy="725415"/>
          </a:xfrm>
        </p:grpSpPr>
        <p:sp>
          <p:nvSpPr>
            <p:cNvPr id="10" name="Freeform 3">
              <a:extLst>
                <a:ext uri="{FF2B5EF4-FFF2-40B4-BE49-F238E27FC236}">
                  <a16:creationId xmlns:a16="http://schemas.microsoft.com/office/drawing/2014/main" id="{C3346B14-4E3B-934C-F1FB-CFEC328A7B9E}"/>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1F222B"/>
            </a:solidFill>
          </p:spPr>
        </p:sp>
      </p:grpSp>
      <p:grpSp>
        <p:nvGrpSpPr>
          <p:cNvPr id="2" name="Group 1">
            <a:extLst>
              <a:ext uri="{FF2B5EF4-FFF2-40B4-BE49-F238E27FC236}">
                <a16:creationId xmlns:a16="http://schemas.microsoft.com/office/drawing/2014/main" id="{8B0E8797-3FB5-3B4A-27CD-E13039C2DB27}"/>
              </a:ext>
            </a:extLst>
          </p:cNvPr>
          <p:cNvGrpSpPr/>
          <p:nvPr/>
        </p:nvGrpSpPr>
        <p:grpSpPr>
          <a:xfrm>
            <a:off x="990600" y="495300"/>
            <a:ext cx="16002000" cy="6823624"/>
            <a:chOff x="533400" y="2454756"/>
            <a:chExt cx="17164048" cy="5691582"/>
          </a:xfrm>
        </p:grpSpPr>
        <p:pic>
          <p:nvPicPr>
            <p:cNvPr id="3" name="Picture 2">
              <a:extLst>
                <a:ext uri="{FF2B5EF4-FFF2-40B4-BE49-F238E27FC236}">
                  <a16:creationId xmlns:a16="http://schemas.microsoft.com/office/drawing/2014/main" id="{DD867E6E-C568-BD29-AC14-1CD3B1C712DD}"/>
                </a:ext>
              </a:extLst>
            </p:cNvPr>
            <p:cNvPicPr>
              <a:picLocks noChangeAspect="1"/>
            </p:cNvPicPr>
            <p:nvPr/>
          </p:nvPicPr>
          <p:blipFill>
            <a:blip r:embed="rId2"/>
            <a:stretch>
              <a:fillRect/>
            </a:stretch>
          </p:blipFill>
          <p:spPr>
            <a:xfrm>
              <a:off x="1676400" y="2583180"/>
              <a:ext cx="15163800" cy="5120640"/>
            </a:xfrm>
            <a:prstGeom prst="rect">
              <a:avLst/>
            </a:prstGeom>
          </p:spPr>
        </p:pic>
        <p:pic>
          <p:nvPicPr>
            <p:cNvPr id="4" name="Picture 5">
              <a:extLst>
                <a:ext uri="{FF2B5EF4-FFF2-40B4-BE49-F238E27FC236}">
                  <a16:creationId xmlns:a16="http://schemas.microsoft.com/office/drawing/2014/main" id="{9AB01504-A50C-2EBA-44EF-A42781ABC5A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a:off x="533400" y="2454756"/>
              <a:ext cx="1524000" cy="5691582"/>
            </a:xfrm>
            <a:prstGeom prst="rect">
              <a:avLst/>
            </a:prstGeom>
          </p:spPr>
        </p:pic>
        <p:pic>
          <p:nvPicPr>
            <p:cNvPr id="5" name="Picture 5">
              <a:extLst>
                <a:ext uri="{FF2B5EF4-FFF2-40B4-BE49-F238E27FC236}">
                  <a16:creationId xmlns:a16="http://schemas.microsoft.com/office/drawing/2014/main" id="{151C3EAB-3DD3-5D65-DD7B-CF4CA66C9FF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flipH="1">
              <a:off x="16173448" y="2454756"/>
              <a:ext cx="1524000" cy="5691582"/>
            </a:xfrm>
            <a:prstGeom prst="rect">
              <a:avLst/>
            </a:prstGeom>
          </p:spPr>
        </p:pic>
        <p:sp>
          <p:nvSpPr>
            <p:cNvPr id="6" name="TextBox 5">
              <a:extLst>
                <a:ext uri="{FF2B5EF4-FFF2-40B4-BE49-F238E27FC236}">
                  <a16:creationId xmlns:a16="http://schemas.microsoft.com/office/drawing/2014/main" id="{3A560ADC-30D8-2D12-4B77-C5135507577C}"/>
                </a:ext>
              </a:extLst>
            </p:cNvPr>
            <p:cNvSpPr txBox="1"/>
            <p:nvPr/>
          </p:nvSpPr>
          <p:spPr>
            <a:xfrm>
              <a:off x="2139336" y="2506897"/>
              <a:ext cx="13993043" cy="5067152"/>
            </a:xfrm>
            <a:prstGeom prst="rect">
              <a:avLst/>
            </a:prstGeom>
            <a:noFill/>
          </p:spPr>
          <p:txBody>
            <a:bodyPr wrap="square">
              <a:spAutoFit/>
            </a:bodyPr>
            <a:lstStyle/>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PHẦN 2: </a:t>
              </a:r>
            </a:p>
            <a:p>
              <a:pPr algn="ctr">
                <a:lnSpc>
                  <a:spcPct val="150000"/>
                </a:lnSpc>
                <a:spcBef>
                  <a:spcPts val="300"/>
                </a:spcBef>
                <a:spcAft>
                  <a:spcPts val="300"/>
                </a:spcAft>
              </a:pPr>
              <a:r>
                <a:rPr lang="vi-VN" sz="6600" b="1" kern="0">
                  <a:effectLst/>
                  <a:latin typeface="Arial" panose="020B0604020202020204" pitchFamily="34" charset="0"/>
                  <a:ea typeface="Times New Roman" panose="02020603050405020304" pitchFamily="18" charset="0"/>
                  <a:cs typeface="Arial" panose="020B0604020202020204" pitchFamily="34" charset="0"/>
                </a:rPr>
                <a:t>CÔNG CUỘC THỐNG NHẤT ĐẤT NƯỚC</a:t>
              </a:r>
              <a:r>
                <a:rPr lang="en-US" sz="6600" b="1" kern="0">
                  <a:effectLst/>
                  <a:latin typeface="Arial" panose="020B0604020202020204" pitchFamily="34" charset="0"/>
                  <a:ea typeface="Times New Roman" panose="02020603050405020304" pitchFamily="18" charset="0"/>
                  <a:cs typeface="Arial" panose="020B0604020202020204" pitchFamily="34" charset="0"/>
                </a:rPr>
                <a:t> CỦA</a:t>
              </a:r>
              <a:r>
                <a:rPr lang="vi-VN" sz="6600" b="1" kern="0">
                  <a:effectLst/>
                  <a:latin typeface="Arial" panose="020B0604020202020204" pitchFamily="34" charset="0"/>
                  <a:ea typeface="Times New Roman" panose="02020603050405020304" pitchFamily="18" charset="0"/>
                  <a:cs typeface="Arial" panose="020B0604020202020204" pitchFamily="34" charset="0"/>
                </a:rPr>
                <a:t> ĐINH BỘ</a:t>
              </a:r>
              <a:r>
                <a:rPr lang="en-US" sz="6600" b="1" kern="0">
                  <a:latin typeface="Arial" panose="020B0604020202020204" pitchFamily="34" charset="0"/>
                  <a:ea typeface="Times New Roman" panose="02020603050405020304" pitchFamily="18" charset="0"/>
                  <a:cs typeface="Arial" panose="020B0604020202020204" pitchFamily="34" charset="0"/>
                </a:rPr>
                <a:t> </a:t>
              </a:r>
              <a:r>
                <a:rPr lang="vi-VN" sz="6600" b="1" kern="0">
                  <a:effectLst/>
                  <a:latin typeface="Arial" panose="020B0604020202020204" pitchFamily="34" charset="0"/>
                  <a:ea typeface="Times New Roman" panose="02020603050405020304" pitchFamily="18" charset="0"/>
                  <a:cs typeface="Arial" panose="020B0604020202020204" pitchFamily="34" charset="0"/>
                </a:rPr>
                <a:t>LĨNH VÀ SỰ THÀNH LẬP NHÀ ĐINH</a:t>
              </a:r>
              <a:endParaRPr lang="en-US" sz="6600" b="1" kern="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8" name="Picture 9">
            <a:extLst>
              <a:ext uri="{FF2B5EF4-FFF2-40B4-BE49-F238E27FC236}">
                <a16:creationId xmlns:a16="http://schemas.microsoft.com/office/drawing/2014/main" id="{6AAE64F1-2F29-179A-3132-01B2055E2C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602222" y="6543906"/>
            <a:ext cx="5181600" cy="3664804"/>
          </a:xfrm>
          <a:prstGeom prst="rect">
            <a:avLst/>
          </a:prstGeom>
        </p:spPr>
      </p:pic>
      <p:pic>
        <p:nvPicPr>
          <p:cNvPr id="11" name="Picture 9">
            <a:extLst>
              <a:ext uri="{FF2B5EF4-FFF2-40B4-BE49-F238E27FC236}">
                <a16:creationId xmlns:a16="http://schemas.microsoft.com/office/drawing/2014/main" id="{E9D70F88-460D-D910-6B08-C20C1CBB08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3891" y="6542629"/>
            <a:ext cx="5181600" cy="3664804"/>
          </a:xfrm>
          <a:prstGeom prst="rect">
            <a:avLst/>
          </a:prstGeom>
        </p:spPr>
      </p:pic>
      <p:pic>
        <p:nvPicPr>
          <p:cNvPr id="13" name="Picture 21">
            <a:extLst>
              <a:ext uri="{FF2B5EF4-FFF2-40B4-BE49-F238E27FC236}">
                <a16:creationId xmlns:a16="http://schemas.microsoft.com/office/drawing/2014/main" id="{A1682B74-A03C-916C-CA40-37DB603752A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53784" y="6724263"/>
            <a:ext cx="4742037" cy="2714816"/>
          </a:xfrm>
          <a:prstGeom prst="rect">
            <a:avLst/>
          </a:prstGeom>
        </p:spPr>
      </p:pic>
    </p:spTree>
    <p:extLst>
      <p:ext uri="{BB962C8B-B14F-4D97-AF65-F5344CB8AC3E}">
        <p14:creationId xmlns:p14="http://schemas.microsoft.com/office/powerpoint/2010/main" val="33867856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4471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D2AA55-B895-81AA-32D0-B480FE82E447}"/>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6" name="TextBox 5">
            <a:extLst>
              <a:ext uri="{FF2B5EF4-FFF2-40B4-BE49-F238E27FC236}">
                <a16:creationId xmlns:a16="http://schemas.microsoft.com/office/drawing/2014/main" id="{14212FCD-B948-ACD6-4CFD-EC6133BC1C97}"/>
              </a:ext>
            </a:extLst>
          </p:cNvPr>
          <p:cNvSpPr txBox="1"/>
          <p:nvPr/>
        </p:nvSpPr>
        <p:spPr>
          <a:xfrm>
            <a:off x="1060333" y="723900"/>
            <a:ext cx="16167333" cy="183960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quan sát </a:t>
            </a:r>
            <a:r>
              <a:rPr lang="vi-VN" sz="4000" b="1" i="1">
                <a:solidFill>
                  <a:srgbClr val="FF0000"/>
                </a:solidFill>
                <a:latin typeface="Arial" panose="020B0604020202020204" pitchFamily="34" charset="0"/>
                <a:cs typeface="Arial" panose="020B0604020202020204" pitchFamily="34" charset="0"/>
              </a:rPr>
              <a:t>Hình 1 SGK tr.46 và </a:t>
            </a:r>
            <a:r>
              <a:rPr lang="en-US" sz="4000" b="1" i="1">
                <a:solidFill>
                  <a:srgbClr val="FF0000"/>
                </a:solidFill>
                <a:latin typeface="Arial" panose="020B0604020202020204" pitchFamily="34" charset="0"/>
                <a:cs typeface="Arial" panose="020B0604020202020204" pitchFamily="34" charset="0"/>
              </a:rPr>
              <a:t>cho biết</a:t>
            </a:r>
            <a:r>
              <a:rPr lang="vi-VN" sz="4000" b="1" i="1">
                <a:solidFill>
                  <a:srgbClr val="FF0000"/>
                </a:solidFill>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Tình hình nước ta sau khi Ngô Quyền mất như thế nào?</a:t>
            </a:r>
            <a:endParaRPr lang="en-US" sz="4000">
              <a:latin typeface="Arial" panose="020B0604020202020204" pitchFamily="34" charset="0"/>
              <a:cs typeface="Arial" panose="020B0604020202020204" pitchFamily="34" charset="0"/>
            </a:endParaRPr>
          </a:p>
        </p:txBody>
      </p:sp>
      <p:pic>
        <p:nvPicPr>
          <p:cNvPr id="8" name="Picture 7" descr="Map&#10;&#10;Description automatically generated">
            <a:extLst>
              <a:ext uri="{FF2B5EF4-FFF2-40B4-BE49-F238E27FC236}">
                <a16:creationId xmlns:a16="http://schemas.microsoft.com/office/drawing/2014/main" id="{E1E8AEED-7EF3-50AF-D7F9-1EB42E295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333" y="2866940"/>
            <a:ext cx="6934200" cy="6696160"/>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8C319B2B-F885-55F9-9E4F-8331EF0AE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5981" y="2951383"/>
            <a:ext cx="9118834" cy="62293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4471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D2AA55-B895-81AA-32D0-B480FE82E447}"/>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7" name="TextBox 6">
            <a:extLst>
              <a:ext uri="{FF2B5EF4-FFF2-40B4-BE49-F238E27FC236}">
                <a16:creationId xmlns:a16="http://schemas.microsoft.com/office/drawing/2014/main" id="{9BFCAF53-7C61-54E2-785A-5887186B6279}"/>
              </a:ext>
            </a:extLst>
          </p:cNvPr>
          <p:cNvSpPr txBox="1"/>
          <p:nvPr/>
        </p:nvSpPr>
        <p:spPr>
          <a:xfrm>
            <a:off x="838200" y="1709257"/>
            <a:ext cx="8868124" cy="6868483"/>
          </a:xfrm>
          <a:prstGeom prst="rect">
            <a:avLst/>
          </a:prstGeom>
          <a:noFill/>
        </p:spPr>
        <p:txBody>
          <a:bodyPr wrap="square">
            <a:spAutoFit/>
          </a:bodyPr>
          <a:lstStyle/>
          <a:p>
            <a:pPr algn="just">
              <a:lnSpc>
                <a:spcPct val="150000"/>
              </a:lnSpc>
              <a:spcBef>
                <a:spcPts val="300"/>
              </a:spcBef>
              <a:spcAft>
                <a:spcPts val="3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Tình hình nước ta sau khi Ngô Quyền mất: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Chính quyền nhà Ngô suy yếu      nhanh chóng.</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Các thế lực hào trưởng địa phương nổi lên, mỗi người chiếm cứ một vùng.</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Năm 965, chính quyền nhà Ngô tan rã, đất nước lâm vào tình trạng cát cứ của 12 sứ quân.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FA8D19A8-ABD5-766B-BC35-98D48FEB9D9B}"/>
              </a:ext>
            </a:extLst>
          </p:cNvPr>
          <p:cNvGrpSpPr/>
          <p:nvPr/>
        </p:nvGrpSpPr>
        <p:grpSpPr>
          <a:xfrm>
            <a:off x="9947857" y="2324100"/>
            <a:ext cx="7351421" cy="6465963"/>
            <a:chOff x="9872688" y="2324100"/>
            <a:chExt cx="7351421" cy="6465963"/>
          </a:xfrm>
        </p:grpSpPr>
        <p:pic>
          <p:nvPicPr>
            <p:cNvPr id="4" name="Picture 3">
              <a:extLst>
                <a:ext uri="{FF2B5EF4-FFF2-40B4-BE49-F238E27FC236}">
                  <a16:creationId xmlns:a16="http://schemas.microsoft.com/office/drawing/2014/main" id="{524C49A5-0963-B679-3CAF-DF274E0763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72688" y="2324100"/>
              <a:ext cx="7317079" cy="5150538"/>
            </a:xfrm>
            <a:prstGeom prst="rect">
              <a:avLst/>
            </a:prstGeom>
          </p:spPr>
        </p:pic>
        <p:sp>
          <p:nvSpPr>
            <p:cNvPr id="11" name="TextBox 10">
              <a:extLst>
                <a:ext uri="{FF2B5EF4-FFF2-40B4-BE49-F238E27FC236}">
                  <a16:creationId xmlns:a16="http://schemas.microsoft.com/office/drawing/2014/main" id="{17962635-C599-CB54-D35A-C7BD01E89E62}"/>
                </a:ext>
              </a:extLst>
            </p:cNvPr>
            <p:cNvSpPr txBox="1"/>
            <p:nvPr/>
          </p:nvSpPr>
          <p:spPr>
            <a:xfrm>
              <a:off x="9985109" y="7474638"/>
              <a:ext cx="7239000" cy="1315425"/>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Sơ đồ mô tả vị trí quân sự chiếm đóng của 12 sứ quân.</a:t>
              </a:r>
              <a:endParaRPr lang="en-US" sz="2800" i="1"/>
            </a:p>
          </p:txBody>
        </p:sp>
      </p:grpSp>
    </p:spTree>
    <p:extLst>
      <p:ext uri="{BB962C8B-B14F-4D97-AF65-F5344CB8AC3E}">
        <p14:creationId xmlns:p14="http://schemas.microsoft.com/office/powerpoint/2010/main" val="322651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97E94A64-CE00-2A52-9BB6-534FB6F2CA6B}"/>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pic>
        <p:nvPicPr>
          <p:cNvPr id="2" name="Picture 1">
            <a:extLst>
              <a:ext uri="{FF2B5EF4-FFF2-40B4-BE49-F238E27FC236}">
                <a16:creationId xmlns:a16="http://schemas.microsoft.com/office/drawing/2014/main" id="{B3EECEE9-D6D1-8FFF-9E7A-9EAF2987F7E9}"/>
              </a:ext>
            </a:extLst>
          </p:cNvPr>
          <p:cNvPicPr>
            <a:picLocks noChangeAspect="1"/>
          </p:cNvPicPr>
          <p:nvPr/>
        </p:nvPicPr>
        <p:blipFill>
          <a:blip r:embed="rId4"/>
          <a:stretch>
            <a:fillRect/>
          </a:stretch>
        </p:blipFill>
        <p:spPr>
          <a:xfrm>
            <a:off x="596667" y="427835"/>
            <a:ext cx="17094666" cy="9431329"/>
          </a:xfrm>
          <a:prstGeom prst="rect">
            <a:avLst/>
          </a:prstGeom>
        </p:spPr>
      </p:pic>
      <p:sp>
        <p:nvSpPr>
          <p:cNvPr id="5" name="TextBox 4">
            <a:extLst>
              <a:ext uri="{FF2B5EF4-FFF2-40B4-BE49-F238E27FC236}">
                <a16:creationId xmlns:a16="http://schemas.microsoft.com/office/drawing/2014/main" id="{B00E3B38-DB03-35A1-3C78-6FD1DAED64B8}"/>
              </a:ext>
            </a:extLst>
          </p:cNvPr>
          <p:cNvSpPr txBox="1"/>
          <p:nvPr/>
        </p:nvSpPr>
        <p:spPr>
          <a:xfrm>
            <a:off x="1295400" y="495300"/>
            <a:ext cx="15697200" cy="1063433"/>
          </a:xfrm>
          <a:prstGeom prst="rect">
            <a:avLst/>
          </a:prstGeom>
          <a:noFill/>
        </p:spPr>
        <p:txBody>
          <a:bodyPr wrap="square">
            <a:spAutoFit/>
          </a:bodyPr>
          <a:lstStyle/>
          <a:p>
            <a:pPr algn="ctr">
              <a:lnSpc>
                <a:spcPct val="150000"/>
              </a:lnSpc>
            </a:pPr>
            <a:r>
              <a:rPr lang="fr-FR" sz="4800" b="1">
                <a:solidFill>
                  <a:srgbClr val="FF0000"/>
                </a:solidFill>
                <a:effectLst/>
                <a:latin typeface="Arial" panose="020B0604020202020204" pitchFamily="34" charset="0"/>
                <a:ea typeface="Calibri" panose="020F0502020204030204" pitchFamily="34" charset="0"/>
                <a:cs typeface="Arial" panose="020B0604020202020204" pitchFamily="34" charset="0"/>
              </a:rPr>
              <a:t>Mở rộng</a:t>
            </a:r>
            <a:endParaRPr lang="en-US" sz="4800" b="1">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03469B6-FDD4-CF7B-2A11-DE6B31096058}"/>
              </a:ext>
            </a:extLst>
          </p:cNvPr>
          <p:cNvSpPr txBox="1"/>
          <p:nvPr/>
        </p:nvSpPr>
        <p:spPr>
          <a:xfrm>
            <a:off x="1066800" y="1664053"/>
            <a:ext cx="8839200" cy="7725128"/>
          </a:xfrm>
          <a:prstGeom prst="rect">
            <a:avLst/>
          </a:prstGeom>
          <a:noFill/>
        </p:spPr>
        <p:txBody>
          <a:bodyPr wrap="square">
            <a:spAutoFit/>
          </a:bodyPr>
          <a:lstStyle/>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Sau khi Ngô Quyền mất, con còn nhỏ, lợi dụng tình hình này, Dương Tam Kha đã tiếm quyền. Ngô Xương Ngập sợ bị liên lụy, bèn bỏ trốn. </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Năm 950, Ngô Xương Văn quay lại kinh thành, đánh úp, </a:t>
            </a:r>
            <a:r>
              <a:rPr lang="fr-FR" sz="3600">
                <a:effectLst/>
                <a:latin typeface="Arial" panose="020B0604020202020204" pitchFamily="34" charset="0"/>
                <a:ea typeface="Calibri" panose="020F0502020204030204" pitchFamily="34" charset="0"/>
                <a:cs typeface="Arial" panose="020B0604020202020204" pitchFamily="34" charset="0"/>
              </a:rPr>
              <a:t>giành</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lại ngôi vua.</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Tình hình trong nước rất rối loạn, các thế lực hào trưởng địa phương nổi lên khắp nơi.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descr="A picture containing text, person&#10;&#10;Description automatically generated">
            <a:extLst>
              <a:ext uri="{FF2B5EF4-FFF2-40B4-BE49-F238E27FC236}">
                <a16:creationId xmlns:a16="http://schemas.microsoft.com/office/drawing/2014/main" id="{3974D553-5651-8DCB-F086-46C14CD1AE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2689" y="1776084"/>
            <a:ext cx="7210737" cy="7262243"/>
          </a:xfrm>
          <a:prstGeom prst="rect">
            <a:avLst/>
          </a:prstGeom>
        </p:spPr>
      </p:pic>
    </p:spTree>
    <p:extLst>
      <p:ext uri="{BB962C8B-B14F-4D97-AF65-F5344CB8AC3E}">
        <p14:creationId xmlns:p14="http://schemas.microsoft.com/office/powerpoint/2010/main" val="702958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arn(inVertical)">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barn(inVertical)">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barn(inVertical)">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pic>
        <p:nvPicPr>
          <p:cNvPr id="19" name="Picture 7">
            <a:extLst>
              <a:ext uri="{FF2B5EF4-FFF2-40B4-BE49-F238E27FC236}">
                <a16:creationId xmlns:a16="http://schemas.microsoft.com/office/drawing/2014/main" id="{14182CC1-A78C-CC50-BB14-908D70C8ED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sp>
        <p:nvSpPr>
          <p:cNvPr id="13" name="TextBox 12">
            <a:extLst>
              <a:ext uri="{FF2B5EF4-FFF2-40B4-BE49-F238E27FC236}">
                <a16:creationId xmlns:a16="http://schemas.microsoft.com/office/drawing/2014/main" id="{810C05EE-BE21-D03E-5E37-87EC6032C8F3}"/>
              </a:ext>
            </a:extLst>
          </p:cNvPr>
          <p:cNvSpPr txBox="1"/>
          <p:nvPr/>
        </p:nvSpPr>
        <p:spPr>
          <a:xfrm>
            <a:off x="5448300" y="601200"/>
            <a:ext cx="7391400" cy="923330"/>
          </a:xfrm>
          <a:prstGeom prst="rect">
            <a:avLst/>
          </a:prstGeom>
          <a:noFill/>
        </p:spPr>
        <p:txBody>
          <a:bodyPr wrap="square">
            <a:spAutoFit/>
          </a:bodyPr>
          <a:lstStyle/>
          <a:p>
            <a:pPr algn="ctr"/>
            <a:r>
              <a:rPr lang="en-US" sz="5400" b="1">
                <a:latin typeface="Arial" panose="020B0604020202020204" pitchFamily="34" charset="0"/>
                <a:cs typeface="Arial" panose="020B0604020202020204" pitchFamily="34" charset="0"/>
              </a:rPr>
              <a:t>THẢO LUẬN NHÓM</a:t>
            </a:r>
            <a:endParaRPr lang="en-US" sz="5400" b="1"/>
          </a:p>
        </p:txBody>
      </p:sp>
      <p:sp>
        <p:nvSpPr>
          <p:cNvPr id="14" name="TextBox 13">
            <a:extLst>
              <a:ext uri="{FF2B5EF4-FFF2-40B4-BE49-F238E27FC236}">
                <a16:creationId xmlns:a16="http://schemas.microsoft.com/office/drawing/2014/main" id="{0D2339D7-A935-1226-5ABD-BFCE9B6900CD}"/>
              </a:ext>
            </a:extLst>
          </p:cNvPr>
          <p:cNvSpPr txBox="1"/>
          <p:nvPr/>
        </p:nvSpPr>
        <p:spPr>
          <a:xfrm>
            <a:off x="1021878" y="1674622"/>
            <a:ext cx="8477254" cy="2762936"/>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quan sát Hình 1, thảo luận và thực hiện nhiệm vụ vào </a:t>
            </a:r>
          </a:p>
          <a:p>
            <a:pPr algn="ctr">
              <a:lnSpc>
                <a:spcPct val="150000"/>
              </a:lnSpc>
            </a:pPr>
            <a:r>
              <a:rPr lang="en-US" sz="4000" b="1" i="1">
                <a:solidFill>
                  <a:srgbClr val="FF0000"/>
                </a:solidFill>
                <a:latin typeface="Arial" panose="020B0604020202020204" pitchFamily="34" charset="0"/>
                <a:cs typeface="Arial" panose="020B0604020202020204" pitchFamily="34" charset="0"/>
              </a:rPr>
              <a:t>Phiếu học tập số 1:</a:t>
            </a:r>
            <a:endParaRPr lang="en-US" sz="4000" b="1" i="1">
              <a:solidFill>
                <a:srgbClr val="FF0000"/>
              </a:solidFill>
            </a:endParaRPr>
          </a:p>
        </p:txBody>
      </p:sp>
      <p:graphicFrame>
        <p:nvGraphicFramePr>
          <p:cNvPr id="15" name="Table 11">
            <a:extLst>
              <a:ext uri="{FF2B5EF4-FFF2-40B4-BE49-F238E27FC236}">
                <a16:creationId xmlns:a16="http://schemas.microsoft.com/office/drawing/2014/main" id="{49780184-A0F4-057B-8A2C-9800B2C47349}"/>
              </a:ext>
            </a:extLst>
          </p:cNvPr>
          <p:cNvGraphicFramePr>
            <a:graphicFrameLocks noGrp="1"/>
          </p:cNvGraphicFramePr>
          <p:nvPr>
            <p:extLst>
              <p:ext uri="{D42A27DB-BD31-4B8C-83A1-F6EECF244321}">
                <p14:modId xmlns:p14="http://schemas.microsoft.com/office/powerpoint/2010/main" val="1215832802"/>
              </p:ext>
            </p:extLst>
          </p:nvPr>
        </p:nvGraphicFramePr>
        <p:xfrm>
          <a:off x="859953" y="4587649"/>
          <a:ext cx="8801103" cy="4928417"/>
        </p:xfrm>
        <a:graphic>
          <a:graphicData uri="http://schemas.openxmlformats.org/drawingml/2006/table">
            <a:tbl>
              <a:tblPr firstRow="1" bandRow="1">
                <a:tableStyleId>{22838BEF-8BB2-4498-84A7-C5851F593DF1}</a:tableStyleId>
              </a:tblPr>
              <a:tblGrid>
                <a:gridCol w="1959447">
                  <a:extLst>
                    <a:ext uri="{9D8B030D-6E8A-4147-A177-3AD203B41FA5}">
                      <a16:colId xmlns:a16="http://schemas.microsoft.com/office/drawing/2014/main" val="856726820"/>
                    </a:ext>
                  </a:extLst>
                </a:gridCol>
                <a:gridCol w="3907955">
                  <a:extLst>
                    <a:ext uri="{9D8B030D-6E8A-4147-A177-3AD203B41FA5}">
                      <a16:colId xmlns:a16="http://schemas.microsoft.com/office/drawing/2014/main" val="4101029296"/>
                    </a:ext>
                  </a:extLst>
                </a:gridCol>
                <a:gridCol w="2933701">
                  <a:extLst>
                    <a:ext uri="{9D8B030D-6E8A-4147-A177-3AD203B41FA5}">
                      <a16:colId xmlns:a16="http://schemas.microsoft.com/office/drawing/2014/main" val="4185442815"/>
                    </a:ext>
                  </a:extLst>
                </a:gridCol>
              </a:tblGrid>
              <a:tr h="908690">
                <a:tc gridSpan="3">
                  <a:txBody>
                    <a:bodyPr/>
                    <a:lstStyle/>
                    <a:p>
                      <a:pPr algn="ctr"/>
                      <a:r>
                        <a:rPr lang="en-US" sz="3600">
                          <a:latin typeface="Arial" panose="020B0604020202020204" pitchFamily="34" charset="0"/>
                          <a:cs typeface="Arial" panose="020B0604020202020204" pitchFamily="34" charset="0"/>
                        </a:rPr>
                        <a:t>PHIẾU HỌC TẬP SỐ 1</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83157049"/>
                  </a:ext>
                </a:extLst>
              </a:tr>
              <a:tr h="1293657">
                <a:tc>
                  <a:txBody>
                    <a:bodyPr/>
                    <a:lstStyle/>
                    <a:p>
                      <a:pPr algn="ctr"/>
                      <a:r>
                        <a:rPr lang="en-US" sz="3600" b="1">
                          <a:latin typeface="Arial" panose="020B0604020202020204" pitchFamily="34" charset="0"/>
                          <a:cs typeface="Arial" panose="020B0604020202020204" pitchFamily="34" charset="0"/>
                        </a:rPr>
                        <a:t>STT</a:t>
                      </a:r>
                    </a:p>
                  </a:txBody>
                  <a:tcPr anchor="ctr"/>
                </a:tc>
                <a:tc>
                  <a:txBody>
                    <a:bodyPr/>
                    <a:lstStyle/>
                    <a:p>
                      <a:pPr algn="ctr"/>
                      <a:r>
                        <a:rPr lang="en-US" sz="3600" b="1">
                          <a:latin typeface="Arial" panose="020B0604020202020204" pitchFamily="34" charset="0"/>
                          <a:cs typeface="Arial" panose="020B0604020202020204" pitchFamily="34" charset="0"/>
                        </a:rPr>
                        <a:t>Tên các sứ quân</a:t>
                      </a:r>
                    </a:p>
                  </a:txBody>
                  <a:tcPr anchor="ctr"/>
                </a:tc>
                <a:tc>
                  <a:txBody>
                    <a:bodyPr/>
                    <a:lstStyle/>
                    <a:p>
                      <a:pPr algn="ctr"/>
                      <a:r>
                        <a:rPr lang="en-US" sz="3600" b="1">
                          <a:latin typeface="Arial" panose="020B0604020202020204" pitchFamily="34" charset="0"/>
                          <a:cs typeface="Arial" panose="020B0604020202020204" pitchFamily="34" charset="0"/>
                        </a:rPr>
                        <a:t>Địa điểm đóng quân</a:t>
                      </a:r>
                    </a:p>
                  </a:txBody>
                  <a:tcPr anchor="ctr"/>
                </a:tc>
                <a:extLst>
                  <a:ext uri="{0D108BD9-81ED-4DB2-BD59-A6C34878D82A}">
                    <a16:rowId xmlns:a16="http://schemas.microsoft.com/office/drawing/2014/main" val="32069586"/>
                  </a:ext>
                </a:extLst>
              </a:tr>
              <a:tr h="908690">
                <a:tc>
                  <a:txBody>
                    <a:bodyPr/>
                    <a:lstStyle/>
                    <a:p>
                      <a:pPr algn="ctr"/>
                      <a:endParaRPr lang="en-US" sz="3600" b="1">
                        <a:latin typeface="Arial" panose="020B0604020202020204" pitchFamily="34" charset="0"/>
                        <a:cs typeface="Arial" panose="020B0604020202020204" pitchFamily="34" charset="0"/>
                      </a:endParaRPr>
                    </a:p>
                  </a:txBody>
                  <a:tcPr anchor="ctr"/>
                </a:tc>
                <a:tc>
                  <a:txBody>
                    <a:bodyPr/>
                    <a:lstStyle/>
                    <a:p>
                      <a:pPr algn="ctr"/>
                      <a:endParaRPr lang="en-US" sz="3600">
                        <a:latin typeface="Arial" panose="020B0604020202020204" pitchFamily="34" charset="0"/>
                        <a:cs typeface="Arial" panose="020B0604020202020204" pitchFamily="34" charset="0"/>
                      </a:endParaRPr>
                    </a:p>
                  </a:txBody>
                  <a:tcPr anchor="ctr"/>
                </a:tc>
                <a:tc>
                  <a:txBody>
                    <a:bodyPr/>
                    <a:lstStyle/>
                    <a:p>
                      <a:pPr algn="ct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991423245"/>
                  </a:ext>
                </a:extLst>
              </a:tr>
              <a:tr h="908690">
                <a:tc>
                  <a:txBody>
                    <a:bodyPr/>
                    <a:lstStyle/>
                    <a:p>
                      <a:pPr algn="ctr"/>
                      <a:endParaRPr lang="en-US" sz="3600" b="1">
                        <a:latin typeface="Arial" panose="020B0604020202020204" pitchFamily="34" charset="0"/>
                        <a:cs typeface="Arial" panose="020B0604020202020204" pitchFamily="34" charset="0"/>
                      </a:endParaRPr>
                    </a:p>
                  </a:txBody>
                  <a:tcPr anchor="ctr"/>
                </a:tc>
                <a:tc>
                  <a:txBody>
                    <a:bodyPr/>
                    <a:lstStyle/>
                    <a:p>
                      <a:pPr algn="ctr"/>
                      <a:endParaRPr lang="en-US" sz="3600">
                        <a:latin typeface="Arial" panose="020B0604020202020204" pitchFamily="34" charset="0"/>
                        <a:cs typeface="Arial" panose="020B0604020202020204" pitchFamily="34" charset="0"/>
                      </a:endParaRPr>
                    </a:p>
                  </a:txBody>
                  <a:tcPr anchor="ctr"/>
                </a:tc>
                <a:tc>
                  <a:txBody>
                    <a:bodyPr/>
                    <a:lstStyle/>
                    <a:p>
                      <a:pPr algn="ct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42092800"/>
                  </a:ext>
                </a:extLst>
              </a:tr>
              <a:tr h="908690">
                <a:tc>
                  <a:txBody>
                    <a:bodyPr/>
                    <a:lstStyle/>
                    <a:p>
                      <a:pPr algn="ctr"/>
                      <a:endParaRPr lang="en-US" sz="3600" b="1">
                        <a:latin typeface="Arial" panose="020B0604020202020204" pitchFamily="34" charset="0"/>
                        <a:cs typeface="Arial" panose="020B0604020202020204" pitchFamily="34" charset="0"/>
                      </a:endParaRPr>
                    </a:p>
                  </a:txBody>
                  <a:tcPr anchor="ctr"/>
                </a:tc>
                <a:tc>
                  <a:txBody>
                    <a:bodyPr/>
                    <a:lstStyle/>
                    <a:p>
                      <a:pPr algn="ctr"/>
                      <a:endParaRPr lang="en-US" sz="3600">
                        <a:latin typeface="Arial" panose="020B0604020202020204" pitchFamily="34" charset="0"/>
                        <a:cs typeface="Arial" panose="020B0604020202020204" pitchFamily="34" charset="0"/>
                      </a:endParaRPr>
                    </a:p>
                  </a:txBody>
                  <a:tcPr anchor="ctr"/>
                </a:tc>
                <a:tc>
                  <a:txBody>
                    <a:bodyPr/>
                    <a:lstStyle/>
                    <a:p>
                      <a:pPr algn="ct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33363778"/>
                  </a:ext>
                </a:extLst>
              </a:tr>
            </a:tbl>
          </a:graphicData>
        </a:graphic>
      </p:graphicFrame>
      <p:pic>
        <p:nvPicPr>
          <p:cNvPr id="18" name="Picture 17">
            <a:extLst>
              <a:ext uri="{FF2B5EF4-FFF2-40B4-BE49-F238E27FC236}">
                <a16:creationId xmlns:a16="http://schemas.microsoft.com/office/drawing/2014/main" id="{A59C560E-E1D4-5D8A-81AA-1CC64BC8F9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61569" y="2084980"/>
            <a:ext cx="7695251" cy="74310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pic>
        <p:nvPicPr>
          <p:cNvPr id="14" name="Picture 7">
            <a:extLst>
              <a:ext uri="{FF2B5EF4-FFF2-40B4-BE49-F238E27FC236}">
                <a16:creationId xmlns:a16="http://schemas.microsoft.com/office/drawing/2014/main" id="{16F14117-8DC5-1E4F-8D90-29D33040BF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graphicFrame>
        <p:nvGraphicFramePr>
          <p:cNvPr id="11" name="Table 10">
            <a:extLst>
              <a:ext uri="{FF2B5EF4-FFF2-40B4-BE49-F238E27FC236}">
                <a16:creationId xmlns:a16="http://schemas.microsoft.com/office/drawing/2014/main" id="{9399CE1F-2F44-7A08-24A1-BA9378AB6EC3}"/>
              </a:ext>
            </a:extLst>
          </p:cNvPr>
          <p:cNvGraphicFramePr>
            <a:graphicFrameLocks noGrp="1"/>
          </p:cNvGraphicFramePr>
          <p:nvPr>
            <p:extLst>
              <p:ext uri="{D42A27DB-BD31-4B8C-83A1-F6EECF244321}">
                <p14:modId xmlns:p14="http://schemas.microsoft.com/office/powerpoint/2010/main" val="728157167"/>
              </p:ext>
            </p:extLst>
          </p:nvPr>
        </p:nvGraphicFramePr>
        <p:xfrm>
          <a:off x="838200" y="388620"/>
          <a:ext cx="16611600" cy="9509760"/>
        </p:xfrm>
        <a:graphic>
          <a:graphicData uri="http://schemas.openxmlformats.org/drawingml/2006/table">
            <a:tbl>
              <a:tblPr firstRow="1" firstCol="1" bandRow="1">
                <a:tableStyleId>{22838BEF-8BB2-4498-84A7-C5851F593DF1}</a:tableStyleId>
              </a:tblPr>
              <a:tblGrid>
                <a:gridCol w="1524000">
                  <a:extLst>
                    <a:ext uri="{9D8B030D-6E8A-4147-A177-3AD203B41FA5}">
                      <a16:colId xmlns:a16="http://schemas.microsoft.com/office/drawing/2014/main" val="554735213"/>
                    </a:ext>
                  </a:extLst>
                </a:gridCol>
                <a:gridCol w="4876800">
                  <a:extLst>
                    <a:ext uri="{9D8B030D-6E8A-4147-A177-3AD203B41FA5}">
                      <a16:colId xmlns:a16="http://schemas.microsoft.com/office/drawing/2014/main" val="839922382"/>
                    </a:ext>
                  </a:extLst>
                </a:gridCol>
                <a:gridCol w="10210800">
                  <a:extLst>
                    <a:ext uri="{9D8B030D-6E8A-4147-A177-3AD203B41FA5}">
                      <a16:colId xmlns:a16="http://schemas.microsoft.com/office/drawing/2014/main" val="2578569562"/>
                    </a:ext>
                  </a:extLst>
                </a:gridCol>
              </a:tblGrid>
              <a:tr h="731520">
                <a:tc>
                  <a:txBody>
                    <a:bodyPr/>
                    <a:lstStyle/>
                    <a:p>
                      <a:pPr algn="ctr">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STT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ctr">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Tên các sứ quân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ctr">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Địa điểm đóng quân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3792473743"/>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1</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Ngô Xương Xí</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Bình Kiều (Triệu Sơn, Thanh Hóa)</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2917409737"/>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2</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Ngô Nhật Khánh</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Đường Lâm (Sơn Tây, Hà Nội)</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3697970606"/>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3</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Đỗ Cảnh Thạc</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Đỗ Động Giang (Thanh Oai, Hà Nội)</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2532116395"/>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4</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Phạm Bạch Hổ</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Đằng Châu (Hưng Yên)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689386387"/>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5</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Kiều Công Hãn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Phong Châu (Việt Trì, Lâm Thao, Phú Thọ)</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5944684"/>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6</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Kiều Thuận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Hồi Hồ (Cẩm Khê, Phú Thọ)</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2877365684"/>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7</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Nguyễn Khoan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Tam Đái (Vĩnh Tường, Vĩnh Phúc)</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943301356"/>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8</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Nguyễn Siêu</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Tây Phù Liệt (Thanh Trì, Hà Nội)</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220256659"/>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9</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Nguyễn Thủ Tiệp</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Tiên Du (Bắc Ninh)</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117743614"/>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10</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Lý Khuê</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Siêu Loại (Thuận Thành, Bắc Ninh)</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655441235"/>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11</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Trần Lãm</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Bố Hải Khẩu (Thái Bình)</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94804057"/>
                  </a:ext>
                </a:extLst>
              </a:tr>
              <a:tr h="731520">
                <a:tc>
                  <a:txBody>
                    <a:bodyPr/>
                    <a:lstStyle/>
                    <a:p>
                      <a:pPr algn="ctr">
                        <a:lnSpc>
                          <a:spcPct val="150000"/>
                        </a:lnSpc>
                        <a:spcBef>
                          <a:spcPts val="300"/>
                        </a:spcBef>
                        <a:spcAft>
                          <a:spcPts val="300"/>
                        </a:spcAft>
                      </a:pPr>
                      <a:r>
                        <a:rPr lang="fr-FR" sz="3600" b="0">
                          <a:effectLst/>
                          <a:latin typeface="Arial" panose="020B0604020202020204" pitchFamily="34" charset="0"/>
                          <a:cs typeface="Arial" panose="020B0604020202020204" pitchFamily="34" charset="0"/>
                        </a:rPr>
                        <a:t>12</a:t>
                      </a:r>
                      <a:endParaRPr lang="en-US" sz="3600" b="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Lã Đường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tc>
                  <a:txBody>
                    <a:bodyPr/>
                    <a:lstStyle/>
                    <a:p>
                      <a:pPr algn="l">
                        <a:lnSpc>
                          <a:spcPct val="150000"/>
                        </a:lnSpc>
                        <a:spcBef>
                          <a:spcPts val="300"/>
                        </a:spcBef>
                        <a:spcAft>
                          <a:spcPts val="300"/>
                        </a:spcAft>
                      </a:pPr>
                      <a:r>
                        <a:rPr lang="fr-FR" sz="3600">
                          <a:effectLst/>
                          <a:latin typeface="Arial" panose="020B0604020202020204" pitchFamily="34" charset="0"/>
                          <a:cs typeface="Arial" panose="020B0604020202020204" pitchFamily="34" charset="0"/>
                        </a:rPr>
                        <a:t>Tế Giang (Văn Giang, Hưng Yên)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47320" marR="47320" marT="0" marB="0" anchor="ctr"/>
                </a:tc>
                <a:extLst>
                  <a:ext uri="{0D108BD9-81ED-4DB2-BD59-A6C34878D82A}">
                    <a16:rowId xmlns:a16="http://schemas.microsoft.com/office/drawing/2014/main" val="199558892"/>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sp>
        <p:nvSpPr>
          <p:cNvPr id="2" name="TextBox 2"/>
          <p:cNvSpPr txBox="1"/>
          <p:nvPr/>
        </p:nvSpPr>
        <p:spPr>
          <a:xfrm>
            <a:off x="6096347" y="495300"/>
            <a:ext cx="6095306" cy="1224181"/>
          </a:xfrm>
          <a:prstGeom prst="rect">
            <a:avLst/>
          </a:prstGeom>
        </p:spPr>
        <p:txBody>
          <a:bodyPr wrap="square" lIns="0" tIns="0" rIns="0" bIns="0" rtlCol="0" anchor="t">
            <a:spAutoFit/>
          </a:bodyPr>
          <a:lstStyle/>
          <a:p>
            <a:pPr algn="ctr">
              <a:lnSpc>
                <a:spcPts val="10314"/>
              </a:lnSpc>
            </a:pPr>
            <a:r>
              <a:rPr lang="en-US" sz="6600" b="1">
                <a:solidFill>
                  <a:srgbClr val="5F1A1F"/>
                </a:solidFill>
                <a:latin typeface="Arial" panose="020B0604020202020204" pitchFamily="34" charset="0"/>
                <a:cs typeface="Arial" panose="020B0604020202020204" pitchFamily="34" charset="0"/>
              </a:rPr>
              <a:t>KHỞI ĐỘNG</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702646"/>
            <a:ext cx="1945313" cy="258435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16400" y="-8945"/>
            <a:ext cx="1371600" cy="1969661"/>
          </a:xfrm>
          <a:prstGeom prst="rect">
            <a:avLst/>
          </a:prstGeom>
        </p:spPr>
      </p:pic>
      <p:sp>
        <p:nvSpPr>
          <p:cNvPr id="12" name="TextBox 11">
            <a:extLst>
              <a:ext uri="{FF2B5EF4-FFF2-40B4-BE49-F238E27FC236}">
                <a16:creationId xmlns:a16="http://schemas.microsoft.com/office/drawing/2014/main" id="{6DCF2877-2F2D-4467-7F13-CB6F4A7AB482}"/>
              </a:ext>
            </a:extLst>
          </p:cNvPr>
          <p:cNvSpPr txBox="1"/>
          <p:nvPr/>
        </p:nvSpPr>
        <p:spPr>
          <a:xfrm>
            <a:off x="1371600" y="1719481"/>
            <a:ext cx="15544800" cy="1651671"/>
          </a:xfrm>
          <a:prstGeom prst="rect">
            <a:avLst/>
          </a:prstGeom>
          <a:noFill/>
        </p:spPr>
        <p:txBody>
          <a:bodyPr wrap="square">
            <a:spAutoFit/>
          </a:bodyPr>
          <a:lstStyle/>
          <a:p>
            <a:pPr algn="ctr">
              <a:lnSpc>
                <a:spcPct val="150000"/>
              </a:lnSpc>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Em hãy quan sát hình ảnh dưới đây và nêu đôi nét hiểu biết về Ngô Quyền và ý nghĩa của chiến thắng Bạch Đằng năm 938. </a:t>
            </a:r>
            <a:endParaRPr lang="en-US" sz="360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E4D4FDFD-9C22-CC2C-84DF-5CA4D0AA608F}"/>
              </a:ext>
            </a:extLst>
          </p:cNvPr>
          <p:cNvPicPr>
            <a:picLocks noChangeAspect="1"/>
          </p:cNvPicPr>
          <p:nvPr/>
        </p:nvPicPr>
        <p:blipFill rotWithShape="1">
          <a:blip r:embed="rId6">
            <a:extLst>
              <a:ext uri="{28A0092B-C50C-407E-A947-70E740481C1C}">
                <a14:useLocalDpi xmlns:a14="http://schemas.microsoft.com/office/drawing/2010/main" val="0"/>
              </a:ext>
            </a:extLst>
          </a:blip>
          <a:srcRect l="2000" t="3997" b="6076"/>
          <a:stretch/>
        </p:blipFill>
        <p:spPr>
          <a:xfrm>
            <a:off x="4572000" y="3447907"/>
            <a:ext cx="9334500" cy="64711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D5C6"/>
        </a:solidFill>
        <a:effectLst/>
      </p:bgPr>
    </p:bg>
    <p:spTree>
      <p:nvGrpSpPr>
        <p:cNvPr id="1" name=""/>
        <p:cNvGrpSpPr/>
        <p:nvPr/>
      </p:nvGrpSpPr>
      <p:grpSpPr>
        <a:xfrm>
          <a:off x="0" y="0"/>
          <a:ext cx="0" cy="0"/>
          <a:chOff x="0" y="0"/>
          <a:chExt cx="0" cy="0"/>
        </a:xfrm>
      </p:grpSpPr>
      <p:pic>
        <p:nvPicPr>
          <p:cNvPr id="24" name="Picture 5">
            <a:extLst>
              <a:ext uri="{FF2B5EF4-FFF2-40B4-BE49-F238E27FC236}">
                <a16:creationId xmlns:a16="http://schemas.microsoft.com/office/drawing/2014/main" id="{382664CF-AF4C-CD82-E6B7-741056A4C77A}"/>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20" name="TextBox 19">
            <a:extLst>
              <a:ext uri="{FF2B5EF4-FFF2-40B4-BE49-F238E27FC236}">
                <a16:creationId xmlns:a16="http://schemas.microsoft.com/office/drawing/2014/main" id="{D2FC2F31-A52E-A423-1450-A24E995FBBD5}"/>
              </a:ext>
            </a:extLst>
          </p:cNvPr>
          <p:cNvSpPr txBox="1"/>
          <p:nvPr/>
        </p:nvSpPr>
        <p:spPr>
          <a:xfrm>
            <a:off x="1295400" y="495300"/>
            <a:ext cx="15697200" cy="1651671"/>
          </a:xfrm>
          <a:prstGeom prst="rect">
            <a:avLst/>
          </a:prstGeom>
          <a:noFill/>
        </p:spPr>
        <p:txBody>
          <a:bodyPr wrap="square">
            <a:spAutoFit/>
          </a:bodyPr>
          <a:lstStyle/>
          <a:p>
            <a:pPr algn="ctr">
              <a:lnSpc>
                <a:spcPct val="150000"/>
              </a:lnSpc>
            </a:pPr>
            <a:r>
              <a:rPr lang="fr-FR"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Các em hãy đọc mục Em có biết SGK tr.47, Tư liệu 2 và trả lời câu hỏi: </a:t>
            </a:r>
            <a:r>
              <a:rPr lang="fr-FR" sz="3600" b="1" i="1">
                <a:solidFill>
                  <a:srgbClr val="FF0000"/>
                </a:solidFill>
                <a:effectLst/>
                <a:latin typeface="Arial" panose="020B0604020202020204" pitchFamily="34" charset="0"/>
                <a:ea typeface="Calibri" panose="020F0502020204030204" pitchFamily="34" charset="0"/>
                <a:cs typeface="Arial" panose="020B0604020202020204" pitchFamily="34" charset="0"/>
              </a:rPr>
              <a:t>Em hãy giới thiệu về vị anh hùng Đinh Bộ Lĩnh. </a:t>
            </a:r>
            <a:endParaRPr lang="en-US" sz="3600" b="1">
              <a:solidFill>
                <a:srgbClr val="FF0000"/>
              </a:solidFill>
              <a:latin typeface="Arial" panose="020B0604020202020204" pitchFamily="34" charset="0"/>
              <a:cs typeface="Arial" panose="020B0604020202020204" pitchFamily="34" charset="0"/>
            </a:endParaRPr>
          </a:p>
        </p:txBody>
      </p:sp>
      <p:pic>
        <p:nvPicPr>
          <p:cNvPr id="22" name="Picture 21" descr="Diagram&#10;&#10;Description automatically generated with medium confidence">
            <a:extLst>
              <a:ext uri="{FF2B5EF4-FFF2-40B4-BE49-F238E27FC236}">
                <a16:creationId xmlns:a16="http://schemas.microsoft.com/office/drawing/2014/main" id="{3D2A2FD8-18BE-044C-CC86-B11AAEDB69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100" y="2368079"/>
            <a:ext cx="12877800" cy="755870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D5C6"/>
        </a:solidFill>
        <a:effectLst/>
      </p:bgPr>
    </p:bg>
    <p:spTree>
      <p:nvGrpSpPr>
        <p:cNvPr id="1" name=""/>
        <p:cNvGrpSpPr/>
        <p:nvPr/>
      </p:nvGrpSpPr>
      <p:grpSpPr>
        <a:xfrm>
          <a:off x="0" y="0"/>
          <a:ext cx="0" cy="0"/>
          <a:chOff x="0" y="0"/>
          <a:chExt cx="0" cy="0"/>
        </a:xfrm>
      </p:grpSpPr>
      <p:pic>
        <p:nvPicPr>
          <p:cNvPr id="23" name="Picture 5">
            <a:extLst>
              <a:ext uri="{FF2B5EF4-FFF2-40B4-BE49-F238E27FC236}">
                <a16:creationId xmlns:a16="http://schemas.microsoft.com/office/drawing/2014/main" id="{2282EA20-A3F2-1F92-B413-EA740B6F3E29}"/>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7" name="TextBox 6">
            <a:extLst>
              <a:ext uri="{FF2B5EF4-FFF2-40B4-BE49-F238E27FC236}">
                <a16:creationId xmlns:a16="http://schemas.microsoft.com/office/drawing/2014/main" id="{4E478BF4-899F-B58F-604E-99DF449A74D9}"/>
              </a:ext>
            </a:extLst>
          </p:cNvPr>
          <p:cNvSpPr txBox="1"/>
          <p:nvPr/>
        </p:nvSpPr>
        <p:spPr>
          <a:xfrm>
            <a:off x="480325" y="845496"/>
            <a:ext cx="10210800" cy="8596008"/>
          </a:xfrm>
          <a:prstGeom prst="rect">
            <a:avLst/>
          </a:prstGeom>
          <a:noFill/>
        </p:spPr>
        <p:txBody>
          <a:bodyPr wrap="square">
            <a:spAutoFit/>
          </a:bodyPr>
          <a:lstStyle/>
          <a:p>
            <a:pPr marL="571500" indent="-571500" algn="just">
              <a:lnSpc>
                <a:spcPct val="150000"/>
              </a:lnSpc>
              <a:spcBef>
                <a:spcPts val="300"/>
              </a:spcBef>
              <a:spcAft>
                <a:spcPts val="300"/>
              </a:spcAft>
              <a:buFontTx/>
              <a:buChar char="-"/>
            </a:pPr>
            <a:r>
              <a:rPr lang="fr-FR"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Đinh Bộ Lĩnh:</a:t>
            </a:r>
            <a:endParaRPr lang="en-US" sz="4000" b="1" i="1">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Sinh năm 924 – mất năm 979.</a:t>
            </a: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Là người Hoa Lư (Ninh Binh), con trai Đinh Công Trứ (Thứ sử Hoan Châu).</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Hồi nhỏ, ông cùng thường trẻ con trong vùng chăn trâu, chơi trò tập trận, khiêng kiệu, lấy bông lau làm cờ.</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Là người tài năng, sáng suốt hơn người, dũng cảm mưu lược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CB85DCF-E6C0-96AC-20D9-D6AFFF652FA0}"/>
              </a:ext>
            </a:extLst>
          </p:cNvPr>
          <p:cNvGrpSpPr/>
          <p:nvPr/>
        </p:nvGrpSpPr>
        <p:grpSpPr>
          <a:xfrm>
            <a:off x="10934700" y="716408"/>
            <a:ext cx="7239000" cy="8689144"/>
            <a:chOff x="10934700" y="716408"/>
            <a:chExt cx="7239000" cy="8689144"/>
          </a:xfrm>
        </p:grpSpPr>
        <p:pic>
          <p:nvPicPr>
            <p:cNvPr id="9" name="Picture 8">
              <a:extLst>
                <a:ext uri="{FF2B5EF4-FFF2-40B4-BE49-F238E27FC236}">
                  <a16:creationId xmlns:a16="http://schemas.microsoft.com/office/drawing/2014/main" id="{2CB72103-7251-13B0-DE4B-D70EA2ED61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53594" y="716408"/>
              <a:ext cx="5801211" cy="8001000"/>
            </a:xfrm>
            <a:prstGeom prst="rect">
              <a:avLst/>
            </a:prstGeom>
          </p:spPr>
        </p:pic>
        <p:sp>
          <p:nvSpPr>
            <p:cNvPr id="10" name="TextBox 9">
              <a:extLst>
                <a:ext uri="{FF2B5EF4-FFF2-40B4-BE49-F238E27FC236}">
                  <a16:creationId xmlns:a16="http://schemas.microsoft.com/office/drawing/2014/main" id="{1D148FB5-5E24-BA5B-3422-7FF6D8F2FBD2}"/>
                </a:ext>
              </a:extLst>
            </p:cNvPr>
            <p:cNvSpPr txBox="1"/>
            <p:nvPr/>
          </p:nvSpPr>
          <p:spPr>
            <a:xfrm>
              <a:off x="10934700" y="8736458"/>
              <a:ext cx="7239000"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Tượng Đinh Tiên Hoàng ở Hoa Lư</a:t>
              </a:r>
              <a:endParaRPr lang="en-US" sz="2800" i="1"/>
            </a:p>
          </p:txBody>
        </p:sp>
      </p:grpSp>
    </p:spTree>
    <p:extLst>
      <p:ext uri="{BB962C8B-B14F-4D97-AF65-F5344CB8AC3E}">
        <p14:creationId xmlns:p14="http://schemas.microsoft.com/office/powerpoint/2010/main" val="1679374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97E94A64-CE00-2A52-9BB6-534FB6F2CA6B}"/>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pic>
        <p:nvPicPr>
          <p:cNvPr id="3" name="Picture 2" descr="A painting of a battle scene&#10;&#10;Description automatically generated with medium confidence">
            <a:extLst>
              <a:ext uri="{FF2B5EF4-FFF2-40B4-BE49-F238E27FC236}">
                <a16:creationId xmlns:a16="http://schemas.microsoft.com/office/drawing/2014/main" id="{8AB4D86B-B9EB-E20E-04F2-964060621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8879" y="4799540"/>
            <a:ext cx="7050867" cy="4700578"/>
          </a:xfrm>
          <a:prstGeom prst="rect">
            <a:avLst/>
          </a:prstGeom>
        </p:spPr>
      </p:pic>
      <p:pic>
        <p:nvPicPr>
          <p:cNvPr id="10" name="Picture 21">
            <a:extLst>
              <a:ext uri="{FF2B5EF4-FFF2-40B4-BE49-F238E27FC236}">
                <a16:creationId xmlns:a16="http://schemas.microsoft.com/office/drawing/2014/main" id="{D2150725-D005-0019-AF61-B875DF3A34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9600" y="2633386"/>
            <a:ext cx="5194089" cy="5194089"/>
          </a:xfrm>
          <a:prstGeom prst="rect">
            <a:avLst/>
          </a:prstGeom>
        </p:spPr>
      </p:pic>
      <p:sp>
        <p:nvSpPr>
          <p:cNvPr id="4" name="Speech Bubble: Rectangle with Corners Rounded 3">
            <a:extLst>
              <a:ext uri="{FF2B5EF4-FFF2-40B4-BE49-F238E27FC236}">
                <a16:creationId xmlns:a16="http://schemas.microsoft.com/office/drawing/2014/main" id="{546BC3B1-0A18-6190-D6C5-4A7A40867DFD}"/>
              </a:ext>
            </a:extLst>
          </p:cNvPr>
          <p:cNvSpPr/>
          <p:nvPr/>
        </p:nvSpPr>
        <p:spPr>
          <a:xfrm>
            <a:off x="6934200" y="786882"/>
            <a:ext cx="10439400" cy="3693007"/>
          </a:xfrm>
          <a:prstGeom prst="wedgeRoundRectCallout">
            <a:avLst>
              <a:gd name="adj1" fmla="val -60797"/>
              <a:gd name="adj2" fmla="val 41156"/>
              <a:gd name="adj3" fmla="val 16667"/>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latin typeface="Arial" panose="020B0604020202020204" pitchFamily="34" charset="0"/>
                <a:cs typeface="Arial" panose="020B0604020202020204" pitchFamily="34" charset="0"/>
              </a:rPr>
              <a:t>Các em </a:t>
            </a:r>
            <a:r>
              <a:rPr lang="en-US" sz="4400">
                <a:solidFill>
                  <a:schemeClr val="tx1"/>
                </a:solidFill>
                <a:latin typeface="Arial" panose="020B0604020202020204" pitchFamily="34" charset="0"/>
                <a:cs typeface="Arial" panose="020B0604020202020204" pitchFamily="34" charset="0"/>
              </a:rPr>
              <a:t>hãy </a:t>
            </a:r>
            <a:r>
              <a:rPr lang="vi-VN" sz="4400">
                <a:solidFill>
                  <a:schemeClr val="tx1"/>
                </a:solidFill>
                <a:latin typeface="Arial" panose="020B0604020202020204" pitchFamily="34" charset="0"/>
                <a:cs typeface="Arial" panose="020B0604020202020204" pitchFamily="34" charset="0"/>
              </a:rPr>
              <a:t>trình bày công cuộc thống nhất đất nước và thành lập nhà Đinh của Đinh Bộ Lĩnh</a:t>
            </a:r>
          </a:p>
        </p:txBody>
      </p:sp>
    </p:spTree>
    <p:extLst>
      <p:ext uri="{BB962C8B-B14F-4D97-AF65-F5344CB8AC3E}">
        <p14:creationId xmlns:p14="http://schemas.microsoft.com/office/powerpoint/2010/main" val="2457191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EC242-5395-9781-B775-C25B8B88CA32}"/>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7" name="TextBox 6">
            <a:extLst>
              <a:ext uri="{FF2B5EF4-FFF2-40B4-BE49-F238E27FC236}">
                <a16:creationId xmlns:a16="http://schemas.microsoft.com/office/drawing/2014/main" id="{43581E6A-23A1-5B20-2695-F654CD21E520}"/>
              </a:ext>
            </a:extLst>
          </p:cNvPr>
          <p:cNvSpPr txBox="1"/>
          <p:nvPr/>
        </p:nvSpPr>
        <p:spPr>
          <a:xfrm>
            <a:off x="990600" y="1384104"/>
            <a:ext cx="9372600" cy="7518790"/>
          </a:xfrm>
          <a:prstGeom prst="rect">
            <a:avLst/>
          </a:prstGeom>
          <a:noFill/>
        </p:spPr>
        <p:txBody>
          <a:bodyPr wrap="square">
            <a:spAutoFit/>
          </a:bodyPr>
          <a:lstStyle/>
          <a:p>
            <a:pPr algn="just">
              <a:lnSpc>
                <a:spcPct val="150000"/>
              </a:lnSpc>
              <a:spcBef>
                <a:spcPts val="300"/>
              </a:spcBef>
              <a:spcAft>
                <a:spcPts val="300"/>
              </a:spcAft>
            </a:pPr>
            <a:r>
              <a:rPr lang="fr-FR"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 Công cuộc thống nhất đất nước và thành lập nhà Đinh của Đinh Bộ Lĩnh:</a:t>
            </a:r>
            <a:endParaRPr lang="en-US" sz="4000" b="1" i="1">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2 năm (966 – 967), bằng các biện pháp vừa mềm dẻo, vừa cứng rắn, Đinh Bộ Lĩnh đã lần lượt dẹp yên các sứ quân. </a:t>
            </a:r>
          </a:p>
          <a:p>
            <a:pPr marL="571500" indent="-571500" algn="just">
              <a:lnSpc>
                <a:spcPct val="150000"/>
              </a:lnSpc>
              <a:spcBef>
                <a:spcPts val="300"/>
              </a:spcBef>
              <a:spcAft>
                <a:spcPts val="300"/>
              </a:spcAft>
              <a:buFont typeface="Arial" panose="020B0604020202020204" pitchFamily="34" charset="0"/>
              <a:buChar char="→"/>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 C</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hấm dứt tình trạng cát cứ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 T</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hống nhất đất nước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L</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ập ra nhà Đinh.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Map&#10;&#10;Description automatically generated">
            <a:extLst>
              <a:ext uri="{FF2B5EF4-FFF2-40B4-BE49-F238E27FC236}">
                <a16:creationId xmlns:a16="http://schemas.microsoft.com/office/drawing/2014/main" id="{F2FFD459-8BF1-3B33-E913-38C33A977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8083" y="1006979"/>
            <a:ext cx="6400804" cy="827303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EC242-5395-9781-B775-C25B8B88CA32}"/>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7" name="TextBox 6">
            <a:extLst>
              <a:ext uri="{FF2B5EF4-FFF2-40B4-BE49-F238E27FC236}">
                <a16:creationId xmlns:a16="http://schemas.microsoft.com/office/drawing/2014/main" id="{43581E6A-23A1-5B20-2695-F654CD21E520}"/>
              </a:ext>
            </a:extLst>
          </p:cNvPr>
          <p:cNvSpPr txBox="1"/>
          <p:nvPr/>
        </p:nvSpPr>
        <p:spPr>
          <a:xfrm>
            <a:off x="981075" y="2307433"/>
            <a:ext cx="8467725" cy="5129546"/>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Đền thờ Đinh Tiên Hoàng thuộc quần thể di tích danh thắng Tràng An</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Đ</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ược UNESCO công nhận Di sản văn hóa thế giới năm 2014.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Vị trí của đền thuộc trung tâm thành Đông của kinh đô Hoa Lư xưa.</a:t>
            </a:r>
          </a:p>
        </p:txBody>
      </p:sp>
      <p:pic>
        <p:nvPicPr>
          <p:cNvPr id="9" name="Picture 8">
            <a:extLst>
              <a:ext uri="{FF2B5EF4-FFF2-40B4-BE49-F238E27FC236}">
                <a16:creationId xmlns:a16="http://schemas.microsoft.com/office/drawing/2014/main" id="{F2FFD459-8BF1-3B33-E913-38C33A9774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37864" y="2438399"/>
            <a:ext cx="7864405" cy="5410200"/>
          </a:xfrm>
          <a:prstGeom prst="rect">
            <a:avLst/>
          </a:prstGeom>
        </p:spPr>
      </p:pic>
    </p:spTree>
    <p:extLst>
      <p:ext uri="{BB962C8B-B14F-4D97-AF65-F5344CB8AC3E}">
        <p14:creationId xmlns:p14="http://schemas.microsoft.com/office/powerpoint/2010/main" val="3911425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EC242-5395-9781-B775-C25B8B88CA32}"/>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7" name="TextBox 6">
            <a:extLst>
              <a:ext uri="{FF2B5EF4-FFF2-40B4-BE49-F238E27FC236}">
                <a16:creationId xmlns:a16="http://schemas.microsoft.com/office/drawing/2014/main" id="{43581E6A-23A1-5B20-2695-F654CD21E520}"/>
              </a:ext>
            </a:extLst>
          </p:cNvPr>
          <p:cNvSpPr txBox="1"/>
          <p:nvPr/>
        </p:nvSpPr>
        <p:spPr>
          <a:xfrm>
            <a:off x="816288" y="2182650"/>
            <a:ext cx="8543925" cy="5883598"/>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Đây là nơi duy nhất ở Việt Nam thờ đồng thời Đinh Tiên Hoàng, cha mẹ ông cùng các con trai và có bài vị thờ các tướng triều Đinh.</a:t>
            </a:r>
          </a:p>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Đền vua Đinh cùng với đền vua Lê được xếp hạng Top 100 công trình 100 tuổi nổi tiếng ở Việt Nam.</a:t>
            </a:r>
          </a:p>
        </p:txBody>
      </p:sp>
      <p:grpSp>
        <p:nvGrpSpPr>
          <p:cNvPr id="8" name="Group 7">
            <a:extLst>
              <a:ext uri="{FF2B5EF4-FFF2-40B4-BE49-F238E27FC236}">
                <a16:creationId xmlns:a16="http://schemas.microsoft.com/office/drawing/2014/main" id="{B720DA43-414C-0FCA-8F29-C52C1375931F}"/>
              </a:ext>
            </a:extLst>
          </p:cNvPr>
          <p:cNvGrpSpPr/>
          <p:nvPr/>
        </p:nvGrpSpPr>
        <p:grpSpPr>
          <a:xfrm>
            <a:off x="9579834" y="2182650"/>
            <a:ext cx="7775220" cy="5902648"/>
            <a:chOff x="9579834" y="2182650"/>
            <a:chExt cx="7775220" cy="5902648"/>
          </a:xfrm>
        </p:grpSpPr>
        <p:pic>
          <p:nvPicPr>
            <p:cNvPr id="6" name="Picture 5">
              <a:extLst>
                <a:ext uri="{FF2B5EF4-FFF2-40B4-BE49-F238E27FC236}">
                  <a16:creationId xmlns:a16="http://schemas.microsoft.com/office/drawing/2014/main" id="{9B220D29-5C3B-6290-8C4A-8E63812229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79834" y="2182650"/>
              <a:ext cx="7775220" cy="5189960"/>
            </a:xfrm>
            <a:prstGeom prst="rect">
              <a:avLst/>
            </a:prstGeom>
          </p:spPr>
        </p:pic>
        <p:sp>
          <p:nvSpPr>
            <p:cNvPr id="10" name="TextBox 9">
              <a:extLst>
                <a:ext uri="{FF2B5EF4-FFF2-40B4-BE49-F238E27FC236}">
                  <a16:creationId xmlns:a16="http://schemas.microsoft.com/office/drawing/2014/main" id="{BC34F7B8-5EB2-5BCB-877D-551BBA487601}"/>
                </a:ext>
              </a:extLst>
            </p:cNvPr>
            <p:cNvSpPr txBox="1"/>
            <p:nvPr/>
          </p:nvSpPr>
          <p:spPr>
            <a:xfrm>
              <a:off x="9906273" y="7416204"/>
              <a:ext cx="7239000"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Cổng vào đền thờ vua Đinh</a:t>
              </a:r>
              <a:endParaRPr lang="en-US" sz="2800" i="1"/>
            </a:p>
          </p:txBody>
        </p:sp>
      </p:grpSp>
    </p:spTree>
    <p:extLst>
      <p:ext uri="{BB962C8B-B14F-4D97-AF65-F5344CB8AC3E}">
        <p14:creationId xmlns:p14="http://schemas.microsoft.com/office/powerpoint/2010/main" val="2419968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12" name="TextBox 4">
            <a:extLst>
              <a:ext uri="{FF2B5EF4-FFF2-40B4-BE49-F238E27FC236}">
                <a16:creationId xmlns:a16="http://schemas.microsoft.com/office/drawing/2014/main" id="{663878D8-4F61-460A-ACFA-1639EFB73913}"/>
              </a:ext>
            </a:extLst>
          </p:cNvPr>
          <p:cNvSpPr txBox="1"/>
          <p:nvPr/>
        </p:nvSpPr>
        <p:spPr>
          <a:xfrm>
            <a:off x="4430292" y="495300"/>
            <a:ext cx="9427416" cy="1075807"/>
          </a:xfrm>
          <a:prstGeom prst="rect">
            <a:avLst/>
          </a:prstGeom>
        </p:spPr>
        <p:txBody>
          <a:bodyPr wrap="square" lIns="0" tIns="0" rIns="0" bIns="0" rtlCol="0" anchor="t">
            <a:spAutoFit/>
          </a:bodyPr>
          <a:lstStyle/>
          <a:p>
            <a:pPr algn="ctr">
              <a:lnSpc>
                <a:spcPts val="8997"/>
              </a:lnSpc>
            </a:pPr>
            <a:r>
              <a:rPr lang="en-US" sz="6600" b="1">
                <a:solidFill>
                  <a:schemeClr val="bg1"/>
                </a:solidFill>
                <a:latin typeface="Arial" panose="020B0604020202020204" pitchFamily="34" charset="0"/>
                <a:cs typeface="Arial" panose="020B0604020202020204" pitchFamily="34" charset="0"/>
              </a:rPr>
              <a:t>LUYỆN TẬP</a:t>
            </a:r>
          </a:p>
        </p:txBody>
      </p:sp>
      <p:sp>
        <p:nvSpPr>
          <p:cNvPr id="13" name="Plaque 12">
            <a:extLst>
              <a:ext uri="{FF2B5EF4-FFF2-40B4-BE49-F238E27FC236}">
                <a16:creationId xmlns:a16="http://schemas.microsoft.com/office/drawing/2014/main" id="{AAC18F06-5F2D-65F5-C0B7-045F91F62C1D}"/>
              </a:ext>
            </a:extLst>
          </p:cNvPr>
          <p:cNvSpPr/>
          <p:nvPr/>
        </p:nvSpPr>
        <p:spPr>
          <a:xfrm>
            <a:off x="1485900" y="1830315"/>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rPr>
              <a:t>Câu 1: </a:t>
            </a:r>
            <a:r>
              <a:rPr lang="vi-VN" sz="4400">
                <a:solidFill>
                  <a:srgbClr val="1F222B"/>
                </a:solidFill>
              </a:rPr>
              <a:t>Điều nào dưới đây </a:t>
            </a:r>
            <a:r>
              <a:rPr lang="vi-VN" sz="4400" b="1">
                <a:solidFill>
                  <a:srgbClr val="1F222B"/>
                </a:solidFill>
              </a:rPr>
              <a:t>không đúng </a:t>
            </a:r>
            <a:r>
              <a:rPr lang="vi-VN" sz="4400">
                <a:solidFill>
                  <a:srgbClr val="1F222B"/>
                </a:solidFill>
              </a:rPr>
              <a:t>khi nói về </a:t>
            </a:r>
            <a:endParaRPr lang="en-US" sz="4400">
              <a:solidFill>
                <a:srgbClr val="1F222B"/>
              </a:solidFill>
            </a:endParaRPr>
          </a:p>
          <a:p>
            <a:pPr algn="ctr">
              <a:lnSpc>
                <a:spcPct val="150000"/>
              </a:lnSpc>
            </a:pPr>
            <a:r>
              <a:rPr lang="vi-VN" sz="4400">
                <a:solidFill>
                  <a:srgbClr val="1F222B"/>
                </a:solidFill>
              </a:rPr>
              <a:t>chính quyền, đời sống xã hội và văn hóa thời Ngô?</a:t>
            </a:r>
          </a:p>
        </p:txBody>
      </p:sp>
      <p:sp>
        <p:nvSpPr>
          <p:cNvPr id="14" name="Plaque 13">
            <a:extLst>
              <a:ext uri="{FF2B5EF4-FFF2-40B4-BE49-F238E27FC236}">
                <a16:creationId xmlns:a16="http://schemas.microsoft.com/office/drawing/2014/main" id="{17545916-D4AA-7D3D-C583-40C129D610B4}"/>
              </a:ext>
            </a:extLst>
          </p:cNvPr>
          <p:cNvSpPr/>
          <p:nvPr/>
        </p:nvSpPr>
        <p:spPr>
          <a:xfrm>
            <a:off x="1485900" y="459105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A. Vua là người đứng đầu, có quyền quyết định mọi việc.</a:t>
            </a:r>
            <a:endParaRPr lang="en-US" sz="3600">
              <a:solidFill>
                <a:srgbClr val="1F222B"/>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E50A0B60-B0C3-1C41-38C8-E20F28DE0F09}"/>
              </a:ext>
            </a:extLst>
          </p:cNvPr>
          <p:cNvSpPr/>
          <p:nvPr/>
        </p:nvSpPr>
        <p:spPr>
          <a:xfrm>
            <a:off x="9296400" y="459105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B. Ở địa phương, các quan võ trấn giữ các châu quan trọng.</a:t>
            </a:r>
            <a:endParaRPr lang="en-US" sz="3600">
              <a:solidFill>
                <a:srgbClr val="1F222B"/>
              </a:solidFill>
              <a:latin typeface="Arial" panose="020B0604020202020204" pitchFamily="34" charset="0"/>
              <a:cs typeface="Arial" panose="020B0604020202020204" pitchFamily="34" charset="0"/>
            </a:endParaRPr>
          </a:p>
        </p:txBody>
      </p:sp>
      <p:sp>
        <p:nvSpPr>
          <p:cNvPr id="16" name="Plaque 15">
            <a:extLst>
              <a:ext uri="{FF2B5EF4-FFF2-40B4-BE49-F238E27FC236}">
                <a16:creationId xmlns:a16="http://schemas.microsoft.com/office/drawing/2014/main" id="{F4C1FE52-59CD-E42A-A258-1D777CE0EFE2}"/>
              </a:ext>
            </a:extLst>
          </p:cNvPr>
          <p:cNvSpPr/>
          <p:nvPr/>
        </p:nvSpPr>
        <p:spPr>
          <a:xfrm>
            <a:off x="1485900" y="733273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C. Dưới vua, các quan văn, quan võ phụ trách từng công việc.</a:t>
            </a:r>
            <a:endParaRPr lang="en-US" sz="3600">
              <a:solidFill>
                <a:srgbClr val="1F222B"/>
              </a:solidFill>
              <a:latin typeface="Arial" panose="020B0604020202020204" pitchFamily="34" charset="0"/>
              <a:cs typeface="Arial" panose="020B0604020202020204" pitchFamily="34" charset="0"/>
            </a:endParaRPr>
          </a:p>
        </p:txBody>
      </p:sp>
      <p:sp>
        <p:nvSpPr>
          <p:cNvPr id="17" name="Plaque 16">
            <a:extLst>
              <a:ext uri="{FF2B5EF4-FFF2-40B4-BE49-F238E27FC236}">
                <a16:creationId xmlns:a16="http://schemas.microsoft.com/office/drawing/2014/main" id="{0B448E65-EA12-40E2-C202-E00DF5A98920}"/>
              </a:ext>
            </a:extLst>
          </p:cNvPr>
          <p:cNvSpPr/>
          <p:nvPr/>
        </p:nvSpPr>
        <p:spPr>
          <a:xfrm>
            <a:off x="9296400" y="733273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D. Văn hóa dân tộc được chú ý khôi phục.</a:t>
            </a:r>
            <a:endParaRPr lang="en-US" sz="3600">
              <a:solidFill>
                <a:srgbClr val="1F222B"/>
              </a:solidFill>
              <a:latin typeface="Arial" panose="020B0604020202020204" pitchFamily="34" charset="0"/>
              <a:cs typeface="Arial" panose="020B0604020202020204" pitchFamily="34" charset="0"/>
            </a:endParaRPr>
          </a:p>
        </p:txBody>
      </p:sp>
      <p:sp>
        <p:nvSpPr>
          <p:cNvPr id="9" name="Plaque 8">
            <a:extLst>
              <a:ext uri="{FF2B5EF4-FFF2-40B4-BE49-F238E27FC236}">
                <a16:creationId xmlns:a16="http://schemas.microsoft.com/office/drawing/2014/main" id="{6F79936F-56A4-4C08-6DB5-9BAB209932F6}"/>
              </a:ext>
            </a:extLst>
          </p:cNvPr>
          <p:cNvSpPr/>
          <p:nvPr/>
        </p:nvSpPr>
        <p:spPr>
          <a:xfrm>
            <a:off x="9296400" y="4591050"/>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B. Ở địa phương, các quan võ trấn giữ các châu quan trọng.</a:t>
            </a:r>
            <a:endParaRPr lang="en-US" sz="3600">
              <a:solidFill>
                <a:srgbClr val="1F22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231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animBg="1"/>
      <p:bldP spid="1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5725" y="716408"/>
            <a:ext cx="7116550" cy="8854184"/>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1489710" y="952500"/>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rPr>
              <a:t>Câu 2. </a:t>
            </a:r>
            <a:r>
              <a:rPr lang="vi-VN" sz="4400">
                <a:solidFill>
                  <a:srgbClr val="1F222B"/>
                </a:solidFill>
              </a:rPr>
              <a:t>Chính quyền nhà Ngô tan rã, đất nước lâm vào tình trạng cát cứ của 12 sứ quân vào năm:</a:t>
            </a:r>
          </a:p>
        </p:txBody>
      </p:sp>
      <p:sp>
        <p:nvSpPr>
          <p:cNvPr id="14" name="Plaque 13">
            <a:extLst>
              <a:ext uri="{FF2B5EF4-FFF2-40B4-BE49-F238E27FC236}">
                <a16:creationId xmlns:a16="http://schemas.microsoft.com/office/drawing/2014/main" id="{17545916-D4AA-7D3D-C583-40C129D610B4}"/>
              </a:ext>
            </a:extLst>
          </p:cNvPr>
          <p:cNvSpPr/>
          <p:nvPr/>
        </p:nvSpPr>
        <p:spPr>
          <a:xfrm>
            <a:off x="14859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A. </a:t>
            </a:r>
            <a:r>
              <a:rPr lang="en-US" sz="4400">
                <a:solidFill>
                  <a:srgbClr val="1F222B"/>
                </a:solidFill>
                <a:latin typeface="Arial" panose="020B0604020202020204" pitchFamily="34" charset="0"/>
                <a:cs typeface="Arial" panose="020B0604020202020204" pitchFamily="34" charset="0"/>
              </a:rPr>
              <a:t>944</a:t>
            </a:r>
          </a:p>
        </p:txBody>
      </p:sp>
      <p:sp>
        <p:nvSpPr>
          <p:cNvPr id="15" name="Plaque 14">
            <a:extLst>
              <a:ext uri="{FF2B5EF4-FFF2-40B4-BE49-F238E27FC236}">
                <a16:creationId xmlns:a16="http://schemas.microsoft.com/office/drawing/2014/main" id="{E50A0B60-B0C3-1C41-38C8-E20F28DE0F09}"/>
              </a:ext>
            </a:extLst>
          </p:cNvPr>
          <p:cNvSpPr/>
          <p:nvPr/>
        </p:nvSpPr>
        <p:spPr>
          <a:xfrm>
            <a:off x="92964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B. </a:t>
            </a:r>
            <a:r>
              <a:rPr lang="en-US" sz="4400">
                <a:solidFill>
                  <a:srgbClr val="1F222B"/>
                </a:solidFill>
                <a:latin typeface="Arial" panose="020B0604020202020204" pitchFamily="34" charset="0"/>
                <a:cs typeface="Arial" panose="020B0604020202020204" pitchFamily="34" charset="0"/>
              </a:rPr>
              <a:t>946</a:t>
            </a:r>
          </a:p>
        </p:txBody>
      </p:sp>
      <p:sp>
        <p:nvSpPr>
          <p:cNvPr id="16" name="Plaque 15">
            <a:extLst>
              <a:ext uri="{FF2B5EF4-FFF2-40B4-BE49-F238E27FC236}">
                <a16:creationId xmlns:a16="http://schemas.microsoft.com/office/drawing/2014/main" id="{F4C1FE52-59CD-E42A-A258-1D777CE0EFE2}"/>
              </a:ext>
            </a:extLst>
          </p:cNvPr>
          <p:cNvSpPr/>
          <p:nvPr/>
        </p:nvSpPr>
        <p:spPr>
          <a:xfrm>
            <a:off x="14859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C. </a:t>
            </a:r>
            <a:r>
              <a:rPr lang="en-US" sz="4400">
                <a:solidFill>
                  <a:srgbClr val="1F222B"/>
                </a:solidFill>
                <a:latin typeface="Arial" panose="020B0604020202020204" pitchFamily="34" charset="0"/>
                <a:cs typeface="Arial" panose="020B0604020202020204" pitchFamily="34" charset="0"/>
              </a:rPr>
              <a:t>950</a:t>
            </a:r>
          </a:p>
        </p:txBody>
      </p:sp>
      <p:sp>
        <p:nvSpPr>
          <p:cNvPr id="17" name="Plaque 16">
            <a:extLst>
              <a:ext uri="{FF2B5EF4-FFF2-40B4-BE49-F238E27FC236}">
                <a16:creationId xmlns:a16="http://schemas.microsoft.com/office/drawing/2014/main" id="{0B448E65-EA12-40E2-C202-E00DF5A98920}"/>
              </a:ext>
            </a:extLst>
          </p:cNvPr>
          <p:cNvSpPr/>
          <p:nvPr/>
        </p:nvSpPr>
        <p:spPr>
          <a:xfrm>
            <a:off x="92964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D. </a:t>
            </a:r>
            <a:r>
              <a:rPr lang="en-US" sz="4400">
                <a:solidFill>
                  <a:srgbClr val="1F222B"/>
                </a:solidFill>
                <a:latin typeface="Arial" panose="020B0604020202020204" pitchFamily="34" charset="0"/>
                <a:cs typeface="Arial" panose="020B0604020202020204" pitchFamily="34" charset="0"/>
              </a:rPr>
              <a:t>952</a:t>
            </a:r>
          </a:p>
        </p:txBody>
      </p:sp>
      <p:sp>
        <p:nvSpPr>
          <p:cNvPr id="10" name="Plaque 9">
            <a:extLst>
              <a:ext uri="{FF2B5EF4-FFF2-40B4-BE49-F238E27FC236}">
                <a16:creationId xmlns:a16="http://schemas.microsoft.com/office/drawing/2014/main" id="{8F13C856-74A4-5E4E-2232-1DCD0F4D8CE1}"/>
              </a:ext>
            </a:extLst>
          </p:cNvPr>
          <p:cNvSpPr/>
          <p:nvPr/>
        </p:nvSpPr>
        <p:spPr>
          <a:xfrm>
            <a:off x="1485900" y="4076700"/>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A. </a:t>
            </a:r>
            <a:r>
              <a:rPr lang="en-US" sz="4400">
                <a:solidFill>
                  <a:srgbClr val="1F222B"/>
                </a:solidFill>
                <a:latin typeface="Arial" panose="020B0604020202020204" pitchFamily="34" charset="0"/>
                <a:cs typeface="Arial" panose="020B0604020202020204" pitchFamily="34" charset="0"/>
              </a:rPr>
              <a:t>944</a:t>
            </a:r>
          </a:p>
        </p:txBody>
      </p:sp>
    </p:spTree>
    <p:extLst>
      <p:ext uri="{BB962C8B-B14F-4D97-AF65-F5344CB8AC3E}">
        <p14:creationId xmlns:p14="http://schemas.microsoft.com/office/powerpoint/2010/main" val="404417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5725" y="716408"/>
            <a:ext cx="7116550" cy="8854184"/>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1489710" y="952500"/>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rPr>
              <a:t>Câu 3. </a:t>
            </a:r>
            <a:r>
              <a:rPr lang="vi-VN" sz="4400">
                <a:solidFill>
                  <a:srgbClr val="1F222B"/>
                </a:solidFill>
              </a:rPr>
              <a:t>Với tài năng của mình, Đinh Bộ Lĩnh được tôn là:</a:t>
            </a:r>
          </a:p>
        </p:txBody>
      </p:sp>
      <p:sp>
        <p:nvSpPr>
          <p:cNvPr id="14" name="Plaque 13">
            <a:extLst>
              <a:ext uri="{FF2B5EF4-FFF2-40B4-BE49-F238E27FC236}">
                <a16:creationId xmlns:a16="http://schemas.microsoft.com/office/drawing/2014/main" id="{17545916-D4AA-7D3D-C583-40C129D610B4}"/>
              </a:ext>
            </a:extLst>
          </p:cNvPr>
          <p:cNvSpPr/>
          <p:nvPr/>
        </p:nvSpPr>
        <p:spPr>
          <a:xfrm>
            <a:off x="14859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cs typeface="Arial" panose="020B0604020202020204" pitchFamily="34" charset="0"/>
              </a:rPr>
              <a:t>A. Bố Cái Đại Vương</a:t>
            </a:r>
            <a:endParaRPr lang="en-US" sz="4400">
              <a:solidFill>
                <a:srgbClr val="1F222B"/>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E50A0B60-B0C3-1C41-38C8-E20F28DE0F09}"/>
              </a:ext>
            </a:extLst>
          </p:cNvPr>
          <p:cNvSpPr/>
          <p:nvPr/>
        </p:nvSpPr>
        <p:spPr>
          <a:xfrm>
            <a:off x="92964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cs typeface="Arial" panose="020B0604020202020204" pitchFamily="34" charset="0"/>
              </a:rPr>
              <a:t>B. Đinh Tiên Hoàng</a:t>
            </a:r>
            <a:endParaRPr lang="en-US" sz="4400">
              <a:solidFill>
                <a:srgbClr val="1F222B"/>
              </a:solidFill>
              <a:latin typeface="Arial" panose="020B0604020202020204" pitchFamily="34" charset="0"/>
              <a:cs typeface="Arial" panose="020B0604020202020204" pitchFamily="34" charset="0"/>
            </a:endParaRPr>
          </a:p>
        </p:txBody>
      </p:sp>
      <p:sp>
        <p:nvSpPr>
          <p:cNvPr id="16" name="Plaque 15">
            <a:extLst>
              <a:ext uri="{FF2B5EF4-FFF2-40B4-BE49-F238E27FC236}">
                <a16:creationId xmlns:a16="http://schemas.microsoft.com/office/drawing/2014/main" id="{F4C1FE52-59CD-E42A-A258-1D777CE0EFE2}"/>
              </a:ext>
            </a:extLst>
          </p:cNvPr>
          <p:cNvSpPr/>
          <p:nvPr/>
        </p:nvSpPr>
        <p:spPr>
          <a:xfrm>
            <a:off x="14859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cs typeface="Arial" panose="020B0604020202020204" pitchFamily="34" charset="0"/>
              </a:rPr>
              <a:t>C. Vạn Thắng Vương</a:t>
            </a:r>
            <a:endParaRPr lang="en-US" sz="4400">
              <a:solidFill>
                <a:srgbClr val="1F222B"/>
              </a:solidFill>
              <a:latin typeface="Arial" panose="020B0604020202020204" pitchFamily="34" charset="0"/>
              <a:cs typeface="Arial" panose="020B0604020202020204" pitchFamily="34" charset="0"/>
            </a:endParaRPr>
          </a:p>
        </p:txBody>
      </p:sp>
      <p:sp>
        <p:nvSpPr>
          <p:cNvPr id="17" name="Plaque 16">
            <a:extLst>
              <a:ext uri="{FF2B5EF4-FFF2-40B4-BE49-F238E27FC236}">
                <a16:creationId xmlns:a16="http://schemas.microsoft.com/office/drawing/2014/main" id="{0B448E65-EA12-40E2-C202-E00DF5A98920}"/>
              </a:ext>
            </a:extLst>
          </p:cNvPr>
          <p:cNvSpPr/>
          <p:nvPr/>
        </p:nvSpPr>
        <p:spPr>
          <a:xfrm>
            <a:off x="92964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a:solidFill>
                  <a:srgbClr val="1F222B"/>
                </a:solidFill>
                <a:latin typeface="Arial" panose="020B0604020202020204" pitchFamily="34" charset="0"/>
                <a:cs typeface="Arial" panose="020B0604020202020204" pitchFamily="34" charset="0"/>
              </a:rPr>
              <a:t>D. Cả A, B, C đều sai</a:t>
            </a:r>
            <a:endParaRPr lang="en-US" sz="4400">
              <a:solidFill>
                <a:srgbClr val="1F222B"/>
              </a:solidFill>
              <a:latin typeface="Arial" panose="020B0604020202020204" pitchFamily="34" charset="0"/>
              <a:cs typeface="Arial" panose="020B0604020202020204" pitchFamily="34" charset="0"/>
            </a:endParaRPr>
          </a:p>
        </p:txBody>
      </p:sp>
      <p:sp>
        <p:nvSpPr>
          <p:cNvPr id="8" name="Plaque 7">
            <a:extLst>
              <a:ext uri="{FF2B5EF4-FFF2-40B4-BE49-F238E27FC236}">
                <a16:creationId xmlns:a16="http://schemas.microsoft.com/office/drawing/2014/main" id="{E755980B-A9B7-0E27-0914-3744ABA92717}"/>
              </a:ext>
            </a:extLst>
          </p:cNvPr>
          <p:cNvSpPr/>
          <p:nvPr/>
        </p:nvSpPr>
        <p:spPr>
          <a:xfrm>
            <a:off x="1485900" y="6818384"/>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cs typeface="Arial" panose="020B0604020202020204" pitchFamily="34" charset="0"/>
              </a:rPr>
              <a:t>C. Vạn Thắng Vương</a:t>
            </a:r>
            <a:endParaRPr lang="en-US" sz="4400">
              <a:solidFill>
                <a:srgbClr val="1F22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5212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5725" y="716408"/>
            <a:ext cx="7116550" cy="8854184"/>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1489710" y="952500"/>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rPr>
              <a:t>Câu 4. </a:t>
            </a:r>
            <a:r>
              <a:rPr lang="vi-VN" sz="4400">
                <a:solidFill>
                  <a:srgbClr val="1F222B"/>
                </a:solidFill>
              </a:rPr>
              <a:t>Kết quả công cuộc thống nhất đất nước của </a:t>
            </a:r>
            <a:endParaRPr lang="en-US" sz="4400">
              <a:solidFill>
                <a:srgbClr val="1F222B"/>
              </a:solidFill>
            </a:endParaRPr>
          </a:p>
          <a:p>
            <a:pPr algn="ctr">
              <a:lnSpc>
                <a:spcPct val="150000"/>
              </a:lnSpc>
            </a:pPr>
            <a:r>
              <a:rPr lang="vi-VN" sz="4400">
                <a:solidFill>
                  <a:srgbClr val="1F222B"/>
                </a:solidFill>
              </a:rPr>
              <a:t>Đinh Bộ Lĩnh là :</a:t>
            </a:r>
          </a:p>
        </p:txBody>
      </p:sp>
      <p:sp>
        <p:nvSpPr>
          <p:cNvPr id="14" name="Plaque 13">
            <a:extLst>
              <a:ext uri="{FF2B5EF4-FFF2-40B4-BE49-F238E27FC236}">
                <a16:creationId xmlns:a16="http://schemas.microsoft.com/office/drawing/2014/main" id="{17545916-D4AA-7D3D-C583-40C129D610B4}"/>
              </a:ext>
            </a:extLst>
          </p:cNvPr>
          <p:cNvSpPr/>
          <p:nvPr/>
        </p:nvSpPr>
        <p:spPr>
          <a:xfrm>
            <a:off x="14859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cs typeface="Arial" panose="020B0604020202020204" pitchFamily="34" charset="0"/>
              </a:rPr>
              <a:t>A. Dẹp yên các sứ quân.</a:t>
            </a:r>
            <a:endParaRPr lang="en-US" sz="4400">
              <a:solidFill>
                <a:srgbClr val="1F222B"/>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E50A0B60-B0C3-1C41-38C8-E20F28DE0F09}"/>
              </a:ext>
            </a:extLst>
          </p:cNvPr>
          <p:cNvSpPr/>
          <p:nvPr/>
        </p:nvSpPr>
        <p:spPr>
          <a:xfrm>
            <a:off x="92964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B. Chấm dứt tình trạng cát cứ</a:t>
            </a:r>
            <a:r>
              <a:rPr lang="en-US" sz="4400">
                <a:solidFill>
                  <a:srgbClr val="1F222B"/>
                </a:solidFill>
                <a:latin typeface="Arial" panose="020B0604020202020204" pitchFamily="34" charset="0"/>
                <a:cs typeface="Arial" panose="020B0604020202020204" pitchFamily="34" charset="0"/>
              </a:rPr>
              <a:t> 12 sứ quân</a:t>
            </a:r>
            <a:r>
              <a:rPr lang="vi-VN" sz="4400">
                <a:solidFill>
                  <a:srgbClr val="1F222B"/>
                </a:solidFill>
                <a:latin typeface="Arial" panose="020B0604020202020204" pitchFamily="34" charset="0"/>
                <a:cs typeface="Arial" panose="020B0604020202020204" pitchFamily="34" charset="0"/>
              </a:rPr>
              <a:t>.</a:t>
            </a:r>
            <a:endParaRPr lang="en-US" sz="4400">
              <a:solidFill>
                <a:srgbClr val="1F222B"/>
              </a:solidFill>
              <a:latin typeface="Arial" panose="020B0604020202020204" pitchFamily="34" charset="0"/>
              <a:cs typeface="Arial" panose="020B0604020202020204" pitchFamily="34" charset="0"/>
            </a:endParaRPr>
          </a:p>
        </p:txBody>
      </p:sp>
      <p:sp>
        <p:nvSpPr>
          <p:cNvPr id="16" name="Plaque 15">
            <a:extLst>
              <a:ext uri="{FF2B5EF4-FFF2-40B4-BE49-F238E27FC236}">
                <a16:creationId xmlns:a16="http://schemas.microsoft.com/office/drawing/2014/main" id="{F4C1FE52-59CD-E42A-A258-1D777CE0EFE2}"/>
              </a:ext>
            </a:extLst>
          </p:cNvPr>
          <p:cNvSpPr/>
          <p:nvPr/>
        </p:nvSpPr>
        <p:spPr>
          <a:xfrm>
            <a:off x="14859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cs typeface="Arial" panose="020B0604020202020204" pitchFamily="34" charset="0"/>
              </a:rPr>
              <a:t>C. Thống nhất đất nước, lập ra nhà Đinh.</a:t>
            </a:r>
            <a:endParaRPr lang="en-US" sz="4400">
              <a:solidFill>
                <a:srgbClr val="1F222B"/>
              </a:solidFill>
              <a:latin typeface="Arial" panose="020B0604020202020204" pitchFamily="34" charset="0"/>
              <a:cs typeface="Arial" panose="020B0604020202020204" pitchFamily="34" charset="0"/>
            </a:endParaRPr>
          </a:p>
        </p:txBody>
      </p:sp>
      <p:sp>
        <p:nvSpPr>
          <p:cNvPr id="17" name="Plaque 16">
            <a:extLst>
              <a:ext uri="{FF2B5EF4-FFF2-40B4-BE49-F238E27FC236}">
                <a16:creationId xmlns:a16="http://schemas.microsoft.com/office/drawing/2014/main" id="{0B448E65-EA12-40E2-C202-E00DF5A98920}"/>
              </a:ext>
            </a:extLst>
          </p:cNvPr>
          <p:cNvSpPr/>
          <p:nvPr/>
        </p:nvSpPr>
        <p:spPr>
          <a:xfrm>
            <a:off x="92964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a:solidFill>
                  <a:srgbClr val="1F222B"/>
                </a:solidFill>
                <a:latin typeface="Arial" panose="020B0604020202020204" pitchFamily="34" charset="0"/>
                <a:cs typeface="Arial" panose="020B0604020202020204" pitchFamily="34" charset="0"/>
              </a:rPr>
              <a:t>D. Cả A, B, C đều đúng.</a:t>
            </a:r>
            <a:endParaRPr lang="en-US" sz="4400">
              <a:solidFill>
                <a:srgbClr val="1F222B"/>
              </a:solidFill>
              <a:latin typeface="Arial" panose="020B0604020202020204" pitchFamily="34" charset="0"/>
              <a:cs typeface="Arial" panose="020B0604020202020204" pitchFamily="34" charset="0"/>
            </a:endParaRPr>
          </a:p>
        </p:txBody>
      </p:sp>
      <p:sp>
        <p:nvSpPr>
          <p:cNvPr id="8" name="Plaque 7">
            <a:extLst>
              <a:ext uri="{FF2B5EF4-FFF2-40B4-BE49-F238E27FC236}">
                <a16:creationId xmlns:a16="http://schemas.microsoft.com/office/drawing/2014/main" id="{82FDE4E3-CC5F-9433-9DA3-B9DD26D20FE6}"/>
              </a:ext>
            </a:extLst>
          </p:cNvPr>
          <p:cNvSpPr/>
          <p:nvPr/>
        </p:nvSpPr>
        <p:spPr>
          <a:xfrm>
            <a:off x="9296400" y="6818385"/>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a:solidFill>
                  <a:srgbClr val="1F222B"/>
                </a:solidFill>
                <a:latin typeface="Arial" panose="020B0604020202020204" pitchFamily="34" charset="0"/>
                <a:cs typeface="Arial" panose="020B0604020202020204" pitchFamily="34" charset="0"/>
              </a:rPr>
              <a:t>D. Cả A, B, C đều đúng.</a:t>
            </a:r>
            <a:endParaRPr lang="en-US" sz="4400">
              <a:solidFill>
                <a:srgbClr val="1F22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222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16400" y="-8945"/>
            <a:ext cx="1371600" cy="1969661"/>
          </a:xfrm>
          <a:prstGeom prst="rect">
            <a:avLst/>
          </a:prstGeom>
        </p:spPr>
      </p:pic>
      <p:sp>
        <p:nvSpPr>
          <p:cNvPr id="12" name="TextBox 11">
            <a:extLst>
              <a:ext uri="{FF2B5EF4-FFF2-40B4-BE49-F238E27FC236}">
                <a16:creationId xmlns:a16="http://schemas.microsoft.com/office/drawing/2014/main" id="{6DCF2877-2F2D-4467-7F13-CB6F4A7AB482}"/>
              </a:ext>
            </a:extLst>
          </p:cNvPr>
          <p:cNvSpPr txBox="1"/>
          <p:nvPr/>
        </p:nvSpPr>
        <p:spPr>
          <a:xfrm>
            <a:off x="909593" y="1449636"/>
            <a:ext cx="9077414" cy="7387728"/>
          </a:xfrm>
          <a:prstGeom prst="rect">
            <a:avLst/>
          </a:prstGeom>
          <a:noFill/>
        </p:spPr>
        <p:txBody>
          <a:bodyPr wrap="square">
            <a:spAutoFit/>
          </a:bodyPr>
          <a:lstStyle/>
          <a:p>
            <a:pPr marL="571500" indent="-571500" algn="just">
              <a:lnSpc>
                <a:spcPct val="150000"/>
              </a:lnSpc>
              <a:buFontTx/>
              <a:buChar char="-"/>
            </a:pPr>
            <a:r>
              <a:rPr lang="vi-VN" sz="3200" b="1" i="1">
                <a:solidFill>
                  <a:srgbClr val="000000"/>
                </a:solidFill>
                <a:latin typeface="Arial" panose="020B0604020202020204" pitchFamily="34" charset="0"/>
                <a:ea typeface="Calibri" panose="020F0502020204030204" pitchFamily="34" charset="0"/>
                <a:cs typeface="Arial" panose="020B0604020202020204" pitchFamily="34" charset="0"/>
              </a:rPr>
              <a:t>Ngô Quyền</a:t>
            </a:r>
            <a:r>
              <a:rPr lang="en-US" sz="3200" b="1" i="1">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Sinh năm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898</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mất năm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944</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Quê quán: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Đường Lâm</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Ba Vì, Hà Nội</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con rể của Dương Đình Nghệ.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Sau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chiến thắng trên</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 sông Bạch Đằng, Ngô Quyền lên ngôi vua, mở ra thời kỳ trung hưng rực rỡ của dân tộc.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Ngô Quyền được giới sử gia tôn vinh là “vua đứng đầu các vua”, hay là “vị tổ trung hưng” của nước Việt.</a:t>
            </a:r>
            <a:endParaRPr lang="en-US" sz="3200">
              <a:latin typeface="Arial" panose="020B0604020202020204" pitchFamily="34" charset="0"/>
              <a:cs typeface="Arial" panose="020B0604020202020204" pitchFamily="34" charset="0"/>
            </a:endParaRPr>
          </a:p>
        </p:txBody>
      </p:sp>
      <p:pic>
        <p:nvPicPr>
          <p:cNvPr id="6" name="Picture 5" descr="A statue of a person&#10;&#10;Description automatically generated with medium confidence">
            <a:extLst>
              <a:ext uri="{FF2B5EF4-FFF2-40B4-BE49-F238E27FC236}">
                <a16:creationId xmlns:a16="http://schemas.microsoft.com/office/drawing/2014/main" id="{AF908FFA-F50B-7BD8-73A4-65B832F9A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600" y="653415"/>
            <a:ext cx="6486614" cy="8980170"/>
          </a:xfrm>
          <a:prstGeom prst="rect">
            <a:avLst/>
          </a:prstGeom>
        </p:spPr>
      </p:pic>
      <p:pic>
        <p:nvPicPr>
          <p:cNvPr id="9" name="Picture 4">
            <a:extLst>
              <a:ext uri="{FF2B5EF4-FFF2-40B4-BE49-F238E27FC236}">
                <a16:creationId xmlns:a16="http://schemas.microsoft.com/office/drawing/2014/main" id="{50A1FDA1-EB20-0888-C2C9-584D0759ED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 y="8566058"/>
            <a:ext cx="1295399" cy="1720941"/>
          </a:xfrm>
          <a:prstGeom prst="rect">
            <a:avLst/>
          </a:prstGeom>
        </p:spPr>
      </p:pic>
    </p:spTree>
    <p:extLst>
      <p:ext uri="{BB962C8B-B14F-4D97-AF65-F5344CB8AC3E}">
        <p14:creationId xmlns:p14="http://schemas.microsoft.com/office/powerpoint/2010/main" val="3566033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5725" y="716408"/>
            <a:ext cx="7116550" cy="8854184"/>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1489710" y="952500"/>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rPr>
              <a:t>Câu 5. </a:t>
            </a:r>
            <a:r>
              <a:rPr lang="vi-VN" sz="4400">
                <a:solidFill>
                  <a:srgbClr val="1F222B"/>
                </a:solidFill>
              </a:rPr>
              <a:t>Đền thờ Đinh Tiên Hoàng được đặt tại:</a:t>
            </a:r>
          </a:p>
        </p:txBody>
      </p:sp>
      <p:sp>
        <p:nvSpPr>
          <p:cNvPr id="14" name="Plaque 13">
            <a:extLst>
              <a:ext uri="{FF2B5EF4-FFF2-40B4-BE49-F238E27FC236}">
                <a16:creationId xmlns:a16="http://schemas.microsoft.com/office/drawing/2014/main" id="{17545916-D4AA-7D3D-C583-40C129D610B4}"/>
              </a:ext>
            </a:extLst>
          </p:cNvPr>
          <p:cNvSpPr/>
          <p:nvPr/>
        </p:nvSpPr>
        <p:spPr>
          <a:xfrm>
            <a:off x="14859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A. </a:t>
            </a:r>
            <a:r>
              <a:rPr lang="en-US" sz="4400">
                <a:solidFill>
                  <a:srgbClr val="1F222B"/>
                </a:solidFill>
                <a:latin typeface="Arial" panose="020B0604020202020204" pitchFamily="34" charset="0"/>
                <a:cs typeface="Arial" panose="020B0604020202020204" pitchFamily="34" charset="0"/>
              </a:rPr>
              <a:t>Ninh Bình</a:t>
            </a:r>
          </a:p>
        </p:txBody>
      </p:sp>
      <p:sp>
        <p:nvSpPr>
          <p:cNvPr id="15" name="Plaque 14">
            <a:extLst>
              <a:ext uri="{FF2B5EF4-FFF2-40B4-BE49-F238E27FC236}">
                <a16:creationId xmlns:a16="http://schemas.microsoft.com/office/drawing/2014/main" id="{E50A0B60-B0C3-1C41-38C8-E20F28DE0F09}"/>
              </a:ext>
            </a:extLst>
          </p:cNvPr>
          <p:cNvSpPr/>
          <p:nvPr/>
        </p:nvSpPr>
        <p:spPr>
          <a:xfrm>
            <a:off x="92964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B. </a:t>
            </a:r>
            <a:r>
              <a:rPr lang="en-US" sz="4400">
                <a:solidFill>
                  <a:srgbClr val="1F222B"/>
                </a:solidFill>
                <a:latin typeface="Arial" panose="020B0604020202020204" pitchFamily="34" charset="0"/>
                <a:cs typeface="Arial" panose="020B0604020202020204" pitchFamily="34" charset="0"/>
              </a:rPr>
              <a:t>Thanh Hóa</a:t>
            </a:r>
          </a:p>
        </p:txBody>
      </p:sp>
      <p:sp>
        <p:nvSpPr>
          <p:cNvPr id="16" name="Plaque 15">
            <a:extLst>
              <a:ext uri="{FF2B5EF4-FFF2-40B4-BE49-F238E27FC236}">
                <a16:creationId xmlns:a16="http://schemas.microsoft.com/office/drawing/2014/main" id="{F4C1FE52-59CD-E42A-A258-1D777CE0EFE2}"/>
              </a:ext>
            </a:extLst>
          </p:cNvPr>
          <p:cNvSpPr/>
          <p:nvPr/>
        </p:nvSpPr>
        <p:spPr>
          <a:xfrm>
            <a:off x="14859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C. </a:t>
            </a:r>
            <a:r>
              <a:rPr lang="en-US" sz="4400">
                <a:solidFill>
                  <a:srgbClr val="1F222B"/>
                </a:solidFill>
                <a:latin typeface="Arial" panose="020B0604020202020204" pitchFamily="34" charset="0"/>
                <a:cs typeface="Arial" panose="020B0604020202020204" pitchFamily="34" charset="0"/>
              </a:rPr>
              <a:t>Hà Nội</a:t>
            </a:r>
          </a:p>
        </p:txBody>
      </p:sp>
      <p:sp>
        <p:nvSpPr>
          <p:cNvPr id="17" name="Plaque 16">
            <a:extLst>
              <a:ext uri="{FF2B5EF4-FFF2-40B4-BE49-F238E27FC236}">
                <a16:creationId xmlns:a16="http://schemas.microsoft.com/office/drawing/2014/main" id="{0B448E65-EA12-40E2-C202-E00DF5A98920}"/>
              </a:ext>
            </a:extLst>
          </p:cNvPr>
          <p:cNvSpPr/>
          <p:nvPr/>
        </p:nvSpPr>
        <p:spPr>
          <a:xfrm>
            <a:off x="92964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a:solidFill>
                  <a:srgbClr val="1F222B"/>
                </a:solidFill>
                <a:latin typeface="Arial" panose="020B0604020202020204" pitchFamily="34" charset="0"/>
                <a:cs typeface="Arial" panose="020B0604020202020204" pitchFamily="34" charset="0"/>
              </a:rPr>
              <a:t>D. Vĩnh Phúc</a:t>
            </a:r>
            <a:endParaRPr lang="en-US" sz="4400">
              <a:solidFill>
                <a:srgbClr val="1F222B"/>
              </a:solidFill>
              <a:latin typeface="Arial" panose="020B0604020202020204" pitchFamily="34" charset="0"/>
              <a:cs typeface="Arial" panose="020B0604020202020204" pitchFamily="34" charset="0"/>
            </a:endParaRPr>
          </a:p>
        </p:txBody>
      </p:sp>
      <p:sp>
        <p:nvSpPr>
          <p:cNvPr id="8" name="Plaque 7">
            <a:extLst>
              <a:ext uri="{FF2B5EF4-FFF2-40B4-BE49-F238E27FC236}">
                <a16:creationId xmlns:a16="http://schemas.microsoft.com/office/drawing/2014/main" id="{B88120CF-36D9-E66F-92BF-E9EF109D3372}"/>
              </a:ext>
            </a:extLst>
          </p:cNvPr>
          <p:cNvSpPr/>
          <p:nvPr/>
        </p:nvSpPr>
        <p:spPr>
          <a:xfrm>
            <a:off x="1485900" y="4076700"/>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1F222B"/>
                </a:solidFill>
                <a:latin typeface="Arial" panose="020B0604020202020204" pitchFamily="34" charset="0"/>
                <a:cs typeface="Arial" panose="020B0604020202020204" pitchFamily="34" charset="0"/>
              </a:rPr>
              <a:t>A. </a:t>
            </a:r>
            <a:r>
              <a:rPr lang="en-US" sz="4400">
                <a:solidFill>
                  <a:srgbClr val="1F222B"/>
                </a:solidFill>
                <a:latin typeface="Arial" panose="020B0604020202020204" pitchFamily="34" charset="0"/>
                <a:cs typeface="Arial" panose="020B0604020202020204" pitchFamily="34" charset="0"/>
              </a:rPr>
              <a:t>Ninh Bình</a:t>
            </a:r>
          </a:p>
        </p:txBody>
      </p:sp>
    </p:spTree>
    <p:extLst>
      <p:ext uri="{BB962C8B-B14F-4D97-AF65-F5344CB8AC3E}">
        <p14:creationId xmlns:p14="http://schemas.microsoft.com/office/powerpoint/2010/main" val="3077051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C5B1DF53-B66B-D27A-D906-2A36F4361446}"/>
              </a:ext>
            </a:extLst>
          </p:cNvPr>
          <p:cNvGrpSpPr/>
          <p:nvPr/>
        </p:nvGrpSpPr>
        <p:grpSpPr>
          <a:xfrm>
            <a:off x="0" y="8648700"/>
            <a:ext cx="18288000" cy="1638300"/>
            <a:chOff x="0" y="0"/>
            <a:chExt cx="6354034" cy="725415"/>
          </a:xfrm>
          <a:solidFill>
            <a:srgbClr val="E4D5C6"/>
          </a:solidFill>
        </p:grpSpPr>
        <p:sp>
          <p:nvSpPr>
            <p:cNvPr id="12" name="Freeform 3">
              <a:extLst>
                <a:ext uri="{FF2B5EF4-FFF2-40B4-BE49-F238E27FC236}">
                  <a16:creationId xmlns:a16="http://schemas.microsoft.com/office/drawing/2014/main" id="{6BF88B36-E912-0510-B6F1-D77BA95B6921}"/>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grpFill/>
          </p:spPr>
        </p:sp>
      </p:grpSp>
      <p:pic>
        <p:nvPicPr>
          <p:cNvPr id="16" name="Picture 5">
            <a:extLst>
              <a:ext uri="{FF2B5EF4-FFF2-40B4-BE49-F238E27FC236}">
                <a16:creationId xmlns:a16="http://schemas.microsoft.com/office/drawing/2014/main" id="{1775E0E8-E7F1-FA82-733A-A6A3A9912BF8}"/>
              </a:ext>
            </a:extLst>
          </p:cNvPr>
          <p:cNvPicPr>
            <a:picLocks noChangeAspect="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14" name="Speech Bubble: Rectangle with Corners Rounded 13">
            <a:extLst>
              <a:ext uri="{FF2B5EF4-FFF2-40B4-BE49-F238E27FC236}">
                <a16:creationId xmlns:a16="http://schemas.microsoft.com/office/drawing/2014/main" id="{DD1D846A-32B0-4CEF-48EB-6569391B428A}"/>
              </a:ext>
            </a:extLst>
          </p:cNvPr>
          <p:cNvSpPr/>
          <p:nvPr/>
        </p:nvSpPr>
        <p:spPr>
          <a:xfrm>
            <a:off x="6283332" y="1753390"/>
            <a:ext cx="10972800" cy="5943600"/>
          </a:xfrm>
          <a:prstGeom prst="wedgeRoundRectCallout">
            <a:avLst>
              <a:gd name="adj1" fmla="val -65709"/>
              <a:gd name="adj2" fmla="val 11218"/>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rgbClr val="1F222B"/>
                </a:solidFill>
                <a:latin typeface="Arial" panose="020B0604020202020204" pitchFamily="34" charset="0"/>
                <a:cs typeface="Arial" panose="020B0604020202020204" pitchFamily="34" charset="0"/>
              </a:rPr>
              <a:t>Câu 1. </a:t>
            </a:r>
            <a:r>
              <a:rPr lang="en-US" sz="4000">
                <a:solidFill>
                  <a:srgbClr val="1F222B"/>
                </a:solidFill>
                <a:latin typeface="Arial" panose="020B0604020202020204" pitchFamily="34" charset="0"/>
                <a:cs typeface="Arial" panose="020B0604020202020204" pitchFamily="34" charset="0"/>
              </a:rPr>
              <a:t>Em hãy đánh giá công lao của Ngô Quyền trong buổi đầu độc lập.</a:t>
            </a:r>
            <a:endParaRPr lang="vi-VN" sz="4000">
              <a:solidFill>
                <a:srgbClr val="1F222B"/>
              </a:solidFill>
              <a:latin typeface="Arial" panose="020B0604020202020204" pitchFamily="34" charset="0"/>
              <a:cs typeface="Arial" panose="020B0604020202020204" pitchFamily="34" charset="0"/>
            </a:endParaRPr>
          </a:p>
          <a:p>
            <a:pPr algn="just">
              <a:lnSpc>
                <a:spcPct val="150000"/>
              </a:lnSpc>
            </a:pPr>
            <a:r>
              <a:rPr lang="vi-VN" sz="4000" b="1">
                <a:solidFill>
                  <a:srgbClr val="1F222B"/>
                </a:solidFill>
                <a:latin typeface="Arial" panose="020B0604020202020204" pitchFamily="34" charset="0"/>
                <a:cs typeface="Arial" panose="020B0604020202020204" pitchFamily="34" charset="0"/>
              </a:rPr>
              <a:t>Câu 2. </a:t>
            </a:r>
            <a:r>
              <a:rPr lang="en-US" sz="4000">
                <a:solidFill>
                  <a:srgbClr val="1F222B"/>
                </a:solidFill>
                <a:latin typeface="Arial" panose="020B0604020202020204" pitchFamily="34" charset="0"/>
                <a:cs typeface="Arial" panose="020B0604020202020204" pitchFamily="34" charset="0"/>
              </a:rPr>
              <a:t>Những việc làm của Đinh Bộ Lĩnh có ý nghĩa như thế nào đối với dân tộc?</a:t>
            </a:r>
            <a:endParaRPr lang="vi-VN" sz="4000">
              <a:solidFill>
                <a:srgbClr val="1F222B"/>
              </a:solidFill>
              <a:latin typeface="Arial" panose="020B0604020202020204" pitchFamily="34" charset="0"/>
              <a:cs typeface="Arial" panose="020B0604020202020204" pitchFamily="34" charset="0"/>
            </a:endParaRPr>
          </a:p>
        </p:txBody>
      </p:sp>
      <p:pic>
        <p:nvPicPr>
          <p:cNvPr id="15" name="Picture 9">
            <a:extLst>
              <a:ext uri="{FF2B5EF4-FFF2-40B4-BE49-F238E27FC236}">
                <a16:creationId xmlns:a16="http://schemas.microsoft.com/office/drawing/2014/main" id="{E9C7791B-D224-397D-248E-715A160888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3000" y="2671234"/>
            <a:ext cx="5181600" cy="7196666"/>
          </a:xfrm>
          <a:prstGeom prst="rect">
            <a:avLst/>
          </a:prstGeom>
        </p:spPr>
      </p:pic>
    </p:spTree>
    <p:extLst>
      <p:ext uri="{BB962C8B-B14F-4D97-AF65-F5344CB8AC3E}">
        <p14:creationId xmlns:p14="http://schemas.microsoft.com/office/powerpoint/2010/main" val="1956588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3" name="Group 3"/>
          <p:cNvGrpSpPr/>
          <p:nvPr/>
        </p:nvGrpSpPr>
        <p:grpSpPr>
          <a:xfrm>
            <a:off x="0" y="8142526"/>
            <a:ext cx="18288000" cy="2144474"/>
            <a:chOff x="0" y="0"/>
            <a:chExt cx="6354034" cy="725415"/>
          </a:xfrm>
        </p:grpSpPr>
        <p:sp>
          <p:nvSpPr>
            <p:cNvPr id="4" name="Freeform 4"/>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9D3E1E"/>
            </a:solidFill>
          </p:spPr>
        </p:sp>
      </p:grpSp>
      <p:pic>
        <p:nvPicPr>
          <p:cNvPr id="17" name="Picture 5">
            <a:extLst>
              <a:ext uri="{FF2B5EF4-FFF2-40B4-BE49-F238E27FC236}">
                <a16:creationId xmlns:a16="http://schemas.microsoft.com/office/drawing/2014/main" id="{5C796B7A-6503-4E31-6ED4-76C1D92EA074}"/>
              </a:ext>
            </a:extLst>
          </p:cNvPr>
          <p:cNvPicPr>
            <a:picLocks noChangeAspect="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grpSp>
        <p:nvGrpSpPr>
          <p:cNvPr id="15" name="Group 14">
            <a:extLst>
              <a:ext uri="{FF2B5EF4-FFF2-40B4-BE49-F238E27FC236}">
                <a16:creationId xmlns:a16="http://schemas.microsoft.com/office/drawing/2014/main" id="{13F8C543-23F0-28D8-E3C6-C5A87C65A00C}"/>
              </a:ext>
            </a:extLst>
          </p:cNvPr>
          <p:cNvGrpSpPr/>
          <p:nvPr/>
        </p:nvGrpSpPr>
        <p:grpSpPr>
          <a:xfrm>
            <a:off x="596667" y="427835"/>
            <a:ext cx="17094666" cy="7154065"/>
            <a:chOff x="596667" y="427835"/>
            <a:chExt cx="17094666" cy="7154065"/>
          </a:xfrm>
        </p:grpSpPr>
        <p:pic>
          <p:nvPicPr>
            <p:cNvPr id="10" name="Picture 9">
              <a:extLst>
                <a:ext uri="{FF2B5EF4-FFF2-40B4-BE49-F238E27FC236}">
                  <a16:creationId xmlns:a16="http://schemas.microsoft.com/office/drawing/2014/main" id="{1FC4291F-6982-DDA9-8CB1-9AD5EC770C4A}"/>
                </a:ext>
              </a:extLst>
            </p:cNvPr>
            <p:cNvPicPr>
              <a:picLocks noChangeAspect="1"/>
            </p:cNvPicPr>
            <p:nvPr/>
          </p:nvPicPr>
          <p:blipFill>
            <a:blip r:embed="rId4"/>
            <a:stretch>
              <a:fillRect/>
            </a:stretch>
          </p:blipFill>
          <p:spPr>
            <a:xfrm>
              <a:off x="596667" y="427835"/>
              <a:ext cx="17094666" cy="7154065"/>
            </a:xfrm>
            <a:prstGeom prst="rect">
              <a:avLst/>
            </a:prstGeom>
          </p:spPr>
        </p:pic>
        <p:sp>
          <p:nvSpPr>
            <p:cNvPr id="12" name="TextBox 11">
              <a:extLst>
                <a:ext uri="{FF2B5EF4-FFF2-40B4-BE49-F238E27FC236}">
                  <a16:creationId xmlns:a16="http://schemas.microsoft.com/office/drawing/2014/main" id="{276206A0-E148-0961-F9B4-E94F04DA2CAE}"/>
                </a:ext>
              </a:extLst>
            </p:cNvPr>
            <p:cNvSpPr txBox="1"/>
            <p:nvPr/>
          </p:nvSpPr>
          <p:spPr>
            <a:xfrm>
              <a:off x="1155583" y="1245746"/>
              <a:ext cx="15976833" cy="5518242"/>
            </a:xfrm>
            <a:prstGeom prst="rect">
              <a:avLst/>
            </a:prstGeom>
            <a:noFill/>
          </p:spPr>
          <p:txBody>
            <a:bodyPr wrap="square">
              <a:spAutoFit/>
            </a:bodyPr>
            <a:lstStyle/>
            <a:p>
              <a:pPr algn="just">
                <a:lnSpc>
                  <a:spcPct val="150000"/>
                </a:lnSpc>
              </a:pPr>
              <a:r>
                <a:rPr lang="vi-VN" sz="4000" b="1"/>
                <a:t>Câu 1. </a:t>
              </a:r>
              <a:r>
                <a:rPr lang="vi-VN" sz="4000"/>
                <a:t>Đánh giá công lao của Ngô Quyền trong buổi đầu độc lập: xưng vương, chọn đất đóng đô, bỏ bộ máy cai trị của họ Khúc, thiết lập bộ máy chính quyền mới, cử người có công coi giữ những nơi quan trọng, đặt nền móng xây dựng chính quyền độc lập.</a:t>
              </a:r>
            </a:p>
            <a:p>
              <a:pPr algn="just">
                <a:lnSpc>
                  <a:spcPct val="150000"/>
                </a:lnSpc>
              </a:pPr>
              <a:r>
                <a:rPr lang="vi-VN" sz="4000" b="1"/>
                <a:t>Câu 2. </a:t>
              </a:r>
              <a:r>
                <a:rPr lang="vi-VN" sz="4000"/>
                <a:t>Ý nghĩa những việc làm của Đinh Bộ Lĩnh đối với lịch sử dân tộc: chấm dứt tình trạng cát cứ của 12 sứ quân, thống nhất đất nước. </a:t>
              </a:r>
            </a:p>
          </p:txBody>
        </p:sp>
      </p:grpSp>
      <p:pic>
        <p:nvPicPr>
          <p:cNvPr id="13" name="Picture 5">
            <a:extLst>
              <a:ext uri="{FF2B5EF4-FFF2-40B4-BE49-F238E27FC236}">
                <a16:creationId xmlns:a16="http://schemas.microsoft.com/office/drawing/2014/main" id="{9879FB18-1318-33CA-679D-988DBEA0A6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5834" y="5819517"/>
            <a:ext cx="1905000" cy="3672288"/>
          </a:xfrm>
          <a:prstGeom prst="rect">
            <a:avLst/>
          </a:prstGeom>
        </p:spPr>
      </p:pic>
      <p:pic>
        <p:nvPicPr>
          <p:cNvPr id="16" name="Picture 6">
            <a:extLst>
              <a:ext uri="{FF2B5EF4-FFF2-40B4-BE49-F238E27FC236}">
                <a16:creationId xmlns:a16="http://schemas.microsoft.com/office/drawing/2014/main" id="{C3FF72A9-7414-08C1-E486-F9CCB30D16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097000" y="6850302"/>
            <a:ext cx="4076221" cy="2883000"/>
          </a:xfrm>
          <a:prstGeom prst="rect">
            <a:avLst/>
          </a:prstGeom>
        </p:spPr>
      </p:pic>
    </p:spTree>
    <p:extLst>
      <p:ext uri="{BB962C8B-B14F-4D97-AF65-F5344CB8AC3E}">
        <p14:creationId xmlns:p14="http://schemas.microsoft.com/office/powerpoint/2010/main" val="2918516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0" y="8142526"/>
            <a:ext cx="18783822" cy="2144474"/>
            <a:chOff x="0" y="0"/>
            <a:chExt cx="6354034" cy="725415"/>
          </a:xfrm>
        </p:grpSpPr>
        <p:sp>
          <p:nvSpPr>
            <p:cNvPr id="3" name="Freeform 3"/>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070C17"/>
            </a:solidFill>
          </p:spPr>
        </p:sp>
      </p:grpSp>
      <p:pic>
        <p:nvPicPr>
          <p:cNvPr id="14" name="Picture 7">
            <a:extLst>
              <a:ext uri="{FF2B5EF4-FFF2-40B4-BE49-F238E27FC236}">
                <a16:creationId xmlns:a16="http://schemas.microsoft.com/office/drawing/2014/main" id="{7A8A249F-4CC0-656B-88A3-2A8E985E1267}"/>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sp>
        <p:nvSpPr>
          <p:cNvPr id="10" name="Speech Bubble: Rectangle with Corners Rounded 9">
            <a:extLst>
              <a:ext uri="{FF2B5EF4-FFF2-40B4-BE49-F238E27FC236}">
                <a16:creationId xmlns:a16="http://schemas.microsoft.com/office/drawing/2014/main" id="{223FD17F-A863-ADA6-850A-BD78157871CF}"/>
              </a:ext>
            </a:extLst>
          </p:cNvPr>
          <p:cNvSpPr/>
          <p:nvPr/>
        </p:nvSpPr>
        <p:spPr>
          <a:xfrm>
            <a:off x="6248400" y="2667000"/>
            <a:ext cx="10972800" cy="4953000"/>
          </a:xfrm>
          <a:prstGeom prst="wedgeRoundRectCallout">
            <a:avLst>
              <a:gd name="adj1" fmla="val -65709"/>
              <a:gd name="adj2" fmla="val 11218"/>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rgbClr val="1F222B"/>
                </a:solidFill>
                <a:latin typeface="Arial" panose="020B0604020202020204" pitchFamily="34" charset="0"/>
                <a:cs typeface="Arial" panose="020B0604020202020204" pitchFamily="34" charset="0"/>
              </a:rPr>
              <a:t>Câu </a:t>
            </a:r>
            <a:r>
              <a:rPr lang="en-US" sz="4000" b="1">
                <a:solidFill>
                  <a:srgbClr val="1F222B"/>
                </a:solidFill>
                <a:latin typeface="Arial" panose="020B0604020202020204" pitchFamily="34" charset="0"/>
                <a:cs typeface="Arial" panose="020B0604020202020204" pitchFamily="34" charset="0"/>
              </a:rPr>
              <a:t>hỏi: </a:t>
            </a:r>
            <a:r>
              <a:rPr lang="en-US" sz="4000">
                <a:solidFill>
                  <a:srgbClr val="1F222B"/>
                </a:solidFill>
                <a:latin typeface="Arial" panose="020B0604020202020204" pitchFamily="34" charset="0"/>
                <a:cs typeface="Arial" panose="020B0604020202020204" pitchFamily="34" charset="0"/>
              </a:rPr>
              <a:t>Có ý kiến cho rằng: Ngô Quyền quyết định về đóng đô ở Cổ Loa là để tiếp nối truyền thống cha ông. Em có đồng ý với ý kiến đó không? Vì sao?</a:t>
            </a:r>
            <a:endParaRPr lang="vi-VN" sz="4000">
              <a:solidFill>
                <a:srgbClr val="1F222B"/>
              </a:solidFill>
              <a:latin typeface="Arial" panose="020B0604020202020204" pitchFamily="34" charset="0"/>
              <a:cs typeface="Arial" panose="020B0604020202020204" pitchFamily="34" charset="0"/>
            </a:endParaRPr>
          </a:p>
        </p:txBody>
      </p:sp>
      <p:sp>
        <p:nvSpPr>
          <p:cNvPr id="11" name="TextBox 4">
            <a:extLst>
              <a:ext uri="{FF2B5EF4-FFF2-40B4-BE49-F238E27FC236}">
                <a16:creationId xmlns:a16="http://schemas.microsoft.com/office/drawing/2014/main" id="{77D021E4-17F9-EA2A-FE80-A945DF2565DF}"/>
              </a:ext>
            </a:extLst>
          </p:cNvPr>
          <p:cNvSpPr txBox="1"/>
          <p:nvPr/>
        </p:nvSpPr>
        <p:spPr>
          <a:xfrm>
            <a:off x="4430292" y="714893"/>
            <a:ext cx="9427416" cy="1075807"/>
          </a:xfrm>
          <a:prstGeom prst="rect">
            <a:avLst/>
          </a:prstGeom>
        </p:spPr>
        <p:txBody>
          <a:bodyPr wrap="square" lIns="0" tIns="0" rIns="0" bIns="0" rtlCol="0" anchor="t">
            <a:spAutoFit/>
          </a:bodyPr>
          <a:lstStyle/>
          <a:p>
            <a:pPr algn="ctr">
              <a:lnSpc>
                <a:spcPts val="8997"/>
              </a:lnSpc>
            </a:pPr>
            <a:r>
              <a:rPr lang="en-US" sz="6600" b="1">
                <a:solidFill>
                  <a:schemeClr val="bg1"/>
                </a:solidFill>
                <a:latin typeface="Arial" panose="020B0604020202020204" pitchFamily="34" charset="0"/>
                <a:cs typeface="Arial" panose="020B0604020202020204" pitchFamily="34" charset="0"/>
              </a:rPr>
              <a:t>VẬN DỤNG</a:t>
            </a:r>
          </a:p>
        </p:txBody>
      </p:sp>
      <p:pic>
        <p:nvPicPr>
          <p:cNvPr id="13" name="Picture 8">
            <a:extLst>
              <a:ext uri="{FF2B5EF4-FFF2-40B4-BE49-F238E27FC236}">
                <a16:creationId xmlns:a16="http://schemas.microsoft.com/office/drawing/2014/main" id="{94328751-61F6-41B0-3C54-DB36E20BFD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2476500"/>
            <a:ext cx="4100786" cy="5666026"/>
          </a:xfrm>
          <a:prstGeom prst="rect">
            <a:avLst/>
          </a:prstGeom>
        </p:spPr>
      </p:pic>
    </p:spTree>
    <p:extLst>
      <p:ext uri="{BB962C8B-B14F-4D97-AF65-F5344CB8AC3E}">
        <p14:creationId xmlns:p14="http://schemas.microsoft.com/office/powerpoint/2010/main" val="3582596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22" name="Group 3">
            <a:extLst>
              <a:ext uri="{FF2B5EF4-FFF2-40B4-BE49-F238E27FC236}">
                <a16:creationId xmlns:a16="http://schemas.microsoft.com/office/drawing/2014/main" id="{A01C6C73-9088-1FD0-8515-807B05A6E22E}"/>
              </a:ext>
            </a:extLst>
          </p:cNvPr>
          <p:cNvGrpSpPr/>
          <p:nvPr/>
        </p:nvGrpSpPr>
        <p:grpSpPr>
          <a:xfrm>
            <a:off x="0" y="8142526"/>
            <a:ext cx="18288000" cy="2144474"/>
            <a:chOff x="0" y="0"/>
            <a:chExt cx="6354034" cy="725415"/>
          </a:xfrm>
        </p:grpSpPr>
        <p:sp>
          <p:nvSpPr>
            <p:cNvPr id="23" name="Freeform 4">
              <a:extLst>
                <a:ext uri="{FF2B5EF4-FFF2-40B4-BE49-F238E27FC236}">
                  <a16:creationId xmlns:a16="http://schemas.microsoft.com/office/drawing/2014/main" id="{20787E8A-0A45-E96A-632A-C621B84A65EF}"/>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9D3E1E"/>
            </a:solidFill>
          </p:spPr>
        </p:sp>
      </p:grpSp>
      <p:grpSp>
        <p:nvGrpSpPr>
          <p:cNvPr id="17" name="Group 16">
            <a:extLst>
              <a:ext uri="{FF2B5EF4-FFF2-40B4-BE49-F238E27FC236}">
                <a16:creationId xmlns:a16="http://schemas.microsoft.com/office/drawing/2014/main" id="{12382367-BB31-46F8-F4DF-E521FC6D2EE2}"/>
              </a:ext>
            </a:extLst>
          </p:cNvPr>
          <p:cNvGrpSpPr/>
          <p:nvPr/>
        </p:nvGrpSpPr>
        <p:grpSpPr>
          <a:xfrm>
            <a:off x="596667" y="427835"/>
            <a:ext cx="17094666" cy="7154065"/>
            <a:chOff x="596667" y="427835"/>
            <a:chExt cx="17094666" cy="7154065"/>
          </a:xfrm>
        </p:grpSpPr>
        <p:pic>
          <p:nvPicPr>
            <p:cNvPr id="18" name="Picture 17">
              <a:extLst>
                <a:ext uri="{FF2B5EF4-FFF2-40B4-BE49-F238E27FC236}">
                  <a16:creationId xmlns:a16="http://schemas.microsoft.com/office/drawing/2014/main" id="{B81F0F33-A3FE-E121-E9EE-36481B84CE15}"/>
                </a:ext>
              </a:extLst>
            </p:cNvPr>
            <p:cNvPicPr>
              <a:picLocks noChangeAspect="1"/>
            </p:cNvPicPr>
            <p:nvPr/>
          </p:nvPicPr>
          <p:blipFill>
            <a:blip r:embed="rId2"/>
            <a:stretch>
              <a:fillRect/>
            </a:stretch>
          </p:blipFill>
          <p:spPr>
            <a:xfrm>
              <a:off x="596667" y="427835"/>
              <a:ext cx="17094666" cy="7154065"/>
            </a:xfrm>
            <a:prstGeom prst="rect">
              <a:avLst/>
            </a:prstGeom>
          </p:spPr>
        </p:pic>
        <p:sp>
          <p:nvSpPr>
            <p:cNvPr id="19" name="TextBox 18">
              <a:extLst>
                <a:ext uri="{FF2B5EF4-FFF2-40B4-BE49-F238E27FC236}">
                  <a16:creationId xmlns:a16="http://schemas.microsoft.com/office/drawing/2014/main" id="{21017C24-DE9A-7AF9-07CB-19165C86C496}"/>
                </a:ext>
              </a:extLst>
            </p:cNvPr>
            <p:cNvSpPr txBox="1"/>
            <p:nvPr/>
          </p:nvSpPr>
          <p:spPr>
            <a:xfrm>
              <a:off x="1155583" y="671580"/>
              <a:ext cx="15976833" cy="6637651"/>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Em đ</a:t>
              </a:r>
              <a:r>
                <a:rPr lang="vi-VN" sz="3600">
                  <a:latin typeface="Arial" panose="020B0604020202020204" pitchFamily="34" charset="0"/>
                  <a:cs typeface="Arial" panose="020B0604020202020204" pitchFamily="34" charset="0"/>
                </a:rPr>
                <a:t>ồng ý với ý kiến Ngô Quyền quyết định về đóng đô ở Cổ Loa là để tiếp nối truyền thống cha ông.</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Cổ Loa vốn là kinh đô của Âu Lạc (khoảng năm 208 TCN), sau khi Thục Phán An Dương Vương lên ngôi. </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Khi Ngô Quyền đánh bại quân Nam Hán (938), xưng vương, một lần nữa quyết định đóng đô về Cổ Loa. Vùng đất này lại khôi phục vị trí trung tâm chính trị của đất nước trong buổi đầu phục hưng độc lập, sau hơn 1 000 năm Bắc thuộc. </a:t>
              </a:r>
            </a:p>
          </p:txBody>
        </p:sp>
      </p:grpSp>
      <p:pic>
        <p:nvPicPr>
          <p:cNvPr id="20" name="Picture 5">
            <a:extLst>
              <a:ext uri="{FF2B5EF4-FFF2-40B4-BE49-F238E27FC236}">
                <a16:creationId xmlns:a16="http://schemas.microsoft.com/office/drawing/2014/main" id="{8F56B49D-A056-83A7-C39E-3475C2A63FB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5834" y="5819517"/>
            <a:ext cx="1905000" cy="3672288"/>
          </a:xfrm>
          <a:prstGeom prst="rect">
            <a:avLst/>
          </a:prstGeom>
        </p:spPr>
      </p:pic>
      <p:pic>
        <p:nvPicPr>
          <p:cNvPr id="21" name="Picture 6">
            <a:extLst>
              <a:ext uri="{FF2B5EF4-FFF2-40B4-BE49-F238E27FC236}">
                <a16:creationId xmlns:a16="http://schemas.microsoft.com/office/drawing/2014/main" id="{E8FB1022-6D05-C4F0-B597-6D856992F1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97000" y="6850302"/>
            <a:ext cx="4076221" cy="2883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8" name="Picture 5">
            <a:extLst>
              <a:ext uri="{FF2B5EF4-FFF2-40B4-BE49-F238E27FC236}">
                <a16:creationId xmlns:a16="http://schemas.microsoft.com/office/drawing/2014/main" id="{7EBAA2F1-4D90-8DB6-8F03-A804C4B4ACA1}"/>
              </a:ext>
            </a:extLst>
          </p:cNvPr>
          <p:cNvPicPr>
            <a:picLocks noChangeAspect="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13" name="TextBox 4">
            <a:extLst>
              <a:ext uri="{FF2B5EF4-FFF2-40B4-BE49-F238E27FC236}">
                <a16:creationId xmlns:a16="http://schemas.microsoft.com/office/drawing/2014/main" id="{0A89FC66-42EB-7B77-C31D-88DD84A5E397}"/>
              </a:ext>
            </a:extLst>
          </p:cNvPr>
          <p:cNvSpPr txBox="1"/>
          <p:nvPr/>
        </p:nvSpPr>
        <p:spPr>
          <a:xfrm>
            <a:off x="3588677" y="1209002"/>
            <a:ext cx="11114508" cy="1075807"/>
          </a:xfrm>
          <a:prstGeom prst="rect">
            <a:avLst/>
          </a:prstGeom>
        </p:spPr>
        <p:txBody>
          <a:bodyPr wrap="square" lIns="0" tIns="0" rIns="0" bIns="0" rtlCol="0" anchor="t">
            <a:spAutoFit/>
          </a:bodyPr>
          <a:lstStyle/>
          <a:p>
            <a:pPr algn="ctr">
              <a:lnSpc>
                <a:spcPts val="8997"/>
              </a:lnSpc>
            </a:pPr>
            <a:r>
              <a:rPr lang="en-US" sz="6600" b="1">
                <a:solidFill>
                  <a:schemeClr val="bg1"/>
                </a:solidFill>
                <a:latin typeface="Arial" panose="020B0604020202020204" pitchFamily="34" charset="0"/>
                <a:cs typeface="Arial" panose="020B0604020202020204" pitchFamily="34" charset="0"/>
              </a:rPr>
              <a:t>HƯỚNG DẪN VỀ NHÀ</a:t>
            </a:r>
          </a:p>
        </p:txBody>
      </p:sp>
      <p:grpSp>
        <p:nvGrpSpPr>
          <p:cNvPr id="15" name="Group 14">
            <a:extLst>
              <a:ext uri="{FF2B5EF4-FFF2-40B4-BE49-F238E27FC236}">
                <a16:creationId xmlns:a16="http://schemas.microsoft.com/office/drawing/2014/main" id="{E614DCB2-9FF4-0733-CFB2-55CB550BDDBC}"/>
              </a:ext>
            </a:extLst>
          </p:cNvPr>
          <p:cNvGrpSpPr/>
          <p:nvPr/>
        </p:nvGrpSpPr>
        <p:grpSpPr>
          <a:xfrm>
            <a:off x="1676400" y="3009900"/>
            <a:ext cx="12468805" cy="2584354"/>
            <a:chOff x="1624314" y="3561071"/>
            <a:chExt cx="12468805" cy="2584354"/>
          </a:xfrm>
        </p:grpSpPr>
        <p:grpSp>
          <p:nvGrpSpPr>
            <p:cNvPr id="3" name="Group 3"/>
            <p:cNvGrpSpPr/>
            <p:nvPr/>
          </p:nvGrpSpPr>
          <p:grpSpPr>
            <a:xfrm>
              <a:off x="2494859" y="3708616"/>
              <a:ext cx="11598260" cy="2436809"/>
              <a:chOff x="0" y="0"/>
              <a:chExt cx="6314204" cy="1326622"/>
            </a:xfrm>
          </p:grpSpPr>
          <p:sp>
            <p:nvSpPr>
              <p:cNvPr id="4" name="Freeform 4"/>
              <p:cNvSpPr/>
              <p:nvPr/>
            </p:nvSpPr>
            <p:spPr>
              <a:xfrm>
                <a:off x="0" y="0"/>
                <a:ext cx="6314205" cy="1326622"/>
              </a:xfrm>
              <a:custGeom>
                <a:avLst/>
                <a:gdLst/>
                <a:ahLst/>
                <a:cxnLst/>
                <a:rect l="l" t="t" r="r" b="b"/>
                <a:pathLst>
                  <a:path w="6314205" h="1326622">
                    <a:moveTo>
                      <a:pt x="6048775" y="0"/>
                    </a:moveTo>
                    <a:lnTo>
                      <a:pt x="265430" y="0"/>
                    </a:lnTo>
                    <a:cubicBezTo>
                      <a:pt x="265430" y="146050"/>
                      <a:pt x="147320" y="265430"/>
                      <a:pt x="0" y="265430"/>
                    </a:cubicBezTo>
                    <a:lnTo>
                      <a:pt x="0" y="1061192"/>
                    </a:lnTo>
                    <a:cubicBezTo>
                      <a:pt x="146050" y="1061192"/>
                      <a:pt x="265430" y="1179302"/>
                      <a:pt x="265430" y="1326622"/>
                    </a:cubicBezTo>
                    <a:lnTo>
                      <a:pt x="6048775" y="1326622"/>
                    </a:lnTo>
                    <a:cubicBezTo>
                      <a:pt x="6048775" y="1180572"/>
                      <a:pt x="6166884" y="1061192"/>
                      <a:pt x="6314205" y="1061192"/>
                    </a:cubicBezTo>
                    <a:lnTo>
                      <a:pt x="6314205" y="265430"/>
                    </a:lnTo>
                    <a:cubicBezTo>
                      <a:pt x="6168155" y="265430"/>
                      <a:pt x="6048775" y="147320"/>
                      <a:pt x="6048775" y="0"/>
                    </a:cubicBezTo>
                    <a:close/>
                  </a:path>
                </a:pathLst>
              </a:custGeom>
              <a:solidFill>
                <a:srgbClr val="FDFAF0"/>
              </a:solidFill>
            </p:spPr>
          </p:sp>
        </p:grpSp>
        <p:pic>
          <p:nvPicPr>
            <p:cNvPr id="11" name="Picture 3">
              <a:extLst>
                <a:ext uri="{FF2B5EF4-FFF2-40B4-BE49-F238E27FC236}">
                  <a16:creationId xmlns:a16="http://schemas.microsoft.com/office/drawing/2014/main" id="{D024407B-7691-A76A-7AC0-82CC00D68D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4314" y="3561071"/>
              <a:ext cx="1945313" cy="2584354"/>
            </a:xfrm>
            <a:prstGeom prst="rect">
              <a:avLst/>
            </a:prstGeom>
          </p:spPr>
        </p:pic>
        <p:sp>
          <p:nvSpPr>
            <p:cNvPr id="14" name="TextBox 13">
              <a:extLst>
                <a:ext uri="{FF2B5EF4-FFF2-40B4-BE49-F238E27FC236}">
                  <a16:creationId xmlns:a16="http://schemas.microsoft.com/office/drawing/2014/main" id="{F746187F-C8E5-8D9E-E542-D807C5752D24}"/>
                </a:ext>
              </a:extLst>
            </p:cNvPr>
            <p:cNvSpPr txBox="1"/>
            <p:nvPr/>
          </p:nvSpPr>
          <p:spPr>
            <a:xfrm>
              <a:off x="3588677" y="4014558"/>
              <a:ext cx="9639300" cy="1824923"/>
            </a:xfrm>
            <a:prstGeom prst="rect">
              <a:avLst/>
            </a:prstGeom>
            <a:noFill/>
          </p:spPr>
          <p:txBody>
            <a:bodyPr wrap="square">
              <a:spAutoFit/>
            </a:bodyPr>
            <a:lstStyle/>
            <a:p>
              <a:pPr algn="ctr">
                <a:lnSpc>
                  <a:spcPct val="15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Ôn lại kiến thức đã học</a:t>
              </a:r>
              <a:r>
                <a:rPr lang="en-US" sz="4000">
                  <a:latin typeface="Arial" panose="020B0604020202020204" pitchFamily="34" charset="0"/>
                  <a:ea typeface="Calibri" panose="020F0502020204030204" pitchFamily="34" charset="0"/>
                  <a:cs typeface="Arial" panose="020B0604020202020204" pitchFamily="34" charset="0"/>
                </a:rPr>
                <a:t> và l</a:t>
              </a:r>
              <a:r>
                <a:rPr lang="en-US" sz="4000">
                  <a:effectLst/>
                  <a:latin typeface="Arial" panose="020B0604020202020204" pitchFamily="34" charset="0"/>
                  <a:ea typeface="Calibri" panose="020F0502020204030204" pitchFamily="34" charset="0"/>
                  <a:cs typeface="Arial" panose="020B0604020202020204" pitchFamily="34" charset="0"/>
                </a:rPr>
                <a:t>àm bài tập trong Sách bài tập Lịch sử </a:t>
              </a:r>
              <a:r>
                <a:rPr lang="en-US" sz="4000">
                  <a:latin typeface="Arial" panose="020B0604020202020204" pitchFamily="34" charset="0"/>
                  <a:ea typeface="Calibri" panose="020F0502020204030204" pitchFamily="34" charset="0"/>
                  <a:cs typeface="Arial" panose="020B0604020202020204" pitchFamily="34" charset="0"/>
                </a:rPr>
                <a:t>7</a:t>
              </a:r>
              <a:r>
                <a:rPr lang="en-US" sz="4000">
                  <a:effectLst/>
                  <a:latin typeface="Arial" panose="020B0604020202020204" pitchFamily="34" charset="0"/>
                  <a:ea typeface="Calibri" panose="020F0502020204030204" pitchFamily="34" charset="0"/>
                  <a:cs typeface="Arial" panose="020B0604020202020204" pitchFamily="34" charset="0"/>
                </a:rPr>
                <a:t>.</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66F0F880-C5E4-0D5C-1477-675921236DEB}"/>
              </a:ext>
            </a:extLst>
          </p:cNvPr>
          <p:cNvGrpSpPr/>
          <p:nvPr/>
        </p:nvGrpSpPr>
        <p:grpSpPr>
          <a:xfrm>
            <a:off x="3429000" y="6210300"/>
            <a:ext cx="13019220" cy="2573330"/>
            <a:chOff x="3569627" y="6539590"/>
            <a:chExt cx="13019220" cy="2573330"/>
          </a:xfrm>
        </p:grpSpPr>
        <p:grpSp>
          <p:nvGrpSpPr>
            <p:cNvPr id="5" name="Group 5"/>
            <p:cNvGrpSpPr/>
            <p:nvPr/>
          </p:nvGrpSpPr>
          <p:grpSpPr>
            <a:xfrm>
              <a:off x="3569627" y="6641189"/>
              <a:ext cx="12444888" cy="2436809"/>
              <a:chOff x="0" y="0"/>
              <a:chExt cx="6775117" cy="1326622"/>
            </a:xfrm>
          </p:grpSpPr>
          <p:sp>
            <p:nvSpPr>
              <p:cNvPr id="6" name="Freeform 6"/>
              <p:cNvSpPr/>
              <p:nvPr/>
            </p:nvSpPr>
            <p:spPr>
              <a:xfrm>
                <a:off x="0" y="0"/>
                <a:ext cx="6775117" cy="1326622"/>
              </a:xfrm>
              <a:custGeom>
                <a:avLst/>
                <a:gdLst/>
                <a:ahLst/>
                <a:cxnLst/>
                <a:rect l="l" t="t" r="r" b="b"/>
                <a:pathLst>
                  <a:path w="6775117" h="1326622">
                    <a:moveTo>
                      <a:pt x="6509687" y="0"/>
                    </a:moveTo>
                    <a:lnTo>
                      <a:pt x="265430" y="0"/>
                    </a:lnTo>
                    <a:cubicBezTo>
                      <a:pt x="265430" y="146050"/>
                      <a:pt x="147320" y="265430"/>
                      <a:pt x="0" y="265430"/>
                    </a:cubicBezTo>
                    <a:lnTo>
                      <a:pt x="0" y="1061192"/>
                    </a:lnTo>
                    <a:cubicBezTo>
                      <a:pt x="146050" y="1061192"/>
                      <a:pt x="265430" y="1179302"/>
                      <a:pt x="265430" y="1326622"/>
                    </a:cubicBezTo>
                    <a:lnTo>
                      <a:pt x="6509687" y="1326622"/>
                    </a:lnTo>
                    <a:cubicBezTo>
                      <a:pt x="6509687" y="1180572"/>
                      <a:pt x="6627797" y="1061192"/>
                      <a:pt x="6775117" y="1061192"/>
                    </a:cubicBezTo>
                    <a:lnTo>
                      <a:pt x="6775117" y="265430"/>
                    </a:lnTo>
                    <a:cubicBezTo>
                      <a:pt x="6629067" y="265430"/>
                      <a:pt x="6509687" y="147320"/>
                      <a:pt x="6509687" y="0"/>
                    </a:cubicBezTo>
                    <a:close/>
                  </a:path>
                </a:pathLst>
              </a:custGeom>
              <a:solidFill>
                <a:srgbClr val="FDFAF0"/>
              </a:solidFill>
            </p:spPr>
          </p:sp>
        </p:grpSp>
        <p:pic>
          <p:nvPicPr>
            <p:cNvPr id="12" name="Picture 6">
              <a:extLst>
                <a:ext uri="{FF2B5EF4-FFF2-40B4-BE49-F238E27FC236}">
                  <a16:creationId xmlns:a16="http://schemas.microsoft.com/office/drawing/2014/main" id="{53885BA1-16AD-40B8-B359-12C31B6C1B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30813" y="6539590"/>
              <a:ext cx="1558034" cy="2573330"/>
            </a:xfrm>
            <a:prstGeom prst="rect">
              <a:avLst/>
            </a:prstGeom>
          </p:spPr>
        </p:pic>
        <p:sp>
          <p:nvSpPr>
            <p:cNvPr id="16" name="TextBox 15">
              <a:extLst>
                <a:ext uri="{FF2B5EF4-FFF2-40B4-BE49-F238E27FC236}">
                  <a16:creationId xmlns:a16="http://schemas.microsoft.com/office/drawing/2014/main" id="{6234512F-0432-0EBB-5E25-11FB7C8E8599}"/>
                </a:ext>
              </a:extLst>
            </p:cNvPr>
            <p:cNvSpPr txBox="1"/>
            <p:nvPr/>
          </p:nvSpPr>
          <p:spPr>
            <a:xfrm>
              <a:off x="4840028" y="6947131"/>
              <a:ext cx="9866572" cy="1824923"/>
            </a:xfrm>
            <a:prstGeom prst="rect">
              <a:avLst/>
            </a:prstGeom>
            <a:noFill/>
          </p:spPr>
          <p:txBody>
            <a:bodyPr wrap="square">
              <a:spAutoFit/>
            </a:bodyPr>
            <a:lstStyle/>
            <a:p>
              <a:pPr algn="ctr">
                <a:lnSpc>
                  <a:spcPct val="150000"/>
                </a:lnSpc>
                <a:spcBef>
                  <a:spcPts val="300"/>
                </a:spcBef>
                <a:spcAft>
                  <a:spcPts val="300"/>
                </a:spcAft>
              </a:pPr>
              <a:r>
                <a:rPr lang="vi-VN" sz="4000">
                  <a:effectLst/>
                  <a:latin typeface="Arial" panose="020B0604020202020204" pitchFamily="34" charset="0"/>
                  <a:ea typeface="Calibri" panose="020F0502020204030204" pitchFamily="34" charset="0"/>
                  <a:cs typeface="Arial" panose="020B0604020202020204" pitchFamily="34" charset="0"/>
                </a:rPr>
                <a:t>Đọc và tìm hiểu trước Bài 10: </a:t>
              </a:r>
              <a:r>
                <a:rPr lang="vi-VN" sz="4000" b="1" i="1">
                  <a:effectLst/>
                  <a:latin typeface="Arial" panose="020B0604020202020204" pitchFamily="34" charset="0"/>
                  <a:ea typeface="Calibri" panose="020F0502020204030204" pitchFamily="34" charset="0"/>
                  <a:cs typeface="Arial" panose="020B0604020202020204" pitchFamily="34" charset="0"/>
                </a:rPr>
                <a:t>Đại Cồ Việt thời Đinh và Tiền Lê (968 - 1009)</a:t>
              </a:r>
              <a:endParaRPr lang="en-US" sz="3200" b="1" i="1">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729650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id="{E2EA7E06-5084-1537-D503-BD4AD70D12C8}"/>
              </a:ext>
            </a:extLst>
          </p:cNvPr>
          <p:cNvPicPr>
            <a:picLocks noChangeAspect="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18" name="TextBox 2">
            <a:extLst>
              <a:ext uri="{FF2B5EF4-FFF2-40B4-BE49-F238E27FC236}">
                <a16:creationId xmlns:a16="http://schemas.microsoft.com/office/drawing/2014/main" id="{5A1CC466-7648-570B-EBEA-0A48E247BCA4}"/>
              </a:ext>
            </a:extLst>
          </p:cNvPr>
          <p:cNvSpPr txBox="1"/>
          <p:nvPr/>
        </p:nvSpPr>
        <p:spPr>
          <a:xfrm>
            <a:off x="1419745" y="3100301"/>
            <a:ext cx="15448510" cy="3465179"/>
          </a:xfrm>
          <a:prstGeom prst="rect">
            <a:avLst/>
          </a:prstGeom>
        </p:spPr>
        <p:txBody>
          <a:bodyPr wrap="square" lIns="0" tIns="0" rIns="0" bIns="0" rtlCol="0" anchor="t">
            <a:spAutoFit/>
          </a:bodyPr>
          <a:lstStyle/>
          <a:p>
            <a:pPr algn="ctr">
              <a:lnSpc>
                <a:spcPct val="150000"/>
              </a:lnSpc>
            </a:pPr>
            <a:r>
              <a:rPr lang="vi-VN" sz="8000" b="1">
                <a:solidFill>
                  <a:schemeClr val="bg1"/>
                </a:solidFill>
                <a:latin typeface="Arial" panose="020B0604020202020204" pitchFamily="34" charset="0"/>
                <a:cs typeface="Arial" panose="020B0604020202020204" pitchFamily="34" charset="0"/>
              </a:rPr>
              <a:t>CẢM ƠN CÁC EM </a:t>
            </a:r>
          </a:p>
          <a:p>
            <a:pPr algn="ctr">
              <a:lnSpc>
                <a:spcPct val="150000"/>
              </a:lnSpc>
            </a:pPr>
            <a:r>
              <a:rPr lang="vi-VN" sz="8000" b="1">
                <a:solidFill>
                  <a:schemeClr val="bg1"/>
                </a:solidFill>
                <a:latin typeface="Arial" panose="020B0604020202020204" pitchFamily="34" charset="0"/>
                <a:cs typeface="Arial" panose="020B0604020202020204" pitchFamily="34" charset="0"/>
              </a:rPr>
              <a:t>ĐÃ LẮNG NGHE BÀI GIẢNG!</a:t>
            </a:r>
          </a:p>
        </p:txBody>
      </p:sp>
      <p:grpSp>
        <p:nvGrpSpPr>
          <p:cNvPr id="28" name="Group 2">
            <a:extLst>
              <a:ext uri="{FF2B5EF4-FFF2-40B4-BE49-F238E27FC236}">
                <a16:creationId xmlns:a16="http://schemas.microsoft.com/office/drawing/2014/main" id="{192C1050-2BF7-B2F6-4F17-2B8327876D35}"/>
              </a:ext>
            </a:extLst>
          </p:cNvPr>
          <p:cNvGrpSpPr/>
          <p:nvPr/>
        </p:nvGrpSpPr>
        <p:grpSpPr>
          <a:xfrm>
            <a:off x="0" y="8142526"/>
            <a:ext cx="18318480" cy="2144474"/>
            <a:chOff x="0" y="0"/>
            <a:chExt cx="6354034" cy="725415"/>
          </a:xfrm>
        </p:grpSpPr>
        <p:sp>
          <p:nvSpPr>
            <p:cNvPr id="29" name="Freeform 3">
              <a:extLst>
                <a:ext uri="{FF2B5EF4-FFF2-40B4-BE49-F238E27FC236}">
                  <a16:creationId xmlns:a16="http://schemas.microsoft.com/office/drawing/2014/main" id="{1DD56E7B-84ED-B200-7CCF-D3F28BC33828}"/>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AC8E6F"/>
            </a:solidFill>
          </p:spPr>
        </p:sp>
      </p:grpSp>
      <p:grpSp>
        <p:nvGrpSpPr>
          <p:cNvPr id="22" name="Group 21">
            <a:extLst>
              <a:ext uri="{FF2B5EF4-FFF2-40B4-BE49-F238E27FC236}">
                <a16:creationId xmlns:a16="http://schemas.microsoft.com/office/drawing/2014/main" id="{2A2CD95C-4138-D4DB-4E24-B5F14185ABA8}"/>
              </a:ext>
            </a:extLst>
          </p:cNvPr>
          <p:cNvGrpSpPr/>
          <p:nvPr/>
        </p:nvGrpSpPr>
        <p:grpSpPr>
          <a:xfrm>
            <a:off x="-1103688" y="-27575"/>
            <a:ext cx="20495375" cy="1664303"/>
            <a:chOff x="-2237855" y="-18383"/>
            <a:chExt cx="20495375" cy="1664303"/>
          </a:xfrm>
        </p:grpSpPr>
        <p:pic>
          <p:nvPicPr>
            <p:cNvPr id="23" name="Picture 11">
              <a:extLst>
                <a:ext uri="{FF2B5EF4-FFF2-40B4-BE49-F238E27FC236}">
                  <a16:creationId xmlns:a16="http://schemas.microsoft.com/office/drawing/2014/main" id="{EB746F66-06CF-7A66-CC70-161344C300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42320" y="-18383"/>
              <a:ext cx="7315200" cy="1645920"/>
            </a:xfrm>
            <a:prstGeom prst="rect">
              <a:avLst/>
            </a:prstGeom>
          </p:spPr>
        </p:pic>
        <p:pic>
          <p:nvPicPr>
            <p:cNvPr id="24" name="Picture 11">
              <a:extLst>
                <a:ext uri="{FF2B5EF4-FFF2-40B4-BE49-F238E27FC236}">
                  <a16:creationId xmlns:a16="http://schemas.microsoft.com/office/drawing/2014/main" id="{1A11797F-FD2D-D2A9-A31A-50BDEE1305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43400" y="-18383"/>
              <a:ext cx="7315200" cy="1645920"/>
            </a:xfrm>
            <a:prstGeom prst="rect">
              <a:avLst/>
            </a:prstGeom>
          </p:spPr>
        </p:pic>
        <p:pic>
          <p:nvPicPr>
            <p:cNvPr id="25" name="Picture 11">
              <a:extLst>
                <a:ext uri="{FF2B5EF4-FFF2-40B4-BE49-F238E27FC236}">
                  <a16:creationId xmlns:a16="http://schemas.microsoft.com/office/drawing/2014/main" id="{3E5605E7-4DFA-E93C-04A1-8946E8A14C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7855" y="0"/>
              <a:ext cx="7315200" cy="1645920"/>
            </a:xfrm>
            <a:prstGeom prst="rect">
              <a:avLst/>
            </a:prstGeom>
          </p:spPr>
        </p:pic>
      </p:grpSp>
      <p:pic>
        <p:nvPicPr>
          <p:cNvPr id="26" name="Picture 19">
            <a:extLst>
              <a:ext uri="{FF2B5EF4-FFF2-40B4-BE49-F238E27FC236}">
                <a16:creationId xmlns:a16="http://schemas.microsoft.com/office/drawing/2014/main" id="{E1C96CAE-9E52-7150-2A82-61794FCA2941}"/>
              </a:ext>
            </a:extLst>
          </p:cNvPr>
          <p:cNvPicPr>
            <a:picLocks noChangeAspect="1"/>
          </p:cNvPicPr>
          <p:nvPr/>
        </p:nvPicPr>
        <p:blipFill>
          <a:blip r:embed="rId6"/>
          <a:srcRect/>
          <a:stretch>
            <a:fillRect/>
          </a:stretch>
        </p:blipFill>
        <p:spPr>
          <a:xfrm>
            <a:off x="0" y="5862717"/>
            <a:ext cx="2133600" cy="3767948"/>
          </a:xfrm>
          <a:prstGeom prst="rect">
            <a:avLst/>
          </a:prstGeom>
        </p:spPr>
      </p:pic>
      <p:pic>
        <p:nvPicPr>
          <p:cNvPr id="27" name="Picture 20">
            <a:extLst>
              <a:ext uri="{FF2B5EF4-FFF2-40B4-BE49-F238E27FC236}">
                <a16:creationId xmlns:a16="http://schemas.microsoft.com/office/drawing/2014/main" id="{1C49A58B-AB8D-0860-BF28-5F35EC0B5370}"/>
              </a:ext>
            </a:extLst>
          </p:cNvPr>
          <p:cNvPicPr>
            <a:picLocks noChangeAspect="1"/>
          </p:cNvPicPr>
          <p:nvPr/>
        </p:nvPicPr>
        <p:blipFill>
          <a:blip r:embed="rId7"/>
          <a:srcRect/>
          <a:stretch>
            <a:fillRect/>
          </a:stretch>
        </p:blipFill>
        <p:spPr>
          <a:xfrm>
            <a:off x="16306800" y="5956363"/>
            <a:ext cx="2011680" cy="3674302"/>
          </a:xfrm>
          <a:prstGeom prst="rect">
            <a:avLst/>
          </a:prstGeom>
        </p:spPr>
      </p:pic>
    </p:spTree>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8566058"/>
            <a:ext cx="1295399" cy="172094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16400" y="-8945"/>
            <a:ext cx="1371600" cy="1969661"/>
          </a:xfrm>
          <a:prstGeom prst="rect">
            <a:avLst/>
          </a:prstGeom>
        </p:spPr>
      </p:pic>
      <p:sp>
        <p:nvSpPr>
          <p:cNvPr id="12" name="TextBox 11">
            <a:extLst>
              <a:ext uri="{FF2B5EF4-FFF2-40B4-BE49-F238E27FC236}">
                <a16:creationId xmlns:a16="http://schemas.microsoft.com/office/drawing/2014/main" id="{6DCF2877-2F2D-4467-7F13-CB6F4A7AB482}"/>
              </a:ext>
            </a:extLst>
          </p:cNvPr>
          <p:cNvSpPr txBox="1"/>
          <p:nvPr/>
        </p:nvSpPr>
        <p:spPr>
          <a:xfrm>
            <a:off x="457200" y="1449636"/>
            <a:ext cx="9606007" cy="7387728"/>
          </a:xfrm>
          <a:prstGeom prst="rect">
            <a:avLst/>
          </a:prstGeom>
          <a:noFill/>
        </p:spPr>
        <p:txBody>
          <a:bodyPr wrap="square">
            <a:spAutoFit/>
          </a:bodyPr>
          <a:lstStyle/>
          <a:p>
            <a:pPr marL="571500" indent="-571500" algn="just">
              <a:lnSpc>
                <a:spcPct val="150000"/>
              </a:lnSpc>
              <a:buFontTx/>
              <a:buChar char="-"/>
            </a:pPr>
            <a:r>
              <a:rPr lang="vi-VN" sz="3200" b="1" i="1">
                <a:solidFill>
                  <a:srgbClr val="000000"/>
                </a:solidFill>
                <a:ea typeface="Calibri" panose="020F0502020204030204" pitchFamily="34" charset="0"/>
                <a:cs typeface="Arial" panose="020B0604020202020204" pitchFamily="34" charset="0"/>
              </a:rPr>
              <a:t>Ý nghĩa lịch sử của trận Bạch Đằng năm 938:</a:t>
            </a:r>
            <a:endParaRPr lang="en-US" sz="3200" b="1" i="1">
              <a:solidFill>
                <a:srgbClr val="000000"/>
              </a:solidFill>
              <a:ea typeface="Calibri" panose="020F050202020403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a:solidFill>
                  <a:srgbClr val="000000"/>
                </a:solidFill>
                <a:ea typeface="Calibri" panose="020F0502020204030204" pitchFamily="34" charset="0"/>
                <a:cs typeface="Arial" panose="020B0604020202020204" pitchFamily="34" charset="0"/>
              </a:rPr>
              <a:t>Đánh bại hoàn toàn ý chí xâm lược của nhà Nam Hán. Thể hiện ý chí quyết tâm đấu tranh chống xâm lược của dân tộc ta.</a:t>
            </a:r>
          </a:p>
          <a:p>
            <a:pPr marL="571500" indent="-571500" algn="just">
              <a:lnSpc>
                <a:spcPct val="150000"/>
              </a:lnSpc>
              <a:buFont typeface="Arial" panose="020B0604020202020204" pitchFamily="34" charset="0"/>
              <a:buChar char="•"/>
            </a:pPr>
            <a:r>
              <a:rPr lang="vi-VN" sz="3200">
                <a:solidFill>
                  <a:srgbClr val="000000"/>
                </a:solidFill>
                <a:ea typeface="Calibri" panose="020F0502020204030204" pitchFamily="34" charset="0"/>
                <a:cs typeface="Arial" panose="020B0604020202020204" pitchFamily="34" charset="0"/>
              </a:rPr>
              <a:t>Bảo vệ vững chắc nền độc lập dân tộc và mở ra thời đại độc lập đối với dân tộc ta.</a:t>
            </a:r>
          </a:p>
          <a:p>
            <a:pPr marL="571500" indent="-571500" algn="just">
              <a:lnSpc>
                <a:spcPct val="150000"/>
              </a:lnSpc>
              <a:buFont typeface="Arial" panose="020B0604020202020204" pitchFamily="34" charset="0"/>
              <a:buChar char="•"/>
            </a:pPr>
            <a:r>
              <a:rPr lang="vi-VN" sz="3200">
                <a:solidFill>
                  <a:srgbClr val="000000"/>
                </a:solidFill>
                <a:ea typeface="Calibri" panose="020F0502020204030204" pitchFamily="34" charset="0"/>
                <a:cs typeface="Arial" panose="020B0604020202020204" pitchFamily="34" charset="0"/>
              </a:rPr>
              <a:t>Đánh dấu sự trưởng thành của dân tộc và kết thúc hoàn toàn thời kì đấu tranh giành lại độc lập hàng chục thế kỉ, đưa dân tộc ta bước sang một kỉ nguyên mới.</a:t>
            </a:r>
          </a:p>
        </p:txBody>
      </p:sp>
      <p:grpSp>
        <p:nvGrpSpPr>
          <p:cNvPr id="2" name="Group 1">
            <a:extLst>
              <a:ext uri="{FF2B5EF4-FFF2-40B4-BE49-F238E27FC236}">
                <a16:creationId xmlns:a16="http://schemas.microsoft.com/office/drawing/2014/main" id="{E205FA30-DF1E-E324-89D4-C1AF98C807D8}"/>
              </a:ext>
            </a:extLst>
          </p:cNvPr>
          <p:cNvGrpSpPr/>
          <p:nvPr/>
        </p:nvGrpSpPr>
        <p:grpSpPr>
          <a:xfrm>
            <a:off x="10788834" y="2520520"/>
            <a:ext cx="6486614" cy="6137945"/>
            <a:chOff x="10788834" y="2520520"/>
            <a:chExt cx="6486614" cy="6137945"/>
          </a:xfrm>
        </p:grpSpPr>
        <p:pic>
          <p:nvPicPr>
            <p:cNvPr id="6" name="Picture 5">
              <a:extLst>
                <a:ext uri="{FF2B5EF4-FFF2-40B4-BE49-F238E27FC236}">
                  <a16:creationId xmlns:a16="http://schemas.microsoft.com/office/drawing/2014/main" id="{AF908FFA-F50B-7BD8-73A4-65B832F9A68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788834" y="2520520"/>
              <a:ext cx="6486614" cy="4864960"/>
            </a:xfrm>
            <a:prstGeom prst="rect">
              <a:avLst/>
            </a:prstGeom>
          </p:spPr>
        </p:pic>
        <p:sp>
          <p:nvSpPr>
            <p:cNvPr id="7" name="TextBox 6">
              <a:extLst>
                <a:ext uri="{FF2B5EF4-FFF2-40B4-BE49-F238E27FC236}">
                  <a16:creationId xmlns:a16="http://schemas.microsoft.com/office/drawing/2014/main" id="{3A8DAE58-DE4F-44DD-3A6C-8C50EDE3C163}"/>
                </a:ext>
              </a:extLst>
            </p:cNvPr>
            <p:cNvSpPr txBox="1"/>
            <p:nvPr/>
          </p:nvSpPr>
          <p:spPr>
            <a:xfrm>
              <a:off x="11479441" y="7353300"/>
              <a:ext cx="5105400" cy="1305165"/>
            </a:xfrm>
            <a:prstGeom prst="rect">
              <a:avLst/>
            </a:prstGeom>
            <a:noFill/>
          </p:spPr>
          <p:txBody>
            <a:bodyPr wrap="square">
              <a:spAutoFit/>
            </a:bodyPr>
            <a:lstStyle/>
            <a:p>
              <a:pPr algn="ctr">
                <a:lnSpc>
                  <a:spcPct val="150000"/>
                </a:lnSpc>
              </a:pPr>
              <a:r>
                <a:rPr lang="fr-FR" sz="2800" i="1">
                  <a:solidFill>
                    <a:srgbClr val="000000"/>
                  </a:solidFill>
                  <a:effectLst/>
                  <a:latin typeface="Arial" panose="020B0604020202020204" pitchFamily="34" charset="0"/>
                  <a:ea typeface="Calibri" panose="020F0502020204030204" pitchFamily="34" charset="0"/>
                  <a:cs typeface="Arial" panose="020B0604020202020204" pitchFamily="34" charset="0"/>
                </a:rPr>
                <a:t>Bức tranh tái hiện trận chiến trên sông Bạch Đằng năm 938 </a:t>
              </a:r>
              <a:endParaRPr lang="en-US" sz="28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33446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grpSp>
        <p:nvGrpSpPr>
          <p:cNvPr id="3" name="Group 3"/>
          <p:cNvGrpSpPr/>
          <p:nvPr/>
        </p:nvGrpSpPr>
        <p:grpSpPr>
          <a:xfrm>
            <a:off x="0" y="8142526"/>
            <a:ext cx="18783822" cy="2144474"/>
            <a:chOff x="0" y="0"/>
            <a:chExt cx="6354034" cy="725415"/>
          </a:xfrm>
        </p:grpSpPr>
        <p:sp>
          <p:nvSpPr>
            <p:cNvPr id="4" name="Freeform 4"/>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9D3E1E"/>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 y="-419100"/>
            <a:ext cx="3169729" cy="4200845"/>
          </a:xfrm>
          <a:prstGeom prst="rect">
            <a:avLst/>
          </a:prstGeom>
        </p:spPr>
      </p:pic>
      <p:pic>
        <p:nvPicPr>
          <p:cNvPr id="11" name="Picture 10">
            <a:extLst>
              <a:ext uri="{FF2B5EF4-FFF2-40B4-BE49-F238E27FC236}">
                <a16:creationId xmlns:a16="http://schemas.microsoft.com/office/drawing/2014/main" id="{A5DBBD72-6EDC-598E-F701-18B5A73935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30600" y="-723900"/>
            <a:ext cx="3467606" cy="4200845"/>
          </a:xfrm>
          <a:prstGeom prst="rect">
            <a:avLst/>
          </a:prstGeom>
        </p:spPr>
      </p:pic>
      <p:sp>
        <p:nvSpPr>
          <p:cNvPr id="13" name="TextBox 12">
            <a:extLst>
              <a:ext uri="{FF2B5EF4-FFF2-40B4-BE49-F238E27FC236}">
                <a16:creationId xmlns:a16="http://schemas.microsoft.com/office/drawing/2014/main" id="{A433730D-87D7-389F-A7D7-67A7E17B481B}"/>
              </a:ext>
            </a:extLst>
          </p:cNvPr>
          <p:cNvSpPr txBox="1"/>
          <p:nvPr/>
        </p:nvSpPr>
        <p:spPr>
          <a:xfrm>
            <a:off x="685669" y="988130"/>
            <a:ext cx="16916661" cy="6586290"/>
          </a:xfrm>
          <a:prstGeom prst="rect">
            <a:avLst/>
          </a:prstGeom>
          <a:noFill/>
        </p:spPr>
        <p:txBody>
          <a:bodyPr wrap="square">
            <a:spAutoFit/>
          </a:bodyPr>
          <a:lstStyle/>
          <a:p>
            <a:pPr algn="ctr">
              <a:lnSpc>
                <a:spcPct val="150000"/>
              </a:lnSpc>
              <a:spcBef>
                <a:spcPts val="200"/>
              </a:spcBef>
            </a:pPr>
            <a:r>
              <a:rPr lang="en-US" sz="7200" b="1">
                <a:effectLst/>
                <a:latin typeface="Arial" panose="020B0604020202020204" pitchFamily="34" charset="0"/>
                <a:ea typeface="Times New Roman" panose="02020603050405020304" pitchFamily="18" charset="0"/>
                <a:cs typeface="Arial" panose="020B0604020202020204" pitchFamily="34" charset="0"/>
              </a:rPr>
              <a:t>CHƯƠNG IV: </a:t>
            </a:r>
          </a:p>
          <a:p>
            <a:pPr algn="ctr">
              <a:lnSpc>
                <a:spcPct val="150000"/>
              </a:lnSpc>
              <a:spcBef>
                <a:spcPts val="200"/>
              </a:spcBef>
            </a:pPr>
            <a:r>
              <a:rPr lang="en-US" sz="7200" b="1">
                <a:latin typeface="Arial" panose="020B0604020202020204" pitchFamily="34" charset="0"/>
                <a:ea typeface="Times New Roman" panose="02020603050405020304" pitchFamily="18" charset="0"/>
                <a:cs typeface="Arial" panose="020B0604020202020204" pitchFamily="34" charset="0"/>
              </a:rPr>
              <a:t>ĐẤT NƯỚC DƯỚI THỜI CÁC </a:t>
            </a:r>
          </a:p>
          <a:p>
            <a:pPr algn="ctr">
              <a:lnSpc>
                <a:spcPct val="150000"/>
              </a:lnSpc>
              <a:spcBef>
                <a:spcPts val="200"/>
              </a:spcBef>
            </a:pPr>
            <a:r>
              <a:rPr lang="en-US" sz="7200" b="1">
                <a:latin typeface="Arial" panose="020B0604020202020204" pitchFamily="34" charset="0"/>
                <a:ea typeface="Times New Roman" panose="02020603050405020304" pitchFamily="18" charset="0"/>
                <a:cs typeface="Arial" panose="020B0604020202020204" pitchFamily="34" charset="0"/>
              </a:rPr>
              <a:t>VƯƠNG TRIỀU NGÔ – ĐINH – TIỀN LÊ </a:t>
            </a:r>
          </a:p>
          <a:p>
            <a:pPr algn="ctr">
              <a:lnSpc>
                <a:spcPct val="150000"/>
              </a:lnSpc>
              <a:spcBef>
                <a:spcPts val="200"/>
              </a:spcBef>
            </a:pPr>
            <a:r>
              <a:rPr lang="en-US" sz="7200" b="1">
                <a:latin typeface="Arial" panose="020B0604020202020204" pitchFamily="34" charset="0"/>
                <a:ea typeface="Times New Roman" panose="02020603050405020304" pitchFamily="18" charset="0"/>
                <a:cs typeface="Arial" panose="020B0604020202020204" pitchFamily="34" charset="0"/>
              </a:rPr>
              <a:t>(939 – 1009)</a:t>
            </a:r>
            <a:endParaRPr lang="en-US" sz="7200" b="1">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5">
            <a:extLst>
              <a:ext uri="{FF2B5EF4-FFF2-40B4-BE49-F238E27FC236}">
                <a16:creationId xmlns:a16="http://schemas.microsoft.com/office/drawing/2014/main" id="{6A9F7C5E-5F4F-6323-921C-5FDA73D302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6995428"/>
            <a:ext cx="2569948" cy="3219752"/>
          </a:xfrm>
          <a:prstGeom prst="rect">
            <a:avLst/>
          </a:prstGeom>
        </p:spPr>
      </p:pic>
      <p:pic>
        <p:nvPicPr>
          <p:cNvPr id="15" name="Picture 23">
            <a:extLst>
              <a:ext uri="{FF2B5EF4-FFF2-40B4-BE49-F238E27FC236}">
                <a16:creationId xmlns:a16="http://schemas.microsoft.com/office/drawing/2014/main" id="{13083D3B-1C26-6214-CC05-2D6D3D26A41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09840" y="5391720"/>
            <a:ext cx="1278160" cy="4114800"/>
          </a:xfrm>
          <a:prstGeom prst="rect">
            <a:avLst/>
          </a:prstGeom>
        </p:spPr>
      </p:pic>
      <p:sp>
        <p:nvSpPr>
          <p:cNvPr id="16" name="TextBox 15">
            <a:extLst>
              <a:ext uri="{FF2B5EF4-FFF2-40B4-BE49-F238E27FC236}">
                <a16:creationId xmlns:a16="http://schemas.microsoft.com/office/drawing/2014/main" id="{99E93AD1-A1C5-A4A4-4C28-CE654863FC7B}"/>
              </a:ext>
            </a:extLst>
          </p:cNvPr>
          <p:cNvSpPr txBox="1"/>
          <p:nvPr/>
        </p:nvSpPr>
        <p:spPr>
          <a:xfrm>
            <a:off x="952499" y="1493788"/>
            <a:ext cx="16383000" cy="5429820"/>
          </a:xfrm>
          <a:prstGeom prst="rect">
            <a:avLst/>
          </a:prstGeom>
          <a:noFill/>
        </p:spPr>
        <p:txBody>
          <a:bodyPr wrap="square">
            <a:spAutoFit/>
          </a:bodyPr>
          <a:lstStyle/>
          <a:p>
            <a:pPr algn="ctr">
              <a:lnSpc>
                <a:spcPct val="150000"/>
              </a:lnSpc>
              <a:spcBef>
                <a:spcPts val="200"/>
              </a:spcBef>
            </a:pPr>
            <a:r>
              <a:rPr lang="en-US" sz="8000" b="1">
                <a:effectLst/>
                <a:latin typeface="Arial" panose="020B0604020202020204" pitchFamily="34" charset="0"/>
                <a:ea typeface="Times New Roman" panose="02020603050405020304" pitchFamily="18" charset="0"/>
                <a:cs typeface="Arial" panose="020B0604020202020204" pitchFamily="34" charset="0"/>
              </a:rPr>
              <a:t>BÀI 9: </a:t>
            </a:r>
          </a:p>
          <a:p>
            <a:pPr algn="ctr">
              <a:lnSpc>
                <a:spcPct val="150000"/>
              </a:lnSpc>
              <a:spcBef>
                <a:spcPts val="200"/>
              </a:spcBef>
            </a:pPr>
            <a:r>
              <a:rPr lang="en-US" sz="8000" b="1">
                <a:effectLst/>
                <a:latin typeface="Arial" panose="020B0604020202020204" pitchFamily="34" charset="0"/>
                <a:ea typeface="Times New Roman" panose="02020603050405020304" pitchFamily="18" charset="0"/>
                <a:cs typeface="Arial" panose="020B0604020202020204" pitchFamily="34" charset="0"/>
              </a:rPr>
              <a:t>ĐẤT NƯỚC BUỔI ĐẦU ĐỘC LẬP (939 – 967)</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7">
            <a:extLst>
              <a:ext uri="{FF2B5EF4-FFF2-40B4-BE49-F238E27FC236}">
                <a16:creationId xmlns:a16="http://schemas.microsoft.com/office/drawing/2014/main" id="{E0604616-B33B-BC61-B295-1D0B759A2B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sp>
        <p:nvSpPr>
          <p:cNvPr id="4" name="TextBox 4"/>
          <p:cNvSpPr txBox="1"/>
          <p:nvPr/>
        </p:nvSpPr>
        <p:spPr>
          <a:xfrm>
            <a:off x="4430292" y="1632489"/>
            <a:ext cx="9427416" cy="1075807"/>
          </a:xfrm>
          <a:prstGeom prst="rect">
            <a:avLst/>
          </a:prstGeom>
        </p:spPr>
        <p:txBody>
          <a:bodyPr wrap="square" lIns="0" tIns="0" rIns="0" bIns="0" rtlCol="0" anchor="t">
            <a:spAutoFit/>
          </a:bodyPr>
          <a:lstStyle/>
          <a:p>
            <a:pPr algn="ctr">
              <a:lnSpc>
                <a:spcPts val="8997"/>
              </a:lnSpc>
            </a:pPr>
            <a:r>
              <a:rPr lang="en-US" sz="7200" b="1">
                <a:solidFill>
                  <a:srgbClr val="FDFAF0"/>
                </a:solidFill>
                <a:latin typeface="Arial" panose="020B0604020202020204" pitchFamily="34" charset="0"/>
                <a:cs typeface="Arial" panose="020B0604020202020204" pitchFamily="34" charset="0"/>
              </a:rPr>
              <a:t>NỘI DUNG BÀI HỌC</a:t>
            </a:r>
          </a:p>
        </p:txBody>
      </p:sp>
      <p:grpSp>
        <p:nvGrpSpPr>
          <p:cNvPr id="9" name="Group 8">
            <a:extLst>
              <a:ext uri="{FF2B5EF4-FFF2-40B4-BE49-F238E27FC236}">
                <a16:creationId xmlns:a16="http://schemas.microsoft.com/office/drawing/2014/main" id="{9D2EEA2E-BCFA-2B84-2C66-A66A9A9F324E}"/>
              </a:ext>
            </a:extLst>
          </p:cNvPr>
          <p:cNvGrpSpPr/>
          <p:nvPr/>
        </p:nvGrpSpPr>
        <p:grpSpPr>
          <a:xfrm>
            <a:off x="1071710" y="4033710"/>
            <a:ext cx="7717160" cy="4989864"/>
            <a:chOff x="1316784" y="4046410"/>
            <a:chExt cx="7717160" cy="4989864"/>
          </a:xfrm>
        </p:grpSpPr>
        <p:grpSp>
          <p:nvGrpSpPr>
            <p:cNvPr id="2" name="Group 2"/>
            <p:cNvGrpSpPr/>
            <p:nvPr/>
          </p:nvGrpSpPr>
          <p:grpSpPr>
            <a:xfrm>
              <a:off x="1316784" y="4046410"/>
              <a:ext cx="7717160" cy="4989864"/>
              <a:chOff x="0" y="0"/>
              <a:chExt cx="3934455" cy="2716530"/>
            </a:xfrm>
            <a:solidFill>
              <a:srgbClr val="DCC7B2"/>
            </a:solidFill>
          </p:grpSpPr>
          <p:sp>
            <p:nvSpPr>
              <p:cNvPr id="3" name="Freeform 3"/>
              <p:cNvSpPr/>
              <p:nvPr/>
            </p:nvSpPr>
            <p:spPr>
              <a:xfrm>
                <a:off x="0" y="0"/>
                <a:ext cx="3934455" cy="2716530"/>
              </a:xfrm>
              <a:custGeom>
                <a:avLst/>
                <a:gdLst/>
                <a:ahLst/>
                <a:cxnLst/>
                <a:rect l="l" t="t" r="r" b="b"/>
                <a:pathLst>
                  <a:path w="3934455" h="2716530">
                    <a:moveTo>
                      <a:pt x="3669025" y="0"/>
                    </a:moveTo>
                    <a:lnTo>
                      <a:pt x="265430" y="0"/>
                    </a:lnTo>
                    <a:cubicBezTo>
                      <a:pt x="265430" y="146050"/>
                      <a:pt x="147320" y="265430"/>
                      <a:pt x="0" y="265430"/>
                    </a:cubicBezTo>
                    <a:lnTo>
                      <a:pt x="0" y="2451100"/>
                    </a:lnTo>
                    <a:cubicBezTo>
                      <a:pt x="146050" y="2451100"/>
                      <a:pt x="265430" y="2569210"/>
                      <a:pt x="265430" y="2716530"/>
                    </a:cubicBezTo>
                    <a:lnTo>
                      <a:pt x="3669025" y="2716530"/>
                    </a:lnTo>
                    <a:cubicBezTo>
                      <a:pt x="3669025" y="2570480"/>
                      <a:pt x="3787135" y="2451100"/>
                      <a:pt x="3934455" y="2451100"/>
                    </a:cubicBezTo>
                    <a:lnTo>
                      <a:pt x="3934455" y="265430"/>
                    </a:lnTo>
                    <a:cubicBezTo>
                      <a:pt x="3788405" y="265430"/>
                      <a:pt x="3669025" y="147320"/>
                      <a:pt x="3669025" y="0"/>
                    </a:cubicBezTo>
                    <a:close/>
                  </a:path>
                </a:pathLst>
              </a:custGeom>
              <a:grpFill/>
            </p:spPr>
          </p:sp>
        </p:grpSp>
        <p:sp>
          <p:nvSpPr>
            <p:cNvPr id="5" name="TextBox 5"/>
            <p:cNvSpPr txBox="1"/>
            <p:nvPr/>
          </p:nvSpPr>
          <p:spPr>
            <a:xfrm>
              <a:off x="2299811" y="5371822"/>
              <a:ext cx="5751106" cy="2339038"/>
            </a:xfrm>
            <a:prstGeom prst="rect">
              <a:avLst/>
            </a:prstGeom>
          </p:spPr>
          <p:txBody>
            <a:bodyPr lIns="0" tIns="0" rIns="0" bIns="0" rtlCol="0" anchor="t">
              <a:spAutoFit/>
            </a:bodyPr>
            <a:lstStyle/>
            <a:p>
              <a:pPr marL="377826" lvl="1" algn="ctr">
                <a:lnSpc>
                  <a:spcPct val="150000"/>
                </a:lnSpc>
              </a:pPr>
              <a:r>
                <a:rPr lang="en-US" sz="5400">
                  <a:latin typeface="Arial" panose="020B0604020202020204" pitchFamily="34" charset="0"/>
                  <a:cs typeface="Arial" panose="020B0604020202020204" pitchFamily="34" charset="0"/>
                </a:rPr>
                <a:t>1. Ngô Quyền dựng nền độc lập</a:t>
              </a:r>
            </a:p>
          </p:txBody>
        </p:sp>
      </p:grpSp>
      <p:grpSp>
        <p:nvGrpSpPr>
          <p:cNvPr id="10" name="Group 9">
            <a:extLst>
              <a:ext uri="{FF2B5EF4-FFF2-40B4-BE49-F238E27FC236}">
                <a16:creationId xmlns:a16="http://schemas.microsoft.com/office/drawing/2014/main" id="{9A1FFDFA-DC0F-2808-A221-8EAEB0FEC785}"/>
              </a:ext>
            </a:extLst>
          </p:cNvPr>
          <p:cNvGrpSpPr/>
          <p:nvPr/>
        </p:nvGrpSpPr>
        <p:grpSpPr>
          <a:xfrm>
            <a:off x="9499132" y="4033710"/>
            <a:ext cx="7934196" cy="4989864"/>
            <a:chOff x="9499129" y="4046410"/>
            <a:chExt cx="7934196" cy="4989864"/>
          </a:xfrm>
        </p:grpSpPr>
        <p:grpSp>
          <p:nvGrpSpPr>
            <p:cNvPr id="6" name="Group 6"/>
            <p:cNvGrpSpPr/>
            <p:nvPr/>
          </p:nvGrpSpPr>
          <p:grpSpPr>
            <a:xfrm>
              <a:off x="9499129" y="4046410"/>
              <a:ext cx="7934196" cy="4989864"/>
              <a:chOff x="0" y="0"/>
              <a:chExt cx="3934455" cy="2716530"/>
            </a:xfrm>
            <a:solidFill>
              <a:srgbClr val="DCC7B2"/>
            </a:solidFill>
          </p:grpSpPr>
          <p:sp>
            <p:nvSpPr>
              <p:cNvPr id="7" name="Freeform 7"/>
              <p:cNvSpPr/>
              <p:nvPr/>
            </p:nvSpPr>
            <p:spPr>
              <a:xfrm>
                <a:off x="0" y="0"/>
                <a:ext cx="3934455" cy="2716530"/>
              </a:xfrm>
              <a:custGeom>
                <a:avLst/>
                <a:gdLst/>
                <a:ahLst/>
                <a:cxnLst/>
                <a:rect l="l" t="t" r="r" b="b"/>
                <a:pathLst>
                  <a:path w="3934455" h="2716530">
                    <a:moveTo>
                      <a:pt x="3669025" y="0"/>
                    </a:moveTo>
                    <a:lnTo>
                      <a:pt x="265430" y="0"/>
                    </a:lnTo>
                    <a:cubicBezTo>
                      <a:pt x="265430" y="146050"/>
                      <a:pt x="147320" y="265430"/>
                      <a:pt x="0" y="265430"/>
                    </a:cubicBezTo>
                    <a:lnTo>
                      <a:pt x="0" y="2451100"/>
                    </a:lnTo>
                    <a:cubicBezTo>
                      <a:pt x="146050" y="2451100"/>
                      <a:pt x="265430" y="2569210"/>
                      <a:pt x="265430" y="2716530"/>
                    </a:cubicBezTo>
                    <a:lnTo>
                      <a:pt x="3669025" y="2716530"/>
                    </a:lnTo>
                    <a:cubicBezTo>
                      <a:pt x="3669025" y="2570480"/>
                      <a:pt x="3787135" y="2451100"/>
                      <a:pt x="3934455" y="2451100"/>
                    </a:cubicBezTo>
                    <a:lnTo>
                      <a:pt x="3934455" y="265430"/>
                    </a:lnTo>
                    <a:cubicBezTo>
                      <a:pt x="3788405" y="265430"/>
                      <a:pt x="3669025" y="147320"/>
                      <a:pt x="3669025" y="0"/>
                    </a:cubicBezTo>
                    <a:close/>
                  </a:path>
                </a:pathLst>
              </a:custGeom>
              <a:grpFill/>
            </p:spPr>
          </p:sp>
        </p:grpSp>
        <p:sp>
          <p:nvSpPr>
            <p:cNvPr id="8" name="TextBox 8"/>
            <p:cNvSpPr txBox="1"/>
            <p:nvPr/>
          </p:nvSpPr>
          <p:spPr>
            <a:xfrm>
              <a:off x="9607646" y="4125327"/>
              <a:ext cx="7717161" cy="4832028"/>
            </a:xfrm>
            <a:prstGeom prst="rect">
              <a:avLst/>
            </a:prstGeom>
          </p:spPr>
          <p:txBody>
            <a:bodyPr wrap="square" lIns="0" tIns="0" rIns="0" bIns="0" rtlCol="0" anchor="t">
              <a:spAutoFit/>
            </a:bodyPr>
            <a:lstStyle/>
            <a:p>
              <a:pPr marL="377826" lvl="1" algn="ctr">
                <a:lnSpc>
                  <a:spcPct val="150000"/>
                </a:lnSpc>
              </a:pPr>
              <a:r>
                <a:rPr lang="en-US" sz="5400">
                  <a:latin typeface="Arial" panose="020B0604020202020204" pitchFamily="34" charset="0"/>
                  <a:cs typeface="Arial" panose="020B0604020202020204" pitchFamily="34" charset="0"/>
                </a:rPr>
                <a:t>2. Công cuộc thống nhất đất nước của Đinh Bộ Lĩnh và sự thành lập nhà Đinh</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6D21C577-BFF3-5E7F-6D0A-2385670F6290}"/>
              </a:ext>
            </a:extLst>
          </p:cNvPr>
          <p:cNvGrpSpPr/>
          <p:nvPr/>
        </p:nvGrpSpPr>
        <p:grpSpPr>
          <a:xfrm>
            <a:off x="0" y="8142526"/>
            <a:ext cx="18783822" cy="2144474"/>
            <a:chOff x="0" y="0"/>
            <a:chExt cx="6354034" cy="725415"/>
          </a:xfrm>
        </p:grpSpPr>
        <p:sp>
          <p:nvSpPr>
            <p:cNvPr id="10" name="Freeform 3">
              <a:extLst>
                <a:ext uri="{FF2B5EF4-FFF2-40B4-BE49-F238E27FC236}">
                  <a16:creationId xmlns:a16="http://schemas.microsoft.com/office/drawing/2014/main" id="{C3346B14-4E3B-934C-F1FB-CFEC328A7B9E}"/>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1F222B"/>
            </a:solidFill>
          </p:spPr>
        </p:sp>
      </p:grpSp>
      <p:grpSp>
        <p:nvGrpSpPr>
          <p:cNvPr id="2" name="Group 1">
            <a:extLst>
              <a:ext uri="{FF2B5EF4-FFF2-40B4-BE49-F238E27FC236}">
                <a16:creationId xmlns:a16="http://schemas.microsoft.com/office/drawing/2014/main" id="{8B0E8797-3FB5-3B4A-27CD-E13039C2DB27}"/>
              </a:ext>
            </a:extLst>
          </p:cNvPr>
          <p:cNvGrpSpPr/>
          <p:nvPr/>
        </p:nvGrpSpPr>
        <p:grpSpPr>
          <a:xfrm>
            <a:off x="990600" y="723900"/>
            <a:ext cx="16002000" cy="5691582"/>
            <a:chOff x="533400" y="2454756"/>
            <a:chExt cx="17164048" cy="5691582"/>
          </a:xfrm>
        </p:grpSpPr>
        <p:pic>
          <p:nvPicPr>
            <p:cNvPr id="3" name="Picture 2">
              <a:extLst>
                <a:ext uri="{FF2B5EF4-FFF2-40B4-BE49-F238E27FC236}">
                  <a16:creationId xmlns:a16="http://schemas.microsoft.com/office/drawing/2014/main" id="{DD867E6E-C568-BD29-AC14-1CD3B1C712DD}"/>
                </a:ext>
              </a:extLst>
            </p:cNvPr>
            <p:cNvPicPr>
              <a:picLocks noChangeAspect="1"/>
            </p:cNvPicPr>
            <p:nvPr/>
          </p:nvPicPr>
          <p:blipFill>
            <a:blip r:embed="rId2"/>
            <a:stretch>
              <a:fillRect/>
            </a:stretch>
          </p:blipFill>
          <p:spPr>
            <a:xfrm>
              <a:off x="1676400" y="2583180"/>
              <a:ext cx="15163800" cy="5120640"/>
            </a:xfrm>
            <a:prstGeom prst="rect">
              <a:avLst/>
            </a:prstGeom>
          </p:spPr>
        </p:pic>
        <p:pic>
          <p:nvPicPr>
            <p:cNvPr id="4" name="Picture 5">
              <a:extLst>
                <a:ext uri="{FF2B5EF4-FFF2-40B4-BE49-F238E27FC236}">
                  <a16:creationId xmlns:a16="http://schemas.microsoft.com/office/drawing/2014/main" id="{9AB01504-A50C-2EBA-44EF-A42781ABC5A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a:off x="533400" y="2454756"/>
              <a:ext cx="1524000" cy="5691582"/>
            </a:xfrm>
            <a:prstGeom prst="rect">
              <a:avLst/>
            </a:prstGeom>
          </p:spPr>
        </p:pic>
        <p:pic>
          <p:nvPicPr>
            <p:cNvPr id="5" name="Picture 5">
              <a:extLst>
                <a:ext uri="{FF2B5EF4-FFF2-40B4-BE49-F238E27FC236}">
                  <a16:creationId xmlns:a16="http://schemas.microsoft.com/office/drawing/2014/main" id="{151C3EAB-3DD3-5D65-DD7B-CF4CA66C9FF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flipH="1">
              <a:off x="16173448" y="2454756"/>
              <a:ext cx="1524000" cy="5691582"/>
            </a:xfrm>
            <a:prstGeom prst="rect">
              <a:avLst/>
            </a:prstGeom>
          </p:spPr>
        </p:pic>
        <p:sp>
          <p:nvSpPr>
            <p:cNvPr id="6" name="TextBox 5">
              <a:extLst>
                <a:ext uri="{FF2B5EF4-FFF2-40B4-BE49-F238E27FC236}">
                  <a16:creationId xmlns:a16="http://schemas.microsoft.com/office/drawing/2014/main" id="{3A560ADC-30D8-2D12-4B77-C5135507577C}"/>
                </a:ext>
              </a:extLst>
            </p:cNvPr>
            <p:cNvSpPr txBox="1"/>
            <p:nvPr/>
          </p:nvSpPr>
          <p:spPr>
            <a:xfrm>
              <a:off x="1142996" y="3543300"/>
              <a:ext cx="15792452" cy="3028008"/>
            </a:xfrm>
            <a:prstGeom prst="rect">
              <a:avLst/>
            </a:prstGeom>
            <a:noFill/>
          </p:spPr>
          <p:txBody>
            <a:bodyPr wrap="square">
              <a:spAutoFit/>
            </a:bodyPr>
            <a:lstStyle/>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PHẦN 1: </a:t>
              </a:r>
            </a:p>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NGÔ QUYỀN DỰNG NỀN ĐỘC LẬP</a:t>
              </a:r>
            </a:p>
          </p:txBody>
        </p:sp>
      </p:grpSp>
      <p:pic>
        <p:nvPicPr>
          <p:cNvPr id="8" name="Picture 9">
            <a:extLst>
              <a:ext uri="{FF2B5EF4-FFF2-40B4-BE49-F238E27FC236}">
                <a16:creationId xmlns:a16="http://schemas.microsoft.com/office/drawing/2014/main" id="{6AAE64F1-2F29-179A-3132-01B2055E2C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602222" y="6543906"/>
            <a:ext cx="5181600" cy="3664804"/>
          </a:xfrm>
          <a:prstGeom prst="rect">
            <a:avLst/>
          </a:prstGeom>
        </p:spPr>
      </p:pic>
      <p:pic>
        <p:nvPicPr>
          <p:cNvPr id="11" name="Picture 9">
            <a:extLst>
              <a:ext uri="{FF2B5EF4-FFF2-40B4-BE49-F238E27FC236}">
                <a16:creationId xmlns:a16="http://schemas.microsoft.com/office/drawing/2014/main" id="{E9D70F88-460D-D910-6B08-C20C1CBB08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3891" y="6542629"/>
            <a:ext cx="5181600" cy="3664804"/>
          </a:xfrm>
          <a:prstGeom prst="rect">
            <a:avLst/>
          </a:prstGeom>
        </p:spPr>
      </p:pic>
      <p:pic>
        <p:nvPicPr>
          <p:cNvPr id="13" name="Picture 21">
            <a:extLst>
              <a:ext uri="{FF2B5EF4-FFF2-40B4-BE49-F238E27FC236}">
                <a16:creationId xmlns:a16="http://schemas.microsoft.com/office/drawing/2014/main" id="{7DF6B78A-F97E-A8BE-7F94-5EC7021769F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53784" y="6724263"/>
            <a:ext cx="4742037" cy="2714816"/>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016601A7-35F5-61ED-23CF-90FE41C9C5BE}"/>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5" name="TextBox 4">
            <a:extLst>
              <a:ext uri="{FF2B5EF4-FFF2-40B4-BE49-F238E27FC236}">
                <a16:creationId xmlns:a16="http://schemas.microsoft.com/office/drawing/2014/main" id="{A70E5120-6967-2162-A0BB-0E502429EADF}"/>
              </a:ext>
            </a:extLst>
          </p:cNvPr>
          <p:cNvSpPr txBox="1"/>
          <p:nvPr/>
        </p:nvSpPr>
        <p:spPr>
          <a:xfrm>
            <a:off x="1181100" y="495300"/>
            <a:ext cx="15925800" cy="1839606"/>
          </a:xfrm>
          <a:prstGeom prst="rect">
            <a:avLst/>
          </a:prstGeom>
          <a:noFill/>
        </p:spPr>
        <p:txBody>
          <a:bodyPr wrap="square">
            <a:spAutoFit/>
          </a:bodyPr>
          <a:lstStyle/>
          <a:p>
            <a:pPr algn="ctr">
              <a:lnSpc>
                <a:spcPct val="150000"/>
              </a:lnSpc>
            </a:pPr>
            <a:r>
              <a:rPr lang="en-US" sz="4000" b="1" i="1">
                <a:latin typeface="Arial" panose="020B0604020202020204" pitchFamily="34" charset="0"/>
                <a:cs typeface="Arial" panose="020B0604020202020204" pitchFamily="34" charset="0"/>
              </a:rPr>
              <a:t>Các em hãy đọc thông tin mục 1 - SGK tr.45, thảo luận theo cặp và trả lời câu hỏi:</a:t>
            </a:r>
            <a:endParaRPr lang="en-US" sz="4000" b="1" i="1"/>
          </a:p>
        </p:txBody>
      </p:sp>
      <p:sp>
        <p:nvSpPr>
          <p:cNvPr id="7" name="TextBox 6">
            <a:extLst>
              <a:ext uri="{FF2B5EF4-FFF2-40B4-BE49-F238E27FC236}">
                <a16:creationId xmlns:a16="http://schemas.microsoft.com/office/drawing/2014/main" id="{6F0825B9-B99C-42FE-3903-BF85160BC36F}"/>
              </a:ext>
            </a:extLst>
          </p:cNvPr>
          <p:cNvSpPr txBox="1"/>
          <p:nvPr/>
        </p:nvSpPr>
        <p:spPr>
          <a:xfrm>
            <a:off x="1066800" y="2892421"/>
            <a:ext cx="6477000" cy="5299079"/>
          </a:xfrm>
          <a:prstGeom prst="rect">
            <a:avLst/>
          </a:prstGeom>
          <a:noFill/>
        </p:spPr>
        <p:txBody>
          <a:bodyPr wrap="square">
            <a:spAutoFit/>
          </a:bodyPr>
          <a:lstStyle/>
          <a:p>
            <a:pPr algn="just">
              <a:lnSpc>
                <a:spcPct val="200000"/>
              </a:lnSpc>
              <a:spcBef>
                <a:spcPts val="300"/>
              </a:spcBef>
              <a:spcAft>
                <a:spcPts val="300"/>
              </a:spcAft>
            </a:pPr>
            <a:r>
              <a:rPr lang="fr-FR" sz="4400">
                <a:solidFill>
                  <a:srgbClr val="000000"/>
                </a:solidFill>
                <a:effectLst/>
                <a:latin typeface="Arial" panose="020B0604020202020204" pitchFamily="34" charset="0"/>
                <a:ea typeface="Calibri" panose="020F0502020204030204" pitchFamily="34" charset="0"/>
                <a:cs typeface="Arial" panose="020B0604020202020204" pitchFamily="34" charset="0"/>
              </a:rPr>
              <a:t>Hãy trình bày những nét chính về tổ chức chính quyền, đời sống xã hội và văn hóa thời Ngô. </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picture containing text&#10;&#10;Description automatically generated">
            <a:extLst>
              <a:ext uri="{FF2B5EF4-FFF2-40B4-BE49-F238E27FC236}">
                <a16:creationId xmlns:a16="http://schemas.microsoft.com/office/drawing/2014/main" id="{3A176AA5-5538-2B81-6B00-E25092BBF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2857500"/>
            <a:ext cx="8994196" cy="59340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id="{324A1A77-EEB3-4BE4-EC46-8C75D5991383}"/>
              </a:ext>
            </a:extLst>
          </p:cNvPr>
          <p:cNvPicPr>
            <a:picLocks noGrp="1" noRot="1" noChangeAspect="1" noMove="1" noResize="1" noEditPoints="1" noAdjustHandles="1" noChangeArrowheads="1" noChangeShapeType="1" noCrop="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7" name="TextBox 6">
            <a:extLst>
              <a:ext uri="{FF2B5EF4-FFF2-40B4-BE49-F238E27FC236}">
                <a16:creationId xmlns:a16="http://schemas.microsoft.com/office/drawing/2014/main" id="{6F0825B9-B99C-42FE-3903-BF85160BC36F}"/>
              </a:ext>
            </a:extLst>
          </p:cNvPr>
          <p:cNvSpPr txBox="1"/>
          <p:nvPr/>
        </p:nvSpPr>
        <p:spPr>
          <a:xfrm>
            <a:off x="596847" y="369596"/>
            <a:ext cx="8583118" cy="9547807"/>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Năm 939</a:t>
            </a:r>
            <a:r>
              <a:rPr lang="en-US" sz="3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 Ngô Quyền bỏ chức Tiết độ sứ, xưng vương</a:t>
            </a:r>
            <a:r>
              <a:rPr lang="en-US" sz="3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 typeface="Arial" panose="020B0604020202020204" pitchFamily="34" charset="0"/>
              <a:buChar char="•"/>
            </a:pPr>
            <a:r>
              <a:rPr lang="en-US" sz="3000">
                <a:solidFill>
                  <a:srgbClr val="000000"/>
                </a:solidFill>
                <a:latin typeface="Arial" panose="020B0604020202020204" pitchFamily="34" charset="0"/>
                <a:ea typeface="Calibri" panose="020F0502020204030204" pitchFamily="34" charset="0"/>
                <a:cs typeface="Arial" panose="020B0604020202020204" pitchFamily="34" charset="0"/>
              </a:rPr>
              <a:t>Kinh đô: </a:t>
            </a: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Cổ Loa (Hà Nội).</a:t>
            </a:r>
            <a:endParaRPr lang="en-US" sz="3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en-US" sz="30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hính quyền mới được thiết lập</a:t>
            </a:r>
            <a:r>
              <a:rPr lang="en-US" sz="3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q"/>
            </a:pP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Vua giữ quyền quyết định mọi việc trọng yếu.</a:t>
            </a:r>
          </a:p>
          <a:p>
            <a:pPr marL="571500" indent="-571500" algn="just">
              <a:lnSpc>
                <a:spcPct val="150000"/>
              </a:lnSpc>
              <a:spcBef>
                <a:spcPts val="300"/>
              </a:spcBef>
              <a:spcAft>
                <a:spcPts val="300"/>
              </a:spcAft>
              <a:buFont typeface="Wingdings" panose="05000000000000000000" pitchFamily="2" charset="2"/>
              <a:buChar char="q"/>
            </a:pP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Các văn, võ phụ trách từng công việc.</a:t>
            </a:r>
          </a:p>
          <a:p>
            <a:pPr marL="571500" indent="-571500" algn="just">
              <a:lnSpc>
                <a:spcPct val="150000"/>
              </a:lnSpc>
              <a:spcBef>
                <a:spcPts val="300"/>
              </a:spcBef>
              <a:spcAft>
                <a:spcPts val="300"/>
              </a:spcAft>
              <a:buFont typeface="Wingdings" panose="05000000000000000000" pitchFamily="2" charset="2"/>
              <a:buChar char="q"/>
            </a:pP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Ở địa phương, vua giao các tướng lĩnh trấn giữ các châu quan trọng.</a:t>
            </a:r>
          </a:p>
          <a:p>
            <a:pPr marL="571500" indent="-571500" algn="just">
              <a:lnSpc>
                <a:spcPct val="150000"/>
              </a:lnSpc>
              <a:spcBef>
                <a:spcPts val="300"/>
              </a:spcBef>
              <a:spcAft>
                <a:spcPts val="300"/>
              </a:spcAft>
              <a:buFont typeface="Arial" panose="020B0604020202020204" pitchFamily="34" charset="0"/>
              <a:buChar char="•"/>
            </a:pP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Đất nước được yên bình, văn hóa dân tộc được chú ý khôi phục. </a:t>
            </a:r>
            <a:endParaRPr lang="en-US" sz="3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en-US" sz="3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Nền độc lập dân tộc được khẳng định. Tạo ra nền tảng căn bản cho công cuộc phát triển đất nước sau này. </a:t>
            </a:r>
          </a:p>
        </p:txBody>
      </p:sp>
      <p:grpSp>
        <p:nvGrpSpPr>
          <p:cNvPr id="3" name="Group 2">
            <a:extLst>
              <a:ext uri="{FF2B5EF4-FFF2-40B4-BE49-F238E27FC236}">
                <a16:creationId xmlns:a16="http://schemas.microsoft.com/office/drawing/2014/main" id="{4636E44E-0D25-520D-0572-E0CA39C03F1B}"/>
              </a:ext>
            </a:extLst>
          </p:cNvPr>
          <p:cNvGrpSpPr/>
          <p:nvPr/>
        </p:nvGrpSpPr>
        <p:grpSpPr>
          <a:xfrm>
            <a:off x="9419045" y="1903138"/>
            <a:ext cx="8308394" cy="6480722"/>
            <a:chOff x="9525000" y="1714500"/>
            <a:chExt cx="8308394" cy="6480722"/>
          </a:xfrm>
        </p:grpSpPr>
        <p:pic>
          <p:nvPicPr>
            <p:cNvPr id="9" name="Picture 8">
              <a:extLst>
                <a:ext uri="{FF2B5EF4-FFF2-40B4-BE49-F238E27FC236}">
                  <a16:creationId xmlns:a16="http://schemas.microsoft.com/office/drawing/2014/main" id="{3A176AA5-5538-2B81-6B00-E25092BBFB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25000" y="1714500"/>
              <a:ext cx="8308394" cy="5105353"/>
            </a:xfrm>
            <a:prstGeom prst="rect">
              <a:avLst/>
            </a:prstGeom>
          </p:spPr>
        </p:pic>
        <p:sp>
          <p:nvSpPr>
            <p:cNvPr id="8" name="TextBox 7">
              <a:extLst>
                <a:ext uri="{FF2B5EF4-FFF2-40B4-BE49-F238E27FC236}">
                  <a16:creationId xmlns:a16="http://schemas.microsoft.com/office/drawing/2014/main" id="{4C77DB2D-2EB3-8F7A-EB20-06B620C28557}"/>
                </a:ext>
              </a:extLst>
            </p:cNvPr>
            <p:cNvSpPr txBox="1"/>
            <p:nvPr/>
          </p:nvSpPr>
          <p:spPr>
            <a:xfrm>
              <a:off x="11012197" y="6879797"/>
              <a:ext cx="5334000" cy="1315425"/>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D</a:t>
              </a:r>
              <a:r>
                <a:rPr lang="vi-VN" sz="2800" i="1">
                  <a:solidFill>
                    <a:srgbClr val="000000"/>
                  </a:solidFill>
                  <a:latin typeface="Arial" panose="020B0604020202020204" pitchFamily="34" charset="0"/>
                  <a:ea typeface="Calibri" panose="020F0502020204030204" pitchFamily="34" charset="0"/>
                  <a:cs typeface="Arial" panose="020B0604020202020204" pitchFamily="34" charset="0"/>
                </a:rPr>
                <a:t>i tích Cổ Loa thuộc xã Cổ Loa, huyện Đông Anh, Hà Nội.</a:t>
              </a:r>
              <a:endParaRPr lang="en-US" sz="2800" i="1"/>
            </a:p>
          </p:txBody>
        </p:sp>
      </p:grpSp>
    </p:spTree>
    <p:extLst>
      <p:ext uri="{BB962C8B-B14F-4D97-AF65-F5344CB8AC3E}">
        <p14:creationId xmlns:p14="http://schemas.microsoft.com/office/powerpoint/2010/main" val="3979358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barn(inVertic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barn(inVertical)">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barn(inVertical)">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Thiết kế chưa có tên (10)</Template>
  <TotalTime>345</TotalTime>
  <Words>2052</Words>
  <Application>Microsoft Office PowerPoint</Application>
  <PresentationFormat>Custom</PresentationFormat>
  <Paragraphs>174</Paragraphs>
  <Slides>36</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Administrator</cp:lastModifiedBy>
  <cp:revision>6</cp:revision>
  <dcterms:created xsi:type="dcterms:W3CDTF">2022-05-21T03:30:39Z</dcterms:created>
  <dcterms:modified xsi:type="dcterms:W3CDTF">2026-01-14T07:22:24Z</dcterms:modified>
  <dc:identifier>DAFBS5vraFU</dc:identifier>
</cp:coreProperties>
</file>