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808" r:id="rId2"/>
    <p:sldId id="1024" r:id="rId3"/>
    <p:sldId id="994" r:id="rId4"/>
    <p:sldId id="809" r:id="rId5"/>
    <p:sldId id="852" r:id="rId6"/>
    <p:sldId id="970" r:id="rId7"/>
    <p:sldId id="995" r:id="rId8"/>
    <p:sldId id="1017" r:id="rId9"/>
    <p:sldId id="997" r:id="rId10"/>
    <p:sldId id="998" r:id="rId11"/>
    <p:sldId id="999" r:id="rId12"/>
    <p:sldId id="1000" r:id="rId13"/>
    <p:sldId id="1018" r:id="rId14"/>
    <p:sldId id="1019" r:id="rId15"/>
    <p:sldId id="1001" r:id="rId16"/>
    <p:sldId id="985" r:id="rId17"/>
    <p:sldId id="986" r:id="rId18"/>
    <p:sldId id="1020" r:id="rId19"/>
    <p:sldId id="1021" r:id="rId20"/>
    <p:sldId id="1022" r:id="rId21"/>
    <p:sldId id="1023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808"/>
            <p14:sldId id="1024"/>
            <p14:sldId id="994"/>
            <p14:sldId id="809"/>
            <p14:sldId id="852"/>
            <p14:sldId id="970"/>
            <p14:sldId id="995"/>
            <p14:sldId id="1017"/>
            <p14:sldId id="997"/>
            <p14:sldId id="998"/>
            <p14:sldId id="999"/>
            <p14:sldId id="1000"/>
            <p14:sldId id="1018"/>
            <p14:sldId id="1019"/>
            <p14:sldId id="1001"/>
            <p14:sldId id="985"/>
            <p14:sldId id="986"/>
            <p14:sldId id="1020"/>
            <p14:sldId id="1021"/>
            <p14:sldId id="1022"/>
            <p14:sldId id="10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2EFF5"/>
    <a:srgbClr val="DEE7CF"/>
    <a:srgbClr val="DEF4F6"/>
    <a:srgbClr val="FAF0F0"/>
    <a:srgbClr val="F5E4E3"/>
    <a:srgbClr val="1D5E75"/>
    <a:srgbClr val="255997"/>
    <a:srgbClr val="FDEDD3"/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4" autoAdjust="0"/>
    <p:restoredTop sz="94057" autoAdjust="0"/>
  </p:normalViewPr>
  <p:slideViewPr>
    <p:cSldViewPr>
      <p:cViewPr varScale="1">
        <p:scale>
          <a:sx n="65" d="100"/>
          <a:sy n="65" d="100"/>
        </p:scale>
        <p:origin x="732" y="48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63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51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7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3.png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3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png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3.png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59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6.png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62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76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72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7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8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8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89.wmf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9.png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92.wmf"/><Relationship Id="rId5" Type="http://schemas.openxmlformats.org/officeDocument/2006/relationships/image" Target="../media/image33.png"/><Relationship Id="rId15" Type="http://schemas.openxmlformats.org/officeDocument/2006/relationships/image" Target="../media/image98.png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69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8.wmf"/><Relationship Id="rId22" Type="http://schemas.openxmlformats.org/officeDocument/2006/relationships/image" Target="../media/image9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98.wmf"/><Relationship Id="rId26" Type="http://schemas.openxmlformats.org/officeDocument/2006/relationships/image" Target="../media/image102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79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29" Type="http://schemas.openxmlformats.org/officeDocument/2006/relationships/oleObject" Target="../embeddings/oleObject83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101.wmf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103.wmf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96.wmf"/><Relationship Id="rId22" Type="http://schemas.openxmlformats.org/officeDocument/2006/relationships/image" Target="../media/image100.w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10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10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10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0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12.png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9.wmf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31.wmf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11" Type="http://schemas.openxmlformats.org/officeDocument/2006/relationships/image" Target="../media/image36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2.png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png"/><Relationship Id="rId11" Type="http://schemas.openxmlformats.org/officeDocument/2006/relationships/image" Target="../media/image40.wmf"/><Relationship Id="rId5" Type="http://schemas.openxmlformats.org/officeDocument/2006/relationships/image" Target="../media/image44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2.png"/><Relationship Id="rId9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4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21540" y="2895600"/>
            <a:ext cx="6292679" cy="1219200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1456418"/>
            <a:ext cx="5124978" cy="80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2" y="2940627"/>
            <a:ext cx="117475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04" y="3002250"/>
            <a:ext cx="64325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36612" y="1287436"/>
            <a:ext cx="10902450" cy="1507511"/>
            <a:chOff x="836612" y="836861"/>
            <a:chExt cx="10902450" cy="1507511"/>
          </a:xfrm>
        </p:grpSpPr>
        <p:sp>
          <p:nvSpPr>
            <p:cNvPr id="16" name="Rounded Rectangle 15"/>
            <p:cNvSpPr/>
            <p:nvPr/>
          </p:nvSpPr>
          <p:spPr>
            <a:xfrm>
              <a:off x="836612" y="836861"/>
              <a:ext cx="10668000" cy="1407454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70012" y="921025"/>
                  <a:ext cx="8610600" cy="12567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A, B là hai biểu thức tuỳ ý,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𝑩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vi-VN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921025"/>
                  <a:ext cx="8610600" cy="12567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14012" y="1028881"/>
              <a:ext cx="1225050" cy="1315491"/>
            </a:xfrm>
            <a:prstGeom prst="rect">
              <a:avLst/>
            </a:prstGeom>
          </p:spPr>
        </p:pic>
      </p:grp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LẬP PHƯƠNG CỦA MỘT HIỆU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hiệu.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37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452852"/>
              </p:ext>
            </p:extLst>
          </p:nvPr>
        </p:nvGraphicFramePr>
        <p:xfrm>
          <a:off x="2001838" y="3200400"/>
          <a:ext cx="55895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2" name="Equation" r:id="rId5" imgW="2158920" imgH="241200" progId="Equation.DSMT4">
                  <p:embed/>
                </p:oleObj>
              </mc:Choice>
              <mc:Fallback>
                <p:oleObj name="Equation" r:id="rId5" imgW="2158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200400"/>
                        <a:ext cx="55895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LẬP PHƯƠNG CỦA MỘT HIỆU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hiệu.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376" y="1143000"/>
            <a:ext cx="11735236" cy="1523605"/>
            <a:chOff x="150376" y="1143000"/>
            <a:chExt cx="11735236" cy="1523605"/>
          </a:xfrm>
        </p:grpSpPr>
        <p:sp>
          <p:nvSpPr>
            <p:cNvPr id="9" name="Rounded Rectangle 8"/>
            <p:cNvSpPr/>
            <p:nvPr/>
          </p:nvSpPr>
          <p:spPr>
            <a:xfrm>
              <a:off x="1742930" y="1288879"/>
              <a:ext cx="10142682" cy="1216196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1334630"/>
              <a:ext cx="9525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Khai triển :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143000"/>
              <a:ext cx="1515280" cy="15236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8154" y="1574722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453665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075570"/>
                </p:ext>
              </p:extLst>
            </p:nvPr>
          </p:nvGraphicFramePr>
          <p:xfrm>
            <a:off x="2994086" y="1709737"/>
            <a:ext cx="1808162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23" name="Equation" r:id="rId9" imgW="698400" imgH="241200" progId="Equation.DSMT4">
                    <p:embed/>
                  </p:oleObj>
                </mc:Choice>
                <mc:Fallback>
                  <p:oleObj name="Equation" r:id="rId9" imgW="698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086" y="1709737"/>
                          <a:ext cx="1808162" cy="62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8626549"/>
                </p:ext>
              </p:extLst>
            </p:nvPr>
          </p:nvGraphicFramePr>
          <p:xfrm>
            <a:off x="7161212" y="1678402"/>
            <a:ext cx="2071688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924" name="Equation" r:id="rId11" imgW="799920" imgH="241200" progId="Equation.DSMT4">
                    <p:embed/>
                  </p:oleObj>
                </mc:Choice>
                <mc:Fallback>
                  <p:oleObj name="Equation" r:id="rId11" imgW="7999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1212" y="1678402"/>
                          <a:ext cx="2071688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407094"/>
              </p:ext>
            </p:extLst>
          </p:nvPr>
        </p:nvGraphicFramePr>
        <p:xfrm>
          <a:off x="7631112" y="3200400"/>
          <a:ext cx="295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5" name="Equation" r:id="rId13" imgW="1143000" imgH="215640" progId="Equation.DSMT4">
                  <p:embed/>
                </p:oleObj>
              </mc:Choice>
              <mc:Fallback>
                <p:oleObj name="Equation" r:id="rId13" imgW="1143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112" y="3200400"/>
                        <a:ext cx="2959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00125"/>
              </p:ext>
            </p:extLst>
          </p:nvPr>
        </p:nvGraphicFramePr>
        <p:xfrm>
          <a:off x="1979612" y="4114800"/>
          <a:ext cx="73326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6" name="Equation" r:id="rId15" imgW="2831760" imgH="241200" progId="Equation.DSMT4">
                  <p:embed/>
                </p:oleObj>
              </mc:Choice>
              <mc:Fallback>
                <p:oleObj name="Equation" r:id="rId15" imgW="283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2" y="4114800"/>
                        <a:ext cx="73326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5935"/>
              </p:ext>
            </p:extLst>
          </p:nvPr>
        </p:nvGraphicFramePr>
        <p:xfrm>
          <a:off x="4037012" y="4862512"/>
          <a:ext cx="40433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27" name="Equation" r:id="rId17" imgW="1562040" imgH="241200" progId="Equation.DSMT4">
                  <p:embed/>
                </p:oleObj>
              </mc:Choice>
              <mc:Fallback>
                <p:oleObj name="Equation" r:id="rId17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4862512"/>
                        <a:ext cx="404336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8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7594"/>
              </p:ext>
            </p:extLst>
          </p:nvPr>
        </p:nvGraphicFramePr>
        <p:xfrm>
          <a:off x="2447955" y="2990100"/>
          <a:ext cx="67071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7" name="Equation" r:id="rId5" imgW="2590560" imgH="241200" progId="Equation.DSMT4">
                  <p:embed/>
                </p:oleObj>
              </mc:Choice>
              <mc:Fallback>
                <p:oleObj name="Equation" r:id="rId5" imgW="25905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55" y="2990100"/>
                        <a:ext cx="67071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LẬP PHƯƠNG CỦA MỘT HIỆU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hiệu.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812" y="1143000"/>
            <a:ext cx="11582401" cy="1481229"/>
            <a:chOff x="150812" y="1143000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1219200"/>
              <a:ext cx="9753600" cy="1219200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1143000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548499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446568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719386" y="1472853"/>
              <a:ext cx="2209801" cy="5164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Khai triển :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66543"/>
                </p:ext>
              </p:extLst>
            </p:nvPr>
          </p:nvGraphicFramePr>
          <p:xfrm>
            <a:off x="4692711" y="1386276"/>
            <a:ext cx="1479550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8" name="Equation" r:id="rId9" imgW="571320" imgH="241200" progId="Equation.DSMT4">
                    <p:embed/>
                  </p:oleObj>
                </mc:Choice>
                <mc:Fallback>
                  <p:oleObj name="Equation" r:id="rId9" imgW="57132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2711" y="1386276"/>
                          <a:ext cx="1479550" cy="62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808576"/>
              </p:ext>
            </p:extLst>
          </p:nvPr>
        </p:nvGraphicFramePr>
        <p:xfrm>
          <a:off x="3884612" y="3690188"/>
          <a:ext cx="4046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9" name="Equation" r:id="rId11" imgW="1562040" imgH="241200" progId="Equation.DSMT4">
                  <p:embed/>
                </p:oleObj>
              </mc:Choice>
              <mc:Fallback>
                <p:oleObj name="Equation" r:id="rId11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3690188"/>
                        <a:ext cx="40465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565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337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73788"/>
              </p:ext>
            </p:extLst>
          </p:nvPr>
        </p:nvGraphicFramePr>
        <p:xfrm>
          <a:off x="2208212" y="3276600"/>
          <a:ext cx="713422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4" name="Equation" r:id="rId5" imgW="2755800" imgH="215640" progId="Equation.DSMT4">
                  <p:embed/>
                </p:oleObj>
              </mc:Choice>
              <mc:Fallback>
                <p:oleObj name="Equation" r:id="rId5" imgW="2755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2" y="3276600"/>
                        <a:ext cx="713422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LẬP PHƯƠNG CỦA MỘT HIỆU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hiệu.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376" y="1143000"/>
            <a:ext cx="11735236" cy="1523605"/>
            <a:chOff x="150376" y="1143000"/>
            <a:chExt cx="11735236" cy="1523605"/>
          </a:xfrm>
        </p:grpSpPr>
        <p:sp>
          <p:nvSpPr>
            <p:cNvPr id="9" name="Rounded Rectangle 8"/>
            <p:cNvSpPr/>
            <p:nvPr/>
          </p:nvSpPr>
          <p:spPr>
            <a:xfrm>
              <a:off x="1742930" y="1288879"/>
              <a:ext cx="10142682" cy="1216196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8212" y="1334630"/>
              <a:ext cx="95250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Viết biểu thức dưới dạng lập phương của một hiệu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143000"/>
              <a:ext cx="1515280" cy="152360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78154" y="1574722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453665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341810"/>
                </p:ext>
              </p:extLst>
            </p:nvPr>
          </p:nvGraphicFramePr>
          <p:xfrm>
            <a:off x="4494212" y="1801398"/>
            <a:ext cx="3090863" cy="557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45" name="Equation" r:id="rId9" imgW="1193760" imgH="215640" progId="Equation.DSMT4">
                    <p:embed/>
                  </p:oleObj>
                </mc:Choice>
                <mc:Fallback>
                  <p:oleObj name="Equation" r:id="rId9" imgW="119376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4212" y="1801398"/>
                          <a:ext cx="3090863" cy="557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008729"/>
              </p:ext>
            </p:extLst>
          </p:nvPr>
        </p:nvGraphicFramePr>
        <p:xfrm>
          <a:off x="9294812" y="3276600"/>
          <a:ext cx="15446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6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4812" y="3276600"/>
                        <a:ext cx="15446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1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590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35062"/>
              </p:ext>
            </p:extLst>
          </p:nvPr>
        </p:nvGraphicFramePr>
        <p:xfrm>
          <a:off x="1124011" y="3033712"/>
          <a:ext cx="107505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Equation" r:id="rId5" imgW="4152600" imgH="241200" progId="Equation.DSMT4">
                  <p:embed/>
                </p:oleObj>
              </mc:Choice>
              <mc:Fallback>
                <p:oleObj name="Equation" r:id="rId5" imgW="4152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011" y="3033712"/>
                        <a:ext cx="107505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LẬP PHƯƠNG CỦA MỘT HIỆU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hiệu.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0812" y="1143000"/>
            <a:ext cx="11582401" cy="1481229"/>
            <a:chOff x="150812" y="1143000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1219200"/>
              <a:ext cx="9753600" cy="1219200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1143000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548499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446568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284412" y="1295400"/>
              <a:ext cx="8991600" cy="51646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500" b="1">
                  <a:latin typeface="Arial" pitchFamily="34" charset="0"/>
                  <a:cs typeface="Arial" pitchFamily="34" charset="0"/>
                </a:rPr>
                <a:t>Viết biểu thức dưới dạng lập phương của một hiệu</a:t>
              </a: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2972150"/>
                </p:ext>
              </p:extLst>
            </p:nvPr>
          </p:nvGraphicFramePr>
          <p:xfrm>
            <a:off x="4265612" y="1743997"/>
            <a:ext cx="4371975" cy="623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66" name="Equation" r:id="rId9" imgW="1688760" imgH="241200" progId="Equation.DSMT4">
                    <p:embed/>
                  </p:oleObj>
                </mc:Choice>
                <mc:Fallback>
                  <p:oleObj name="Equation" r:id="rId9" imgW="1688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5612" y="1743997"/>
                          <a:ext cx="4371975" cy="623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51650"/>
              </p:ext>
            </p:extLst>
          </p:nvPr>
        </p:nvGraphicFramePr>
        <p:xfrm>
          <a:off x="5495986" y="3581400"/>
          <a:ext cx="20066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Equation" r:id="rId11" imgW="774360" imgH="317160" progId="Equation.DSMT4">
                  <p:embed/>
                </p:oleObj>
              </mc:Choice>
              <mc:Fallback>
                <p:oleObj name="Equation" r:id="rId11" imgW="774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86" y="3581400"/>
                        <a:ext cx="20066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4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41" y="264262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3012" y="3122295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35258"/>
              </p:ext>
            </p:extLst>
          </p:nvPr>
        </p:nvGraphicFramePr>
        <p:xfrm>
          <a:off x="4161683" y="3048000"/>
          <a:ext cx="2541588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7" name="Equation" r:id="rId5" imgW="1079280" imgH="241200" progId="Equation.DSMT4">
                  <p:embed/>
                </p:oleObj>
              </mc:Choice>
              <mc:Fallback>
                <p:oleObj name="Equation" r:id="rId5" imgW="107928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683" y="3048000"/>
                        <a:ext cx="2541588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LẬP PHƯƠNG CỦA MỘT HIỆU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hiệu.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137" y="1073551"/>
            <a:ext cx="11857143" cy="1569076"/>
            <a:chOff x="84137" y="1073551"/>
            <a:chExt cx="11857143" cy="1569076"/>
          </a:xfrm>
        </p:grpSpPr>
        <p:sp>
          <p:nvSpPr>
            <p:cNvPr id="14" name="Rounded Rectangle 13"/>
            <p:cNvSpPr/>
            <p:nvPr/>
          </p:nvSpPr>
          <p:spPr>
            <a:xfrm>
              <a:off x="1987550" y="1171575"/>
              <a:ext cx="9953730" cy="1266825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0612" y="1485735"/>
              <a:ext cx="3984677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Rút gọn biểu thức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1073551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1484298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1428"/>
                </p:ext>
              </p:extLst>
            </p:nvPr>
          </p:nvGraphicFramePr>
          <p:xfrm>
            <a:off x="5789612" y="1371647"/>
            <a:ext cx="3075322" cy="6857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98" name="Equation" r:id="rId9" imgW="1079280" imgH="241200" progId="Equation.DSMT4">
                    <p:embed/>
                  </p:oleObj>
                </mc:Choice>
                <mc:Fallback>
                  <p:oleObj name="Equation" r:id="rId9" imgW="1079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9612" y="1371647"/>
                          <a:ext cx="3075322" cy="6857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830774"/>
              </p:ext>
            </p:extLst>
          </p:nvPr>
        </p:nvGraphicFramePr>
        <p:xfrm>
          <a:off x="4213329" y="3668891"/>
          <a:ext cx="66389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9" name="Equation" r:id="rId11" imgW="2819160" imgH="241200" progId="Equation.DSMT4">
                  <p:embed/>
                </p:oleObj>
              </mc:Choice>
              <mc:Fallback>
                <p:oleObj name="Equation" r:id="rId11" imgW="281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329" y="3668891"/>
                        <a:ext cx="66389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09934"/>
              </p:ext>
            </p:extLst>
          </p:nvPr>
        </p:nvGraphicFramePr>
        <p:xfrm>
          <a:off x="4213329" y="4238982"/>
          <a:ext cx="77454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0" name="Equation" r:id="rId13" imgW="3288960" imgH="304560" progId="Equation.DSMT4">
                  <p:embed/>
                </p:oleObj>
              </mc:Choice>
              <mc:Fallback>
                <p:oleObj name="Equation" r:id="rId13" imgW="3288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329" y="4238982"/>
                        <a:ext cx="77454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823086"/>
              </p:ext>
            </p:extLst>
          </p:nvPr>
        </p:nvGraphicFramePr>
        <p:xfrm>
          <a:off x="4213329" y="4924782"/>
          <a:ext cx="1884363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01" name="Equation" r:id="rId15" imgW="799920" imgH="241200" progId="Equation.DSMT4">
                  <p:embed/>
                </p:oleObj>
              </mc:Choice>
              <mc:Fallback>
                <p:oleObj name="Equation" r:id="rId15" imgW="7999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329" y="4924782"/>
                        <a:ext cx="1884363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96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150697"/>
            <a:ext cx="9973513" cy="15257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1" y="269557"/>
            <a:ext cx="2286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Khai triển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4890" y="628083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92176"/>
              </p:ext>
            </p:extLst>
          </p:nvPr>
        </p:nvGraphicFramePr>
        <p:xfrm>
          <a:off x="3503611" y="624622"/>
          <a:ext cx="20050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7" name="Equation" r:id="rId7" imgW="850680" imgH="342720" progId="Equation.DSMT4">
                  <p:embed/>
                </p:oleObj>
              </mc:Choice>
              <mc:Fallback>
                <p:oleObj name="Equation" r:id="rId7" imgW="850680" imgH="342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1" y="624622"/>
                        <a:ext cx="20050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98692"/>
              </p:ext>
            </p:extLst>
          </p:nvPr>
        </p:nvGraphicFramePr>
        <p:xfrm>
          <a:off x="7861300" y="430213"/>
          <a:ext cx="1974850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8" name="Equation" r:id="rId9" imgW="838080" imgH="507960" progId="Equation.DSMT4">
                  <p:embed/>
                </p:oleObj>
              </mc:Choice>
              <mc:Fallback>
                <p:oleObj name="Equation" r:id="rId9" imgW="8380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1300" y="430213"/>
                        <a:ext cx="1974850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959704"/>
              </p:ext>
            </p:extLst>
          </p:nvPr>
        </p:nvGraphicFramePr>
        <p:xfrm>
          <a:off x="2006599" y="2362200"/>
          <a:ext cx="8229601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9" name="Equation" r:id="rId11" imgW="3492360" imgH="342720" progId="Equation.DSMT4">
                  <p:embed/>
                </p:oleObj>
              </mc:Choice>
              <mc:Fallback>
                <p:oleObj name="Equation" r:id="rId11" imgW="34923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599" y="2362200"/>
                        <a:ext cx="8229601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589519"/>
              </p:ext>
            </p:extLst>
          </p:nvPr>
        </p:nvGraphicFramePr>
        <p:xfrm>
          <a:off x="4037012" y="3200400"/>
          <a:ext cx="3860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0" name="Equation" r:id="rId13" imgW="1638000" imgH="241200" progId="Equation.DSMT4">
                  <p:embed/>
                </p:oleObj>
              </mc:Choice>
              <mc:Fallback>
                <p:oleObj name="Equation" r:id="rId13" imgW="1638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2" y="3200400"/>
                        <a:ext cx="38608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00315"/>
              </p:ext>
            </p:extLst>
          </p:nvPr>
        </p:nvGraphicFramePr>
        <p:xfrm>
          <a:off x="2006599" y="3962400"/>
          <a:ext cx="763111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1" name="Equation" r:id="rId15" imgW="3238200" imgH="507960" progId="Equation.DSMT4">
                  <p:embed/>
                </p:oleObj>
              </mc:Choice>
              <mc:Fallback>
                <p:oleObj name="Equation" r:id="rId15" imgW="32382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599" y="3962400"/>
                        <a:ext cx="7631112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237139"/>
              </p:ext>
            </p:extLst>
          </p:nvPr>
        </p:nvGraphicFramePr>
        <p:xfrm>
          <a:off x="4069074" y="5111750"/>
          <a:ext cx="31734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2" name="Equation" r:id="rId17" imgW="1346040" imgH="419040" progId="Equation.DSMT4">
                  <p:embed/>
                </p:oleObj>
              </mc:Choice>
              <mc:Fallback>
                <p:oleObj name="Equation" r:id="rId17" imgW="1346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074" y="5111750"/>
                        <a:ext cx="3173412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50696"/>
            <a:ext cx="9821114" cy="1627177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1" y="269557"/>
            <a:ext cx="9067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Viết các biểu thức sau dưới dạng lập phương của một tổng hoặc một hiệu.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4890" y="628083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2.8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217645"/>
              </p:ext>
            </p:extLst>
          </p:nvPr>
        </p:nvGraphicFramePr>
        <p:xfrm>
          <a:off x="2436812" y="1109663"/>
          <a:ext cx="36798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9" name="Equation" r:id="rId7" imgW="1562040" imgH="241200" progId="Equation.DSMT4">
                  <p:embed/>
                </p:oleObj>
              </mc:Choice>
              <mc:Fallback>
                <p:oleObj name="Equation" r:id="rId7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2" y="1109663"/>
                        <a:ext cx="36798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721042"/>
              </p:ext>
            </p:extLst>
          </p:nvPr>
        </p:nvGraphicFramePr>
        <p:xfrm>
          <a:off x="2341903" y="2438400"/>
          <a:ext cx="84391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0" name="Equation" r:id="rId9" imgW="3581280" imgH="241200" progId="Equation.DSMT4">
                  <p:embed/>
                </p:oleObj>
              </mc:Choice>
              <mc:Fallback>
                <p:oleObj name="Equation" r:id="rId9" imgW="3581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903" y="2438400"/>
                        <a:ext cx="84391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606923"/>
              </p:ext>
            </p:extLst>
          </p:nvPr>
        </p:nvGraphicFramePr>
        <p:xfrm>
          <a:off x="6823075" y="1109663"/>
          <a:ext cx="49657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1" name="Equation" r:id="rId11" imgW="2108160" imgH="241200" progId="Equation.DSMT4">
                  <p:embed/>
                </p:oleObj>
              </mc:Choice>
              <mc:Fallback>
                <p:oleObj name="Equation" r:id="rId11" imgW="2108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1109663"/>
                        <a:ext cx="49657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29108"/>
              </p:ext>
            </p:extLst>
          </p:nvPr>
        </p:nvGraphicFramePr>
        <p:xfrm>
          <a:off x="6018212" y="3124200"/>
          <a:ext cx="16160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2" name="Equation" r:id="rId13" imgW="685800" imgH="241200" progId="Equation.DSMT4">
                  <p:embed/>
                </p:oleObj>
              </mc:Choice>
              <mc:Fallback>
                <p:oleObj name="Equation" r:id="rId13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2" y="3124200"/>
                        <a:ext cx="16160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48760"/>
              </p:ext>
            </p:extLst>
          </p:nvPr>
        </p:nvGraphicFramePr>
        <p:xfrm>
          <a:off x="2298700" y="3810000"/>
          <a:ext cx="49688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3" name="Equation" r:id="rId15" imgW="2108160" imgH="241200" progId="Equation.DSMT4">
                  <p:embed/>
                </p:oleObj>
              </mc:Choice>
              <mc:Fallback>
                <p:oleObj name="Equation" r:id="rId15" imgW="2108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810000"/>
                        <a:ext cx="49688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804374"/>
              </p:ext>
            </p:extLst>
          </p:nvPr>
        </p:nvGraphicFramePr>
        <p:xfrm>
          <a:off x="4259261" y="4460875"/>
          <a:ext cx="58039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4" name="Equation" r:id="rId17" imgW="2463480" imgH="241200" progId="Equation.DSMT4">
                  <p:embed/>
                </p:oleObj>
              </mc:Choice>
              <mc:Fallback>
                <p:oleObj name="Equation" r:id="rId17" imgW="2463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1" y="4460875"/>
                        <a:ext cx="58039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150775"/>
              </p:ext>
            </p:extLst>
          </p:nvPr>
        </p:nvGraphicFramePr>
        <p:xfrm>
          <a:off x="4259261" y="5146675"/>
          <a:ext cx="17954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45" name="Equation" r:id="rId19" imgW="761760" imgH="241200" progId="Equation.DSMT4">
                  <p:embed/>
                </p:oleObj>
              </mc:Choice>
              <mc:Fallback>
                <p:oleObj name="Equation" r:id="rId19" imgW="761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1" y="5146675"/>
                        <a:ext cx="17954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6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50696"/>
            <a:ext cx="9821114" cy="1627177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1" y="228600"/>
            <a:ext cx="9067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nhanh giá trị của biểu thức: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4890" y="628083"/>
            <a:ext cx="1090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2.9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453439"/>
              </p:ext>
            </p:extLst>
          </p:nvPr>
        </p:nvGraphicFramePr>
        <p:xfrm>
          <a:off x="3482975" y="644843"/>
          <a:ext cx="33496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5" name="Equation" r:id="rId7" imgW="1422360" imgH="241200" progId="Equation.DSMT4">
                  <p:embed/>
                </p:oleObj>
              </mc:Choice>
              <mc:Fallback>
                <p:oleObj name="Equation" r:id="rId7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644843"/>
                        <a:ext cx="33496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24887"/>
              </p:ext>
            </p:extLst>
          </p:nvPr>
        </p:nvGraphicFramePr>
        <p:xfrm>
          <a:off x="2589212" y="2362200"/>
          <a:ext cx="70024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6" name="Equation" r:id="rId9" imgW="2971800" imgH="241200" progId="Equation.DSMT4">
                  <p:embed/>
                </p:oleObj>
              </mc:Choice>
              <mc:Fallback>
                <p:oleObj name="Equation" r:id="rId9" imgW="2971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2" y="2362200"/>
                        <a:ext cx="70024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76961"/>
              </p:ext>
            </p:extLst>
          </p:nvPr>
        </p:nvGraphicFramePr>
        <p:xfrm>
          <a:off x="3482975" y="1203367"/>
          <a:ext cx="358933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Equation" r:id="rId11" imgW="1523880" imgH="241200" progId="Equation.DSMT4">
                  <p:embed/>
                </p:oleObj>
              </mc:Choice>
              <mc:Fallback>
                <p:oleObj name="Equation" r:id="rId11" imgW="1523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1203367"/>
                        <a:ext cx="358933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50040"/>
              </p:ext>
            </p:extLst>
          </p:nvPr>
        </p:nvGraphicFramePr>
        <p:xfrm>
          <a:off x="5889677" y="2895600"/>
          <a:ext cx="14065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8" name="Equation" r:id="rId13" imgW="596880" imgH="241200" progId="Equation.DSMT4">
                  <p:embed/>
                </p:oleObj>
              </mc:Choice>
              <mc:Fallback>
                <p:oleObj name="Equation" r:id="rId13" imgW="596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77" y="2895600"/>
                        <a:ext cx="14065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75056" y="735754"/>
                <a:ext cx="1683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𝟕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56" y="735754"/>
                <a:ext cx="1683996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5435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61212" y="1262360"/>
                <a:ext cx="16839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𝟔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.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𝟓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212" y="1262360"/>
                <a:ext cx="1683996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5797" t="-9211" r="-36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894012" y="3463925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>
                <a:latin typeface="Arial" pitchFamily="34" charset="0"/>
                <a:cs typeface="Arial" pitchFamily="34" charset="0"/>
              </a:rPr>
              <a:t>Thay x = 7 vào biểu thức (x + 3)</a:t>
            </a:r>
            <a:r>
              <a:rPr lang="vi-VN" sz="2600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, ta được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50906"/>
              </p:ext>
            </p:extLst>
          </p:nvPr>
        </p:nvGraphicFramePr>
        <p:xfrm>
          <a:off x="4654207" y="3937318"/>
          <a:ext cx="30527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9" name="Equation" r:id="rId17" imgW="1295280" imgH="241200" progId="Equation.DSMT4">
                  <p:embed/>
                </p:oleObj>
              </mc:Choice>
              <mc:Fallback>
                <p:oleObj name="Equation" r:id="rId17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207" y="3937318"/>
                        <a:ext cx="30527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20913"/>
              </p:ext>
            </p:extLst>
          </p:nvPr>
        </p:nvGraphicFramePr>
        <p:xfrm>
          <a:off x="2553945" y="4613275"/>
          <a:ext cx="83486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0" name="Equation" r:id="rId19" imgW="3543120" imgH="241200" progId="Equation.DSMT4">
                  <p:embed/>
                </p:oleObj>
              </mc:Choice>
              <mc:Fallback>
                <p:oleObj name="Equation" r:id="rId19" imgW="3543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945" y="4613275"/>
                        <a:ext cx="83486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672056"/>
              </p:ext>
            </p:extLst>
          </p:nvPr>
        </p:nvGraphicFramePr>
        <p:xfrm>
          <a:off x="6184900" y="5105400"/>
          <a:ext cx="15859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1" name="Equation" r:id="rId21" imgW="672840" imgH="241200" progId="Equation.DSMT4">
                  <p:embed/>
                </p:oleObj>
              </mc:Choice>
              <mc:Fallback>
                <p:oleObj name="Equation" r:id="rId21" imgW="672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5105400"/>
                        <a:ext cx="15859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004097" y="5638800"/>
            <a:ext cx="739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b="1" dirty="0">
                <a:latin typeface="Arial" pitchFamily="34" charset="0"/>
                <a:cs typeface="Arial" pitchFamily="34" charset="0"/>
              </a:rPr>
              <a:t>Thay x =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6,5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vào biểu thức (x + 3)</a:t>
            </a:r>
            <a:r>
              <a:rPr lang="vi-VN" sz="2600" b="1" baseline="30000">
                <a:latin typeface="Arial" pitchFamily="34" charset="0"/>
                <a:cs typeface="Arial" pitchFamily="34" charset="0"/>
              </a:rPr>
              <a:t>3</a:t>
            </a:r>
            <a:r>
              <a:rPr lang="vi-VN" sz="2600" b="1">
                <a:latin typeface="Arial" pitchFamily="34" charset="0"/>
                <a:cs typeface="Arial" pitchFamily="34" charset="0"/>
              </a:rPr>
              <a:t>, ta được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84314"/>
              </p:ext>
            </p:extLst>
          </p:nvPr>
        </p:nvGraphicFramePr>
        <p:xfrm>
          <a:off x="4198486" y="6131243"/>
          <a:ext cx="43100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2" name="Equation" r:id="rId23" imgW="1828800" imgH="241200" progId="Equation.DSMT4">
                  <p:embed/>
                </p:oleObj>
              </mc:Choice>
              <mc:Fallback>
                <p:oleObj name="Equation" r:id="rId23" imgW="1828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8486" y="6131243"/>
                        <a:ext cx="43100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99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74812" y="762000"/>
            <a:ext cx="8362362" cy="3093155"/>
            <a:chOff x="171952" y="3804241"/>
            <a:chExt cx="8362362" cy="3093155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171952" y="3804241"/>
              <a:ext cx="7543800" cy="2667000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162552" y="4213815"/>
                  <a:ext cx="5105400" cy="18353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Chúng ta đã biết công thức</a:t>
                  </a:r>
                  <a:br>
                    <a:rPr lang="en-US" sz="28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𝒂𝒃</m:t>
                        </m:r>
                        <m:r>
                          <a:rPr lang="en-US" sz="28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n-US" sz="2800" b="1">
                      <a:latin typeface="Arial" pitchFamily="34" charset="0"/>
                      <a:cs typeface="Arial" pitchFamily="34" charset="0"/>
                    </a:rPr>
                    <a:t>c</a:t>
                  </a:r>
                  <a:r>
                    <a:rPr lang="en-US" sz="28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òn công 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  <m: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  <m:r>
                            <a:rPr lang="en-US" sz="2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en-US" sz="2800" b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n-US" sz="28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sẽ được tính như thế nào? </a:t>
                  </a:r>
                  <a:endParaRPr lang="vi-VN" sz="28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2552" y="4213815"/>
                  <a:ext cx="5105400" cy="18353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322" r="-835" b="-83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12750" y="4208609"/>
              <a:ext cx="2421564" cy="268878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9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150696"/>
            <a:ext cx="9821114" cy="1627177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1" y="228600"/>
            <a:ext cx="9067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Rút gọn các biểu thức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80" y="19531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3575" y="628083"/>
            <a:ext cx="13331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2.10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66555"/>
              </p:ext>
            </p:extLst>
          </p:nvPr>
        </p:nvGraphicFramePr>
        <p:xfrm>
          <a:off x="3778250" y="625475"/>
          <a:ext cx="34099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4" name="Equation" r:id="rId7" imgW="1447560" imgH="241200" progId="Equation.DSMT4">
                  <p:embed/>
                </p:oleObj>
              </mc:Choice>
              <mc:Fallback>
                <p:oleObj name="Equation" r:id="rId7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625475"/>
                        <a:ext cx="340995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657600"/>
              </p:ext>
            </p:extLst>
          </p:nvPr>
        </p:nvGraphicFramePr>
        <p:xfrm>
          <a:off x="1065212" y="2235633"/>
          <a:ext cx="3101398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5" name="Equation" r:id="rId9" imgW="1447560" imgH="241200" progId="Equation.DSMT4">
                  <p:embed/>
                </p:oleObj>
              </mc:Choice>
              <mc:Fallback>
                <p:oleObj name="Equation" r:id="rId9" imgW="1447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2" y="2235633"/>
                        <a:ext cx="3101398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702774"/>
              </p:ext>
            </p:extLst>
          </p:nvPr>
        </p:nvGraphicFramePr>
        <p:xfrm>
          <a:off x="3778250" y="1184275"/>
          <a:ext cx="36798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6" name="Equation" r:id="rId11" imgW="1562040" imgH="241200" progId="Equation.DSMT4">
                  <p:embed/>
                </p:oleObj>
              </mc:Choice>
              <mc:Fallback>
                <p:oleObj name="Equation" r:id="rId11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1184275"/>
                        <a:ext cx="36798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689221"/>
              </p:ext>
            </p:extLst>
          </p:nvPr>
        </p:nvGraphicFramePr>
        <p:xfrm>
          <a:off x="2347173" y="2746183"/>
          <a:ext cx="865187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7" name="Equation" r:id="rId13" imgW="4038480" imgH="241200" progId="Equation.DSMT4">
                  <p:embed/>
                </p:oleObj>
              </mc:Choice>
              <mc:Fallback>
                <p:oleObj name="Equation" r:id="rId13" imgW="4038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173" y="2746183"/>
                        <a:ext cx="865187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2436"/>
              </p:ext>
            </p:extLst>
          </p:nvPr>
        </p:nvGraphicFramePr>
        <p:xfrm>
          <a:off x="2347173" y="3256733"/>
          <a:ext cx="6693477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8" name="Equation" r:id="rId15" imgW="3124080" imgH="241200" progId="Equation.DSMT4">
                  <p:embed/>
                </p:oleObj>
              </mc:Choice>
              <mc:Fallback>
                <p:oleObj name="Equation" r:id="rId15" imgW="312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173" y="3256733"/>
                        <a:ext cx="6693477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184191"/>
              </p:ext>
            </p:extLst>
          </p:nvPr>
        </p:nvGraphicFramePr>
        <p:xfrm>
          <a:off x="2347173" y="3767282"/>
          <a:ext cx="7700818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29" name="Equation" r:id="rId17" imgW="3593880" imgH="304560" progId="Equation.DSMT4">
                  <p:embed/>
                </p:oleObj>
              </mc:Choice>
              <mc:Fallback>
                <p:oleObj name="Equation" r:id="rId17" imgW="3593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173" y="3767282"/>
                        <a:ext cx="7700818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28381"/>
              </p:ext>
            </p:extLst>
          </p:nvPr>
        </p:nvGraphicFramePr>
        <p:xfrm>
          <a:off x="10104019" y="3826741"/>
          <a:ext cx="1905000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0" name="Equation" r:id="rId19" imgW="888840" imgH="241200" progId="Equation.DSMT4">
                  <p:embed/>
                </p:oleObj>
              </mc:Choice>
              <mc:Fallback>
                <p:oleObj name="Equation" r:id="rId19" imgW="8888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4019" y="3826741"/>
                        <a:ext cx="1905000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49978"/>
              </p:ext>
            </p:extLst>
          </p:nvPr>
        </p:nvGraphicFramePr>
        <p:xfrm>
          <a:off x="1065212" y="4343400"/>
          <a:ext cx="334529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1" name="Equation" r:id="rId21" imgW="1562040" imgH="241200" progId="Equation.DSMT4">
                  <p:embed/>
                </p:oleObj>
              </mc:Choice>
              <mc:Fallback>
                <p:oleObj name="Equation" r:id="rId21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2" y="4343400"/>
                        <a:ext cx="334529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206866"/>
              </p:ext>
            </p:extLst>
          </p:nvPr>
        </p:nvGraphicFramePr>
        <p:xfrm>
          <a:off x="972920" y="4876800"/>
          <a:ext cx="1052512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2" name="Equation" r:id="rId23" imgW="4914720" imgH="241200" progId="Equation.DSMT4">
                  <p:embed/>
                </p:oleObj>
              </mc:Choice>
              <mc:Fallback>
                <p:oleObj name="Equation" r:id="rId23" imgW="4914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920" y="4876800"/>
                        <a:ext cx="1052512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93505"/>
              </p:ext>
            </p:extLst>
          </p:nvPr>
        </p:nvGraphicFramePr>
        <p:xfrm>
          <a:off x="972920" y="5503141"/>
          <a:ext cx="7725353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3" name="Equation" r:id="rId25" imgW="3606480" imgH="241200" progId="Equation.DSMT4">
                  <p:embed/>
                </p:oleObj>
              </mc:Choice>
              <mc:Fallback>
                <p:oleObj name="Equation" r:id="rId25" imgW="360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920" y="5503141"/>
                        <a:ext cx="7725353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32962"/>
              </p:ext>
            </p:extLst>
          </p:nvPr>
        </p:nvGraphicFramePr>
        <p:xfrm>
          <a:off x="972920" y="6129482"/>
          <a:ext cx="8758671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4" name="Equation" r:id="rId27" imgW="4089240" imgH="304560" progId="Equation.DSMT4">
                  <p:embed/>
                </p:oleObj>
              </mc:Choice>
              <mc:Fallback>
                <p:oleObj name="Equation" r:id="rId27" imgW="4089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920" y="6129482"/>
                        <a:ext cx="8758671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99007"/>
              </p:ext>
            </p:extLst>
          </p:nvPr>
        </p:nvGraphicFramePr>
        <p:xfrm>
          <a:off x="9714018" y="6198899"/>
          <a:ext cx="20669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35" name="Equation" r:id="rId29" imgW="965160" imgH="241200" progId="Equation.DSMT4">
                  <p:embed/>
                </p:oleObj>
              </mc:Choice>
              <mc:Fallback>
                <p:oleObj name="Equation" r:id="rId29" imgW="965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4018" y="6198899"/>
                        <a:ext cx="206692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04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226896"/>
            <a:ext cx="9821114" cy="13733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1" y="520360"/>
            <a:ext cx="25908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Chứng minh :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77787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2.11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251317"/>
              </p:ext>
            </p:extLst>
          </p:nvPr>
        </p:nvGraphicFramePr>
        <p:xfrm>
          <a:off x="4807822" y="341905"/>
          <a:ext cx="315896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name="Equation" r:id="rId7" imgW="1218960" imgH="317160" progId="Equation.DSMT4">
                  <p:embed/>
                </p:oleObj>
              </mc:Choice>
              <mc:Fallback>
                <p:oleObj name="Equation" r:id="rId7" imgW="1218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822" y="341905"/>
                        <a:ext cx="3158966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54951"/>
              </p:ext>
            </p:extLst>
          </p:nvPr>
        </p:nvGraphicFramePr>
        <p:xfrm>
          <a:off x="3967003" y="2158524"/>
          <a:ext cx="4489609" cy="74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9" imgW="1904760" imgH="317160" progId="Equation.DSMT4">
                  <p:embed/>
                </p:oleObj>
              </mc:Choice>
              <mc:Fallback>
                <p:oleObj name="Equation" r:id="rId9" imgW="19047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003" y="2158524"/>
                        <a:ext cx="4489609" cy="747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93977" y="2286000"/>
            <a:ext cx="18430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37069"/>
              </p:ext>
            </p:extLst>
          </p:nvPr>
        </p:nvGraphicFramePr>
        <p:xfrm>
          <a:off x="3978275" y="2906713"/>
          <a:ext cx="52990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4" name="Equation" r:id="rId11" imgW="2247840" imgH="330120" progId="Equation.DSMT4">
                  <p:embed/>
                </p:oleObj>
              </mc:Choice>
              <mc:Fallback>
                <p:oleObj name="Equation" r:id="rId11" imgW="22478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2906713"/>
                        <a:ext cx="529907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665412" y="3048000"/>
            <a:ext cx="13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507012"/>
              </p:ext>
            </p:extLst>
          </p:nvPr>
        </p:nvGraphicFramePr>
        <p:xfrm>
          <a:off x="5408612" y="3657600"/>
          <a:ext cx="3532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5" name="Equation" r:id="rId13" imgW="1498320" imgH="215640" progId="Equation.DSMT4">
                  <p:embed/>
                </p:oleObj>
              </mc:Choice>
              <mc:Fallback>
                <p:oleObj name="Equation" r:id="rId13" imgW="1498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3657600"/>
                        <a:ext cx="35321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499959"/>
              </p:ext>
            </p:extLst>
          </p:nvPr>
        </p:nvGraphicFramePr>
        <p:xfrm>
          <a:off x="5408612" y="4311650"/>
          <a:ext cx="33226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6" name="Equation" r:id="rId15" imgW="1409400" imgH="215640" progId="Equation.DSMT4">
                  <p:embed/>
                </p:oleObj>
              </mc:Choice>
              <mc:Fallback>
                <p:oleObj name="Equation" r:id="rId15" imgW="1409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2" y="4311650"/>
                        <a:ext cx="332263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340893" y="5063014"/>
            <a:ext cx="1350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Vậy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66607"/>
              </p:ext>
            </p:extLst>
          </p:nvPr>
        </p:nvGraphicFramePr>
        <p:xfrm>
          <a:off x="4189412" y="4935379"/>
          <a:ext cx="287496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7" name="Equation" r:id="rId17" imgW="1218960" imgH="317160" progId="Equation.DSMT4">
                  <p:embed/>
                </p:oleObj>
              </mc:Choice>
              <mc:Fallback>
                <p:oleObj name="Equation" r:id="rId17" imgW="1218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2" y="4935379"/>
                        <a:ext cx="2874963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8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216" y="1143001"/>
            <a:ext cx="11400298" cy="1600200"/>
            <a:chOff x="447216" y="1086762"/>
            <a:chExt cx="11400298" cy="16002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2"/>
              <a:ext cx="11400298" cy="16002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211" y="1241899"/>
              <a:ext cx="111633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Với hai số a, b bất kì, thực hiện phép tính 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		</a:t>
              </a:r>
              <a:r>
                <a:rPr lang="vi-VN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vi-VN" sz="28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 + b)(a + </a:t>
              </a:r>
              <a:r>
                <a:rPr lang="vi-VN" sz="28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b)</a:t>
              </a:r>
              <a:r>
                <a:rPr lang="vi-VN" sz="2800" b="1" baseline="3000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800" b="1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28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               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Từ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đó rút ra liên hệ giữa (a + b)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a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+ 3a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b + 3ab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+ b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.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73392" y="1237196"/>
              <a:ext cx="1382420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387" y="28675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7867" y="3384232"/>
            <a:ext cx="20391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42340"/>
              </p:ext>
            </p:extLst>
          </p:nvPr>
        </p:nvGraphicFramePr>
        <p:xfrm>
          <a:off x="3656012" y="3262313"/>
          <a:ext cx="60833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7" name="Equation" r:id="rId6" imgW="2349360" imgH="241200" progId="Equation.DSMT4">
                  <p:embed/>
                </p:oleObj>
              </mc:Choice>
              <mc:Fallback>
                <p:oleObj name="Equation" r:id="rId6" imgW="234936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262313"/>
                        <a:ext cx="60833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08999"/>
              </p:ext>
            </p:extLst>
          </p:nvPr>
        </p:nvGraphicFramePr>
        <p:xfrm>
          <a:off x="5942012" y="3876675"/>
          <a:ext cx="5524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8" name="Equation" r:id="rId8" imgW="2133360" imgH="215640" progId="Equation.DSMT4">
                  <p:embed/>
                </p:oleObj>
              </mc:Choice>
              <mc:Fallback>
                <p:oleObj name="Equation" r:id="rId8" imgW="2133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3876675"/>
                        <a:ext cx="5524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12926"/>
              </p:ext>
            </p:extLst>
          </p:nvPr>
        </p:nvGraphicFramePr>
        <p:xfrm>
          <a:off x="5942012" y="4572000"/>
          <a:ext cx="36496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9" name="Equation" r:id="rId10" imgW="1409400" imgH="215640" progId="Equation.DSMT4">
                  <p:embed/>
                </p:oleObj>
              </mc:Choice>
              <mc:Fallback>
                <p:oleObj name="Equation" r:id="rId10" imgW="1409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4572000"/>
                        <a:ext cx="36496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829749" y="5400517"/>
            <a:ext cx="1207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Vậy :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47689"/>
              </p:ext>
            </p:extLst>
          </p:nvPr>
        </p:nvGraphicFramePr>
        <p:xfrm>
          <a:off x="3799680" y="5334000"/>
          <a:ext cx="493236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0" name="Equation" r:id="rId12" imgW="1904760" imgH="241200" progId="Equation.DSMT4">
                  <p:embed/>
                </p:oleObj>
              </mc:Choice>
              <mc:Fallback>
                <p:oleObj name="Equation" r:id="rId12" imgW="1904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80" y="5334000"/>
                        <a:ext cx="493236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24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6612" y="1287436"/>
            <a:ext cx="10902450" cy="1507511"/>
            <a:chOff x="836612" y="836861"/>
            <a:chExt cx="10902450" cy="1507511"/>
          </a:xfrm>
        </p:grpSpPr>
        <p:sp>
          <p:nvSpPr>
            <p:cNvPr id="10" name="Rounded Rectangle 9"/>
            <p:cNvSpPr/>
            <p:nvPr/>
          </p:nvSpPr>
          <p:spPr>
            <a:xfrm>
              <a:off x="836612" y="836861"/>
              <a:ext cx="10668000" cy="1407454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70012" y="882925"/>
                  <a:ext cx="8610600" cy="1306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A, B là hai biểu thức tuỳ ý, ta có :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	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𝑩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𝟑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endParaRPr lang="vi-VN" sz="2600" b="1">
                    <a:solidFill>
                      <a:schemeClr val="accent2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012" y="882925"/>
                  <a:ext cx="8610600" cy="130625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14012" y="1028881"/>
              <a:ext cx="1225050" cy="1315491"/>
            </a:xfrm>
            <a:prstGeom prst="rect">
              <a:avLst/>
            </a:prstGeom>
          </p:spPr>
        </p:pic>
      </p:grpSp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712" y="1102125"/>
            <a:ext cx="11772900" cy="1581727"/>
            <a:chOff x="112712" y="704273"/>
            <a:chExt cx="11772900" cy="1581727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780473"/>
              <a:ext cx="10142682" cy="1412475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0612" y="859427"/>
              <a:ext cx="929640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Khai triển :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589"/>
            <a:stretch/>
          </p:blipFill>
          <p:spPr bwMode="auto">
            <a:xfrm>
              <a:off x="112712" y="704273"/>
              <a:ext cx="1668318" cy="158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9789882"/>
                </p:ext>
              </p:extLst>
            </p:nvPr>
          </p:nvGraphicFramePr>
          <p:xfrm>
            <a:off x="2670175" y="1305536"/>
            <a:ext cx="1876425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98" name="Equation" r:id="rId5" imgW="723600" imgH="241200" progId="Equation.DSMT4">
                    <p:embed/>
                  </p:oleObj>
                </mc:Choice>
                <mc:Fallback>
                  <p:oleObj name="Equation" r:id="rId5" imgW="72360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175" y="1305536"/>
                          <a:ext cx="1876425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780622"/>
                </p:ext>
              </p:extLst>
            </p:nvPr>
          </p:nvGraphicFramePr>
          <p:xfrm>
            <a:off x="6829424" y="1305536"/>
            <a:ext cx="2008188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99" name="Equation" r:id="rId7" imgW="774360" imgH="241200" progId="Equation.DSMT4">
                    <p:embed/>
                  </p:oleObj>
                </mc:Choice>
                <mc:Fallback>
                  <p:oleObj name="Equation" r:id="rId7" imgW="774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9424" y="1305536"/>
                          <a:ext cx="2008188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37" y="276171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427033"/>
              </p:ext>
            </p:extLst>
          </p:nvPr>
        </p:nvGraphicFramePr>
        <p:xfrm>
          <a:off x="2778124" y="3124200"/>
          <a:ext cx="59832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0" name="Equation" r:id="rId10" imgW="2311200" imgH="241200" progId="Equation.DSMT4">
                  <p:embed/>
                </p:oleObj>
              </mc:Choice>
              <mc:Fallback>
                <p:oleObj name="Equation" r:id="rId10" imgW="2311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4" y="3124200"/>
                        <a:ext cx="59832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804081"/>
              </p:ext>
            </p:extLst>
          </p:nvPr>
        </p:nvGraphicFramePr>
        <p:xfrm>
          <a:off x="4665662" y="3810000"/>
          <a:ext cx="32210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1" name="Equation" r:id="rId12" imgW="1244520" imgH="215640" progId="Equation.DSMT4">
                  <p:embed/>
                </p:oleObj>
              </mc:Choice>
              <mc:Fallback>
                <p:oleObj name="Equation" r:id="rId12" imgW="1244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2" y="3810000"/>
                        <a:ext cx="32210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792095"/>
              </p:ext>
            </p:extLst>
          </p:nvPr>
        </p:nvGraphicFramePr>
        <p:xfrm>
          <a:off x="2829748" y="4495800"/>
          <a:ext cx="726598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2" name="Equation" r:id="rId14" imgW="2806560" imgH="241200" progId="Equation.DSMT4">
                  <p:embed/>
                </p:oleObj>
              </mc:Choice>
              <mc:Fallback>
                <p:oleObj name="Equation" r:id="rId14" imgW="280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748" y="4495800"/>
                        <a:ext cx="726598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269850"/>
              </p:ext>
            </p:extLst>
          </p:nvPr>
        </p:nvGraphicFramePr>
        <p:xfrm>
          <a:off x="4837112" y="5181600"/>
          <a:ext cx="4075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3" name="Equation" r:id="rId16" imgW="1574640" imgH="241200" progId="Equation.DSMT4">
                  <p:embed/>
                </p:oleObj>
              </mc:Choice>
              <mc:Fallback>
                <p:oleObj name="Equation" r:id="rId16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2" y="5181600"/>
                        <a:ext cx="4075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819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0812" y="1219200"/>
            <a:ext cx="11582401" cy="1481229"/>
            <a:chOff x="150812" y="766671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769085"/>
              <a:ext cx="9753600" cy="1478815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9785" y="944662"/>
              <a:ext cx="9623427" cy="50780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1 . Khai triển :</a:t>
              </a:r>
              <a:endParaRPr lang="vi-VN" sz="2500" b="1" i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666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1721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070239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1569897"/>
                </p:ext>
              </p:extLst>
            </p:nvPr>
          </p:nvGraphicFramePr>
          <p:xfrm>
            <a:off x="4646612" y="859432"/>
            <a:ext cx="1776412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13" name="Equation" r:id="rId7" imgW="685800" imgH="241200" progId="Equation.DSMT4">
                    <p:embed/>
                  </p:oleObj>
                </mc:Choice>
                <mc:Fallback>
                  <p:oleObj name="Equation" r:id="rId7" imgW="685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612" y="859432"/>
                          <a:ext cx="1776412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2647631"/>
                </p:ext>
              </p:extLst>
            </p:nvPr>
          </p:nvGraphicFramePr>
          <p:xfrm>
            <a:off x="8294688" y="858746"/>
            <a:ext cx="2006600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14" name="Equation" r:id="rId9" imgW="774360" imgH="241200" progId="Equation.DSMT4">
                    <p:embed/>
                  </p:oleObj>
                </mc:Choice>
                <mc:Fallback>
                  <p:oleObj name="Equation" r:id="rId9" imgW="774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4688" y="858746"/>
                          <a:ext cx="2006600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2109785" y="1528671"/>
              <a:ext cx="3603627" cy="507809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2 . Rút gọn biểu thức </a:t>
              </a:r>
              <a:endParaRPr lang="vi-VN" sz="2500" b="1" i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981318"/>
                </p:ext>
              </p:extLst>
            </p:nvPr>
          </p:nvGraphicFramePr>
          <p:xfrm>
            <a:off x="5592762" y="1436596"/>
            <a:ext cx="3092450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15" name="Equation" r:id="rId11" imgW="1193760" imgH="241200" progId="Equation.DSMT4">
                    <p:embed/>
                  </p:oleObj>
                </mc:Choice>
                <mc:Fallback>
                  <p:oleObj name="Equation" r:id="rId11" imgW="1193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2762" y="1436596"/>
                          <a:ext cx="3092450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01952"/>
              </p:ext>
            </p:extLst>
          </p:nvPr>
        </p:nvGraphicFramePr>
        <p:xfrm>
          <a:off x="2132012" y="3126870"/>
          <a:ext cx="5108864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6" name="Equation" r:id="rId13" imgW="2387520" imgH="241200" progId="Equation.DSMT4">
                  <p:embed/>
                </p:oleObj>
              </mc:Choice>
              <mc:Fallback>
                <p:oleObj name="Equation" r:id="rId13" imgW="2387520" imgH="2412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3126870"/>
                        <a:ext cx="5108864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34879"/>
              </p:ext>
            </p:extLst>
          </p:nvPr>
        </p:nvGraphicFramePr>
        <p:xfrm>
          <a:off x="7237412" y="3124200"/>
          <a:ext cx="2853171" cy="46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7" name="Equation" r:id="rId15" imgW="1333440" imgH="215640" progId="Equation.DSMT4">
                  <p:embed/>
                </p:oleObj>
              </mc:Choice>
              <mc:Fallback>
                <p:oleObj name="Equation" r:id="rId15" imgW="1333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3124200"/>
                        <a:ext cx="2853171" cy="461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813827"/>
              </p:ext>
            </p:extLst>
          </p:nvPr>
        </p:nvGraphicFramePr>
        <p:xfrm>
          <a:off x="2132012" y="3657600"/>
          <a:ext cx="6277841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8" name="Equation" r:id="rId17" imgW="2933640" imgH="241200" progId="Equation.DSMT4">
                  <p:embed/>
                </p:oleObj>
              </mc:Choice>
              <mc:Fallback>
                <p:oleObj name="Equation" r:id="rId17" imgW="2933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3657600"/>
                        <a:ext cx="6277841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78123"/>
              </p:ext>
            </p:extLst>
          </p:nvPr>
        </p:nvGraphicFramePr>
        <p:xfrm>
          <a:off x="8380412" y="3648075"/>
          <a:ext cx="3369829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19" name="Equation" r:id="rId19" imgW="1574640" imgH="241200" progId="Equation.DSMT4">
                  <p:embed/>
                </p:oleObj>
              </mc:Choice>
              <mc:Fallback>
                <p:oleObj name="Equation" r:id="rId19" imgW="1574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0412" y="3648075"/>
                        <a:ext cx="3369829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316269"/>
              </p:ext>
            </p:extLst>
          </p:nvPr>
        </p:nvGraphicFramePr>
        <p:xfrm>
          <a:off x="2132012" y="4267200"/>
          <a:ext cx="3045114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0" name="Equation" r:id="rId21" imgW="1422360" imgH="241200" progId="Equation.DSMT4">
                  <p:embed/>
                </p:oleObj>
              </mc:Choice>
              <mc:Fallback>
                <p:oleObj name="Equation" r:id="rId21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012" y="4267200"/>
                        <a:ext cx="3045114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989715"/>
              </p:ext>
            </p:extLst>
          </p:nvPr>
        </p:nvGraphicFramePr>
        <p:xfrm>
          <a:off x="3049588" y="4724400"/>
          <a:ext cx="56832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1" name="Equation" r:id="rId23" imgW="2654280" imgH="241200" progId="Equation.DSMT4">
                  <p:embed/>
                </p:oleObj>
              </mc:Choice>
              <mc:Fallback>
                <p:oleObj name="Equation" r:id="rId23" imgW="2654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4724400"/>
                        <a:ext cx="5683250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362051"/>
              </p:ext>
            </p:extLst>
          </p:nvPr>
        </p:nvGraphicFramePr>
        <p:xfrm>
          <a:off x="3198812" y="5257800"/>
          <a:ext cx="4703329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2" name="Equation" r:id="rId25" imgW="2197080" imgH="241200" progId="Equation.DSMT4">
                  <p:embed/>
                </p:oleObj>
              </mc:Choice>
              <mc:Fallback>
                <p:oleObj name="Equation" r:id="rId25" imgW="2197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5257800"/>
                        <a:ext cx="4703329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511397"/>
              </p:ext>
            </p:extLst>
          </p:nvPr>
        </p:nvGraphicFramePr>
        <p:xfrm>
          <a:off x="3198812" y="5715000"/>
          <a:ext cx="52197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3" name="Equation" r:id="rId27" imgW="2438280" imgH="304560" progId="Equation.DSMT4">
                  <p:embed/>
                </p:oleObj>
              </mc:Choice>
              <mc:Fallback>
                <p:oleObj name="Equation" r:id="rId27" imgW="2438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5715000"/>
                        <a:ext cx="521970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86142"/>
              </p:ext>
            </p:extLst>
          </p:nvPr>
        </p:nvGraphicFramePr>
        <p:xfrm>
          <a:off x="3198812" y="6248400"/>
          <a:ext cx="20113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24" name="Equation" r:id="rId29" imgW="939600" imgH="241200" progId="Equation.DSMT4">
                  <p:embed/>
                </p:oleObj>
              </mc:Choice>
              <mc:Fallback>
                <p:oleObj name="Equation" r:id="rId29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2" y="6248400"/>
                        <a:ext cx="2011362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97" y="266489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0376" y="1089172"/>
            <a:ext cx="11735236" cy="1523605"/>
            <a:chOff x="150376" y="1089172"/>
            <a:chExt cx="11735236" cy="1523605"/>
          </a:xfrm>
        </p:grpSpPr>
        <p:sp>
          <p:nvSpPr>
            <p:cNvPr id="8" name="Rounded Rectangle 7"/>
            <p:cNvSpPr/>
            <p:nvPr/>
          </p:nvSpPr>
          <p:spPr>
            <a:xfrm>
              <a:off x="1742930" y="1196949"/>
              <a:ext cx="10142682" cy="1241451"/>
            </a:xfrm>
            <a:prstGeom prst="roundRect">
              <a:avLst>
                <a:gd name="adj" fmla="val 2887"/>
              </a:avLst>
            </a:prstGeom>
            <a:gradFill flip="none" rotWithShape="1">
              <a:gsLst>
                <a:gs pos="0">
                  <a:srgbClr val="CDE0C9">
                    <a:shade val="30000"/>
                    <a:satMod val="115000"/>
                  </a:srgbClr>
                </a:gs>
                <a:gs pos="35000">
                  <a:srgbClr val="CDE0C9">
                    <a:shade val="67500"/>
                    <a:satMod val="115000"/>
                  </a:srgbClr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03412" y="1295400"/>
                  <a:ext cx="9753600" cy="984863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Viết biểu thức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𝟔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𝟏𝟐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𝟖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2800" b="1" smtClean="0">
                      <a:solidFill>
                        <a:schemeClr val="accent2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800" b="1" smtClean="0">
                      <a:latin typeface="Arial" pitchFamily="34" charset="0"/>
                      <a:cs typeface="Arial" pitchFamily="34" charset="0"/>
                    </a:rPr>
                    <a:t>dưới dạng lập phương của một tổng. </a:t>
                  </a:r>
                  <a:endParaRPr lang="vi-VN" sz="28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3412" y="1295400"/>
                  <a:ext cx="9753600" cy="98486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38" t="-4969" r="-1000" b="-14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93" t="12538" r="16345" b="11211"/>
            <a:stretch/>
          </p:blipFill>
          <p:spPr>
            <a:xfrm>
              <a:off x="150376" y="1089172"/>
              <a:ext cx="1515280" cy="152360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578154" y="1520894"/>
              <a:ext cx="635687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2" b="33102"/>
            <a:stretch/>
          </p:blipFill>
          <p:spPr bwMode="auto">
            <a:xfrm>
              <a:off x="212503" y="1399837"/>
              <a:ext cx="1313241" cy="347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8287"/>
              </p:ext>
            </p:extLst>
          </p:nvPr>
        </p:nvGraphicFramePr>
        <p:xfrm>
          <a:off x="2305525" y="3098483"/>
          <a:ext cx="7294087" cy="5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3" name="Equation" r:id="rId8" imgW="3098520" imgH="241200" progId="Equation.DSMT4">
                  <p:embed/>
                </p:oleObj>
              </mc:Choice>
              <mc:Fallback>
                <p:oleObj name="Equation" r:id="rId8" imgW="309852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525" y="3098483"/>
                        <a:ext cx="7294087" cy="565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819628"/>
              </p:ext>
            </p:extLst>
          </p:nvPr>
        </p:nvGraphicFramePr>
        <p:xfrm>
          <a:off x="5027612" y="3657600"/>
          <a:ext cx="15843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4" name="Equation" r:id="rId10" imgW="672840" imgH="317160" progId="Equation.DSMT4">
                  <p:embed/>
                </p:oleObj>
              </mc:Choice>
              <mc:Fallback>
                <p:oleObj name="Equation" r:id="rId10" imgW="6728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2" y="3657600"/>
                        <a:ext cx="15843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84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50812" y="1219200"/>
            <a:ext cx="11582401" cy="1481229"/>
            <a:chOff x="150812" y="766671"/>
            <a:chExt cx="11582401" cy="1481229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842871"/>
              <a:ext cx="9753600" cy="1326415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360612" y="944662"/>
                  <a:ext cx="9372600" cy="925424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Viết biểu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thức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𝟗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𝟐𝟕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𝟐𝟕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𝒚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dưới </a:t>
                  </a:r>
                  <a:r>
                    <a:rPr lang="vi-VN" sz="2600" b="1">
                      <a:latin typeface="Arial" pitchFamily="34" charset="0"/>
                      <a:cs typeface="Arial" pitchFamily="34" charset="0"/>
                    </a:rPr>
                    <a:t>dạng lập phương của một tổng.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0612" y="944662"/>
                  <a:ext cx="9372600" cy="92542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80" t="-3289" b="-144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666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1721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070239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LẬP PHƯƠNG CỦA MỘT TỔNG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tổng.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068232"/>
              </p:ext>
            </p:extLst>
          </p:nvPr>
        </p:nvGraphicFramePr>
        <p:xfrm>
          <a:off x="2284968" y="3250803"/>
          <a:ext cx="8369777" cy="567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9" name="Equation" r:id="rId8" imgW="3555720" imgH="241200" progId="Equation.DSMT4">
                  <p:embed/>
                </p:oleObj>
              </mc:Choice>
              <mc:Fallback>
                <p:oleObj name="Equation" r:id="rId8" imgW="3555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968" y="3250803"/>
                        <a:ext cx="8369777" cy="5675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743732"/>
              </p:ext>
            </p:extLst>
          </p:nvPr>
        </p:nvGraphicFramePr>
        <p:xfrm>
          <a:off x="5953949" y="3733800"/>
          <a:ext cx="16430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0" name="Equation" r:id="rId10" imgW="698400" imgH="317160" progId="Equation.DSMT4">
                  <p:embed/>
                </p:oleObj>
              </mc:Choice>
              <mc:Fallback>
                <p:oleObj name="Equation" r:id="rId10" imgW="6984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949" y="3733800"/>
                        <a:ext cx="16430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0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7216" y="1143001"/>
            <a:ext cx="11400298" cy="1600200"/>
            <a:chOff x="447216" y="1143001"/>
            <a:chExt cx="11400298" cy="16002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143001"/>
              <a:ext cx="11400298" cy="16002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4211" y="1295400"/>
              <a:ext cx="1116330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Với hai số a, b bất kì, viết </a:t>
              </a:r>
              <a:r>
                <a:rPr lang="vi-VN" sz="2600" b="1" i="1">
                  <a:latin typeface="Arial" pitchFamily="34" charset="0"/>
                  <a:cs typeface="Arial" pitchFamily="34" charset="0"/>
                </a:rPr>
                <a:t>a – b = a + (–b)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và áp dụng hằng đẳng thức lập phương của một tổng để tính (a – b)</a:t>
              </a:r>
              <a:r>
                <a:rPr lang="vi-VN" sz="2600" b="1" baseline="30000"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vi-VN" sz="2600" b="1">
                  <a:latin typeface="Arial" pitchFamily="34" charset="0"/>
                  <a:cs typeface="Arial" pitchFamily="34" charset="0"/>
                </a:rPr>
                <a:t>Từ đó rút ra liên hệ giữa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(a – b)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và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– 3a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 + 3ab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– b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.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696807" y="1226614"/>
              <a:ext cx="1511405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3254374" y="4749482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>
                <a:latin typeface="Arial" pitchFamily="34" charset="0"/>
                <a:cs typeface="Arial" pitchFamily="34" charset="0"/>
              </a:rPr>
              <a:t>Do </a:t>
            </a:r>
            <a:r>
              <a:rPr lang="pt-BR" sz="2600" b="1" smtClean="0">
                <a:latin typeface="Arial" pitchFamily="34" charset="0"/>
                <a:cs typeface="Arial" pitchFamily="34" charset="0"/>
              </a:rPr>
              <a:t>đó</a:t>
            </a:r>
            <a:endParaRPr lang="en-US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98855"/>
              </p:ext>
            </p:extLst>
          </p:nvPr>
        </p:nvGraphicFramePr>
        <p:xfrm>
          <a:off x="2613704" y="3279819"/>
          <a:ext cx="3108614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6" name="Equation" r:id="rId5" imgW="1320480" imgH="317160" progId="Equation.DSMT4">
                  <p:embed/>
                </p:oleObj>
              </mc:Choice>
              <mc:Fallback>
                <p:oleObj name="Equation" r:id="rId5" imgW="1320480" imgH="317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704" y="3279819"/>
                        <a:ext cx="3108614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383403"/>
              </p:ext>
            </p:extLst>
          </p:nvPr>
        </p:nvGraphicFramePr>
        <p:xfrm>
          <a:off x="4397374" y="4648200"/>
          <a:ext cx="48974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7" name="Equation" r:id="rId7" imgW="1892160" imgH="241200" progId="Equation.DSMT4">
                  <p:embed/>
                </p:oleObj>
              </mc:Choice>
              <mc:Fallback>
                <p:oleObj name="Equation" r:id="rId7" imgW="1892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74" y="4648200"/>
                        <a:ext cx="489743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985272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. LẬP PHƯƠNG CỦA MỘT HIỆU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7011" y="609600"/>
            <a:ext cx="5205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Lập phương của một hiệu.</a:t>
            </a:r>
            <a:endParaRPr lang="vi-VN" sz="26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90963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102836"/>
              </p:ext>
            </p:extLst>
          </p:nvPr>
        </p:nvGraphicFramePr>
        <p:xfrm>
          <a:off x="5637212" y="3371850"/>
          <a:ext cx="46910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8" name="Equation" r:id="rId10" imgW="1993680" imgH="241200" progId="Equation.DSMT4">
                  <p:embed/>
                </p:oleObj>
              </mc:Choice>
              <mc:Fallback>
                <p:oleObj name="Equation" r:id="rId10" imgW="1993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3371850"/>
                        <a:ext cx="469106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376263"/>
              </p:ext>
            </p:extLst>
          </p:nvPr>
        </p:nvGraphicFramePr>
        <p:xfrm>
          <a:off x="5637212" y="3962400"/>
          <a:ext cx="33162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9" name="Equation" r:id="rId12" imgW="1409400" imgH="215640" progId="Equation.DSMT4">
                  <p:embed/>
                </p:oleObj>
              </mc:Choice>
              <mc:Fallback>
                <p:oleObj name="Equation" r:id="rId12" imgW="1409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2" y="3962400"/>
                        <a:ext cx="33162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3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42007</TotalTime>
  <Words>399</Words>
  <Application>Microsoft Office PowerPoint</Application>
  <PresentationFormat>Custom</PresentationFormat>
  <Paragraphs>93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.VnCentury SchoolbookH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2634</cp:revision>
  <dcterms:created xsi:type="dcterms:W3CDTF">2021-08-04T05:24:17Z</dcterms:created>
  <dcterms:modified xsi:type="dcterms:W3CDTF">2025-12-31T06:50:02Z</dcterms:modified>
</cp:coreProperties>
</file>