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3" r:id="rId3"/>
    <p:sldId id="304" r:id="rId4"/>
    <p:sldId id="305" r:id="rId5"/>
    <p:sldId id="258" r:id="rId6"/>
    <p:sldId id="358" r:id="rId7"/>
    <p:sldId id="331" r:id="rId8"/>
    <p:sldId id="337" r:id="rId9"/>
    <p:sldId id="350" r:id="rId10"/>
    <p:sldId id="351" r:id="rId11"/>
    <p:sldId id="341" r:id="rId12"/>
    <p:sldId id="338" r:id="rId13"/>
    <p:sldId id="339" r:id="rId14"/>
    <p:sldId id="336" r:id="rId15"/>
    <p:sldId id="345" r:id="rId16"/>
    <p:sldId id="352" r:id="rId17"/>
    <p:sldId id="353" r:id="rId18"/>
    <p:sldId id="354" r:id="rId19"/>
    <p:sldId id="316" r:id="rId20"/>
    <p:sldId id="259" r:id="rId21"/>
    <p:sldId id="357" r:id="rId22"/>
    <p:sldId id="260" r:id="rId23"/>
    <p:sldId id="261" r:id="rId24"/>
    <p:sldId id="262" r:id="rId25"/>
    <p:sldId id="347" r:id="rId26"/>
    <p:sldId id="263" r:id="rId27"/>
    <p:sldId id="297" r:id="rId28"/>
    <p:sldId id="293" r:id="rId29"/>
    <p:sldId id="295" r:id="rId30"/>
    <p:sldId id="299" r:id="rId31"/>
    <p:sldId id="300" r:id="rId32"/>
    <p:sldId id="355" r:id="rId33"/>
    <p:sldId id="362" r:id="rId34"/>
    <p:sldId id="363" r:id="rId35"/>
    <p:sldId id="327" r:id="rId36"/>
    <p:sldId id="329" r:id="rId37"/>
    <p:sldId id="330" r:id="rId38"/>
    <p:sldId id="346" r:id="rId39"/>
    <p:sldId id="349" r:id="rId40"/>
    <p:sldId id="359" r:id="rId41"/>
  </p:sldIdLst>
  <p:sldSz cx="118872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96" y="516"/>
      </p:cViewPr>
      <p:guideLst>
        <p:guide orient="horz" pos="2160"/>
        <p:guide pos="37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9D5061-1249-45A2-9068-5249B9998D36}" type="datetimeFigureOut">
              <a:rPr lang="vi-VN" smtClean="0"/>
              <a:t>23/12/2025</a:t>
            </a:fld>
            <a:endParaRPr lang="vi-VN"/>
          </a:p>
        </p:txBody>
      </p:sp>
      <p:sp>
        <p:nvSpPr>
          <p:cNvPr id="4" name="Slide Image Placeholder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8E999-77D4-4445-93F9-AB624312E3C6}" type="slidenum">
              <a:rPr lang="vi-VN" smtClean="0"/>
              <a:t>‹#›</a:t>
            </a:fld>
            <a:endParaRPr lang="vi-VN"/>
          </a:p>
        </p:txBody>
      </p:sp>
    </p:spTree>
    <p:extLst>
      <p:ext uri="{BB962C8B-B14F-4D97-AF65-F5344CB8AC3E}">
        <p14:creationId xmlns:p14="http://schemas.microsoft.com/office/powerpoint/2010/main" val="42955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457200" y="685800"/>
            <a:ext cx="5943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57200" y="685800"/>
            <a:ext cx="5943600" cy="3429000"/>
          </a:xfrm>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13310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r>
              <a:rPr lang="en-US"/>
              <a:t>Khi</a:t>
            </a:r>
            <a:r>
              <a:rPr lang="en-US" baseline="0"/>
              <a:t> chưa có chữ viết là nghững hình vẽ biểu tượng</a:t>
            </a:r>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22</a:t>
            </a:fld>
            <a:endParaRPr lang="zh-CN" altLang="en-US"/>
          </a:p>
        </p:txBody>
      </p:sp>
    </p:spTree>
    <p:extLst>
      <p:ext uri="{BB962C8B-B14F-4D97-AF65-F5344CB8AC3E}">
        <p14:creationId xmlns:p14="http://schemas.microsoft.com/office/powerpoint/2010/main" val="271902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23</a:t>
            </a:fld>
            <a:endParaRPr lang="zh-CN" altLang="en-US"/>
          </a:p>
        </p:txBody>
      </p:sp>
    </p:spTree>
    <p:extLst>
      <p:ext uri="{BB962C8B-B14F-4D97-AF65-F5344CB8AC3E}">
        <p14:creationId xmlns:p14="http://schemas.microsoft.com/office/powerpoint/2010/main" val="18168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7200" y="685800"/>
            <a:ext cx="59436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24</a:t>
            </a:fld>
            <a:endParaRPr lang="zh-CN" altLang="en-US"/>
          </a:p>
        </p:txBody>
      </p:sp>
    </p:spTree>
    <p:extLst>
      <p:ext uri="{BB962C8B-B14F-4D97-AF65-F5344CB8AC3E}">
        <p14:creationId xmlns:p14="http://schemas.microsoft.com/office/powerpoint/2010/main" val="353075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r>
              <a:rPr lang="en-US"/>
              <a:t>Khi có</a:t>
            </a:r>
            <a:r>
              <a:rPr lang="en-US" baseline="0"/>
              <a:t> chữ viết</a:t>
            </a:r>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26</a:t>
            </a:fld>
            <a:endParaRPr lang="zh-CN" altLang="en-US"/>
          </a:p>
        </p:txBody>
      </p:sp>
    </p:spTree>
    <p:extLst>
      <p:ext uri="{BB962C8B-B14F-4D97-AF65-F5344CB8AC3E}">
        <p14:creationId xmlns:p14="http://schemas.microsoft.com/office/powerpoint/2010/main" val="308798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0D96D-B1CE-45A7-8865-DA95D655DE6C}" type="slidenum">
              <a:rPr lang="en-US" smtClean="0"/>
              <a:t>35</a:t>
            </a:fld>
            <a:endParaRPr lang="en-US"/>
          </a:p>
        </p:txBody>
      </p:sp>
    </p:spTree>
    <p:extLst>
      <p:ext uri="{BB962C8B-B14F-4D97-AF65-F5344CB8AC3E}">
        <p14:creationId xmlns:p14="http://schemas.microsoft.com/office/powerpoint/2010/main" val="142623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7"/>
            <a:ext cx="10104120" cy="1470025"/>
          </a:xfrm>
        </p:spPr>
        <p:txBody>
          <a:bodyPr/>
          <a:lstStyle/>
          <a:p>
            <a:r>
              <a:rPr lang="en-US"/>
              <a:t>Click to edit Master title style</a:t>
            </a:r>
            <a:endParaRPr lang="vi-VN"/>
          </a:p>
        </p:txBody>
      </p:sp>
      <p:sp>
        <p:nvSpPr>
          <p:cNvPr id="3" name="Subtitle 2"/>
          <p:cNvSpPr>
            <a:spLocks noGrp="1"/>
          </p:cNvSpPr>
          <p:nvPr>
            <p:ph type="subTitle" idx="1"/>
          </p:nvPr>
        </p:nvSpPr>
        <p:spPr>
          <a:xfrm>
            <a:off x="1783080" y="3886200"/>
            <a:ext cx="83210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535941D-F0F7-44A7-AE5A-0AE87BD8481B}" type="datetimeFigureOut">
              <a:rPr lang="vi-VN" smtClean="0"/>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384259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535941D-F0F7-44A7-AE5A-0AE87BD8481B}" type="datetimeFigureOut">
              <a:rPr lang="vi-VN" smtClean="0"/>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11972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40"/>
            <a:ext cx="267462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594360" y="274640"/>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535941D-F0F7-44A7-AE5A-0AE87BD8481B}" type="datetimeFigureOut">
              <a:rPr lang="vi-VN" smtClean="0"/>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1144457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437041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406594"/>
      </p:ext>
    </p:extLst>
  </p:cSld>
  <p:clrMapOvr>
    <a:masterClrMapping/>
  </p:clrMapOvr>
  <p:transition spd="slow"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535941D-F0F7-44A7-AE5A-0AE87BD8481B}" type="datetimeFigureOut">
              <a:rPr lang="vi-VN" smtClean="0"/>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310476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2"/>
            <a:ext cx="1010412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35941D-F0F7-44A7-AE5A-0AE87BD8481B}" type="datetimeFigureOut">
              <a:rPr lang="vi-VN" smtClean="0"/>
              <a:t>23/12/2025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307496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594360" y="1600202"/>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042660" y="1600202"/>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535941D-F0F7-44A7-AE5A-0AE87BD8481B}" type="datetimeFigureOut">
              <a:rPr lang="vi-VN" smtClean="0"/>
              <a:t>23/12/2025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325474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594361"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1"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038534" y="1535113"/>
            <a:ext cx="52543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4" y="2174875"/>
            <a:ext cx="52543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535941D-F0F7-44A7-AE5A-0AE87BD8481B}" type="datetimeFigureOut">
              <a:rPr lang="vi-VN" smtClean="0"/>
              <a:t>23/12/2025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41204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535941D-F0F7-44A7-AE5A-0AE87BD8481B}" type="datetimeFigureOut">
              <a:rPr lang="vi-VN" smtClean="0"/>
              <a:t>23/12/2025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105383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5941D-F0F7-44A7-AE5A-0AE87BD8481B}" type="datetimeFigureOut">
              <a:rPr lang="vi-VN" smtClean="0"/>
              <a:t>23/12/2025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242748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647565" y="273052"/>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594361" y="1435102"/>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35941D-F0F7-44A7-AE5A-0AE87BD8481B}" type="datetimeFigureOut">
              <a:rPr lang="vi-VN" smtClean="0"/>
              <a:t>23/12/2025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17116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35941D-F0F7-44A7-AE5A-0AE87BD8481B}" type="datetimeFigureOut">
              <a:rPr lang="vi-VN" smtClean="0"/>
              <a:t>23/12/2025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E271441-B73E-482D-AB94-2CD488267139}" type="slidenum">
              <a:rPr lang="vi-VN" smtClean="0"/>
              <a:t>‹#›</a:t>
            </a:fld>
            <a:endParaRPr lang="vi-VN"/>
          </a:p>
        </p:txBody>
      </p:sp>
    </p:spTree>
    <p:extLst>
      <p:ext uri="{BB962C8B-B14F-4D97-AF65-F5344CB8AC3E}">
        <p14:creationId xmlns:p14="http://schemas.microsoft.com/office/powerpoint/2010/main" val="349640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274638"/>
            <a:ext cx="1069848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594360" y="1600202"/>
            <a:ext cx="1069848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594360" y="6356352"/>
            <a:ext cx="27736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5941D-F0F7-44A7-AE5A-0AE87BD8481B}" type="datetimeFigureOut">
              <a:rPr lang="vi-VN" smtClean="0"/>
              <a:t>23/12/2025</a:t>
            </a:fld>
            <a:endParaRPr lang="vi-VN"/>
          </a:p>
        </p:txBody>
      </p:sp>
      <p:sp>
        <p:nvSpPr>
          <p:cNvPr id="5" name="Footer Placeholder 4"/>
          <p:cNvSpPr>
            <a:spLocks noGrp="1"/>
          </p:cNvSpPr>
          <p:nvPr>
            <p:ph type="ftr" sz="quarter" idx="3"/>
          </p:nvPr>
        </p:nvSpPr>
        <p:spPr>
          <a:xfrm>
            <a:off x="4061460" y="6356352"/>
            <a:ext cx="3764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19160" y="6356352"/>
            <a:ext cx="27736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71441-B73E-482D-AB94-2CD488267139}" type="slidenum">
              <a:rPr lang="vi-VN" smtClean="0"/>
              <a:t>‹#›</a:t>
            </a:fld>
            <a:endParaRPr lang="vi-VN"/>
          </a:p>
        </p:txBody>
      </p:sp>
    </p:spTree>
    <p:extLst>
      <p:ext uri="{BB962C8B-B14F-4D97-AF65-F5344CB8AC3E}">
        <p14:creationId xmlns:p14="http://schemas.microsoft.com/office/powerpoint/2010/main" val="301842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mp3"/><Relationship Id="rId7" Type="http://schemas.openxmlformats.org/officeDocument/2006/relationships/hyperlink" Target="https://dictionary.cambridge.org/media/english/uk_pron/u/uka/ukalt/ukaltar022.mp3"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ictionary.cambridge.org/media/english/uk_pron/e/epd/epd03/epd03999.mp3" TargetMode="External"/><Relationship Id="rId5" Type="http://schemas.openxmlformats.org/officeDocument/2006/relationships/slideLayout" Target="../slideLayouts/slideLayout1.xml"/><Relationship Id="rId4" Type="http://schemas.openxmlformats.org/officeDocument/2006/relationships/audio" Target="../media/media7.mp3"/></Relationships>
</file>

<file path=ppt/slides/_rels/slide28.xml.rels><?xml version="1.0" encoding="UTF-8" standalone="yes"?>
<Relationships xmlns="http://schemas.openxmlformats.org/package/2006/relationships"><Relationship Id="rId8" Type="http://schemas.microsoft.com/office/2007/relationships/media" Target="../media/media11.mp3"/><Relationship Id="rId13" Type="http://schemas.openxmlformats.org/officeDocument/2006/relationships/hyperlink" Target="https://dictionary.cambridge.org/media/english/uk_pron/u/uks/uksod/uksodiu001.mp3" TargetMode="External"/><Relationship Id="rId3" Type="http://schemas.openxmlformats.org/officeDocument/2006/relationships/audio" Target="../media/media8.mp3"/><Relationship Id="rId7" Type="http://schemas.openxmlformats.org/officeDocument/2006/relationships/audio" Target="../media/media10.mp3"/><Relationship Id="rId12" Type="http://schemas.openxmlformats.org/officeDocument/2006/relationships/hyperlink" Target="https://dictionary.cambridge.org/media/english/uk_pron/u/ukl/uklis/uklisp_024.mp3" TargetMode="External"/><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11" Type="http://schemas.openxmlformats.org/officeDocument/2006/relationships/hyperlink" Target="https://dictionary.cambridge.org/media/english/uk_pron/u/ukh/ukhyd/ukhydra009.mp3" TargetMode="External"/><Relationship Id="rId5" Type="http://schemas.openxmlformats.org/officeDocument/2006/relationships/audio" Target="../media/media9.mp3"/><Relationship Id="rId15" Type="http://schemas.openxmlformats.org/officeDocument/2006/relationships/image" Target="../media/image4.png"/><Relationship Id="rId10" Type="http://schemas.openxmlformats.org/officeDocument/2006/relationships/slideLayout" Target="../slideLayouts/slideLayout1.xml"/><Relationship Id="rId4" Type="http://schemas.microsoft.com/office/2007/relationships/media" Target="../media/media9.mp3"/><Relationship Id="rId9" Type="http://schemas.openxmlformats.org/officeDocument/2006/relationships/audio" Target="../media/media11.mp3"/><Relationship Id="rId14" Type="http://schemas.openxmlformats.org/officeDocument/2006/relationships/hyperlink" Target="https://dictionary.cambridge.org/media/english/uk_pron/u/ukp/ukpos/ukpostw005.mp3"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p3"/><Relationship Id="rId7" Type="http://schemas.openxmlformats.org/officeDocument/2006/relationships/hyperlink" Target="https://dictionary.cambridge.org/media/english/uk_pron/u/uks/uksug/uksugar017.mp3"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ictionary.cambridge.org/media/english/uk_pron/u/uko/ukove/ukoverw026.mp3" TargetMode="External"/><Relationship Id="rId5" Type="http://schemas.openxmlformats.org/officeDocument/2006/relationships/slideLayout" Target="../slideLayouts/slideLayout1.xml"/><Relationship Id="rId4" Type="http://schemas.openxmlformats.org/officeDocument/2006/relationships/audio" Target="../media/media13.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p3"/><Relationship Id="rId7" Type="http://schemas.openxmlformats.org/officeDocument/2006/relationships/hyperlink" Target="https://dictionary.cambridge.org/media/english/uk_pron/u/ukp/ukpho/ukphone016.mp3"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ictionary.cambridge.org/media/english/uk_pron/u/ukn/uknin/ukninth014.mp3" TargetMode="External"/><Relationship Id="rId5" Type="http://schemas.openxmlformats.org/officeDocument/2006/relationships/slideLayout" Target="../slideLayouts/slideLayout1.xml"/><Relationship Id="rId4" Type="http://schemas.openxmlformats.org/officeDocument/2006/relationships/audio" Target="../media/media15.mp3"/></Relationships>
</file>

<file path=ppt/slides/_rels/slide31.xml.rels><?xml version="1.0" encoding="UTF-8" standalone="yes"?>
<Relationships xmlns="http://schemas.openxmlformats.org/package/2006/relationships"><Relationship Id="rId8" Type="http://schemas.openxmlformats.org/officeDocument/2006/relationships/audio" Target="../media/media19.mp3"/><Relationship Id="rId13" Type="http://schemas.openxmlformats.org/officeDocument/2006/relationships/hyperlink" Target="https://dictionary.cambridge.org/media/english/uk_pron/e/epd/epd02/epd02835.mp3" TargetMode="External"/><Relationship Id="rId3" Type="http://schemas.microsoft.com/office/2007/relationships/media" Target="../media/media17.mp3"/><Relationship Id="rId7" Type="http://schemas.microsoft.com/office/2007/relationships/media" Target="../media/media19.mp3"/><Relationship Id="rId12" Type="http://schemas.openxmlformats.org/officeDocument/2006/relationships/hyperlink" Target="https://dictionary.cambridge.org/media/english/uk_pron/u/ukc/ukcaj/ukcajun011.mp3"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11" Type="http://schemas.openxmlformats.org/officeDocument/2006/relationships/hyperlink" Target="https://dictionary.cambridge.org/media/english/uk_pron/u/ukm/ukmad/ukmade_023.mp3" TargetMode="External"/><Relationship Id="rId5" Type="http://schemas.microsoft.com/office/2007/relationships/media" Target="../media/media18.mp3"/><Relationship Id="rId10" Type="http://schemas.openxmlformats.org/officeDocument/2006/relationships/hyperlink" Target="https://dictionary.cambridge.org/media/english/uk_pron/e/epd/epd03/epd03398.mp3" TargetMode="External"/><Relationship Id="rId4" Type="http://schemas.openxmlformats.org/officeDocument/2006/relationships/audio" Target="../media/media17.mp3"/><Relationship Id="rId9" Type="http://schemas.openxmlformats.org/officeDocument/2006/relationships/slideLayout" Target="../slideLayouts/slideLayout1.xml"/><Relationship Id="rId1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3.png"/><Relationship Id="rId2" Type="http://schemas.microsoft.com/office/2007/relationships/media" Target="../media/media20.mp3"/><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hyperlink" Target="https://dictionary.cambridge.org/media/english/uk_pron/u/uki/ukiri/ukiridi009.mp3" TargetMode="Externa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emf"/><Relationship Id="rId7"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1.emf"/><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3.png"/><Relationship Id="rId2" Type="http://schemas.microsoft.com/office/2007/relationships/media" Target="../media/media20.mp3"/><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hyperlink" Target="https://dictionary.cambridge.org/media/english/uk_pron/u/uki/ukiri/ukiridi009.mp3" TargetMode="Externa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30" name="Google Shape;330;p23"/>
          <p:cNvGrpSpPr/>
          <p:nvPr/>
        </p:nvGrpSpPr>
        <p:grpSpPr>
          <a:xfrm>
            <a:off x="-55489" y="2798994"/>
            <a:ext cx="1004007" cy="647283"/>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18853" tIns="118853" rIns="118853" bIns="118853" anchor="ctr" anchorCtr="0">
              <a:noAutofit/>
            </a:bodyPr>
            <a:lstStyle/>
            <a:p>
              <a:endParaRPr sz="2340" dirty="0"/>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33" name="Google Shape;333;p23"/>
          <p:cNvGrpSpPr/>
          <p:nvPr/>
        </p:nvGrpSpPr>
        <p:grpSpPr>
          <a:xfrm>
            <a:off x="6955183" y="216117"/>
            <a:ext cx="547175" cy="647713"/>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118853" tIns="118853" rIns="118853" bIns="118853" anchor="ctr" anchorCtr="0">
              <a:noAutofit/>
            </a:bodyPr>
            <a:lstStyle/>
            <a:p>
              <a:endParaRPr sz="2340" dirty="0"/>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36" name="Google Shape;336;p23"/>
          <p:cNvGrpSpPr/>
          <p:nvPr/>
        </p:nvGrpSpPr>
        <p:grpSpPr>
          <a:xfrm>
            <a:off x="9466134" y="1563236"/>
            <a:ext cx="1160858" cy="1281874"/>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118853" tIns="118853" rIns="118853" bIns="118853" anchor="ctr" anchorCtr="0">
              <a:noAutofit/>
            </a:bodyPr>
            <a:lstStyle/>
            <a:p>
              <a:endParaRPr sz="2340" dirty="0"/>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118853" tIns="118853" rIns="118853" bIns="118853" anchor="ctr" anchorCtr="0">
              <a:noAutofit/>
            </a:bodyPr>
            <a:lstStyle/>
            <a:p>
              <a:endParaRPr sz="2340" dirty="0"/>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118853" tIns="118853" rIns="118853" bIns="118853" anchor="ctr" anchorCtr="0">
              <a:noAutofit/>
            </a:bodyPr>
            <a:lstStyle/>
            <a:p>
              <a:endParaRPr sz="2340" dirty="0"/>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41" name="Google Shape;341;p23"/>
          <p:cNvGrpSpPr/>
          <p:nvPr/>
        </p:nvGrpSpPr>
        <p:grpSpPr>
          <a:xfrm>
            <a:off x="10604444" y="5097399"/>
            <a:ext cx="1334618" cy="1373895"/>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48" name="Google Shape;348;p23"/>
          <p:cNvGrpSpPr/>
          <p:nvPr/>
        </p:nvGrpSpPr>
        <p:grpSpPr>
          <a:xfrm rot="400529">
            <a:off x="583673" y="2657570"/>
            <a:ext cx="1004879" cy="1536418"/>
            <a:chOff x="1960499" y="1511252"/>
            <a:chExt cx="690310" cy="1154730"/>
          </a:xfrm>
        </p:grpSpPr>
        <p:sp>
          <p:nvSpPr>
            <p:cNvPr id="349" name="Google Shape;349;p23"/>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50" name="Google Shape;350;p23"/>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51" name="Google Shape;351;p23"/>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52" name="Google Shape;352;p23"/>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53" name="Google Shape;353;p23"/>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54" name="Google Shape;354;p23"/>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55" name="Google Shape;355;p23"/>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56" name="Google Shape;356;p23"/>
          <p:cNvGrpSpPr/>
          <p:nvPr/>
        </p:nvGrpSpPr>
        <p:grpSpPr>
          <a:xfrm>
            <a:off x="954578" y="413304"/>
            <a:ext cx="1040230" cy="977851"/>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118853" tIns="118853" rIns="118853" bIns="118853" anchor="ctr" anchorCtr="0">
              <a:noAutofit/>
            </a:bodyPr>
            <a:lstStyle/>
            <a:p>
              <a:endParaRPr sz="2340" dirty="0"/>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59" name="Google Shape;359;p23"/>
          <p:cNvGrpSpPr/>
          <p:nvPr/>
        </p:nvGrpSpPr>
        <p:grpSpPr>
          <a:xfrm>
            <a:off x="3714842" y="1778982"/>
            <a:ext cx="198840" cy="78039"/>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62" name="Google Shape;362;p23"/>
          <p:cNvGrpSpPr/>
          <p:nvPr/>
        </p:nvGrpSpPr>
        <p:grpSpPr>
          <a:xfrm>
            <a:off x="4118803" y="702700"/>
            <a:ext cx="1414635" cy="791185"/>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118853" tIns="118853" rIns="118853" bIns="118853" anchor="ctr" anchorCtr="0">
                <a:noAutofit/>
              </a:bodyPr>
              <a:lstStyle/>
              <a:p>
                <a:endParaRPr sz="2340" dirty="0"/>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369" name="Google Shape;369;p23"/>
          <p:cNvGrpSpPr/>
          <p:nvPr/>
        </p:nvGrpSpPr>
        <p:grpSpPr>
          <a:xfrm>
            <a:off x="5920275" y="458862"/>
            <a:ext cx="1066988" cy="1169936"/>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376" name="Google Shape;376;p23"/>
          <p:cNvGrpSpPr/>
          <p:nvPr/>
        </p:nvGrpSpPr>
        <p:grpSpPr>
          <a:xfrm>
            <a:off x="9230770" y="-390703"/>
            <a:ext cx="830592" cy="1329325"/>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81" name="Google Shape;381;p23"/>
          <p:cNvGrpSpPr/>
          <p:nvPr/>
        </p:nvGrpSpPr>
        <p:grpSpPr>
          <a:xfrm>
            <a:off x="7683933" y="-170769"/>
            <a:ext cx="137579" cy="110520"/>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84" name="Google Shape;384;p23"/>
          <p:cNvGrpSpPr/>
          <p:nvPr/>
        </p:nvGrpSpPr>
        <p:grpSpPr>
          <a:xfrm>
            <a:off x="5063098" y="-312277"/>
            <a:ext cx="561887" cy="752596"/>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389" name="Google Shape;389;p23"/>
          <p:cNvGrpSpPr/>
          <p:nvPr/>
        </p:nvGrpSpPr>
        <p:grpSpPr>
          <a:xfrm>
            <a:off x="3608411" y="-230925"/>
            <a:ext cx="834292" cy="858426"/>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396" name="Google Shape;396;p23"/>
          <p:cNvGrpSpPr/>
          <p:nvPr/>
        </p:nvGrpSpPr>
        <p:grpSpPr>
          <a:xfrm>
            <a:off x="2065145" y="-299241"/>
            <a:ext cx="950188" cy="724117"/>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401" name="Google Shape;401;p23"/>
          <p:cNvGrpSpPr/>
          <p:nvPr/>
        </p:nvGrpSpPr>
        <p:grpSpPr>
          <a:xfrm>
            <a:off x="2261102" y="822684"/>
            <a:ext cx="1108975" cy="772859"/>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408" name="Google Shape;408;p23"/>
          <p:cNvGrpSpPr/>
          <p:nvPr/>
        </p:nvGrpSpPr>
        <p:grpSpPr>
          <a:xfrm>
            <a:off x="378838" y="-297779"/>
            <a:ext cx="547218" cy="838508"/>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413" name="Google Shape;413;p23"/>
          <p:cNvGrpSpPr/>
          <p:nvPr/>
        </p:nvGrpSpPr>
        <p:grpSpPr>
          <a:xfrm>
            <a:off x="1174226" y="1346432"/>
            <a:ext cx="902092" cy="921838"/>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17" name="Google Shape;417;p23"/>
          <p:cNvGrpSpPr/>
          <p:nvPr/>
        </p:nvGrpSpPr>
        <p:grpSpPr>
          <a:xfrm>
            <a:off x="-237729" y="1171535"/>
            <a:ext cx="1660367" cy="14707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425" name="Google Shape;425;p23"/>
          <p:cNvGrpSpPr/>
          <p:nvPr/>
        </p:nvGrpSpPr>
        <p:grpSpPr>
          <a:xfrm>
            <a:off x="733864" y="4175351"/>
            <a:ext cx="537624" cy="786625"/>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433" name="Google Shape;433;p23"/>
          <p:cNvGrpSpPr/>
          <p:nvPr/>
        </p:nvGrpSpPr>
        <p:grpSpPr>
          <a:xfrm>
            <a:off x="3441965" y="3846577"/>
            <a:ext cx="81782" cy="179395"/>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36" name="Google Shape;436;p23"/>
          <p:cNvGrpSpPr/>
          <p:nvPr/>
        </p:nvGrpSpPr>
        <p:grpSpPr>
          <a:xfrm>
            <a:off x="2922969" y="3454190"/>
            <a:ext cx="175179" cy="129190"/>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39" name="Google Shape;439;p23"/>
          <p:cNvGrpSpPr/>
          <p:nvPr/>
        </p:nvGrpSpPr>
        <p:grpSpPr>
          <a:xfrm>
            <a:off x="-265349" y="4761704"/>
            <a:ext cx="830678" cy="1371055"/>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44" name="Google Shape;444;p23"/>
          <p:cNvGrpSpPr/>
          <p:nvPr/>
        </p:nvGrpSpPr>
        <p:grpSpPr>
          <a:xfrm>
            <a:off x="746100" y="5264355"/>
            <a:ext cx="504842" cy="646767"/>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48" name="Google Shape;448;p23"/>
          <p:cNvGrpSpPr/>
          <p:nvPr/>
        </p:nvGrpSpPr>
        <p:grpSpPr>
          <a:xfrm>
            <a:off x="5679" y="5936157"/>
            <a:ext cx="2016273" cy="1752301"/>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63" name="Google Shape;463;p23"/>
          <p:cNvGrpSpPr/>
          <p:nvPr/>
        </p:nvGrpSpPr>
        <p:grpSpPr>
          <a:xfrm>
            <a:off x="2163660" y="5401027"/>
            <a:ext cx="1348857" cy="1222980"/>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118853" tIns="118853" rIns="118853" bIns="118853" anchor="ctr" anchorCtr="0">
                <a:noAutofit/>
              </a:bodyPr>
              <a:lstStyle/>
              <a:p>
                <a:endParaRPr sz="2340" dirty="0"/>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475" name="Google Shape;475;p23"/>
          <p:cNvGrpSpPr/>
          <p:nvPr/>
        </p:nvGrpSpPr>
        <p:grpSpPr>
          <a:xfrm>
            <a:off x="3459990" y="6273264"/>
            <a:ext cx="827237" cy="79794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79" name="Google Shape;479;p23"/>
          <p:cNvGrpSpPr/>
          <p:nvPr/>
        </p:nvGrpSpPr>
        <p:grpSpPr>
          <a:xfrm>
            <a:off x="4239130" y="5487498"/>
            <a:ext cx="1385296" cy="1367054"/>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89" name="Google Shape;489;p23"/>
          <p:cNvGrpSpPr/>
          <p:nvPr/>
        </p:nvGrpSpPr>
        <p:grpSpPr>
          <a:xfrm>
            <a:off x="6182827" y="5066719"/>
            <a:ext cx="185073" cy="90042"/>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92" name="Google Shape;492;p23"/>
          <p:cNvGrpSpPr/>
          <p:nvPr/>
        </p:nvGrpSpPr>
        <p:grpSpPr>
          <a:xfrm>
            <a:off x="5654969" y="6328200"/>
            <a:ext cx="768944" cy="920504"/>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96" name="Google Shape;496;p23"/>
          <p:cNvGrpSpPr/>
          <p:nvPr/>
        </p:nvGrpSpPr>
        <p:grpSpPr>
          <a:xfrm>
            <a:off x="7320240" y="6711081"/>
            <a:ext cx="191914" cy="133233"/>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499" name="Google Shape;499;p23"/>
          <p:cNvGrpSpPr/>
          <p:nvPr/>
        </p:nvGrpSpPr>
        <p:grpSpPr>
          <a:xfrm>
            <a:off x="7264013" y="5254974"/>
            <a:ext cx="675160" cy="818503"/>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03" name="Google Shape;503;p23"/>
          <p:cNvGrpSpPr/>
          <p:nvPr/>
        </p:nvGrpSpPr>
        <p:grpSpPr>
          <a:xfrm>
            <a:off x="8340940" y="4601410"/>
            <a:ext cx="94860" cy="1490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06" name="Google Shape;506;p23"/>
          <p:cNvGrpSpPr/>
          <p:nvPr/>
        </p:nvGrpSpPr>
        <p:grpSpPr>
          <a:xfrm>
            <a:off x="7997294" y="5139078"/>
            <a:ext cx="1311860" cy="1708162"/>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118853" tIns="118853" rIns="118853" bIns="118853" anchor="ctr" anchorCtr="0">
                <a:noAutofit/>
              </a:bodyPr>
              <a:lstStyle/>
              <a:p>
                <a:endParaRPr sz="2340" dirty="0"/>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520" name="Google Shape;520;p23"/>
          <p:cNvGrpSpPr/>
          <p:nvPr/>
        </p:nvGrpSpPr>
        <p:grpSpPr>
          <a:xfrm>
            <a:off x="7865371" y="63098"/>
            <a:ext cx="1924166" cy="1802635"/>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539" name="Google Shape;539;p23"/>
          <p:cNvGrpSpPr/>
          <p:nvPr/>
        </p:nvGrpSpPr>
        <p:grpSpPr>
          <a:xfrm>
            <a:off x="10648544" y="4343464"/>
            <a:ext cx="1149502" cy="647024"/>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43" name="Google Shape;543;p23"/>
          <p:cNvGrpSpPr/>
          <p:nvPr/>
        </p:nvGrpSpPr>
        <p:grpSpPr>
          <a:xfrm>
            <a:off x="9550066" y="4654109"/>
            <a:ext cx="702048" cy="811190"/>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47" name="Google Shape;547;p23"/>
          <p:cNvGrpSpPr/>
          <p:nvPr/>
        </p:nvGrpSpPr>
        <p:grpSpPr>
          <a:xfrm>
            <a:off x="9730880" y="5845686"/>
            <a:ext cx="1788739" cy="1201298"/>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51" name="Google Shape;551;p23"/>
          <p:cNvGrpSpPr/>
          <p:nvPr/>
        </p:nvGrpSpPr>
        <p:grpSpPr>
          <a:xfrm>
            <a:off x="11037664" y="2674749"/>
            <a:ext cx="697402" cy="91710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57" name="Google Shape;557;p23"/>
          <p:cNvGrpSpPr/>
          <p:nvPr/>
        </p:nvGrpSpPr>
        <p:grpSpPr>
          <a:xfrm>
            <a:off x="9910275" y="3601793"/>
            <a:ext cx="1837869" cy="1055028"/>
            <a:chOff x="6765365" y="2520242"/>
            <a:chExt cx="1413745" cy="811560"/>
          </a:xfrm>
        </p:grpSpPr>
        <p:sp>
          <p:nvSpPr>
            <p:cNvPr id="558" name="Google Shape;558;p23"/>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59" name="Google Shape;559;p23"/>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60" name="Google Shape;560;p23"/>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61" name="Google Shape;561;p23"/>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62" name="Google Shape;562;p23"/>
          <p:cNvGrpSpPr/>
          <p:nvPr/>
        </p:nvGrpSpPr>
        <p:grpSpPr>
          <a:xfrm>
            <a:off x="10990900" y="1469753"/>
            <a:ext cx="1094435" cy="772859"/>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67" name="Google Shape;567;p23"/>
          <p:cNvGrpSpPr/>
          <p:nvPr/>
        </p:nvGrpSpPr>
        <p:grpSpPr>
          <a:xfrm>
            <a:off x="10350027" y="-177236"/>
            <a:ext cx="1320119" cy="1199233"/>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grpSp>
        <p:nvGrpSpPr>
          <p:cNvPr id="578" name="Google Shape;578;p23"/>
          <p:cNvGrpSpPr/>
          <p:nvPr/>
        </p:nvGrpSpPr>
        <p:grpSpPr>
          <a:xfrm>
            <a:off x="6261475" y="5660338"/>
            <a:ext cx="1004007" cy="647067"/>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18853" tIns="118853" rIns="118853" bIns="118853" anchor="ctr" anchorCtr="0">
              <a:noAutofit/>
            </a:bodyPr>
            <a:lstStyle/>
            <a:p>
              <a:endParaRPr sz="2340" dirty="0"/>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81" name="Google Shape;581;p23"/>
          <p:cNvGrpSpPr/>
          <p:nvPr/>
        </p:nvGrpSpPr>
        <p:grpSpPr>
          <a:xfrm>
            <a:off x="1130143" y="4813709"/>
            <a:ext cx="1106481" cy="1183616"/>
            <a:chOff x="1637980" y="2854741"/>
            <a:chExt cx="851139" cy="910474"/>
          </a:xfrm>
        </p:grpSpPr>
        <p:grpSp>
          <p:nvGrpSpPr>
            <p:cNvPr id="582" name="Google Shape;582;p23"/>
            <p:cNvGrpSpPr/>
            <p:nvPr/>
          </p:nvGrpSpPr>
          <p:grpSpPr>
            <a:xfrm>
              <a:off x="1637980" y="2854741"/>
              <a:ext cx="851139" cy="910474"/>
              <a:chOff x="1637980" y="2854741"/>
              <a:chExt cx="851139" cy="910474"/>
            </a:xfrm>
          </p:grpSpPr>
          <p:sp>
            <p:nvSpPr>
              <p:cNvPr id="583" name="Google Shape;583;p23"/>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118853" tIns="118853" rIns="118853" bIns="118853" anchor="ctr" anchorCtr="0">
                <a:noAutofit/>
              </a:bodyPr>
              <a:lstStyle/>
              <a:p>
                <a:endParaRPr sz="2340" dirty="0"/>
              </a:p>
            </p:txBody>
          </p:sp>
          <p:sp>
            <p:nvSpPr>
              <p:cNvPr id="584" name="Google Shape;584;p23"/>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118853" tIns="118853" rIns="118853" bIns="118853" anchor="ctr" anchorCtr="0">
                <a:noAutofit/>
              </a:bodyPr>
              <a:lstStyle/>
              <a:p>
                <a:endParaRPr sz="2340" dirty="0"/>
              </a:p>
            </p:txBody>
          </p:sp>
          <p:sp>
            <p:nvSpPr>
              <p:cNvPr id="585" name="Google Shape;585;p23"/>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nvGrpSpPr>
            <p:cNvPr id="586" name="Google Shape;586;p23"/>
            <p:cNvGrpSpPr/>
            <p:nvPr/>
          </p:nvGrpSpPr>
          <p:grpSpPr>
            <a:xfrm>
              <a:off x="2299466" y="3346165"/>
              <a:ext cx="124295" cy="108279"/>
              <a:chOff x="2299466" y="3346165"/>
              <a:chExt cx="124295" cy="108279"/>
            </a:xfrm>
          </p:grpSpPr>
          <p:sp>
            <p:nvSpPr>
              <p:cNvPr id="587" name="Google Shape;587;p23"/>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sp>
            <p:nvSpPr>
              <p:cNvPr id="588" name="Google Shape;588;p23"/>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118853" tIns="118853" rIns="118853" bIns="118853" anchor="ctr" anchorCtr="0">
                <a:noAutofit/>
              </a:bodyPr>
              <a:lstStyle/>
              <a:p>
                <a:endParaRPr sz="2340" dirty="0"/>
              </a:p>
            </p:txBody>
          </p:sp>
        </p:grpSp>
      </p:grpSp>
      <p:sp>
        <p:nvSpPr>
          <p:cNvPr id="3079" name="Text Box 9"/>
          <p:cNvSpPr txBox="1">
            <a:spLocks noChangeArrowheads="1"/>
          </p:cNvSpPr>
          <p:nvPr/>
        </p:nvSpPr>
        <p:spPr bwMode="auto">
          <a:xfrm>
            <a:off x="2133600" y="2374440"/>
            <a:ext cx="7620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a:spcBef>
                <a:spcPct val="50000"/>
              </a:spcBef>
            </a:pPr>
            <a:r>
              <a:rPr lang="en-US" sz="4000" b="1" dirty="0">
                <a:solidFill>
                  <a:schemeClr val="tx2">
                    <a:lumMod val="50000"/>
                  </a:schemeClr>
                </a:solidFill>
                <a:latin typeface="Times New Roman" pitchFamily="18" charset="0"/>
              </a:rPr>
              <a:t>CHÀO </a:t>
            </a:r>
            <a:r>
              <a:rPr lang="en-US" sz="4000" b="1" dirty="0" smtClean="0">
                <a:solidFill>
                  <a:schemeClr val="tx2">
                    <a:lumMod val="50000"/>
                  </a:schemeClr>
                </a:solidFill>
                <a:latin typeface="Times New Roman" pitchFamily="18" charset="0"/>
              </a:rPr>
              <a:t>MỪNG CÁC EM ĐẾN VỚI TIẾT HỌC HÔM NAY</a:t>
            </a:r>
            <a:endParaRPr lang="en-US" sz="4000" b="1" dirty="0">
              <a:solidFill>
                <a:schemeClr val="tx2">
                  <a:lumMod val="50000"/>
                </a:schemeClr>
              </a:solidFill>
              <a:latin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096" y="215499"/>
            <a:ext cx="8352928" cy="6885909"/>
          </a:xfrm>
          <a:prstGeom prst="rect">
            <a:avLst/>
          </a:prstGeom>
        </p:spPr>
      </p:pic>
      <p:sp>
        <p:nvSpPr>
          <p:cNvPr id="3" name="Text Box 5"/>
          <p:cNvSpPr txBox="1"/>
          <p:nvPr/>
        </p:nvSpPr>
        <p:spPr>
          <a:xfrm>
            <a:off x="8734081" y="116632"/>
            <a:ext cx="1434465" cy="52451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a:latin typeface="Times New Roman" panose="02020603050405020304" pitchFamily="18" charset="0"/>
                <a:ea typeface="DengXian"/>
                <a:cs typeface="Times New Roman" panose="02020603050405020304" pitchFamily="18" charset="0"/>
              </a:rPr>
              <a:t>Điểm trạm 3: </a:t>
            </a:r>
            <a:endParaRPr lang="en-US" sz="1000">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2975950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6451" y="350671"/>
            <a:ext cx="9311824" cy="1077218"/>
          </a:xfrm>
          <a:prstGeom prst="rect">
            <a:avLst/>
          </a:prstGeom>
          <a:noFill/>
        </p:spPr>
        <p:txBody>
          <a:bodyPr wrap="square" rtlCol="0">
            <a:spAutoFit/>
          </a:bodyPr>
          <a:lstStyle/>
          <a:p>
            <a:pPr algn="ctr"/>
            <a:r>
              <a:rPr lang="en-US" sz="3200" dirty="0" err="1">
                <a:solidFill>
                  <a:srgbClr val="FF0000"/>
                </a:solidFill>
                <a:latin typeface="Caribi"/>
                <a:cs typeface="Times New Roman" panose="02020603050405020304" pitchFamily="18" charset="0"/>
              </a:rPr>
              <a:t>Sơ</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đồ</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trạm</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lượt</a:t>
            </a:r>
            <a:r>
              <a:rPr lang="en-US" sz="3200" dirty="0">
                <a:solidFill>
                  <a:srgbClr val="FF0000"/>
                </a:solidFill>
                <a:latin typeface="Caribi"/>
                <a:cs typeface="Times New Roman" panose="02020603050405020304" pitchFamily="18" charset="0"/>
              </a:rPr>
              <a:t> 1: </a:t>
            </a:r>
          </a:p>
          <a:p>
            <a:r>
              <a:rPr lang="en-US" sz="3200" dirty="0" err="1">
                <a:latin typeface="Caribi"/>
                <a:cs typeface="Times New Roman" panose="02020603050405020304" pitchFamily="18" charset="0"/>
              </a:rPr>
              <a:t>Ngồi</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tại</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chỗ</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hoàn</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thành</a:t>
            </a:r>
            <a:r>
              <a:rPr lang="en-US" sz="3200" dirty="0">
                <a:latin typeface="Caribi"/>
                <a:cs typeface="Times New Roman" panose="02020603050405020304" pitchFamily="18" charset="0"/>
              </a:rPr>
              <a:t> PHT </a:t>
            </a:r>
            <a:r>
              <a:rPr lang="en-US" sz="3200" dirty="0" err="1">
                <a:latin typeface="Caribi"/>
                <a:cs typeface="Times New Roman" panose="02020603050405020304" pitchFamily="18" charset="0"/>
              </a:rPr>
              <a:t>tại</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trạm</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tương</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ứng</a:t>
            </a:r>
            <a:r>
              <a:rPr lang="en-US" sz="3200" dirty="0">
                <a:latin typeface="Caribi"/>
                <a:cs typeface="Times New Roman" panose="02020603050405020304" pitchFamily="18" charset="0"/>
              </a:rPr>
              <a:t> (3’) </a:t>
            </a:r>
          </a:p>
        </p:txBody>
      </p:sp>
      <p:sp>
        <p:nvSpPr>
          <p:cNvPr id="3" name="TextBox 2"/>
          <p:cNvSpPr txBox="1"/>
          <p:nvPr/>
        </p:nvSpPr>
        <p:spPr>
          <a:xfrm>
            <a:off x="1893884" y="1733130"/>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A</a:t>
            </a:r>
          </a:p>
        </p:txBody>
      </p:sp>
      <p:sp>
        <p:nvSpPr>
          <p:cNvPr id="4" name="TextBox 3"/>
          <p:cNvSpPr txBox="1"/>
          <p:nvPr/>
        </p:nvSpPr>
        <p:spPr>
          <a:xfrm>
            <a:off x="3971034" y="1733130"/>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B</a:t>
            </a:r>
          </a:p>
        </p:txBody>
      </p:sp>
      <p:sp>
        <p:nvSpPr>
          <p:cNvPr id="5" name="TextBox 4"/>
          <p:cNvSpPr txBox="1"/>
          <p:nvPr/>
        </p:nvSpPr>
        <p:spPr>
          <a:xfrm>
            <a:off x="6149895" y="1733130"/>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C</a:t>
            </a:r>
          </a:p>
        </p:txBody>
      </p:sp>
      <p:sp>
        <p:nvSpPr>
          <p:cNvPr id="6" name="TextBox 5"/>
          <p:cNvSpPr txBox="1"/>
          <p:nvPr/>
        </p:nvSpPr>
        <p:spPr>
          <a:xfrm>
            <a:off x="8266767" y="1731229"/>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D</a:t>
            </a:r>
          </a:p>
        </p:txBody>
      </p:sp>
      <p:sp>
        <p:nvSpPr>
          <p:cNvPr id="7" name="TextBox 6"/>
          <p:cNvSpPr txBox="1"/>
          <p:nvPr/>
        </p:nvSpPr>
        <p:spPr>
          <a:xfrm>
            <a:off x="1537364" y="2535729"/>
            <a:ext cx="2061140" cy="553998"/>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1</a:t>
            </a:r>
            <a:r>
              <a:rPr lang="en-US" sz="3000" dirty="0">
                <a:latin typeface="Caribi"/>
                <a:cs typeface="Times New Roman" panose="02020603050405020304" pitchFamily="18" charset="0"/>
              </a:rPr>
              <a:t>(1A)</a:t>
            </a:r>
          </a:p>
        </p:txBody>
      </p:sp>
      <p:sp>
        <p:nvSpPr>
          <p:cNvPr id="8" name="TextBox 7"/>
          <p:cNvSpPr txBox="1"/>
          <p:nvPr/>
        </p:nvSpPr>
        <p:spPr>
          <a:xfrm>
            <a:off x="1562182" y="3458527"/>
            <a:ext cx="2000445"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2</a:t>
            </a:r>
            <a:r>
              <a:rPr lang="en-US" sz="3000">
                <a:latin typeface="Caribi"/>
                <a:cs typeface="Times New Roman" panose="02020603050405020304" pitchFamily="18" charset="0"/>
              </a:rPr>
              <a:t>(2A</a:t>
            </a:r>
            <a:r>
              <a:rPr lang="en-US" sz="3000" dirty="0">
                <a:latin typeface="Caribi"/>
                <a:cs typeface="Times New Roman" panose="02020603050405020304" pitchFamily="18" charset="0"/>
              </a:rPr>
              <a:t>)</a:t>
            </a:r>
          </a:p>
        </p:txBody>
      </p:sp>
      <p:sp>
        <p:nvSpPr>
          <p:cNvPr id="9" name="TextBox 8"/>
          <p:cNvSpPr txBox="1"/>
          <p:nvPr/>
        </p:nvSpPr>
        <p:spPr>
          <a:xfrm>
            <a:off x="1541147" y="4368325"/>
            <a:ext cx="2062150" cy="1015663"/>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3</a:t>
            </a:r>
            <a:r>
              <a:rPr lang="en-US" sz="3000" dirty="0">
                <a:latin typeface="Caribi"/>
                <a:cs typeface="Times New Roman" panose="02020603050405020304" pitchFamily="18" charset="0"/>
              </a:rPr>
              <a:t>(3A)</a:t>
            </a:r>
          </a:p>
          <a:p>
            <a:endParaRPr lang="en-US" sz="3000" dirty="0">
              <a:latin typeface="Caribi"/>
              <a:cs typeface="Times New Roman" panose="02020603050405020304" pitchFamily="18" charset="0"/>
            </a:endParaRPr>
          </a:p>
        </p:txBody>
      </p:sp>
      <p:sp>
        <p:nvSpPr>
          <p:cNvPr id="10" name="TextBox 9"/>
          <p:cNvSpPr txBox="1"/>
          <p:nvPr/>
        </p:nvSpPr>
        <p:spPr>
          <a:xfrm>
            <a:off x="3616296" y="2544157"/>
            <a:ext cx="2304244" cy="553998"/>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1</a:t>
            </a:r>
            <a:r>
              <a:rPr lang="en-US" sz="3000" dirty="0">
                <a:latin typeface="Caribi"/>
                <a:cs typeface="Times New Roman" panose="02020603050405020304" pitchFamily="18" charset="0"/>
              </a:rPr>
              <a:t> (1B)</a:t>
            </a:r>
          </a:p>
        </p:txBody>
      </p:sp>
      <p:sp>
        <p:nvSpPr>
          <p:cNvPr id="11" name="TextBox 10"/>
          <p:cNvSpPr txBox="1"/>
          <p:nvPr/>
        </p:nvSpPr>
        <p:spPr>
          <a:xfrm>
            <a:off x="5755665" y="2532092"/>
            <a:ext cx="1989583" cy="1015663"/>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1</a:t>
            </a:r>
            <a:r>
              <a:rPr lang="en-US" sz="3000" dirty="0">
                <a:latin typeface="Caribi"/>
                <a:cs typeface="Times New Roman" panose="02020603050405020304" pitchFamily="18" charset="0"/>
              </a:rPr>
              <a:t>(1C)</a:t>
            </a:r>
          </a:p>
          <a:p>
            <a:endParaRPr lang="en-US" sz="3000" dirty="0">
              <a:latin typeface="Caribi"/>
              <a:cs typeface="Times New Roman" panose="02020603050405020304" pitchFamily="18" charset="0"/>
            </a:endParaRPr>
          </a:p>
        </p:txBody>
      </p:sp>
      <p:sp>
        <p:nvSpPr>
          <p:cNvPr id="12" name="TextBox 11"/>
          <p:cNvSpPr txBox="1"/>
          <p:nvPr/>
        </p:nvSpPr>
        <p:spPr>
          <a:xfrm>
            <a:off x="8082236" y="2544157"/>
            <a:ext cx="2062635" cy="1015663"/>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1</a:t>
            </a:r>
            <a:r>
              <a:rPr lang="en-US" sz="3000" dirty="0">
                <a:latin typeface="Caribi"/>
                <a:cs typeface="Times New Roman" panose="02020603050405020304" pitchFamily="18" charset="0"/>
              </a:rPr>
              <a:t>(1D)</a:t>
            </a:r>
          </a:p>
          <a:p>
            <a:endParaRPr lang="en-US" sz="3000" dirty="0">
              <a:latin typeface="Caribi"/>
              <a:cs typeface="Times New Roman" panose="02020603050405020304" pitchFamily="18" charset="0"/>
            </a:endParaRPr>
          </a:p>
        </p:txBody>
      </p:sp>
      <p:sp>
        <p:nvSpPr>
          <p:cNvPr id="13" name="TextBox 12"/>
          <p:cNvSpPr txBox="1"/>
          <p:nvPr/>
        </p:nvSpPr>
        <p:spPr>
          <a:xfrm>
            <a:off x="3618649" y="3486199"/>
            <a:ext cx="2121664" cy="1015663"/>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2</a:t>
            </a:r>
            <a:r>
              <a:rPr lang="en-US" sz="3000" dirty="0">
                <a:latin typeface="Caribi"/>
                <a:cs typeface="Times New Roman" panose="02020603050405020304" pitchFamily="18" charset="0"/>
              </a:rPr>
              <a:t>(2B)</a:t>
            </a:r>
          </a:p>
          <a:p>
            <a:endParaRPr lang="en-US" sz="3000" dirty="0">
              <a:latin typeface="Caribi"/>
              <a:cs typeface="Times New Roman" panose="02020603050405020304" pitchFamily="18" charset="0"/>
            </a:endParaRPr>
          </a:p>
        </p:txBody>
      </p:sp>
      <p:sp>
        <p:nvSpPr>
          <p:cNvPr id="14" name="TextBox 13"/>
          <p:cNvSpPr txBox="1"/>
          <p:nvPr/>
        </p:nvSpPr>
        <p:spPr>
          <a:xfrm>
            <a:off x="5737235" y="3498264"/>
            <a:ext cx="2269910" cy="1015663"/>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2</a:t>
            </a:r>
            <a:r>
              <a:rPr lang="en-US" sz="3000">
                <a:latin typeface="Caribi"/>
                <a:cs typeface="Times New Roman" panose="02020603050405020304" pitchFamily="18" charset="0"/>
              </a:rPr>
              <a:t>(2C</a:t>
            </a:r>
            <a:r>
              <a:rPr lang="en-US" sz="3000" dirty="0">
                <a:latin typeface="Caribi"/>
                <a:cs typeface="Times New Roman" panose="02020603050405020304" pitchFamily="18" charset="0"/>
              </a:rPr>
              <a:t>)</a:t>
            </a:r>
          </a:p>
          <a:p>
            <a:endParaRPr lang="en-US" sz="3000" dirty="0">
              <a:latin typeface="Caribi"/>
              <a:cs typeface="Times New Roman" panose="02020603050405020304" pitchFamily="18" charset="0"/>
            </a:endParaRPr>
          </a:p>
        </p:txBody>
      </p:sp>
      <p:sp>
        <p:nvSpPr>
          <p:cNvPr id="15" name="TextBox 14"/>
          <p:cNvSpPr txBox="1"/>
          <p:nvPr/>
        </p:nvSpPr>
        <p:spPr>
          <a:xfrm>
            <a:off x="8038624" y="3498263"/>
            <a:ext cx="2172359" cy="1015663"/>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2</a:t>
            </a:r>
            <a:r>
              <a:rPr lang="en-US" sz="3000" dirty="0">
                <a:latin typeface="Caribi"/>
                <a:cs typeface="Times New Roman" panose="02020603050405020304" pitchFamily="18" charset="0"/>
              </a:rPr>
              <a:t>(2D)</a:t>
            </a:r>
          </a:p>
          <a:p>
            <a:endParaRPr lang="en-US" sz="3000" dirty="0">
              <a:latin typeface="Caribi"/>
              <a:cs typeface="Times New Roman" panose="02020603050405020304" pitchFamily="18" charset="0"/>
            </a:endParaRPr>
          </a:p>
        </p:txBody>
      </p:sp>
      <p:sp>
        <p:nvSpPr>
          <p:cNvPr id="16" name="TextBox 15"/>
          <p:cNvSpPr txBox="1"/>
          <p:nvPr/>
        </p:nvSpPr>
        <p:spPr>
          <a:xfrm>
            <a:off x="3598504" y="4358877"/>
            <a:ext cx="2370007"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3</a:t>
            </a:r>
            <a:r>
              <a:rPr lang="en-US" sz="3000">
                <a:latin typeface="Caribi"/>
                <a:cs typeface="Times New Roman" panose="02020603050405020304" pitchFamily="18" charset="0"/>
              </a:rPr>
              <a:t>(3B</a:t>
            </a:r>
            <a:r>
              <a:rPr lang="en-US" sz="3000" dirty="0">
                <a:latin typeface="Caribi"/>
                <a:cs typeface="Times New Roman" panose="02020603050405020304" pitchFamily="18" charset="0"/>
              </a:rPr>
              <a:t>)</a:t>
            </a:r>
          </a:p>
        </p:txBody>
      </p:sp>
      <p:sp>
        <p:nvSpPr>
          <p:cNvPr id="17" name="TextBox 16"/>
          <p:cNvSpPr txBox="1"/>
          <p:nvPr/>
        </p:nvSpPr>
        <p:spPr>
          <a:xfrm>
            <a:off x="5740993" y="4340857"/>
            <a:ext cx="2213924"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3</a:t>
            </a:r>
            <a:r>
              <a:rPr lang="en-US" sz="3000">
                <a:latin typeface="Caribi"/>
                <a:cs typeface="Times New Roman" panose="02020603050405020304" pitchFamily="18" charset="0"/>
              </a:rPr>
              <a:t>(3C</a:t>
            </a:r>
            <a:r>
              <a:rPr lang="en-US" sz="3000" dirty="0">
                <a:latin typeface="Caribi"/>
                <a:cs typeface="Times New Roman" panose="02020603050405020304" pitchFamily="18" charset="0"/>
              </a:rPr>
              <a:t>)</a:t>
            </a:r>
          </a:p>
        </p:txBody>
      </p:sp>
      <p:sp>
        <p:nvSpPr>
          <p:cNvPr id="18" name="TextBox 17"/>
          <p:cNvSpPr txBox="1"/>
          <p:nvPr/>
        </p:nvSpPr>
        <p:spPr>
          <a:xfrm>
            <a:off x="8094111" y="4322158"/>
            <a:ext cx="2209184"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3</a:t>
            </a:r>
            <a:r>
              <a:rPr lang="en-US" sz="3000">
                <a:latin typeface="Caribi"/>
                <a:cs typeface="Times New Roman" panose="02020603050405020304" pitchFamily="18" charset="0"/>
              </a:rPr>
              <a:t>(3D</a:t>
            </a:r>
            <a:r>
              <a:rPr lang="en-US" sz="3000" dirty="0">
                <a:latin typeface="Caribi"/>
                <a:cs typeface="Times New Roman" panose="02020603050405020304" pitchFamily="18" charset="0"/>
              </a:rPr>
              <a:t>)</a:t>
            </a:r>
          </a:p>
        </p:txBody>
      </p:sp>
      <p:cxnSp>
        <p:nvCxnSpPr>
          <p:cNvPr id="20" name="Straight Connector 19"/>
          <p:cNvCxnSpPr>
            <a:cxnSpLocks/>
          </p:cNvCxnSpPr>
          <p:nvPr/>
        </p:nvCxnSpPr>
        <p:spPr>
          <a:xfrm>
            <a:off x="3458961" y="1812279"/>
            <a:ext cx="0" cy="3069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5624061" y="1801188"/>
            <a:ext cx="0" cy="3080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7887816" y="1765703"/>
            <a:ext cx="0" cy="3079675"/>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3 min">
            <a:hlinkClick r:id="" action="ppaction://media"/>
            <a:extLst>
              <a:ext uri="{FF2B5EF4-FFF2-40B4-BE49-F238E27FC236}">
                <a16:creationId xmlns:a16="http://schemas.microsoft.com/office/drawing/2014/main" id="{279D7613-9FD4-AC7A-90A0-D43F9E1852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3921" y="41639"/>
            <a:ext cx="1592190" cy="867083"/>
          </a:xfrm>
          <a:prstGeom prst="rect">
            <a:avLst/>
          </a:prstGeom>
        </p:spPr>
      </p:pic>
    </p:spTree>
    <p:extLst>
      <p:ext uri="{BB962C8B-B14F-4D97-AF65-F5344CB8AC3E}">
        <p14:creationId xmlns:p14="http://schemas.microsoft.com/office/powerpoint/2010/main" val="235743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p:cTn id="12" fill="hold" display="0">
                  <p:stCondLst>
                    <p:cond delay="indefinite"/>
                  </p:stCondLst>
                </p:cTn>
                <p:tgtEl>
                  <p:spTgt spid="2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2345" y="521804"/>
            <a:ext cx="6983868" cy="1077218"/>
          </a:xfrm>
          <a:prstGeom prst="rect">
            <a:avLst/>
          </a:prstGeom>
          <a:noFill/>
        </p:spPr>
        <p:txBody>
          <a:bodyPr wrap="square" rtlCol="0">
            <a:spAutoFit/>
          </a:bodyPr>
          <a:lstStyle/>
          <a:p>
            <a:pPr algn="ctr"/>
            <a:r>
              <a:rPr lang="en-US" sz="3200" dirty="0" err="1">
                <a:solidFill>
                  <a:srgbClr val="FF0000"/>
                </a:solidFill>
                <a:latin typeface="Caribi"/>
                <a:cs typeface="Times New Roman" panose="02020603050405020304" pitchFamily="18" charset="0"/>
              </a:rPr>
              <a:t>Sơ</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đồ</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trạm</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lượt</a:t>
            </a:r>
            <a:r>
              <a:rPr lang="en-US" sz="3200" dirty="0">
                <a:solidFill>
                  <a:srgbClr val="FF0000"/>
                </a:solidFill>
                <a:latin typeface="Caribi"/>
                <a:cs typeface="Times New Roman" panose="02020603050405020304" pitchFamily="18" charset="0"/>
              </a:rPr>
              <a:t> 2: </a:t>
            </a:r>
          </a:p>
          <a:p>
            <a:pPr algn="ctr"/>
            <a:r>
              <a:rPr lang="en-US" sz="3200" dirty="0" err="1">
                <a:latin typeface="Caribi"/>
                <a:cs typeface="Times New Roman" panose="02020603050405020304" pitchFamily="18" charset="0"/>
                <a:sym typeface="+mn-ea"/>
              </a:rPr>
              <a:t>Hoàn</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thành</a:t>
            </a:r>
            <a:r>
              <a:rPr lang="en-US" sz="3200" dirty="0">
                <a:latin typeface="Caribi"/>
                <a:cs typeface="Times New Roman" panose="02020603050405020304" pitchFamily="18" charset="0"/>
                <a:sym typeface="+mn-ea"/>
              </a:rPr>
              <a:t> PHT </a:t>
            </a:r>
            <a:r>
              <a:rPr lang="en-US" sz="3200" dirty="0" err="1">
                <a:latin typeface="Caribi"/>
                <a:cs typeface="Times New Roman" panose="02020603050405020304" pitchFamily="18" charset="0"/>
                <a:sym typeface="+mn-ea"/>
              </a:rPr>
              <a:t>tại</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trạm</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tương</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ứng</a:t>
            </a:r>
            <a:r>
              <a:rPr lang="en-US" sz="3200" dirty="0">
                <a:latin typeface="Caribi"/>
                <a:cs typeface="Times New Roman" panose="02020603050405020304" pitchFamily="18" charset="0"/>
                <a:sym typeface="+mn-ea"/>
              </a:rPr>
              <a:t> (3’) </a:t>
            </a:r>
            <a:endParaRPr lang="en-US" sz="3200" dirty="0">
              <a:latin typeface="Caribi"/>
              <a:cs typeface="Times New Roman" panose="02020603050405020304" pitchFamily="18" charset="0"/>
            </a:endParaRPr>
          </a:p>
        </p:txBody>
      </p:sp>
      <p:sp>
        <p:nvSpPr>
          <p:cNvPr id="3" name="TextBox 2"/>
          <p:cNvSpPr txBox="1"/>
          <p:nvPr/>
        </p:nvSpPr>
        <p:spPr>
          <a:xfrm>
            <a:off x="1748290" y="1868653"/>
            <a:ext cx="1623547"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A</a:t>
            </a:r>
          </a:p>
        </p:txBody>
      </p:sp>
      <p:sp>
        <p:nvSpPr>
          <p:cNvPr id="4" name="TextBox 3"/>
          <p:cNvSpPr txBox="1"/>
          <p:nvPr/>
        </p:nvSpPr>
        <p:spPr>
          <a:xfrm>
            <a:off x="3991655" y="1853018"/>
            <a:ext cx="1623547"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B</a:t>
            </a:r>
          </a:p>
        </p:txBody>
      </p:sp>
      <p:sp>
        <p:nvSpPr>
          <p:cNvPr id="5" name="TextBox 4"/>
          <p:cNvSpPr txBox="1"/>
          <p:nvPr/>
        </p:nvSpPr>
        <p:spPr>
          <a:xfrm>
            <a:off x="6424819" y="1862750"/>
            <a:ext cx="1210069"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C</a:t>
            </a:r>
          </a:p>
        </p:txBody>
      </p:sp>
      <p:sp>
        <p:nvSpPr>
          <p:cNvPr id="6" name="TextBox 5"/>
          <p:cNvSpPr txBox="1"/>
          <p:nvPr/>
        </p:nvSpPr>
        <p:spPr>
          <a:xfrm>
            <a:off x="8601192" y="1853018"/>
            <a:ext cx="1623547"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D</a:t>
            </a:r>
          </a:p>
        </p:txBody>
      </p:sp>
      <p:sp>
        <p:nvSpPr>
          <p:cNvPr id="7" name="TextBox 6"/>
          <p:cNvSpPr txBox="1"/>
          <p:nvPr/>
        </p:nvSpPr>
        <p:spPr>
          <a:xfrm>
            <a:off x="1715150" y="2507004"/>
            <a:ext cx="1924194"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2A</a:t>
            </a:r>
            <a:r>
              <a:rPr lang="en-US" sz="2500" dirty="0">
                <a:latin typeface="Caribi"/>
                <a:cs typeface="Times New Roman" panose="02020603050405020304" pitchFamily="18" charset="0"/>
              </a:rPr>
              <a:t>)</a:t>
            </a:r>
          </a:p>
        </p:txBody>
      </p:sp>
      <p:sp>
        <p:nvSpPr>
          <p:cNvPr id="8" name="TextBox 7"/>
          <p:cNvSpPr txBox="1"/>
          <p:nvPr/>
        </p:nvSpPr>
        <p:spPr>
          <a:xfrm>
            <a:off x="1672186" y="3350134"/>
            <a:ext cx="1839376"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3A</a:t>
            </a:r>
            <a:r>
              <a:rPr lang="en-US" sz="2500" dirty="0">
                <a:latin typeface="Caribi"/>
                <a:cs typeface="Times New Roman" panose="02020603050405020304" pitchFamily="18" charset="0"/>
              </a:rPr>
              <a:t>)</a:t>
            </a:r>
          </a:p>
        </p:txBody>
      </p:sp>
      <p:sp>
        <p:nvSpPr>
          <p:cNvPr id="9" name="TextBox 8"/>
          <p:cNvSpPr txBox="1"/>
          <p:nvPr/>
        </p:nvSpPr>
        <p:spPr>
          <a:xfrm>
            <a:off x="1660207" y="4197192"/>
            <a:ext cx="1924194" cy="384334"/>
          </a:xfrm>
          <a:prstGeom prst="rect">
            <a:avLst/>
          </a:prstGeom>
          <a:noFill/>
        </p:spPr>
        <p:txBody>
          <a:bodyPr wrap="square" rtlCol="0">
            <a:no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1A</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0" name="TextBox 9"/>
          <p:cNvSpPr txBox="1"/>
          <p:nvPr/>
        </p:nvSpPr>
        <p:spPr>
          <a:xfrm>
            <a:off x="3748307" y="2514655"/>
            <a:ext cx="1924194"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2B</a:t>
            </a:r>
            <a:r>
              <a:rPr lang="en-US" sz="2500" dirty="0">
                <a:latin typeface="Caribi"/>
                <a:cs typeface="Times New Roman" panose="02020603050405020304" pitchFamily="18" charset="0"/>
              </a:rPr>
              <a:t>)</a:t>
            </a:r>
          </a:p>
        </p:txBody>
      </p:sp>
      <p:sp>
        <p:nvSpPr>
          <p:cNvPr id="11" name="TextBox 10"/>
          <p:cNvSpPr txBox="1"/>
          <p:nvPr/>
        </p:nvSpPr>
        <p:spPr>
          <a:xfrm>
            <a:off x="6183632" y="2498408"/>
            <a:ext cx="1920165" cy="419100"/>
          </a:xfrm>
          <a:prstGeom prst="rect">
            <a:avLst/>
          </a:prstGeom>
          <a:noFill/>
        </p:spPr>
        <p:txBody>
          <a:bodyPr wrap="square" rtlCol="0">
            <a:no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2C</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2" name="TextBox 11"/>
          <p:cNvSpPr txBox="1"/>
          <p:nvPr/>
        </p:nvSpPr>
        <p:spPr>
          <a:xfrm>
            <a:off x="8490617" y="2525180"/>
            <a:ext cx="1917856" cy="86177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2D</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3" name="TextBox 12"/>
          <p:cNvSpPr txBox="1"/>
          <p:nvPr/>
        </p:nvSpPr>
        <p:spPr>
          <a:xfrm>
            <a:off x="3680728" y="3347042"/>
            <a:ext cx="2023001" cy="86177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3B</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4" name="TextBox 13"/>
          <p:cNvSpPr txBox="1"/>
          <p:nvPr/>
        </p:nvSpPr>
        <p:spPr>
          <a:xfrm>
            <a:off x="6110287" y="3324227"/>
            <a:ext cx="1895703" cy="352425"/>
          </a:xfrm>
          <a:prstGeom prst="rect">
            <a:avLst/>
          </a:prstGeom>
          <a:noFill/>
        </p:spPr>
        <p:txBody>
          <a:bodyPr wrap="square" rtlCol="0">
            <a:no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3C</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5" name="TextBox 14"/>
          <p:cNvSpPr txBox="1"/>
          <p:nvPr/>
        </p:nvSpPr>
        <p:spPr>
          <a:xfrm>
            <a:off x="8481529" y="3315829"/>
            <a:ext cx="1997513" cy="86177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3D</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6" name="TextBox 15"/>
          <p:cNvSpPr txBox="1"/>
          <p:nvPr/>
        </p:nvSpPr>
        <p:spPr>
          <a:xfrm>
            <a:off x="3695127" y="4190805"/>
            <a:ext cx="1979110"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1B</a:t>
            </a:r>
            <a:r>
              <a:rPr lang="en-US" sz="2500" dirty="0">
                <a:latin typeface="Caribi"/>
                <a:cs typeface="Times New Roman" panose="02020603050405020304" pitchFamily="18" charset="0"/>
              </a:rPr>
              <a:t>)</a:t>
            </a:r>
          </a:p>
        </p:txBody>
      </p:sp>
      <p:sp>
        <p:nvSpPr>
          <p:cNvPr id="17" name="TextBox 16"/>
          <p:cNvSpPr txBox="1"/>
          <p:nvPr/>
        </p:nvSpPr>
        <p:spPr>
          <a:xfrm>
            <a:off x="6183412" y="4185030"/>
            <a:ext cx="1848771"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1C</a:t>
            </a:r>
            <a:r>
              <a:rPr lang="en-US" sz="2500" dirty="0">
                <a:latin typeface="Caribi"/>
                <a:cs typeface="Times New Roman" panose="02020603050405020304" pitchFamily="18" charset="0"/>
              </a:rPr>
              <a:t>)</a:t>
            </a:r>
          </a:p>
        </p:txBody>
      </p:sp>
      <p:sp>
        <p:nvSpPr>
          <p:cNvPr id="18" name="TextBox 17"/>
          <p:cNvSpPr txBox="1"/>
          <p:nvPr/>
        </p:nvSpPr>
        <p:spPr>
          <a:xfrm>
            <a:off x="8490811" y="4228845"/>
            <a:ext cx="1844813"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1D</a:t>
            </a:r>
            <a:r>
              <a:rPr lang="en-US" sz="2500" dirty="0">
                <a:latin typeface="Caribi"/>
                <a:cs typeface="Times New Roman" panose="02020603050405020304" pitchFamily="18" charset="0"/>
              </a:rPr>
              <a:t>)</a:t>
            </a:r>
          </a:p>
        </p:txBody>
      </p:sp>
      <p:cxnSp>
        <p:nvCxnSpPr>
          <p:cNvPr id="20" name="Straight Connector 19"/>
          <p:cNvCxnSpPr/>
          <p:nvPr/>
        </p:nvCxnSpPr>
        <p:spPr>
          <a:xfrm>
            <a:off x="3657923" y="1990735"/>
            <a:ext cx="0" cy="2627731"/>
          </a:xfrm>
          <a:prstGeom prst="line">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1" name="Straight Connector 20"/>
          <p:cNvCxnSpPr/>
          <p:nvPr/>
        </p:nvCxnSpPr>
        <p:spPr>
          <a:xfrm>
            <a:off x="5910456" y="1990735"/>
            <a:ext cx="0" cy="2627731"/>
          </a:xfrm>
          <a:prstGeom prst="line">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2" name="Straight Connector 21"/>
          <p:cNvCxnSpPr/>
          <p:nvPr/>
        </p:nvCxnSpPr>
        <p:spPr>
          <a:xfrm>
            <a:off x="8319864" y="1946185"/>
            <a:ext cx="0" cy="2654343"/>
          </a:xfrm>
          <a:prstGeom prst="line">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cxnSp>
      <p:grpSp>
        <p:nvGrpSpPr>
          <p:cNvPr id="40" name="Group 39"/>
          <p:cNvGrpSpPr/>
          <p:nvPr/>
        </p:nvGrpSpPr>
        <p:grpSpPr>
          <a:xfrm>
            <a:off x="3367850" y="2757081"/>
            <a:ext cx="6891338" cy="1702117"/>
            <a:chOff x="3822" y="3412"/>
            <a:chExt cx="14470" cy="3574"/>
          </a:xfrm>
        </p:grpSpPr>
        <p:cxnSp>
          <p:nvCxnSpPr>
            <p:cNvPr id="19" name="Elbow Connector 18"/>
            <p:cNvCxnSpPr/>
            <p:nvPr/>
          </p:nvCxnSpPr>
          <p:spPr>
            <a:xfrm rot="10800000" flipV="1">
              <a:off x="3822" y="3412"/>
              <a:ext cx="115" cy="3541"/>
            </a:xfrm>
            <a:prstGeom prst="bentConnector3">
              <a:avLst>
                <a:gd name="adj1" fmla="val -32685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1" name="Elbow Connector 30"/>
            <p:cNvCxnSpPr/>
            <p:nvPr/>
          </p:nvCxnSpPr>
          <p:spPr>
            <a:xfrm rot="10800000" flipV="1">
              <a:off x="8163" y="3429"/>
              <a:ext cx="115" cy="3541"/>
            </a:xfrm>
            <a:prstGeom prst="bentConnector3">
              <a:avLst>
                <a:gd name="adj1" fmla="val -326849"/>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4" name="Elbow Connector 33"/>
            <p:cNvCxnSpPr/>
            <p:nvPr/>
          </p:nvCxnSpPr>
          <p:spPr>
            <a:xfrm rot="10800000" flipV="1">
              <a:off x="13355" y="3412"/>
              <a:ext cx="115" cy="3541"/>
            </a:xfrm>
            <a:prstGeom prst="bentConnector3">
              <a:avLst>
                <a:gd name="adj1" fmla="val -359587"/>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7" name="Elbow Connector 36"/>
            <p:cNvCxnSpPr/>
            <p:nvPr/>
          </p:nvCxnSpPr>
          <p:spPr>
            <a:xfrm rot="10800000" flipV="1">
              <a:off x="18177" y="3445"/>
              <a:ext cx="115" cy="3541"/>
            </a:xfrm>
            <a:prstGeom prst="bentConnector3">
              <a:avLst>
                <a:gd name="adj1" fmla="val -326849"/>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41" name="Group 40"/>
          <p:cNvGrpSpPr/>
          <p:nvPr/>
        </p:nvGrpSpPr>
        <p:grpSpPr>
          <a:xfrm>
            <a:off x="3078052" y="3741611"/>
            <a:ext cx="6819078" cy="524828"/>
            <a:chOff x="1846" y="5553"/>
            <a:chExt cx="14740" cy="1102"/>
          </a:xfrm>
        </p:grpSpPr>
        <p:cxnSp>
          <p:nvCxnSpPr>
            <p:cNvPr id="23" name="Straight Arrow Connector 22"/>
            <p:cNvCxnSpPr/>
            <p:nvPr/>
          </p:nvCxnSpPr>
          <p:spPr>
            <a:xfrm flipH="1" flipV="1">
              <a:off x="1846" y="5612"/>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2" name="Straight Arrow Connector 31"/>
            <p:cNvCxnSpPr/>
            <p:nvPr/>
          </p:nvCxnSpPr>
          <p:spPr>
            <a:xfrm flipH="1" flipV="1">
              <a:off x="6104" y="5553"/>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5" name="Straight Arrow Connector 34"/>
            <p:cNvCxnSpPr/>
            <p:nvPr/>
          </p:nvCxnSpPr>
          <p:spPr>
            <a:xfrm flipH="1" flipV="1">
              <a:off x="11232" y="5612"/>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8" name="Straight Arrow Connector 37"/>
            <p:cNvCxnSpPr/>
            <p:nvPr/>
          </p:nvCxnSpPr>
          <p:spPr>
            <a:xfrm flipH="1" flipV="1">
              <a:off x="16582" y="5576"/>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42" name="Group 41"/>
          <p:cNvGrpSpPr/>
          <p:nvPr/>
        </p:nvGrpSpPr>
        <p:grpSpPr>
          <a:xfrm>
            <a:off x="3078052" y="2903219"/>
            <a:ext cx="6819554" cy="471488"/>
            <a:chOff x="1850" y="3799"/>
            <a:chExt cx="14732" cy="990"/>
          </a:xfrm>
        </p:grpSpPr>
        <p:cxnSp>
          <p:nvCxnSpPr>
            <p:cNvPr id="24" name="Straight Arrow Connector 23"/>
            <p:cNvCxnSpPr/>
            <p:nvPr/>
          </p:nvCxnSpPr>
          <p:spPr>
            <a:xfrm flipH="1" flipV="1">
              <a:off x="1850" y="3843"/>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3" name="Straight Arrow Connector 32"/>
            <p:cNvCxnSpPr/>
            <p:nvPr/>
          </p:nvCxnSpPr>
          <p:spPr>
            <a:xfrm flipH="1" flipV="1">
              <a:off x="6108" y="3799"/>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6" name="Straight Arrow Connector 35"/>
            <p:cNvCxnSpPr/>
            <p:nvPr/>
          </p:nvCxnSpPr>
          <p:spPr>
            <a:xfrm flipH="1" flipV="1">
              <a:off x="11231" y="3842"/>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9" name="Straight Arrow Connector 38"/>
            <p:cNvCxnSpPr/>
            <p:nvPr/>
          </p:nvCxnSpPr>
          <p:spPr>
            <a:xfrm flipH="1" flipV="1">
              <a:off x="16581" y="3806"/>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pic>
        <p:nvPicPr>
          <p:cNvPr id="43" name="3 min">
            <a:hlinkClick r:id="" action="ppaction://media"/>
            <a:extLst>
              <a:ext uri="{FF2B5EF4-FFF2-40B4-BE49-F238E27FC236}">
                <a16:creationId xmlns:a16="http://schemas.microsoft.com/office/drawing/2014/main" id="{279D7613-9FD4-AC7A-90A0-D43F9E1852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99984" y="44624"/>
            <a:ext cx="1934583" cy="1227123"/>
          </a:xfrm>
          <a:prstGeom prst="rect">
            <a:avLst/>
          </a:prstGeom>
        </p:spPr>
      </p:pic>
    </p:spTree>
    <p:extLst>
      <p:ext uri="{BB962C8B-B14F-4D97-AF65-F5344CB8AC3E}">
        <p14:creationId xmlns:p14="http://schemas.microsoft.com/office/powerpoint/2010/main" val="1170136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edge">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1300"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3"/>
                                        </p:tgtEl>
                                      </p:cBhvr>
                                    </p:cmd>
                                  </p:childTnLst>
                                </p:cTn>
                              </p:par>
                            </p:childTnLst>
                          </p:cTn>
                        </p:par>
                      </p:childTnLst>
                    </p:cTn>
                  </p:par>
                </p:childTnLst>
              </p:cTn>
              <p:nextCondLst>
                <p:cond evt="onClick" delay="0">
                  <p:tgtEl>
                    <p:spTgt spid="43"/>
                  </p:tgtEl>
                </p:cond>
              </p:nextCondLst>
            </p:seq>
            <p:video>
              <p:cMediaNode>
                <p:cTn id="27" fill="hold" display="0">
                  <p:stCondLst>
                    <p:cond delay="indefinite"/>
                  </p:stCondLst>
                </p:cTn>
                <p:tgtEl>
                  <p:spTgt spid="4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0647" y="589688"/>
            <a:ext cx="6983868" cy="1077218"/>
          </a:xfrm>
          <a:prstGeom prst="rect">
            <a:avLst/>
          </a:prstGeom>
          <a:noFill/>
        </p:spPr>
        <p:txBody>
          <a:bodyPr wrap="square" rtlCol="0">
            <a:spAutoFit/>
          </a:bodyPr>
          <a:lstStyle/>
          <a:p>
            <a:pPr algn="ctr"/>
            <a:r>
              <a:rPr lang="en-US" sz="3200" dirty="0" err="1">
                <a:solidFill>
                  <a:srgbClr val="FF0000"/>
                </a:solidFill>
                <a:latin typeface="Caribi"/>
                <a:cs typeface="Times New Roman" panose="02020603050405020304" pitchFamily="18" charset="0"/>
              </a:rPr>
              <a:t>Sơ</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đồ</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trạm</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lượt</a:t>
            </a:r>
            <a:r>
              <a:rPr lang="en-US" sz="3200" dirty="0">
                <a:solidFill>
                  <a:srgbClr val="FF0000"/>
                </a:solidFill>
                <a:latin typeface="Caribi"/>
                <a:cs typeface="Times New Roman" panose="02020603050405020304" pitchFamily="18" charset="0"/>
              </a:rPr>
              <a:t> 3: </a:t>
            </a:r>
          </a:p>
          <a:p>
            <a:pPr algn="ctr"/>
            <a:r>
              <a:rPr lang="en-US" sz="3200" dirty="0" err="1">
                <a:latin typeface="Caribi"/>
                <a:cs typeface="Times New Roman" panose="02020603050405020304" pitchFamily="18" charset="0"/>
                <a:sym typeface="+mn-ea"/>
              </a:rPr>
              <a:t>Hoàn</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thành</a:t>
            </a:r>
            <a:r>
              <a:rPr lang="en-US" sz="3200" dirty="0">
                <a:latin typeface="Caribi"/>
                <a:cs typeface="Times New Roman" panose="02020603050405020304" pitchFamily="18" charset="0"/>
                <a:sym typeface="+mn-ea"/>
              </a:rPr>
              <a:t> PHT </a:t>
            </a:r>
            <a:r>
              <a:rPr lang="en-US" sz="3200" dirty="0" err="1">
                <a:latin typeface="Caribi"/>
                <a:cs typeface="Times New Roman" panose="02020603050405020304" pitchFamily="18" charset="0"/>
                <a:sym typeface="+mn-ea"/>
              </a:rPr>
              <a:t>tại</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trạm</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tương</a:t>
            </a:r>
            <a:r>
              <a:rPr lang="en-US" sz="3200" dirty="0">
                <a:latin typeface="Caribi"/>
                <a:cs typeface="Times New Roman" panose="02020603050405020304" pitchFamily="18" charset="0"/>
                <a:sym typeface="+mn-ea"/>
              </a:rPr>
              <a:t> </a:t>
            </a:r>
            <a:r>
              <a:rPr lang="en-US" sz="3200" dirty="0" err="1">
                <a:latin typeface="Caribi"/>
                <a:cs typeface="Times New Roman" panose="02020603050405020304" pitchFamily="18" charset="0"/>
                <a:sym typeface="+mn-ea"/>
              </a:rPr>
              <a:t>ứng</a:t>
            </a:r>
            <a:r>
              <a:rPr lang="en-US" sz="3200" dirty="0">
                <a:latin typeface="Caribi"/>
                <a:cs typeface="Times New Roman" panose="02020603050405020304" pitchFamily="18" charset="0"/>
                <a:sym typeface="+mn-ea"/>
              </a:rPr>
              <a:t> (3’) </a:t>
            </a:r>
            <a:endParaRPr lang="en-US" sz="3200" dirty="0">
              <a:latin typeface="Caribi"/>
              <a:cs typeface="Times New Roman" panose="02020603050405020304" pitchFamily="18" charset="0"/>
            </a:endParaRPr>
          </a:p>
        </p:txBody>
      </p:sp>
      <p:sp>
        <p:nvSpPr>
          <p:cNvPr id="3" name="TextBox 2"/>
          <p:cNvSpPr txBox="1"/>
          <p:nvPr/>
        </p:nvSpPr>
        <p:spPr>
          <a:xfrm>
            <a:off x="1748291" y="1868653"/>
            <a:ext cx="1613240"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A</a:t>
            </a:r>
          </a:p>
        </p:txBody>
      </p:sp>
      <p:sp>
        <p:nvSpPr>
          <p:cNvPr id="4" name="TextBox 3"/>
          <p:cNvSpPr txBox="1"/>
          <p:nvPr/>
        </p:nvSpPr>
        <p:spPr>
          <a:xfrm>
            <a:off x="3928144" y="1868653"/>
            <a:ext cx="1613240"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B</a:t>
            </a:r>
          </a:p>
        </p:txBody>
      </p:sp>
      <p:sp>
        <p:nvSpPr>
          <p:cNvPr id="5" name="TextBox 4"/>
          <p:cNvSpPr txBox="1"/>
          <p:nvPr/>
        </p:nvSpPr>
        <p:spPr>
          <a:xfrm>
            <a:off x="6544362" y="1865876"/>
            <a:ext cx="1202386"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C</a:t>
            </a:r>
          </a:p>
        </p:txBody>
      </p:sp>
      <p:sp>
        <p:nvSpPr>
          <p:cNvPr id="6" name="TextBox 5"/>
          <p:cNvSpPr txBox="1"/>
          <p:nvPr/>
        </p:nvSpPr>
        <p:spPr>
          <a:xfrm>
            <a:off x="8707646" y="1872319"/>
            <a:ext cx="1613240" cy="477054"/>
          </a:xfrm>
          <a:prstGeom prst="rect">
            <a:avLst/>
          </a:prstGeom>
          <a:noFill/>
        </p:spPr>
        <p:txBody>
          <a:bodyPr wrap="square" rtlCol="0">
            <a:spAutoFit/>
          </a:bodyPr>
          <a:lstStyle/>
          <a:p>
            <a:pPr algn="ctr"/>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D</a:t>
            </a:r>
          </a:p>
        </p:txBody>
      </p:sp>
      <p:sp>
        <p:nvSpPr>
          <p:cNvPr id="7" name="TextBox 6"/>
          <p:cNvSpPr txBox="1"/>
          <p:nvPr/>
        </p:nvSpPr>
        <p:spPr>
          <a:xfrm>
            <a:off x="1715150" y="2507004"/>
            <a:ext cx="1850281"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3A</a:t>
            </a:r>
            <a:r>
              <a:rPr lang="en-US" sz="2500" dirty="0">
                <a:latin typeface="Caribi"/>
                <a:cs typeface="Times New Roman" panose="02020603050405020304" pitchFamily="18" charset="0"/>
              </a:rPr>
              <a:t>)</a:t>
            </a:r>
          </a:p>
        </p:txBody>
      </p:sp>
      <p:sp>
        <p:nvSpPr>
          <p:cNvPr id="8" name="TextBox 7"/>
          <p:cNvSpPr txBox="1"/>
          <p:nvPr/>
        </p:nvSpPr>
        <p:spPr>
          <a:xfrm>
            <a:off x="1672116" y="3349482"/>
            <a:ext cx="1948505"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1A</a:t>
            </a:r>
            <a:r>
              <a:rPr lang="en-US" sz="2500" dirty="0">
                <a:latin typeface="Caribi"/>
                <a:cs typeface="Times New Roman" panose="02020603050405020304" pitchFamily="18" charset="0"/>
              </a:rPr>
              <a:t>)</a:t>
            </a:r>
          </a:p>
        </p:txBody>
      </p:sp>
      <p:sp>
        <p:nvSpPr>
          <p:cNvPr id="9" name="TextBox 8"/>
          <p:cNvSpPr txBox="1"/>
          <p:nvPr/>
        </p:nvSpPr>
        <p:spPr>
          <a:xfrm>
            <a:off x="1660207" y="4197192"/>
            <a:ext cx="1868514" cy="384334"/>
          </a:xfrm>
          <a:prstGeom prst="rect">
            <a:avLst/>
          </a:prstGeom>
          <a:noFill/>
        </p:spPr>
        <p:txBody>
          <a:bodyPr wrap="square" rtlCol="0">
            <a:no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2A</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0" name="TextBox 9"/>
          <p:cNvSpPr txBox="1"/>
          <p:nvPr/>
        </p:nvSpPr>
        <p:spPr>
          <a:xfrm>
            <a:off x="3775819" y="2504694"/>
            <a:ext cx="1911978"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3B</a:t>
            </a:r>
            <a:r>
              <a:rPr lang="en-US" sz="2500" dirty="0">
                <a:latin typeface="Caribi"/>
                <a:cs typeface="Times New Roman" panose="02020603050405020304" pitchFamily="18" charset="0"/>
              </a:rPr>
              <a:t>)</a:t>
            </a:r>
          </a:p>
        </p:txBody>
      </p:sp>
      <p:sp>
        <p:nvSpPr>
          <p:cNvPr id="11" name="TextBox 10"/>
          <p:cNvSpPr txBox="1"/>
          <p:nvPr/>
        </p:nvSpPr>
        <p:spPr>
          <a:xfrm>
            <a:off x="6183633" y="2498408"/>
            <a:ext cx="2076170" cy="419100"/>
          </a:xfrm>
          <a:prstGeom prst="rect">
            <a:avLst/>
          </a:prstGeom>
          <a:noFill/>
        </p:spPr>
        <p:txBody>
          <a:bodyPr wrap="square" rtlCol="0">
            <a:no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3C</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2" name="TextBox 11"/>
          <p:cNvSpPr txBox="1"/>
          <p:nvPr/>
        </p:nvSpPr>
        <p:spPr>
          <a:xfrm>
            <a:off x="8537260" y="2499572"/>
            <a:ext cx="1938402" cy="86177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3D</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3" name="TextBox 12"/>
          <p:cNvSpPr txBox="1"/>
          <p:nvPr/>
        </p:nvSpPr>
        <p:spPr>
          <a:xfrm>
            <a:off x="3680728" y="3347042"/>
            <a:ext cx="1915555" cy="86177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1B</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4" name="TextBox 13"/>
          <p:cNvSpPr txBox="1"/>
          <p:nvPr/>
        </p:nvSpPr>
        <p:spPr>
          <a:xfrm>
            <a:off x="6110287" y="3324227"/>
            <a:ext cx="1883667" cy="352425"/>
          </a:xfrm>
          <a:prstGeom prst="rect">
            <a:avLst/>
          </a:prstGeom>
          <a:noFill/>
        </p:spPr>
        <p:txBody>
          <a:bodyPr wrap="square" rtlCol="0">
            <a:no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1C</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5" name="TextBox 14"/>
          <p:cNvSpPr txBox="1"/>
          <p:nvPr/>
        </p:nvSpPr>
        <p:spPr>
          <a:xfrm>
            <a:off x="8481529" y="3315829"/>
            <a:ext cx="1984832" cy="86177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1D</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6" name="TextBox 15"/>
          <p:cNvSpPr txBox="1"/>
          <p:nvPr/>
        </p:nvSpPr>
        <p:spPr>
          <a:xfrm>
            <a:off x="3695127" y="4190805"/>
            <a:ext cx="1966545"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2B</a:t>
            </a:r>
            <a:r>
              <a:rPr lang="en-US" sz="2500" dirty="0">
                <a:latin typeface="Caribi"/>
                <a:cs typeface="Times New Roman" panose="02020603050405020304" pitchFamily="18" charset="0"/>
              </a:rPr>
              <a:t>)</a:t>
            </a:r>
          </a:p>
        </p:txBody>
      </p:sp>
      <p:sp>
        <p:nvSpPr>
          <p:cNvPr id="17" name="TextBox 16"/>
          <p:cNvSpPr txBox="1"/>
          <p:nvPr/>
        </p:nvSpPr>
        <p:spPr>
          <a:xfrm>
            <a:off x="6183412" y="4185030"/>
            <a:ext cx="1837034"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2C</a:t>
            </a:r>
            <a:r>
              <a:rPr lang="en-US" sz="2500" dirty="0">
                <a:latin typeface="Caribi"/>
                <a:cs typeface="Times New Roman" panose="02020603050405020304" pitchFamily="18" charset="0"/>
              </a:rPr>
              <a:t>)</a:t>
            </a:r>
          </a:p>
        </p:txBody>
      </p:sp>
      <p:sp>
        <p:nvSpPr>
          <p:cNvPr id="18" name="TextBox 17"/>
          <p:cNvSpPr txBox="1"/>
          <p:nvPr/>
        </p:nvSpPr>
        <p:spPr>
          <a:xfrm>
            <a:off x="8490812" y="4228845"/>
            <a:ext cx="1833100"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a:t>
            </a:r>
            <a:r>
              <a:rPr lang="vi-VN"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2D</a:t>
            </a:r>
            <a:r>
              <a:rPr lang="en-US" sz="2500" dirty="0">
                <a:latin typeface="Caribi"/>
                <a:cs typeface="Times New Roman" panose="02020603050405020304" pitchFamily="18" charset="0"/>
              </a:rPr>
              <a:t>)</a:t>
            </a:r>
          </a:p>
        </p:txBody>
      </p:sp>
      <p:cxnSp>
        <p:nvCxnSpPr>
          <p:cNvPr id="20" name="Straight Connector 19"/>
          <p:cNvCxnSpPr/>
          <p:nvPr/>
        </p:nvCxnSpPr>
        <p:spPr>
          <a:xfrm>
            <a:off x="3680729" y="1972797"/>
            <a:ext cx="0" cy="2627731"/>
          </a:xfrm>
          <a:prstGeom prst="line">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1" name="Straight Connector 20"/>
          <p:cNvCxnSpPr/>
          <p:nvPr/>
        </p:nvCxnSpPr>
        <p:spPr>
          <a:xfrm>
            <a:off x="5943600" y="1939745"/>
            <a:ext cx="0" cy="2627731"/>
          </a:xfrm>
          <a:prstGeom prst="line">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2" name="Straight Connector 21"/>
          <p:cNvCxnSpPr/>
          <p:nvPr/>
        </p:nvCxnSpPr>
        <p:spPr>
          <a:xfrm>
            <a:off x="8388582" y="1988657"/>
            <a:ext cx="0" cy="2654343"/>
          </a:xfrm>
          <a:prstGeom prst="line">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cxnSp>
      <p:grpSp>
        <p:nvGrpSpPr>
          <p:cNvPr id="40" name="Group 39"/>
          <p:cNvGrpSpPr/>
          <p:nvPr/>
        </p:nvGrpSpPr>
        <p:grpSpPr>
          <a:xfrm>
            <a:off x="3405672" y="2738855"/>
            <a:ext cx="7017068" cy="1698307"/>
            <a:chOff x="3827" y="3412"/>
            <a:chExt cx="14734" cy="3566"/>
          </a:xfrm>
        </p:grpSpPr>
        <p:cxnSp>
          <p:nvCxnSpPr>
            <p:cNvPr id="19" name="Elbow Connector 18"/>
            <p:cNvCxnSpPr/>
            <p:nvPr/>
          </p:nvCxnSpPr>
          <p:spPr>
            <a:xfrm rot="10800000" flipV="1">
              <a:off x="3827" y="3437"/>
              <a:ext cx="115" cy="3541"/>
            </a:xfrm>
            <a:prstGeom prst="bentConnector3">
              <a:avLst>
                <a:gd name="adj1" fmla="val -310480"/>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1" name="Elbow Connector 30"/>
            <p:cNvCxnSpPr/>
            <p:nvPr/>
          </p:nvCxnSpPr>
          <p:spPr>
            <a:xfrm rot="10800000" flipV="1">
              <a:off x="8200" y="3427"/>
              <a:ext cx="115" cy="3541"/>
            </a:xfrm>
            <a:prstGeom prst="bentConnector3">
              <a:avLst>
                <a:gd name="adj1" fmla="val -310480"/>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4" name="Elbow Connector 33"/>
            <p:cNvCxnSpPr/>
            <p:nvPr/>
          </p:nvCxnSpPr>
          <p:spPr>
            <a:xfrm rot="10800000" flipV="1">
              <a:off x="13380" y="3412"/>
              <a:ext cx="115" cy="3541"/>
            </a:xfrm>
            <a:prstGeom prst="bentConnector3">
              <a:avLst>
                <a:gd name="adj1" fmla="val -375955"/>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7" name="Elbow Connector 36"/>
            <p:cNvCxnSpPr/>
            <p:nvPr/>
          </p:nvCxnSpPr>
          <p:spPr>
            <a:xfrm rot="10800000" flipV="1">
              <a:off x="18446" y="3412"/>
              <a:ext cx="115" cy="3541"/>
            </a:xfrm>
            <a:prstGeom prst="bentConnector3">
              <a:avLst>
                <a:gd name="adj1" fmla="val -310482"/>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41" name="Group 40"/>
          <p:cNvGrpSpPr/>
          <p:nvPr/>
        </p:nvGrpSpPr>
        <p:grpSpPr>
          <a:xfrm>
            <a:off x="3034399" y="3729439"/>
            <a:ext cx="6920545" cy="524828"/>
            <a:chOff x="1846" y="5553"/>
            <a:chExt cx="14740" cy="1102"/>
          </a:xfrm>
        </p:grpSpPr>
        <p:cxnSp>
          <p:nvCxnSpPr>
            <p:cNvPr id="23" name="Straight Arrow Connector 22"/>
            <p:cNvCxnSpPr/>
            <p:nvPr/>
          </p:nvCxnSpPr>
          <p:spPr>
            <a:xfrm flipH="1" flipV="1">
              <a:off x="1846" y="5612"/>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2" name="Straight Arrow Connector 31"/>
            <p:cNvCxnSpPr/>
            <p:nvPr/>
          </p:nvCxnSpPr>
          <p:spPr>
            <a:xfrm flipH="1" flipV="1">
              <a:off x="6104" y="5553"/>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5" name="Straight Arrow Connector 34"/>
            <p:cNvCxnSpPr/>
            <p:nvPr/>
          </p:nvCxnSpPr>
          <p:spPr>
            <a:xfrm flipH="1" flipV="1">
              <a:off x="11232" y="5612"/>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8" name="Straight Arrow Connector 37"/>
            <p:cNvCxnSpPr/>
            <p:nvPr/>
          </p:nvCxnSpPr>
          <p:spPr>
            <a:xfrm flipH="1" flipV="1">
              <a:off x="16582" y="5576"/>
              <a:ext cx="4" cy="1043"/>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grpSp>
        <p:nvGrpSpPr>
          <p:cNvPr id="42" name="Group 41"/>
          <p:cNvGrpSpPr/>
          <p:nvPr/>
        </p:nvGrpSpPr>
        <p:grpSpPr>
          <a:xfrm>
            <a:off x="3036305" y="2897438"/>
            <a:ext cx="6919578" cy="471488"/>
            <a:chOff x="1850" y="3799"/>
            <a:chExt cx="14732" cy="990"/>
          </a:xfrm>
        </p:grpSpPr>
        <p:cxnSp>
          <p:nvCxnSpPr>
            <p:cNvPr id="24" name="Straight Arrow Connector 23"/>
            <p:cNvCxnSpPr/>
            <p:nvPr/>
          </p:nvCxnSpPr>
          <p:spPr>
            <a:xfrm flipH="1" flipV="1">
              <a:off x="1850" y="3843"/>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3" name="Straight Arrow Connector 32"/>
            <p:cNvCxnSpPr/>
            <p:nvPr/>
          </p:nvCxnSpPr>
          <p:spPr>
            <a:xfrm flipH="1" flipV="1">
              <a:off x="6108" y="3799"/>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6" name="Straight Arrow Connector 35"/>
            <p:cNvCxnSpPr/>
            <p:nvPr/>
          </p:nvCxnSpPr>
          <p:spPr>
            <a:xfrm flipH="1" flipV="1">
              <a:off x="11231" y="3842"/>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9" name="Straight Arrow Connector 38"/>
            <p:cNvCxnSpPr/>
            <p:nvPr/>
          </p:nvCxnSpPr>
          <p:spPr>
            <a:xfrm flipH="1" flipV="1">
              <a:off x="16581" y="3806"/>
              <a:ext cx="1" cy="946"/>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pic>
        <p:nvPicPr>
          <p:cNvPr id="43" name="3 min">
            <a:hlinkClick r:id="" action="ppaction://media"/>
            <a:extLst>
              <a:ext uri="{FF2B5EF4-FFF2-40B4-BE49-F238E27FC236}">
                <a16:creationId xmlns:a16="http://schemas.microsoft.com/office/drawing/2014/main" id="{279D7613-9FD4-AC7A-90A0-D43F9E1852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51913" y="99799"/>
            <a:ext cx="1737698" cy="919097"/>
          </a:xfrm>
          <a:prstGeom prst="rect">
            <a:avLst/>
          </a:prstGeom>
        </p:spPr>
      </p:pic>
    </p:spTree>
    <p:extLst>
      <p:ext uri="{BB962C8B-B14F-4D97-AF65-F5344CB8AC3E}">
        <p14:creationId xmlns:p14="http://schemas.microsoft.com/office/powerpoint/2010/main" val="660088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edge">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1300"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3"/>
                                        </p:tgtEl>
                                      </p:cBhvr>
                                    </p:cmd>
                                  </p:childTnLst>
                                </p:cTn>
                              </p:par>
                            </p:childTnLst>
                          </p:cTn>
                        </p:par>
                      </p:childTnLst>
                    </p:cTn>
                  </p:par>
                </p:childTnLst>
              </p:cTn>
              <p:nextCondLst>
                <p:cond evt="onClick" delay="0">
                  <p:tgtEl>
                    <p:spTgt spid="43"/>
                  </p:tgtEl>
                </p:cond>
              </p:nextCondLst>
            </p:seq>
            <p:video>
              <p:cMediaNode>
                <p:cTn id="27" fill="hold" display="0">
                  <p:stCondLst>
                    <p:cond delay="indefinite"/>
                  </p:stCondLst>
                </p:cTn>
                <p:tgtEl>
                  <p:spTgt spid="4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9429" y="560233"/>
            <a:ext cx="6983868" cy="1077218"/>
          </a:xfrm>
          <a:prstGeom prst="rect">
            <a:avLst/>
          </a:prstGeom>
          <a:noFill/>
        </p:spPr>
        <p:txBody>
          <a:bodyPr wrap="square" rtlCol="0">
            <a:spAutoFit/>
          </a:bodyPr>
          <a:lstStyle/>
          <a:p>
            <a:pPr algn="ctr"/>
            <a:r>
              <a:rPr lang="en-US" sz="3200" dirty="0" err="1">
                <a:solidFill>
                  <a:srgbClr val="FF0000"/>
                </a:solidFill>
                <a:latin typeface="Caribi"/>
                <a:cs typeface="Times New Roman" panose="02020603050405020304" pitchFamily="18" charset="0"/>
              </a:rPr>
              <a:t>Sơ</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đồ</a:t>
            </a:r>
            <a:r>
              <a:rPr lang="en-US" sz="3200" dirty="0">
                <a:solidFill>
                  <a:srgbClr val="FF0000"/>
                </a:solidFill>
                <a:latin typeface="Caribi"/>
                <a:cs typeface="Times New Roman" panose="02020603050405020304" pitchFamily="18" charset="0"/>
              </a:rPr>
              <a:t> di </a:t>
            </a:r>
            <a:r>
              <a:rPr lang="en-US" sz="3200" dirty="0" err="1">
                <a:solidFill>
                  <a:srgbClr val="FF0000"/>
                </a:solidFill>
                <a:latin typeface="Caribi"/>
                <a:cs typeface="Times New Roman" panose="02020603050405020304" pitchFamily="18" charset="0"/>
              </a:rPr>
              <a:t>chuyển</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trạm</a:t>
            </a:r>
            <a:r>
              <a:rPr lang="en-US" sz="3200" dirty="0">
                <a:solidFill>
                  <a:srgbClr val="FF0000"/>
                </a:solidFill>
                <a:latin typeface="Caribi"/>
                <a:cs typeface="Times New Roman" panose="02020603050405020304" pitchFamily="18" charset="0"/>
              </a:rPr>
              <a:t> </a:t>
            </a:r>
            <a:r>
              <a:rPr lang="en-US" sz="3200" dirty="0" err="1">
                <a:solidFill>
                  <a:srgbClr val="FF0000"/>
                </a:solidFill>
                <a:latin typeface="Caribi"/>
                <a:cs typeface="Times New Roman" panose="02020603050405020304" pitchFamily="18" charset="0"/>
              </a:rPr>
              <a:t>lượt</a:t>
            </a:r>
            <a:r>
              <a:rPr lang="en-US" sz="3200" dirty="0">
                <a:solidFill>
                  <a:srgbClr val="FF0000"/>
                </a:solidFill>
                <a:latin typeface="Caribi"/>
                <a:cs typeface="Times New Roman" panose="02020603050405020304" pitchFamily="18" charset="0"/>
              </a:rPr>
              <a:t> 4: </a:t>
            </a:r>
          </a:p>
          <a:p>
            <a:pPr algn="ctr"/>
            <a:r>
              <a:rPr lang="en-US" sz="3200" dirty="0" err="1">
                <a:latin typeface="Caribi"/>
                <a:cs typeface="Times New Roman" panose="02020603050405020304" pitchFamily="18" charset="0"/>
              </a:rPr>
              <a:t>Về</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vị</a:t>
            </a:r>
            <a:r>
              <a:rPr lang="en-US" sz="3200" dirty="0">
                <a:latin typeface="Caribi"/>
                <a:cs typeface="Times New Roman" panose="02020603050405020304" pitchFamily="18" charset="0"/>
              </a:rPr>
              <a:t> </a:t>
            </a:r>
            <a:r>
              <a:rPr lang="en-US" sz="3200" dirty="0" err="1">
                <a:latin typeface="Caribi"/>
                <a:cs typeface="Times New Roman" panose="02020603050405020304" pitchFamily="18" charset="0"/>
              </a:rPr>
              <a:t>trí</a:t>
            </a:r>
            <a:r>
              <a:rPr lang="en-US" sz="3200" dirty="0">
                <a:latin typeface="Caribi"/>
                <a:cs typeface="Times New Roman" panose="02020603050405020304" pitchFamily="18" charset="0"/>
              </a:rPr>
              <a:t> ban </a:t>
            </a:r>
            <a:r>
              <a:rPr lang="en-US" sz="3200" dirty="0" err="1">
                <a:latin typeface="Caribi"/>
                <a:cs typeface="Times New Roman" panose="02020603050405020304" pitchFamily="18" charset="0"/>
              </a:rPr>
              <a:t>đầu</a:t>
            </a:r>
            <a:endParaRPr lang="en-US" sz="3200" dirty="0">
              <a:latin typeface="Caribi"/>
              <a:cs typeface="Times New Roman" panose="02020603050405020304" pitchFamily="18" charset="0"/>
            </a:endParaRPr>
          </a:p>
        </p:txBody>
      </p:sp>
      <p:sp>
        <p:nvSpPr>
          <p:cNvPr id="3" name="TextBox 2"/>
          <p:cNvSpPr txBox="1"/>
          <p:nvPr/>
        </p:nvSpPr>
        <p:spPr>
          <a:xfrm>
            <a:off x="1885702" y="1578159"/>
            <a:ext cx="1547610" cy="477054"/>
          </a:xfrm>
          <a:prstGeom prst="rect">
            <a:avLst/>
          </a:prstGeom>
          <a:noFill/>
        </p:spPr>
        <p:txBody>
          <a:bodyPr wrap="square" rtlCol="0">
            <a:spAutoFit/>
          </a:bodyPr>
          <a:lstStyle/>
          <a:p>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A</a:t>
            </a:r>
          </a:p>
        </p:txBody>
      </p:sp>
      <p:sp>
        <p:nvSpPr>
          <p:cNvPr id="4" name="TextBox 3"/>
          <p:cNvSpPr txBox="1"/>
          <p:nvPr/>
        </p:nvSpPr>
        <p:spPr>
          <a:xfrm>
            <a:off x="4278229" y="1590296"/>
            <a:ext cx="1547610" cy="477054"/>
          </a:xfrm>
          <a:prstGeom prst="rect">
            <a:avLst/>
          </a:prstGeom>
          <a:noFill/>
        </p:spPr>
        <p:txBody>
          <a:bodyPr wrap="square" rtlCol="0">
            <a:spAutoFit/>
          </a:bodyPr>
          <a:lstStyle/>
          <a:p>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B</a:t>
            </a:r>
          </a:p>
        </p:txBody>
      </p:sp>
      <p:sp>
        <p:nvSpPr>
          <p:cNvPr id="5" name="TextBox 4"/>
          <p:cNvSpPr txBox="1"/>
          <p:nvPr/>
        </p:nvSpPr>
        <p:spPr>
          <a:xfrm>
            <a:off x="6182313" y="1577190"/>
            <a:ext cx="1674428" cy="477054"/>
          </a:xfrm>
          <a:prstGeom prst="rect">
            <a:avLst/>
          </a:prstGeom>
          <a:noFill/>
        </p:spPr>
        <p:txBody>
          <a:bodyPr wrap="square" rtlCol="0">
            <a:spAutoFit/>
          </a:bodyPr>
          <a:lstStyle/>
          <a:p>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C</a:t>
            </a:r>
          </a:p>
        </p:txBody>
      </p:sp>
      <p:sp>
        <p:nvSpPr>
          <p:cNvPr id="6" name="TextBox 5"/>
          <p:cNvSpPr txBox="1"/>
          <p:nvPr/>
        </p:nvSpPr>
        <p:spPr>
          <a:xfrm>
            <a:off x="8492977" y="1577190"/>
            <a:ext cx="1693812" cy="477054"/>
          </a:xfrm>
          <a:prstGeom prst="rect">
            <a:avLst/>
          </a:prstGeom>
          <a:noFill/>
        </p:spPr>
        <p:txBody>
          <a:bodyPr wrap="square" rtlCol="0">
            <a:spAutoFit/>
          </a:bodyPr>
          <a:lstStyle/>
          <a:p>
            <a:r>
              <a:rPr lang="en-US" sz="2500" dirty="0" err="1">
                <a:latin typeface="Caribi"/>
                <a:cs typeface="Times New Roman" panose="02020603050405020304" pitchFamily="18" charset="0"/>
              </a:rPr>
              <a:t>Cụm</a:t>
            </a:r>
            <a:r>
              <a:rPr lang="en-US" sz="2500" dirty="0">
                <a:latin typeface="Caribi"/>
                <a:cs typeface="Times New Roman" panose="02020603050405020304" pitchFamily="18" charset="0"/>
              </a:rPr>
              <a:t> D</a:t>
            </a:r>
          </a:p>
        </p:txBody>
      </p:sp>
      <p:sp>
        <p:nvSpPr>
          <p:cNvPr id="7" name="TextBox 6"/>
          <p:cNvSpPr txBox="1"/>
          <p:nvPr/>
        </p:nvSpPr>
        <p:spPr>
          <a:xfrm>
            <a:off x="1632253" y="2297019"/>
            <a:ext cx="1834193" cy="47705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1A</a:t>
            </a:r>
            <a:r>
              <a:rPr lang="en-US" sz="2500" dirty="0">
                <a:latin typeface="Caribi"/>
                <a:cs typeface="Times New Roman" panose="02020603050405020304" pitchFamily="18" charset="0"/>
              </a:rPr>
              <a:t>)</a:t>
            </a:r>
          </a:p>
        </p:txBody>
      </p:sp>
      <p:sp>
        <p:nvSpPr>
          <p:cNvPr id="8" name="TextBox 7"/>
          <p:cNvSpPr txBox="1"/>
          <p:nvPr/>
        </p:nvSpPr>
        <p:spPr>
          <a:xfrm>
            <a:off x="1614049" y="3073226"/>
            <a:ext cx="1868613"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2A</a:t>
            </a:r>
            <a:r>
              <a:rPr lang="en-US" sz="2500" dirty="0">
                <a:latin typeface="Caribi"/>
                <a:cs typeface="Times New Roman" panose="02020603050405020304" pitchFamily="18" charset="0"/>
              </a:rPr>
              <a:t>)</a:t>
            </a:r>
          </a:p>
        </p:txBody>
      </p:sp>
      <p:sp>
        <p:nvSpPr>
          <p:cNvPr id="9" name="TextBox 8"/>
          <p:cNvSpPr txBox="1"/>
          <p:nvPr/>
        </p:nvSpPr>
        <p:spPr>
          <a:xfrm>
            <a:off x="1627333" y="3938638"/>
            <a:ext cx="1805979" cy="86177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3A</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0" name="TextBox 9"/>
          <p:cNvSpPr txBox="1"/>
          <p:nvPr/>
        </p:nvSpPr>
        <p:spPr>
          <a:xfrm>
            <a:off x="3950993" y="2302216"/>
            <a:ext cx="1834195"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1B</a:t>
            </a:r>
            <a:r>
              <a:rPr lang="en-US" sz="2500" dirty="0">
                <a:latin typeface="Caribi"/>
                <a:cs typeface="Times New Roman" panose="02020603050405020304" pitchFamily="18" charset="0"/>
              </a:rPr>
              <a:t>)</a:t>
            </a:r>
          </a:p>
        </p:txBody>
      </p:sp>
      <p:sp>
        <p:nvSpPr>
          <p:cNvPr id="11" name="TextBox 10"/>
          <p:cNvSpPr txBox="1"/>
          <p:nvPr/>
        </p:nvSpPr>
        <p:spPr>
          <a:xfrm>
            <a:off x="5868754" y="2297019"/>
            <a:ext cx="1954033" cy="86177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1C</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2" name="TextBox 11"/>
          <p:cNvSpPr txBox="1"/>
          <p:nvPr/>
        </p:nvSpPr>
        <p:spPr>
          <a:xfrm>
            <a:off x="8047489" y="2292798"/>
            <a:ext cx="1977554" cy="86177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1</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1D</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3" name="TextBox 12"/>
          <p:cNvSpPr txBox="1"/>
          <p:nvPr/>
        </p:nvSpPr>
        <p:spPr>
          <a:xfrm>
            <a:off x="3941233" y="3107012"/>
            <a:ext cx="1862320" cy="86177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2B</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4" name="TextBox 13"/>
          <p:cNvSpPr txBox="1"/>
          <p:nvPr/>
        </p:nvSpPr>
        <p:spPr>
          <a:xfrm>
            <a:off x="5825839" y="3106427"/>
            <a:ext cx="1954928" cy="86177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2 </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2C</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5" name="TextBox 14"/>
          <p:cNvSpPr txBox="1"/>
          <p:nvPr/>
        </p:nvSpPr>
        <p:spPr>
          <a:xfrm>
            <a:off x="8112519" y="3076127"/>
            <a:ext cx="2225760" cy="861774"/>
          </a:xfrm>
          <a:prstGeom prst="rect">
            <a:avLst/>
          </a:prstGeom>
          <a:noFill/>
        </p:spPr>
        <p:txBody>
          <a:bodyPr wrap="square" rtlCol="0">
            <a:spAutoFit/>
          </a:bodyPr>
          <a:lstStyle/>
          <a:p>
            <a:r>
              <a:rPr lang="en-US" sz="2500" dirty="0" err="1">
                <a:solidFill>
                  <a:srgbClr val="FF0000"/>
                </a:solidFill>
                <a:latin typeface="Caribi"/>
                <a:cs typeface="Times New Roman" panose="02020603050405020304" pitchFamily="18" charset="0"/>
              </a:rPr>
              <a:t>Trạm</a:t>
            </a:r>
            <a:r>
              <a:rPr lang="en-US" sz="2500" dirty="0">
                <a:solidFill>
                  <a:srgbClr val="FF0000"/>
                </a:solidFill>
                <a:latin typeface="Caribi"/>
                <a:cs typeface="Times New Roman" panose="02020603050405020304" pitchFamily="18" charset="0"/>
              </a:rPr>
              <a:t> </a:t>
            </a:r>
            <a:r>
              <a:rPr lang="en-US" sz="2500">
                <a:solidFill>
                  <a:srgbClr val="FF0000"/>
                </a:solidFill>
                <a:latin typeface="Caribi"/>
                <a:cs typeface="Times New Roman" panose="02020603050405020304" pitchFamily="18" charset="0"/>
              </a:rPr>
              <a:t>2</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2D</a:t>
            </a:r>
            <a:r>
              <a:rPr lang="en-US" sz="2500" dirty="0">
                <a:latin typeface="Caribi"/>
                <a:cs typeface="Times New Roman" panose="02020603050405020304" pitchFamily="18" charset="0"/>
              </a:rPr>
              <a:t>)</a:t>
            </a:r>
          </a:p>
          <a:p>
            <a:endParaRPr lang="en-US" sz="2500" dirty="0">
              <a:latin typeface="Caribi"/>
              <a:cs typeface="Times New Roman" panose="02020603050405020304" pitchFamily="18" charset="0"/>
            </a:endParaRPr>
          </a:p>
        </p:txBody>
      </p:sp>
      <p:sp>
        <p:nvSpPr>
          <p:cNvPr id="16" name="TextBox 15"/>
          <p:cNvSpPr txBox="1"/>
          <p:nvPr/>
        </p:nvSpPr>
        <p:spPr>
          <a:xfrm>
            <a:off x="3954230" y="3950775"/>
            <a:ext cx="1886543"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3B</a:t>
            </a:r>
            <a:r>
              <a:rPr lang="en-US" sz="2500" dirty="0">
                <a:latin typeface="Caribi"/>
                <a:cs typeface="Times New Roman" panose="02020603050405020304" pitchFamily="18" charset="0"/>
              </a:rPr>
              <a:t>)</a:t>
            </a:r>
          </a:p>
        </p:txBody>
      </p:sp>
      <p:sp>
        <p:nvSpPr>
          <p:cNvPr id="17" name="TextBox 16"/>
          <p:cNvSpPr txBox="1"/>
          <p:nvPr/>
        </p:nvSpPr>
        <p:spPr>
          <a:xfrm>
            <a:off x="5820817" y="3936411"/>
            <a:ext cx="2130020"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3C</a:t>
            </a:r>
            <a:r>
              <a:rPr lang="en-US" sz="2500" dirty="0">
                <a:latin typeface="Caribi"/>
                <a:cs typeface="Times New Roman" panose="02020603050405020304" pitchFamily="18" charset="0"/>
              </a:rPr>
              <a:t>)</a:t>
            </a:r>
          </a:p>
        </p:txBody>
      </p:sp>
      <p:sp>
        <p:nvSpPr>
          <p:cNvPr id="18" name="TextBox 17"/>
          <p:cNvSpPr txBox="1"/>
          <p:nvPr/>
        </p:nvSpPr>
        <p:spPr>
          <a:xfrm>
            <a:off x="8062680" y="3896086"/>
            <a:ext cx="2154677" cy="477054"/>
          </a:xfrm>
          <a:prstGeom prst="rect">
            <a:avLst/>
          </a:prstGeom>
          <a:noFill/>
        </p:spPr>
        <p:txBody>
          <a:bodyPr wrap="square" rtlCol="0">
            <a:spAutoFit/>
          </a:bodyPr>
          <a:lstStyle/>
          <a:p>
            <a:r>
              <a:rPr lang="en-US" sz="2500" err="1">
                <a:solidFill>
                  <a:srgbClr val="FF0000"/>
                </a:solidFill>
                <a:latin typeface="Caribi"/>
                <a:cs typeface="Times New Roman" panose="02020603050405020304" pitchFamily="18" charset="0"/>
              </a:rPr>
              <a:t>Trạm</a:t>
            </a:r>
            <a:r>
              <a:rPr lang="en-US" sz="2500">
                <a:solidFill>
                  <a:srgbClr val="FF0000"/>
                </a:solidFill>
                <a:latin typeface="Caribi"/>
                <a:cs typeface="Times New Roman" panose="02020603050405020304" pitchFamily="18" charset="0"/>
              </a:rPr>
              <a:t> 3</a:t>
            </a:r>
            <a:r>
              <a:rPr lang="en-US" sz="2500">
                <a:latin typeface="Caribi"/>
                <a:cs typeface="Times New Roman" panose="02020603050405020304" pitchFamily="18" charset="0"/>
              </a:rPr>
              <a:t>(</a:t>
            </a:r>
            <a:r>
              <a:rPr lang="vi-VN" sz="2500">
                <a:latin typeface="Caribi"/>
                <a:cs typeface="Times New Roman" panose="02020603050405020304" pitchFamily="18" charset="0"/>
              </a:rPr>
              <a:t>N</a:t>
            </a:r>
            <a:r>
              <a:rPr lang="en-US" sz="2500">
                <a:latin typeface="Caribi"/>
                <a:cs typeface="Times New Roman" panose="02020603050405020304" pitchFamily="18" charset="0"/>
              </a:rPr>
              <a:t>3D</a:t>
            </a:r>
            <a:r>
              <a:rPr lang="en-US" sz="2500" dirty="0">
                <a:latin typeface="Caribi"/>
                <a:cs typeface="Times New Roman" panose="02020603050405020304" pitchFamily="18" charset="0"/>
              </a:rPr>
              <a:t>)</a:t>
            </a:r>
          </a:p>
        </p:txBody>
      </p:sp>
      <p:cxnSp>
        <p:nvCxnSpPr>
          <p:cNvPr id="20" name="Straight Connector 19"/>
          <p:cNvCxnSpPr/>
          <p:nvPr/>
        </p:nvCxnSpPr>
        <p:spPr>
          <a:xfrm>
            <a:off x="3783360" y="1664959"/>
            <a:ext cx="0" cy="2627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459" y="1725147"/>
            <a:ext cx="0" cy="2627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87816" y="1638347"/>
            <a:ext cx="0" cy="26543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131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0089" y="437639"/>
            <a:ext cx="2882520" cy="553998"/>
          </a:xfrm>
          <a:prstGeom prst="rect">
            <a:avLst/>
          </a:prstGeom>
          <a:noFill/>
        </p:spPr>
        <p:txBody>
          <a:bodyPr wrap="none" rtlCol="0">
            <a:spAutoFit/>
          </a:bodyPr>
          <a:lstStyle/>
          <a:p>
            <a:r>
              <a:rPr lang="en-US" sz="3000" b="1" dirty="0">
                <a:solidFill>
                  <a:srgbClr val="FF0000"/>
                </a:solidFill>
                <a:latin typeface="Caribi"/>
                <a:cs typeface="Times New Roman" panose="02020603050405020304" pitchFamily="18" charset="0"/>
              </a:rPr>
              <a:t>CHẤM ĐIỂM PHT</a:t>
            </a:r>
          </a:p>
        </p:txBody>
      </p:sp>
      <p:sp>
        <p:nvSpPr>
          <p:cNvPr id="4" name="TextBox 3"/>
          <p:cNvSpPr txBox="1"/>
          <p:nvPr/>
        </p:nvSpPr>
        <p:spPr>
          <a:xfrm>
            <a:off x="3465806" y="4182590"/>
            <a:ext cx="4998484" cy="553998"/>
          </a:xfrm>
          <a:prstGeom prst="rect">
            <a:avLst/>
          </a:prstGeom>
          <a:noFill/>
        </p:spPr>
        <p:txBody>
          <a:bodyPr wrap="none" rtlCol="0">
            <a:spAutoFit/>
          </a:bodyPr>
          <a:lstStyle/>
          <a:p>
            <a:r>
              <a:rPr lang="en-US" sz="3000" b="1" dirty="0">
                <a:latin typeface="Caribi"/>
                <a:cs typeface="Times New Roman" panose="02020603050405020304" pitchFamily="18" charset="0"/>
              </a:rPr>
              <a:t>QUỸ ĐIỂM: </a:t>
            </a:r>
            <a:r>
              <a:rPr lang="en-US" sz="3000" b="1" dirty="0">
                <a:solidFill>
                  <a:srgbClr val="FF0000"/>
                </a:solidFill>
                <a:latin typeface="Caribi"/>
                <a:cs typeface="Times New Roman" panose="02020603050405020304" pitchFamily="18" charset="0"/>
              </a:rPr>
              <a:t>10 ĐIỂM / 1 TRẠM</a:t>
            </a:r>
          </a:p>
        </p:txBody>
      </p:sp>
      <p:pic>
        <p:nvPicPr>
          <p:cNvPr id="5" name="3 min">
            <a:hlinkClick r:id="" action="ppaction://media"/>
            <a:extLst>
              <a:ext uri="{FF2B5EF4-FFF2-40B4-BE49-F238E27FC236}">
                <a16:creationId xmlns:a16="http://schemas.microsoft.com/office/drawing/2014/main" id="{279D7613-9FD4-AC7A-90A0-D43F9E1852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51913" y="99799"/>
            <a:ext cx="1737698" cy="919097"/>
          </a:xfrm>
          <a:prstGeom prst="rect">
            <a:avLst/>
          </a:prstGeom>
        </p:spPr>
      </p:pic>
      <p:sp>
        <p:nvSpPr>
          <p:cNvPr id="10" name="TextBox 9">
            <a:extLst>
              <a:ext uri="{FF2B5EF4-FFF2-40B4-BE49-F238E27FC236}">
                <a16:creationId xmlns:a16="http://schemas.microsoft.com/office/drawing/2014/main" id="{C2EEB604-B859-F079-254C-E504EBCA5EC8}"/>
              </a:ext>
            </a:extLst>
          </p:cNvPr>
          <p:cNvSpPr txBox="1"/>
          <p:nvPr/>
        </p:nvSpPr>
        <p:spPr>
          <a:xfrm>
            <a:off x="687016" y="2243778"/>
            <a:ext cx="1680052" cy="461665"/>
          </a:xfrm>
          <a:prstGeom prst="rect">
            <a:avLst/>
          </a:prstGeom>
          <a:noFill/>
        </p:spPr>
        <p:txBody>
          <a:bodyPr wrap="square" rtlCol="0">
            <a:spAutoFit/>
          </a:bodyPr>
          <a:lstStyle/>
          <a:p>
            <a:r>
              <a:rPr lang="vi-VN" sz="2400"/>
              <a:t>Nhóm 2A</a:t>
            </a:r>
            <a:endParaRPr lang="en-US" sz="2400"/>
          </a:p>
        </p:txBody>
      </p:sp>
      <p:sp>
        <p:nvSpPr>
          <p:cNvPr id="11" name="Arrow: Left-Right 10">
            <a:extLst>
              <a:ext uri="{FF2B5EF4-FFF2-40B4-BE49-F238E27FC236}">
                <a16:creationId xmlns:a16="http://schemas.microsoft.com/office/drawing/2014/main" id="{CC1D8A12-60E2-8D28-90F4-463493F01194}"/>
              </a:ext>
            </a:extLst>
          </p:cNvPr>
          <p:cNvSpPr/>
          <p:nvPr/>
        </p:nvSpPr>
        <p:spPr>
          <a:xfrm>
            <a:off x="2438613" y="1556792"/>
            <a:ext cx="1056716" cy="2091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A149FF-0267-D56C-31DB-8E8984BB5CB1}"/>
              </a:ext>
            </a:extLst>
          </p:cNvPr>
          <p:cNvSpPr txBox="1"/>
          <p:nvPr/>
        </p:nvSpPr>
        <p:spPr>
          <a:xfrm>
            <a:off x="9353891" y="1427304"/>
            <a:ext cx="1545976" cy="461665"/>
          </a:xfrm>
          <a:prstGeom prst="rect">
            <a:avLst/>
          </a:prstGeom>
          <a:noFill/>
        </p:spPr>
        <p:txBody>
          <a:bodyPr wrap="square" rtlCol="0">
            <a:spAutoFit/>
          </a:bodyPr>
          <a:lstStyle/>
          <a:p>
            <a:r>
              <a:rPr lang="vi-VN" sz="2400"/>
              <a:t>Nhóm 1D</a:t>
            </a:r>
            <a:endParaRPr lang="en-US" sz="2400"/>
          </a:p>
        </p:txBody>
      </p:sp>
      <p:sp>
        <p:nvSpPr>
          <p:cNvPr id="13" name="TextBox 12">
            <a:extLst>
              <a:ext uri="{FF2B5EF4-FFF2-40B4-BE49-F238E27FC236}">
                <a16:creationId xmlns:a16="http://schemas.microsoft.com/office/drawing/2014/main" id="{E7BC4979-FF46-FDD7-B6A7-B86BC318F664}"/>
              </a:ext>
            </a:extLst>
          </p:cNvPr>
          <p:cNvSpPr txBox="1"/>
          <p:nvPr/>
        </p:nvSpPr>
        <p:spPr>
          <a:xfrm>
            <a:off x="6687282" y="2192674"/>
            <a:ext cx="1895063" cy="461665"/>
          </a:xfrm>
          <a:prstGeom prst="rect">
            <a:avLst/>
          </a:prstGeom>
          <a:noFill/>
        </p:spPr>
        <p:txBody>
          <a:bodyPr wrap="square" rtlCol="0">
            <a:spAutoFit/>
          </a:bodyPr>
          <a:lstStyle/>
          <a:p>
            <a:r>
              <a:rPr lang="vi-VN" sz="2400"/>
              <a:t>Nhóm 2C  </a:t>
            </a:r>
            <a:endParaRPr lang="en-US" sz="2400"/>
          </a:p>
        </p:txBody>
      </p:sp>
      <p:sp>
        <p:nvSpPr>
          <p:cNvPr id="14" name="TextBox 13">
            <a:extLst>
              <a:ext uri="{FF2B5EF4-FFF2-40B4-BE49-F238E27FC236}">
                <a16:creationId xmlns:a16="http://schemas.microsoft.com/office/drawing/2014/main" id="{815289AF-F980-30DC-B362-00ED2EA122F7}"/>
              </a:ext>
            </a:extLst>
          </p:cNvPr>
          <p:cNvSpPr txBox="1"/>
          <p:nvPr/>
        </p:nvSpPr>
        <p:spPr>
          <a:xfrm>
            <a:off x="687016" y="3043864"/>
            <a:ext cx="1592356" cy="461665"/>
          </a:xfrm>
          <a:prstGeom prst="rect">
            <a:avLst/>
          </a:prstGeom>
          <a:noFill/>
        </p:spPr>
        <p:txBody>
          <a:bodyPr wrap="square" rtlCol="0">
            <a:spAutoFit/>
          </a:bodyPr>
          <a:lstStyle/>
          <a:p>
            <a:r>
              <a:rPr lang="vi-VN" sz="2400"/>
              <a:t>Nhóm 3A </a:t>
            </a:r>
            <a:endParaRPr lang="en-US" sz="2400"/>
          </a:p>
        </p:txBody>
      </p:sp>
      <p:sp>
        <p:nvSpPr>
          <p:cNvPr id="15" name="TextBox 14">
            <a:extLst>
              <a:ext uri="{FF2B5EF4-FFF2-40B4-BE49-F238E27FC236}">
                <a16:creationId xmlns:a16="http://schemas.microsoft.com/office/drawing/2014/main" id="{B1828003-4781-D647-FCB8-594D924E65A6}"/>
              </a:ext>
            </a:extLst>
          </p:cNvPr>
          <p:cNvSpPr txBox="1"/>
          <p:nvPr/>
        </p:nvSpPr>
        <p:spPr>
          <a:xfrm>
            <a:off x="687016" y="1427304"/>
            <a:ext cx="1545976" cy="461665"/>
          </a:xfrm>
          <a:prstGeom prst="rect">
            <a:avLst/>
          </a:prstGeom>
          <a:noFill/>
        </p:spPr>
        <p:txBody>
          <a:bodyPr wrap="square" rtlCol="0">
            <a:spAutoFit/>
          </a:bodyPr>
          <a:lstStyle/>
          <a:p>
            <a:r>
              <a:rPr lang="vi-VN" sz="2400"/>
              <a:t>Nhóm 1A </a:t>
            </a:r>
            <a:endParaRPr lang="en-US" sz="2400"/>
          </a:p>
        </p:txBody>
      </p:sp>
      <p:sp>
        <p:nvSpPr>
          <p:cNvPr id="16" name="TextBox 15">
            <a:extLst>
              <a:ext uri="{FF2B5EF4-FFF2-40B4-BE49-F238E27FC236}">
                <a16:creationId xmlns:a16="http://schemas.microsoft.com/office/drawing/2014/main" id="{2F2C5F22-CC0A-3916-9010-F5B9F1DB7CC4}"/>
              </a:ext>
            </a:extLst>
          </p:cNvPr>
          <p:cNvSpPr txBox="1"/>
          <p:nvPr/>
        </p:nvSpPr>
        <p:spPr>
          <a:xfrm>
            <a:off x="3756990" y="2232786"/>
            <a:ext cx="1523662" cy="461665"/>
          </a:xfrm>
          <a:prstGeom prst="rect">
            <a:avLst/>
          </a:prstGeom>
          <a:noFill/>
        </p:spPr>
        <p:txBody>
          <a:bodyPr wrap="square" rtlCol="0">
            <a:spAutoFit/>
          </a:bodyPr>
          <a:lstStyle/>
          <a:p>
            <a:r>
              <a:rPr lang="vi-VN" sz="2400"/>
              <a:t>Nhóm 2B</a:t>
            </a:r>
            <a:endParaRPr lang="en-US" sz="2400"/>
          </a:p>
        </p:txBody>
      </p:sp>
      <p:sp>
        <p:nvSpPr>
          <p:cNvPr id="17" name="TextBox 16">
            <a:extLst>
              <a:ext uri="{FF2B5EF4-FFF2-40B4-BE49-F238E27FC236}">
                <a16:creationId xmlns:a16="http://schemas.microsoft.com/office/drawing/2014/main" id="{E4A06733-44DA-525C-C778-4F8307CB8AFF}"/>
              </a:ext>
            </a:extLst>
          </p:cNvPr>
          <p:cNvSpPr txBox="1"/>
          <p:nvPr/>
        </p:nvSpPr>
        <p:spPr>
          <a:xfrm>
            <a:off x="3756990" y="1427305"/>
            <a:ext cx="1523662" cy="461665"/>
          </a:xfrm>
          <a:prstGeom prst="rect">
            <a:avLst/>
          </a:prstGeom>
          <a:noFill/>
        </p:spPr>
        <p:txBody>
          <a:bodyPr wrap="square" rtlCol="0">
            <a:spAutoFit/>
          </a:bodyPr>
          <a:lstStyle/>
          <a:p>
            <a:r>
              <a:rPr lang="vi-VN" sz="2400"/>
              <a:t>Nhóm 1B </a:t>
            </a:r>
            <a:endParaRPr lang="en-US" sz="2400"/>
          </a:p>
        </p:txBody>
      </p:sp>
      <p:sp>
        <p:nvSpPr>
          <p:cNvPr id="18" name="TextBox 17">
            <a:extLst>
              <a:ext uri="{FF2B5EF4-FFF2-40B4-BE49-F238E27FC236}">
                <a16:creationId xmlns:a16="http://schemas.microsoft.com/office/drawing/2014/main" id="{DB54EF8D-2197-7B52-CB44-1CCFEC3B3674}"/>
              </a:ext>
            </a:extLst>
          </p:cNvPr>
          <p:cNvSpPr txBox="1"/>
          <p:nvPr/>
        </p:nvSpPr>
        <p:spPr>
          <a:xfrm>
            <a:off x="3759784" y="2989618"/>
            <a:ext cx="3843130" cy="461665"/>
          </a:xfrm>
          <a:prstGeom prst="rect">
            <a:avLst/>
          </a:prstGeom>
          <a:noFill/>
        </p:spPr>
        <p:txBody>
          <a:bodyPr wrap="square" rtlCol="0">
            <a:spAutoFit/>
          </a:bodyPr>
          <a:lstStyle/>
          <a:p>
            <a:r>
              <a:rPr lang="vi-VN" sz="2400"/>
              <a:t>Nhóm 3B</a:t>
            </a:r>
            <a:endParaRPr lang="en-US" sz="2400"/>
          </a:p>
        </p:txBody>
      </p:sp>
      <p:sp>
        <p:nvSpPr>
          <p:cNvPr id="19" name="Arrow: Left-Right 18">
            <a:extLst>
              <a:ext uri="{FF2B5EF4-FFF2-40B4-BE49-F238E27FC236}">
                <a16:creationId xmlns:a16="http://schemas.microsoft.com/office/drawing/2014/main" id="{81E9AACE-05D7-AD0F-EF35-B97C67D41590}"/>
              </a:ext>
            </a:extLst>
          </p:cNvPr>
          <p:cNvSpPr/>
          <p:nvPr/>
        </p:nvSpPr>
        <p:spPr>
          <a:xfrm>
            <a:off x="2438613" y="2371805"/>
            <a:ext cx="1056716" cy="2091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37B73791-8D85-7DD7-84C0-4821B070FB84}"/>
              </a:ext>
            </a:extLst>
          </p:cNvPr>
          <p:cNvSpPr/>
          <p:nvPr/>
        </p:nvSpPr>
        <p:spPr>
          <a:xfrm>
            <a:off x="2463344" y="3158663"/>
            <a:ext cx="1056716" cy="2091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Right 21">
            <a:extLst>
              <a:ext uri="{FF2B5EF4-FFF2-40B4-BE49-F238E27FC236}">
                <a16:creationId xmlns:a16="http://schemas.microsoft.com/office/drawing/2014/main" id="{4FC9B20A-242A-7AFD-8A8A-C06C671513C7}"/>
              </a:ext>
            </a:extLst>
          </p:cNvPr>
          <p:cNvSpPr/>
          <p:nvPr/>
        </p:nvSpPr>
        <p:spPr>
          <a:xfrm>
            <a:off x="8223555" y="2318923"/>
            <a:ext cx="1056716" cy="2091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E43AA8-DE5C-B8BA-F0CB-33807E89DEC2}"/>
              </a:ext>
            </a:extLst>
          </p:cNvPr>
          <p:cNvSpPr txBox="1"/>
          <p:nvPr/>
        </p:nvSpPr>
        <p:spPr>
          <a:xfrm>
            <a:off x="9353891" y="2192673"/>
            <a:ext cx="1545976" cy="461665"/>
          </a:xfrm>
          <a:prstGeom prst="rect">
            <a:avLst/>
          </a:prstGeom>
          <a:noFill/>
        </p:spPr>
        <p:txBody>
          <a:bodyPr wrap="square" rtlCol="0">
            <a:spAutoFit/>
          </a:bodyPr>
          <a:lstStyle/>
          <a:p>
            <a:r>
              <a:rPr lang="vi-VN" sz="2400"/>
              <a:t>Nhóm 2D</a:t>
            </a:r>
            <a:endParaRPr lang="en-US" sz="2400"/>
          </a:p>
        </p:txBody>
      </p:sp>
      <p:sp>
        <p:nvSpPr>
          <p:cNvPr id="25" name="TextBox 24">
            <a:extLst>
              <a:ext uri="{FF2B5EF4-FFF2-40B4-BE49-F238E27FC236}">
                <a16:creationId xmlns:a16="http://schemas.microsoft.com/office/drawing/2014/main" id="{9BAC62AD-9D1A-6BDD-91E2-63E7DA13CE75}"/>
              </a:ext>
            </a:extLst>
          </p:cNvPr>
          <p:cNvSpPr txBox="1"/>
          <p:nvPr/>
        </p:nvSpPr>
        <p:spPr>
          <a:xfrm>
            <a:off x="6672062" y="1427304"/>
            <a:ext cx="1895063" cy="461665"/>
          </a:xfrm>
          <a:prstGeom prst="rect">
            <a:avLst/>
          </a:prstGeom>
          <a:noFill/>
        </p:spPr>
        <p:txBody>
          <a:bodyPr wrap="square" rtlCol="0">
            <a:spAutoFit/>
          </a:bodyPr>
          <a:lstStyle/>
          <a:p>
            <a:r>
              <a:rPr lang="vi-VN" sz="2400"/>
              <a:t>Nhóm 1C  </a:t>
            </a:r>
            <a:endParaRPr lang="en-US" sz="2400"/>
          </a:p>
        </p:txBody>
      </p:sp>
      <p:sp>
        <p:nvSpPr>
          <p:cNvPr id="26" name="Arrow: Left-Right 25">
            <a:extLst>
              <a:ext uri="{FF2B5EF4-FFF2-40B4-BE49-F238E27FC236}">
                <a16:creationId xmlns:a16="http://schemas.microsoft.com/office/drawing/2014/main" id="{302BDDA5-0CB3-880D-F8F9-2FA595DA89A0}"/>
              </a:ext>
            </a:extLst>
          </p:cNvPr>
          <p:cNvSpPr/>
          <p:nvPr/>
        </p:nvSpPr>
        <p:spPr>
          <a:xfrm>
            <a:off x="8173935" y="1524659"/>
            <a:ext cx="1056716" cy="2091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CE7571F-47B1-6EA8-C4E2-6EB11EBD62CC}"/>
              </a:ext>
            </a:extLst>
          </p:cNvPr>
          <p:cNvSpPr txBox="1"/>
          <p:nvPr/>
        </p:nvSpPr>
        <p:spPr>
          <a:xfrm>
            <a:off x="9419604" y="2989616"/>
            <a:ext cx="1545976" cy="461665"/>
          </a:xfrm>
          <a:prstGeom prst="rect">
            <a:avLst/>
          </a:prstGeom>
          <a:noFill/>
        </p:spPr>
        <p:txBody>
          <a:bodyPr wrap="square" rtlCol="0">
            <a:spAutoFit/>
          </a:bodyPr>
          <a:lstStyle/>
          <a:p>
            <a:r>
              <a:rPr lang="vi-VN" sz="2400"/>
              <a:t>Nhóm 3D</a:t>
            </a:r>
            <a:endParaRPr lang="en-US" sz="2400"/>
          </a:p>
        </p:txBody>
      </p:sp>
      <p:sp>
        <p:nvSpPr>
          <p:cNvPr id="28" name="TextBox 27">
            <a:extLst>
              <a:ext uri="{FF2B5EF4-FFF2-40B4-BE49-F238E27FC236}">
                <a16:creationId xmlns:a16="http://schemas.microsoft.com/office/drawing/2014/main" id="{67E01BEA-FE15-DF22-7C6F-57B2854B9551}"/>
              </a:ext>
            </a:extLst>
          </p:cNvPr>
          <p:cNvSpPr txBox="1"/>
          <p:nvPr/>
        </p:nvSpPr>
        <p:spPr>
          <a:xfrm>
            <a:off x="6672062" y="2989617"/>
            <a:ext cx="1895063" cy="461665"/>
          </a:xfrm>
          <a:prstGeom prst="rect">
            <a:avLst/>
          </a:prstGeom>
          <a:noFill/>
        </p:spPr>
        <p:txBody>
          <a:bodyPr wrap="square" rtlCol="0">
            <a:spAutoFit/>
          </a:bodyPr>
          <a:lstStyle/>
          <a:p>
            <a:r>
              <a:rPr lang="vi-VN" sz="2400"/>
              <a:t>Nhóm 3C  </a:t>
            </a:r>
            <a:endParaRPr lang="en-US" sz="2400"/>
          </a:p>
        </p:txBody>
      </p:sp>
      <p:sp>
        <p:nvSpPr>
          <p:cNvPr id="29" name="Arrow: Left-Right 28">
            <a:extLst>
              <a:ext uri="{FF2B5EF4-FFF2-40B4-BE49-F238E27FC236}">
                <a16:creationId xmlns:a16="http://schemas.microsoft.com/office/drawing/2014/main" id="{8573CAFE-4822-2216-15AF-35D1E0E34B11}"/>
              </a:ext>
            </a:extLst>
          </p:cNvPr>
          <p:cNvSpPr/>
          <p:nvPr/>
        </p:nvSpPr>
        <p:spPr>
          <a:xfrm>
            <a:off x="8245611" y="3115863"/>
            <a:ext cx="1056716" cy="2091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17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03240" y="615983"/>
            <a:ext cx="6299835" cy="387668"/>
          </a:xfrm>
          <a:prstGeom prst="rect">
            <a:avLst/>
          </a:prstGeom>
        </p:spPr>
        <p:txBody>
          <a:bodyPr>
            <a:noAutofit/>
          </a:bodyPr>
          <a:lstStyle/>
          <a:p>
            <a:pPr algn="ctr" defTabSz="200025">
              <a:spcBef>
                <a:spcPct val="0"/>
              </a:spcBef>
              <a:spcAft>
                <a:spcPct val="0"/>
              </a:spcAft>
            </a:pPr>
            <a:r>
              <a:rPr lang="en-US" sz="3000" b="1">
                <a:latin typeface="Caribi"/>
                <a:ea typeface="等线"/>
              </a:rPr>
              <a:t>ĐÁP ÁN </a:t>
            </a:r>
            <a:r>
              <a:rPr sz="3000" b="1">
                <a:latin typeface="Caribi"/>
                <a:ea typeface="等线"/>
              </a:rPr>
              <a:t>TRẠM 1: TÔI ĐỘC NHẤT</a:t>
            </a:r>
          </a:p>
          <a:p>
            <a:pPr algn="ctr" defTabSz="200025">
              <a:spcBef>
                <a:spcPct val="0"/>
              </a:spcBef>
              <a:spcAft>
                <a:spcPct val="0"/>
              </a:spcAft>
            </a:pPr>
            <a:endParaRPr sz="1200" b="1">
              <a:solidFill>
                <a:srgbClr val="FF0000"/>
              </a:solidFill>
              <a:latin typeface="Caribi"/>
              <a:ea typeface="等线"/>
            </a:endParaRPr>
          </a:p>
        </p:txBody>
      </p:sp>
      <p:graphicFrame>
        <p:nvGraphicFramePr>
          <p:cNvPr id="5" name="Table 4"/>
          <p:cNvGraphicFramePr/>
          <p:nvPr>
            <p:custDataLst>
              <p:tags r:id="rId1"/>
            </p:custDataLst>
            <p:extLst>
              <p:ext uri="{D42A27DB-BD31-4B8C-83A1-F6EECF244321}">
                <p14:modId xmlns:p14="http://schemas.microsoft.com/office/powerpoint/2010/main" val="4187019499"/>
              </p:ext>
            </p:extLst>
          </p:nvPr>
        </p:nvGraphicFramePr>
        <p:xfrm>
          <a:off x="1558767" y="1373029"/>
          <a:ext cx="4501992" cy="4251006"/>
        </p:xfrm>
        <a:graphic>
          <a:graphicData uri="http://schemas.openxmlformats.org/drawingml/2006/table">
            <a:tbl>
              <a:tblPr/>
              <a:tblGrid>
                <a:gridCol w="970598">
                  <a:extLst>
                    <a:ext uri="{9D8B030D-6E8A-4147-A177-3AD203B41FA5}">
                      <a16:colId xmlns:a16="http://schemas.microsoft.com/office/drawing/2014/main" val="20000"/>
                    </a:ext>
                  </a:extLst>
                </a:gridCol>
                <a:gridCol w="2028825">
                  <a:extLst>
                    <a:ext uri="{9D8B030D-6E8A-4147-A177-3AD203B41FA5}">
                      <a16:colId xmlns:a16="http://schemas.microsoft.com/office/drawing/2014/main" val="20001"/>
                    </a:ext>
                  </a:extLst>
                </a:gridCol>
                <a:gridCol w="1502569">
                  <a:extLst>
                    <a:ext uri="{9D8B030D-6E8A-4147-A177-3AD203B41FA5}">
                      <a16:colId xmlns:a16="http://schemas.microsoft.com/office/drawing/2014/main" val="20002"/>
                    </a:ext>
                  </a:extLst>
                </a:gridCol>
              </a:tblGrid>
              <a:tr h="548640">
                <a:tc gridSpan="3">
                  <a:txBody>
                    <a:bodyPr/>
                    <a:lstStyle/>
                    <a:p>
                      <a:pPr marL="0" indent="0" algn="ctr">
                        <a:spcBef>
                          <a:spcPct val="0"/>
                        </a:spcBef>
                        <a:spcAft>
                          <a:spcPct val="0"/>
                        </a:spcAft>
                      </a:pPr>
                      <a:r>
                        <a:rPr sz="2000" b="1">
                          <a:latin typeface="Caribi"/>
                          <a:ea typeface="等线"/>
                        </a:rPr>
                        <a:t>Hoàn thành bảng dưới đây </a:t>
                      </a:r>
                      <a:r>
                        <a:rPr sz="2000">
                          <a:latin typeface="Caribi"/>
                          <a:ea typeface="等线"/>
                        </a:rPr>
                        <a:t>(6 điểm/sai hoặc thiếu 1 trừ 0,5 điểm)</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0"/>
                  </a:ext>
                </a:extLst>
              </a:tr>
              <a:tr h="548640">
                <a:tc>
                  <a:txBody>
                    <a:bodyPr/>
                    <a:lstStyle/>
                    <a:p>
                      <a:pPr marL="0" indent="0" algn="ctr">
                        <a:spcBef>
                          <a:spcPct val="0"/>
                        </a:spcBef>
                        <a:spcAft>
                          <a:spcPct val="0"/>
                        </a:spcAft>
                      </a:pPr>
                      <a:r>
                        <a:rPr sz="2000" b="1">
                          <a:latin typeface="Caribi"/>
                          <a:ea typeface="等线"/>
                        </a:rPr>
                        <a:t>Z</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b="1" dirty="0" err="1">
                          <a:latin typeface="Caribi"/>
                          <a:ea typeface="等线"/>
                        </a:rPr>
                        <a:t>Tên</a:t>
                      </a:r>
                      <a:r>
                        <a:rPr sz="2000" b="1" dirty="0">
                          <a:latin typeface="Caribi"/>
                          <a:ea typeface="等线"/>
                        </a:rPr>
                        <a:t> </a:t>
                      </a:r>
                      <a:r>
                        <a:rPr sz="2000" b="1" dirty="0" err="1">
                          <a:latin typeface="Caribi"/>
                          <a:ea typeface="等线"/>
                        </a:rPr>
                        <a:t>nguyên</a:t>
                      </a:r>
                      <a:r>
                        <a:rPr sz="2000" b="1" dirty="0">
                          <a:latin typeface="Caribi"/>
                          <a:ea typeface="等线"/>
                        </a:rPr>
                        <a:t> </a:t>
                      </a:r>
                      <a:r>
                        <a:rPr sz="2000" b="1" dirty="0" err="1">
                          <a:latin typeface="Caribi"/>
                          <a:ea typeface="等线"/>
                        </a:rPr>
                        <a:t>tố</a:t>
                      </a:r>
                      <a:r>
                        <a:rPr sz="2000" b="1" dirty="0">
                          <a:latin typeface="Caribi"/>
                          <a:ea typeface="等线"/>
                        </a:rPr>
                        <a:t> </a:t>
                      </a:r>
                      <a:r>
                        <a:rPr sz="2000" b="1" dirty="0" err="1">
                          <a:latin typeface="Caribi"/>
                          <a:ea typeface="等线"/>
                        </a:rPr>
                        <a:t>hóa</a:t>
                      </a:r>
                      <a:r>
                        <a:rPr sz="2000" b="1" dirty="0">
                          <a:latin typeface="Caribi"/>
                          <a:ea typeface="等线"/>
                        </a:rPr>
                        <a:t> </a:t>
                      </a:r>
                      <a:r>
                        <a:rPr sz="2000" b="1" dirty="0" err="1">
                          <a:latin typeface="Caribi"/>
                          <a:ea typeface="等线"/>
                        </a:rPr>
                        <a:t>học</a:t>
                      </a:r>
                      <a:endParaRPr sz="2000" b="1" dirty="0">
                        <a:latin typeface="Caribi"/>
                        <a:ea typeface="等线"/>
                      </a:endParaRP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b="1">
                          <a:latin typeface="Caribi"/>
                          <a:ea typeface="等线"/>
                        </a:rPr>
                        <a:t>Kí hiệu hóa học</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05301">
                <a:tc>
                  <a:txBody>
                    <a:bodyPr/>
                    <a:lstStyle/>
                    <a:p>
                      <a:pPr marL="0" indent="0" algn="ctr">
                        <a:spcBef>
                          <a:spcPct val="0"/>
                        </a:spcBef>
                        <a:spcAft>
                          <a:spcPct val="0"/>
                        </a:spcAft>
                      </a:pPr>
                      <a:r>
                        <a:rPr sz="2000">
                          <a:latin typeface="Caribi"/>
                          <a:ea typeface="等线"/>
                        </a:rPr>
                        <a:t>1</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a:solidFill>
                            <a:srgbClr val="FF0000"/>
                          </a:solidFill>
                          <a:latin typeface="Caribi"/>
                          <a:ea typeface="等线"/>
                        </a:rPr>
                        <a:t>H</a:t>
                      </a:r>
                      <a:r>
                        <a:rPr sz="2000">
                          <a:latin typeface="Caribi"/>
                          <a:ea typeface="等线"/>
                        </a:rPr>
                        <a:t>ydrogen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a:solidFill>
                            <a:srgbClr val="FF0000"/>
                          </a:solidFill>
                          <a:latin typeface="Caribi"/>
                          <a:ea typeface="等线"/>
                        </a:rPr>
                        <a:t>H</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05301">
                <a:tc>
                  <a:txBody>
                    <a:bodyPr/>
                    <a:lstStyle/>
                    <a:p>
                      <a:pPr marL="0" indent="0" algn="ctr">
                        <a:spcBef>
                          <a:spcPct val="0"/>
                        </a:spcBef>
                        <a:spcAft>
                          <a:spcPct val="0"/>
                        </a:spcAft>
                      </a:pPr>
                      <a:r>
                        <a:rPr sz="2000">
                          <a:latin typeface="Caribi"/>
                          <a:ea typeface="等线"/>
                        </a:rPr>
                        <a:t>6</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a:latin typeface="Caribi"/>
                          <a:ea typeface="等线"/>
                        </a:rPr>
                        <a:t>Carbon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a:solidFill>
                            <a:srgbClr val="FF0000"/>
                          </a:solidFill>
                          <a:latin typeface="Caribi"/>
                          <a:ea typeface="等线"/>
                        </a:rPr>
                        <a:t>C</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05301">
                <a:tc>
                  <a:txBody>
                    <a:bodyPr/>
                    <a:lstStyle/>
                    <a:p>
                      <a:pPr marL="0" indent="0" algn="ctr">
                        <a:spcBef>
                          <a:spcPct val="0"/>
                        </a:spcBef>
                        <a:spcAft>
                          <a:spcPct val="0"/>
                        </a:spcAft>
                      </a:pPr>
                      <a:r>
                        <a:rPr sz="2000">
                          <a:latin typeface="Caribi"/>
                          <a:ea typeface="等线"/>
                        </a:rPr>
                        <a:t>7</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a:latin typeface="Caribi"/>
                          <a:ea typeface="等线"/>
                        </a:rPr>
                        <a:t>N</a:t>
                      </a:r>
                      <a:r>
                        <a:rPr sz="2000">
                          <a:solidFill>
                            <a:srgbClr val="FF0000"/>
                          </a:solidFill>
                          <a:latin typeface="Caribi"/>
                          <a:ea typeface="等线"/>
                        </a:rPr>
                        <a:t>i</a:t>
                      </a:r>
                      <a:r>
                        <a:rPr sz="2000">
                          <a:latin typeface="Caribi"/>
                          <a:ea typeface="等线"/>
                        </a:rPr>
                        <a:t>trogen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a:solidFill>
                            <a:srgbClr val="FF0000"/>
                          </a:solidFill>
                          <a:latin typeface="Caribi"/>
                          <a:ea typeface="等线"/>
                        </a:rPr>
                        <a:t>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05301">
                <a:tc>
                  <a:txBody>
                    <a:bodyPr/>
                    <a:lstStyle/>
                    <a:p>
                      <a:pPr marL="0" indent="0" algn="ctr">
                        <a:spcBef>
                          <a:spcPct val="0"/>
                        </a:spcBef>
                        <a:spcAft>
                          <a:spcPct val="0"/>
                        </a:spcAft>
                      </a:pPr>
                      <a:r>
                        <a:rPr sz="2000">
                          <a:latin typeface="Caribi"/>
                          <a:ea typeface="等线"/>
                        </a:rPr>
                        <a:t>8</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a:solidFill>
                            <a:srgbClr val="FF0000"/>
                          </a:solidFill>
                          <a:latin typeface="Caribi"/>
                          <a:ea typeface="等线"/>
                        </a:rPr>
                        <a:t>O</a:t>
                      </a:r>
                      <a:r>
                        <a:rPr sz="2000">
                          <a:latin typeface="Caribi"/>
                          <a:ea typeface="等线"/>
                        </a:rPr>
                        <a:t>xygen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a:solidFill>
                            <a:srgbClr val="FF0000"/>
                          </a:solidFill>
                          <a:latin typeface="Caribi"/>
                          <a:ea typeface="等线"/>
                        </a:rPr>
                        <a:t>O</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505301">
                <a:tc>
                  <a:txBody>
                    <a:bodyPr/>
                    <a:lstStyle/>
                    <a:p>
                      <a:pPr marL="0" indent="0" algn="ctr">
                        <a:spcBef>
                          <a:spcPct val="0"/>
                        </a:spcBef>
                        <a:spcAft>
                          <a:spcPct val="0"/>
                        </a:spcAft>
                      </a:pPr>
                      <a:r>
                        <a:rPr sz="2000">
                          <a:latin typeface="Caribi"/>
                          <a:ea typeface="等线"/>
                        </a:rPr>
                        <a:t>16</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a:latin typeface="Caribi"/>
                          <a:ea typeface="等线"/>
                        </a:rPr>
                        <a:t>Sulfur</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a:solidFill>
                            <a:srgbClr val="FF0000"/>
                          </a:solidFill>
                          <a:latin typeface="Caribi"/>
                          <a:ea typeface="等线"/>
                        </a:rPr>
                        <a:t>S</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505301">
                <a:tc>
                  <a:txBody>
                    <a:bodyPr/>
                    <a:lstStyle/>
                    <a:p>
                      <a:pPr marL="0" indent="0" algn="ctr">
                        <a:spcBef>
                          <a:spcPct val="0"/>
                        </a:spcBef>
                        <a:spcAft>
                          <a:spcPct val="0"/>
                        </a:spcAft>
                      </a:pPr>
                      <a:r>
                        <a:rPr sz="2000">
                          <a:latin typeface="Caribi"/>
                          <a:ea typeface="等线"/>
                        </a:rPr>
                        <a:t>19</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a:solidFill>
                            <a:srgbClr val="FF0000"/>
                          </a:solidFill>
                          <a:latin typeface="Caribi"/>
                          <a:ea typeface="等线"/>
                        </a:rPr>
                        <a:t>P</a:t>
                      </a:r>
                      <a:r>
                        <a:rPr sz="2000">
                          <a:latin typeface="Caribi"/>
                          <a:ea typeface="等线"/>
                        </a:rPr>
                        <a:t>otassium</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dirty="0">
                          <a:solidFill>
                            <a:srgbClr val="FF0000"/>
                          </a:solidFill>
                          <a:latin typeface="Caribi"/>
                          <a:ea typeface="等线"/>
                        </a:rPr>
                        <a:t>K</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
        <p:nvSpPr>
          <p:cNvPr id="6" name="Text Box 5"/>
          <p:cNvSpPr txBox="1"/>
          <p:nvPr/>
        </p:nvSpPr>
        <p:spPr>
          <a:xfrm>
            <a:off x="6233638" y="1373029"/>
            <a:ext cx="4162902" cy="1631216"/>
          </a:xfrm>
          <a:prstGeom prst="rect">
            <a:avLst/>
          </a:prstGeom>
        </p:spPr>
        <p:txBody>
          <a:bodyPr wrap="square">
            <a:spAutoFit/>
          </a:bodyPr>
          <a:lstStyle/>
          <a:p>
            <a:r>
              <a:rPr sz="2000" dirty="0" err="1">
                <a:latin typeface="Caribi"/>
                <a:ea typeface="等线"/>
              </a:rPr>
              <a:t>Viết</a:t>
            </a:r>
            <a:r>
              <a:rPr sz="2000" dirty="0">
                <a:latin typeface="Caribi"/>
                <a:ea typeface="等线"/>
              </a:rPr>
              <a:t> </a:t>
            </a:r>
            <a:r>
              <a:rPr sz="2000" b="1" i="1" dirty="0" err="1">
                <a:solidFill>
                  <a:srgbClr val="FF0000"/>
                </a:solidFill>
                <a:latin typeface="Caribi"/>
                <a:ea typeface="等线"/>
              </a:rPr>
              <a:t>tên</a:t>
            </a:r>
            <a:r>
              <a:rPr sz="2000" dirty="0">
                <a:latin typeface="Caribi"/>
                <a:ea typeface="等线"/>
              </a:rPr>
              <a:t>, </a:t>
            </a:r>
            <a:r>
              <a:rPr sz="2000" dirty="0" err="1">
                <a:latin typeface="Caribi"/>
                <a:ea typeface="等线"/>
              </a:rPr>
              <a:t>viết</a:t>
            </a:r>
            <a:r>
              <a:rPr sz="2000" dirty="0">
                <a:latin typeface="Caribi"/>
                <a:ea typeface="等线"/>
              </a:rPr>
              <a:t> </a:t>
            </a:r>
            <a:r>
              <a:rPr sz="2000" b="1" i="1" dirty="0" err="1">
                <a:solidFill>
                  <a:srgbClr val="FF0000"/>
                </a:solidFill>
                <a:latin typeface="Caribi"/>
                <a:ea typeface="等线"/>
              </a:rPr>
              <a:t>kí</a:t>
            </a:r>
            <a:r>
              <a:rPr sz="2000" b="1" i="1" dirty="0">
                <a:solidFill>
                  <a:srgbClr val="FF0000"/>
                </a:solidFill>
                <a:latin typeface="Caribi"/>
                <a:ea typeface="等线"/>
              </a:rPr>
              <a:t> </a:t>
            </a:r>
            <a:r>
              <a:rPr sz="2000" b="1" i="1" dirty="0" err="1">
                <a:solidFill>
                  <a:srgbClr val="FF0000"/>
                </a:solidFill>
                <a:latin typeface="Caribi"/>
                <a:ea typeface="等线"/>
              </a:rPr>
              <a:t>hiệu</a:t>
            </a:r>
            <a:r>
              <a:rPr sz="2000" b="1" i="1" dirty="0">
                <a:solidFill>
                  <a:srgbClr val="FF0000"/>
                </a:solidFill>
                <a:latin typeface="Caribi"/>
                <a:ea typeface="等线"/>
              </a:rPr>
              <a:t> </a:t>
            </a:r>
            <a:r>
              <a:rPr sz="2000" b="1" i="1" dirty="0" err="1">
                <a:solidFill>
                  <a:srgbClr val="FF0000"/>
                </a:solidFill>
                <a:latin typeface="Caribi"/>
                <a:ea typeface="等线"/>
              </a:rPr>
              <a:t>hóa</a:t>
            </a:r>
            <a:r>
              <a:rPr sz="2000" b="1" i="1" dirty="0">
                <a:solidFill>
                  <a:srgbClr val="FF0000"/>
                </a:solidFill>
                <a:latin typeface="Caribi"/>
                <a:ea typeface="等线"/>
              </a:rPr>
              <a:t> </a:t>
            </a:r>
            <a:r>
              <a:rPr sz="2000" b="1" i="1" dirty="0" err="1">
                <a:solidFill>
                  <a:srgbClr val="FF0000"/>
                </a:solidFill>
                <a:latin typeface="Caribi"/>
                <a:ea typeface="等线"/>
              </a:rPr>
              <a:t>học</a:t>
            </a:r>
            <a:r>
              <a:rPr sz="2000" dirty="0">
                <a:latin typeface="Caribi"/>
                <a:ea typeface="等线"/>
              </a:rPr>
              <a:t> </a:t>
            </a:r>
            <a:r>
              <a:rPr sz="2000" dirty="0" err="1">
                <a:latin typeface="Caribi"/>
                <a:ea typeface="等线"/>
              </a:rPr>
              <a:t>của</a:t>
            </a:r>
            <a:r>
              <a:rPr sz="2000" dirty="0">
                <a:latin typeface="Caribi"/>
                <a:ea typeface="等线"/>
              </a:rPr>
              <a:t> </a:t>
            </a:r>
            <a:r>
              <a:rPr sz="2000" dirty="0" err="1">
                <a:latin typeface="Caribi"/>
                <a:ea typeface="等线"/>
              </a:rPr>
              <a:t>một</a:t>
            </a:r>
            <a:r>
              <a:rPr sz="2000" dirty="0">
                <a:latin typeface="Caribi"/>
                <a:ea typeface="等线"/>
              </a:rPr>
              <a:t> </a:t>
            </a:r>
            <a:r>
              <a:rPr sz="2000" dirty="0" err="1">
                <a:latin typeface="Caribi"/>
                <a:ea typeface="等线"/>
              </a:rPr>
              <a:t>số</a:t>
            </a:r>
            <a:r>
              <a:rPr sz="2000" dirty="0">
                <a:latin typeface="Caribi"/>
                <a:ea typeface="等线"/>
              </a:rPr>
              <a:t> </a:t>
            </a:r>
            <a:r>
              <a:rPr sz="2000" i="1" dirty="0" err="1">
                <a:solidFill>
                  <a:srgbClr val="FF0000"/>
                </a:solidFill>
                <a:latin typeface="Caribi"/>
                <a:ea typeface="等线"/>
              </a:rPr>
              <a:t>nguyên</a:t>
            </a:r>
            <a:r>
              <a:rPr sz="2000" i="1" dirty="0">
                <a:solidFill>
                  <a:srgbClr val="FF0000"/>
                </a:solidFill>
                <a:latin typeface="Caribi"/>
                <a:ea typeface="等线"/>
              </a:rPr>
              <a:t> </a:t>
            </a:r>
            <a:r>
              <a:rPr sz="2000" i="1" dirty="0" err="1">
                <a:solidFill>
                  <a:srgbClr val="FF0000"/>
                </a:solidFill>
                <a:latin typeface="Caribi"/>
                <a:ea typeface="等线"/>
              </a:rPr>
              <a:t>tố</a:t>
            </a:r>
            <a:r>
              <a:rPr sz="2000" i="1" dirty="0">
                <a:solidFill>
                  <a:srgbClr val="FF0000"/>
                </a:solidFill>
                <a:latin typeface="Caribi"/>
                <a:ea typeface="等线"/>
              </a:rPr>
              <a:t> </a:t>
            </a:r>
            <a:r>
              <a:rPr sz="2000" i="1" dirty="0" err="1">
                <a:solidFill>
                  <a:srgbClr val="FF0000"/>
                </a:solidFill>
                <a:latin typeface="Caribi"/>
                <a:ea typeface="等线"/>
              </a:rPr>
              <a:t>hóa</a:t>
            </a:r>
            <a:r>
              <a:rPr sz="2000" i="1" dirty="0">
                <a:solidFill>
                  <a:srgbClr val="FF0000"/>
                </a:solidFill>
                <a:latin typeface="Caribi"/>
                <a:ea typeface="等线"/>
              </a:rPr>
              <a:t> </a:t>
            </a:r>
            <a:r>
              <a:rPr sz="2000" i="1" dirty="0" err="1">
                <a:solidFill>
                  <a:srgbClr val="FF0000"/>
                </a:solidFill>
                <a:latin typeface="Caribi"/>
                <a:ea typeface="等线"/>
              </a:rPr>
              <a:t>học</a:t>
            </a:r>
            <a:r>
              <a:rPr sz="2000" dirty="0">
                <a:latin typeface="Caribi"/>
                <a:ea typeface="等线"/>
              </a:rPr>
              <a:t> </a:t>
            </a:r>
            <a:r>
              <a:rPr sz="2000" dirty="0" err="1">
                <a:latin typeface="Caribi"/>
                <a:ea typeface="等线"/>
              </a:rPr>
              <a:t>tạo</a:t>
            </a:r>
            <a:r>
              <a:rPr sz="2000" dirty="0">
                <a:latin typeface="Caribi"/>
                <a:ea typeface="等线"/>
              </a:rPr>
              <a:t> </a:t>
            </a:r>
            <a:r>
              <a:rPr sz="2000" dirty="0" err="1">
                <a:latin typeface="Caribi"/>
                <a:ea typeface="等线"/>
              </a:rPr>
              <a:t>nên</a:t>
            </a:r>
            <a:r>
              <a:rPr sz="2000" dirty="0">
                <a:latin typeface="Caribi"/>
                <a:ea typeface="等线"/>
              </a:rPr>
              <a:t> </a:t>
            </a:r>
            <a:r>
              <a:rPr sz="2000" dirty="0" err="1">
                <a:latin typeface="Caribi"/>
                <a:ea typeface="等线"/>
              </a:rPr>
              <a:t>các</a:t>
            </a:r>
            <a:r>
              <a:rPr sz="2000" dirty="0">
                <a:latin typeface="Caribi"/>
                <a:ea typeface="等线"/>
              </a:rPr>
              <a:t> </a:t>
            </a:r>
            <a:r>
              <a:rPr sz="2000" dirty="0" err="1">
                <a:latin typeface="Caribi"/>
                <a:ea typeface="等线"/>
              </a:rPr>
              <a:t>chất</a:t>
            </a:r>
            <a:r>
              <a:rPr sz="2000" dirty="0">
                <a:latin typeface="Caribi"/>
                <a:ea typeface="等线"/>
              </a:rPr>
              <a:t> </a:t>
            </a:r>
            <a:r>
              <a:rPr sz="2000" dirty="0" err="1">
                <a:latin typeface="Caribi"/>
                <a:ea typeface="等线"/>
              </a:rPr>
              <a:t>có</a:t>
            </a:r>
            <a:r>
              <a:rPr sz="2000" dirty="0">
                <a:latin typeface="Caribi"/>
                <a:ea typeface="等线"/>
              </a:rPr>
              <a:t> </a:t>
            </a:r>
            <a:r>
              <a:rPr sz="2000" dirty="0" err="1">
                <a:latin typeface="Caribi"/>
                <a:ea typeface="等线"/>
              </a:rPr>
              <a:t>trong</a:t>
            </a:r>
            <a:r>
              <a:rPr sz="2000" dirty="0">
                <a:latin typeface="Caribi"/>
                <a:ea typeface="等线"/>
              </a:rPr>
              <a:t> </a:t>
            </a:r>
            <a:r>
              <a:rPr sz="2000" i="1" dirty="0" err="1">
                <a:latin typeface="Caribi"/>
                <a:ea typeface="等线"/>
              </a:rPr>
              <a:t>thành</a:t>
            </a:r>
            <a:r>
              <a:rPr sz="2000" i="1" dirty="0">
                <a:latin typeface="Caribi"/>
                <a:ea typeface="等线"/>
              </a:rPr>
              <a:t> </a:t>
            </a:r>
            <a:r>
              <a:rPr sz="2000" i="1" dirty="0" err="1">
                <a:latin typeface="Caribi"/>
                <a:ea typeface="等线"/>
              </a:rPr>
              <a:t>phần</a:t>
            </a:r>
            <a:r>
              <a:rPr sz="2000" i="1" dirty="0">
                <a:latin typeface="Caribi"/>
                <a:ea typeface="等线"/>
              </a:rPr>
              <a:t> </a:t>
            </a:r>
            <a:r>
              <a:rPr sz="2000" i="1" dirty="0" err="1">
                <a:latin typeface="Caribi"/>
                <a:ea typeface="等线"/>
              </a:rPr>
              <a:t>không</a:t>
            </a:r>
            <a:r>
              <a:rPr sz="2000" i="1" dirty="0">
                <a:latin typeface="Caribi"/>
                <a:ea typeface="等线"/>
              </a:rPr>
              <a:t> </a:t>
            </a:r>
            <a:r>
              <a:rPr sz="2000" i="1" dirty="0" err="1">
                <a:latin typeface="Caribi"/>
                <a:ea typeface="等线"/>
              </a:rPr>
              <a:t>khí</a:t>
            </a:r>
            <a:r>
              <a:rPr sz="2000" dirty="0">
                <a:latin typeface="Caribi"/>
                <a:ea typeface="等线"/>
              </a:rPr>
              <a:t> </a:t>
            </a:r>
            <a:r>
              <a:rPr sz="2000" dirty="0" err="1">
                <a:latin typeface="Caribi"/>
                <a:ea typeface="等线"/>
              </a:rPr>
              <a:t>vào</a:t>
            </a:r>
            <a:r>
              <a:rPr sz="2000" dirty="0">
                <a:latin typeface="Caribi"/>
                <a:ea typeface="等线"/>
              </a:rPr>
              <a:t> </a:t>
            </a:r>
            <a:r>
              <a:rPr sz="2000" dirty="0" err="1">
                <a:latin typeface="Caribi"/>
                <a:ea typeface="等线"/>
              </a:rPr>
              <a:t>các</a:t>
            </a:r>
            <a:r>
              <a:rPr sz="2000" dirty="0">
                <a:latin typeface="Caribi"/>
                <a:ea typeface="等线"/>
              </a:rPr>
              <a:t> </a:t>
            </a:r>
            <a:r>
              <a:rPr sz="2000" dirty="0" err="1">
                <a:latin typeface="Caribi"/>
                <a:ea typeface="等线"/>
              </a:rPr>
              <a:t>đám</a:t>
            </a:r>
            <a:r>
              <a:rPr sz="2000" dirty="0">
                <a:latin typeface="Caribi"/>
                <a:ea typeface="等线"/>
              </a:rPr>
              <a:t> </a:t>
            </a:r>
            <a:r>
              <a:rPr sz="2000" dirty="0" err="1">
                <a:latin typeface="Caribi"/>
                <a:ea typeface="等线"/>
              </a:rPr>
              <a:t>mây</a:t>
            </a:r>
            <a:r>
              <a:rPr sz="2000" dirty="0">
                <a:latin typeface="Caribi"/>
                <a:ea typeface="等线"/>
              </a:rPr>
              <a:t> </a:t>
            </a:r>
            <a:r>
              <a:rPr sz="2000" dirty="0" err="1">
                <a:latin typeface="Caribi"/>
                <a:ea typeface="等线"/>
              </a:rPr>
              <a:t>sau</a:t>
            </a:r>
            <a:r>
              <a:rPr sz="2000" dirty="0">
                <a:latin typeface="Caribi"/>
                <a:ea typeface="等线"/>
              </a:rPr>
              <a:t> (4 </a:t>
            </a:r>
            <a:r>
              <a:rPr sz="2000" dirty="0" err="1">
                <a:latin typeface="Caribi"/>
                <a:ea typeface="等线"/>
              </a:rPr>
              <a:t>điểm</a:t>
            </a:r>
            <a:r>
              <a:rPr sz="2000" dirty="0">
                <a:latin typeface="Caribi"/>
                <a:ea typeface="等线"/>
              </a:rPr>
              <a:t>/ </a:t>
            </a:r>
            <a:r>
              <a:rPr sz="2000" dirty="0" err="1">
                <a:latin typeface="Caribi"/>
                <a:ea typeface="等线"/>
              </a:rPr>
              <a:t>sai</a:t>
            </a:r>
            <a:r>
              <a:rPr sz="2000" dirty="0">
                <a:latin typeface="Caribi"/>
                <a:ea typeface="等线"/>
              </a:rPr>
              <a:t> </a:t>
            </a:r>
            <a:r>
              <a:rPr sz="2000" dirty="0" err="1">
                <a:latin typeface="Caribi"/>
                <a:ea typeface="等线"/>
              </a:rPr>
              <a:t>hoặc</a:t>
            </a:r>
            <a:r>
              <a:rPr sz="2000" dirty="0">
                <a:latin typeface="Caribi"/>
                <a:ea typeface="等线"/>
              </a:rPr>
              <a:t> </a:t>
            </a:r>
            <a:r>
              <a:rPr sz="2000" dirty="0" err="1">
                <a:latin typeface="Caribi"/>
                <a:ea typeface="等线"/>
              </a:rPr>
              <a:t>thiếu</a:t>
            </a:r>
            <a:r>
              <a:rPr sz="2000" dirty="0">
                <a:latin typeface="Caribi"/>
                <a:ea typeface="等线"/>
              </a:rPr>
              <a:t> 1</a:t>
            </a:r>
            <a:r>
              <a:rPr lang="en-US" sz="2000" dirty="0">
                <a:latin typeface="Caribi"/>
                <a:ea typeface="等线"/>
              </a:rPr>
              <a:t> </a:t>
            </a:r>
            <a:r>
              <a:rPr lang="en-US" sz="2000" dirty="0" err="1">
                <a:latin typeface="Caribi"/>
                <a:cs typeface="Times New Roman" panose="02020603050405020304" pitchFamily="18" charset="0"/>
              </a:rPr>
              <a:t>tên</a:t>
            </a:r>
            <a:r>
              <a:rPr lang="en-US" sz="2000" dirty="0">
                <a:latin typeface="Caribi"/>
                <a:cs typeface="Times New Roman" panose="02020603050405020304" pitchFamily="18" charset="0"/>
              </a:rPr>
              <a:t> hay 1 </a:t>
            </a:r>
            <a:r>
              <a:rPr lang="en-US" sz="2000" dirty="0" err="1">
                <a:latin typeface="Caribi"/>
                <a:cs typeface="Times New Roman" panose="02020603050405020304" pitchFamily="18" charset="0"/>
              </a:rPr>
              <a:t>kí</a:t>
            </a:r>
            <a:r>
              <a:rPr lang="en-US" sz="2000" dirty="0">
                <a:latin typeface="Caribi"/>
                <a:cs typeface="Times New Roman" panose="02020603050405020304" pitchFamily="18" charset="0"/>
              </a:rPr>
              <a:t> </a:t>
            </a:r>
            <a:r>
              <a:rPr lang="en-US" sz="2000" dirty="0" err="1">
                <a:latin typeface="Caribi"/>
                <a:cs typeface="Times New Roman" panose="02020603050405020304" pitchFamily="18" charset="0"/>
              </a:rPr>
              <a:t>hiệu</a:t>
            </a:r>
            <a:r>
              <a:rPr lang="en-US" sz="2000" dirty="0">
                <a:latin typeface="Caribi"/>
                <a:cs typeface="Times New Roman" panose="02020603050405020304" pitchFamily="18" charset="0"/>
              </a:rPr>
              <a:t> </a:t>
            </a:r>
            <a:r>
              <a:rPr sz="2000" dirty="0">
                <a:latin typeface="Caribi"/>
                <a:ea typeface="等线"/>
                <a:cs typeface="Times New Roman" panose="02020603050405020304" pitchFamily="18" charset="0"/>
              </a:rPr>
              <a:t> </a:t>
            </a:r>
            <a:r>
              <a:rPr sz="2000" dirty="0" err="1">
                <a:latin typeface="Caribi"/>
                <a:ea typeface="等线"/>
              </a:rPr>
              <a:t>trừ</a:t>
            </a:r>
            <a:r>
              <a:rPr sz="2000" dirty="0">
                <a:latin typeface="Caribi"/>
                <a:ea typeface="等线"/>
              </a:rPr>
              <a:t> 0,5 </a:t>
            </a:r>
            <a:r>
              <a:rPr sz="2000" dirty="0" err="1">
                <a:latin typeface="Caribi"/>
                <a:ea typeface="等线"/>
              </a:rPr>
              <a:t>điểm</a:t>
            </a:r>
            <a:r>
              <a:rPr sz="2000" dirty="0">
                <a:latin typeface="Caribi"/>
                <a:ea typeface="等线"/>
              </a:rPr>
              <a:t>):</a:t>
            </a:r>
          </a:p>
        </p:txBody>
      </p:sp>
      <p:sp>
        <p:nvSpPr>
          <p:cNvPr id="7" name="Cloud 6"/>
          <p:cNvSpPr/>
          <p:nvPr/>
        </p:nvSpPr>
        <p:spPr>
          <a:xfrm>
            <a:off x="6237210" y="3263265"/>
            <a:ext cx="1993583" cy="1123950"/>
          </a:xfrm>
          <a:prstGeom prst="cloud">
            <a:avLst/>
          </a:prstGeom>
          <a:noFill/>
          <a:ln w="28575">
            <a:solidFill>
              <a:schemeClr val="tx1"/>
            </a:solidFill>
          </a:ln>
          <a:extLst>
            <a:ext uri="{909E8E84-426E-40DD-AFC4-6F175D3DCCD1}">
              <a14:hiddenFill xmlns:a14="http://schemas.microsoft.com/office/drawing/2010/main">
                <a:solidFill>
                  <a:schemeClr val="tx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sz="1350"/>
          </a:p>
        </p:txBody>
      </p:sp>
      <p:sp>
        <p:nvSpPr>
          <p:cNvPr id="11" name="Cloud 10"/>
          <p:cNvSpPr/>
          <p:nvPr/>
        </p:nvSpPr>
        <p:spPr>
          <a:xfrm>
            <a:off x="8402957" y="3022283"/>
            <a:ext cx="1993583" cy="1123950"/>
          </a:xfrm>
          <a:prstGeom prst="cloud">
            <a:avLst/>
          </a:prstGeom>
          <a:noFill/>
          <a:ln w="28575">
            <a:solidFill>
              <a:schemeClr val="tx1"/>
            </a:solidFill>
          </a:ln>
          <a:extLst>
            <a:ext uri="{909E8E84-426E-40DD-AFC4-6F175D3DCCD1}">
              <a14:hiddenFill xmlns:a14="http://schemas.microsoft.com/office/drawing/2010/main">
                <a:solidFill>
                  <a:schemeClr val="tx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sz="1350"/>
          </a:p>
        </p:txBody>
      </p:sp>
      <p:sp>
        <p:nvSpPr>
          <p:cNvPr id="12" name="Cloud 11"/>
          <p:cNvSpPr/>
          <p:nvPr/>
        </p:nvSpPr>
        <p:spPr>
          <a:xfrm>
            <a:off x="6294598" y="4387215"/>
            <a:ext cx="1993583" cy="1123950"/>
          </a:xfrm>
          <a:prstGeom prst="cloud">
            <a:avLst/>
          </a:prstGeom>
          <a:noFill/>
          <a:ln w="28575">
            <a:solidFill>
              <a:schemeClr val="tx1"/>
            </a:solidFill>
          </a:ln>
          <a:extLst>
            <a:ext uri="{909E8E84-426E-40DD-AFC4-6F175D3DCCD1}">
              <a14:hiddenFill xmlns:a14="http://schemas.microsoft.com/office/drawing/2010/main">
                <a:solidFill>
                  <a:schemeClr val="tx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sz="1350"/>
          </a:p>
        </p:txBody>
      </p:sp>
      <p:sp>
        <p:nvSpPr>
          <p:cNvPr id="13" name="Cloud 12"/>
          <p:cNvSpPr/>
          <p:nvPr/>
        </p:nvSpPr>
        <p:spPr>
          <a:xfrm>
            <a:off x="8402957" y="4387215"/>
            <a:ext cx="1993583" cy="1123950"/>
          </a:xfrm>
          <a:prstGeom prst="cloud">
            <a:avLst/>
          </a:prstGeom>
          <a:noFill/>
          <a:ln w="28575">
            <a:solidFill>
              <a:schemeClr val="tx1"/>
            </a:solidFill>
          </a:ln>
          <a:extLst>
            <a:ext uri="{909E8E84-426E-40DD-AFC4-6F175D3DCCD1}">
              <a14:hiddenFill xmlns:a14="http://schemas.microsoft.com/office/drawing/2010/main">
                <a:solidFill>
                  <a:schemeClr val="tx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sz="1350"/>
          </a:p>
        </p:txBody>
      </p:sp>
      <p:sp>
        <p:nvSpPr>
          <p:cNvPr id="14" name="Text Box 13"/>
          <p:cNvSpPr txBox="1"/>
          <p:nvPr/>
        </p:nvSpPr>
        <p:spPr>
          <a:xfrm>
            <a:off x="6649525" y="3514251"/>
            <a:ext cx="1111567" cy="646331"/>
          </a:xfrm>
          <a:prstGeom prst="rect">
            <a:avLst/>
          </a:prstGeom>
          <a:noFill/>
        </p:spPr>
        <p:txBody>
          <a:bodyPr wrap="square" rtlCol="0">
            <a:spAutoFit/>
          </a:bodyPr>
          <a:lstStyle/>
          <a:p>
            <a:pPr algn="ctr"/>
            <a:r>
              <a:rPr lang="en-US" altLang="en-GB" dirty="0">
                <a:solidFill>
                  <a:srgbClr val="FF0000"/>
                </a:solidFill>
                <a:latin typeface="Caribi"/>
                <a:cs typeface="Times New Roman" panose="02020603050405020304" charset="0"/>
              </a:rPr>
              <a:t>Oxygen</a:t>
            </a:r>
          </a:p>
          <a:p>
            <a:pPr algn="ctr"/>
            <a:r>
              <a:rPr lang="en-US" altLang="en-GB" dirty="0">
                <a:solidFill>
                  <a:srgbClr val="FF0000"/>
                </a:solidFill>
                <a:latin typeface="Caribi"/>
                <a:cs typeface="Times New Roman" panose="02020603050405020304" charset="0"/>
              </a:rPr>
              <a:t>O</a:t>
            </a:r>
          </a:p>
        </p:txBody>
      </p:sp>
      <p:sp>
        <p:nvSpPr>
          <p:cNvPr id="15" name="Text Box 14"/>
          <p:cNvSpPr txBox="1"/>
          <p:nvPr/>
        </p:nvSpPr>
        <p:spPr>
          <a:xfrm>
            <a:off x="8719498" y="3310222"/>
            <a:ext cx="1331117" cy="646331"/>
          </a:xfrm>
          <a:prstGeom prst="rect">
            <a:avLst/>
          </a:prstGeom>
          <a:noFill/>
        </p:spPr>
        <p:txBody>
          <a:bodyPr wrap="square" rtlCol="0">
            <a:spAutoFit/>
          </a:bodyPr>
          <a:lstStyle/>
          <a:p>
            <a:pPr algn="ctr"/>
            <a:r>
              <a:rPr lang="en-US" altLang="en-GB" dirty="0">
                <a:solidFill>
                  <a:srgbClr val="FF0000"/>
                </a:solidFill>
                <a:latin typeface="Caribi"/>
                <a:cs typeface="Times New Roman" panose="02020603050405020304" charset="0"/>
              </a:rPr>
              <a:t>Hydrogen</a:t>
            </a:r>
          </a:p>
          <a:p>
            <a:pPr algn="ctr"/>
            <a:r>
              <a:rPr lang="en-US" altLang="en-GB" dirty="0">
                <a:solidFill>
                  <a:srgbClr val="FF0000"/>
                </a:solidFill>
                <a:latin typeface="Caribi"/>
                <a:cs typeface="Times New Roman" panose="02020603050405020304" charset="0"/>
              </a:rPr>
              <a:t>H</a:t>
            </a:r>
          </a:p>
        </p:txBody>
      </p:sp>
      <p:sp>
        <p:nvSpPr>
          <p:cNvPr id="16" name="Text Box 15"/>
          <p:cNvSpPr txBox="1"/>
          <p:nvPr/>
        </p:nvSpPr>
        <p:spPr>
          <a:xfrm>
            <a:off x="6735843" y="4646235"/>
            <a:ext cx="1111091" cy="646331"/>
          </a:xfrm>
          <a:prstGeom prst="rect">
            <a:avLst/>
          </a:prstGeom>
          <a:noFill/>
        </p:spPr>
        <p:txBody>
          <a:bodyPr wrap="square" rtlCol="0">
            <a:spAutoFit/>
          </a:bodyPr>
          <a:lstStyle/>
          <a:p>
            <a:pPr algn="ctr"/>
            <a:r>
              <a:rPr lang="en-US" altLang="en-GB" dirty="0">
                <a:solidFill>
                  <a:srgbClr val="FF0000"/>
                </a:solidFill>
                <a:latin typeface="Caribi"/>
                <a:cs typeface="Times New Roman" panose="02020603050405020304" charset="0"/>
              </a:rPr>
              <a:t>Carbon</a:t>
            </a:r>
          </a:p>
          <a:p>
            <a:pPr algn="ctr"/>
            <a:r>
              <a:rPr lang="en-US" altLang="en-GB" dirty="0">
                <a:solidFill>
                  <a:srgbClr val="FF0000"/>
                </a:solidFill>
                <a:latin typeface="Caribi"/>
                <a:cs typeface="Times New Roman" panose="02020603050405020304" charset="0"/>
              </a:rPr>
              <a:t>C</a:t>
            </a:r>
          </a:p>
        </p:txBody>
      </p:sp>
      <p:sp>
        <p:nvSpPr>
          <p:cNvPr id="17" name="Text Box 16"/>
          <p:cNvSpPr txBox="1"/>
          <p:nvPr/>
        </p:nvSpPr>
        <p:spPr>
          <a:xfrm>
            <a:off x="8850631" y="4638201"/>
            <a:ext cx="1097756" cy="646331"/>
          </a:xfrm>
          <a:prstGeom prst="rect">
            <a:avLst/>
          </a:prstGeom>
          <a:noFill/>
        </p:spPr>
        <p:txBody>
          <a:bodyPr wrap="square" rtlCol="0">
            <a:spAutoFit/>
          </a:bodyPr>
          <a:lstStyle/>
          <a:p>
            <a:pPr algn="ctr"/>
            <a:r>
              <a:rPr lang="en-US" altLang="en-GB">
                <a:solidFill>
                  <a:srgbClr val="FF0000"/>
                </a:solidFill>
                <a:latin typeface="Caribi"/>
                <a:cs typeface="Times New Roman" panose="02020603050405020304" charset="0"/>
              </a:rPr>
              <a:t>Nitrogen</a:t>
            </a:r>
          </a:p>
          <a:p>
            <a:pPr algn="ctr"/>
            <a:r>
              <a:rPr lang="en-US" altLang="en-GB">
                <a:solidFill>
                  <a:srgbClr val="FF0000"/>
                </a:solidFill>
                <a:latin typeface="Caribi"/>
                <a:cs typeface="Times New Roman" panose="02020603050405020304" charset="0"/>
              </a:rPr>
              <a:t>N</a:t>
            </a:r>
          </a:p>
        </p:txBody>
      </p:sp>
      <p:sp>
        <p:nvSpPr>
          <p:cNvPr id="18" name="Text Box 5"/>
          <p:cNvSpPr txBox="1">
            <a:spLocks noChangeArrowheads="1"/>
          </p:cNvSpPr>
          <p:nvPr/>
        </p:nvSpPr>
        <p:spPr bwMode="auto">
          <a:xfrm>
            <a:off x="8746649" y="353252"/>
            <a:ext cx="1435100" cy="525463"/>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zh-CN" sz="1500" dirty="0" err="1">
                <a:latin typeface="Caribi"/>
                <a:ea typeface="DengXian" charset="-122"/>
                <a:cs typeface="Times New Roman" panose="02020603050405020304" pitchFamily="18" charset="0"/>
              </a:rPr>
              <a:t>Điểm</a:t>
            </a:r>
            <a:r>
              <a:rPr lang="en-US" altLang="zh-CN" sz="1500" dirty="0">
                <a:latin typeface="Caribi"/>
                <a:ea typeface="DengXian" charset="-122"/>
                <a:cs typeface="Times New Roman" panose="02020603050405020304" pitchFamily="18" charset="0"/>
              </a:rPr>
              <a:t> </a:t>
            </a:r>
            <a:r>
              <a:rPr lang="en-US" altLang="zh-CN" sz="1500" dirty="0" err="1">
                <a:latin typeface="Caribi"/>
                <a:ea typeface="DengXian" charset="-122"/>
                <a:cs typeface="Times New Roman" panose="02020603050405020304" pitchFamily="18" charset="0"/>
              </a:rPr>
              <a:t>trạm</a:t>
            </a:r>
            <a:r>
              <a:rPr lang="en-US" altLang="zh-CN" sz="1500" dirty="0">
                <a:latin typeface="Caribi"/>
                <a:ea typeface="DengXian" charset="-122"/>
                <a:cs typeface="Times New Roman" panose="02020603050405020304" pitchFamily="18" charset="0"/>
              </a:rPr>
              <a:t> 1: </a:t>
            </a:r>
            <a:endParaRPr lang="en-US" altLang="zh-CN" sz="1500" dirty="0">
              <a:latin typeface="Caribi"/>
            </a:endParaRPr>
          </a:p>
        </p:txBody>
      </p:sp>
    </p:spTree>
    <p:extLst>
      <p:ext uri="{BB962C8B-B14F-4D97-AF65-F5344CB8AC3E}">
        <p14:creationId xmlns:p14="http://schemas.microsoft.com/office/powerpoint/2010/main" val="22918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11" grpId="0" animBg="1"/>
      <p:bldP spid="12" grpId="0" animBg="1"/>
      <p:bldP spid="13" grpId="0" animBg="1"/>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10843" y="596732"/>
            <a:ext cx="6299835" cy="387668"/>
          </a:xfrm>
          <a:prstGeom prst="rect">
            <a:avLst/>
          </a:prstGeom>
        </p:spPr>
        <p:txBody>
          <a:bodyPr>
            <a:noAutofit/>
          </a:bodyPr>
          <a:lstStyle/>
          <a:p>
            <a:pPr algn="ctr" defTabSz="200025">
              <a:spcBef>
                <a:spcPct val="0"/>
              </a:spcBef>
              <a:spcAft>
                <a:spcPct val="0"/>
              </a:spcAft>
            </a:pPr>
            <a:r>
              <a:rPr lang="en-US" sz="3000" b="1" dirty="0">
                <a:latin typeface="Caribi"/>
                <a:ea typeface="等线"/>
              </a:rPr>
              <a:t>ĐÁP ÁN </a:t>
            </a:r>
            <a:r>
              <a:rPr sz="3000" b="1" dirty="0">
                <a:latin typeface="Caribi"/>
                <a:ea typeface="等线"/>
              </a:rPr>
              <a:t>TRẠM </a:t>
            </a:r>
            <a:r>
              <a:rPr lang="en-US" sz="3000" b="1" dirty="0">
                <a:latin typeface="Caribi"/>
                <a:ea typeface="等线"/>
              </a:rPr>
              <a:t>2</a:t>
            </a:r>
            <a:r>
              <a:rPr sz="3000" b="1" dirty="0">
                <a:latin typeface="Caribi"/>
                <a:ea typeface="等线"/>
              </a:rPr>
              <a:t>: TÔI </a:t>
            </a:r>
            <a:r>
              <a:rPr lang="en-US" sz="3000" b="1" dirty="0">
                <a:latin typeface="Caribi"/>
                <a:ea typeface="等线"/>
              </a:rPr>
              <a:t>ĐI TÌM TÔI</a:t>
            </a:r>
            <a:endParaRPr sz="3000" b="1" dirty="0">
              <a:latin typeface="Caribi"/>
              <a:ea typeface="等线"/>
            </a:endParaRPr>
          </a:p>
          <a:p>
            <a:pPr algn="ctr" defTabSz="200025">
              <a:spcBef>
                <a:spcPct val="0"/>
              </a:spcBef>
              <a:spcAft>
                <a:spcPct val="0"/>
              </a:spcAft>
            </a:pPr>
            <a:endParaRPr sz="3000" b="1" dirty="0">
              <a:solidFill>
                <a:srgbClr val="FF0000"/>
              </a:solidFill>
              <a:latin typeface="Caribi"/>
              <a:ea typeface="等线"/>
            </a:endParaRPr>
          </a:p>
        </p:txBody>
      </p:sp>
      <p:graphicFrame>
        <p:nvGraphicFramePr>
          <p:cNvPr id="5" name="Table 4"/>
          <p:cNvGraphicFramePr/>
          <p:nvPr>
            <p:custDataLst>
              <p:tags r:id="rId1"/>
            </p:custDataLst>
            <p:extLst>
              <p:ext uri="{D42A27DB-BD31-4B8C-83A1-F6EECF244321}">
                <p14:modId xmlns:p14="http://schemas.microsoft.com/office/powerpoint/2010/main" val="3121082090"/>
              </p:ext>
            </p:extLst>
          </p:nvPr>
        </p:nvGraphicFramePr>
        <p:xfrm>
          <a:off x="759024" y="1373031"/>
          <a:ext cx="5301735" cy="4009071"/>
        </p:xfrm>
        <a:graphic>
          <a:graphicData uri="http://schemas.openxmlformats.org/drawingml/2006/table">
            <a:tbl>
              <a:tblPr/>
              <a:tblGrid>
                <a:gridCol w="1143017">
                  <a:extLst>
                    <a:ext uri="{9D8B030D-6E8A-4147-A177-3AD203B41FA5}">
                      <a16:colId xmlns:a16="http://schemas.microsoft.com/office/drawing/2014/main" val="20000"/>
                    </a:ext>
                  </a:extLst>
                </a:gridCol>
                <a:gridCol w="2389230">
                  <a:extLst>
                    <a:ext uri="{9D8B030D-6E8A-4147-A177-3AD203B41FA5}">
                      <a16:colId xmlns:a16="http://schemas.microsoft.com/office/drawing/2014/main" val="20001"/>
                    </a:ext>
                  </a:extLst>
                </a:gridCol>
                <a:gridCol w="1769488">
                  <a:extLst>
                    <a:ext uri="{9D8B030D-6E8A-4147-A177-3AD203B41FA5}">
                      <a16:colId xmlns:a16="http://schemas.microsoft.com/office/drawing/2014/main" val="20002"/>
                    </a:ext>
                  </a:extLst>
                </a:gridCol>
              </a:tblGrid>
              <a:tr h="367665">
                <a:tc gridSpan="3">
                  <a:txBody>
                    <a:bodyPr/>
                    <a:lstStyle/>
                    <a:p>
                      <a:pPr marL="0" indent="0" algn="ctr">
                        <a:spcBef>
                          <a:spcPct val="0"/>
                        </a:spcBef>
                        <a:spcAft>
                          <a:spcPct val="0"/>
                        </a:spcAft>
                      </a:pPr>
                      <a:r>
                        <a:rPr sz="2000" b="1">
                          <a:latin typeface="Caribi"/>
                          <a:ea typeface="等线"/>
                        </a:rPr>
                        <a:t>Hoàn thành bảng dưới đây </a:t>
                      </a:r>
                      <a:endParaRPr sz="2000">
                        <a:latin typeface="Caribi"/>
                        <a:ea typeface="等线"/>
                      </a:endParaRP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0"/>
                  </a:ext>
                </a:extLst>
              </a:tr>
              <a:tr h="548640">
                <a:tc>
                  <a:txBody>
                    <a:bodyPr/>
                    <a:lstStyle/>
                    <a:p>
                      <a:pPr marL="0" indent="0" algn="ctr">
                        <a:spcBef>
                          <a:spcPct val="0"/>
                        </a:spcBef>
                        <a:spcAft>
                          <a:spcPct val="0"/>
                        </a:spcAft>
                      </a:pPr>
                      <a:r>
                        <a:rPr sz="2000" b="1">
                          <a:latin typeface="Caribi"/>
                          <a:ea typeface="等线"/>
                        </a:rPr>
                        <a:t>Z</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sz="2000" b="1">
                          <a:latin typeface="Caribi"/>
                          <a:ea typeface="等线"/>
                        </a:rPr>
                        <a:t>Tên nguyên tố hóa học</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sz="2000" b="1">
                          <a:latin typeface="Caribi"/>
                          <a:ea typeface="等线"/>
                        </a:rPr>
                        <a:t>Kí hiệu hóa học</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05301">
                <a:tc>
                  <a:txBody>
                    <a:bodyPr/>
                    <a:lstStyle/>
                    <a:p>
                      <a:pPr marL="0" indent="0" algn="ctr">
                        <a:spcBef>
                          <a:spcPct val="0"/>
                        </a:spcBef>
                        <a:spcAft>
                          <a:spcPct val="0"/>
                        </a:spcAft>
                      </a:pPr>
                      <a:r>
                        <a:rPr lang="en-US" sz="2000">
                          <a:latin typeface="Caribi"/>
                          <a:ea typeface="等线"/>
                        </a:rPr>
                        <a:t>3</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lang="en-US" sz="2000">
                          <a:solidFill>
                            <a:srgbClr val="FF0000"/>
                          </a:solidFill>
                          <a:latin typeface="Caribi"/>
                          <a:ea typeface="等线"/>
                        </a:rPr>
                        <a:t>Lithium</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lang="en-US" sz="2000">
                          <a:solidFill>
                            <a:schemeClr val="tx1"/>
                          </a:solidFill>
                          <a:latin typeface="Caribi"/>
                          <a:ea typeface="等线"/>
                        </a:rPr>
                        <a:t>Li</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05301">
                <a:tc>
                  <a:txBody>
                    <a:bodyPr/>
                    <a:lstStyle/>
                    <a:p>
                      <a:pPr marL="0" indent="0" algn="ctr">
                        <a:spcBef>
                          <a:spcPct val="0"/>
                        </a:spcBef>
                        <a:spcAft>
                          <a:spcPct val="0"/>
                        </a:spcAft>
                      </a:pPr>
                      <a:r>
                        <a:rPr lang="en-US" sz="2000">
                          <a:latin typeface="Caribi"/>
                          <a:ea typeface="等线"/>
                        </a:rPr>
                        <a:t>11</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lang="en-US" sz="2000">
                          <a:latin typeface="Caribi"/>
                          <a:ea typeface="等线"/>
                        </a:rPr>
                        <a:t>Sodium</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lang="en-US" sz="2000">
                          <a:solidFill>
                            <a:srgbClr val="FF0000"/>
                          </a:solidFill>
                          <a:latin typeface="Caribi"/>
                          <a:ea typeface="等线"/>
                        </a:rPr>
                        <a:t>Na</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05301">
                <a:tc>
                  <a:txBody>
                    <a:bodyPr/>
                    <a:lstStyle/>
                    <a:p>
                      <a:pPr marL="0" indent="0" algn="ctr">
                        <a:spcBef>
                          <a:spcPct val="0"/>
                        </a:spcBef>
                        <a:spcAft>
                          <a:spcPct val="0"/>
                        </a:spcAft>
                      </a:pPr>
                      <a:r>
                        <a:rPr lang="en-US" sz="2000">
                          <a:latin typeface="Caribi"/>
                          <a:ea typeface="等线"/>
                        </a:rPr>
                        <a:t>13</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lang="en-US" sz="2000">
                          <a:solidFill>
                            <a:srgbClr val="FF0000"/>
                          </a:solidFill>
                          <a:latin typeface="Caribi"/>
                          <a:ea typeface="等线"/>
                        </a:rPr>
                        <a:t>Aluminium</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lang="en-US" sz="2000">
                          <a:solidFill>
                            <a:schemeClr val="tx1"/>
                          </a:solidFill>
                          <a:latin typeface="Caribi"/>
                          <a:ea typeface="等线"/>
                        </a:rPr>
                        <a:t>Al</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05301">
                <a:tc>
                  <a:txBody>
                    <a:bodyPr/>
                    <a:lstStyle/>
                    <a:p>
                      <a:pPr marL="0" indent="0" algn="ctr">
                        <a:spcBef>
                          <a:spcPct val="0"/>
                        </a:spcBef>
                        <a:spcAft>
                          <a:spcPct val="0"/>
                        </a:spcAft>
                      </a:pPr>
                      <a:r>
                        <a:rPr lang="en-US" sz="2000">
                          <a:latin typeface="Caribi"/>
                          <a:ea typeface="等线"/>
                        </a:rPr>
                        <a:t>14</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lang="en-US" sz="2000">
                          <a:latin typeface="Caribi"/>
                          <a:ea typeface="等线"/>
                        </a:rPr>
                        <a:t>Silicon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lang="en-US" sz="2000">
                          <a:solidFill>
                            <a:srgbClr val="FF0000"/>
                          </a:solidFill>
                          <a:latin typeface="Caribi"/>
                          <a:ea typeface="等线"/>
                        </a:rPr>
                        <a:t>Si</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505301">
                <a:tc>
                  <a:txBody>
                    <a:bodyPr/>
                    <a:lstStyle/>
                    <a:p>
                      <a:pPr marL="0" indent="0" algn="ctr">
                        <a:spcBef>
                          <a:spcPct val="0"/>
                        </a:spcBef>
                        <a:spcAft>
                          <a:spcPct val="0"/>
                        </a:spcAft>
                      </a:pPr>
                      <a:r>
                        <a:rPr lang="en-US" sz="2000">
                          <a:latin typeface="Caribi"/>
                          <a:ea typeface="等线"/>
                        </a:rPr>
                        <a:t>20</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lang="en-US" sz="2000">
                          <a:solidFill>
                            <a:srgbClr val="FF0000"/>
                          </a:solidFill>
                          <a:latin typeface="Caribi"/>
                          <a:ea typeface="等线"/>
                        </a:rPr>
                        <a:t>Calcium</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lang="en-US" sz="2000">
                          <a:solidFill>
                            <a:schemeClr val="tx1"/>
                          </a:solidFill>
                          <a:latin typeface="Caribi"/>
                          <a:ea typeface="等线"/>
                        </a:rPr>
                        <a:t>Ca</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505301">
                <a:tc>
                  <a:txBody>
                    <a:bodyPr/>
                    <a:lstStyle/>
                    <a:p>
                      <a:pPr marL="0" indent="0" algn="ctr">
                        <a:spcBef>
                          <a:spcPct val="0"/>
                        </a:spcBef>
                        <a:spcAft>
                          <a:spcPct val="0"/>
                        </a:spcAft>
                      </a:pPr>
                      <a:r>
                        <a:rPr lang="en-US" sz="2000">
                          <a:latin typeface="Caribi"/>
                          <a:ea typeface="等线"/>
                        </a:rPr>
                        <a:t>26</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60000"/>
                        <a:lumOff val="40000"/>
                      </a:schemeClr>
                    </a:solidFill>
                  </a:tcPr>
                </a:tc>
                <a:tc>
                  <a:txBody>
                    <a:bodyPr/>
                    <a:lstStyle/>
                    <a:p>
                      <a:pPr marL="0" indent="0" algn="ctr">
                        <a:spcBef>
                          <a:spcPct val="0"/>
                        </a:spcBef>
                        <a:spcAft>
                          <a:spcPct val="0"/>
                        </a:spcAft>
                      </a:pPr>
                      <a:r>
                        <a:rPr lang="en-US" sz="2000">
                          <a:latin typeface="Caribi"/>
                          <a:ea typeface="等线"/>
                        </a:rPr>
                        <a:t>Iron</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tc>
                  <a:txBody>
                    <a:bodyPr/>
                    <a:lstStyle/>
                    <a:p>
                      <a:pPr marL="0" indent="0" algn="ctr">
                        <a:spcBef>
                          <a:spcPct val="0"/>
                        </a:spcBef>
                        <a:spcAft>
                          <a:spcPct val="0"/>
                        </a:spcAft>
                      </a:pPr>
                      <a:r>
                        <a:rPr lang="en-US" sz="2000">
                          <a:solidFill>
                            <a:srgbClr val="FF0000"/>
                          </a:solidFill>
                          <a:latin typeface="Caribi"/>
                          <a:ea typeface="等线"/>
                        </a:rPr>
                        <a:t>Fe</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bl>
          </a:graphicData>
        </a:graphic>
      </p:graphicFrame>
      <p:graphicFrame>
        <p:nvGraphicFramePr>
          <p:cNvPr id="2" name="Table 1"/>
          <p:cNvGraphicFramePr/>
          <p:nvPr>
            <p:custDataLst>
              <p:tags r:id="rId2"/>
            </p:custDataLst>
            <p:extLst>
              <p:ext uri="{D42A27DB-BD31-4B8C-83A1-F6EECF244321}">
                <p14:modId xmlns:p14="http://schemas.microsoft.com/office/powerpoint/2010/main" val="2192714812"/>
              </p:ext>
            </p:extLst>
          </p:nvPr>
        </p:nvGraphicFramePr>
        <p:xfrm>
          <a:off x="6286500" y="1371600"/>
          <a:ext cx="4913683" cy="4171429"/>
        </p:xfrm>
        <a:graphic>
          <a:graphicData uri="http://schemas.openxmlformats.org/drawingml/2006/table">
            <a:tbl>
              <a:tblPr/>
              <a:tblGrid>
                <a:gridCol w="2774251">
                  <a:extLst>
                    <a:ext uri="{9D8B030D-6E8A-4147-A177-3AD203B41FA5}">
                      <a16:colId xmlns:a16="http://schemas.microsoft.com/office/drawing/2014/main" val="20000"/>
                    </a:ext>
                  </a:extLst>
                </a:gridCol>
                <a:gridCol w="2139432">
                  <a:extLst>
                    <a:ext uri="{9D8B030D-6E8A-4147-A177-3AD203B41FA5}">
                      <a16:colId xmlns:a16="http://schemas.microsoft.com/office/drawing/2014/main" val="20001"/>
                    </a:ext>
                  </a:extLst>
                </a:gridCol>
              </a:tblGrid>
              <a:tr h="549145">
                <a:tc gridSpan="2">
                  <a:txBody>
                    <a:bodyPr/>
                    <a:lstStyle/>
                    <a:p>
                      <a:pPr marL="0" indent="0" algn="ctr">
                        <a:spcBef>
                          <a:spcPct val="0"/>
                        </a:spcBef>
                        <a:spcAft>
                          <a:spcPct val="0"/>
                        </a:spcAft>
                      </a:pPr>
                      <a:r>
                        <a:rPr sz="2000" b="1">
                          <a:latin typeface="Caribi"/>
                          <a:ea typeface="等线"/>
                        </a:rPr>
                        <a:t>Đúng ghi </a:t>
                      </a:r>
                      <a:r>
                        <a:rPr sz="2000" b="1">
                          <a:solidFill>
                            <a:srgbClr val="FF0000"/>
                          </a:solidFill>
                          <a:latin typeface="Caribi"/>
                          <a:ea typeface="等线"/>
                        </a:rPr>
                        <a:t>Đ</a:t>
                      </a:r>
                      <a:r>
                        <a:rPr sz="2000" b="1">
                          <a:latin typeface="Caribi"/>
                          <a:ea typeface="等线"/>
                        </a:rPr>
                        <a:t>, sai ghi </a:t>
                      </a:r>
                      <a:r>
                        <a:rPr sz="2000" b="1">
                          <a:solidFill>
                            <a:srgbClr val="FF0000"/>
                          </a:solidFill>
                          <a:latin typeface="Caribi"/>
                          <a:ea typeface="等线"/>
                        </a:rPr>
                        <a:t>S</a:t>
                      </a:r>
                    </a:p>
                    <a:p>
                      <a:pPr marL="0" indent="0" algn="ctr">
                        <a:spcBef>
                          <a:spcPct val="0"/>
                        </a:spcBef>
                        <a:spcAft>
                          <a:spcPct val="0"/>
                        </a:spcAft>
                      </a:pPr>
                      <a:endParaRPr sz="2000" b="1">
                        <a:solidFill>
                          <a:srgbClr val="FF0000"/>
                        </a:solidFill>
                        <a:latin typeface="Caribi"/>
                        <a:ea typeface="等线"/>
                      </a:endParaRP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60000"/>
                        <a:lumOff val="4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0"/>
                  </a:ext>
                </a:extLst>
              </a:tr>
              <a:tr h="823717">
                <a:tc>
                  <a:txBody>
                    <a:bodyPr/>
                    <a:lstStyle/>
                    <a:p>
                      <a:pPr marL="0" indent="0" algn="l">
                        <a:spcBef>
                          <a:spcPct val="0"/>
                        </a:spcBef>
                        <a:spcAft>
                          <a:spcPct val="0"/>
                        </a:spcAft>
                      </a:pPr>
                      <a:r>
                        <a:rPr sz="2000">
                          <a:latin typeface="Caribi"/>
                          <a:ea typeface="等线"/>
                        </a:rPr>
                        <a:t>- </a:t>
                      </a:r>
                      <a:r>
                        <a:rPr sz="2000" b="1">
                          <a:solidFill>
                            <a:srgbClr val="FF0000"/>
                          </a:solidFill>
                          <a:latin typeface="Caribi"/>
                          <a:ea typeface="等线"/>
                        </a:rPr>
                        <a:t>Oxygen</a:t>
                      </a:r>
                      <a:r>
                        <a:rPr sz="2000">
                          <a:latin typeface="Caribi"/>
                          <a:ea typeface="等线"/>
                        </a:rPr>
                        <a:t> chiếm hàm lượng cao nhất trong vỏ Trái đất.</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60000"/>
                        <a:lumOff val="40000"/>
                      </a:schemeClr>
                    </a:solidFill>
                  </a:tcPr>
                </a:tc>
                <a:tc>
                  <a:txBody>
                    <a:bodyPr/>
                    <a:lstStyle/>
                    <a:p>
                      <a:pPr marL="0" indent="0" algn="ctr">
                        <a:spcBef>
                          <a:spcPct val="0"/>
                        </a:spcBef>
                        <a:spcAft>
                          <a:spcPct val="0"/>
                        </a:spcAft>
                      </a:pPr>
                      <a:endParaRPr sz="2000">
                        <a:solidFill>
                          <a:srgbClr val="FF0000"/>
                        </a:solidFill>
                        <a:latin typeface="Caribi"/>
                        <a:ea typeface="等线"/>
                      </a:endParaRPr>
                    </a:p>
                    <a:p>
                      <a:pPr marL="0" indent="0" algn="ctr">
                        <a:spcBef>
                          <a:spcPct val="0"/>
                        </a:spcBef>
                        <a:spcAft>
                          <a:spcPct val="0"/>
                        </a:spcAft>
                      </a:pPr>
                      <a:r>
                        <a:rPr sz="2000">
                          <a:solidFill>
                            <a:srgbClr val="FF0000"/>
                          </a:solidFill>
                          <a:latin typeface="Caribi"/>
                          <a:ea typeface="等线"/>
                        </a:rPr>
                        <a:t>Đ</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34740">
                <a:tc>
                  <a:txBody>
                    <a:bodyPr/>
                    <a:lstStyle/>
                    <a:p>
                      <a:pPr marL="0" indent="0" algn="l">
                        <a:spcBef>
                          <a:spcPct val="0"/>
                        </a:spcBef>
                        <a:spcAft>
                          <a:spcPct val="0"/>
                        </a:spcAft>
                      </a:pPr>
                      <a:r>
                        <a:rPr sz="2000">
                          <a:latin typeface="Caribi"/>
                          <a:ea typeface="等线"/>
                        </a:rPr>
                        <a:t>- </a:t>
                      </a:r>
                      <a:r>
                        <a:rPr sz="2000">
                          <a:solidFill>
                            <a:srgbClr val="FF0000"/>
                          </a:solidFill>
                          <a:latin typeface="Caribi"/>
                          <a:ea typeface="等线"/>
                        </a:rPr>
                        <a:t>S</a:t>
                      </a:r>
                      <a:r>
                        <a:rPr sz="2000" b="1">
                          <a:solidFill>
                            <a:srgbClr val="FF0000"/>
                          </a:solidFill>
                          <a:latin typeface="Caribi"/>
                          <a:ea typeface="等线"/>
                        </a:rPr>
                        <a:t>ilicon</a:t>
                      </a:r>
                      <a:r>
                        <a:rPr sz="2000">
                          <a:latin typeface="Caribi"/>
                          <a:ea typeface="等线"/>
                        </a:rPr>
                        <a:t> được sử dụng làm xoong, nồi.</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60000"/>
                        <a:lumOff val="40000"/>
                      </a:schemeClr>
                    </a:solidFill>
                  </a:tcPr>
                </a:tc>
                <a:tc>
                  <a:txBody>
                    <a:bodyPr/>
                    <a:lstStyle/>
                    <a:p>
                      <a:pPr marL="0" indent="0" algn="ctr">
                        <a:spcBef>
                          <a:spcPct val="0"/>
                        </a:spcBef>
                        <a:spcAft>
                          <a:spcPct val="0"/>
                        </a:spcAft>
                      </a:pPr>
                      <a:endParaRPr sz="2000">
                        <a:solidFill>
                          <a:srgbClr val="FF0000"/>
                        </a:solidFill>
                        <a:latin typeface="Caribi"/>
                        <a:ea typeface="等线"/>
                      </a:endParaRPr>
                    </a:p>
                    <a:p>
                      <a:pPr marL="0" indent="0" algn="ctr">
                        <a:spcBef>
                          <a:spcPct val="0"/>
                        </a:spcBef>
                        <a:spcAft>
                          <a:spcPct val="0"/>
                        </a:spcAft>
                      </a:pPr>
                      <a:r>
                        <a:rPr sz="2000">
                          <a:solidFill>
                            <a:srgbClr val="FF0000"/>
                          </a:solidFill>
                          <a:latin typeface="Caribi"/>
                          <a:ea typeface="等线"/>
                        </a:rPr>
                        <a:t>S</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823717">
                <a:tc>
                  <a:txBody>
                    <a:bodyPr/>
                    <a:lstStyle/>
                    <a:p>
                      <a:pPr marL="0" indent="0" algn="l">
                        <a:spcBef>
                          <a:spcPct val="0"/>
                        </a:spcBef>
                        <a:spcAft>
                          <a:spcPct val="0"/>
                        </a:spcAft>
                      </a:pPr>
                      <a:r>
                        <a:rPr sz="2000">
                          <a:latin typeface="Caribi"/>
                          <a:ea typeface="等线"/>
                        </a:rPr>
                        <a:t>- Nguyên tố </a:t>
                      </a:r>
                      <a:r>
                        <a:rPr sz="2000" b="1">
                          <a:solidFill>
                            <a:srgbClr val="FF0000"/>
                          </a:solidFill>
                          <a:latin typeface="Caribi"/>
                          <a:ea typeface="等线"/>
                        </a:rPr>
                        <a:t>Fe</a:t>
                      </a:r>
                      <a:r>
                        <a:rPr sz="2000">
                          <a:latin typeface="Caribi"/>
                          <a:ea typeface="等线"/>
                        </a:rPr>
                        <a:t> chiếm hàm lượng cao hơn </a:t>
                      </a:r>
                      <a:r>
                        <a:rPr sz="2000" b="1">
                          <a:solidFill>
                            <a:srgbClr val="FF0000"/>
                          </a:solidFill>
                          <a:latin typeface="Caribi"/>
                          <a:ea typeface="等线"/>
                        </a:rPr>
                        <a:t>Ca</a:t>
                      </a:r>
                      <a:r>
                        <a:rPr sz="2000">
                          <a:latin typeface="Caribi"/>
                          <a:ea typeface="等线"/>
                        </a:rPr>
                        <a:t> trong vỏ Trái đất.</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60000"/>
                        <a:lumOff val="40000"/>
                      </a:schemeClr>
                    </a:solidFill>
                  </a:tcPr>
                </a:tc>
                <a:tc>
                  <a:txBody>
                    <a:bodyPr/>
                    <a:lstStyle/>
                    <a:p>
                      <a:pPr marL="0" indent="0" algn="ctr">
                        <a:spcBef>
                          <a:spcPct val="0"/>
                        </a:spcBef>
                        <a:spcAft>
                          <a:spcPct val="0"/>
                        </a:spcAft>
                      </a:pPr>
                      <a:endParaRPr sz="2000">
                        <a:solidFill>
                          <a:srgbClr val="FF0000"/>
                        </a:solidFill>
                        <a:latin typeface="Caribi"/>
                        <a:ea typeface="等线"/>
                      </a:endParaRPr>
                    </a:p>
                    <a:p>
                      <a:pPr marL="0" indent="0" algn="ctr">
                        <a:spcBef>
                          <a:spcPct val="0"/>
                        </a:spcBef>
                        <a:spcAft>
                          <a:spcPct val="0"/>
                        </a:spcAft>
                      </a:pPr>
                      <a:r>
                        <a:rPr sz="2000">
                          <a:solidFill>
                            <a:srgbClr val="FF0000"/>
                          </a:solidFill>
                          <a:latin typeface="Caribi"/>
                          <a:ea typeface="等线"/>
                        </a:rPr>
                        <a:t>Đ</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1098289">
                <a:tc>
                  <a:txBody>
                    <a:bodyPr/>
                    <a:lstStyle/>
                    <a:p>
                      <a:pPr marL="0" indent="0" algn="l">
                        <a:spcBef>
                          <a:spcPct val="0"/>
                        </a:spcBef>
                        <a:spcAft>
                          <a:spcPct val="0"/>
                        </a:spcAft>
                      </a:pPr>
                      <a:r>
                        <a:rPr sz="2000">
                          <a:latin typeface="Caribi"/>
                          <a:ea typeface="等线"/>
                        </a:rPr>
                        <a:t>- Hợp chất </a:t>
                      </a:r>
                      <a:r>
                        <a:rPr lang="vi-VN" sz="2000" b="1">
                          <a:solidFill>
                            <a:srgbClr val="FF0000"/>
                          </a:solidFill>
                          <a:latin typeface="Caribi"/>
                          <a:ea typeface="等线"/>
                        </a:rPr>
                        <a:t>C</a:t>
                      </a:r>
                      <a:r>
                        <a:rPr sz="2000" b="1">
                          <a:solidFill>
                            <a:srgbClr val="FF0000"/>
                          </a:solidFill>
                          <a:latin typeface="Caribi"/>
                          <a:ea typeface="等线"/>
                        </a:rPr>
                        <a:t>alcium</a:t>
                      </a:r>
                      <a:r>
                        <a:rPr sz="2000" b="1">
                          <a:latin typeface="Caribi"/>
                          <a:ea typeface="等线"/>
                        </a:rPr>
                        <a:t> </a:t>
                      </a:r>
                      <a:r>
                        <a:rPr sz="2000">
                          <a:latin typeface="Caribi"/>
                          <a:ea typeface="等线"/>
                        </a:rPr>
                        <a:t>có thể được tìm thấy trong nhiều loại khoáng chất.</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60000"/>
                        <a:lumOff val="40000"/>
                      </a:schemeClr>
                    </a:solidFill>
                  </a:tcPr>
                </a:tc>
                <a:tc>
                  <a:txBody>
                    <a:bodyPr/>
                    <a:lstStyle/>
                    <a:p>
                      <a:pPr marL="0" indent="0" algn="ctr">
                        <a:spcBef>
                          <a:spcPct val="0"/>
                        </a:spcBef>
                        <a:spcAft>
                          <a:spcPct val="0"/>
                        </a:spcAft>
                      </a:pPr>
                      <a:endParaRPr sz="2000">
                        <a:solidFill>
                          <a:srgbClr val="FF0000"/>
                        </a:solidFill>
                        <a:latin typeface="Caribi"/>
                        <a:ea typeface="等线"/>
                      </a:endParaRPr>
                    </a:p>
                    <a:p>
                      <a:pPr marL="0" indent="0" algn="ctr">
                        <a:spcBef>
                          <a:spcPct val="0"/>
                        </a:spcBef>
                        <a:spcAft>
                          <a:spcPct val="0"/>
                        </a:spcAft>
                      </a:pPr>
                      <a:r>
                        <a:rPr sz="2000">
                          <a:solidFill>
                            <a:srgbClr val="FF0000"/>
                          </a:solidFill>
                          <a:latin typeface="Caribi"/>
                          <a:ea typeface="等线"/>
                        </a:rPr>
                        <a:t>Đ</a:t>
                      </a:r>
                    </a:p>
                  </a:txBody>
                  <a:tcPr marL="51435" marR="51435"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3" name="Text Box 2"/>
          <p:cNvSpPr txBox="1"/>
          <p:nvPr/>
        </p:nvSpPr>
        <p:spPr>
          <a:xfrm>
            <a:off x="2183130" y="5518738"/>
            <a:ext cx="7520940" cy="400110"/>
          </a:xfrm>
          <a:prstGeom prst="rect">
            <a:avLst/>
          </a:prstGeom>
        </p:spPr>
        <p:txBody>
          <a:bodyPr wrap="square">
            <a:spAutoFit/>
          </a:bodyPr>
          <a:lstStyle/>
          <a:p>
            <a:pPr algn="ctr" defTabSz="200025">
              <a:spcBef>
                <a:spcPct val="0"/>
              </a:spcBef>
              <a:spcAft>
                <a:spcPct val="0"/>
              </a:spcAft>
              <a:tabLst>
                <a:tab pos="1368266" algn="l"/>
              </a:tabLst>
            </a:pPr>
            <a:r>
              <a:rPr sz="2000" i="1">
                <a:solidFill>
                  <a:srgbClr val="FF0000"/>
                </a:solidFill>
                <a:latin typeface="Caribi"/>
                <a:ea typeface="等线"/>
              </a:rPr>
              <a:t>Đúng hết được 10 điểm, sai hoặc thiếu 1</a:t>
            </a:r>
            <a:r>
              <a:rPr lang="vi-VN" sz="2000" i="1">
                <a:solidFill>
                  <a:srgbClr val="FF0000"/>
                </a:solidFill>
                <a:latin typeface="Caribi"/>
                <a:ea typeface="等线"/>
              </a:rPr>
              <a:t> </a:t>
            </a:r>
            <a:r>
              <a:rPr sz="2000" i="1">
                <a:solidFill>
                  <a:srgbClr val="FF0000"/>
                </a:solidFill>
                <a:latin typeface="Caribi"/>
                <a:ea typeface="等线"/>
              </a:rPr>
              <a:t>ý trừ 0,5 điểm</a:t>
            </a:r>
          </a:p>
        </p:txBody>
      </p:sp>
      <p:sp>
        <p:nvSpPr>
          <p:cNvPr id="6" name="Text Box 5"/>
          <p:cNvSpPr txBox="1"/>
          <p:nvPr/>
        </p:nvSpPr>
        <p:spPr>
          <a:xfrm>
            <a:off x="8679904" y="220913"/>
            <a:ext cx="1435100" cy="5251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r>
              <a:rPr lang="en-US" sz="1400">
                <a:latin typeface="Caribi"/>
                <a:ea typeface="DengXian"/>
                <a:cs typeface="Times New Roman" panose="02020603050405020304" pitchFamily="18" charset="0"/>
              </a:rPr>
              <a:t>Điểm trạm 2: </a:t>
            </a:r>
            <a:endParaRPr lang="en-US" sz="1000">
              <a:latin typeface="Caribi"/>
              <a:ea typeface="DengXian"/>
              <a:cs typeface="Times New Roman" panose="02020603050405020304" pitchFamily="18" charset="0"/>
            </a:endParaRPr>
          </a:p>
        </p:txBody>
      </p:sp>
    </p:spTree>
    <p:extLst>
      <p:ext uri="{BB962C8B-B14F-4D97-AF65-F5344CB8AC3E}">
        <p14:creationId xmlns:p14="http://schemas.microsoft.com/office/powerpoint/2010/main" val="3085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551112" y="692696"/>
            <a:ext cx="7796766" cy="387668"/>
          </a:xfrm>
          <a:prstGeom prst="rect">
            <a:avLst/>
          </a:prstGeom>
        </p:spPr>
        <p:txBody>
          <a:bodyPr>
            <a:noAutofit/>
          </a:bodyPr>
          <a:lstStyle/>
          <a:p>
            <a:pPr algn="ctr" defTabSz="200025">
              <a:spcBef>
                <a:spcPct val="0"/>
              </a:spcBef>
              <a:spcAft>
                <a:spcPct val="0"/>
              </a:spcAft>
            </a:pPr>
            <a:r>
              <a:rPr lang="en-US" sz="2300" b="1">
                <a:latin typeface="Caribi"/>
                <a:ea typeface="等线"/>
              </a:rPr>
              <a:t>ĐÁP ÁN </a:t>
            </a:r>
            <a:r>
              <a:rPr sz="2300" b="1">
                <a:latin typeface="Caribi"/>
                <a:ea typeface="等线"/>
              </a:rPr>
              <a:t>TRẠM </a:t>
            </a:r>
            <a:r>
              <a:rPr lang="en-US" sz="2300" b="1">
                <a:latin typeface="Caribi"/>
                <a:ea typeface="等线"/>
              </a:rPr>
              <a:t>3</a:t>
            </a:r>
            <a:r>
              <a:rPr sz="2300" b="1">
                <a:latin typeface="Caribi"/>
                <a:ea typeface="等线"/>
              </a:rPr>
              <a:t>:</a:t>
            </a:r>
            <a:r>
              <a:rPr lang="en-US" sz="2300" b="1">
                <a:latin typeface="Caribi"/>
                <a:ea typeface="等线"/>
              </a:rPr>
              <a:t> TÔI VÀ CƠ THỂ BẠN</a:t>
            </a:r>
            <a:r>
              <a:rPr sz="2300" b="1">
                <a:latin typeface="Caribi"/>
                <a:ea typeface="等线"/>
              </a:rPr>
              <a:t> </a:t>
            </a:r>
          </a:p>
          <a:p>
            <a:pPr algn="ctr" defTabSz="200025">
              <a:spcBef>
                <a:spcPct val="0"/>
              </a:spcBef>
              <a:spcAft>
                <a:spcPct val="0"/>
              </a:spcAft>
            </a:pPr>
            <a:endParaRPr sz="2300" b="1">
              <a:solidFill>
                <a:srgbClr val="FF0000"/>
              </a:solidFill>
              <a:latin typeface="Caribi"/>
              <a:ea typeface="等线"/>
            </a:endParaRPr>
          </a:p>
        </p:txBody>
      </p:sp>
      <p:sp>
        <p:nvSpPr>
          <p:cNvPr id="2" name="Text Box 1"/>
          <p:cNvSpPr txBox="1"/>
          <p:nvPr/>
        </p:nvSpPr>
        <p:spPr>
          <a:xfrm>
            <a:off x="414735" y="1234193"/>
            <a:ext cx="11089232" cy="3787366"/>
          </a:xfrm>
          <a:prstGeom prst="rect">
            <a:avLst/>
          </a:prstGeom>
        </p:spPr>
        <p:txBody>
          <a:bodyPr wrap="square">
            <a:noAutofit/>
          </a:bodyPr>
          <a:lstStyle/>
          <a:p>
            <a:pPr algn="just" defTabSz="200025">
              <a:spcBef>
                <a:spcPct val="0"/>
              </a:spcBef>
              <a:spcAft>
                <a:spcPct val="0"/>
              </a:spcAft>
              <a:buFont typeface="Times New Roman" panose="02020603050405020304"/>
              <a:buAutoNum type="arabicPeriod"/>
            </a:pPr>
            <a:r>
              <a:rPr sz="2300" b="1" dirty="0" err="1">
                <a:latin typeface="Caribi"/>
                <a:ea typeface="等线"/>
              </a:rPr>
              <a:t>Viết</a:t>
            </a:r>
            <a:r>
              <a:rPr sz="2300" b="1" dirty="0">
                <a:latin typeface="Caribi"/>
                <a:ea typeface="等线"/>
              </a:rPr>
              <a:t> </a:t>
            </a:r>
            <a:r>
              <a:rPr sz="2300" b="1" i="1" dirty="0" err="1">
                <a:solidFill>
                  <a:srgbClr val="FF0000"/>
                </a:solidFill>
                <a:latin typeface="Caribi"/>
                <a:ea typeface="等线"/>
              </a:rPr>
              <a:t>kí</a:t>
            </a:r>
            <a:r>
              <a:rPr sz="2300" b="1" i="1" dirty="0">
                <a:solidFill>
                  <a:srgbClr val="FF0000"/>
                </a:solidFill>
                <a:latin typeface="Caribi"/>
                <a:ea typeface="等线"/>
              </a:rPr>
              <a:t> </a:t>
            </a:r>
            <a:r>
              <a:rPr sz="2300" b="1" i="1" dirty="0" err="1">
                <a:solidFill>
                  <a:srgbClr val="FF0000"/>
                </a:solidFill>
                <a:latin typeface="Caribi"/>
                <a:ea typeface="等线"/>
              </a:rPr>
              <a:t>hiệu</a:t>
            </a:r>
            <a:r>
              <a:rPr sz="2300" b="1" i="1" dirty="0">
                <a:solidFill>
                  <a:srgbClr val="FF0000"/>
                </a:solidFill>
                <a:latin typeface="Caribi"/>
                <a:ea typeface="等线"/>
              </a:rPr>
              <a:t> </a:t>
            </a:r>
            <a:r>
              <a:rPr sz="2300" b="1" i="1" dirty="0" err="1">
                <a:solidFill>
                  <a:srgbClr val="FF0000"/>
                </a:solidFill>
                <a:latin typeface="Caribi"/>
                <a:ea typeface="等线"/>
              </a:rPr>
              <a:t>hóa</a:t>
            </a:r>
            <a:r>
              <a:rPr sz="2300" b="1" i="1" dirty="0">
                <a:solidFill>
                  <a:srgbClr val="FF0000"/>
                </a:solidFill>
                <a:latin typeface="Caribi"/>
                <a:ea typeface="等线"/>
              </a:rPr>
              <a:t> </a:t>
            </a:r>
            <a:r>
              <a:rPr sz="2300" b="1" i="1" dirty="0" err="1">
                <a:solidFill>
                  <a:srgbClr val="FF0000"/>
                </a:solidFill>
                <a:latin typeface="Caribi"/>
                <a:ea typeface="等线"/>
              </a:rPr>
              <a:t>học</a:t>
            </a:r>
            <a:r>
              <a:rPr sz="2300" b="1" dirty="0">
                <a:latin typeface="Caribi"/>
                <a:ea typeface="等线"/>
              </a:rPr>
              <a:t> </a:t>
            </a:r>
            <a:r>
              <a:rPr sz="2300" b="1" dirty="0" err="1">
                <a:latin typeface="Caribi"/>
                <a:ea typeface="等线"/>
              </a:rPr>
              <a:t>của</a:t>
            </a:r>
            <a:r>
              <a:rPr sz="2300" b="1" dirty="0">
                <a:latin typeface="Caribi"/>
                <a:ea typeface="等线"/>
              </a:rPr>
              <a:t> </a:t>
            </a:r>
            <a:r>
              <a:rPr sz="2300" b="1" dirty="0" err="1">
                <a:latin typeface="Caribi"/>
                <a:ea typeface="等线"/>
              </a:rPr>
              <a:t>các</a:t>
            </a:r>
            <a:r>
              <a:rPr sz="2300" b="1" dirty="0">
                <a:latin typeface="Caribi"/>
                <a:ea typeface="等线"/>
              </a:rPr>
              <a:t> </a:t>
            </a:r>
            <a:r>
              <a:rPr sz="2300" b="1" dirty="0" err="1">
                <a:latin typeface="Caribi"/>
                <a:ea typeface="等线"/>
              </a:rPr>
              <a:t>nguyên</a:t>
            </a:r>
            <a:r>
              <a:rPr sz="2300" b="1" dirty="0">
                <a:latin typeface="Caribi"/>
                <a:ea typeface="等线"/>
              </a:rPr>
              <a:t> </a:t>
            </a:r>
            <a:r>
              <a:rPr sz="2300" b="1" dirty="0" err="1">
                <a:latin typeface="Caribi"/>
                <a:ea typeface="等线"/>
              </a:rPr>
              <a:t>tố</a:t>
            </a:r>
            <a:r>
              <a:rPr sz="2300" b="1" dirty="0">
                <a:latin typeface="Caribi"/>
                <a:ea typeface="等线"/>
              </a:rPr>
              <a:t> </a:t>
            </a:r>
            <a:r>
              <a:rPr sz="2300" b="1" dirty="0" err="1">
                <a:latin typeface="Caribi"/>
                <a:ea typeface="等线"/>
              </a:rPr>
              <a:t>trong</a:t>
            </a:r>
            <a:r>
              <a:rPr sz="2300" b="1" dirty="0">
                <a:latin typeface="Caribi"/>
                <a:ea typeface="等线"/>
              </a:rPr>
              <a:t> </a:t>
            </a:r>
            <a:r>
              <a:rPr sz="2300" b="1" dirty="0" err="1">
                <a:latin typeface="Caribi"/>
                <a:ea typeface="等线"/>
              </a:rPr>
              <a:t>cơ</a:t>
            </a:r>
            <a:r>
              <a:rPr sz="2300" b="1" dirty="0">
                <a:latin typeface="Caribi"/>
                <a:ea typeface="等线"/>
              </a:rPr>
              <a:t> </a:t>
            </a:r>
            <a:r>
              <a:rPr sz="2300" b="1" dirty="0" err="1">
                <a:latin typeface="Caribi"/>
                <a:ea typeface="等线"/>
              </a:rPr>
              <a:t>thể</a:t>
            </a:r>
            <a:r>
              <a:rPr sz="2300" b="1" dirty="0">
                <a:latin typeface="Caribi"/>
                <a:ea typeface="等线"/>
              </a:rPr>
              <a:t> </a:t>
            </a:r>
            <a:r>
              <a:rPr sz="2300" b="1" dirty="0" err="1">
                <a:latin typeface="Caribi"/>
                <a:ea typeface="等线"/>
              </a:rPr>
              <a:t>người</a:t>
            </a:r>
            <a:r>
              <a:rPr sz="2300" b="1" dirty="0">
                <a:latin typeface="Caribi"/>
                <a:ea typeface="等线"/>
              </a:rPr>
              <a:t> </a:t>
            </a:r>
            <a:r>
              <a:rPr sz="2300" b="1" dirty="0" err="1">
                <a:latin typeface="Caribi"/>
                <a:ea typeface="等线"/>
              </a:rPr>
              <a:t>có</a:t>
            </a:r>
            <a:r>
              <a:rPr sz="2300" b="1" dirty="0">
                <a:latin typeface="Caribi"/>
                <a:ea typeface="等线"/>
              </a:rPr>
              <a:t> </a:t>
            </a:r>
            <a:r>
              <a:rPr sz="2300" b="1" dirty="0" err="1">
                <a:latin typeface="Caribi"/>
                <a:ea typeface="等线"/>
              </a:rPr>
              <a:t>hàm</a:t>
            </a:r>
            <a:r>
              <a:rPr sz="2300" b="1" dirty="0">
                <a:latin typeface="Caribi"/>
                <a:ea typeface="等线"/>
              </a:rPr>
              <a:t> </a:t>
            </a:r>
            <a:r>
              <a:rPr sz="2300" b="1" dirty="0" err="1">
                <a:latin typeface="Caribi"/>
                <a:ea typeface="等线"/>
              </a:rPr>
              <a:t>lượng</a:t>
            </a:r>
            <a:r>
              <a:rPr sz="2300" b="1" dirty="0">
                <a:latin typeface="Caribi"/>
                <a:ea typeface="等线"/>
              </a:rPr>
              <a:t> </a:t>
            </a:r>
            <a:r>
              <a:rPr sz="2300" b="1" i="1" dirty="0" err="1">
                <a:solidFill>
                  <a:srgbClr val="FF0000"/>
                </a:solidFill>
                <a:latin typeface="Caribi"/>
                <a:ea typeface="等线"/>
              </a:rPr>
              <a:t>lớn</a:t>
            </a:r>
            <a:r>
              <a:rPr sz="2300" b="1" i="1" dirty="0">
                <a:solidFill>
                  <a:srgbClr val="FF0000"/>
                </a:solidFill>
                <a:latin typeface="Caribi"/>
                <a:ea typeface="等线"/>
              </a:rPr>
              <a:t> </a:t>
            </a:r>
            <a:r>
              <a:rPr sz="2300" b="1" i="1" dirty="0" err="1">
                <a:solidFill>
                  <a:srgbClr val="FF0000"/>
                </a:solidFill>
                <a:latin typeface="Caribi"/>
                <a:ea typeface="等线"/>
              </a:rPr>
              <a:t>hơn</a:t>
            </a:r>
            <a:r>
              <a:rPr sz="2300" b="1" i="1" dirty="0">
                <a:solidFill>
                  <a:srgbClr val="FF0000"/>
                </a:solidFill>
                <a:latin typeface="Caribi"/>
                <a:ea typeface="等线"/>
              </a:rPr>
              <a:t> 2%</a:t>
            </a:r>
            <a:r>
              <a:rPr sz="2300" b="1" dirty="0">
                <a:latin typeface="Caribi"/>
                <a:ea typeface="等线"/>
              </a:rPr>
              <a:t>? </a:t>
            </a:r>
            <a:r>
              <a:rPr sz="2300" b="1" dirty="0" err="1">
                <a:latin typeface="Caribi"/>
                <a:ea typeface="等线"/>
              </a:rPr>
              <a:t>Chúng</a:t>
            </a:r>
            <a:r>
              <a:rPr sz="2300" b="1" dirty="0">
                <a:latin typeface="Caribi"/>
                <a:ea typeface="等线"/>
              </a:rPr>
              <a:t> </a:t>
            </a:r>
            <a:r>
              <a:rPr sz="2300" b="1" dirty="0" err="1">
                <a:latin typeface="Caribi"/>
                <a:ea typeface="等线"/>
              </a:rPr>
              <a:t>có</a:t>
            </a:r>
            <a:r>
              <a:rPr sz="2300" b="1" dirty="0">
                <a:latin typeface="Caribi"/>
                <a:ea typeface="等线"/>
              </a:rPr>
              <a:t> </a:t>
            </a:r>
            <a:r>
              <a:rPr sz="2300" b="1" dirty="0" err="1">
                <a:latin typeface="Caribi"/>
                <a:ea typeface="等线"/>
              </a:rPr>
              <a:t>mặt</a:t>
            </a:r>
            <a:r>
              <a:rPr sz="2300" b="1" dirty="0">
                <a:latin typeface="Caribi"/>
                <a:ea typeface="等线"/>
              </a:rPr>
              <a:t> </a:t>
            </a:r>
            <a:r>
              <a:rPr sz="2300" b="1" dirty="0" err="1">
                <a:latin typeface="Caribi"/>
                <a:ea typeface="等线"/>
              </a:rPr>
              <a:t>trong</a:t>
            </a:r>
            <a:r>
              <a:rPr sz="2300" b="1" dirty="0">
                <a:latin typeface="Caribi"/>
                <a:ea typeface="等线"/>
              </a:rPr>
              <a:t> </a:t>
            </a:r>
            <a:r>
              <a:rPr sz="2300" b="1" dirty="0" err="1">
                <a:latin typeface="Caribi"/>
                <a:ea typeface="等线"/>
              </a:rPr>
              <a:t>các</a:t>
            </a:r>
            <a:r>
              <a:rPr sz="2300" b="1" dirty="0">
                <a:latin typeface="Caribi"/>
                <a:ea typeface="等线"/>
              </a:rPr>
              <a:t> </a:t>
            </a:r>
            <a:r>
              <a:rPr sz="2300" b="1" dirty="0" err="1">
                <a:latin typeface="Caribi"/>
                <a:ea typeface="等线"/>
              </a:rPr>
              <a:t>loại</a:t>
            </a:r>
            <a:r>
              <a:rPr sz="2300" b="1" dirty="0">
                <a:latin typeface="Caribi"/>
                <a:ea typeface="等线"/>
              </a:rPr>
              <a:t> </a:t>
            </a:r>
            <a:r>
              <a:rPr sz="2300" b="1" dirty="0" err="1">
                <a:latin typeface="Caribi"/>
                <a:ea typeface="等线"/>
              </a:rPr>
              <a:t>lương</a:t>
            </a:r>
            <a:r>
              <a:rPr sz="2300" b="1" dirty="0">
                <a:latin typeface="Caribi"/>
                <a:ea typeface="等线"/>
              </a:rPr>
              <a:t> </a:t>
            </a:r>
            <a:r>
              <a:rPr sz="2300" b="1" dirty="0" err="1">
                <a:latin typeface="Caribi"/>
                <a:ea typeface="等线"/>
              </a:rPr>
              <a:t>thực</a:t>
            </a:r>
            <a:r>
              <a:rPr sz="2300" b="1" dirty="0">
                <a:latin typeface="Caribi"/>
                <a:ea typeface="等线"/>
              </a:rPr>
              <a:t>, </a:t>
            </a:r>
            <a:r>
              <a:rPr sz="2300" b="1" dirty="0" err="1">
                <a:latin typeface="Caribi"/>
                <a:ea typeface="等线"/>
              </a:rPr>
              <a:t>thực</a:t>
            </a:r>
            <a:r>
              <a:rPr sz="2300" b="1" dirty="0">
                <a:latin typeface="Caribi"/>
                <a:ea typeface="等线"/>
              </a:rPr>
              <a:t> </a:t>
            </a:r>
            <a:r>
              <a:rPr sz="2300" b="1" dirty="0" err="1">
                <a:latin typeface="Caribi"/>
                <a:ea typeface="等线"/>
              </a:rPr>
              <a:t>phẩm</a:t>
            </a:r>
            <a:r>
              <a:rPr sz="2300" b="1" dirty="0">
                <a:latin typeface="Caribi"/>
                <a:ea typeface="等线"/>
              </a:rPr>
              <a:t> </a:t>
            </a:r>
            <a:r>
              <a:rPr sz="2300" b="1" dirty="0" err="1">
                <a:latin typeface="Caribi"/>
                <a:ea typeface="等线"/>
              </a:rPr>
              <a:t>nào</a:t>
            </a:r>
            <a:r>
              <a:rPr sz="2300" b="1" dirty="0">
                <a:latin typeface="Caribi"/>
                <a:ea typeface="等线"/>
              </a:rPr>
              <a:t>?</a:t>
            </a:r>
            <a:r>
              <a:rPr lang="en-US" sz="2300" b="1" dirty="0">
                <a:latin typeface="Caribi"/>
                <a:ea typeface="等线"/>
              </a:rPr>
              <a:t> </a:t>
            </a:r>
            <a:r>
              <a:rPr sz="2300" dirty="0">
                <a:latin typeface="Caribi"/>
                <a:ea typeface="等线"/>
              </a:rPr>
              <a:t>(5 </a:t>
            </a:r>
            <a:r>
              <a:rPr sz="2300" dirty="0" err="1">
                <a:latin typeface="Caribi"/>
                <a:ea typeface="等线"/>
              </a:rPr>
              <a:t>điểm</a:t>
            </a:r>
            <a:r>
              <a:rPr sz="2300" dirty="0">
                <a:latin typeface="Caribi"/>
                <a:ea typeface="等线"/>
              </a:rPr>
              <a:t>; </a:t>
            </a:r>
            <a:r>
              <a:rPr sz="2300" i="1" dirty="0" err="1">
                <a:latin typeface="Caribi"/>
                <a:ea typeface="等线"/>
              </a:rPr>
              <a:t>sai</a:t>
            </a:r>
            <a:r>
              <a:rPr sz="2300" i="1" dirty="0">
                <a:latin typeface="Caribi"/>
                <a:ea typeface="等线"/>
              </a:rPr>
              <a:t> </a:t>
            </a:r>
            <a:r>
              <a:rPr sz="2300" i="1" dirty="0" err="1">
                <a:latin typeface="Caribi"/>
                <a:ea typeface="等线"/>
              </a:rPr>
              <a:t>hoặc</a:t>
            </a:r>
            <a:r>
              <a:rPr sz="2300" i="1" dirty="0">
                <a:latin typeface="Caribi"/>
                <a:ea typeface="等线"/>
              </a:rPr>
              <a:t> </a:t>
            </a:r>
            <a:r>
              <a:rPr sz="2300" i="1" dirty="0" err="1">
                <a:latin typeface="Caribi"/>
                <a:ea typeface="等线"/>
              </a:rPr>
              <a:t>thiếu</a:t>
            </a:r>
            <a:r>
              <a:rPr sz="2300" i="1" dirty="0">
                <a:latin typeface="Caribi"/>
                <a:ea typeface="等线"/>
              </a:rPr>
              <a:t> ý </a:t>
            </a:r>
            <a:r>
              <a:rPr sz="2300" i="1" dirty="0" err="1">
                <a:latin typeface="Caribi"/>
                <a:ea typeface="等线"/>
              </a:rPr>
              <a:t>trừ</a:t>
            </a:r>
            <a:r>
              <a:rPr sz="2300" i="1" dirty="0">
                <a:latin typeface="Caribi"/>
                <a:ea typeface="等线"/>
              </a:rPr>
              <a:t> 0,5 </a:t>
            </a:r>
            <a:r>
              <a:rPr sz="2300" i="1" dirty="0" err="1">
                <a:latin typeface="Caribi"/>
                <a:ea typeface="等线"/>
              </a:rPr>
              <a:t>điểm</a:t>
            </a:r>
            <a:r>
              <a:rPr sz="2300" dirty="0">
                <a:latin typeface="Caribi"/>
                <a:ea typeface="等线"/>
              </a:rPr>
              <a:t> )</a:t>
            </a:r>
          </a:p>
          <a:p>
            <a:pPr algn="just" defTabSz="200025">
              <a:spcBef>
                <a:spcPct val="0"/>
              </a:spcBef>
              <a:spcAft>
                <a:spcPct val="0"/>
              </a:spcAft>
            </a:pPr>
            <a:r>
              <a:rPr sz="2300" dirty="0">
                <a:latin typeface="Caribi"/>
                <a:ea typeface="等线"/>
              </a:rPr>
              <a:t>- C, H, O, N. </a:t>
            </a:r>
            <a:r>
              <a:rPr lang="en-US" sz="2300" dirty="0">
                <a:latin typeface="Caribi"/>
                <a:cs typeface="Times New Roman" panose="02020603050405020304" pitchFamily="18" charset="0"/>
              </a:rPr>
              <a:t>(2 </a:t>
            </a:r>
            <a:r>
              <a:rPr lang="en-US" sz="2300" dirty="0" err="1">
                <a:latin typeface="Caribi"/>
                <a:cs typeface="Times New Roman" panose="02020603050405020304" pitchFamily="18" charset="0"/>
              </a:rPr>
              <a:t>điểm</a:t>
            </a:r>
            <a:r>
              <a:rPr lang="en-US" sz="2300" dirty="0">
                <a:latin typeface="Caribi"/>
                <a:cs typeface="Times New Roman" panose="02020603050405020304" pitchFamily="18" charset="0"/>
              </a:rPr>
              <a:t>)</a:t>
            </a:r>
          </a:p>
          <a:p>
            <a:pPr algn="just" defTabSz="200025">
              <a:spcBef>
                <a:spcPct val="0"/>
              </a:spcBef>
              <a:spcAft>
                <a:spcPct val="0"/>
              </a:spcAft>
            </a:pPr>
            <a:r>
              <a:rPr lang="en-US" sz="2300" dirty="0">
                <a:latin typeface="Caribi"/>
                <a:ea typeface="等线"/>
              </a:rPr>
              <a:t>- </a:t>
            </a:r>
            <a:r>
              <a:rPr sz="2300" dirty="0" err="1">
                <a:latin typeface="Caribi"/>
                <a:ea typeface="等线"/>
              </a:rPr>
              <a:t>Các</a:t>
            </a:r>
            <a:r>
              <a:rPr sz="2300" dirty="0">
                <a:latin typeface="Caribi"/>
                <a:ea typeface="等线"/>
              </a:rPr>
              <a:t> </a:t>
            </a:r>
            <a:r>
              <a:rPr sz="2300" dirty="0" err="1">
                <a:latin typeface="Caribi"/>
                <a:ea typeface="等线"/>
              </a:rPr>
              <a:t>nguyên</a:t>
            </a:r>
            <a:r>
              <a:rPr sz="2300" dirty="0">
                <a:latin typeface="Caribi"/>
                <a:ea typeface="等线"/>
              </a:rPr>
              <a:t> </a:t>
            </a:r>
            <a:r>
              <a:rPr sz="2300" dirty="0" err="1">
                <a:latin typeface="Caribi"/>
                <a:ea typeface="等线"/>
              </a:rPr>
              <a:t>tố</a:t>
            </a:r>
            <a:r>
              <a:rPr sz="2300" dirty="0">
                <a:latin typeface="Caribi"/>
                <a:ea typeface="等线"/>
              </a:rPr>
              <a:t> </a:t>
            </a:r>
            <a:r>
              <a:rPr sz="2300" dirty="0" err="1">
                <a:latin typeface="Caribi"/>
                <a:ea typeface="等线"/>
              </a:rPr>
              <a:t>này</a:t>
            </a:r>
            <a:r>
              <a:rPr sz="2300" dirty="0">
                <a:latin typeface="Caribi"/>
                <a:ea typeface="等线"/>
              </a:rPr>
              <a:t> </a:t>
            </a:r>
            <a:r>
              <a:rPr sz="2300" dirty="0" err="1">
                <a:latin typeface="Caribi"/>
                <a:ea typeface="等线"/>
              </a:rPr>
              <a:t>có</a:t>
            </a:r>
            <a:r>
              <a:rPr sz="2300" dirty="0">
                <a:latin typeface="Caribi"/>
                <a:ea typeface="等线"/>
              </a:rPr>
              <a:t> </a:t>
            </a:r>
            <a:r>
              <a:rPr sz="2300" dirty="0" err="1">
                <a:latin typeface="Caribi"/>
                <a:ea typeface="等线"/>
              </a:rPr>
              <a:t>trong</a:t>
            </a:r>
            <a:r>
              <a:rPr sz="2300" dirty="0">
                <a:latin typeface="Caribi"/>
                <a:ea typeface="等线"/>
              </a:rPr>
              <a:t> </a:t>
            </a:r>
            <a:r>
              <a:rPr sz="2300" dirty="0" err="1">
                <a:latin typeface="Caribi"/>
                <a:ea typeface="等线"/>
              </a:rPr>
              <a:t>các</a:t>
            </a:r>
            <a:r>
              <a:rPr sz="2300" dirty="0">
                <a:latin typeface="Caribi"/>
                <a:ea typeface="等线"/>
              </a:rPr>
              <a:t> </a:t>
            </a:r>
            <a:r>
              <a:rPr sz="2300" dirty="0" err="1">
                <a:latin typeface="Caribi"/>
                <a:ea typeface="等线"/>
              </a:rPr>
              <a:t>loại</a:t>
            </a:r>
            <a:r>
              <a:rPr sz="2300" dirty="0">
                <a:latin typeface="Caribi"/>
                <a:ea typeface="等线"/>
              </a:rPr>
              <a:t> </a:t>
            </a:r>
            <a:r>
              <a:rPr sz="2300" dirty="0" err="1">
                <a:latin typeface="Caribi"/>
                <a:ea typeface="等线"/>
              </a:rPr>
              <a:t>lương</a:t>
            </a:r>
            <a:r>
              <a:rPr sz="2300" dirty="0">
                <a:latin typeface="Caribi"/>
                <a:ea typeface="等线"/>
              </a:rPr>
              <a:t> </a:t>
            </a:r>
            <a:r>
              <a:rPr sz="2300" dirty="0" err="1">
                <a:latin typeface="Caribi"/>
                <a:ea typeface="等线"/>
              </a:rPr>
              <a:t>thực</a:t>
            </a:r>
            <a:r>
              <a:rPr sz="2300" dirty="0">
                <a:latin typeface="Caribi"/>
                <a:ea typeface="等线"/>
              </a:rPr>
              <a:t>, </a:t>
            </a:r>
            <a:r>
              <a:rPr sz="2300" dirty="0" err="1">
                <a:latin typeface="Caribi"/>
                <a:ea typeface="等线"/>
              </a:rPr>
              <a:t>thực</a:t>
            </a:r>
            <a:r>
              <a:rPr sz="2300" dirty="0">
                <a:latin typeface="Caribi"/>
                <a:ea typeface="等线"/>
              </a:rPr>
              <a:t> </a:t>
            </a:r>
            <a:r>
              <a:rPr sz="2300" dirty="0" err="1">
                <a:latin typeface="Caribi"/>
                <a:ea typeface="等线"/>
              </a:rPr>
              <a:t>phẩm</a:t>
            </a:r>
            <a:r>
              <a:rPr sz="2300" dirty="0">
                <a:latin typeface="Caribi"/>
                <a:ea typeface="等线"/>
              </a:rPr>
              <a:t>: </a:t>
            </a:r>
            <a:r>
              <a:rPr sz="2300" dirty="0" err="1">
                <a:latin typeface="Caribi"/>
                <a:ea typeface="等线"/>
              </a:rPr>
              <a:t>thịt</a:t>
            </a:r>
            <a:r>
              <a:rPr sz="2300" dirty="0">
                <a:latin typeface="Caribi"/>
                <a:ea typeface="等线"/>
              </a:rPr>
              <a:t>, </a:t>
            </a:r>
            <a:r>
              <a:rPr sz="2300" dirty="0" err="1">
                <a:latin typeface="Caribi"/>
                <a:ea typeface="等线"/>
              </a:rPr>
              <a:t>cá</a:t>
            </a:r>
            <a:r>
              <a:rPr sz="2300" dirty="0">
                <a:latin typeface="Caribi"/>
                <a:ea typeface="等线"/>
              </a:rPr>
              <a:t>, </a:t>
            </a:r>
            <a:r>
              <a:rPr sz="2300" dirty="0" err="1">
                <a:latin typeface="Caribi"/>
                <a:ea typeface="等线"/>
              </a:rPr>
              <a:t>trứng</a:t>
            </a:r>
            <a:r>
              <a:rPr sz="2300" dirty="0">
                <a:latin typeface="Caribi"/>
                <a:ea typeface="等线"/>
              </a:rPr>
              <a:t>, </a:t>
            </a:r>
            <a:r>
              <a:rPr sz="2300" dirty="0" err="1">
                <a:latin typeface="Caribi"/>
                <a:ea typeface="等线"/>
              </a:rPr>
              <a:t>sữa</a:t>
            </a:r>
            <a:r>
              <a:rPr sz="2300" dirty="0">
                <a:latin typeface="Caribi"/>
                <a:ea typeface="等线"/>
              </a:rPr>
              <a:t>, </a:t>
            </a:r>
            <a:r>
              <a:rPr sz="2300" dirty="0" err="1">
                <a:latin typeface="Caribi"/>
                <a:ea typeface="等线"/>
              </a:rPr>
              <a:t>gạo</a:t>
            </a:r>
            <a:r>
              <a:rPr sz="2300" dirty="0">
                <a:latin typeface="Caribi"/>
                <a:ea typeface="等线"/>
              </a:rPr>
              <a:t>, </a:t>
            </a:r>
            <a:r>
              <a:rPr sz="2300" dirty="0" err="1">
                <a:latin typeface="Caribi"/>
                <a:ea typeface="等线"/>
              </a:rPr>
              <a:t>bột</a:t>
            </a:r>
            <a:r>
              <a:rPr sz="2300" dirty="0">
                <a:latin typeface="Caribi"/>
                <a:ea typeface="等线"/>
              </a:rPr>
              <a:t> </a:t>
            </a:r>
            <a:r>
              <a:rPr sz="2300" dirty="0" err="1">
                <a:latin typeface="Caribi"/>
                <a:ea typeface="等线"/>
              </a:rPr>
              <a:t>mì</a:t>
            </a:r>
            <a:r>
              <a:rPr sz="2300" dirty="0">
                <a:latin typeface="Caribi"/>
                <a:ea typeface="等线"/>
              </a:rPr>
              <a:t>,…</a:t>
            </a:r>
          </a:p>
          <a:p>
            <a:pPr algn="just" defTabSz="200025">
              <a:spcBef>
                <a:spcPct val="0"/>
              </a:spcBef>
              <a:spcAft>
                <a:spcPct val="0"/>
              </a:spcAft>
            </a:pPr>
            <a:r>
              <a:rPr lang="en-US" sz="2300" dirty="0">
                <a:latin typeface="Caribi"/>
                <a:cs typeface="Times New Roman" panose="02020603050405020304" pitchFamily="18" charset="0"/>
              </a:rPr>
              <a:t>(3 </a:t>
            </a:r>
            <a:r>
              <a:rPr lang="en-US" sz="2300" dirty="0" err="1">
                <a:latin typeface="Caribi"/>
                <a:cs typeface="Times New Roman" panose="02020603050405020304" pitchFamily="18" charset="0"/>
              </a:rPr>
              <a:t>điểm</a:t>
            </a:r>
            <a:r>
              <a:rPr lang="en-US" sz="2300" dirty="0">
                <a:latin typeface="Caribi"/>
                <a:cs typeface="Times New Roman" panose="02020603050405020304" pitchFamily="18" charset="0"/>
              </a:rPr>
              <a:t>)</a:t>
            </a:r>
          </a:p>
          <a:p>
            <a:pPr defTabSz="200025">
              <a:spcBef>
                <a:spcPct val="0"/>
              </a:spcBef>
              <a:spcAft>
                <a:spcPct val="0"/>
              </a:spcAft>
            </a:pPr>
            <a:r>
              <a:rPr lang="en-US" sz="2300" b="1" dirty="0">
                <a:latin typeface="Caribi"/>
                <a:ea typeface="等线"/>
              </a:rPr>
              <a:t>2.</a:t>
            </a:r>
            <a:r>
              <a:rPr sz="2300" b="1" dirty="0">
                <a:latin typeface="Caribi"/>
                <a:ea typeface="等线"/>
              </a:rPr>
              <a:t> </a:t>
            </a:r>
            <a:r>
              <a:rPr sz="2300" b="1" dirty="0" err="1">
                <a:latin typeface="Caribi"/>
                <a:ea typeface="等线"/>
              </a:rPr>
              <a:t>Vai</a:t>
            </a:r>
            <a:r>
              <a:rPr sz="2300" b="1" dirty="0">
                <a:latin typeface="Caribi"/>
                <a:ea typeface="等线"/>
              </a:rPr>
              <a:t> </a:t>
            </a:r>
            <a:r>
              <a:rPr sz="2300" b="1" dirty="0" err="1">
                <a:latin typeface="Caribi"/>
                <a:ea typeface="等线"/>
              </a:rPr>
              <a:t>trò</a:t>
            </a:r>
            <a:r>
              <a:rPr sz="2300" b="1" dirty="0">
                <a:latin typeface="Caribi"/>
                <a:ea typeface="等线"/>
              </a:rPr>
              <a:t> </a:t>
            </a:r>
            <a:r>
              <a:rPr sz="2300" b="1" err="1">
                <a:latin typeface="Caribi"/>
                <a:ea typeface="等线"/>
              </a:rPr>
              <a:t>của</a:t>
            </a:r>
            <a:r>
              <a:rPr sz="2300" b="1">
                <a:latin typeface="Caribi"/>
                <a:ea typeface="等线"/>
              </a:rPr>
              <a:t> </a:t>
            </a:r>
            <a:r>
              <a:rPr lang="vi-VN" sz="2300" b="1" i="1" dirty="0">
                <a:solidFill>
                  <a:srgbClr val="FF0000"/>
                </a:solidFill>
                <a:latin typeface="Caribi"/>
                <a:ea typeface="等线"/>
              </a:rPr>
              <a:t>C</a:t>
            </a:r>
            <a:r>
              <a:rPr sz="2300" b="1" i="1">
                <a:solidFill>
                  <a:srgbClr val="FF0000"/>
                </a:solidFill>
                <a:latin typeface="Caribi"/>
                <a:ea typeface="等线"/>
              </a:rPr>
              <a:t>alcium</a:t>
            </a:r>
            <a:r>
              <a:rPr sz="2300" b="1">
                <a:latin typeface="Caribi"/>
                <a:ea typeface="等线"/>
              </a:rPr>
              <a:t> </a:t>
            </a:r>
            <a:r>
              <a:rPr sz="2300" b="1" dirty="0" err="1">
                <a:latin typeface="Caribi"/>
                <a:ea typeface="等线"/>
              </a:rPr>
              <a:t>đối</a:t>
            </a:r>
            <a:r>
              <a:rPr sz="2300" b="1" dirty="0">
                <a:latin typeface="Caribi"/>
                <a:ea typeface="等线"/>
              </a:rPr>
              <a:t> </a:t>
            </a:r>
            <a:r>
              <a:rPr sz="2300" b="1" dirty="0" err="1">
                <a:latin typeface="Caribi"/>
                <a:ea typeface="等线"/>
              </a:rPr>
              <a:t>với</a:t>
            </a:r>
            <a:r>
              <a:rPr sz="2300" b="1" dirty="0">
                <a:latin typeface="Caribi"/>
                <a:ea typeface="等线"/>
              </a:rPr>
              <a:t> </a:t>
            </a:r>
            <a:r>
              <a:rPr sz="2300" b="1" dirty="0" err="1">
                <a:latin typeface="Caribi"/>
                <a:ea typeface="等线"/>
              </a:rPr>
              <a:t>cơ</a:t>
            </a:r>
            <a:r>
              <a:rPr sz="2300" b="1" dirty="0">
                <a:latin typeface="Caribi"/>
                <a:ea typeface="等线"/>
              </a:rPr>
              <a:t> </a:t>
            </a:r>
            <a:r>
              <a:rPr sz="2300" b="1" dirty="0" err="1">
                <a:latin typeface="Caribi"/>
                <a:ea typeface="等线"/>
              </a:rPr>
              <a:t>thể</a:t>
            </a:r>
            <a:r>
              <a:rPr sz="2300" b="1" dirty="0">
                <a:latin typeface="Caribi"/>
                <a:ea typeface="等线"/>
              </a:rPr>
              <a:t> </a:t>
            </a:r>
            <a:r>
              <a:rPr sz="2300" b="1" dirty="0" err="1">
                <a:latin typeface="Caribi"/>
                <a:ea typeface="等线"/>
              </a:rPr>
              <a:t>người</a:t>
            </a:r>
            <a:r>
              <a:rPr sz="2300" b="1" dirty="0">
                <a:latin typeface="Caribi"/>
                <a:ea typeface="等线"/>
              </a:rPr>
              <a:t>? </a:t>
            </a:r>
            <a:r>
              <a:rPr sz="2300" dirty="0">
                <a:latin typeface="Caribi"/>
                <a:ea typeface="等线"/>
              </a:rPr>
              <a:t>(3 </a:t>
            </a:r>
            <a:r>
              <a:rPr sz="2300" dirty="0" err="1">
                <a:latin typeface="Caribi"/>
                <a:ea typeface="等线"/>
              </a:rPr>
              <a:t>điểm</a:t>
            </a:r>
            <a:r>
              <a:rPr sz="2300" dirty="0">
                <a:latin typeface="Caribi"/>
                <a:ea typeface="等线"/>
              </a:rPr>
              <a:t>, </a:t>
            </a:r>
            <a:r>
              <a:rPr sz="2300" i="1" dirty="0" err="1">
                <a:latin typeface="Caribi"/>
                <a:ea typeface="等线"/>
              </a:rPr>
              <a:t>sai</a:t>
            </a:r>
            <a:r>
              <a:rPr sz="2300" i="1" dirty="0">
                <a:latin typeface="Caribi"/>
                <a:ea typeface="等线"/>
              </a:rPr>
              <a:t> </a:t>
            </a:r>
            <a:r>
              <a:rPr sz="2300" i="1" dirty="0" err="1">
                <a:latin typeface="Caribi"/>
                <a:ea typeface="等线"/>
              </a:rPr>
              <a:t>hoặc</a:t>
            </a:r>
            <a:r>
              <a:rPr sz="2300" i="1" dirty="0">
                <a:latin typeface="Caribi"/>
                <a:ea typeface="等线"/>
              </a:rPr>
              <a:t> </a:t>
            </a:r>
            <a:r>
              <a:rPr sz="2300" i="1" dirty="0" err="1">
                <a:latin typeface="Caribi"/>
                <a:ea typeface="等线"/>
              </a:rPr>
              <a:t>thiếu</a:t>
            </a:r>
            <a:r>
              <a:rPr sz="2300" i="1" dirty="0">
                <a:latin typeface="Caribi"/>
                <a:ea typeface="等线"/>
              </a:rPr>
              <a:t> ý </a:t>
            </a:r>
            <a:r>
              <a:rPr sz="2300" i="1" dirty="0" err="1">
                <a:latin typeface="Caribi"/>
                <a:ea typeface="等线"/>
              </a:rPr>
              <a:t>trừ</a:t>
            </a:r>
            <a:r>
              <a:rPr sz="2300" i="1" dirty="0">
                <a:latin typeface="Caribi"/>
                <a:ea typeface="等线"/>
              </a:rPr>
              <a:t> 0,5 </a:t>
            </a:r>
            <a:r>
              <a:rPr sz="2300" i="1" dirty="0" err="1">
                <a:latin typeface="Caribi"/>
                <a:ea typeface="等线"/>
              </a:rPr>
              <a:t>điểm</a:t>
            </a:r>
            <a:r>
              <a:rPr sz="2300" dirty="0">
                <a:latin typeface="Caribi"/>
                <a:ea typeface="等线"/>
              </a:rPr>
              <a:t>)</a:t>
            </a:r>
          </a:p>
          <a:p>
            <a:pPr defTabSz="200025">
              <a:spcBef>
                <a:spcPct val="0"/>
              </a:spcBef>
              <a:spcAft>
                <a:spcPct val="0"/>
              </a:spcAft>
            </a:pPr>
            <a:r>
              <a:rPr sz="2300" dirty="0" err="1">
                <a:latin typeface="Caribi"/>
                <a:ea typeface="等线"/>
              </a:rPr>
              <a:t>Cấu</a:t>
            </a:r>
            <a:r>
              <a:rPr sz="2300" dirty="0">
                <a:latin typeface="Caribi"/>
                <a:ea typeface="等线"/>
              </a:rPr>
              <a:t> </a:t>
            </a:r>
            <a:r>
              <a:rPr sz="2300" dirty="0" err="1">
                <a:latin typeface="Caribi"/>
                <a:ea typeface="等线"/>
              </a:rPr>
              <a:t>trúc</a:t>
            </a:r>
            <a:r>
              <a:rPr sz="2300" dirty="0">
                <a:latin typeface="Caribi"/>
                <a:ea typeface="等线"/>
              </a:rPr>
              <a:t> </a:t>
            </a:r>
            <a:r>
              <a:rPr sz="2300" dirty="0" err="1">
                <a:latin typeface="Caribi"/>
                <a:ea typeface="等线"/>
              </a:rPr>
              <a:t>xương</a:t>
            </a:r>
            <a:r>
              <a:rPr sz="2300" dirty="0">
                <a:latin typeface="Caribi"/>
                <a:ea typeface="等线"/>
              </a:rPr>
              <a:t>, </a:t>
            </a:r>
            <a:r>
              <a:rPr sz="2300" dirty="0" err="1">
                <a:latin typeface="Caribi"/>
                <a:ea typeface="等线"/>
              </a:rPr>
              <a:t>sự</a:t>
            </a:r>
            <a:r>
              <a:rPr sz="2300" dirty="0">
                <a:latin typeface="Caribi"/>
                <a:ea typeface="等线"/>
              </a:rPr>
              <a:t> co </a:t>
            </a:r>
            <a:r>
              <a:rPr sz="2300" dirty="0" err="1">
                <a:latin typeface="Caribi"/>
                <a:ea typeface="等线"/>
              </a:rPr>
              <a:t>cơ</a:t>
            </a:r>
            <a:r>
              <a:rPr sz="2300" dirty="0">
                <a:latin typeface="Caribi"/>
                <a:ea typeface="等线"/>
              </a:rPr>
              <a:t>, </a:t>
            </a:r>
            <a:r>
              <a:rPr sz="2300" dirty="0" err="1">
                <a:latin typeface="Caribi"/>
                <a:ea typeface="等线"/>
              </a:rPr>
              <a:t>chuyển</a:t>
            </a:r>
            <a:r>
              <a:rPr sz="2300" dirty="0">
                <a:latin typeface="Caribi"/>
                <a:ea typeface="等线"/>
              </a:rPr>
              <a:t> </a:t>
            </a:r>
            <a:r>
              <a:rPr sz="2300" dirty="0" err="1">
                <a:latin typeface="Caribi"/>
                <a:ea typeface="等线"/>
              </a:rPr>
              <a:t>hóa</a:t>
            </a:r>
            <a:r>
              <a:rPr sz="2300" dirty="0">
                <a:latin typeface="Caribi"/>
                <a:ea typeface="等线"/>
              </a:rPr>
              <a:t> </a:t>
            </a:r>
            <a:r>
              <a:rPr sz="2300" dirty="0" err="1">
                <a:latin typeface="Caribi"/>
                <a:ea typeface="等线"/>
              </a:rPr>
              <a:t>tế</a:t>
            </a:r>
            <a:r>
              <a:rPr sz="2300" dirty="0">
                <a:latin typeface="Caribi"/>
                <a:ea typeface="等线"/>
              </a:rPr>
              <a:t> </a:t>
            </a:r>
            <a:r>
              <a:rPr sz="2300" dirty="0" err="1">
                <a:latin typeface="Caribi"/>
                <a:ea typeface="等线"/>
              </a:rPr>
              <a:t>bào</a:t>
            </a:r>
            <a:r>
              <a:rPr sz="2300" dirty="0">
                <a:latin typeface="Caribi"/>
                <a:ea typeface="等线"/>
              </a:rPr>
              <a:t>, </a:t>
            </a:r>
            <a:r>
              <a:rPr sz="2300" dirty="0" err="1">
                <a:latin typeface="Caribi"/>
                <a:ea typeface="等线"/>
              </a:rPr>
              <a:t>quá</a:t>
            </a:r>
            <a:r>
              <a:rPr sz="2300" dirty="0">
                <a:latin typeface="Caribi"/>
                <a:ea typeface="等线"/>
              </a:rPr>
              <a:t> </a:t>
            </a:r>
            <a:r>
              <a:rPr sz="2300" dirty="0" err="1">
                <a:latin typeface="Caribi"/>
                <a:ea typeface="等线"/>
              </a:rPr>
              <a:t>trình</a:t>
            </a:r>
            <a:r>
              <a:rPr sz="2300" dirty="0">
                <a:latin typeface="Caribi"/>
                <a:ea typeface="等线"/>
              </a:rPr>
              <a:t> </a:t>
            </a:r>
            <a:r>
              <a:rPr sz="2300" dirty="0" err="1">
                <a:latin typeface="Caribi"/>
                <a:ea typeface="等线"/>
              </a:rPr>
              <a:t>lành</a:t>
            </a:r>
            <a:r>
              <a:rPr sz="2300" dirty="0">
                <a:latin typeface="Caribi"/>
                <a:ea typeface="等线"/>
              </a:rPr>
              <a:t> </a:t>
            </a:r>
            <a:r>
              <a:rPr sz="2300" dirty="0" err="1">
                <a:latin typeface="Caribi"/>
                <a:ea typeface="等线"/>
              </a:rPr>
              <a:t>vết</a:t>
            </a:r>
            <a:r>
              <a:rPr sz="2300" dirty="0">
                <a:latin typeface="Caribi"/>
                <a:ea typeface="等线"/>
              </a:rPr>
              <a:t> </a:t>
            </a:r>
            <a:r>
              <a:rPr sz="2300" dirty="0" err="1">
                <a:latin typeface="Caribi"/>
                <a:ea typeface="等线"/>
              </a:rPr>
              <a:t>thương</a:t>
            </a:r>
            <a:r>
              <a:rPr sz="2300" dirty="0">
                <a:latin typeface="Caribi"/>
                <a:ea typeface="等线"/>
              </a:rPr>
              <a:t>, </a:t>
            </a:r>
            <a:r>
              <a:rPr sz="2300" dirty="0" err="1">
                <a:latin typeface="Caribi"/>
                <a:ea typeface="等线"/>
              </a:rPr>
              <a:t>dẫn</a:t>
            </a:r>
            <a:r>
              <a:rPr sz="2300" dirty="0">
                <a:latin typeface="Caribi"/>
                <a:ea typeface="等线"/>
              </a:rPr>
              <a:t> </a:t>
            </a:r>
            <a:r>
              <a:rPr sz="2300" dirty="0" err="1">
                <a:latin typeface="Caribi"/>
                <a:ea typeface="等线"/>
              </a:rPr>
              <a:t>truyền</a:t>
            </a:r>
            <a:r>
              <a:rPr sz="2300" dirty="0">
                <a:latin typeface="Caribi"/>
                <a:ea typeface="等线"/>
              </a:rPr>
              <a:t> </a:t>
            </a:r>
            <a:r>
              <a:rPr sz="2300" dirty="0" err="1">
                <a:latin typeface="Caribi"/>
                <a:ea typeface="等线"/>
              </a:rPr>
              <a:t>thần</a:t>
            </a:r>
            <a:r>
              <a:rPr sz="2300" dirty="0">
                <a:latin typeface="Caribi"/>
                <a:ea typeface="等线"/>
              </a:rPr>
              <a:t> </a:t>
            </a:r>
            <a:r>
              <a:rPr sz="2300" dirty="0" err="1">
                <a:latin typeface="Caribi"/>
                <a:ea typeface="等线"/>
              </a:rPr>
              <a:t>kinh</a:t>
            </a:r>
            <a:r>
              <a:rPr sz="2300" dirty="0">
                <a:latin typeface="Caribi"/>
                <a:ea typeface="等线"/>
              </a:rPr>
              <a:t>….</a:t>
            </a:r>
          </a:p>
          <a:p>
            <a:pPr defTabSz="200025">
              <a:spcBef>
                <a:spcPct val="0"/>
              </a:spcBef>
              <a:spcAft>
                <a:spcPct val="0"/>
              </a:spcAft>
            </a:pPr>
            <a:r>
              <a:rPr lang="en-US" sz="2300" b="1" dirty="0">
                <a:latin typeface="Caribi"/>
                <a:ea typeface="等线"/>
              </a:rPr>
              <a:t>3. </a:t>
            </a:r>
            <a:r>
              <a:rPr sz="2300" b="1" dirty="0" err="1">
                <a:latin typeface="Caribi"/>
                <a:ea typeface="等线"/>
              </a:rPr>
              <a:t>Vì</a:t>
            </a:r>
            <a:r>
              <a:rPr sz="2300" b="1" dirty="0">
                <a:latin typeface="Caribi"/>
                <a:ea typeface="等线"/>
              </a:rPr>
              <a:t> </a:t>
            </a:r>
            <a:r>
              <a:rPr sz="2300" b="1" dirty="0" err="1">
                <a:latin typeface="Caribi"/>
                <a:ea typeface="等线"/>
              </a:rPr>
              <a:t>sao</a:t>
            </a:r>
            <a:r>
              <a:rPr sz="2300" b="1" dirty="0">
                <a:latin typeface="Caribi"/>
                <a:ea typeface="等线"/>
              </a:rPr>
              <a:t> </a:t>
            </a:r>
            <a:r>
              <a:rPr sz="2300" b="1" dirty="0" err="1">
                <a:latin typeface="Caribi"/>
                <a:ea typeface="等线"/>
              </a:rPr>
              <a:t>trong</a:t>
            </a:r>
            <a:r>
              <a:rPr sz="2300" b="1" dirty="0">
                <a:latin typeface="Caribi"/>
                <a:ea typeface="等线"/>
              </a:rPr>
              <a:t> </a:t>
            </a:r>
            <a:r>
              <a:rPr sz="2300" b="1" i="1" dirty="0" err="1">
                <a:solidFill>
                  <a:srgbClr val="FF0000"/>
                </a:solidFill>
                <a:latin typeface="Caribi"/>
                <a:ea typeface="等线"/>
              </a:rPr>
              <a:t>bữa</a:t>
            </a:r>
            <a:r>
              <a:rPr sz="2300" b="1" i="1" dirty="0">
                <a:solidFill>
                  <a:srgbClr val="FF0000"/>
                </a:solidFill>
                <a:latin typeface="Caribi"/>
                <a:ea typeface="等线"/>
              </a:rPr>
              <a:t> </a:t>
            </a:r>
            <a:r>
              <a:rPr sz="2300" b="1" i="1" dirty="0" err="1">
                <a:solidFill>
                  <a:srgbClr val="FF0000"/>
                </a:solidFill>
                <a:latin typeface="Caribi"/>
                <a:ea typeface="等线"/>
              </a:rPr>
              <a:t>ăn</a:t>
            </a:r>
            <a:r>
              <a:rPr sz="2300" b="1" dirty="0">
                <a:latin typeface="Caribi"/>
                <a:ea typeface="等线"/>
              </a:rPr>
              <a:t> </a:t>
            </a:r>
            <a:r>
              <a:rPr sz="2300" b="1" dirty="0" err="1">
                <a:latin typeface="Caribi"/>
                <a:ea typeface="等线"/>
              </a:rPr>
              <a:t>hằng</a:t>
            </a:r>
            <a:r>
              <a:rPr sz="2300" b="1" dirty="0">
                <a:latin typeface="Caribi"/>
                <a:ea typeface="等线"/>
              </a:rPr>
              <a:t> </a:t>
            </a:r>
            <a:r>
              <a:rPr sz="2300" b="1" dirty="0" err="1">
                <a:latin typeface="Caribi"/>
                <a:ea typeface="等线"/>
              </a:rPr>
              <a:t>ngày</a:t>
            </a:r>
            <a:r>
              <a:rPr sz="2300" b="1" dirty="0">
                <a:latin typeface="Caribi"/>
                <a:ea typeface="等线"/>
              </a:rPr>
              <a:t> </a:t>
            </a:r>
            <a:r>
              <a:rPr sz="2300" b="1" dirty="0" err="1">
                <a:latin typeface="Caribi"/>
                <a:ea typeface="等线"/>
              </a:rPr>
              <a:t>chúng</a:t>
            </a:r>
            <a:r>
              <a:rPr sz="2300" b="1" dirty="0">
                <a:latin typeface="Caribi"/>
                <a:ea typeface="等线"/>
              </a:rPr>
              <a:t> ta </a:t>
            </a:r>
            <a:r>
              <a:rPr sz="2300" b="1" dirty="0" err="1">
                <a:latin typeface="Caribi"/>
                <a:ea typeface="等线"/>
              </a:rPr>
              <a:t>cần</a:t>
            </a:r>
            <a:r>
              <a:rPr sz="2300" b="1" dirty="0">
                <a:latin typeface="Caribi"/>
                <a:ea typeface="等线"/>
              </a:rPr>
              <a:t> </a:t>
            </a:r>
            <a:r>
              <a:rPr sz="2300" b="1" dirty="0" err="1">
                <a:latin typeface="Caribi"/>
                <a:ea typeface="等线"/>
              </a:rPr>
              <a:t>phải</a:t>
            </a:r>
            <a:r>
              <a:rPr sz="2300" b="1" dirty="0">
                <a:latin typeface="Caribi"/>
                <a:ea typeface="等线"/>
              </a:rPr>
              <a:t> </a:t>
            </a:r>
            <a:r>
              <a:rPr sz="2300" b="1" dirty="0" err="1">
                <a:latin typeface="Caribi"/>
                <a:ea typeface="等线"/>
              </a:rPr>
              <a:t>cung</a:t>
            </a:r>
            <a:r>
              <a:rPr sz="2300" b="1" dirty="0">
                <a:latin typeface="Caribi"/>
                <a:ea typeface="等线"/>
              </a:rPr>
              <a:t> </a:t>
            </a:r>
            <a:r>
              <a:rPr sz="2300" b="1" dirty="0" err="1">
                <a:latin typeface="Caribi"/>
                <a:ea typeface="等线"/>
              </a:rPr>
              <a:t>cấp</a:t>
            </a:r>
            <a:r>
              <a:rPr sz="2300" b="1" dirty="0">
                <a:latin typeface="Caribi"/>
                <a:ea typeface="等线"/>
              </a:rPr>
              <a:t> </a:t>
            </a:r>
            <a:r>
              <a:rPr sz="2300" b="1" i="1" dirty="0" err="1">
                <a:solidFill>
                  <a:srgbClr val="FF0000"/>
                </a:solidFill>
                <a:latin typeface="Caribi"/>
                <a:ea typeface="等线"/>
              </a:rPr>
              <a:t>đa</a:t>
            </a:r>
            <a:r>
              <a:rPr sz="2300" b="1" i="1" dirty="0">
                <a:solidFill>
                  <a:srgbClr val="FF0000"/>
                </a:solidFill>
                <a:latin typeface="Caribi"/>
                <a:ea typeface="等线"/>
              </a:rPr>
              <a:t> </a:t>
            </a:r>
            <a:r>
              <a:rPr sz="2300" b="1" i="1" dirty="0" err="1">
                <a:solidFill>
                  <a:srgbClr val="FF0000"/>
                </a:solidFill>
                <a:latin typeface="Caribi"/>
                <a:ea typeface="等线"/>
              </a:rPr>
              <a:t>dạng</a:t>
            </a:r>
            <a:r>
              <a:rPr sz="2300" b="1" dirty="0">
                <a:latin typeface="Caribi"/>
                <a:ea typeface="等线"/>
              </a:rPr>
              <a:t> </a:t>
            </a:r>
            <a:r>
              <a:rPr sz="2300" b="1" dirty="0" err="1">
                <a:latin typeface="Caribi"/>
                <a:ea typeface="等线"/>
              </a:rPr>
              <a:t>các</a:t>
            </a:r>
            <a:r>
              <a:rPr sz="2300" b="1" dirty="0">
                <a:latin typeface="Caribi"/>
                <a:ea typeface="等线"/>
              </a:rPr>
              <a:t> </a:t>
            </a:r>
            <a:r>
              <a:rPr sz="2300" b="1" dirty="0" err="1">
                <a:latin typeface="Caribi"/>
                <a:ea typeface="等线"/>
              </a:rPr>
              <a:t>loại</a:t>
            </a:r>
            <a:r>
              <a:rPr sz="2300" b="1" dirty="0">
                <a:latin typeface="Caribi"/>
                <a:ea typeface="等线"/>
              </a:rPr>
              <a:t> </a:t>
            </a:r>
            <a:r>
              <a:rPr sz="2300" b="1" i="1" dirty="0" err="1">
                <a:solidFill>
                  <a:srgbClr val="FF0000"/>
                </a:solidFill>
                <a:latin typeface="Caribi"/>
                <a:ea typeface="等线"/>
              </a:rPr>
              <a:t>lương</a:t>
            </a:r>
            <a:r>
              <a:rPr sz="2300" b="1" i="1" dirty="0">
                <a:solidFill>
                  <a:srgbClr val="FF0000"/>
                </a:solidFill>
                <a:latin typeface="Caribi"/>
                <a:ea typeface="等线"/>
              </a:rPr>
              <a:t> </a:t>
            </a:r>
            <a:r>
              <a:rPr sz="2300" b="1" i="1" dirty="0" err="1">
                <a:solidFill>
                  <a:srgbClr val="FF0000"/>
                </a:solidFill>
                <a:latin typeface="Caribi"/>
                <a:ea typeface="等线"/>
              </a:rPr>
              <a:t>thực</a:t>
            </a:r>
            <a:r>
              <a:rPr sz="2300" b="1" i="1" dirty="0">
                <a:solidFill>
                  <a:srgbClr val="FF0000"/>
                </a:solidFill>
                <a:latin typeface="Caribi"/>
                <a:ea typeface="等线"/>
              </a:rPr>
              <a:t>, </a:t>
            </a:r>
            <a:r>
              <a:rPr sz="2300" b="1" i="1" dirty="0" err="1">
                <a:solidFill>
                  <a:srgbClr val="FF0000"/>
                </a:solidFill>
                <a:latin typeface="Caribi"/>
                <a:ea typeface="等线"/>
              </a:rPr>
              <a:t>thực</a:t>
            </a:r>
            <a:r>
              <a:rPr sz="2300" b="1" i="1" dirty="0">
                <a:solidFill>
                  <a:srgbClr val="FF0000"/>
                </a:solidFill>
                <a:latin typeface="Caribi"/>
                <a:ea typeface="等线"/>
              </a:rPr>
              <a:t> </a:t>
            </a:r>
            <a:r>
              <a:rPr sz="2300" b="1" i="1" dirty="0" err="1">
                <a:solidFill>
                  <a:srgbClr val="FF0000"/>
                </a:solidFill>
                <a:latin typeface="Caribi"/>
                <a:ea typeface="等线"/>
              </a:rPr>
              <a:t>phẩm</a:t>
            </a:r>
            <a:r>
              <a:rPr sz="2300" b="1" dirty="0">
                <a:latin typeface="Caribi"/>
                <a:ea typeface="等线"/>
              </a:rPr>
              <a:t>?</a:t>
            </a:r>
            <a:r>
              <a:rPr sz="2300" dirty="0">
                <a:latin typeface="Caribi"/>
                <a:ea typeface="等线"/>
              </a:rPr>
              <a:t> (2 </a:t>
            </a:r>
            <a:r>
              <a:rPr sz="2300" dirty="0" err="1">
                <a:latin typeface="Caribi"/>
                <a:ea typeface="等线"/>
              </a:rPr>
              <a:t>điểm</a:t>
            </a:r>
            <a:r>
              <a:rPr sz="2300" dirty="0">
                <a:latin typeface="Caribi"/>
                <a:ea typeface="等线"/>
              </a:rPr>
              <a:t>, </a:t>
            </a:r>
            <a:r>
              <a:rPr sz="2300" i="1" dirty="0" err="1">
                <a:latin typeface="Caribi"/>
                <a:ea typeface="等线"/>
              </a:rPr>
              <a:t>sai</a:t>
            </a:r>
            <a:r>
              <a:rPr sz="2300" i="1" dirty="0">
                <a:latin typeface="Caribi"/>
                <a:ea typeface="等线"/>
              </a:rPr>
              <a:t> </a:t>
            </a:r>
            <a:r>
              <a:rPr sz="2300" i="1" dirty="0" err="1">
                <a:latin typeface="Caribi"/>
                <a:ea typeface="等线"/>
              </a:rPr>
              <a:t>hoặc</a:t>
            </a:r>
            <a:r>
              <a:rPr sz="2300" i="1" dirty="0">
                <a:latin typeface="Caribi"/>
                <a:ea typeface="等线"/>
              </a:rPr>
              <a:t> </a:t>
            </a:r>
            <a:r>
              <a:rPr sz="2300" i="1" dirty="0" err="1">
                <a:latin typeface="Caribi"/>
                <a:ea typeface="等线"/>
              </a:rPr>
              <a:t>thiếu</a:t>
            </a:r>
            <a:r>
              <a:rPr sz="2300" i="1" dirty="0">
                <a:latin typeface="Caribi"/>
                <a:ea typeface="等线"/>
              </a:rPr>
              <a:t> ý </a:t>
            </a:r>
            <a:r>
              <a:rPr sz="2300" i="1" dirty="0" err="1">
                <a:latin typeface="Caribi"/>
                <a:ea typeface="等线"/>
              </a:rPr>
              <a:t>trừ</a:t>
            </a:r>
            <a:r>
              <a:rPr sz="2300" i="1" dirty="0">
                <a:latin typeface="Caribi"/>
                <a:ea typeface="等线"/>
              </a:rPr>
              <a:t> 1 </a:t>
            </a:r>
            <a:r>
              <a:rPr sz="2300" i="1" dirty="0" err="1">
                <a:latin typeface="Caribi"/>
                <a:ea typeface="等线"/>
              </a:rPr>
              <a:t>điểm</a:t>
            </a:r>
            <a:r>
              <a:rPr sz="2300" dirty="0">
                <a:latin typeface="Caribi"/>
                <a:ea typeface="等线"/>
              </a:rPr>
              <a:t>)</a:t>
            </a:r>
          </a:p>
          <a:p>
            <a:pPr defTabSz="200025">
              <a:spcBef>
                <a:spcPct val="0"/>
              </a:spcBef>
              <a:spcAft>
                <a:spcPct val="0"/>
              </a:spcAft>
            </a:pPr>
            <a:r>
              <a:rPr sz="2300" dirty="0">
                <a:latin typeface="Caribi"/>
                <a:ea typeface="等线"/>
              </a:rPr>
              <a:t> </a:t>
            </a:r>
            <a:r>
              <a:rPr sz="2300" dirty="0" err="1">
                <a:latin typeface="Caribi"/>
                <a:ea typeface="等线"/>
              </a:rPr>
              <a:t>Để</a:t>
            </a:r>
            <a:r>
              <a:rPr sz="2300" dirty="0">
                <a:latin typeface="Caribi"/>
                <a:ea typeface="等线"/>
              </a:rPr>
              <a:t> </a:t>
            </a:r>
            <a:r>
              <a:rPr sz="2300" dirty="0" err="1">
                <a:latin typeface="Caribi"/>
                <a:ea typeface="等线"/>
              </a:rPr>
              <a:t>cung</a:t>
            </a:r>
            <a:r>
              <a:rPr sz="2300" dirty="0">
                <a:latin typeface="Caribi"/>
                <a:ea typeface="等线"/>
              </a:rPr>
              <a:t> </a:t>
            </a:r>
            <a:r>
              <a:rPr sz="2300" dirty="0" err="1">
                <a:latin typeface="Caribi"/>
                <a:ea typeface="等线"/>
              </a:rPr>
              <a:t>cấp</a:t>
            </a:r>
            <a:r>
              <a:rPr sz="2300" dirty="0">
                <a:latin typeface="Caribi"/>
                <a:ea typeface="等线"/>
              </a:rPr>
              <a:t> </a:t>
            </a:r>
            <a:r>
              <a:rPr sz="2300" dirty="0" err="1">
                <a:latin typeface="Caribi"/>
                <a:ea typeface="等线"/>
              </a:rPr>
              <a:t>các</a:t>
            </a:r>
            <a:r>
              <a:rPr sz="2300" dirty="0">
                <a:latin typeface="Caribi"/>
                <a:ea typeface="等线"/>
              </a:rPr>
              <a:t> </a:t>
            </a:r>
            <a:r>
              <a:rPr sz="2300" dirty="0" err="1">
                <a:latin typeface="Caribi"/>
                <a:ea typeface="等线"/>
              </a:rPr>
              <a:t>chất</a:t>
            </a:r>
            <a:r>
              <a:rPr sz="2300" dirty="0">
                <a:latin typeface="Caribi"/>
                <a:ea typeface="等线"/>
              </a:rPr>
              <a:t> </a:t>
            </a:r>
            <a:r>
              <a:rPr sz="2300" dirty="0" err="1">
                <a:latin typeface="Caribi"/>
                <a:ea typeface="等线"/>
              </a:rPr>
              <a:t>dinh</a:t>
            </a:r>
            <a:r>
              <a:rPr sz="2300" dirty="0">
                <a:latin typeface="Caribi"/>
                <a:ea typeface="等线"/>
              </a:rPr>
              <a:t> </a:t>
            </a:r>
            <a:r>
              <a:rPr sz="2300" dirty="0" err="1">
                <a:latin typeface="Caribi"/>
                <a:ea typeface="等线"/>
              </a:rPr>
              <a:t>dưỡng</a:t>
            </a:r>
            <a:r>
              <a:rPr sz="2300" dirty="0">
                <a:latin typeface="Caribi"/>
                <a:ea typeface="等线"/>
              </a:rPr>
              <a:t>, </a:t>
            </a:r>
            <a:r>
              <a:rPr sz="2300" dirty="0" err="1">
                <a:latin typeface="Caribi"/>
                <a:ea typeface="等线"/>
              </a:rPr>
              <a:t>các</a:t>
            </a:r>
            <a:r>
              <a:rPr sz="2300" dirty="0">
                <a:latin typeface="Caribi"/>
                <a:ea typeface="等线"/>
              </a:rPr>
              <a:t> </a:t>
            </a:r>
            <a:r>
              <a:rPr sz="2300" dirty="0" err="1">
                <a:latin typeface="Caribi"/>
                <a:ea typeface="等线"/>
              </a:rPr>
              <a:t>nguyên</a:t>
            </a:r>
            <a:r>
              <a:rPr sz="2300" dirty="0">
                <a:latin typeface="Caribi"/>
                <a:ea typeface="等线"/>
              </a:rPr>
              <a:t> </a:t>
            </a:r>
            <a:r>
              <a:rPr sz="2300" dirty="0" err="1">
                <a:latin typeface="Caribi"/>
                <a:ea typeface="等线"/>
              </a:rPr>
              <a:t>tố</a:t>
            </a:r>
            <a:r>
              <a:rPr sz="2300" dirty="0">
                <a:latin typeface="Caribi"/>
                <a:ea typeface="等线"/>
              </a:rPr>
              <a:t> </a:t>
            </a:r>
            <a:r>
              <a:rPr sz="2300" dirty="0" err="1">
                <a:latin typeface="Caribi"/>
                <a:ea typeface="等线"/>
              </a:rPr>
              <a:t>hóa</a:t>
            </a:r>
            <a:r>
              <a:rPr sz="2300" dirty="0">
                <a:latin typeface="Caribi"/>
                <a:ea typeface="等线"/>
              </a:rPr>
              <a:t> </a:t>
            </a:r>
            <a:r>
              <a:rPr sz="2300" dirty="0" err="1">
                <a:latin typeface="Caribi"/>
                <a:ea typeface="等线"/>
              </a:rPr>
              <a:t>học</a:t>
            </a:r>
            <a:r>
              <a:rPr sz="2300" dirty="0">
                <a:latin typeface="Caribi"/>
                <a:ea typeface="等线"/>
              </a:rPr>
              <a:t> </a:t>
            </a:r>
            <a:r>
              <a:rPr sz="2300" dirty="0" err="1">
                <a:latin typeface="Caribi"/>
                <a:ea typeface="等线"/>
              </a:rPr>
              <a:t>cần</a:t>
            </a:r>
            <a:r>
              <a:rPr sz="2300" dirty="0">
                <a:latin typeface="Caribi"/>
                <a:ea typeface="等线"/>
              </a:rPr>
              <a:t> </a:t>
            </a:r>
            <a:r>
              <a:rPr sz="2300" dirty="0" err="1">
                <a:latin typeface="Caribi"/>
                <a:ea typeface="等线"/>
              </a:rPr>
              <a:t>thiết</a:t>
            </a:r>
            <a:r>
              <a:rPr sz="2300" dirty="0">
                <a:latin typeface="Caribi"/>
                <a:ea typeface="等线"/>
              </a:rPr>
              <a:t>.</a:t>
            </a:r>
          </a:p>
        </p:txBody>
      </p:sp>
      <p:sp>
        <p:nvSpPr>
          <p:cNvPr id="5" name="Text Box 5"/>
          <p:cNvSpPr txBox="1"/>
          <p:nvPr/>
        </p:nvSpPr>
        <p:spPr>
          <a:xfrm>
            <a:off x="8823920" y="302817"/>
            <a:ext cx="1435100" cy="5251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r>
              <a:rPr lang="en-US" sz="1400">
                <a:latin typeface="Caribi"/>
                <a:ea typeface="DengXian"/>
                <a:cs typeface="Times New Roman" panose="02020603050405020304" pitchFamily="18" charset="0"/>
              </a:rPr>
              <a:t>Điểm trạm 3: </a:t>
            </a:r>
            <a:endParaRPr lang="en-US" sz="1000">
              <a:latin typeface="Caribi"/>
              <a:ea typeface="DengXian"/>
              <a:cs typeface="Times New Roman" panose="02020603050405020304" pitchFamily="18" charset="0"/>
            </a:endParaRPr>
          </a:p>
        </p:txBody>
      </p:sp>
    </p:spTree>
    <p:extLst>
      <p:ext uri="{BB962C8B-B14F-4D97-AF65-F5344CB8AC3E}">
        <p14:creationId xmlns:p14="http://schemas.microsoft.com/office/powerpoint/2010/main" val="263555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p:cNvPicPr/>
          <p:nvPr/>
        </p:nvPicPr>
        <p:blipFill>
          <a:blip r:embed="rId2">
            <a:extLst>
              <a:ext uri="{96DAC541-7B7A-43D3-8B79-37D633B846F1}">
                <asvg:svgBlip xmlns="" xmlns:asvg="http://schemas.microsoft.com/office/drawing/2016/SVG/main" r:embed="rId3"/>
              </a:ext>
            </a:extLst>
          </a:blip>
          <a:stretch>
            <a:fillRect/>
          </a:stretch>
        </p:blipFill>
        <p:spPr>
          <a:xfrm>
            <a:off x="543000" y="260648"/>
            <a:ext cx="10585176" cy="5976664"/>
          </a:xfrm>
          <a:prstGeom prst="rect">
            <a:avLst/>
          </a:prstGeom>
        </p:spPr>
      </p:pic>
      <p:sp>
        <p:nvSpPr>
          <p:cNvPr id="4" name="Rectangle 3"/>
          <p:cNvSpPr/>
          <p:nvPr/>
        </p:nvSpPr>
        <p:spPr>
          <a:xfrm>
            <a:off x="2271192" y="1196752"/>
            <a:ext cx="741682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80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eamer - Lagu Piala Dunia 2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976" y="620689"/>
            <a:ext cx="11305256" cy="6232152"/>
          </a:xfrm>
          <a:prstGeom prst="rect">
            <a:avLst/>
          </a:prstGeom>
        </p:spPr>
      </p:pic>
    </p:spTree>
    <p:extLst>
      <p:ext uri="{BB962C8B-B14F-4D97-AF65-F5344CB8AC3E}">
        <p14:creationId xmlns:p14="http://schemas.microsoft.com/office/powerpoint/2010/main" val="1499382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88;p8"/>
          <p:cNvSpPr/>
          <p:nvPr/>
        </p:nvSpPr>
        <p:spPr>
          <a:xfrm>
            <a:off x="1346528" y="-29999"/>
            <a:ext cx="1337063" cy="1649563"/>
          </a:xfrm>
          <a:custGeom>
            <a:avLst/>
            <a:gdLst/>
            <a:ahLst/>
            <a:cxnLst/>
            <a:rect l="l" t="t" r="r" b="b"/>
            <a:pathLst>
              <a:path w="36662" h="33923" extrusionOk="0">
                <a:moveTo>
                  <a:pt x="0" y="0"/>
                </a:moveTo>
                <a:lnTo>
                  <a:pt x="0" y="26481"/>
                </a:lnTo>
                <a:lnTo>
                  <a:pt x="15058" y="33923"/>
                </a:lnTo>
                <a:lnTo>
                  <a:pt x="36662" y="0"/>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6" name="Google Shape;189;p8"/>
          <p:cNvSpPr/>
          <p:nvPr/>
        </p:nvSpPr>
        <p:spPr>
          <a:xfrm>
            <a:off x="8515560" y="6041788"/>
            <a:ext cx="1898626" cy="711909"/>
          </a:xfrm>
          <a:custGeom>
            <a:avLst/>
            <a:gdLst/>
            <a:ahLst/>
            <a:cxnLst/>
            <a:rect l="l" t="t" r="r" b="b"/>
            <a:pathLst>
              <a:path w="31735" h="11018" extrusionOk="0">
                <a:moveTo>
                  <a:pt x="26485" y="1"/>
                </a:moveTo>
                <a:lnTo>
                  <a:pt x="1" y="11018"/>
                </a:lnTo>
                <a:lnTo>
                  <a:pt x="31734" y="11018"/>
                </a:lnTo>
                <a:lnTo>
                  <a:pt x="26485"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grpSp>
        <p:nvGrpSpPr>
          <p:cNvPr id="36" name="Group 35"/>
          <p:cNvGrpSpPr/>
          <p:nvPr/>
        </p:nvGrpSpPr>
        <p:grpSpPr>
          <a:xfrm>
            <a:off x="543000" y="479601"/>
            <a:ext cx="10945215" cy="3808747"/>
            <a:chOff x="1300834" y="1626227"/>
            <a:chExt cx="9475681" cy="3808747"/>
          </a:xfrm>
        </p:grpSpPr>
        <p:grpSp>
          <p:nvGrpSpPr>
            <p:cNvPr id="3" name="Google Shape;176;p8"/>
            <p:cNvGrpSpPr/>
            <p:nvPr/>
          </p:nvGrpSpPr>
          <p:grpSpPr>
            <a:xfrm>
              <a:off x="1300834" y="2099461"/>
              <a:ext cx="9361015" cy="3268739"/>
              <a:chOff x="1021550" y="1583496"/>
              <a:chExt cx="7020761" cy="2451554"/>
            </a:xfrm>
          </p:grpSpPr>
          <p:sp>
            <p:nvSpPr>
              <p:cNvPr id="4" name="Google Shape;177;p8"/>
              <p:cNvSpPr/>
              <p:nvPr/>
            </p:nvSpPr>
            <p:spPr>
              <a:xfrm rot="-5400000">
                <a:off x="6492231" y="2484970"/>
                <a:ext cx="1328229" cy="1771931"/>
              </a:xfrm>
              <a:custGeom>
                <a:avLst/>
                <a:gdLst/>
                <a:ahLst/>
                <a:cxnLst/>
                <a:rect l="l" t="t" r="r" b="b"/>
                <a:pathLst>
                  <a:path w="7202" h="9608" extrusionOk="0">
                    <a:moveTo>
                      <a:pt x="1" y="1"/>
                    </a:moveTo>
                    <a:lnTo>
                      <a:pt x="1" y="9607"/>
                    </a:lnTo>
                    <a:lnTo>
                      <a:pt x="3602" y="7391"/>
                    </a:lnTo>
                    <a:lnTo>
                      <a:pt x="7201" y="9607"/>
                    </a:lnTo>
                    <a:lnTo>
                      <a:pt x="7201" y="1"/>
                    </a:lnTo>
                    <a:close/>
                  </a:path>
                </a:pathLst>
              </a:custGeom>
              <a:solidFill>
                <a:schemeClr val="accent5"/>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5" name="Google Shape;178;p8"/>
              <p:cNvSpPr/>
              <p:nvPr/>
            </p:nvSpPr>
            <p:spPr>
              <a:xfrm rot="-5400000">
                <a:off x="1243494" y="2484878"/>
                <a:ext cx="1328229" cy="1772116"/>
              </a:xfrm>
              <a:custGeom>
                <a:avLst/>
                <a:gdLst/>
                <a:ahLst/>
                <a:cxnLst/>
                <a:rect l="l" t="t" r="r" b="b"/>
                <a:pathLst>
                  <a:path w="7202" h="9609" extrusionOk="0">
                    <a:moveTo>
                      <a:pt x="1" y="1"/>
                    </a:moveTo>
                    <a:lnTo>
                      <a:pt x="1" y="9609"/>
                    </a:lnTo>
                    <a:lnTo>
                      <a:pt x="7201" y="9609"/>
                    </a:lnTo>
                    <a:lnTo>
                      <a:pt x="7201" y="1"/>
                    </a:lnTo>
                    <a:lnTo>
                      <a:pt x="3602" y="2217"/>
                    </a:lnTo>
                    <a:lnTo>
                      <a:pt x="1" y="1"/>
                    </a:lnTo>
                    <a:close/>
                  </a:path>
                </a:pathLst>
              </a:custGeom>
              <a:solidFill>
                <a:schemeClr val="accent5"/>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6" name="Google Shape;179;p8"/>
              <p:cNvSpPr/>
              <p:nvPr/>
            </p:nvSpPr>
            <p:spPr>
              <a:xfrm rot="-5400000">
                <a:off x="3542415" y="-101935"/>
                <a:ext cx="1979051" cy="5349912"/>
              </a:xfrm>
              <a:custGeom>
                <a:avLst/>
                <a:gdLst/>
                <a:ahLst/>
                <a:cxnLst/>
                <a:rect l="l" t="t" r="r" b="b"/>
                <a:pathLst>
                  <a:path w="7201" h="29009" extrusionOk="0">
                    <a:moveTo>
                      <a:pt x="0" y="0"/>
                    </a:moveTo>
                    <a:lnTo>
                      <a:pt x="0" y="29009"/>
                    </a:lnTo>
                    <a:lnTo>
                      <a:pt x="7200" y="29009"/>
                    </a:lnTo>
                    <a:lnTo>
                      <a:pt x="7200" y="0"/>
                    </a:lnTo>
                    <a:close/>
                  </a:path>
                </a:pathLst>
              </a:custGeom>
              <a:solidFill>
                <a:schemeClr val="accent5"/>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grpSp>
        <p:sp>
          <p:nvSpPr>
            <p:cNvPr id="7" name="Google Shape;180;p8"/>
            <p:cNvSpPr/>
            <p:nvPr/>
          </p:nvSpPr>
          <p:spPr>
            <a:xfrm rot="5437877">
              <a:off x="5577830" y="1762576"/>
              <a:ext cx="1036355" cy="771437"/>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8" name="Google Shape;181;p8"/>
            <p:cNvSpPr/>
            <p:nvPr/>
          </p:nvSpPr>
          <p:spPr>
            <a:xfrm rot="-5400000">
              <a:off x="8709742" y="3206461"/>
              <a:ext cx="1770972" cy="2362575"/>
            </a:xfrm>
            <a:custGeom>
              <a:avLst/>
              <a:gdLst/>
              <a:ahLst/>
              <a:cxnLst/>
              <a:rect l="l" t="t" r="r" b="b"/>
              <a:pathLst>
                <a:path w="7202" h="9608" extrusionOk="0">
                  <a:moveTo>
                    <a:pt x="1" y="1"/>
                  </a:moveTo>
                  <a:lnTo>
                    <a:pt x="1" y="9607"/>
                  </a:lnTo>
                  <a:lnTo>
                    <a:pt x="3602" y="7391"/>
                  </a:lnTo>
                  <a:lnTo>
                    <a:pt x="7201" y="9607"/>
                  </a:lnTo>
                  <a:lnTo>
                    <a:pt x="7201" y="1"/>
                  </a:lnTo>
                  <a:close/>
                </a:path>
              </a:pathLst>
            </a:custGeom>
            <a:solidFill>
              <a:schemeClr val="lt2"/>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9" name="Google Shape;182;p8"/>
            <p:cNvSpPr/>
            <p:nvPr/>
          </p:nvSpPr>
          <p:spPr>
            <a:xfrm rot="-5400000">
              <a:off x="8723152" y="4333782"/>
              <a:ext cx="630241" cy="1248663"/>
            </a:xfrm>
            <a:custGeom>
              <a:avLst/>
              <a:gdLst/>
              <a:ahLst/>
              <a:cxnLst/>
              <a:rect l="l" t="t" r="r" b="b"/>
              <a:pathLst>
                <a:path w="2563" h="5078" extrusionOk="0">
                  <a:moveTo>
                    <a:pt x="1" y="1"/>
                  </a:moveTo>
                  <a:lnTo>
                    <a:pt x="2562" y="5078"/>
                  </a:lnTo>
                  <a:lnTo>
                    <a:pt x="2562" y="1"/>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0" name="Google Shape;183;p8"/>
            <p:cNvSpPr/>
            <p:nvPr/>
          </p:nvSpPr>
          <p:spPr>
            <a:xfrm rot="-5400000">
              <a:off x="8198031" y="3718172"/>
              <a:ext cx="1770972" cy="1339153"/>
            </a:xfrm>
            <a:custGeom>
              <a:avLst/>
              <a:gdLst/>
              <a:ahLst/>
              <a:cxnLst/>
              <a:rect l="l" t="t" r="r" b="b"/>
              <a:pathLst>
                <a:path w="7202" h="5446" extrusionOk="0">
                  <a:moveTo>
                    <a:pt x="1" y="1"/>
                  </a:moveTo>
                  <a:lnTo>
                    <a:pt x="1" y="703"/>
                  </a:lnTo>
                  <a:lnTo>
                    <a:pt x="2393" y="5446"/>
                  </a:lnTo>
                  <a:lnTo>
                    <a:pt x="7201" y="5446"/>
                  </a:lnTo>
                  <a:lnTo>
                    <a:pt x="7201" y="5078"/>
                  </a:lnTo>
                  <a:lnTo>
                    <a:pt x="2562" y="5078"/>
                  </a:lnTo>
                  <a:lnTo>
                    <a:pt x="1"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1" name="Google Shape;184;p8"/>
            <p:cNvSpPr/>
            <p:nvPr/>
          </p:nvSpPr>
          <p:spPr>
            <a:xfrm rot="-5400000">
              <a:off x="1711421" y="3244114"/>
              <a:ext cx="1770972" cy="2362821"/>
            </a:xfrm>
            <a:custGeom>
              <a:avLst/>
              <a:gdLst/>
              <a:ahLst/>
              <a:cxnLst/>
              <a:rect l="l" t="t" r="r" b="b"/>
              <a:pathLst>
                <a:path w="7202" h="9609" extrusionOk="0">
                  <a:moveTo>
                    <a:pt x="1" y="1"/>
                  </a:moveTo>
                  <a:lnTo>
                    <a:pt x="1" y="9609"/>
                  </a:lnTo>
                  <a:lnTo>
                    <a:pt x="7201" y="9609"/>
                  </a:lnTo>
                  <a:lnTo>
                    <a:pt x="7201" y="1"/>
                  </a:lnTo>
                  <a:lnTo>
                    <a:pt x="3602" y="2217"/>
                  </a:lnTo>
                  <a:lnTo>
                    <a:pt x="1" y="1"/>
                  </a:lnTo>
                  <a:close/>
                </a:path>
              </a:pathLst>
            </a:custGeom>
            <a:solidFill>
              <a:schemeClr val="lt2"/>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2" name="Google Shape;185;p8"/>
            <p:cNvSpPr/>
            <p:nvPr/>
          </p:nvSpPr>
          <p:spPr>
            <a:xfrm rot="-5400000">
              <a:off x="4776654" y="-242747"/>
              <a:ext cx="2638735" cy="7133216"/>
            </a:xfrm>
            <a:custGeom>
              <a:avLst/>
              <a:gdLst/>
              <a:ahLst/>
              <a:cxnLst/>
              <a:rect l="l" t="t" r="r" b="b"/>
              <a:pathLst>
                <a:path w="7201" h="29009" extrusionOk="0">
                  <a:moveTo>
                    <a:pt x="0" y="0"/>
                  </a:moveTo>
                  <a:lnTo>
                    <a:pt x="0" y="29009"/>
                  </a:lnTo>
                  <a:lnTo>
                    <a:pt x="7200" y="29009"/>
                  </a:lnTo>
                  <a:lnTo>
                    <a:pt x="7200" y="0"/>
                  </a:lnTo>
                  <a:close/>
                </a:path>
              </a:pathLst>
            </a:custGeom>
            <a:solidFill>
              <a:schemeClr val="lt2"/>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3" name="Google Shape;186;p8"/>
            <p:cNvSpPr/>
            <p:nvPr/>
          </p:nvSpPr>
          <p:spPr>
            <a:xfrm rot="-5400000">
              <a:off x="2838742" y="4333658"/>
              <a:ext cx="630241" cy="1248909"/>
            </a:xfrm>
            <a:custGeom>
              <a:avLst/>
              <a:gdLst/>
              <a:ahLst/>
              <a:cxnLst/>
              <a:rect l="l" t="t" r="r" b="b"/>
              <a:pathLst>
                <a:path w="2563" h="5079" extrusionOk="0">
                  <a:moveTo>
                    <a:pt x="2562" y="0"/>
                  </a:moveTo>
                  <a:lnTo>
                    <a:pt x="1" y="5079"/>
                  </a:lnTo>
                  <a:lnTo>
                    <a:pt x="2562" y="5079"/>
                  </a:lnTo>
                  <a:lnTo>
                    <a:pt x="2562" y="0"/>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4" name="Google Shape;187;p8"/>
            <p:cNvSpPr/>
            <p:nvPr/>
          </p:nvSpPr>
          <p:spPr>
            <a:xfrm rot="-5400000">
              <a:off x="2223255" y="3718172"/>
              <a:ext cx="1770972" cy="1339153"/>
            </a:xfrm>
            <a:custGeom>
              <a:avLst/>
              <a:gdLst/>
              <a:ahLst/>
              <a:cxnLst/>
              <a:rect l="l" t="t" r="r" b="b"/>
              <a:pathLst>
                <a:path w="7202" h="5446" extrusionOk="0">
                  <a:moveTo>
                    <a:pt x="2393" y="1"/>
                  </a:moveTo>
                  <a:lnTo>
                    <a:pt x="1" y="4742"/>
                  </a:lnTo>
                  <a:lnTo>
                    <a:pt x="1" y="5446"/>
                  </a:lnTo>
                  <a:lnTo>
                    <a:pt x="2562" y="367"/>
                  </a:lnTo>
                  <a:lnTo>
                    <a:pt x="7201" y="367"/>
                  </a:lnTo>
                  <a:lnTo>
                    <a:pt x="7201"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 name="Google Shape;190;p8"/>
            <p:cNvSpPr/>
            <p:nvPr/>
          </p:nvSpPr>
          <p:spPr>
            <a:xfrm rot="5437877">
              <a:off x="5828080" y="1719374"/>
              <a:ext cx="711915" cy="525621"/>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8" name="Google Shape;191;p8"/>
            <p:cNvSpPr/>
            <p:nvPr/>
          </p:nvSpPr>
          <p:spPr>
            <a:xfrm>
              <a:off x="5589898" y="5311011"/>
              <a:ext cx="782863" cy="123963"/>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9" name="Google Shape;192;p8"/>
            <p:cNvSpPr/>
            <p:nvPr/>
          </p:nvSpPr>
          <p:spPr>
            <a:xfrm>
              <a:off x="5712699" y="5119075"/>
              <a:ext cx="889675" cy="127472"/>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grpSp>
      <p:sp>
        <p:nvSpPr>
          <p:cNvPr id="20" name="Google Shape;193;p8"/>
          <p:cNvSpPr/>
          <p:nvPr/>
        </p:nvSpPr>
        <p:spPr>
          <a:xfrm>
            <a:off x="9564467" y="371769"/>
            <a:ext cx="217114" cy="298340"/>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5"/>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21" name="Google Shape;194;p8"/>
          <p:cNvSpPr/>
          <p:nvPr/>
        </p:nvSpPr>
        <p:spPr>
          <a:xfrm>
            <a:off x="9615716" y="901431"/>
            <a:ext cx="234823" cy="316368"/>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grpSp>
        <p:nvGrpSpPr>
          <p:cNvPr id="22" name="Google Shape;195;p8"/>
          <p:cNvGrpSpPr/>
          <p:nvPr/>
        </p:nvGrpSpPr>
        <p:grpSpPr>
          <a:xfrm>
            <a:off x="9850517" y="669215"/>
            <a:ext cx="189773" cy="232211"/>
            <a:chOff x="6476077" y="96834"/>
            <a:chExt cx="189773" cy="174158"/>
          </a:xfrm>
        </p:grpSpPr>
        <p:sp>
          <p:nvSpPr>
            <p:cNvPr id="23" name="Google Shape;196;p8"/>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24" name="Google Shape;197;p8"/>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grpSp>
      <p:grpSp>
        <p:nvGrpSpPr>
          <p:cNvPr id="25" name="Google Shape;198;p8"/>
          <p:cNvGrpSpPr/>
          <p:nvPr/>
        </p:nvGrpSpPr>
        <p:grpSpPr>
          <a:xfrm>
            <a:off x="1647251" y="5131407"/>
            <a:ext cx="218071" cy="304641"/>
            <a:chOff x="4930687" y="3942774"/>
            <a:chExt cx="218071" cy="228481"/>
          </a:xfrm>
        </p:grpSpPr>
        <p:sp>
          <p:nvSpPr>
            <p:cNvPr id="26" name="Google Shape;199;p8"/>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27" name="Google Shape;200;p8"/>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28" name="Google Shape;201;p8"/>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29" name="Google Shape;202;p8"/>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30" name="Google Shape;203;p8"/>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31" name="Google Shape;204;p8"/>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32" name="Google Shape;205;p8"/>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sp>
          <p:nvSpPr>
            <p:cNvPr id="33" name="Google Shape;206;p8"/>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6"/>
            </a:solidFill>
            <a:ln>
              <a:noFill/>
            </a:ln>
          </p:spPr>
          <p:txBody>
            <a:bodyPr spcFirstLastPara="1" wrap="square" lIns="91425" tIns="91425" rIns="91425" bIns="91425" anchor="ctr" anchorCtr="0">
              <a:noAutofit/>
            </a:bodyPr>
            <a:lstStyle/>
            <a:p>
              <a:endParaRPr sz="2400">
                <a:latin typeface="Cambria" panose="02040503050406030204" pitchFamily="18" charset="0"/>
                <a:ea typeface="Cambria" panose="02040503050406030204" pitchFamily="18" charset="0"/>
              </a:endParaRPr>
            </a:p>
          </p:txBody>
        </p:sp>
      </p:grpSp>
      <p:sp>
        <p:nvSpPr>
          <p:cNvPr id="37" name="TextBox 36"/>
          <p:cNvSpPr txBox="1"/>
          <p:nvPr/>
        </p:nvSpPr>
        <p:spPr>
          <a:xfrm>
            <a:off x="2471587" y="891544"/>
            <a:ext cx="7160335" cy="2585323"/>
          </a:xfrm>
          <a:prstGeom prst="rect">
            <a:avLst/>
          </a:prstGeom>
          <a:noFill/>
        </p:spPr>
        <p:txBody>
          <a:bodyPr wrap="square" rtlCol="0">
            <a:spAutoFit/>
          </a:bodyPr>
          <a:lstStyle/>
          <a:p>
            <a:pPr algn="ctr"/>
            <a:r>
              <a:rPr lang="en-US" sz="5400" dirty="0" err="1">
                <a:latin typeface="Caribi"/>
                <a:ea typeface="Cambria" panose="02040503050406030204" pitchFamily="18" charset="0"/>
              </a:rPr>
              <a:t>Vì</a:t>
            </a:r>
            <a:r>
              <a:rPr lang="en-US" sz="5400" dirty="0">
                <a:latin typeface="Caribi"/>
                <a:ea typeface="Cambria" panose="02040503050406030204" pitchFamily="18" charset="0"/>
              </a:rPr>
              <a:t> </a:t>
            </a:r>
            <a:r>
              <a:rPr lang="en-US" sz="5400" dirty="0" err="1">
                <a:latin typeface="Caribi"/>
                <a:ea typeface="Cambria" panose="02040503050406030204" pitchFamily="18" charset="0"/>
              </a:rPr>
              <a:t>sao</a:t>
            </a:r>
            <a:r>
              <a:rPr lang="en-US" sz="5400" dirty="0">
                <a:latin typeface="Caribi"/>
                <a:ea typeface="Cambria" panose="02040503050406030204" pitchFamily="18" charset="0"/>
              </a:rPr>
              <a:t> </a:t>
            </a:r>
            <a:r>
              <a:rPr lang="en-US" sz="5400" dirty="0" err="1">
                <a:latin typeface="Caribi"/>
                <a:ea typeface="Cambria" panose="02040503050406030204" pitchFamily="18" charset="0"/>
              </a:rPr>
              <a:t>cần</a:t>
            </a:r>
            <a:r>
              <a:rPr lang="en-US" sz="5400" dirty="0">
                <a:latin typeface="Caribi"/>
                <a:ea typeface="Cambria" panose="02040503050406030204" pitchFamily="18" charset="0"/>
              </a:rPr>
              <a:t> </a:t>
            </a:r>
            <a:r>
              <a:rPr lang="en-US" sz="5400" dirty="0" err="1">
                <a:latin typeface="Caribi"/>
                <a:ea typeface="Cambria" panose="02040503050406030204" pitchFamily="18" charset="0"/>
              </a:rPr>
              <a:t>xây</a:t>
            </a:r>
            <a:r>
              <a:rPr lang="en-US" sz="5400" dirty="0">
                <a:latin typeface="Caribi"/>
                <a:ea typeface="Cambria" panose="02040503050406030204" pitchFamily="18" charset="0"/>
              </a:rPr>
              <a:t> </a:t>
            </a:r>
            <a:r>
              <a:rPr lang="en-US" sz="5400" dirty="0" err="1">
                <a:latin typeface="Caribi"/>
                <a:ea typeface="Cambria" panose="02040503050406030204" pitchFamily="18" charset="0"/>
              </a:rPr>
              <a:t>dựng</a:t>
            </a:r>
            <a:r>
              <a:rPr lang="en-US" sz="5400" dirty="0">
                <a:latin typeface="Caribi"/>
                <a:ea typeface="Cambria" panose="02040503050406030204" pitchFamily="18" charset="0"/>
              </a:rPr>
              <a:t> </a:t>
            </a:r>
            <a:r>
              <a:rPr lang="en-US" sz="5400" dirty="0" err="1">
                <a:latin typeface="Caribi"/>
                <a:ea typeface="Cambria" panose="02040503050406030204" pitchFamily="18" charset="0"/>
              </a:rPr>
              <a:t>hệ</a:t>
            </a:r>
            <a:r>
              <a:rPr lang="en-US" sz="5400" dirty="0">
                <a:latin typeface="Caribi"/>
                <a:ea typeface="Cambria" panose="02040503050406030204" pitchFamily="18" charset="0"/>
              </a:rPr>
              <a:t> </a:t>
            </a:r>
            <a:r>
              <a:rPr lang="en-US" sz="5400" dirty="0" err="1">
                <a:latin typeface="Caribi"/>
                <a:ea typeface="Cambria" panose="02040503050406030204" pitchFamily="18" charset="0"/>
              </a:rPr>
              <a:t>thống</a:t>
            </a:r>
            <a:r>
              <a:rPr lang="en-US" sz="5400" dirty="0">
                <a:latin typeface="Caribi"/>
                <a:ea typeface="Cambria" panose="02040503050406030204" pitchFamily="18" charset="0"/>
              </a:rPr>
              <a:t> </a:t>
            </a:r>
            <a:r>
              <a:rPr lang="en-US" sz="5400" dirty="0" err="1">
                <a:latin typeface="Caribi"/>
                <a:ea typeface="Cambria" panose="02040503050406030204" pitchFamily="18" charset="0"/>
              </a:rPr>
              <a:t>kí</a:t>
            </a:r>
            <a:r>
              <a:rPr lang="en-US" sz="5400" dirty="0">
                <a:latin typeface="Caribi"/>
                <a:ea typeface="Cambria" panose="02040503050406030204" pitchFamily="18" charset="0"/>
              </a:rPr>
              <a:t> </a:t>
            </a:r>
            <a:r>
              <a:rPr lang="en-US" sz="5400" dirty="0" err="1">
                <a:latin typeface="Caribi"/>
                <a:ea typeface="Cambria" panose="02040503050406030204" pitchFamily="18" charset="0"/>
              </a:rPr>
              <a:t>hiệu</a:t>
            </a:r>
            <a:r>
              <a:rPr lang="en-US" sz="5400" dirty="0">
                <a:latin typeface="Caribi"/>
                <a:ea typeface="Cambria" panose="02040503050406030204" pitchFamily="18" charset="0"/>
              </a:rPr>
              <a:t> </a:t>
            </a:r>
            <a:r>
              <a:rPr lang="en-US" sz="5400" dirty="0" err="1">
                <a:latin typeface="Caribi"/>
                <a:ea typeface="Cambria" panose="02040503050406030204" pitchFamily="18" charset="0"/>
              </a:rPr>
              <a:t>nguyên</a:t>
            </a:r>
            <a:r>
              <a:rPr lang="en-US" sz="5400" dirty="0">
                <a:latin typeface="Caribi"/>
                <a:ea typeface="Cambria" panose="02040503050406030204" pitchFamily="18" charset="0"/>
              </a:rPr>
              <a:t> </a:t>
            </a:r>
            <a:r>
              <a:rPr lang="en-US" sz="5400" dirty="0" err="1">
                <a:latin typeface="Caribi"/>
                <a:ea typeface="Cambria" panose="02040503050406030204" pitchFamily="18" charset="0"/>
              </a:rPr>
              <a:t>tố</a:t>
            </a:r>
            <a:r>
              <a:rPr lang="en-US" sz="5400" dirty="0">
                <a:latin typeface="Caribi"/>
                <a:ea typeface="Cambria" panose="02040503050406030204" pitchFamily="18" charset="0"/>
              </a:rPr>
              <a:t> </a:t>
            </a:r>
            <a:r>
              <a:rPr lang="en-US" sz="5400" dirty="0" err="1">
                <a:latin typeface="Caribi"/>
                <a:ea typeface="Cambria" panose="02040503050406030204" pitchFamily="18" charset="0"/>
              </a:rPr>
              <a:t>hóa</a:t>
            </a:r>
            <a:r>
              <a:rPr lang="en-US" sz="5400" dirty="0">
                <a:latin typeface="Caribi"/>
                <a:ea typeface="Cambria" panose="02040503050406030204" pitchFamily="18" charset="0"/>
              </a:rPr>
              <a:t> </a:t>
            </a:r>
            <a:r>
              <a:rPr lang="en-US" sz="5400" dirty="0" err="1">
                <a:latin typeface="Caribi"/>
                <a:ea typeface="Cambria" panose="02040503050406030204" pitchFamily="18" charset="0"/>
              </a:rPr>
              <a:t>học</a:t>
            </a:r>
            <a:r>
              <a:rPr lang="en-US" sz="5400" dirty="0">
                <a:latin typeface="Caribi"/>
                <a:ea typeface="Cambria" panose="02040503050406030204" pitchFamily="18" charset="0"/>
              </a:rPr>
              <a:t> ?</a:t>
            </a:r>
          </a:p>
        </p:txBody>
      </p:sp>
      <p:pic>
        <p:nvPicPr>
          <p:cNvPr id="2052" name="Picture 4" descr="Hình ảnh về thắc mắc đẹp &quot;hết xẩy&quot; dùng làm background"/>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88477" y="3671928"/>
            <a:ext cx="1698864" cy="243646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bwMode="auto">
          <a:xfrm>
            <a:off x="2971705" y="3725507"/>
            <a:ext cx="6083966" cy="2308324"/>
          </a:xfrm>
          <a:prstGeom prst="rect">
            <a:avLst/>
          </a:prstGeom>
          <a:solidFill>
            <a:srgbClr val="FFFF00"/>
          </a:solidFill>
          <a:ln>
            <a:noFill/>
          </a:ln>
        </p:spPr>
        <p:txBody>
          <a:bodyPr wrap="square" rtlCol="0">
            <a:spAutoFit/>
          </a:bodyPr>
          <a:lstStyle/>
          <a:p>
            <a:pPr algn="just">
              <a:spcBef>
                <a:spcPct val="50000"/>
              </a:spcBef>
            </a:pPr>
            <a:r>
              <a:rPr lang="en-US" sz="3600" dirty="0" err="1">
                <a:latin typeface="Caribi"/>
                <a:ea typeface="Cambria" panose="02040503050406030204" pitchFamily="18" charset="0"/>
              </a:rPr>
              <a:t>Nhằm</a:t>
            </a:r>
            <a:r>
              <a:rPr lang="en-US" sz="3600" dirty="0">
                <a:latin typeface="Caribi"/>
                <a:ea typeface="Cambria" panose="02040503050406030204" pitchFamily="18" charset="0"/>
              </a:rPr>
              <a:t> </a:t>
            </a:r>
            <a:r>
              <a:rPr lang="en-US" sz="3600" dirty="0" err="1">
                <a:latin typeface="Caribi"/>
                <a:ea typeface="Cambria" panose="02040503050406030204" pitchFamily="18" charset="0"/>
              </a:rPr>
              <a:t>mục</a:t>
            </a:r>
            <a:r>
              <a:rPr lang="en-US" sz="3600" dirty="0">
                <a:latin typeface="Caribi"/>
                <a:ea typeface="Cambria" panose="02040503050406030204" pitchFamily="18" charset="0"/>
              </a:rPr>
              <a:t> </a:t>
            </a:r>
            <a:r>
              <a:rPr lang="en-US" sz="3600" dirty="0" err="1">
                <a:latin typeface="Caribi"/>
                <a:ea typeface="Cambria" panose="02040503050406030204" pitchFamily="18" charset="0"/>
              </a:rPr>
              <a:t>đích</a:t>
            </a:r>
            <a:r>
              <a:rPr lang="en-US" sz="3600" dirty="0">
                <a:latin typeface="Caribi"/>
                <a:ea typeface="Cambria" panose="02040503050406030204" pitchFamily="18" charset="0"/>
              </a:rPr>
              <a:t> </a:t>
            </a:r>
            <a:r>
              <a:rPr lang="en-US" sz="3600" dirty="0" err="1">
                <a:latin typeface="Caribi"/>
                <a:ea typeface="Cambria" panose="02040503050406030204" pitchFamily="18" charset="0"/>
              </a:rPr>
              <a:t>thuận</a:t>
            </a:r>
            <a:r>
              <a:rPr lang="en-US" sz="3600" dirty="0">
                <a:latin typeface="Caribi"/>
                <a:ea typeface="Cambria" panose="02040503050406030204" pitchFamily="18" charset="0"/>
              </a:rPr>
              <a:t> </a:t>
            </a:r>
            <a:r>
              <a:rPr lang="en-US" sz="3600" dirty="0" err="1">
                <a:latin typeface="Caribi"/>
                <a:ea typeface="Cambria" panose="02040503050406030204" pitchFamily="18" charset="0"/>
              </a:rPr>
              <a:t>lợi</a:t>
            </a:r>
            <a:r>
              <a:rPr lang="en-US" sz="3600" dirty="0">
                <a:latin typeface="Caribi"/>
                <a:ea typeface="Cambria" panose="02040503050406030204" pitchFamily="18" charset="0"/>
              </a:rPr>
              <a:t> </a:t>
            </a:r>
            <a:r>
              <a:rPr lang="en-US" sz="3600" dirty="0" err="1">
                <a:latin typeface="Caribi"/>
                <a:ea typeface="Cambria" panose="02040503050406030204" pitchFamily="18" charset="0"/>
              </a:rPr>
              <a:t>cho</a:t>
            </a:r>
            <a:r>
              <a:rPr lang="en-US" sz="3600" dirty="0">
                <a:latin typeface="Caribi"/>
                <a:ea typeface="Cambria" panose="02040503050406030204" pitchFamily="18" charset="0"/>
              </a:rPr>
              <a:t> </a:t>
            </a:r>
            <a:r>
              <a:rPr lang="en-US" sz="3600" dirty="0" err="1">
                <a:latin typeface="Caribi"/>
                <a:ea typeface="Cambria" panose="02040503050406030204" pitchFamily="18" charset="0"/>
              </a:rPr>
              <a:t>việc</a:t>
            </a:r>
            <a:r>
              <a:rPr lang="en-US" sz="3600" dirty="0">
                <a:latin typeface="Caribi"/>
                <a:ea typeface="Cambria" panose="02040503050406030204" pitchFamily="18" charset="0"/>
              </a:rPr>
              <a:t> </a:t>
            </a:r>
            <a:r>
              <a:rPr lang="en-US" sz="3600" dirty="0" err="1">
                <a:latin typeface="Caribi"/>
                <a:ea typeface="Cambria" panose="02040503050406030204" pitchFamily="18" charset="0"/>
              </a:rPr>
              <a:t>ghi</a:t>
            </a:r>
            <a:r>
              <a:rPr lang="en-US" sz="3600" dirty="0">
                <a:latin typeface="Caribi"/>
                <a:ea typeface="Cambria" panose="02040503050406030204" pitchFamily="18" charset="0"/>
              </a:rPr>
              <a:t> </a:t>
            </a:r>
            <a:r>
              <a:rPr lang="en-US" sz="3600" dirty="0" err="1">
                <a:latin typeface="Caribi"/>
                <a:ea typeface="Cambria" panose="02040503050406030204" pitchFamily="18" charset="0"/>
              </a:rPr>
              <a:t>chép</a:t>
            </a:r>
            <a:r>
              <a:rPr lang="en-US" sz="3600" dirty="0">
                <a:latin typeface="Caribi"/>
                <a:ea typeface="Cambria" panose="02040503050406030204" pitchFamily="18" charset="0"/>
              </a:rPr>
              <a:t> </a:t>
            </a:r>
            <a:r>
              <a:rPr lang="en-US" sz="3600" dirty="0" err="1">
                <a:latin typeface="Caribi"/>
                <a:ea typeface="Cambria" panose="02040503050406030204" pitchFamily="18" charset="0"/>
              </a:rPr>
              <a:t>ngắn</a:t>
            </a:r>
            <a:r>
              <a:rPr lang="en-US" sz="3600" dirty="0">
                <a:latin typeface="Caribi"/>
                <a:ea typeface="Cambria" panose="02040503050406030204" pitchFamily="18" charset="0"/>
              </a:rPr>
              <a:t> </a:t>
            </a:r>
            <a:r>
              <a:rPr lang="en-US" sz="3600" dirty="0" err="1">
                <a:latin typeface="Caribi"/>
                <a:ea typeface="Cambria" panose="02040503050406030204" pitchFamily="18" charset="0"/>
              </a:rPr>
              <a:t>gọn</a:t>
            </a:r>
            <a:r>
              <a:rPr lang="en-US" sz="3600" dirty="0">
                <a:latin typeface="Caribi"/>
                <a:ea typeface="Cambria" panose="02040503050406030204" pitchFamily="18" charset="0"/>
              </a:rPr>
              <a:t> </a:t>
            </a:r>
            <a:r>
              <a:rPr lang="en-US" sz="3600" dirty="0" err="1">
                <a:latin typeface="Caribi"/>
                <a:ea typeface="Cambria" panose="02040503050406030204" pitchFamily="18" charset="0"/>
              </a:rPr>
              <a:t>và</a:t>
            </a:r>
            <a:r>
              <a:rPr lang="en-US" sz="3600" dirty="0">
                <a:latin typeface="Caribi"/>
                <a:ea typeface="Cambria" panose="02040503050406030204" pitchFamily="18" charset="0"/>
              </a:rPr>
              <a:t> </a:t>
            </a:r>
            <a:r>
              <a:rPr lang="en-US" sz="3600" dirty="0" err="1">
                <a:latin typeface="Caribi"/>
                <a:ea typeface="Cambria" panose="02040503050406030204" pitchFamily="18" charset="0"/>
              </a:rPr>
              <a:t>nhanh</a:t>
            </a:r>
            <a:r>
              <a:rPr lang="en-US" sz="3600" dirty="0">
                <a:latin typeface="Caribi"/>
                <a:ea typeface="Cambria" panose="02040503050406030204" pitchFamily="18" charset="0"/>
              </a:rPr>
              <a:t> </a:t>
            </a:r>
            <a:r>
              <a:rPr lang="en-US" sz="3600" dirty="0" err="1">
                <a:latin typeface="Caribi"/>
                <a:ea typeface="Cambria" panose="02040503050406030204" pitchFamily="18" charset="0"/>
              </a:rPr>
              <a:t>chóng</a:t>
            </a:r>
            <a:r>
              <a:rPr lang="en-US" sz="3600" dirty="0">
                <a:latin typeface="Caribi"/>
                <a:ea typeface="Cambria" panose="02040503050406030204" pitchFamily="18" charset="0"/>
              </a:rPr>
              <a:t> </a:t>
            </a:r>
            <a:r>
              <a:rPr lang="en-US" sz="3600" dirty="0" err="1">
                <a:latin typeface="Caribi"/>
                <a:ea typeface="Cambria" panose="02040503050406030204" pitchFamily="18" charset="0"/>
              </a:rPr>
              <a:t>người</a:t>
            </a:r>
            <a:r>
              <a:rPr lang="en-US" sz="3600" dirty="0">
                <a:latin typeface="Caribi"/>
                <a:ea typeface="Cambria" panose="02040503050406030204" pitchFamily="18" charset="0"/>
              </a:rPr>
              <a:t> ta </a:t>
            </a:r>
            <a:r>
              <a:rPr lang="en-US" sz="3600" dirty="0" err="1">
                <a:latin typeface="Caribi"/>
                <a:ea typeface="Cambria" panose="02040503050406030204" pitchFamily="18" charset="0"/>
              </a:rPr>
              <a:t>xây</a:t>
            </a:r>
            <a:r>
              <a:rPr lang="en-US" sz="3600" dirty="0">
                <a:latin typeface="Caribi"/>
                <a:ea typeface="Cambria" panose="02040503050406030204" pitchFamily="18" charset="0"/>
              </a:rPr>
              <a:t> </a:t>
            </a:r>
            <a:r>
              <a:rPr lang="en-US" sz="3600" dirty="0" err="1">
                <a:latin typeface="Caribi"/>
                <a:ea typeface="Cambria" panose="02040503050406030204" pitchFamily="18" charset="0"/>
              </a:rPr>
              <a:t>dựng</a:t>
            </a:r>
            <a:r>
              <a:rPr lang="en-US" sz="3600" dirty="0">
                <a:latin typeface="Caribi"/>
                <a:ea typeface="Cambria" panose="02040503050406030204" pitchFamily="18" charset="0"/>
              </a:rPr>
              <a:t> </a:t>
            </a:r>
            <a:r>
              <a:rPr lang="en-US" sz="3600" dirty="0" err="1">
                <a:latin typeface="Caribi"/>
                <a:ea typeface="Cambria" panose="02040503050406030204" pitchFamily="18" charset="0"/>
              </a:rPr>
              <a:t>kí</a:t>
            </a:r>
            <a:r>
              <a:rPr lang="en-US" sz="3600" dirty="0">
                <a:latin typeface="Caribi"/>
                <a:ea typeface="Cambria" panose="02040503050406030204" pitchFamily="18" charset="0"/>
              </a:rPr>
              <a:t> </a:t>
            </a:r>
            <a:r>
              <a:rPr lang="en-US" sz="3600" dirty="0" err="1">
                <a:latin typeface="Caribi"/>
                <a:ea typeface="Cambria" panose="02040503050406030204" pitchFamily="18" charset="0"/>
              </a:rPr>
              <a:t>hiệu</a:t>
            </a:r>
            <a:r>
              <a:rPr lang="en-US" sz="3600" dirty="0">
                <a:latin typeface="Caribi"/>
                <a:ea typeface="Cambria" panose="02040503050406030204" pitchFamily="18" charset="0"/>
              </a:rPr>
              <a:t> </a:t>
            </a:r>
            <a:r>
              <a:rPr lang="en-US" sz="3600" dirty="0" err="1">
                <a:latin typeface="Caribi"/>
                <a:ea typeface="Cambria" panose="02040503050406030204" pitchFamily="18" charset="0"/>
              </a:rPr>
              <a:t>hóa</a:t>
            </a:r>
            <a:r>
              <a:rPr lang="en-US" sz="3600" dirty="0">
                <a:latin typeface="Caribi"/>
                <a:ea typeface="Cambria" panose="02040503050406030204" pitchFamily="18" charset="0"/>
              </a:rPr>
              <a:t> </a:t>
            </a:r>
            <a:r>
              <a:rPr lang="en-US" sz="3600" dirty="0" err="1">
                <a:latin typeface="Caribi"/>
                <a:ea typeface="Cambria" panose="02040503050406030204" pitchFamily="18" charset="0"/>
              </a:rPr>
              <a:t>học</a:t>
            </a:r>
            <a:r>
              <a:rPr lang="en-US" sz="3600" dirty="0">
                <a:latin typeface="Caribi"/>
                <a:ea typeface="Cambria" panose="02040503050406030204" pitchFamily="18" charset="0"/>
              </a:rPr>
              <a:t>.</a:t>
            </a:r>
          </a:p>
        </p:txBody>
      </p:sp>
    </p:spTree>
    <p:extLst>
      <p:ext uri="{BB962C8B-B14F-4D97-AF65-F5344CB8AC3E}">
        <p14:creationId xmlns:p14="http://schemas.microsoft.com/office/powerpoint/2010/main" val="20241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
            <a:extLst>
              <a:ext uri="{FF2B5EF4-FFF2-40B4-BE49-F238E27FC236}">
                <a16:creationId xmlns:a16="http://schemas.microsoft.com/office/drawing/2014/main" id="{C3D8B6DC-0543-690B-C9EB-3AF2919D4B5F}"/>
              </a:ext>
            </a:extLst>
          </p:cNvPr>
          <p:cNvSpPr txBox="1"/>
          <p:nvPr/>
        </p:nvSpPr>
        <p:spPr>
          <a:xfrm>
            <a:off x="903040" y="1970879"/>
            <a:ext cx="10585176" cy="1323439"/>
          </a:xfrm>
          <a:prstGeom prst="rect">
            <a:avLst/>
          </a:prstGeom>
          <a:noFill/>
        </p:spPr>
        <p:txBody>
          <a:bodyPr wrap="square" rtlCol="0">
            <a:spAutoFit/>
          </a:bodyPr>
          <a:lstStyle/>
          <a:p>
            <a:r>
              <a:rPr lang="en-US" sz="3600" dirty="0">
                <a:solidFill>
                  <a:srgbClr val="002060"/>
                </a:solidFill>
                <a:latin typeface="Times New Roman" pitchFamily="18" charset="0"/>
                <a:cs typeface="Times New Roman" pitchFamily="18" charset="0"/>
              </a:rPr>
              <a:t>- </a:t>
            </a:r>
            <a:r>
              <a:rPr lang="en-US" sz="4000" dirty="0" err="1">
                <a:latin typeface="Caribi"/>
                <a:cs typeface="Times New Roman" pitchFamily="18" charset="0"/>
              </a:rPr>
              <a:t>Kí</a:t>
            </a:r>
            <a:r>
              <a:rPr lang="en-US" sz="4000" dirty="0">
                <a:latin typeface="Caribi"/>
                <a:cs typeface="Times New Roman" pitchFamily="18" charset="0"/>
              </a:rPr>
              <a:t> </a:t>
            </a:r>
            <a:r>
              <a:rPr lang="en-US" sz="4000" dirty="0" err="1">
                <a:latin typeface="Caribi"/>
                <a:cs typeface="Times New Roman" pitchFamily="18" charset="0"/>
              </a:rPr>
              <a:t>hiệu</a:t>
            </a:r>
            <a:r>
              <a:rPr lang="en-US" sz="4000" dirty="0">
                <a:latin typeface="Caribi"/>
                <a:cs typeface="Times New Roman" pitchFamily="18" charset="0"/>
              </a:rPr>
              <a:t> </a:t>
            </a:r>
            <a:r>
              <a:rPr lang="en-US" sz="4000" dirty="0" err="1">
                <a:latin typeface="Caribi"/>
                <a:cs typeface="Times New Roman" pitchFamily="18" charset="0"/>
              </a:rPr>
              <a:t>hóa</a:t>
            </a:r>
            <a:r>
              <a:rPr lang="en-US" sz="4000" dirty="0">
                <a:latin typeface="Caribi"/>
                <a:cs typeface="Times New Roman" pitchFamily="18" charset="0"/>
              </a:rPr>
              <a:t> </a:t>
            </a:r>
            <a:r>
              <a:rPr lang="en-US" sz="4000" dirty="0" err="1">
                <a:latin typeface="Caribi"/>
                <a:cs typeface="Times New Roman" pitchFamily="18" charset="0"/>
              </a:rPr>
              <a:t>học</a:t>
            </a:r>
            <a:r>
              <a:rPr lang="en-US" sz="4000" dirty="0">
                <a:latin typeface="Caribi"/>
                <a:cs typeface="Times New Roman" pitchFamily="18" charset="0"/>
              </a:rPr>
              <a:t> </a:t>
            </a:r>
            <a:r>
              <a:rPr lang="en-US" sz="4000" dirty="0" err="1">
                <a:latin typeface="Caribi"/>
                <a:cs typeface="Times New Roman" pitchFamily="18" charset="0"/>
              </a:rPr>
              <a:t>dùng</a:t>
            </a:r>
            <a:r>
              <a:rPr lang="en-US" sz="4000" dirty="0">
                <a:latin typeface="Caribi"/>
                <a:cs typeface="Times New Roman" pitchFamily="18" charset="0"/>
              </a:rPr>
              <a:t> </a:t>
            </a:r>
            <a:r>
              <a:rPr lang="en-US" sz="4000" dirty="0" err="1">
                <a:latin typeface="Caribi"/>
                <a:cs typeface="Times New Roman" pitchFamily="18" charset="0"/>
              </a:rPr>
              <a:t>để</a:t>
            </a:r>
            <a:r>
              <a:rPr lang="en-US" sz="4000" dirty="0">
                <a:latin typeface="Caribi"/>
                <a:cs typeface="Times New Roman" pitchFamily="18" charset="0"/>
              </a:rPr>
              <a:t> </a:t>
            </a:r>
            <a:r>
              <a:rPr lang="en-US" sz="4000" dirty="0" err="1">
                <a:latin typeface="Caribi"/>
                <a:cs typeface="Times New Roman" pitchFamily="18" charset="0"/>
              </a:rPr>
              <a:t>biểu</a:t>
            </a:r>
            <a:r>
              <a:rPr lang="en-US" sz="4000" dirty="0">
                <a:latin typeface="Caribi"/>
                <a:cs typeface="Times New Roman" pitchFamily="18" charset="0"/>
              </a:rPr>
              <a:t> </a:t>
            </a:r>
            <a:r>
              <a:rPr lang="en-US" sz="4000" dirty="0" err="1">
                <a:latin typeface="Caribi"/>
                <a:cs typeface="Times New Roman" pitchFamily="18" charset="0"/>
              </a:rPr>
              <a:t>diễn</a:t>
            </a:r>
            <a:r>
              <a:rPr lang="en-US" sz="4000" dirty="0">
                <a:latin typeface="Caribi"/>
                <a:cs typeface="Times New Roman" pitchFamily="18" charset="0"/>
              </a:rPr>
              <a:t> </a:t>
            </a:r>
            <a:r>
              <a:rPr lang="en-US" sz="4000" dirty="0" err="1">
                <a:latin typeface="Caribi"/>
                <a:cs typeface="Times New Roman" pitchFamily="18" charset="0"/>
              </a:rPr>
              <a:t>một</a:t>
            </a:r>
            <a:r>
              <a:rPr lang="en-US" sz="4000" dirty="0">
                <a:latin typeface="Caribi"/>
                <a:cs typeface="Times New Roman" pitchFamily="18" charset="0"/>
              </a:rPr>
              <a:t> </a:t>
            </a:r>
            <a:r>
              <a:rPr lang="en-US" sz="4000" dirty="0" err="1">
                <a:latin typeface="Caribi"/>
                <a:cs typeface="Times New Roman" pitchFamily="18" charset="0"/>
              </a:rPr>
              <a:t>nguyên</a:t>
            </a:r>
            <a:r>
              <a:rPr lang="en-US" sz="4000" dirty="0">
                <a:latin typeface="Caribi"/>
                <a:cs typeface="Times New Roman" pitchFamily="18" charset="0"/>
              </a:rPr>
              <a:t> </a:t>
            </a:r>
            <a:r>
              <a:rPr lang="en-US" sz="4000" dirty="0" err="1">
                <a:latin typeface="Caribi"/>
                <a:cs typeface="Times New Roman" pitchFamily="18" charset="0"/>
              </a:rPr>
              <a:t>tố</a:t>
            </a:r>
            <a:r>
              <a:rPr lang="en-US" sz="4000" dirty="0">
                <a:latin typeface="Caribi"/>
                <a:cs typeface="Times New Roman" pitchFamily="18" charset="0"/>
              </a:rPr>
              <a:t> </a:t>
            </a:r>
            <a:r>
              <a:rPr lang="en-US" sz="4000" dirty="0" err="1">
                <a:latin typeface="Caribi"/>
                <a:cs typeface="Times New Roman" pitchFamily="18" charset="0"/>
              </a:rPr>
              <a:t>hóa</a:t>
            </a:r>
            <a:r>
              <a:rPr lang="en-US" sz="4000" dirty="0">
                <a:latin typeface="Caribi"/>
                <a:cs typeface="Times New Roman" pitchFamily="18" charset="0"/>
              </a:rPr>
              <a:t> </a:t>
            </a:r>
            <a:r>
              <a:rPr lang="en-US" sz="4000" dirty="0" err="1">
                <a:latin typeface="Caribi"/>
                <a:cs typeface="Times New Roman" pitchFamily="18" charset="0"/>
              </a:rPr>
              <a:t>học</a:t>
            </a:r>
            <a:r>
              <a:rPr lang="en-US" sz="4000" dirty="0">
                <a:latin typeface="Caribi"/>
                <a:cs typeface="Times New Roman" pitchFamily="18" charset="0"/>
              </a:rPr>
              <a:t> </a:t>
            </a:r>
            <a:r>
              <a:rPr lang="en-US" sz="4000" dirty="0" err="1">
                <a:latin typeface="Caribi"/>
                <a:cs typeface="Times New Roman" pitchFamily="18" charset="0"/>
              </a:rPr>
              <a:t>và</a:t>
            </a:r>
            <a:r>
              <a:rPr lang="en-US" sz="4000" dirty="0">
                <a:latin typeface="Caribi"/>
                <a:cs typeface="Times New Roman" pitchFamily="18" charset="0"/>
              </a:rPr>
              <a:t> </a:t>
            </a:r>
            <a:r>
              <a:rPr lang="en-US" sz="4000" dirty="0" err="1">
                <a:latin typeface="Caribi"/>
                <a:cs typeface="Times New Roman" pitchFamily="18" charset="0"/>
              </a:rPr>
              <a:t>chỉ</a:t>
            </a:r>
            <a:r>
              <a:rPr lang="en-US" sz="4000" dirty="0">
                <a:latin typeface="Caribi"/>
                <a:cs typeface="Times New Roman" pitchFamily="18" charset="0"/>
              </a:rPr>
              <a:t> </a:t>
            </a:r>
            <a:r>
              <a:rPr lang="en-US" sz="4000" dirty="0" err="1">
                <a:latin typeface="Caribi"/>
                <a:cs typeface="Times New Roman" pitchFamily="18" charset="0"/>
              </a:rPr>
              <a:t>một</a:t>
            </a:r>
            <a:r>
              <a:rPr lang="en-US" sz="4000" dirty="0">
                <a:latin typeface="Caribi"/>
                <a:cs typeface="Times New Roman" pitchFamily="18" charset="0"/>
              </a:rPr>
              <a:t> </a:t>
            </a:r>
            <a:r>
              <a:rPr lang="en-US" sz="4000" dirty="0" err="1">
                <a:latin typeface="Caribi"/>
                <a:cs typeface="Times New Roman" pitchFamily="18" charset="0"/>
              </a:rPr>
              <a:t>nguyên</a:t>
            </a:r>
            <a:r>
              <a:rPr lang="en-US" sz="4000" dirty="0">
                <a:latin typeface="Caribi"/>
                <a:cs typeface="Times New Roman" pitchFamily="18" charset="0"/>
              </a:rPr>
              <a:t> </a:t>
            </a:r>
            <a:r>
              <a:rPr lang="en-US" sz="4000" dirty="0" err="1">
                <a:latin typeface="Caribi"/>
                <a:cs typeface="Times New Roman" pitchFamily="18" charset="0"/>
              </a:rPr>
              <a:t>tử</a:t>
            </a:r>
            <a:r>
              <a:rPr lang="en-US" sz="4000" dirty="0">
                <a:latin typeface="Caribi"/>
                <a:cs typeface="Times New Roman" pitchFamily="18" charset="0"/>
              </a:rPr>
              <a:t> </a:t>
            </a:r>
            <a:r>
              <a:rPr lang="en-US" sz="4000" dirty="0" err="1">
                <a:latin typeface="Caribi"/>
                <a:cs typeface="Times New Roman" pitchFamily="18" charset="0"/>
              </a:rPr>
              <a:t>của</a:t>
            </a:r>
            <a:r>
              <a:rPr lang="en-US" sz="4000" dirty="0">
                <a:latin typeface="Caribi"/>
                <a:cs typeface="Times New Roman" pitchFamily="18" charset="0"/>
              </a:rPr>
              <a:t> </a:t>
            </a:r>
            <a:r>
              <a:rPr lang="en-US" sz="4000" dirty="0" err="1">
                <a:latin typeface="Caribi"/>
                <a:cs typeface="Times New Roman" pitchFamily="18" charset="0"/>
              </a:rPr>
              <a:t>nguyên</a:t>
            </a:r>
            <a:r>
              <a:rPr lang="en-US" sz="4000" dirty="0">
                <a:latin typeface="Caribi"/>
                <a:cs typeface="Times New Roman" pitchFamily="18" charset="0"/>
              </a:rPr>
              <a:t> </a:t>
            </a:r>
            <a:r>
              <a:rPr lang="en-US" sz="4000" dirty="0" err="1">
                <a:latin typeface="Caribi"/>
                <a:cs typeface="Times New Roman" pitchFamily="18" charset="0"/>
              </a:rPr>
              <a:t>tố</a:t>
            </a:r>
            <a:r>
              <a:rPr lang="en-US" sz="4000" dirty="0">
                <a:latin typeface="Caribi"/>
                <a:cs typeface="Times New Roman" pitchFamily="18" charset="0"/>
              </a:rPr>
              <a:t> </a:t>
            </a:r>
            <a:r>
              <a:rPr lang="en-US" sz="4000" dirty="0" err="1">
                <a:latin typeface="Caribi"/>
                <a:cs typeface="Times New Roman" pitchFamily="18" charset="0"/>
              </a:rPr>
              <a:t>đó</a:t>
            </a:r>
            <a:r>
              <a:rPr lang="en-US" sz="4000" dirty="0">
                <a:latin typeface="Caribi"/>
                <a:cs typeface="Times New Roman" pitchFamily="18" charset="0"/>
              </a:rPr>
              <a:t>.</a:t>
            </a:r>
          </a:p>
        </p:txBody>
      </p:sp>
      <p:sp>
        <p:nvSpPr>
          <p:cNvPr id="3" name="Rectangle 2"/>
          <p:cNvSpPr/>
          <p:nvPr/>
        </p:nvSpPr>
        <p:spPr>
          <a:xfrm>
            <a:off x="1551112" y="3599146"/>
            <a:ext cx="6120680" cy="1477328"/>
          </a:xfrm>
          <a:prstGeom prst="rect">
            <a:avLst/>
          </a:prstGeom>
        </p:spPr>
        <p:txBody>
          <a:bodyPr wrap="square">
            <a:spAutoFit/>
          </a:bodyPr>
          <a:lstStyle/>
          <a:p>
            <a:r>
              <a:rPr lang="en-US" sz="3000" b="1" dirty="0">
                <a:solidFill>
                  <a:schemeClr val="accent5">
                    <a:lumMod val="50000"/>
                  </a:schemeClr>
                </a:solidFill>
                <a:latin typeface="+mj-lt"/>
                <a:cs typeface="Times New Roman" panose="02020603050405020304" pitchFamily="18" charset="0"/>
              </a:rPr>
              <a:t>VD:  O 	: </a:t>
            </a:r>
            <a:r>
              <a:rPr lang="en-US" sz="3000" b="1" dirty="0" err="1">
                <a:solidFill>
                  <a:schemeClr val="accent5">
                    <a:lumMod val="50000"/>
                  </a:schemeClr>
                </a:solidFill>
                <a:latin typeface="+mj-lt"/>
                <a:cs typeface="Times New Roman" panose="02020603050405020304" pitchFamily="18" charset="0"/>
              </a:rPr>
              <a:t>nguyên</a:t>
            </a:r>
            <a:r>
              <a:rPr lang="en-US" sz="3000" b="1" dirty="0">
                <a:solidFill>
                  <a:schemeClr val="accent5">
                    <a:lumMod val="50000"/>
                  </a:schemeClr>
                </a:solidFill>
                <a:latin typeface="+mj-lt"/>
                <a:cs typeface="Times New Roman" panose="02020603050405020304" pitchFamily="18" charset="0"/>
              </a:rPr>
              <a:t> </a:t>
            </a:r>
            <a:r>
              <a:rPr lang="en-US" sz="3000" b="1" dirty="0" err="1">
                <a:solidFill>
                  <a:schemeClr val="accent5">
                    <a:lumMod val="50000"/>
                  </a:schemeClr>
                </a:solidFill>
                <a:latin typeface="+mj-lt"/>
                <a:cs typeface="Times New Roman" panose="02020603050405020304" pitchFamily="18" charset="0"/>
              </a:rPr>
              <a:t>tố</a:t>
            </a:r>
            <a:r>
              <a:rPr lang="en-US" sz="3000" b="1" dirty="0">
                <a:solidFill>
                  <a:schemeClr val="accent5">
                    <a:lumMod val="50000"/>
                  </a:schemeClr>
                </a:solidFill>
                <a:latin typeface="+mj-lt"/>
                <a:cs typeface="Times New Roman" panose="02020603050405020304" pitchFamily="18" charset="0"/>
              </a:rPr>
              <a:t> Oxygen </a:t>
            </a:r>
          </a:p>
          <a:p>
            <a:r>
              <a:rPr lang="en-US" sz="3000" b="1" dirty="0">
                <a:solidFill>
                  <a:schemeClr val="accent5">
                    <a:lumMod val="50000"/>
                  </a:schemeClr>
                </a:solidFill>
                <a:latin typeface="+mj-lt"/>
                <a:cs typeface="Times New Roman" panose="02020603050405020304" pitchFamily="18" charset="0"/>
              </a:rPr>
              <a:t>	             1 </a:t>
            </a:r>
            <a:r>
              <a:rPr lang="en-US" sz="3000" b="1" dirty="0" err="1">
                <a:solidFill>
                  <a:schemeClr val="accent5">
                    <a:lumMod val="50000"/>
                  </a:schemeClr>
                </a:solidFill>
                <a:latin typeface="+mj-lt"/>
                <a:cs typeface="Times New Roman" panose="02020603050405020304" pitchFamily="18" charset="0"/>
              </a:rPr>
              <a:t>nguyên</a:t>
            </a:r>
            <a:r>
              <a:rPr lang="en-US" sz="3000" b="1" dirty="0">
                <a:solidFill>
                  <a:schemeClr val="accent5">
                    <a:lumMod val="50000"/>
                  </a:schemeClr>
                </a:solidFill>
                <a:latin typeface="+mj-lt"/>
                <a:cs typeface="Times New Roman" panose="02020603050405020304" pitchFamily="18" charset="0"/>
              </a:rPr>
              <a:t> </a:t>
            </a:r>
            <a:r>
              <a:rPr lang="en-US" sz="3000" b="1" dirty="0" err="1">
                <a:solidFill>
                  <a:schemeClr val="accent5">
                    <a:lumMod val="50000"/>
                  </a:schemeClr>
                </a:solidFill>
                <a:latin typeface="+mj-lt"/>
                <a:cs typeface="Times New Roman" panose="02020603050405020304" pitchFamily="18" charset="0"/>
              </a:rPr>
              <a:t>tử</a:t>
            </a:r>
            <a:r>
              <a:rPr lang="en-US" sz="3000" b="1" dirty="0">
                <a:solidFill>
                  <a:schemeClr val="accent5">
                    <a:lumMod val="50000"/>
                  </a:schemeClr>
                </a:solidFill>
                <a:latin typeface="+mj-lt"/>
                <a:cs typeface="Times New Roman" panose="02020603050405020304" pitchFamily="18" charset="0"/>
              </a:rPr>
              <a:t> Oxygen</a:t>
            </a:r>
          </a:p>
          <a:p>
            <a:r>
              <a:rPr lang="en-US" sz="3000" b="1" dirty="0">
                <a:solidFill>
                  <a:schemeClr val="accent5">
                    <a:lumMod val="50000"/>
                  </a:schemeClr>
                </a:solidFill>
                <a:latin typeface="+mj-lt"/>
                <a:cs typeface="Times New Roman" panose="02020603050405020304" pitchFamily="18" charset="0"/>
              </a:rPr>
              <a:t>        2O	: 2 </a:t>
            </a:r>
            <a:r>
              <a:rPr lang="en-US" sz="3000" b="1" dirty="0" err="1">
                <a:solidFill>
                  <a:schemeClr val="accent5">
                    <a:lumMod val="50000"/>
                  </a:schemeClr>
                </a:solidFill>
                <a:latin typeface="+mj-lt"/>
                <a:cs typeface="Times New Roman" panose="02020603050405020304" pitchFamily="18" charset="0"/>
              </a:rPr>
              <a:t>nguyên</a:t>
            </a:r>
            <a:r>
              <a:rPr lang="en-US" sz="3000" b="1" dirty="0">
                <a:solidFill>
                  <a:schemeClr val="accent5">
                    <a:lumMod val="50000"/>
                  </a:schemeClr>
                </a:solidFill>
                <a:latin typeface="+mj-lt"/>
                <a:cs typeface="Times New Roman" panose="02020603050405020304" pitchFamily="18" charset="0"/>
              </a:rPr>
              <a:t> </a:t>
            </a:r>
            <a:r>
              <a:rPr lang="en-US" sz="3000" b="1" dirty="0" err="1">
                <a:solidFill>
                  <a:schemeClr val="accent5">
                    <a:lumMod val="50000"/>
                  </a:schemeClr>
                </a:solidFill>
                <a:latin typeface="+mj-lt"/>
                <a:cs typeface="Times New Roman" panose="02020603050405020304" pitchFamily="18" charset="0"/>
              </a:rPr>
              <a:t>tử</a:t>
            </a:r>
            <a:r>
              <a:rPr lang="en-US" sz="3000" b="1" dirty="0">
                <a:solidFill>
                  <a:schemeClr val="accent5">
                    <a:lumMod val="50000"/>
                  </a:schemeClr>
                </a:solidFill>
                <a:latin typeface="+mj-lt"/>
                <a:cs typeface="Times New Roman" panose="02020603050405020304" pitchFamily="18" charset="0"/>
              </a:rPr>
              <a:t> Oxygen</a:t>
            </a:r>
          </a:p>
        </p:txBody>
      </p:sp>
      <p:sp>
        <p:nvSpPr>
          <p:cNvPr id="4" name="Rectangle 54"/>
          <p:cNvSpPr>
            <a:spLocks noChangeArrowheads="1"/>
          </p:cNvSpPr>
          <p:nvPr/>
        </p:nvSpPr>
        <p:spPr bwMode="auto">
          <a:xfrm>
            <a:off x="-33064" y="0"/>
            <a:ext cx="1152128"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10000" dirty="0">
                <a:solidFill>
                  <a:srgbClr val="FF0000"/>
                </a:solidFill>
                <a:effectLst>
                  <a:outerShdw blurRad="38100" dist="38100" dir="2700000" algn="tl">
                    <a:srgbClr val="C0C0C0"/>
                  </a:outerShdw>
                </a:effectLst>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91357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26976" y="237147"/>
            <a:ext cx="11377264" cy="12747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latin typeface="Caribi"/>
              </a:rPr>
              <a:t>Trước đây, các nhà hoá học sử dụng nhiều kí hiệu khác nhau để biểu diễn cho nguyên tử của các nguyên tố hoá học. Tuy nhiên, những kí hiệu này lại rất rắc rối và không thống nhất giữa các nhà khoa học. </a:t>
            </a:r>
            <a:endParaRPr lang="en-US" sz="3000" dirty="0">
              <a:solidFill>
                <a:srgbClr val="FF0000"/>
              </a:solidFill>
              <a:latin typeface="Caribi"/>
            </a:endParaRPr>
          </a:p>
        </p:txBody>
      </p:sp>
      <p:pic>
        <p:nvPicPr>
          <p:cNvPr id="3" name="Picture 2"/>
          <p:cNvPicPr>
            <a:picLocks noChangeAspect="1"/>
          </p:cNvPicPr>
          <p:nvPr/>
        </p:nvPicPr>
        <p:blipFill>
          <a:blip r:embed="rId3"/>
          <a:stretch>
            <a:fillRect/>
          </a:stretch>
        </p:blipFill>
        <p:spPr>
          <a:xfrm>
            <a:off x="2703240" y="1559891"/>
            <a:ext cx="6304996" cy="3263336"/>
          </a:xfrm>
          <a:prstGeom prst="rect">
            <a:avLst/>
          </a:prstGeom>
        </p:spPr>
      </p:pic>
      <p:sp>
        <p:nvSpPr>
          <p:cNvPr id="10" name="Title 1"/>
          <p:cNvSpPr txBox="1">
            <a:spLocks/>
          </p:cNvSpPr>
          <p:nvPr/>
        </p:nvSpPr>
        <p:spPr>
          <a:xfrm>
            <a:off x="615008" y="4941168"/>
            <a:ext cx="10945216" cy="1039992"/>
          </a:xfrm>
          <a:prstGeom prst="rect">
            <a:avLst/>
          </a:prstGeom>
          <a:solidFill>
            <a:srgbClr val="FFFF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latin typeface="Caribi"/>
              </a:rPr>
              <a:t>Do đó, để thuận tiện cho việc học tập và nghiên cứu, </a:t>
            </a:r>
            <a:r>
              <a:rPr lang="en-US" sz="3000" b="1">
                <a:solidFill>
                  <a:srgbClr val="FF0000"/>
                </a:solidFill>
                <a:latin typeface="Caribi"/>
              </a:rPr>
              <a:t>IUPAC </a:t>
            </a:r>
            <a:r>
              <a:rPr lang="en-US" sz="3000">
                <a:latin typeface="Caribi"/>
              </a:rPr>
              <a:t>đã thống nhất tên gọi và kí hiệu hoá học  (KHHH) của các nguyên tố. </a:t>
            </a:r>
          </a:p>
        </p:txBody>
      </p:sp>
    </p:spTree>
    <p:extLst>
      <p:ext uri="{BB962C8B-B14F-4D97-AF65-F5344CB8AC3E}">
        <p14:creationId xmlns:p14="http://schemas.microsoft.com/office/powerpoint/2010/main" val="361200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5008" y="1844824"/>
            <a:ext cx="2448272" cy="2862322"/>
          </a:xfrm>
          <a:prstGeom prst="rect">
            <a:avLst/>
          </a:prstGeom>
          <a:noFill/>
          <a:ln w="57150">
            <a:solidFill>
              <a:srgbClr val="00B0F0"/>
            </a:solidFill>
            <a:prstDash val="dash"/>
          </a:ln>
        </p:spPr>
        <p:txBody>
          <a:bodyPr wrap="square" rtlCol="0">
            <a:spAutoFit/>
          </a:bodyPr>
          <a:lstStyle/>
          <a:p>
            <a:r>
              <a:rPr lang="en-US" sz="3000" dirty="0" err="1">
                <a:latin typeface="Caribi"/>
                <a:cs typeface="Times New Roman" panose="02020603050405020304" pitchFamily="18" charset="0"/>
              </a:rPr>
              <a:t>Các</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kí</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hiệu</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hóa</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học</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của</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các</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nguyên</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tố</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được</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biểu</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diễn</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như</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thế</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nào</a:t>
            </a:r>
            <a:r>
              <a:rPr lang="en-US" sz="3000" dirty="0">
                <a:latin typeface="Caribi"/>
                <a:cs typeface="Times New Roman" panose="02020603050405020304" pitchFamily="18" charset="0"/>
              </a:rPr>
              <a:t> ?</a:t>
            </a:r>
            <a:endParaRPr lang="en-US" sz="3000" b="1" dirty="0">
              <a:solidFill>
                <a:srgbClr val="FF0000"/>
              </a:solidFill>
              <a:latin typeface="Caribi"/>
              <a:cs typeface="Times New Roman" panose="02020603050405020304" pitchFamily="18" charset="0"/>
            </a:endParaRPr>
          </a:p>
        </p:txBody>
      </p:sp>
      <p:pic>
        <p:nvPicPr>
          <p:cNvPr id="7"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1687268" y="451160"/>
            <a:ext cx="559053" cy="1262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351312" y="260648"/>
            <a:ext cx="7004249" cy="5717411"/>
          </a:xfrm>
          <a:prstGeom prst="rect">
            <a:avLst/>
          </a:prstGeom>
        </p:spPr>
      </p:pic>
    </p:spTree>
    <p:extLst>
      <p:ext uri="{BB962C8B-B14F-4D97-AF65-F5344CB8AC3E}">
        <p14:creationId xmlns:p14="http://schemas.microsoft.com/office/powerpoint/2010/main" val="428497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7115745-2F8B-4195-AD23-8A2542AF7C2C}" type="slidenum">
              <a:rPr lang="zh-CN" altLang="en-US" smtClean="0"/>
              <a:t>24</a:t>
            </a:fld>
            <a:endParaRPr lang="zh-CN" altLang="en-US"/>
          </a:p>
        </p:txBody>
      </p:sp>
      <p:sp>
        <p:nvSpPr>
          <p:cNvPr id="88" name="矩形 87"/>
          <p:cNvSpPr/>
          <p:nvPr/>
        </p:nvSpPr>
        <p:spPr>
          <a:xfrm>
            <a:off x="4791472" y="3208296"/>
            <a:ext cx="2604913" cy="1115141"/>
          </a:xfrm>
          <a:prstGeom prst="rect">
            <a:avLst/>
          </a:prstGeom>
          <a:solidFill>
            <a:srgbClr val="F36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schemeClr val="bg1">
                  <a:lumMod val="85000"/>
                </a:schemeClr>
              </a:solidFill>
            </a:endParaRPr>
          </a:p>
        </p:txBody>
      </p:sp>
      <p:sp>
        <p:nvSpPr>
          <p:cNvPr id="90" name="文本框 8"/>
          <p:cNvSpPr txBox="1"/>
          <p:nvPr/>
        </p:nvSpPr>
        <p:spPr>
          <a:xfrm>
            <a:off x="7658992" y="3324790"/>
            <a:ext cx="3829224" cy="707886"/>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b="1">
                <a:solidFill>
                  <a:srgbClr val="EC3730"/>
                </a:solidFill>
                <a:latin typeface="Caribi"/>
                <a:ea typeface="微软雅黑" pitchFamily="34" charset="-122"/>
              </a:rPr>
              <a:t>Mỗi nguyên tố được biểu diễn bằng một kí hiệu riêng.</a:t>
            </a:r>
            <a:endParaRPr lang="en-US" altLang="zh-CN" sz="2000" b="1" dirty="0">
              <a:solidFill>
                <a:schemeClr val="tx1">
                  <a:lumMod val="65000"/>
                  <a:lumOff val="35000"/>
                </a:schemeClr>
              </a:solidFill>
              <a:latin typeface="Caribi"/>
              <a:ea typeface="微软雅黑" pitchFamily="34" charset="-122"/>
            </a:endParaRPr>
          </a:p>
        </p:txBody>
      </p:sp>
      <p:sp>
        <p:nvSpPr>
          <p:cNvPr id="95" name="矩形 94"/>
          <p:cNvSpPr/>
          <p:nvPr/>
        </p:nvSpPr>
        <p:spPr>
          <a:xfrm>
            <a:off x="4791472" y="1792119"/>
            <a:ext cx="2604913" cy="1115141"/>
          </a:xfrm>
          <a:prstGeom prst="rect">
            <a:avLst/>
          </a:prstGeom>
          <a:solidFill>
            <a:srgbClr val="EC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schemeClr val="tx1">
                  <a:lumMod val="65000"/>
                  <a:lumOff val="35000"/>
                </a:schemeClr>
              </a:solidFill>
            </a:endParaRPr>
          </a:p>
        </p:txBody>
      </p:sp>
      <p:sp>
        <p:nvSpPr>
          <p:cNvPr id="97" name="文本框 8"/>
          <p:cNvSpPr txBox="1"/>
          <p:nvPr/>
        </p:nvSpPr>
        <p:spPr>
          <a:xfrm>
            <a:off x="7658992" y="1753569"/>
            <a:ext cx="4228208" cy="101566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b="1">
                <a:solidFill>
                  <a:srgbClr val="EC3730"/>
                </a:solidFill>
                <a:latin typeface="Caribi"/>
                <a:ea typeface="微软雅黑" pitchFamily="34" charset="-122"/>
              </a:rPr>
              <a:t>Gồm một hay hai chữ cái trong tên gọi</a:t>
            </a:r>
          </a:p>
          <a:p>
            <a:pPr algn="just"/>
            <a:r>
              <a:rPr lang="en-US" altLang="zh-CN" sz="2000" b="1">
                <a:latin typeface="Caribi"/>
                <a:ea typeface="微软雅黑" pitchFamily="34" charset="-122"/>
              </a:rPr>
              <a:t>(Chữ cái </a:t>
            </a:r>
            <a:r>
              <a:rPr lang="en-US" altLang="zh-CN" sz="2000" b="1">
                <a:solidFill>
                  <a:srgbClr val="FF0000"/>
                </a:solidFill>
                <a:latin typeface="Caribi"/>
                <a:ea typeface="微软雅黑" pitchFamily="34" charset="-122"/>
              </a:rPr>
              <a:t>đầu</a:t>
            </a:r>
            <a:r>
              <a:rPr lang="en-US" altLang="zh-CN" sz="2000" b="1">
                <a:latin typeface="Caribi"/>
                <a:ea typeface="微软雅黑" pitchFamily="34" charset="-122"/>
              </a:rPr>
              <a:t> tiên viết </a:t>
            </a:r>
            <a:r>
              <a:rPr lang="en-US" altLang="zh-CN" sz="2000" b="1">
                <a:solidFill>
                  <a:srgbClr val="FF0000"/>
                </a:solidFill>
                <a:latin typeface="Caribi"/>
                <a:ea typeface="微软雅黑" pitchFamily="34" charset="-122"/>
              </a:rPr>
              <a:t>in hoa </a:t>
            </a:r>
            <a:r>
              <a:rPr lang="en-US" altLang="zh-CN" sz="2000" b="1">
                <a:latin typeface="Caribi"/>
                <a:ea typeface="微软雅黑" pitchFamily="34" charset="-122"/>
              </a:rPr>
              <a:t>và nếu có chữ cái thứ </a:t>
            </a:r>
            <a:r>
              <a:rPr lang="en-US" altLang="zh-CN" sz="2000" b="1">
                <a:solidFill>
                  <a:srgbClr val="FF0000"/>
                </a:solidFill>
                <a:latin typeface="Caribi"/>
                <a:ea typeface="微软雅黑" pitchFamily="34" charset="-122"/>
              </a:rPr>
              <a:t>hai</a:t>
            </a:r>
            <a:r>
              <a:rPr lang="en-US" altLang="zh-CN" sz="2000" b="1">
                <a:latin typeface="Caribi"/>
                <a:ea typeface="微软雅黑" pitchFamily="34" charset="-122"/>
              </a:rPr>
              <a:t> thì viết </a:t>
            </a:r>
            <a:r>
              <a:rPr lang="en-US" altLang="zh-CN" sz="2000" b="1">
                <a:solidFill>
                  <a:srgbClr val="FF0000"/>
                </a:solidFill>
                <a:latin typeface="Caribi"/>
                <a:ea typeface="微软雅黑" pitchFamily="34" charset="-122"/>
              </a:rPr>
              <a:t>thường</a:t>
            </a:r>
            <a:r>
              <a:rPr lang="en-US" altLang="zh-CN" sz="2000" b="1">
                <a:latin typeface="Caribi"/>
                <a:ea typeface="微软雅黑" pitchFamily="34" charset="-122"/>
              </a:rPr>
              <a:t>). </a:t>
            </a:r>
            <a:endParaRPr lang="en-US" altLang="zh-CN" sz="2000" b="1" dirty="0">
              <a:latin typeface="Caribi"/>
              <a:ea typeface="微软雅黑" pitchFamily="34" charset="-122"/>
            </a:endParaRPr>
          </a:p>
        </p:txBody>
      </p:sp>
      <p:sp>
        <p:nvSpPr>
          <p:cNvPr id="102" name="矩形 101"/>
          <p:cNvSpPr/>
          <p:nvPr/>
        </p:nvSpPr>
        <p:spPr>
          <a:xfrm>
            <a:off x="3927376" y="4710111"/>
            <a:ext cx="4104455" cy="111514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schemeClr val="tx1">
                  <a:lumMod val="65000"/>
                  <a:lumOff val="35000"/>
                </a:schemeClr>
              </a:solidFill>
            </a:endParaRPr>
          </a:p>
        </p:txBody>
      </p:sp>
      <p:sp>
        <p:nvSpPr>
          <p:cNvPr id="104" name="文本框 8"/>
          <p:cNvSpPr txBox="1"/>
          <p:nvPr/>
        </p:nvSpPr>
        <p:spPr>
          <a:xfrm>
            <a:off x="8098455" y="4765731"/>
            <a:ext cx="3633848" cy="101566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b="1">
                <a:solidFill>
                  <a:srgbClr val="EC3730"/>
                </a:solidFill>
                <a:latin typeface="Caribi"/>
                <a:ea typeface="微软雅黑" pitchFamily="34" charset="-122"/>
              </a:rPr>
              <a:t>Mỗi KHHH không chỉ biểu diễn một nguyên tố mà còn biểu </a:t>
            </a:r>
            <a:r>
              <a:rPr lang="en-US" altLang="zh-CN" sz="2000" b="1">
                <a:latin typeface="Caribi"/>
                <a:ea typeface="微软雅黑" pitchFamily="34" charset="-122"/>
              </a:rPr>
              <a:t>diễn một nguyên tử của nguyên tố đó.</a:t>
            </a:r>
            <a:endParaRPr lang="en-US" altLang="zh-CN" sz="2000" b="1" dirty="0">
              <a:latin typeface="Caribi"/>
              <a:ea typeface="微软雅黑" pitchFamily="34" charset="-122"/>
            </a:endParaRPr>
          </a:p>
        </p:txBody>
      </p:sp>
      <p:sp>
        <p:nvSpPr>
          <p:cNvPr id="51" name="Title 1"/>
          <p:cNvSpPr txBox="1">
            <a:spLocks/>
          </p:cNvSpPr>
          <p:nvPr/>
        </p:nvSpPr>
        <p:spPr>
          <a:xfrm>
            <a:off x="398984" y="156271"/>
            <a:ext cx="11305255" cy="1551524"/>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altLang="en-US" sz="2800" b="1">
                <a:latin typeface="Caribi"/>
              </a:rPr>
              <a:t>Do có một số nguyên tố có cùng chữ cái đầu tiên trong tên gọi, nếu dùng một chữ cái thì rất khó phân biệt KHHH của các nguyên tố khác nhau nên trong nhiều trường hợp, KHHH phải được biểu diễn bằng hai chữ cái để phân biệt</a:t>
            </a:r>
          </a:p>
        </p:txBody>
      </p:sp>
      <p:sp>
        <p:nvSpPr>
          <p:cNvPr id="22" name="TextBox 21"/>
          <p:cNvSpPr txBox="1"/>
          <p:nvPr/>
        </p:nvSpPr>
        <p:spPr bwMode="auto">
          <a:xfrm>
            <a:off x="4758929" y="3296675"/>
            <a:ext cx="28639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000" dirty="0" err="1">
                <a:solidFill>
                  <a:schemeClr val="bg1"/>
                </a:solidFill>
                <a:latin typeface="+mj-lt"/>
                <a:cs typeface="Times New Roman" panose="02020603050405020304" pitchFamily="18" charset="0"/>
              </a:rPr>
              <a:t>Tên</a:t>
            </a:r>
            <a:r>
              <a:rPr lang="en-US" sz="3000">
                <a:latin typeface="+mj-lt"/>
                <a:cs typeface="Times New Roman" panose="02020603050405020304" pitchFamily="18" charset="0"/>
              </a:rPr>
              <a:t>	     </a:t>
            </a:r>
            <a:r>
              <a:rPr lang="en-US" altLang="zh-CN" sz="3000" b="1">
                <a:solidFill>
                  <a:schemeClr val="bg1"/>
                </a:solidFill>
                <a:latin typeface="+mj-lt"/>
                <a:ea typeface="微软雅黑" pitchFamily="34" charset="-122"/>
                <a:cs typeface="Times New Roman" panose="02020603050405020304" pitchFamily="18" charset="0"/>
              </a:rPr>
              <a:t>Helium </a:t>
            </a:r>
            <a:r>
              <a:rPr lang="en-US" sz="3000">
                <a:solidFill>
                  <a:srgbClr val="FFFF00"/>
                </a:solidFill>
                <a:latin typeface="+mj-lt"/>
                <a:cs typeface="Times New Roman" panose="02020603050405020304" pitchFamily="18" charset="0"/>
              </a:rPr>
              <a:t>KHHH           He</a:t>
            </a:r>
            <a:endParaRPr lang="en-US" sz="3000" dirty="0">
              <a:solidFill>
                <a:srgbClr val="FFFF00"/>
              </a:solidFill>
              <a:latin typeface="+mj-lt"/>
              <a:cs typeface="Times New Roman" panose="02020603050405020304" pitchFamily="18" charset="0"/>
            </a:endParaRPr>
          </a:p>
        </p:txBody>
      </p:sp>
      <p:sp>
        <p:nvSpPr>
          <p:cNvPr id="53" name="TextBox 52"/>
          <p:cNvSpPr txBox="1"/>
          <p:nvPr/>
        </p:nvSpPr>
        <p:spPr bwMode="auto">
          <a:xfrm>
            <a:off x="4854070" y="1843937"/>
            <a:ext cx="267370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000">
                <a:solidFill>
                  <a:schemeClr val="bg1"/>
                </a:solidFill>
                <a:latin typeface="Caribi"/>
                <a:cs typeface="Times New Roman" panose="02020603050405020304" pitchFamily="18" charset="0"/>
              </a:rPr>
              <a:t>Tên    </a:t>
            </a:r>
            <a:r>
              <a:rPr lang="en-US" sz="3000" b="1">
                <a:solidFill>
                  <a:schemeClr val="bg1"/>
                </a:solidFill>
                <a:latin typeface="Caribi"/>
                <a:ea typeface="微软雅黑" pitchFamily="34" charset="-122"/>
                <a:cs typeface="Times New Roman" panose="02020603050405020304" pitchFamily="18" charset="0"/>
              </a:rPr>
              <a:t>Calcium </a:t>
            </a:r>
            <a:r>
              <a:rPr lang="en-US" sz="200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54" name="TextBox 53"/>
          <p:cNvSpPr txBox="1"/>
          <p:nvPr/>
        </p:nvSpPr>
        <p:spPr bwMode="auto">
          <a:xfrm>
            <a:off x="4066854" y="4989978"/>
            <a:ext cx="3830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000">
                <a:solidFill>
                  <a:srgbClr val="FFFF00"/>
                </a:solidFill>
                <a:latin typeface="Caribi"/>
                <a:cs typeface="Times New Roman" panose="02020603050405020304" pitchFamily="18" charset="0"/>
              </a:rPr>
              <a:t>O</a:t>
            </a:r>
          </a:p>
        </p:txBody>
      </p:sp>
      <p:sp>
        <p:nvSpPr>
          <p:cNvPr id="56" name="TextBox 55"/>
          <p:cNvSpPr txBox="1"/>
          <p:nvPr/>
        </p:nvSpPr>
        <p:spPr bwMode="auto">
          <a:xfrm>
            <a:off x="4562903" y="4699187"/>
            <a:ext cx="30505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500" dirty="0" err="1">
                <a:solidFill>
                  <a:schemeClr val="bg1"/>
                </a:solidFill>
                <a:latin typeface="Caribi"/>
                <a:cs typeface="Times New Roman" panose="02020603050405020304" pitchFamily="18" charset="0"/>
              </a:rPr>
              <a:t>Nguyên</a:t>
            </a:r>
            <a:r>
              <a:rPr lang="en-US" sz="2500" dirty="0">
                <a:solidFill>
                  <a:schemeClr val="bg1"/>
                </a:solidFill>
                <a:latin typeface="Caribi"/>
                <a:cs typeface="Times New Roman" panose="02020603050405020304" pitchFamily="18" charset="0"/>
              </a:rPr>
              <a:t> </a:t>
            </a:r>
            <a:r>
              <a:rPr lang="en-US" sz="2500" dirty="0" err="1">
                <a:solidFill>
                  <a:schemeClr val="bg1"/>
                </a:solidFill>
                <a:latin typeface="Caribi"/>
                <a:cs typeface="Times New Roman" panose="02020603050405020304" pitchFamily="18" charset="0"/>
              </a:rPr>
              <a:t>tố</a:t>
            </a:r>
            <a:r>
              <a:rPr lang="en-US" sz="2500" dirty="0">
                <a:solidFill>
                  <a:schemeClr val="bg1"/>
                </a:solidFill>
                <a:latin typeface="Caribi"/>
                <a:cs typeface="Times New Roman" panose="02020603050405020304" pitchFamily="18" charset="0"/>
              </a:rPr>
              <a:t> Oxygen</a:t>
            </a:r>
          </a:p>
        </p:txBody>
      </p:sp>
      <p:sp>
        <p:nvSpPr>
          <p:cNvPr id="57" name="TextBox 56"/>
          <p:cNvSpPr txBox="1"/>
          <p:nvPr/>
        </p:nvSpPr>
        <p:spPr bwMode="auto">
          <a:xfrm>
            <a:off x="4517969" y="5266907"/>
            <a:ext cx="38025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800" dirty="0" err="1">
                <a:solidFill>
                  <a:srgbClr val="FFFF00"/>
                </a:solidFill>
                <a:latin typeface="Caribi"/>
                <a:cs typeface="Times New Roman" panose="02020603050405020304" pitchFamily="18" charset="0"/>
              </a:rPr>
              <a:t>Một</a:t>
            </a:r>
            <a:r>
              <a:rPr lang="en-US" sz="2800" dirty="0">
                <a:solidFill>
                  <a:srgbClr val="FFFF00"/>
                </a:solidFill>
                <a:latin typeface="Caribi"/>
                <a:cs typeface="Times New Roman" panose="02020603050405020304" pitchFamily="18" charset="0"/>
              </a:rPr>
              <a:t> </a:t>
            </a:r>
            <a:r>
              <a:rPr lang="en-US" sz="2800" dirty="0" err="1">
                <a:solidFill>
                  <a:srgbClr val="FFFF00"/>
                </a:solidFill>
                <a:latin typeface="Caribi"/>
                <a:cs typeface="Times New Roman" panose="02020603050405020304" pitchFamily="18" charset="0"/>
              </a:rPr>
              <a:t>nguyên</a:t>
            </a:r>
            <a:r>
              <a:rPr lang="en-US" sz="2800" dirty="0">
                <a:solidFill>
                  <a:srgbClr val="FFFF00"/>
                </a:solidFill>
                <a:latin typeface="Caribi"/>
                <a:cs typeface="Times New Roman" panose="02020603050405020304" pitchFamily="18" charset="0"/>
              </a:rPr>
              <a:t> </a:t>
            </a:r>
            <a:r>
              <a:rPr lang="en-US" sz="2800" dirty="0" err="1">
                <a:solidFill>
                  <a:srgbClr val="FFFF00"/>
                </a:solidFill>
                <a:latin typeface="Caribi"/>
                <a:cs typeface="Times New Roman" panose="02020603050405020304" pitchFamily="18" charset="0"/>
              </a:rPr>
              <a:t>tử</a:t>
            </a:r>
            <a:r>
              <a:rPr lang="en-US" sz="2800" dirty="0">
                <a:solidFill>
                  <a:srgbClr val="FFFF00"/>
                </a:solidFill>
                <a:latin typeface="Caribi"/>
                <a:cs typeface="Times New Roman" panose="02020603050405020304" pitchFamily="18" charset="0"/>
              </a:rPr>
              <a:t> Oxygen</a:t>
            </a:r>
          </a:p>
        </p:txBody>
      </p:sp>
      <p:sp>
        <p:nvSpPr>
          <p:cNvPr id="58" name="TextBox 57"/>
          <p:cNvSpPr txBox="1"/>
          <p:nvPr/>
        </p:nvSpPr>
        <p:spPr bwMode="auto">
          <a:xfrm>
            <a:off x="4896569" y="2311091"/>
            <a:ext cx="20940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000">
                <a:solidFill>
                  <a:srgbClr val="FFFF00"/>
                </a:solidFill>
                <a:latin typeface="Caribi"/>
                <a:cs typeface="Times New Roman" panose="02020603050405020304" pitchFamily="18" charset="0"/>
              </a:rPr>
              <a:t>KHHH    Ca</a:t>
            </a:r>
          </a:p>
        </p:txBody>
      </p:sp>
      <p:sp>
        <p:nvSpPr>
          <p:cNvPr id="60" name="Rectangle 59"/>
          <p:cNvSpPr/>
          <p:nvPr/>
        </p:nvSpPr>
        <p:spPr>
          <a:xfrm>
            <a:off x="199492" y="6114517"/>
            <a:ext cx="11488216" cy="523220"/>
          </a:xfrm>
          <a:prstGeom prst="rect">
            <a:avLst/>
          </a:prstGeom>
          <a:solidFill>
            <a:schemeClr val="accent4">
              <a:lumMod val="40000"/>
              <a:lumOff val="60000"/>
            </a:schemeClr>
          </a:solidFill>
        </p:spPr>
        <p:txBody>
          <a:bodyPr wrap="square">
            <a:spAutoFit/>
          </a:bodyPr>
          <a:lstStyle/>
          <a:p>
            <a:pPr algn="ctr"/>
            <a:r>
              <a:rPr lang="en-US" sz="2800">
                <a:latin typeface="Caribi"/>
              </a:rPr>
              <a:t>Một số trường hợp, KHHH của nguyên tố không tương ứng với tên theo IUPAC</a:t>
            </a:r>
          </a:p>
        </p:txBody>
      </p:sp>
      <p:sp>
        <p:nvSpPr>
          <p:cNvPr id="38" name="Title 1"/>
          <p:cNvSpPr txBox="1">
            <a:spLocks/>
          </p:cNvSpPr>
          <p:nvPr/>
        </p:nvSpPr>
        <p:spPr>
          <a:xfrm>
            <a:off x="398985" y="150869"/>
            <a:ext cx="11305254" cy="1551524"/>
          </a:xfrm>
          <a:prstGeom prst="rect">
            <a:avLst/>
          </a:prstGeom>
          <a:solidFill>
            <a:srgbClr val="FFFF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altLang="en-US" sz="2800" b="1">
                <a:latin typeface="Caribi"/>
              </a:rPr>
              <a:t>Nếu quy ước tất cả kí hiệu hóa học bằng một chữ cái đầu tiên trong tên gọi các nguyên tố thì gặp khó khăn gì ?</a:t>
            </a:r>
          </a:p>
        </p:txBody>
      </p:sp>
      <p:pic>
        <p:nvPicPr>
          <p:cNvPr id="24" name="Picture 23"/>
          <p:cNvPicPr>
            <a:picLocks noChangeAspect="1"/>
          </p:cNvPicPr>
          <p:nvPr/>
        </p:nvPicPr>
        <p:blipFill>
          <a:blip r:embed="rId3"/>
          <a:stretch>
            <a:fillRect/>
          </a:stretch>
        </p:blipFill>
        <p:spPr>
          <a:xfrm>
            <a:off x="716801" y="1820426"/>
            <a:ext cx="3378110" cy="4160190"/>
          </a:xfrm>
          <a:prstGeom prst="rect">
            <a:avLst/>
          </a:prstGeom>
        </p:spPr>
      </p:pic>
      <p:sp>
        <p:nvSpPr>
          <p:cNvPr id="3" name="Left Brace 2">
            <a:extLst>
              <a:ext uri="{FF2B5EF4-FFF2-40B4-BE49-F238E27FC236}">
                <a16:creationId xmlns:a16="http://schemas.microsoft.com/office/drawing/2014/main" id="{7AF06B94-9D01-B61A-ED32-6BCCA188B980}"/>
              </a:ext>
            </a:extLst>
          </p:cNvPr>
          <p:cNvSpPr/>
          <p:nvPr/>
        </p:nvSpPr>
        <p:spPr>
          <a:xfrm>
            <a:off x="4449877" y="4901632"/>
            <a:ext cx="111250" cy="743862"/>
          </a:xfrm>
          <a:prstGeom prst="leftBrace">
            <a:avLst/>
          </a:prstGeom>
          <a:solidFill>
            <a:srgbClr val="A50021"/>
          </a:solidFill>
          <a:ln>
            <a:solidFill>
              <a:schemeClr val="bg1"/>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8813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p:bldP spid="95" grpId="0" animBg="1"/>
      <p:bldP spid="97" grpId="0"/>
      <p:bldP spid="102" grpId="0" animBg="1"/>
      <p:bldP spid="104" grpId="0"/>
      <p:bldP spid="51" grpId="0" animBg="1"/>
      <p:bldP spid="51" grpId="1" animBg="1"/>
      <p:bldP spid="22" grpId="0"/>
      <p:bldP spid="53" grpId="0"/>
      <p:bldP spid="54" grpId="0"/>
      <p:bldP spid="56" grpId="0"/>
      <p:bldP spid="57" grpId="0"/>
      <p:bldP spid="58" grpId="0"/>
      <p:bldP spid="60" grpId="0" animBg="1"/>
      <p:bldP spid="38" grpId="0" animBg="1"/>
      <p:bldP spid="38" grpId="1"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4"/>
          <p:cNvSpPr>
            <a:spLocks noChangeArrowheads="1"/>
          </p:cNvSpPr>
          <p:nvPr/>
        </p:nvSpPr>
        <p:spPr bwMode="auto">
          <a:xfrm>
            <a:off x="491799" y="404664"/>
            <a:ext cx="1152128"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10000" dirty="0">
                <a:solidFill>
                  <a:srgbClr val="FF0000"/>
                </a:solidFill>
                <a:effectLst>
                  <a:outerShdw blurRad="38100" dist="38100" dir="2700000" algn="tl">
                    <a:srgbClr val="C0C0C0"/>
                  </a:outerShdw>
                </a:effectLst>
                <a:latin typeface="Arial" panose="020B0604020202020204" pitchFamily="34" charset="0"/>
                <a:sym typeface="Wingdings" panose="05000000000000000000" pitchFamily="2" charset="2"/>
              </a:rPr>
              <a:t></a:t>
            </a:r>
          </a:p>
        </p:txBody>
      </p:sp>
      <p:sp>
        <p:nvSpPr>
          <p:cNvPr id="5" name="Hộp Văn bản 4">
            <a:extLst>
              <a:ext uri="{FF2B5EF4-FFF2-40B4-BE49-F238E27FC236}">
                <a16:creationId xmlns:a16="http://schemas.microsoft.com/office/drawing/2014/main" id="{9665B49E-A0E3-CD5B-94E7-632B8C859814}"/>
              </a:ext>
            </a:extLst>
          </p:cNvPr>
          <p:cNvSpPr txBox="1"/>
          <p:nvPr/>
        </p:nvSpPr>
        <p:spPr>
          <a:xfrm>
            <a:off x="182961" y="1844824"/>
            <a:ext cx="11685766" cy="4154984"/>
          </a:xfrm>
          <a:prstGeom prst="rect">
            <a:avLst/>
          </a:prstGeom>
          <a:noFill/>
        </p:spPr>
        <p:txBody>
          <a:bodyPr wrap="square" rtlCol="0">
            <a:spAutoFit/>
          </a:bodyPr>
          <a:lstStyle/>
          <a:p>
            <a:r>
              <a:rPr lang="en-US" sz="3800" dirty="0">
                <a:solidFill>
                  <a:srgbClr val="002060"/>
                </a:solidFill>
                <a:latin typeface="Caribi"/>
                <a:cs typeface="Times New Roman" pitchFamily="18" charset="0"/>
              </a:rPr>
              <a:t>- </a:t>
            </a:r>
            <a:r>
              <a:rPr lang="en-US" sz="3800" dirty="0" err="1">
                <a:latin typeface="Caribi"/>
                <a:cs typeface="Times New Roman" pitchFamily="18" charset="0"/>
              </a:rPr>
              <a:t>Kí</a:t>
            </a:r>
            <a:r>
              <a:rPr lang="en-US" sz="3800" dirty="0">
                <a:latin typeface="Caribi"/>
                <a:cs typeface="Times New Roman" pitchFamily="18" charset="0"/>
              </a:rPr>
              <a:t> </a:t>
            </a:r>
            <a:r>
              <a:rPr lang="en-US" sz="3800" dirty="0" err="1">
                <a:latin typeface="Caribi"/>
                <a:cs typeface="Times New Roman" pitchFamily="18" charset="0"/>
              </a:rPr>
              <a:t>hiệu</a:t>
            </a:r>
            <a:r>
              <a:rPr lang="en-US" sz="3800" dirty="0">
                <a:latin typeface="Caribi"/>
                <a:cs typeface="Times New Roman" pitchFamily="18" charset="0"/>
              </a:rPr>
              <a:t> </a:t>
            </a:r>
            <a:r>
              <a:rPr lang="en-US" sz="3800" dirty="0" err="1">
                <a:latin typeface="Caribi"/>
                <a:cs typeface="Times New Roman" pitchFamily="18" charset="0"/>
              </a:rPr>
              <a:t>hóa</a:t>
            </a:r>
            <a:r>
              <a:rPr lang="en-US" sz="3800" dirty="0">
                <a:latin typeface="Caribi"/>
                <a:cs typeface="Times New Roman" pitchFamily="18" charset="0"/>
              </a:rPr>
              <a:t> </a:t>
            </a:r>
            <a:r>
              <a:rPr lang="en-US" sz="3800" dirty="0" err="1">
                <a:latin typeface="Caribi"/>
                <a:cs typeface="Times New Roman" pitchFamily="18" charset="0"/>
              </a:rPr>
              <a:t>học</a:t>
            </a:r>
            <a:r>
              <a:rPr lang="en-US" sz="3800" dirty="0">
                <a:latin typeface="Caribi"/>
                <a:cs typeface="Times New Roman" pitchFamily="18" charset="0"/>
              </a:rPr>
              <a:t> </a:t>
            </a:r>
            <a:r>
              <a:rPr lang="en-US" sz="3800" dirty="0" err="1">
                <a:latin typeface="Caribi"/>
                <a:cs typeface="Times New Roman" pitchFamily="18" charset="0"/>
              </a:rPr>
              <a:t>được</a:t>
            </a:r>
            <a:r>
              <a:rPr lang="en-US" sz="3800" dirty="0">
                <a:latin typeface="Caribi"/>
                <a:cs typeface="Times New Roman" pitchFamily="18" charset="0"/>
              </a:rPr>
              <a:t> </a:t>
            </a:r>
            <a:r>
              <a:rPr lang="en-US" sz="3800" dirty="0" err="1">
                <a:latin typeface="Caribi"/>
                <a:cs typeface="Times New Roman" pitchFamily="18" charset="0"/>
              </a:rPr>
              <a:t>biểu</a:t>
            </a:r>
            <a:r>
              <a:rPr lang="en-US" sz="3800" dirty="0">
                <a:latin typeface="Caribi"/>
                <a:cs typeface="Times New Roman" pitchFamily="18" charset="0"/>
              </a:rPr>
              <a:t> </a:t>
            </a:r>
            <a:r>
              <a:rPr lang="en-US" sz="3800" dirty="0" err="1">
                <a:latin typeface="Caribi"/>
                <a:cs typeface="Times New Roman" pitchFamily="18" charset="0"/>
              </a:rPr>
              <a:t>diễn</a:t>
            </a:r>
            <a:r>
              <a:rPr lang="en-US" sz="3800" dirty="0">
                <a:latin typeface="Caribi"/>
                <a:cs typeface="Times New Roman" pitchFamily="18" charset="0"/>
              </a:rPr>
              <a:t> </a:t>
            </a:r>
            <a:r>
              <a:rPr lang="en-US" sz="3800" dirty="0" err="1">
                <a:latin typeface="Caribi"/>
                <a:cs typeface="Times New Roman" pitchFamily="18" charset="0"/>
              </a:rPr>
              <a:t>bằng</a:t>
            </a:r>
            <a:r>
              <a:rPr lang="en-US" sz="3800" dirty="0">
                <a:latin typeface="Caribi"/>
                <a:cs typeface="Times New Roman" pitchFamily="18" charset="0"/>
              </a:rPr>
              <a:t> </a:t>
            </a:r>
            <a:r>
              <a:rPr lang="en-US" sz="3800" i="1" dirty="0" err="1">
                <a:solidFill>
                  <a:srgbClr val="FF3300"/>
                </a:solidFill>
                <a:latin typeface="Caribi"/>
                <a:cs typeface="Times New Roman" pitchFamily="18" charset="0"/>
              </a:rPr>
              <a:t>một</a:t>
            </a:r>
            <a:r>
              <a:rPr lang="en-US" sz="3800" dirty="0">
                <a:solidFill>
                  <a:srgbClr val="002060"/>
                </a:solidFill>
                <a:latin typeface="Caribi"/>
                <a:cs typeface="Times New Roman" pitchFamily="18" charset="0"/>
              </a:rPr>
              <a:t> </a:t>
            </a:r>
            <a:r>
              <a:rPr lang="en-US" sz="3800" dirty="0" err="1">
                <a:latin typeface="Caribi"/>
                <a:cs typeface="Times New Roman" pitchFamily="18" charset="0"/>
              </a:rPr>
              <a:t>hoặc</a:t>
            </a:r>
            <a:r>
              <a:rPr lang="en-US" sz="3800" dirty="0">
                <a:solidFill>
                  <a:srgbClr val="002060"/>
                </a:solidFill>
                <a:latin typeface="Caribi"/>
                <a:cs typeface="Times New Roman" pitchFamily="18" charset="0"/>
              </a:rPr>
              <a:t> </a:t>
            </a:r>
            <a:r>
              <a:rPr lang="en-US" sz="3800" i="1" dirty="0" err="1">
                <a:solidFill>
                  <a:srgbClr val="FF3300"/>
                </a:solidFill>
                <a:latin typeface="Caribi"/>
                <a:cs typeface="Times New Roman" pitchFamily="18" charset="0"/>
              </a:rPr>
              <a:t>hai</a:t>
            </a:r>
            <a:r>
              <a:rPr lang="en-US" sz="3800" i="1" dirty="0">
                <a:solidFill>
                  <a:srgbClr val="FF3300"/>
                </a:solidFill>
                <a:latin typeface="Caribi"/>
                <a:cs typeface="Times New Roman" pitchFamily="18" charset="0"/>
              </a:rPr>
              <a:t> </a:t>
            </a:r>
            <a:r>
              <a:rPr lang="en-US" sz="3800" i="1" dirty="0" err="1">
                <a:solidFill>
                  <a:srgbClr val="FF3300"/>
                </a:solidFill>
                <a:latin typeface="Caribi"/>
                <a:cs typeface="Times New Roman" pitchFamily="18" charset="0"/>
              </a:rPr>
              <a:t>chữ</a:t>
            </a:r>
            <a:r>
              <a:rPr lang="en-US" sz="3800" i="1" dirty="0">
                <a:solidFill>
                  <a:srgbClr val="FF3300"/>
                </a:solidFill>
                <a:latin typeface="Caribi"/>
                <a:cs typeface="Times New Roman" pitchFamily="18" charset="0"/>
              </a:rPr>
              <a:t> </a:t>
            </a:r>
            <a:r>
              <a:rPr lang="en-US" sz="3800" i="1" dirty="0" err="1">
                <a:solidFill>
                  <a:srgbClr val="FF3300"/>
                </a:solidFill>
                <a:latin typeface="Caribi"/>
                <a:cs typeface="Times New Roman" pitchFamily="18" charset="0"/>
              </a:rPr>
              <a:t>cái</a:t>
            </a:r>
            <a:r>
              <a:rPr lang="en-US" sz="3800" dirty="0">
                <a:latin typeface="Caribi"/>
                <a:cs typeface="Times New Roman" pitchFamily="18" charset="0"/>
              </a:rPr>
              <a:t>. </a:t>
            </a:r>
            <a:r>
              <a:rPr lang="en-US" sz="3800" dirty="0" err="1">
                <a:latin typeface="Caribi"/>
                <a:cs typeface="Times New Roman" pitchFamily="18" charset="0"/>
              </a:rPr>
              <a:t>Trong</a:t>
            </a:r>
            <a:r>
              <a:rPr lang="en-US" sz="3800" dirty="0">
                <a:latin typeface="Caribi"/>
                <a:cs typeface="Times New Roman" pitchFamily="18" charset="0"/>
              </a:rPr>
              <a:t> </a:t>
            </a:r>
            <a:r>
              <a:rPr lang="en-US" sz="3800" dirty="0" err="1">
                <a:latin typeface="Caribi"/>
                <a:cs typeface="Times New Roman" pitchFamily="18" charset="0"/>
              </a:rPr>
              <a:t>đó</a:t>
            </a:r>
            <a:r>
              <a:rPr lang="en-US" sz="3800" dirty="0">
                <a:latin typeface="Caribi"/>
                <a:cs typeface="Times New Roman" pitchFamily="18" charset="0"/>
              </a:rPr>
              <a:t> </a:t>
            </a:r>
            <a:r>
              <a:rPr lang="vi-VN" sz="3800" dirty="0">
                <a:latin typeface="Caribi"/>
                <a:ea typeface="Segoe UI" panose="020B0502040204020203" pitchFamily="34" charset="0"/>
                <a:cs typeface="Times New Roman" pitchFamily="18" charset="0"/>
              </a:rPr>
              <a:t>chữ cái đầu tiên viết </a:t>
            </a:r>
            <a:r>
              <a:rPr lang="vi-VN" sz="3800" i="1" dirty="0">
                <a:solidFill>
                  <a:srgbClr val="00B0F0"/>
                </a:solidFill>
                <a:latin typeface="Caribi"/>
                <a:ea typeface="Segoe UI" panose="020B0502040204020203" pitchFamily="34" charset="0"/>
                <a:cs typeface="Times New Roman" pitchFamily="18" charset="0"/>
              </a:rPr>
              <a:t>in hoa </a:t>
            </a:r>
            <a:r>
              <a:rPr lang="vi-VN" sz="3800" dirty="0">
                <a:latin typeface="Caribi"/>
                <a:ea typeface="Segoe UI" panose="020B0502040204020203" pitchFamily="34" charset="0"/>
                <a:cs typeface="Times New Roman" pitchFamily="18" charset="0"/>
              </a:rPr>
              <a:t>và nếu có chữ cái thứ hai thì viết</a:t>
            </a:r>
            <a:r>
              <a:rPr lang="vi-VN" sz="3800" dirty="0">
                <a:solidFill>
                  <a:srgbClr val="00B0F0"/>
                </a:solidFill>
                <a:latin typeface="Caribi"/>
                <a:ea typeface="Segoe UI" panose="020B0502040204020203" pitchFamily="34" charset="0"/>
                <a:cs typeface="Times New Roman" pitchFamily="18" charset="0"/>
              </a:rPr>
              <a:t> </a:t>
            </a:r>
            <a:r>
              <a:rPr lang="vi-VN" sz="3800" i="1" dirty="0">
                <a:solidFill>
                  <a:srgbClr val="00B0F0"/>
                </a:solidFill>
                <a:latin typeface="Caribi"/>
                <a:ea typeface="Segoe UI" panose="020B0502040204020203" pitchFamily="34" charset="0"/>
                <a:cs typeface="Times New Roman" pitchFamily="18" charset="0"/>
              </a:rPr>
              <a:t>thường</a:t>
            </a:r>
            <a:endParaRPr lang="en-US" sz="3800" i="1" dirty="0">
              <a:solidFill>
                <a:srgbClr val="00B0F0"/>
              </a:solidFill>
              <a:latin typeface="Caribi"/>
              <a:ea typeface="Segoe UI" panose="020B0502040204020203" pitchFamily="34" charset="0"/>
              <a:cs typeface="Times New Roman" pitchFamily="18" charset="0"/>
            </a:endParaRPr>
          </a:p>
          <a:p>
            <a:r>
              <a:rPr lang="en-US" sz="3800">
                <a:solidFill>
                  <a:srgbClr val="0070C0"/>
                </a:solidFill>
                <a:latin typeface="Caribi"/>
                <a:cs typeface="Times New Roman" pitchFamily="18" charset="0"/>
              </a:rPr>
              <a:t>               </a:t>
            </a:r>
          </a:p>
          <a:p>
            <a:r>
              <a:rPr lang="en-US" sz="3800">
                <a:solidFill>
                  <a:srgbClr val="0070C0"/>
                </a:solidFill>
                <a:latin typeface="Caribi"/>
                <a:cs typeface="Times New Roman" pitchFamily="18" charset="0"/>
              </a:rPr>
              <a:t>  </a:t>
            </a:r>
            <a:r>
              <a:rPr lang="en-US" sz="3800" dirty="0">
                <a:solidFill>
                  <a:srgbClr val="0070C0"/>
                </a:solidFill>
                <a:latin typeface="Caribi"/>
                <a:cs typeface="Times New Roman" pitchFamily="18" charset="0"/>
              </a:rPr>
              <a:t>VD:  </a:t>
            </a:r>
            <a:r>
              <a:rPr lang="en-US" altLang="en-US" sz="3800" b="1" dirty="0">
                <a:solidFill>
                  <a:srgbClr val="0070C0"/>
                </a:solidFill>
                <a:latin typeface="Caribi"/>
                <a:cs typeface="Times New Roman" panose="02020603050405020304" pitchFamily="18" charset="0"/>
              </a:rPr>
              <a:t>Nitrogen: N</a:t>
            </a:r>
          </a:p>
          <a:p>
            <a:r>
              <a:rPr lang="en-US" altLang="en-US" sz="3800" b="1">
                <a:solidFill>
                  <a:srgbClr val="0070C0"/>
                </a:solidFill>
                <a:latin typeface="Caribi"/>
                <a:cs typeface="Times New Roman" panose="02020603050405020304" pitchFamily="18" charset="0"/>
              </a:rPr>
              <a:t>           Aluminium:   </a:t>
            </a:r>
            <a:r>
              <a:rPr lang="en-US" altLang="en-US" sz="3800" b="1" dirty="0">
                <a:solidFill>
                  <a:srgbClr val="0070C0"/>
                </a:solidFill>
                <a:latin typeface="Caribi"/>
                <a:cs typeface="Times New Roman" panose="02020603050405020304" pitchFamily="18" charset="0"/>
              </a:rPr>
              <a:t>Al</a:t>
            </a:r>
            <a:endParaRPr lang="vi-VN" altLang="en-US" sz="3800" b="1" dirty="0">
              <a:solidFill>
                <a:srgbClr val="0070C0"/>
              </a:solidFill>
              <a:latin typeface="Caribi"/>
              <a:cs typeface="Times New Roman" panose="02020603050405020304" pitchFamily="18" charset="0"/>
            </a:endParaRPr>
          </a:p>
          <a:p>
            <a:endParaRPr lang="en-US" sz="36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980655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52019369"/>
              </p:ext>
            </p:extLst>
          </p:nvPr>
        </p:nvGraphicFramePr>
        <p:xfrm>
          <a:off x="2100943" y="1343781"/>
          <a:ext cx="5192486" cy="4150573"/>
        </p:xfrm>
        <a:graphic>
          <a:graphicData uri="http://schemas.openxmlformats.org/drawingml/2006/table">
            <a:tbl>
              <a:tblPr firstRow="1" bandRow="1">
                <a:tableStyleId>{21E4AEA4-8DFA-4A89-87EB-49C32662AFE0}</a:tableStyleId>
              </a:tblPr>
              <a:tblGrid>
                <a:gridCol w="1948542">
                  <a:extLst>
                    <a:ext uri="{9D8B030D-6E8A-4147-A177-3AD203B41FA5}">
                      <a16:colId xmlns:a16="http://schemas.microsoft.com/office/drawing/2014/main" val="3493636221"/>
                    </a:ext>
                  </a:extLst>
                </a:gridCol>
                <a:gridCol w="1578429">
                  <a:extLst>
                    <a:ext uri="{9D8B030D-6E8A-4147-A177-3AD203B41FA5}">
                      <a16:colId xmlns:a16="http://schemas.microsoft.com/office/drawing/2014/main" val="3412122892"/>
                    </a:ext>
                  </a:extLst>
                </a:gridCol>
                <a:gridCol w="1665515">
                  <a:extLst>
                    <a:ext uri="{9D8B030D-6E8A-4147-A177-3AD203B41FA5}">
                      <a16:colId xmlns:a16="http://schemas.microsoft.com/office/drawing/2014/main" val="1796509478"/>
                    </a:ext>
                  </a:extLst>
                </a:gridCol>
              </a:tblGrid>
              <a:tr h="501499">
                <a:tc>
                  <a:txBody>
                    <a:bodyPr/>
                    <a:lstStyle/>
                    <a:p>
                      <a:pPr algn="ctr"/>
                      <a:r>
                        <a:rPr lang="en-US">
                          <a:latin typeface="Caribi"/>
                        </a:rPr>
                        <a:t>Tên</a:t>
                      </a:r>
                      <a:r>
                        <a:rPr lang="en-US" baseline="0">
                          <a:latin typeface="Caribi"/>
                        </a:rPr>
                        <a:t> hiện tại (IUPAC)</a:t>
                      </a:r>
                      <a:endParaRPr lang="en-US">
                        <a:latin typeface="Caribi"/>
                      </a:endParaRPr>
                    </a:p>
                  </a:txBody>
                  <a:tcPr marL="68580" marR="68580"/>
                </a:tc>
                <a:tc>
                  <a:txBody>
                    <a:bodyPr/>
                    <a:lstStyle/>
                    <a:p>
                      <a:pPr algn="ctr"/>
                      <a:r>
                        <a:rPr lang="en-US"/>
                        <a:t>Tê</a:t>
                      </a:r>
                      <a:r>
                        <a:rPr lang="en-US" baseline="0"/>
                        <a:t>n Latin</a:t>
                      </a:r>
                      <a:endParaRPr lang="en-US"/>
                    </a:p>
                  </a:txBody>
                  <a:tcPr marL="68580" marR="68580"/>
                </a:tc>
                <a:tc>
                  <a:txBody>
                    <a:bodyPr/>
                    <a:lstStyle/>
                    <a:p>
                      <a:pPr algn="ctr"/>
                      <a:r>
                        <a:rPr lang="en-US">
                          <a:latin typeface="Caribi"/>
                        </a:rPr>
                        <a:t>Kí</a:t>
                      </a:r>
                      <a:r>
                        <a:rPr lang="en-US" baseline="0">
                          <a:latin typeface="Caribi"/>
                        </a:rPr>
                        <a:t> hiệu hóa học</a:t>
                      </a:r>
                      <a:endParaRPr lang="en-US">
                        <a:latin typeface="Caribi"/>
                      </a:endParaRPr>
                    </a:p>
                  </a:txBody>
                  <a:tcPr marL="68580" marR="68580"/>
                </a:tc>
                <a:extLst>
                  <a:ext uri="{0D108BD9-81ED-4DB2-BD59-A6C34878D82A}">
                    <a16:rowId xmlns:a16="http://schemas.microsoft.com/office/drawing/2014/main" val="945812456"/>
                  </a:ext>
                </a:extLst>
              </a:tr>
              <a:tr h="501499">
                <a:tc>
                  <a:txBody>
                    <a:bodyPr/>
                    <a:lstStyle/>
                    <a:p>
                      <a:pPr algn="ctr"/>
                      <a:r>
                        <a:rPr lang="vi-VN">
                          <a:solidFill>
                            <a:srgbClr val="000000"/>
                          </a:solidFill>
                          <a:latin typeface="Caribi"/>
                        </a:rPr>
                        <a:t>Gold </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Aurum</a:t>
                      </a:r>
                      <a:endParaRPr lang="en-US"/>
                    </a:p>
                  </a:txBody>
                  <a:tcPr marL="68580" marR="68580"/>
                </a:tc>
                <a:tc>
                  <a:txBody>
                    <a:bodyPr/>
                    <a:lstStyle/>
                    <a:p>
                      <a:pPr algn="ctr"/>
                      <a:r>
                        <a:rPr lang="vi-VN">
                          <a:solidFill>
                            <a:srgbClr val="000000"/>
                          </a:solidFill>
                          <a:latin typeface="Caribi"/>
                        </a:rPr>
                        <a:t>Au </a:t>
                      </a:r>
                      <a:endParaRPr lang="en-US">
                        <a:latin typeface="Caribi"/>
                      </a:endParaRPr>
                    </a:p>
                  </a:txBody>
                  <a:tcPr marL="68580" marR="68580"/>
                </a:tc>
                <a:extLst>
                  <a:ext uri="{0D108BD9-81ED-4DB2-BD59-A6C34878D82A}">
                    <a16:rowId xmlns:a16="http://schemas.microsoft.com/office/drawing/2014/main" val="3056731559"/>
                  </a:ext>
                </a:extLst>
              </a:tr>
              <a:tr h="501499">
                <a:tc>
                  <a:txBody>
                    <a:bodyPr/>
                    <a:lstStyle/>
                    <a:p>
                      <a:pPr algn="ctr"/>
                      <a:r>
                        <a:rPr lang="vi-VN">
                          <a:solidFill>
                            <a:srgbClr val="000000"/>
                          </a:solidFill>
                          <a:latin typeface="Caribi"/>
                        </a:rPr>
                        <a:t>Lead </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Plumbum</a:t>
                      </a:r>
                      <a:endParaRPr lang="en-US"/>
                    </a:p>
                  </a:txBody>
                  <a:tcPr marL="68580" marR="68580"/>
                </a:tc>
                <a:tc>
                  <a:txBody>
                    <a:bodyPr/>
                    <a:lstStyle/>
                    <a:p>
                      <a:pPr algn="ctr"/>
                      <a:r>
                        <a:rPr lang="vi-VN">
                          <a:solidFill>
                            <a:srgbClr val="000000"/>
                          </a:solidFill>
                          <a:latin typeface="Caribi"/>
                        </a:rPr>
                        <a:t>Pb </a:t>
                      </a:r>
                      <a:endParaRPr lang="en-US">
                        <a:latin typeface="Caribi"/>
                      </a:endParaRPr>
                    </a:p>
                  </a:txBody>
                  <a:tcPr marL="68580" marR="68580"/>
                </a:tc>
                <a:extLst>
                  <a:ext uri="{0D108BD9-81ED-4DB2-BD59-A6C34878D82A}">
                    <a16:rowId xmlns:a16="http://schemas.microsoft.com/office/drawing/2014/main" val="3805268951"/>
                  </a:ext>
                </a:extLst>
              </a:tr>
              <a:tr h="501499">
                <a:tc>
                  <a:txBody>
                    <a:bodyPr/>
                    <a:lstStyle/>
                    <a:p>
                      <a:pPr algn="ctr"/>
                      <a:r>
                        <a:rPr lang="vi-VN">
                          <a:solidFill>
                            <a:srgbClr val="000000"/>
                          </a:solidFill>
                          <a:latin typeface="Caribi"/>
                        </a:rPr>
                        <a:t>Sodium</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Natrium</a:t>
                      </a:r>
                      <a:endParaRPr lang="en-US"/>
                    </a:p>
                  </a:txBody>
                  <a:tcPr marL="68580" marR="68580"/>
                </a:tc>
                <a:tc>
                  <a:txBody>
                    <a:bodyPr/>
                    <a:lstStyle/>
                    <a:p>
                      <a:pPr algn="ctr"/>
                      <a:r>
                        <a:rPr lang="vi-VN">
                          <a:solidFill>
                            <a:srgbClr val="000000"/>
                          </a:solidFill>
                          <a:latin typeface="Caribi"/>
                        </a:rPr>
                        <a:t>Na </a:t>
                      </a:r>
                      <a:endParaRPr lang="en-US">
                        <a:latin typeface="Caribi"/>
                      </a:endParaRPr>
                    </a:p>
                  </a:txBody>
                  <a:tcPr marL="68580" marR="68580"/>
                </a:tc>
                <a:extLst>
                  <a:ext uri="{0D108BD9-81ED-4DB2-BD59-A6C34878D82A}">
                    <a16:rowId xmlns:a16="http://schemas.microsoft.com/office/drawing/2014/main" val="523200701"/>
                  </a:ext>
                </a:extLst>
              </a:tr>
              <a:tr h="501499">
                <a:tc>
                  <a:txBody>
                    <a:bodyPr/>
                    <a:lstStyle/>
                    <a:p>
                      <a:pPr algn="ctr"/>
                      <a:r>
                        <a:rPr lang="vi-VN">
                          <a:solidFill>
                            <a:srgbClr val="000000"/>
                          </a:solidFill>
                          <a:latin typeface="Caribi"/>
                        </a:rPr>
                        <a:t>Iron</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Ferrum</a:t>
                      </a:r>
                      <a:endParaRPr lang="en-US"/>
                    </a:p>
                  </a:txBody>
                  <a:tcPr marL="68580" marR="68580"/>
                </a:tc>
                <a:tc>
                  <a:txBody>
                    <a:bodyPr/>
                    <a:lstStyle/>
                    <a:p>
                      <a:pPr algn="ctr"/>
                      <a:r>
                        <a:rPr lang="vi-VN">
                          <a:solidFill>
                            <a:srgbClr val="000000"/>
                          </a:solidFill>
                          <a:latin typeface="Caribi"/>
                        </a:rPr>
                        <a:t>Fe </a:t>
                      </a:r>
                      <a:endParaRPr lang="en-US">
                        <a:latin typeface="Caribi"/>
                      </a:endParaRPr>
                    </a:p>
                  </a:txBody>
                  <a:tcPr marL="68580" marR="68580"/>
                </a:tc>
                <a:extLst>
                  <a:ext uri="{0D108BD9-81ED-4DB2-BD59-A6C34878D82A}">
                    <a16:rowId xmlns:a16="http://schemas.microsoft.com/office/drawing/2014/main" val="2915836716"/>
                  </a:ext>
                </a:extLst>
              </a:tr>
              <a:tr h="501499">
                <a:tc>
                  <a:txBody>
                    <a:bodyPr/>
                    <a:lstStyle/>
                    <a:p>
                      <a:pPr algn="ctr"/>
                      <a:r>
                        <a:rPr lang="vi-VN">
                          <a:solidFill>
                            <a:srgbClr val="000000"/>
                          </a:solidFill>
                          <a:latin typeface="Caribi"/>
                        </a:rPr>
                        <a:t>Alumium</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Alumium</a:t>
                      </a:r>
                      <a:endParaRPr lang="en-US"/>
                    </a:p>
                  </a:txBody>
                  <a:tcPr marL="68580" marR="68580"/>
                </a:tc>
                <a:tc>
                  <a:txBody>
                    <a:bodyPr/>
                    <a:lstStyle/>
                    <a:p>
                      <a:pPr algn="ctr"/>
                      <a:r>
                        <a:rPr lang="en-US">
                          <a:latin typeface="Caribi"/>
                        </a:rPr>
                        <a:t>Al</a:t>
                      </a:r>
                    </a:p>
                  </a:txBody>
                  <a:tcPr marL="68580" marR="68580"/>
                </a:tc>
                <a:extLst>
                  <a:ext uri="{0D108BD9-81ED-4DB2-BD59-A6C34878D82A}">
                    <a16:rowId xmlns:a16="http://schemas.microsoft.com/office/drawing/2014/main" val="3199695998"/>
                  </a:ext>
                </a:extLst>
              </a:tr>
              <a:tr h="501499">
                <a:tc>
                  <a:txBody>
                    <a:bodyPr/>
                    <a:lstStyle/>
                    <a:p>
                      <a:pPr algn="ctr"/>
                      <a:r>
                        <a:rPr lang="vi-VN">
                          <a:solidFill>
                            <a:srgbClr val="000000"/>
                          </a:solidFill>
                          <a:latin typeface="Caribi"/>
                        </a:rPr>
                        <a:t>Mercury</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Hydrargyum</a:t>
                      </a:r>
                      <a:endParaRPr lang="en-US"/>
                    </a:p>
                  </a:txBody>
                  <a:tcPr marL="68580" marR="68580"/>
                </a:tc>
                <a:tc>
                  <a:txBody>
                    <a:bodyPr/>
                    <a:lstStyle/>
                    <a:p>
                      <a:pPr algn="ctr"/>
                      <a:r>
                        <a:rPr lang="vi-VN">
                          <a:solidFill>
                            <a:srgbClr val="000000"/>
                          </a:solidFill>
                          <a:latin typeface="Caribi"/>
                        </a:rPr>
                        <a:t>Hg </a:t>
                      </a:r>
                      <a:endParaRPr lang="en-US">
                        <a:latin typeface="Caribi"/>
                      </a:endParaRPr>
                    </a:p>
                  </a:txBody>
                  <a:tcPr marL="68580" marR="68580"/>
                </a:tc>
                <a:extLst>
                  <a:ext uri="{0D108BD9-81ED-4DB2-BD59-A6C34878D82A}">
                    <a16:rowId xmlns:a16="http://schemas.microsoft.com/office/drawing/2014/main" val="3325039170"/>
                  </a:ext>
                </a:extLst>
              </a:tr>
              <a:tr h="501499">
                <a:tc>
                  <a:txBody>
                    <a:bodyPr/>
                    <a:lstStyle/>
                    <a:p>
                      <a:pPr algn="ctr"/>
                      <a:r>
                        <a:rPr lang="vi-VN">
                          <a:solidFill>
                            <a:srgbClr val="000000"/>
                          </a:solidFill>
                          <a:latin typeface="Caribi"/>
                        </a:rPr>
                        <a:t>Silver</a:t>
                      </a:r>
                      <a:endParaRPr lang="en-US">
                        <a:latin typeface="Caribi"/>
                      </a:endParaRPr>
                    </a:p>
                  </a:txBody>
                  <a:tcPr marL="68580" marR="68580"/>
                </a:tc>
                <a:tc>
                  <a:txBody>
                    <a:bodyPr/>
                    <a:lstStyle/>
                    <a:p>
                      <a:pPr algn="ctr"/>
                      <a:r>
                        <a:rPr lang="vi-VN">
                          <a:solidFill>
                            <a:srgbClr val="000000"/>
                          </a:solidFill>
                          <a:latin typeface="Arial" panose="020B0604020202020204" pitchFamily="34" charset="0"/>
                        </a:rPr>
                        <a:t>Argentium</a:t>
                      </a:r>
                      <a:endParaRPr lang="en-US"/>
                    </a:p>
                  </a:txBody>
                  <a:tcPr marL="68580" marR="68580"/>
                </a:tc>
                <a:tc>
                  <a:txBody>
                    <a:bodyPr/>
                    <a:lstStyle/>
                    <a:p>
                      <a:pPr algn="ctr"/>
                      <a:r>
                        <a:rPr lang="vi-VN">
                          <a:solidFill>
                            <a:srgbClr val="000000"/>
                          </a:solidFill>
                          <a:latin typeface="Caribi"/>
                        </a:rPr>
                        <a:t>Ag </a:t>
                      </a:r>
                      <a:endParaRPr lang="en-US">
                        <a:latin typeface="Caribi"/>
                      </a:endParaRPr>
                    </a:p>
                  </a:txBody>
                  <a:tcPr marL="68580" marR="68580"/>
                </a:tc>
                <a:extLst>
                  <a:ext uri="{0D108BD9-81ED-4DB2-BD59-A6C34878D82A}">
                    <a16:rowId xmlns:a16="http://schemas.microsoft.com/office/drawing/2014/main" val="347241007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32983079"/>
              </p:ext>
            </p:extLst>
          </p:nvPr>
        </p:nvGraphicFramePr>
        <p:xfrm>
          <a:off x="7311752" y="1484784"/>
          <a:ext cx="2579914" cy="4011992"/>
        </p:xfrm>
        <a:graphic>
          <a:graphicData uri="http://schemas.openxmlformats.org/drawingml/2006/table">
            <a:tbl>
              <a:tblPr firstRow="1" bandRow="1">
                <a:tableStyleId>{7DF18680-E054-41AD-8BC1-D1AEF772440D}</a:tableStyleId>
              </a:tblPr>
              <a:tblGrid>
                <a:gridCol w="2579914">
                  <a:extLst>
                    <a:ext uri="{9D8B030D-6E8A-4147-A177-3AD203B41FA5}">
                      <a16:colId xmlns:a16="http://schemas.microsoft.com/office/drawing/2014/main" val="2990984078"/>
                    </a:ext>
                  </a:extLst>
                </a:gridCol>
              </a:tblGrid>
              <a:tr h="501499">
                <a:tc>
                  <a:txBody>
                    <a:bodyPr/>
                    <a:lstStyle/>
                    <a:p>
                      <a:pPr algn="ctr"/>
                      <a:r>
                        <a:rPr lang="en-US">
                          <a:latin typeface="Caribi"/>
                        </a:rPr>
                        <a:t>Tên</a:t>
                      </a:r>
                      <a:r>
                        <a:rPr lang="en-US" baseline="0">
                          <a:latin typeface="Caribi"/>
                        </a:rPr>
                        <a:t> Tiếng Việt</a:t>
                      </a:r>
                      <a:endParaRPr lang="en-US">
                        <a:latin typeface="Caribi"/>
                      </a:endParaRPr>
                    </a:p>
                  </a:txBody>
                  <a:tcPr marL="68580" marR="68580"/>
                </a:tc>
                <a:extLst>
                  <a:ext uri="{0D108BD9-81ED-4DB2-BD59-A6C34878D82A}">
                    <a16:rowId xmlns:a16="http://schemas.microsoft.com/office/drawing/2014/main" val="489767063"/>
                  </a:ext>
                </a:extLst>
              </a:tr>
              <a:tr h="501499">
                <a:tc>
                  <a:txBody>
                    <a:bodyPr/>
                    <a:lstStyle/>
                    <a:p>
                      <a:pPr algn="ctr"/>
                      <a:r>
                        <a:rPr lang="en-US">
                          <a:latin typeface="Caribi"/>
                        </a:rPr>
                        <a:t>Vàng</a:t>
                      </a:r>
                      <a:r>
                        <a:rPr lang="vi-VN">
                          <a:latin typeface="Caribi"/>
                        </a:rPr>
                        <a:t> </a:t>
                      </a:r>
                      <a:endParaRPr lang="en-US">
                        <a:latin typeface="Caribi"/>
                      </a:endParaRPr>
                    </a:p>
                  </a:txBody>
                  <a:tcPr marL="68580" marR="68580"/>
                </a:tc>
                <a:extLst>
                  <a:ext uri="{0D108BD9-81ED-4DB2-BD59-A6C34878D82A}">
                    <a16:rowId xmlns:a16="http://schemas.microsoft.com/office/drawing/2014/main" val="925845647"/>
                  </a:ext>
                </a:extLst>
              </a:tr>
              <a:tr h="501499">
                <a:tc>
                  <a:txBody>
                    <a:bodyPr/>
                    <a:lstStyle/>
                    <a:p>
                      <a:pPr algn="ctr"/>
                      <a:r>
                        <a:rPr lang="en-US">
                          <a:latin typeface="Caribi"/>
                        </a:rPr>
                        <a:t>Chì</a:t>
                      </a:r>
                    </a:p>
                  </a:txBody>
                  <a:tcPr marL="68580" marR="68580"/>
                </a:tc>
                <a:extLst>
                  <a:ext uri="{0D108BD9-81ED-4DB2-BD59-A6C34878D82A}">
                    <a16:rowId xmlns:a16="http://schemas.microsoft.com/office/drawing/2014/main" val="2037952688"/>
                  </a:ext>
                </a:extLst>
              </a:tr>
              <a:tr h="501499">
                <a:tc>
                  <a:txBody>
                    <a:bodyPr/>
                    <a:lstStyle/>
                    <a:p>
                      <a:pPr algn="ctr"/>
                      <a:r>
                        <a:rPr lang="en-US">
                          <a:latin typeface="Caribi"/>
                        </a:rPr>
                        <a:t>Natri</a:t>
                      </a:r>
                    </a:p>
                  </a:txBody>
                  <a:tcPr marL="68580" marR="68580"/>
                </a:tc>
                <a:extLst>
                  <a:ext uri="{0D108BD9-81ED-4DB2-BD59-A6C34878D82A}">
                    <a16:rowId xmlns:a16="http://schemas.microsoft.com/office/drawing/2014/main" val="3606367377"/>
                  </a:ext>
                </a:extLst>
              </a:tr>
              <a:tr h="501499">
                <a:tc>
                  <a:txBody>
                    <a:bodyPr/>
                    <a:lstStyle/>
                    <a:p>
                      <a:pPr algn="ctr"/>
                      <a:r>
                        <a:rPr lang="en-US">
                          <a:latin typeface="Caribi"/>
                        </a:rPr>
                        <a:t>Sắt</a:t>
                      </a:r>
                    </a:p>
                  </a:txBody>
                  <a:tcPr marL="68580" marR="68580"/>
                </a:tc>
                <a:extLst>
                  <a:ext uri="{0D108BD9-81ED-4DB2-BD59-A6C34878D82A}">
                    <a16:rowId xmlns:a16="http://schemas.microsoft.com/office/drawing/2014/main" val="1559217731"/>
                  </a:ext>
                </a:extLst>
              </a:tr>
              <a:tr h="501499">
                <a:tc>
                  <a:txBody>
                    <a:bodyPr/>
                    <a:lstStyle/>
                    <a:p>
                      <a:pPr algn="ctr"/>
                      <a:r>
                        <a:rPr lang="en-US">
                          <a:latin typeface="Caribi"/>
                        </a:rPr>
                        <a:t>Nhôm</a:t>
                      </a:r>
                    </a:p>
                  </a:txBody>
                  <a:tcPr marL="68580" marR="68580"/>
                </a:tc>
                <a:extLst>
                  <a:ext uri="{0D108BD9-81ED-4DB2-BD59-A6C34878D82A}">
                    <a16:rowId xmlns:a16="http://schemas.microsoft.com/office/drawing/2014/main" val="3478684861"/>
                  </a:ext>
                </a:extLst>
              </a:tr>
              <a:tr h="501499">
                <a:tc>
                  <a:txBody>
                    <a:bodyPr/>
                    <a:lstStyle/>
                    <a:p>
                      <a:pPr algn="ctr"/>
                      <a:r>
                        <a:rPr lang="en-US">
                          <a:latin typeface="Caribi"/>
                        </a:rPr>
                        <a:t>Thủy</a:t>
                      </a:r>
                      <a:r>
                        <a:rPr lang="en-US" baseline="0">
                          <a:latin typeface="Caribi"/>
                        </a:rPr>
                        <a:t> ngân</a:t>
                      </a:r>
                      <a:r>
                        <a:rPr lang="vi-VN">
                          <a:latin typeface="Caribi"/>
                        </a:rPr>
                        <a:t> </a:t>
                      </a:r>
                      <a:endParaRPr lang="en-US">
                        <a:latin typeface="Caribi"/>
                      </a:endParaRPr>
                    </a:p>
                  </a:txBody>
                  <a:tcPr marL="68580" marR="68580"/>
                </a:tc>
                <a:extLst>
                  <a:ext uri="{0D108BD9-81ED-4DB2-BD59-A6C34878D82A}">
                    <a16:rowId xmlns:a16="http://schemas.microsoft.com/office/drawing/2014/main" val="387328747"/>
                  </a:ext>
                </a:extLst>
              </a:tr>
              <a:tr h="501499">
                <a:tc>
                  <a:txBody>
                    <a:bodyPr/>
                    <a:lstStyle/>
                    <a:p>
                      <a:pPr algn="ctr"/>
                      <a:r>
                        <a:rPr lang="en-US" dirty="0" err="1">
                          <a:latin typeface="Caribi"/>
                        </a:rPr>
                        <a:t>Bạc</a:t>
                      </a:r>
                      <a:endParaRPr lang="en-US" dirty="0">
                        <a:latin typeface="Caribi"/>
                      </a:endParaRPr>
                    </a:p>
                  </a:txBody>
                  <a:tcPr marL="68580" marR="68580"/>
                </a:tc>
                <a:extLst>
                  <a:ext uri="{0D108BD9-81ED-4DB2-BD59-A6C34878D82A}">
                    <a16:rowId xmlns:a16="http://schemas.microsoft.com/office/drawing/2014/main" val="3623201332"/>
                  </a:ext>
                </a:extLst>
              </a:tr>
            </a:tbl>
          </a:graphicData>
        </a:graphic>
      </p:graphicFrame>
      <p:sp>
        <p:nvSpPr>
          <p:cNvPr id="8" name="Rectangle 7"/>
          <p:cNvSpPr/>
          <p:nvPr/>
        </p:nvSpPr>
        <p:spPr>
          <a:xfrm>
            <a:off x="290972" y="355889"/>
            <a:ext cx="11305256" cy="1015663"/>
          </a:xfrm>
          <a:prstGeom prst="rect">
            <a:avLst/>
          </a:prstGeom>
        </p:spPr>
        <p:txBody>
          <a:bodyPr wrap="square">
            <a:spAutoFit/>
          </a:bodyPr>
          <a:lstStyle/>
          <a:p>
            <a:pPr algn="ctr"/>
            <a:r>
              <a:rPr lang="en-US" sz="3000">
                <a:latin typeface="Caribi"/>
              </a:rPr>
              <a:t>Một số kí hiệu hóa học có nguồn gốc từ tên gọi của các nguyên tố theo tiếng Latin</a:t>
            </a:r>
          </a:p>
        </p:txBody>
      </p:sp>
      <p:sp>
        <p:nvSpPr>
          <p:cNvPr id="9" name="Rectangle 8"/>
          <p:cNvSpPr/>
          <p:nvPr/>
        </p:nvSpPr>
        <p:spPr>
          <a:xfrm>
            <a:off x="77889" y="5919072"/>
            <a:ext cx="11809311" cy="553998"/>
          </a:xfrm>
          <a:prstGeom prst="rect">
            <a:avLst/>
          </a:prstGeom>
        </p:spPr>
        <p:txBody>
          <a:bodyPr wrap="square">
            <a:spAutoFit/>
          </a:bodyPr>
          <a:lstStyle/>
          <a:p>
            <a:pPr algn="ctr"/>
            <a:r>
              <a:rPr lang="en-US" sz="3000">
                <a:latin typeface="Caribi"/>
              </a:rPr>
              <a:t>Trong thực tế, các nguyên tố này được dùng cả tên tiếng Anh và tiếng Việt.</a:t>
            </a:r>
          </a:p>
        </p:txBody>
      </p:sp>
      <p:graphicFrame>
        <p:nvGraphicFramePr>
          <p:cNvPr id="10" name="Table 9"/>
          <p:cNvGraphicFramePr>
            <a:graphicFrameLocks noGrp="1"/>
          </p:cNvGraphicFramePr>
          <p:nvPr>
            <p:extLst>
              <p:ext uri="{D42A27DB-BD31-4B8C-83A1-F6EECF244321}">
                <p14:modId xmlns:p14="http://schemas.microsoft.com/office/powerpoint/2010/main" val="4093204761"/>
              </p:ext>
            </p:extLst>
          </p:nvPr>
        </p:nvGraphicFramePr>
        <p:xfrm>
          <a:off x="4064805" y="1367185"/>
          <a:ext cx="1592191" cy="4127166"/>
        </p:xfrm>
        <a:graphic>
          <a:graphicData uri="http://schemas.openxmlformats.org/drawingml/2006/table">
            <a:tbl>
              <a:tblPr firstRow="1" bandRow="1">
                <a:tableStyleId>{21E4AEA4-8DFA-4A89-87EB-49C32662AFE0}</a:tableStyleId>
              </a:tblPr>
              <a:tblGrid>
                <a:gridCol w="1592191">
                  <a:extLst>
                    <a:ext uri="{9D8B030D-6E8A-4147-A177-3AD203B41FA5}">
                      <a16:colId xmlns:a16="http://schemas.microsoft.com/office/drawing/2014/main" val="2154217257"/>
                    </a:ext>
                  </a:extLst>
                </a:gridCol>
              </a:tblGrid>
              <a:tr h="618031">
                <a:tc>
                  <a:txBody>
                    <a:bodyPr/>
                    <a:lstStyle/>
                    <a:p>
                      <a:pPr algn="ctr"/>
                      <a:r>
                        <a:rPr lang="en-US" dirty="0" err="1">
                          <a:latin typeface="Caribi"/>
                        </a:rPr>
                        <a:t>Tê</a:t>
                      </a:r>
                      <a:r>
                        <a:rPr lang="en-US" baseline="0" dirty="0" err="1">
                          <a:latin typeface="Caribi"/>
                        </a:rPr>
                        <a:t>n</a:t>
                      </a:r>
                      <a:r>
                        <a:rPr lang="en-US" baseline="0" dirty="0">
                          <a:latin typeface="Caribi"/>
                        </a:rPr>
                        <a:t> Latin</a:t>
                      </a:r>
                      <a:endParaRPr lang="en-US" dirty="0">
                        <a:latin typeface="Caribi"/>
                      </a:endParaRPr>
                    </a:p>
                  </a:txBody>
                  <a:tcPr marL="68580" marR="68580"/>
                </a:tc>
                <a:extLst>
                  <a:ext uri="{0D108BD9-81ED-4DB2-BD59-A6C34878D82A}">
                    <a16:rowId xmlns:a16="http://schemas.microsoft.com/office/drawing/2014/main" val="3142827114"/>
                  </a:ext>
                </a:extLst>
              </a:tr>
              <a:tr h="501305">
                <a:tc>
                  <a:txBody>
                    <a:bodyPr/>
                    <a:lstStyle/>
                    <a:p>
                      <a:pPr algn="ctr"/>
                      <a:r>
                        <a:rPr lang="vi-VN" b="1">
                          <a:solidFill>
                            <a:srgbClr val="000000"/>
                          </a:solidFill>
                          <a:latin typeface="Caribi"/>
                        </a:rPr>
                        <a:t>Au</a:t>
                      </a:r>
                      <a:r>
                        <a:rPr lang="vi-VN">
                          <a:solidFill>
                            <a:srgbClr val="000000"/>
                          </a:solidFill>
                          <a:latin typeface="Caribi"/>
                        </a:rPr>
                        <a:t>rum</a:t>
                      </a:r>
                      <a:endParaRPr lang="en-US">
                        <a:latin typeface="Caribi"/>
                      </a:endParaRPr>
                    </a:p>
                  </a:txBody>
                  <a:tcPr marL="68580" marR="68580"/>
                </a:tc>
                <a:extLst>
                  <a:ext uri="{0D108BD9-81ED-4DB2-BD59-A6C34878D82A}">
                    <a16:rowId xmlns:a16="http://schemas.microsoft.com/office/drawing/2014/main" val="4162060527"/>
                  </a:ext>
                </a:extLst>
              </a:tr>
              <a:tr h="501305">
                <a:tc>
                  <a:txBody>
                    <a:bodyPr/>
                    <a:lstStyle/>
                    <a:p>
                      <a:pPr algn="ctr"/>
                      <a:r>
                        <a:rPr lang="vi-VN" b="1">
                          <a:solidFill>
                            <a:srgbClr val="000000"/>
                          </a:solidFill>
                          <a:latin typeface="Caribi"/>
                        </a:rPr>
                        <a:t>P</a:t>
                      </a:r>
                      <a:r>
                        <a:rPr lang="vi-VN">
                          <a:solidFill>
                            <a:srgbClr val="000000"/>
                          </a:solidFill>
                          <a:latin typeface="Caribi"/>
                        </a:rPr>
                        <a:t>lum</a:t>
                      </a:r>
                      <a:r>
                        <a:rPr lang="vi-VN" b="1">
                          <a:solidFill>
                            <a:srgbClr val="000000"/>
                          </a:solidFill>
                          <a:latin typeface="Caribi"/>
                        </a:rPr>
                        <a:t>b</a:t>
                      </a:r>
                      <a:r>
                        <a:rPr lang="vi-VN">
                          <a:solidFill>
                            <a:srgbClr val="000000"/>
                          </a:solidFill>
                          <a:latin typeface="Caribi"/>
                        </a:rPr>
                        <a:t>um</a:t>
                      </a:r>
                      <a:endParaRPr lang="en-US">
                        <a:latin typeface="Caribi"/>
                      </a:endParaRPr>
                    </a:p>
                  </a:txBody>
                  <a:tcPr marL="68580" marR="68580"/>
                </a:tc>
                <a:extLst>
                  <a:ext uri="{0D108BD9-81ED-4DB2-BD59-A6C34878D82A}">
                    <a16:rowId xmlns:a16="http://schemas.microsoft.com/office/drawing/2014/main" val="2487325289"/>
                  </a:ext>
                </a:extLst>
              </a:tr>
              <a:tr h="501305">
                <a:tc>
                  <a:txBody>
                    <a:bodyPr/>
                    <a:lstStyle/>
                    <a:p>
                      <a:pPr algn="ctr"/>
                      <a:r>
                        <a:rPr lang="vi-VN" b="1">
                          <a:solidFill>
                            <a:srgbClr val="000000"/>
                          </a:solidFill>
                          <a:latin typeface="Caribi"/>
                        </a:rPr>
                        <a:t>Na</a:t>
                      </a:r>
                      <a:r>
                        <a:rPr lang="vi-VN">
                          <a:solidFill>
                            <a:srgbClr val="000000"/>
                          </a:solidFill>
                          <a:latin typeface="Caribi"/>
                        </a:rPr>
                        <a:t>trium</a:t>
                      </a:r>
                      <a:endParaRPr lang="en-US">
                        <a:latin typeface="Caribi"/>
                      </a:endParaRPr>
                    </a:p>
                  </a:txBody>
                  <a:tcPr marL="68580" marR="68580"/>
                </a:tc>
                <a:extLst>
                  <a:ext uri="{0D108BD9-81ED-4DB2-BD59-A6C34878D82A}">
                    <a16:rowId xmlns:a16="http://schemas.microsoft.com/office/drawing/2014/main" val="828595643"/>
                  </a:ext>
                </a:extLst>
              </a:tr>
              <a:tr h="501305">
                <a:tc>
                  <a:txBody>
                    <a:bodyPr/>
                    <a:lstStyle/>
                    <a:p>
                      <a:pPr algn="ctr"/>
                      <a:r>
                        <a:rPr lang="vi-VN" b="1" dirty="0">
                          <a:solidFill>
                            <a:srgbClr val="000000"/>
                          </a:solidFill>
                          <a:latin typeface="Caribi"/>
                        </a:rPr>
                        <a:t>Fe</a:t>
                      </a:r>
                      <a:r>
                        <a:rPr lang="vi-VN" dirty="0">
                          <a:solidFill>
                            <a:srgbClr val="000000"/>
                          </a:solidFill>
                          <a:latin typeface="Caribi"/>
                        </a:rPr>
                        <a:t>rrum</a:t>
                      </a:r>
                      <a:endParaRPr lang="en-US" dirty="0">
                        <a:latin typeface="Caribi"/>
                      </a:endParaRPr>
                    </a:p>
                  </a:txBody>
                  <a:tcPr marL="68580" marR="68580"/>
                </a:tc>
                <a:extLst>
                  <a:ext uri="{0D108BD9-81ED-4DB2-BD59-A6C34878D82A}">
                    <a16:rowId xmlns:a16="http://schemas.microsoft.com/office/drawing/2014/main" val="1538596228"/>
                  </a:ext>
                </a:extLst>
              </a:tr>
              <a:tr h="501305">
                <a:tc>
                  <a:txBody>
                    <a:bodyPr/>
                    <a:lstStyle/>
                    <a:p>
                      <a:pPr algn="ctr"/>
                      <a:r>
                        <a:rPr lang="vi-VN" b="1">
                          <a:solidFill>
                            <a:srgbClr val="000000"/>
                          </a:solidFill>
                          <a:latin typeface="Caribi"/>
                        </a:rPr>
                        <a:t>Al</a:t>
                      </a:r>
                      <a:r>
                        <a:rPr lang="vi-VN">
                          <a:solidFill>
                            <a:srgbClr val="000000"/>
                          </a:solidFill>
                          <a:latin typeface="Caribi"/>
                        </a:rPr>
                        <a:t>umium</a:t>
                      </a:r>
                      <a:endParaRPr lang="en-US">
                        <a:latin typeface="Caribi"/>
                      </a:endParaRPr>
                    </a:p>
                  </a:txBody>
                  <a:tcPr marL="68580" marR="68580"/>
                </a:tc>
                <a:extLst>
                  <a:ext uri="{0D108BD9-81ED-4DB2-BD59-A6C34878D82A}">
                    <a16:rowId xmlns:a16="http://schemas.microsoft.com/office/drawing/2014/main" val="1864642385"/>
                  </a:ext>
                </a:extLst>
              </a:tr>
              <a:tr h="501305">
                <a:tc>
                  <a:txBody>
                    <a:bodyPr/>
                    <a:lstStyle/>
                    <a:p>
                      <a:pPr algn="ctr"/>
                      <a:r>
                        <a:rPr lang="vi-VN" b="1">
                          <a:solidFill>
                            <a:srgbClr val="000000"/>
                          </a:solidFill>
                          <a:latin typeface="Caribi"/>
                        </a:rPr>
                        <a:t>H</a:t>
                      </a:r>
                      <a:r>
                        <a:rPr lang="vi-VN">
                          <a:solidFill>
                            <a:srgbClr val="000000"/>
                          </a:solidFill>
                          <a:latin typeface="Caribi"/>
                        </a:rPr>
                        <a:t>ydrar</a:t>
                      </a:r>
                      <a:r>
                        <a:rPr lang="vi-VN" b="1">
                          <a:solidFill>
                            <a:srgbClr val="000000"/>
                          </a:solidFill>
                          <a:latin typeface="Caribi"/>
                        </a:rPr>
                        <a:t>g</a:t>
                      </a:r>
                      <a:r>
                        <a:rPr lang="vi-VN">
                          <a:solidFill>
                            <a:srgbClr val="000000"/>
                          </a:solidFill>
                          <a:latin typeface="Caribi"/>
                        </a:rPr>
                        <a:t>y</a:t>
                      </a:r>
                      <a:r>
                        <a:rPr lang="en-US">
                          <a:solidFill>
                            <a:srgbClr val="000000"/>
                          </a:solidFill>
                          <a:latin typeface="Caribi"/>
                        </a:rPr>
                        <a:t>r</a:t>
                      </a:r>
                      <a:r>
                        <a:rPr lang="vi-VN">
                          <a:solidFill>
                            <a:srgbClr val="000000"/>
                          </a:solidFill>
                          <a:latin typeface="Caribi"/>
                        </a:rPr>
                        <a:t>um</a:t>
                      </a:r>
                      <a:endParaRPr lang="en-US">
                        <a:latin typeface="Caribi"/>
                      </a:endParaRPr>
                    </a:p>
                  </a:txBody>
                  <a:tcPr marL="68580" marR="68580"/>
                </a:tc>
                <a:extLst>
                  <a:ext uri="{0D108BD9-81ED-4DB2-BD59-A6C34878D82A}">
                    <a16:rowId xmlns:a16="http://schemas.microsoft.com/office/drawing/2014/main" val="1581864848"/>
                  </a:ext>
                </a:extLst>
              </a:tr>
              <a:tr h="501305">
                <a:tc>
                  <a:txBody>
                    <a:bodyPr/>
                    <a:lstStyle/>
                    <a:p>
                      <a:pPr algn="ctr"/>
                      <a:r>
                        <a:rPr lang="vi-VN" b="1" dirty="0">
                          <a:solidFill>
                            <a:srgbClr val="000000"/>
                          </a:solidFill>
                          <a:latin typeface="Caribi"/>
                        </a:rPr>
                        <a:t>A</a:t>
                      </a:r>
                      <a:r>
                        <a:rPr lang="vi-VN" dirty="0">
                          <a:solidFill>
                            <a:srgbClr val="000000"/>
                          </a:solidFill>
                          <a:latin typeface="Caribi"/>
                        </a:rPr>
                        <a:t>r</a:t>
                      </a:r>
                      <a:r>
                        <a:rPr lang="vi-VN" b="1" dirty="0">
                          <a:solidFill>
                            <a:srgbClr val="000000"/>
                          </a:solidFill>
                          <a:latin typeface="Caribi"/>
                        </a:rPr>
                        <a:t>g</a:t>
                      </a:r>
                      <a:r>
                        <a:rPr lang="vi-VN" dirty="0">
                          <a:solidFill>
                            <a:srgbClr val="000000"/>
                          </a:solidFill>
                          <a:latin typeface="Caribi"/>
                        </a:rPr>
                        <a:t>entium</a:t>
                      </a:r>
                      <a:endParaRPr lang="en-US" dirty="0">
                        <a:latin typeface="Caribi"/>
                      </a:endParaRPr>
                    </a:p>
                  </a:txBody>
                  <a:tcPr marL="68580" marR="68580"/>
                </a:tc>
                <a:extLst>
                  <a:ext uri="{0D108BD9-81ED-4DB2-BD59-A6C34878D82A}">
                    <a16:rowId xmlns:a16="http://schemas.microsoft.com/office/drawing/2014/main" val="139195019"/>
                  </a:ext>
                </a:extLst>
              </a:tr>
            </a:tbl>
          </a:graphicData>
        </a:graphic>
      </p:graphicFrame>
    </p:spTree>
    <p:extLst>
      <p:ext uri="{BB962C8B-B14F-4D97-AF65-F5344CB8AC3E}">
        <p14:creationId xmlns:p14="http://schemas.microsoft.com/office/powerpoint/2010/main" val="312441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DE60F68-50CB-4583-9550-4A113B866071}"/>
              </a:ext>
            </a:extLst>
          </p:cNvPr>
          <p:cNvGraphicFramePr>
            <a:graphicFrameLocks noGrp="1"/>
          </p:cNvGraphicFramePr>
          <p:nvPr>
            <p:extLst>
              <p:ext uri="{D42A27DB-BD31-4B8C-83A1-F6EECF244321}">
                <p14:modId xmlns:p14="http://schemas.microsoft.com/office/powerpoint/2010/main" val="1727365774"/>
              </p:ext>
            </p:extLst>
          </p:nvPr>
        </p:nvGraphicFramePr>
        <p:xfrm>
          <a:off x="975048" y="1666152"/>
          <a:ext cx="10009112" cy="3364992"/>
        </p:xfrm>
        <a:graphic>
          <a:graphicData uri="http://schemas.openxmlformats.org/drawingml/2006/table">
            <a:tbl>
              <a:tblPr firstRow="1" firstCol="1" bandRow="1">
                <a:tableStyleId>{5C22544A-7EE6-4342-B048-85BDC9FD1C3A}</a:tableStyleId>
              </a:tblPr>
              <a:tblGrid>
                <a:gridCol w="522345">
                  <a:extLst>
                    <a:ext uri="{9D8B030D-6E8A-4147-A177-3AD203B41FA5}">
                      <a16:colId xmlns:a16="http://schemas.microsoft.com/office/drawing/2014/main" val="3519154840"/>
                    </a:ext>
                  </a:extLst>
                </a:gridCol>
                <a:gridCol w="2405774">
                  <a:extLst>
                    <a:ext uri="{9D8B030D-6E8A-4147-A177-3AD203B41FA5}">
                      <a16:colId xmlns:a16="http://schemas.microsoft.com/office/drawing/2014/main" val="3153720258"/>
                    </a:ext>
                  </a:extLst>
                </a:gridCol>
                <a:gridCol w="2144988">
                  <a:extLst>
                    <a:ext uri="{9D8B030D-6E8A-4147-A177-3AD203B41FA5}">
                      <a16:colId xmlns:a16="http://schemas.microsoft.com/office/drawing/2014/main" val="1615381932"/>
                    </a:ext>
                  </a:extLst>
                </a:gridCol>
                <a:gridCol w="3614429">
                  <a:extLst>
                    <a:ext uri="{9D8B030D-6E8A-4147-A177-3AD203B41FA5}">
                      <a16:colId xmlns:a16="http://schemas.microsoft.com/office/drawing/2014/main" val="371324752"/>
                    </a:ext>
                  </a:extLst>
                </a:gridCol>
                <a:gridCol w="1321576">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TÊN GỌI</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47972" marR="47972"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Boron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/ˈbɔːrɒn/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/ˈbɔːrɑːn/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55324843"/>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47972" marR="47972"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Al</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Aluminium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/ˌæljəˈmɪniəm/ </a:t>
                      </a:r>
                    </a:p>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/ˌæləˈmɪniəm/</a:t>
                      </a:r>
                    </a:p>
                  </a:txBody>
                  <a:tcPr marL="51435" marR="51435" marT="0" marB="0" anchor="ctr"/>
                </a:tc>
                <a:tc>
                  <a:txBody>
                    <a:bodyPr/>
                    <a:lstStyle/>
                    <a:p>
                      <a:pPr algn="ctr">
                        <a:lnSpc>
                          <a:spcPct val="12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098755178"/>
                  </a:ext>
                </a:extLst>
              </a:tr>
            </a:tbl>
          </a:graphicData>
        </a:graphic>
      </p:graphicFrame>
      <p:pic>
        <p:nvPicPr>
          <p:cNvPr id="5" name="Boron">
            <a:hlinkClick r:id="" action="ppaction://media"/>
            <a:extLst>
              <a:ext uri="{FF2B5EF4-FFF2-40B4-BE49-F238E27FC236}">
                <a16:creationId xmlns:a16="http://schemas.microsoft.com/office/drawing/2014/main" id="{4B9A12D2-DAA1-4868-983C-CBD979ED8A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20064" y="3251462"/>
            <a:ext cx="304800" cy="406400"/>
          </a:xfrm>
          <a:prstGeom prst="rect">
            <a:avLst/>
          </a:prstGeom>
        </p:spPr>
      </p:pic>
      <p:pic>
        <p:nvPicPr>
          <p:cNvPr id="6" name="Aluminium">
            <a:hlinkClick r:id="" action="ppaction://media"/>
            <a:extLst>
              <a:ext uri="{FF2B5EF4-FFF2-40B4-BE49-F238E27FC236}">
                <a16:creationId xmlns:a16="http://schemas.microsoft.com/office/drawing/2014/main" id="{B9ACD828-8331-4D89-A56D-4CD326B84F3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20064" y="4149080"/>
            <a:ext cx="304800" cy="406400"/>
          </a:xfrm>
          <a:prstGeom prst="rect">
            <a:avLst/>
          </a:prstGeom>
        </p:spPr>
      </p:pic>
      <p:sp>
        <p:nvSpPr>
          <p:cNvPr id="7" name="TextBox 6">
            <a:extLst>
              <a:ext uri="{FF2B5EF4-FFF2-40B4-BE49-F238E27FC236}">
                <a16:creationId xmlns:a16="http://schemas.microsoft.com/office/drawing/2014/main" id="{1940CA7B-EB18-4F14-B500-315C0D9513AD}"/>
              </a:ext>
            </a:extLst>
          </p:cNvPr>
          <p:cNvSpPr txBox="1"/>
          <p:nvPr/>
        </p:nvSpPr>
        <p:spPr>
          <a:xfrm>
            <a:off x="2487216" y="146963"/>
            <a:ext cx="9144000" cy="523220"/>
          </a:xfrm>
          <a:prstGeom prst="rect">
            <a:avLst/>
          </a:prstGeom>
          <a:noFill/>
        </p:spPr>
        <p:txBody>
          <a:bodyPr wrap="square" rtlCol="0">
            <a:spAutoFit/>
          </a:bodyPr>
          <a:lstStyle/>
          <a:p>
            <a:r>
              <a:rPr lang="en-US" sz="2800" b="1" dirty="0">
                <a:solidFill>
                  <a:srgbClr val="FF0000"/>
                </a:solidFill>
                <a:latin typeface="UTM Futura Extra" panose="02040603050506020204" pitchFamily="18" charset="0"/>
              </a:rPr>
              <a:t>KÍ HIỆU HÓA HỌC VÀ TÊN GỌI CÁC NGUYÊN TỐ</a:t>
            </a:r>
          </a:p>
        </p:txBody>
      </p:sp>
    </p:spTree>
    <p:extLst>
      <p:ext uri="{BB962C8B-B14F-4D97-AF65-F5344CB8AC3E}">
        <p14:creationId xmlns:p14="http://schemas.microsoft.com/office/powerpoint/2010/main" val="117102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8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88"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2"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12"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5"/>
                </p:tgtEl>
              </p:cMediaNode>
            </p:audio>
            <p:audio>
              <p:cMediaNode vol="100000">
                <p:cTn id="28"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DE60F68-50CB-4583-9550-4A113B866071}"/>
              </a:ext>
            </a:extLst>
          </p:cNvPr>
          <p:cNvGraphicFramePr>
            <a:graphicFrameLocks noGrp="1"/>
          </p:cNvGraphicFramePr>
          <p:nvPr>
            <p:extLst>
              <p:ext uri="{D42A27DB-BD31-4B8C-83A1-F6EECF244321}">
                <p14:modId xmlns:p14="http://schemas.microsoft.com/office/powerpoint/2010/main" val="1531063645"/>
              </p:ext>
            </p:extLst>
          </p:nvPr>
        </p:nvGraphicFramePr>
        <p:xfrm>
          <a:off x="615008" y="1268760"/>
          <a:ext cx="10585174" cy="4632960"/>
        </p:xfrm>
        <a:graphic>
          <a:graphicData uri="http://schemas.openxmlformats.org/drawingml/2006/table">
            <a:tbl>
              <a:tblPr firstRow="1" firstCol="1" bandRow="1">
                <a:tableStyleId>{5C22544A-7EE6-4342-B048-85BDC9FD1C3A}</a:tableStyleId>
              </a:tblPr>
              <a:tblGrid>
                <a:gridCol w="898057">
                  <a:extLst>
                    <a:ext uri="{9D8B030D-6E8A-4147-A177-3AD203B41FA5}">
                      <a16:colId xmlns:a16="http://schemas.microsoft.com/office/drawing/2014/main" val="3519154840"/>
                    </a:ext>
                  </a:extLst>
                </a:gridCol>
                <a:gridCol w="2245140">
                  <a:extLst>
                    <a:ext uri="{9D8B030D-6E8A-4147-A177-3AD203B41FA5}">
                      <a16:colId xmlns:a16="http://schemas.microsoft.com/office/drawing/2014/main" val="3153720258"/>
                    </a:ext>
                  </a:extLst>
                </a:gridCol>
                <a:gridCol w="2531901">
                  <a:extLst>
                    <a:ext uri="{9D8B030D-6E8A-4147-A177-3AD203B41FA5}">
                      <a16:colId xmlns:a16="http://schemas.microsoft.com/office/drawing/2014/main" val="1615381932"/>
                    </a:ext>
                  </a:extLst>
                </a:gridCol>
                <a:gridCol w="3595443">
                  <a:extLst>
                    <a:ext uri="{9D8B030D-6E8A-4147-A177-3AD203B41FA5}">
                      <a16:colId xmlns:a16="http://schemas.microsoft.com/office/drawing/2014/main" val="371324752"/>
                    </a:ext>
                  </a:extLst>
                </a:gridCol>
                <a:gridCol w="1314633">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dirty="0">
                          <a:effectLst/>
                          <a:latin typeface="Times New Roman" panose="02020603050405020304" pitchFamily="18" charset="0"/>
                          <a:cs typeface="Times New Roman" panose="02020603050405020304" pitchFamily="18" charset="0"/>
                        </a:rPr>
                        <a:t>TÊN GỌI</a:t>
                      </a:r>
                      <a:endPar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47972" marR="47972" marT="0" marB="0" anchor="ctr"/>
                </a:tc>
                <a:tc>
                  <a:txBody>
                    <a:bodyPr/>
                    <a:lstStyle/>
                    <a:p>
                      <a:pPr algn="ctr">
                        <a:lnSpc>
                          <a:spcPct val="200000"/>
                        </a:lnSpc>
                        <a:tabLst>
                          <a:tab pos="1667510" algn="l"/>
                        </a:tabLst>
                      </a:pPr>
                      <a:r>
                        <a:rPr lang="vi-VN" sz="2600" u="none" dirty="0">
                          <a:effectLst/>
                          <a:latin typeface="Times New Roman" panose="02020603050405020304" pitchFamily="18" charset="0"/>
                          <a:cs typeface="Times New Roman" panose="02020603050405020304" pitchFamily="18" charset="0"/>
                        </a:rPr>
                        <a:t>H</a:t>
                      </a:r>
                      <a:endPar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200000"/>
                        </a:lnSpc>
                        <a:tabLst>
                          <a:tab pos="1667510" algn="l"/>
                        </a:tabLst>
                      </a:pPr>
                      <a:r>
                        <a:rPr lang="en-US" sz="2600" u="none">
                          <a:effectLst/>
                          <a:latin typeface="Times New Roman" panose="02020603050405020304" pitchFamily="18" charset="0"/>
                          <a:cs typeface="Times New Roman" panose="02020603050405020304" pitchFamily="18" charset="0"/>
                          <a:hlinkClick r:id="rId11"/>
                        </a:rPr>
                        <a:t>Hydrogen</a:t>
                      </a:r>
                      <a:endParaRPr lang="en-US" sz="2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200000"/>
                        </a:lnSpc>
                        <a:tabLst>
                          <a:tab pos="1667510" algn="l"/>
                        </a:tabLst>
                      </a:pPr>
                      <a:r>
                        <a:rPr lang="vi-VN" sz="2600" u="none">
                          <a:effectLst/>
                          <a:latin typeface="Times New Roman" panose="02020603050405020304" pitchFamily="18" charset="0"/>
                          <a:cs typeface="Times New Roman" panose="02020603050405020304" pitchFamily="18" charset="0"/>
                        </a:rPr>
                        <a:t>/ˈhaɪdrədʒən/</a:t>
                      </a:r>
                      <a:endParaRPr lang="en-US" sz="2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200000"/>
                        </a:lnSpc>
                        <a:tabLst>
                          <a:tab pos="1667510" algn="l"/>
                        </a:tabLst>
                      </a:pPr>
                      <a:endPar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extLst>
                  <a:ext uri="{0D108BD9-81ED-4DB2-BD59-A6C34878D82A}">
                    <a16:rowId xmlns:a16="http://schemas.microsoft.com/office/drawing/2014/main" val="4255324843"/>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47972" marR="47972" marT="0" marB="0" anchor="ctr"/>
                </a:tc>
                <a:tc>
                  <a:txBody>
                    <a:bodyPr/>
                    <a:lstStyle/>
                    <a:p>
                      <a:pPr algn="ctr">
                        <a:lnSpc>
                          <a:spcPct val="200000"/>
                        </a:lnSpc>
                        <a:tabLst>
                          <a:tab pos="1667510" algn="l"/>
                        </a:tabLst>
                      </a:pPr>
                      <a:r>
                        <a:rPr lang="vi-VN" sz="2600" u="none">
                          <a:effectLst/>
                          <a:latin typeface="Times New Roman" panose="02020603050405020304" pitchFamily="18" charset="0"/>
                          <a:cs typeface="Times New Roman" panose="02020603050405020304" pitchFamily="18" charset="0"/>
                        </a:rPr>
                        <a:t>Li</a:t>
                      </a:r>
                      <a:endParaRPr lang="en-US" sz="2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200000"/>
                        </a:lnSpc>
                        <a:tabLst>
                          <a:tab pos="1667510" algn="l"/>
                        </a:tabLst>
                      </a:pPr>
                      <a:r>
                        <a:rPr lang="en-US" sz="2600" u="none">
                          <a:effectLst/>
                          <a:latin typeface="Times New Roman" panose="02020603050405020304" pitchFamily="18" charset="0"/>
                          <a:cs typeface="Times New Roman" panose="02020603050405020304" pitchFamily="18" charset="0"/>
                          <a:hlinkClick r:id="rId12"/>
                        </a:rPr>
                        <a:t>Lithium</a:t>
                      </a:r>
                      <a:endParaRPr lang="en-US" sz="2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200000"/>
                        </a:lnSpc>
                        <a:tabLst>
                          <a:tab pos="1667510" algn="l"/>
                        </a:tabLst>
                      </a:pPr>
                      <a:r>
                        <a:rPr lang="vi-VN" sz="2600" u="none">
                          <a:effectLst/>
                          <a:latin typeface="Times New Roman" panose="02020603050405020304" pitchFamily="18" charset="0"/>
                          <a:cs typeface="Times New Roman" panose="02020603050405020304" pitchFamily="18" charset="0"/>
                        </a:rPr>
                        <a:t>/ˈlɪθiəm/</a:t>
                      </a:r>
                      <a:endParaRPr lang="en-US" sz="2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200000"/>
                        </a:lnSpc>
                        <a:tabLst>
                          <a:tab pos="1667510" algn="l"/>
                        </a:tabLst>
                      </a:pPr>
                      <a:endPar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extLst>
                  <a:ext uri="{0D108BD9-81ED-4DB2-BD59-A6C34878D82A}">
                    <a16:rowId xmlns:a16="http://schemas.microsoft.com/office/drawing/2014/main" val="3098755178"/>
                  </a:ext>
                </a:extLst>
              </a:tr>
              <a:tr h="368879">
                <a:tc>
                  <a:txBody>
                    <a:bodyPr/>
                    <a:lstStyle/>
                    <a:p>
                      <a:pPr algn="ctr">
                        <a:lnSpc>
                          <a:spcPct val="20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51435" marR="51435" marT="0" marB="0" anchor="ctr"/>
                </a:tc>
                <a:tc>
                  <a:txBody>
                    <a:bodyPr/>
                    <a:lstStyle/>
                    <a:p>
                      <a:pPr algn="ctr">
                        <a:lnSpc>
                          <a:spcPct val="20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Na</a:t>
                      </a:r>
                    </a:p>
                  </a:txBody>
                  <a:tcPr marL="51435" marR="51435" marT="0" marB="0" anchor="ctr"/>
                </a:tc>
                <a:tc>
                  <a:txBody>
                    <a:bodyPr/>
                    <a:lstStyle/>
                    <a:p>
                      <a:pPr algn="ctr">
                        <a:lnSpc>
                          <a:spcPct val="20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Sodium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20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/ˈsəʊdiəm/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20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4665043"/>
                  </a:ext>
                </a:extLst>
              </a:tr>
              <a:tr h="491592">
                <a:tc>
                  <a:txBody>
                    <a:bodyPr/>
                    <a:lstStyle/>
                    <a:p>
                      <a:pPr algn="ctr">
                        <a:lnSpc>
                          <a:spcPct val="20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51435" marR="51435" marT="0" marB="0" anchor="ctr"/>
                </a:tc>
                <a:tc>
                  <a:txBody>
                    <a:bodyPr/>
                    <a:lstStyle/>
                    <a:p>
                      <a:pPr algn="ctr">
                        <a:lnSpc>
                          <a:spcPct val="20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K</a:t>
                      </a:r>
                    </a:p>
                  </a:txBody>
                  <a:tcPr marL="51435" marR="51435" marT="0" marB="0" anchor="ctr"/>
                </a:tc>
                <a:tc>
                  <a:txBody>
                    <a:bodyPr/>
                    <a:lstStyle/>
                    <a:p>
                      <a:pPr algn="ctr">
                        <a:lnSpc>
                          <a:spcPct val="20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4"/>
                        </a:rPr>
                        <a:t>Potassium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20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/pəˈtæsiəm/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20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256665839"/>
                  </a:ext>
                </a:extLst>
              </a:tr>
            </a:tbl>
          </a:graphicData>
        </a:graphic>
      </p:graphicFrame>
      <p:pic>
        <p:nvPicPr>
          <p:cNvPr id="2" name="Hydrogen">
            <a:hlinkClick r:id="" action="ppaction://media"/>
            <a:extLst>
              <a:ext uri="{FF2B5EF4-FFF2-40B4-BE49-F238E27FC236}">
                <a16:creationId xmlns:a16="http://schemas.microsoft.com/office/drawing/2014/main" id="{3964B13C-9A27-48CC-B228-46FDDC16DC6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965792" y="2759016"/>
            <a:ext cx="304800" cy="406400"/>
          </a:xfrm>
          <a:prstGeom prst="rect">
            <a:avLst/>
          </a:prstGeom>
        </p:spPr>
      </p:pic>
      <p:pic>
        <p:nvPicPr>
          <p:cNvPr id="3" name="Lithium">
            <a:hlinkClick r:id="" action="ppaction://media"/>
            <a:extLst>
              <a:ext uri="{FF2B5EF4-FFF2-40B4-BE49-F238E27FC236}">
                <a16:creationId xmlns:a16="http://schemas.microsoft.com/office/drawing/2014/main" id="{82A592F7-6BB5-4198-B4B9-A5C0BEEC4144}"/>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9965792" y="3429000"/>
            <a:ext cx="304800" cy="406400"/>
          </a:xfrm>
          <a:prstGeom prst="rect">
            <a:avLst/>
          </a:prstGeom>
        </p:spPr>
      </p:pic>
      <p:pic>
        <p:nvPicPr>
          <p:cNvPr id="4" name="Sodium">
            <a:hlinkClick r:id="" action="ppaction://media"/>
            <a:extLst>
              <a:ext uri="{FF2B5EF4-FFF2-40B4-BE49-F238E27FC236}">
                <a16:creationId xmlns:a16="http://schemas.microsoft.com/office/drawing/2014/main" id="{7DC718DC-1F57-4484-AAEF-09096C9638B7}"/>
              </a:ext>
            </a:extLst>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9967279" y="4128111"/>
            <a:ext cx="304800" cy="406400"/>
          </a:xfrm>
          <a:prstGeom prst="rect">
            <a:avLst/>
          </a:prstGeom>
        </p:spPr>
      </p:pic>
      <p:pic>
        <p:nvPicPr>
          <p:cNvPr id="5" name="Potassium">
            <a:hlinkClick r:id="" action="ppaction://media"/>
            <a:extLst>
              <a:ext uri="{FF2B5EF4-FFF2-40B4-BE49-F238E27FC236}">
                <a16:creationId xmlns:a16="http://schemas.microsoft.com/office/drawing/2014/main" id="{9D621FC6-AA5E-48F5-ADC2-5C078AECA62F}"/>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9965792" y="4802233"/>
            <a:ext cx="304800" cy="406400"/>
          </a:xfrm>
          <a:prstGeom prst="rect">
            <a:avLst/>
          </a:prstGeom>
        </p:spPr>
      </p:pic>
    </p:spTree>
    <p:custDataLst>
      <p:tags r:id="rId1"/>
    </p:custDataLst>
    <p:extLst>
      <p:ext uri="{BB962C8B-B14F-4D97-AF65-F5344CB8AC3E}">
        <p14:creationId xmlns:p14="http://schemas.microsoft.com/office/powerpoint/2010/main" val="91861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8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80"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6"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36"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36"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84" fill="hold"/>
                                        <p:tgtEl>
                                          <p:spTgt spid="4"/>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84" fill="hold"/>
                                        <p:tgtEl>
                                          <p:spTgt spid="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84"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08" fill="hold"/>
                                        <p:tgtEl>
                                          <p:spTgt spid="5"/>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08" fill="hold"/>
                                        <p:tgtEl>
                                          <p:spTgt spid="5"/>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1" fill="hold" display="0">
                  <p:stCondLst>
                    <p:cond delay="indefinite"/>
                  </p:stCondLst>
                  <p:endCondLst>
                    <p:cond evt="onStopAudio" delay="0">
                      <p:tgtEl>
                        <p:sldTgt/>
                      </p:tgtEl>
                    </p:cond>
                  </p:endCondLst>
                </p:cTn>
                <p:tgtEl>
                  <p:spTgt spid="2"/>
                </p:tgtEl>
              </p:cMediaNode>
            </p:audio>
            <p:audio>
              <p:cMediaNode vol="100000">
                <p:cTn id="52" fill="hold" display="0">
                  <p:stCondLst>
                    <p:cond delay="indefinite"/>
                  </p:stCondLst>
                  <p:endCondLst>
                    <p:cond evt="onStopAudio" delay="0">
                      <p:tgtEl>
                        <p:sldTgt/>
                      </p:tgtEl>
                    </p:cond>
                  </p:endCondLst>
                </p:cTn>
                <p:tgtEl>
                  <p:spTgt spid="3"/>
                </p:tgtEl>
              </p:cMediaNode>
            </p:audio>
            <p:audio>
              <p:cMediaNode vol="100000">
                <p:cTn id="53" fill="hold" display="0">
                  <p:stCondLst>
                    <p:cond delay="indefinite"/>
                  </p:stCondLst>
                  <p:endCondLst>
                    <p:cond evt="onStopAudio" delay="0">
                      <p:tgtEl>
                        <p:sldTgt/>
                      </p:tgtEl>
                    </p:cond>
                  </p:endCondLst>
                </p:cTn>
                <p:tgtEl>
                  <p:spTgt spid="4"/>
                </p:tgtEl>
              </p:cMediaNode>
            </p:audio>
            <p:audio>
              <p:cMediaNode vol="100000">
                <p:cTn id="54"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DE60F68-50CB-4583-9550-4A113B866071}"/>
              </a:ext>
            </a:extLst>
          </p:cNvPr>
          <p:cNvGraphicFramePr>
            <a:graphicFrameLocks noGrp="1"/>
          </p:cNvGraphicFramePr>
          <p:nvPr>
            <p:extLst>
              <p:ext uri="{D42A27DB-BD31-4B8C-83A1-F6EECF244321}">
                <p14:modId xmlns:p14="http://schemas.microsoft.com/office/powerpoint/2010/main" val="2353725404"/>
              </p:ext>
            </p:extLst>
          </p:nvPr>
        </p:nvGraphicFramePr>
        <p:xfrm>
          <a:off x="831032" y="1700808"/>
          <a:ext cx="10441160" cy="2633472"/>
        </p:xfrm>
        <a:graphic>
          <a:graphicData uri="http://schemas.openxmlformats.org/drawingml/2006/table">
            <a:tbl>
              <a:tblPr firstRow="1" firstCol="1" bandRow="1">
                <a:tableStyleId>{5C22544A-7EE6-4342-B048-85BDC9FD1C3A}</a:tableStyleId>
              </a:tblPr>
              <a:tblGrid>
                <a:gridCol w="853299">
                  <a:extLst>
                    <a:ext uri="{9D8B030D-6E8A-4147-A177-3AD203B41FA5}">
                      <a16:colId xmlns:a16="http://schemas.microsoft.com/office/drawing/2014/main" val="3519154840"/>
                    </a:ext>
                  </a:extLst>
                </a:gridCol>
                <a:gridCol w="2869337">
                  <a:extLst>
                    <a:ext uri="{9D8B030D-6E8A-4147-A177-3AD203B41FA5}">
                      <a16:colId xmlns:a16="http://schemas.microsoft.com/office/drawing/2014/main" val="3153720258"/>
                    </a:ext>
                  </a:extLst>
                </a:gridCol>
                <a:gridCol w="1729919">
                  <a:extLst>
                    <a:ext uri="{9D8B030D-6E8A-4147-A177-3AD203B41FA5}">
                      <a16:colId xmlns:a16="http://schemas.microsoft.com/office/drawing/2014/main" val="1615381932"/>
                    </a:ext>
                  </a:extLst>
                </a:gridCol>
                <a:gridCol w="3652946">
                  <a:extLst>
                    <a:ext uri="{9D8B030D-6E8A-4147-A177-3AD203B41FA5}">
                      <a16:colId xmlns:a16="http://schemas.microsoft.com/office/drawing/2014/main" val="371324752"/>
                    </a:ext>
                  </a:extLst>
                </a:gridCol>
                <a:gridCol w="1335659">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TÊN GỌI</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47972" marR="47972"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O</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Oxygen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/ˈɒksɪdʒən/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/ˈɑːksɪdʒən/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55324843"/>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47972" marR="47972"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S</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Sulfur</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/ˈsʌlfə(r)/</a:t>
                      </a:r>
                    </a:p>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/ˈsʌlfər/</a:t>
                      </a:r>
                    </a:p>
                  </a:txBody>
                  <a:tcPr marL="51435" marR="51435" marT="0" marB="0" anchor="ctr"/>
                </a:tc>
                <a:tc>
                  <a:txBody>
                    <a:bodyPr/>
                    <a:lstStyle/>
                    <a:p>
                      <a:pPr algn="ctr">
                        <a:lnSpc>
                          <a:spcPct val="12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098755178"/>
                  </a:ext>
                </a:extLst>
              </a:tr>
            </a:tbl>
          </a:graphicData>
        </a:graphic>
      </p:graphicFrame>
      <p:pic>
        <p:nvPicPr>
          <p:cNvPr id="7" name="Sulfur">
            <a:hlinkClick r:id="" action="ppaction://media"/>
            <a:extLst>
              <a:ext uri="{FF2B5EF4-FFF2-40B4-BE49-F238E27FC236}">
                <a16:creationId xmlns:a16="http://schemas.microsoft.com/office/drawing/2014/main" id="{533AB17D-767C-4169-91FA-AD7C9B3A73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36088" y="3573016"/>
            <a:ext cx="304800" cy="406400"/>
          </a:xfrm>
          <a:prstGeom prst="rect">
            <a:avLst/>
          </a:prstGeom>
        </p:spPr>
      </p:pic>
      <p:pic>
        <p:nvPicPr>
          <p:cNvPr id="8" name="Oxygen">
            <a:hlinkClick r:id="" action="ppaction://media"/>
            <a:extLst>
              <a:ext uri="{FF2B5EF4-FFF2-40B4-BE49-F238E27FC236}">
                <a16:creationId xmlns:a16="http://schemas.microsoft.com/office/drawing/2014/main" id="{CC9497A8-4D7A-4D15-AED4-30AF5EF1DB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36088" y="2636912"/>
            <a:ext cx="304800" cy="406400"/>
          </a:xfrm>
          <a:prstGeom prst="rect">
            <a:avLst/>
          </a:prstGeom>
        </p:spPr>
      </p:pic>
    </p:spTree>
    <p:extLst>
      <p:ext uri="{BB962C8B-B14F-4D97-AF65-F5344CB8AC3E}">
        <p14:creationId xmlns:p14="http://schemas.microsoft.com/office/powerpoint/2010/main" val="18050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84"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8"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68"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7"/>
                </p:tgtEl>
              </p:cMediaNode>
            </p:audio>
            <p:audio>
              <p:cMediaNode vol="100000">
                <p:cTn id="28"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550" y="230506"/>
            <a:ext cx="8352928" cy="1015663"/>
          </a:xfrm>
          <a:prstGeom prst="rect">
            <a:avLst/>
          </a:prstGeom>
          <a:noFill/>
        </p:spPr>
        <p:txBody>
          <a:bodyPr wrap="square" rtlCol="0">
            <a:spAutoFit/>
          </a:bodyPr>
          <a:lstStyle/>
          <a:p>
            <a:pPr algn="ctr"/>
            <a:r>
              <a:rPr lang="en-US" sz="3000" dirty="0">
                <a:solidFill>
                  <a:srgbClr val="FF0000"/>
                </a:solidFill>
                <a:latin typeface="Caribi"/>
                <a:cs typeface="Times New Roman" panose="02020603050405020304" pitchFamily="18" charset="0"/>
              </a:rPr>
              <a:t>Ô </a:t>
            </a:r>
            <a:r>
              <a:rPr lang="en-US" sz="3000" dirty="0" err="1">
                <a:solidFill>
                  <a:srgbClr val="FF0000"/>
                </a:solidFill>
                <a:latin typeface="Caribi"/>
                <a:cs typeface="Times New Roman" panose="02020603050405020304" pitchFamily="18" charset="0"/>
              </a:rPr>
              <a:t>chữ</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bí</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mật</a:t>
            </a:r>
            <a:endParaRPr lang="en-US" sz="3000" dirty="0">
              <a:solidFill>
                <a:srgbClr val="FF0000"/>
              </a:solidFill>
              <a:latin typeface="Caribi"/>
              <a:cs typeface="Times New Roman" panose="02020603050405020304" pitchFamily="18" charset="0"/>
            </a:endParaRPr>
          </a:p>
          <a:p>
            <a:pPr algn="ctr"/>
            <a:r>
              <a:rPr lang="en-US" sz="3000" dirty="0" err="1">
                <a:latin typeface="Caribi"/>
                <a:cs typeface="Times New Roman" panose="02020603050405020304" pitchFamily="18" charset="0"/>
              </a:rPr>
              <a:t>Tìm</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được</a:t>
            </a:r>
            <a:r>
              <a:rPr lang="en-US" sz="3000" dirty="0">
                <a:latin typeface="Caribi"/>
                <a:cs typeface="Times New Roman" panose="02020603050405020304" pitchFamily="18" charset="0"/>
              </a:rPr>
              <a:t> 10 </a:t>
            </a:r>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từ</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có</a:t>
            </a:r>
            <a:r>
              <a:rPr lang="en-US" sz="3000" dirty="0">
                <a:latin typeface="Caribi"/>
                <a:cs typeface="Times New Roman" panose="02020603050405020304" pitchFamily="18" charset="0"/>
              </a:rPr>
              <a:t> ý </a:t>
            </a:r>
            <a:r>
              <a:rPr lang="en-US" sz="3000" dirty="0" err="1">
                <a:latin typeface="Caribi"/>
                <a:cs typeface="Times New Roman" panose="02020603050405020304" pitchFamily="18" charset="0"/>
              </a:rPr>
              <a:t>nghĩa</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trong</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bảng</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sau</a:t>
            </a:r>
            <a:r>
              <a:rPr lang="en-US" sz="3000" dirty="0">
                <a:latin typeface="Caribi"/>
                <a:cs typeface="Times New Roman" panose="02020603050405020304" pitchFamily="18" charset="0"/>
              </a:rPr>
              <a:t>: (3’)</a:t>
            </a:r>
          </a:p>
        </p:txBody>
      </p:sp>
      <p:pic>
        <p:nvPicPr>
          <p:cNvPr id="5" name="COUNTDOWN TIMER 3 min (Nho)">
            <a:hlinkClick r:id="" action="ppaction://media"/>
            <a:extLst>
              <a:ext uri="{FF2B5EF4-FFF2-40B4-BE49-F238E27FC236}">
                <a16:creationId xmlns:a16="http://schemas.microsoft.com/office/drawing/2014/main" id="{B5DC0CC8-EE6B-4286-8961-ADA1181CD5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90919" y="404083"/>
            <a:ext cx="953168" cy="66851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57308602"/>
              </p:ext>
            </p:extLst>
          </p:nvPr>
        </p:nvGraphicFramePr>
        <p:xfrm>
          <a:off x="1839144" y="1196752"/>
          <a:ext cx="8045448" cy="5142865"/>
        </p:xfrm>
        <a:graphic>
          <a:graphicData uri="http://schemas.openxmlformats.org/drawingml/2006/table">
            <a:tbl>
              <a:tblPr firstRow="1" firstCol="1" bandRow="1">
                <a:tableStyleId>{5C22544A-7EE6-4342-B048-85BDC9FD1C3A}</a:tableStyleId>
              </a:tblPr>
              <a:tblGrid>
                <a:gridCol w="536552">
                  <a:extLst>
                    <a:ext uri="{9D8B030D-6E8A-4147-A177-3AD203B41FA5}">
                      <a16:colId xmlns:a16="http://schemas.microsoft.com/office/drawing/2014/main" val="1189370133"/>
                    </a:ext>
                  </a:extLst>
                </a:gridCol>
                <a:gridCol w="536552">
                  <a:extLst>
                    <a:ext uri="{9D8B030D-6E8A-4147-A177-3AD203B41FA5}">
                      <a16:colId xmlns:a16="http://schemas.microsoft.com/office/drawing/2014/main" val="1214012960"/>
                    </a:ext>
                  </a:extLst>
                </a:gridCol>
                <a:gridCol w="537261">
                  <a:extLst>
                    <a:ext uri="{9D8B030D-6E8A-4147-A177-3AD203B41FA5}">
                      <a16:colId xmlns:a16="http://schemas.microsoft.com/office/drawing/2014/main" val="1893167829"/>
                    </a:ext>
                  </a:extLst>
                </a:gridCol>
                <a:gridCol w="537261">
                  <a:extLst>
                    <a:ext uri="{9D8B030D-6E8A-4147-A177-3AD203B41FA5}">
                      <a16:colId xmlns:a16="http://schemas.microsoft.com/office/drawing/2014/main" val="340377833"/>
                    </a:ext>
                  </a:extLst>
                </a:gridCol>
                <a:gridCol w="537261">
                  <a:extLst>
                    <a:ext uri="{9D8B030D-6E8A-4147-A177-3AD203B41FA5}">
                      <a16:colId xmlns:a16="http://schemas.microsoft.com/office/drawing/2014/main" val="998916298"/>
                    </a:ext>
                  </a:extLst>
                </a:gridCol>
                <a:gridCol w="537261">
                  <a:extLst>
                    <a:ext uri="{9D8B030D-6E8A-4147-A177-3AD203B41FA5}">
                      <a16:colId xmlns:a16="http://schemas.microsoft.com/office/drawing/2014/main" val="747418035"/>
                    </a:ext>
                  </a:extLst>
                </a:gridCol>
                <a:gridCol w="537261">
                  <a:extLst>
                    <a:ext uri="{9D8B030D-6E8A-4147-A177-3AD203B41FA5}">
                      <a16:colId xmlns:a16="http://schemas.microsoft.com/office/drawing/2014/main" val="2058834003"/>
                    </a:ext>
                  </a:extLst>
                </a:gridCol>
                <a:gridCol w="537261">
                  <a:extLst>
                    <a:ext uri="{9D8B030D-6E8A-4147-A177-3AD203B41FA5}">
                      <a16:colId xmlns:a16="http://schemas.microsoft.com/office/drawing/2014/main" val="4066021807"/>
                    </a:ext>
                  </a:extLst>
                </a:gridCol>
                <a:gridCol w="537261">
                  <a:extLst>
                    <a:ext uri="{9D8B030D-6E8A-4147-A177-3AD203B41FA5}">
                      <a16:colId xmlns:a16="http://schemas.microsoft.com/office/drawing/2014/main" val="725397966"/>
                    </a:ext>
                  </a:extLst>
                </a:gridCol>
                <a:gridCol w="537261">
                  <a:extLst>
                    <a:ext uri="{9D8B030D-6E8A-4147-A177-3AD203B41FA5}">
                      <a16:colId xmlns:a16="http://schemas.microsoft.com/office/drawing/2014/main" val="4145177768"/>
                    </a:ext>
                  </a:extLst>
                </a:gridCol>
                <a:gridCol w="537261">
                  <a:extLst>
                    <a:ext uri="{9D8B030D-6E8A-4147-A177-3AD203B41FA5}">
                      <a16:colId xmlns:a16="http://schemas.microsoft.com/office/drawing/2014/main" val="1353993852"/>
                    </a:ext>
                  </a:extLst>
                </a:gridCol>
                <a:gridCol w="537261">
                  <a:extLst>
                    <a:ext uri="{9D8B030D-6E8A-4147-A177-3AD203B41FA5}">
                      <a16:colId xmlns:a16="http://schemas.microsoft.com/office/drawing/2014/main" val="633595667"/>
                    </a:ext>
                  </a:extLst>
                </a:gridCol>
                <a:gridCol w="529464">
                  <a:extLst>
                    <a:ext uri="{9D8B030D-6E8A-4147-A177-3AD203B41FA5}">
                      <a16:colId xmlns:a16="http://schemas.microsoft.com/office/drawing/2014/main" val="2182228608"/>
                    </a:ext>
                  </a:extLst>
                </a:gridCol>
                <a:gridCol w="535135">
                  <a:extLst>
                    <a:ext uri="{9D8B030D-6E8A-4147-A177-3AD203B41FA5}">
                      <a16:colId xmlns:a16="http://schemas.microsoft.com/office/drawing/2014/main" val="3472396784"/>
                    </a:ext>
                  </a:extLst>
                </a:gridCol>
                <a:gridCol w="535135">
                  <a:extLst>
                    <a:ext uri="{9D8B030D-6E8A-4147-A177-3AD203B41FA5}">
                      <a16:colId xmlns:a16="http://schemas.microsoft.com/office/drawing/2014/main" val="298639889"/>
                    </a:ext>
                  </a:extLst>
                </a:gridCol>
              </a:tblGrid>
              <a:tr h="492125">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A</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C</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T</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N</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M</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U</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H</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Ư</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K</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H</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Ợ</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P</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T</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Á</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C</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8837049"/>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Í</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Ệ</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Ó</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p>
                  </a:txBody>
                  <a:tcPr marL="68580" marR="68580" marT="0" marB="0"/>
                </a:tc>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Ọ</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Í</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I</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S</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2045217"/>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D</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O</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C</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Ư</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Y</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I</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Ù</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M</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G</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7182746"/>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L</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F</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M</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V</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L</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H</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R</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p>
                  </a:txBody>
                  <a:tcPr marL="68580" marR="68580" marT="0" marB="0"/>
                </a:tc>
                <a:extLst>
                  <a:ext uri="{0D108BD9-81ED-4DB2-BD59-A6C34878D82A}">
                    <a16:rowId xmlns:a16="http://schemas.microsoft.com/office/drawing/2014/main" val="547845654"/>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U</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H</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S</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K</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M</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T</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Q</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extLst>
                  <a:ext uri="{0D108BD9-81ED-4DB2-BD59-A6C34878D82A}">
                    <a16:rowId xmlns:a16="http://schemas.microsoft.com/office/drawing/2014/main" val="508024507"/>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A</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Ữ</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E</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B</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G</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U</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Y</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Ự</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Ể</a:t>
                      </a:r>
                    </a:p>
                  </a:txBody>
                  <a:tcPr marL="68580" marR="68580" marT="0" marB="0"/>
                </a:tc>
                <a:extLst>
                  <a:ext uri="{0D108BD9-81ED-4DB2-BD59-A6C34878D82A}">
                    <a16:rowId xmlns:a16="http://schemas.microsoft.com/office/drawing/2014/main" val="1765522575"/>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Ê</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M</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F</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G</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Y</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L</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Ê</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P</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Ọ</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extLst>
                  <a:ext uri="{0D108BD9-81ED-4DB2-BD59-A6C34878D82A}">
                    <a16:rowId xmlns:a16="http://schemas.microsoft.com/office/drawing/2014/main" val="1074372220"/>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S</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a:t>
                      </a: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K</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X</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T</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S</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Z</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T</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p>
                  </a:txBody>
                  <a:tcPr marL="68580" marR="68580" marT="0" marB="0"/>
                </a:tc>
                <a:extLst>
                  <a:ext uri="{0D108BD9-81ED-4DB2-BD59-A6C34878D82A}">
                    <a16:rowId xmlns:a16="http://schemas.microsoft.com/office/drawing/2014/main" val="3727254308"/>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C</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E</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extLst>
                  <a:ext uri="{0D108BD9-81ED-4DB2-BD59-A6C34878D82A}">
                    <a16:rowId xmlns:a16="http://schemas.microsoft.com/office/drawing/2014/main" val="2572119223"/>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Ử</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Ự</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Ố</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D</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Ễ</a:t>
                      </a:r>
                    </a:p>
                  </a:txBody>
                  <a:tcPr marL="68580" marR="68580" marT="0" marB="0"/>
                </a:tc>
                <a:extLst>
                  <a:ext uri="{0D108BD9-81ED-4DB2-BD59-A6C34878D82A}">
                    <a16:rowId xmlns:a16="http://schemas.microsoft.com/office/drawing/2014/main" val="3957185885"/>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T</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R</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Á</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C</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H</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N</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H</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I</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Ệ</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M</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G</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solidFill>
                            <a:schemeClr val="tx1"/>
                          </a:solidFill>
                          <a:effectLst/>
                          <a:latin typeface="Times New Roman" panose="02020603050405020304" pitchFamily="18" charset="0"/>
                          <a:cs typeface="Times New Roman" panose="02020603050405020304" pitchFamily="18" charset="0"/>
                        </a:rPr>
                        <a:t>R</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extLst>
                  <a:ext uri="{0D108BD9-81ED-4DB2-BD59-A6C34878D82A}">
                    <a16:rowId xmlns:a16="http://schemas.microsoft.com/office/drawing/2014/main" val="897503309"/>
                  </a:ext>
                </a:extLst>
              </a:tr>
            </a:tbl>
          </a:graphicData>
        </a:graphic>
      </p:graphicFrame>
    </p:spTree>
    <p:extLst>
      <p:ext uri="{BB962C8B-B14F-4D97-AF65-F5344CB8AC3E}">
        <p14:creationId xmlns:p14="http://schemas.microsoft.com/office/powerpoint/2010/main" val="175768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883"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5"/>
                </p:tgtEl>
              </p:cMediaNode>
            </p:vide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DE60F68-50CB-4583-9550-4A113B866071}"/>
              </a:ext>
            </a:extLst>
          </p:cNvPr>
          <p:cNvGraphicFramePr>
            <a:graphicFrameLocks noGrp="1"/>
          </p:cNvGraphicFramePr>
          <p:nvPr>
            <p:extLst>
              <p:ext uri="{D42A27DB-BD31-4B8C-83A1-F6EECF244321}">
                <p14:modId xmlns:p14="http://schemas.microsoft.com/office/powerpoint/2010/main" val="774596547"/>
              </p:ext>
            </p:extLst>
          </p:nvPr>
        </p:nvGraphicFramePr>
        <p:xfrm>
          <a:off x="218964" y="2157083"/>
          <a:ext cx="11449272" cy="2474976"/>
        </p:xfrm>
        <a:graphic>
          <a:graphicData uri="http://schemas.openxmlformats.org/drawingml/2006/table">
            <a:tbl>
              <a:tblPr firstRow="1" firstCol="1" bandRow="1">
                <a:tableStyleId>{5C22544A-7EE6-4342-B048-85BDC9FD1C3A}</a:tableStyleId>
              </a:tblPr>
              <a:tblGrid>
                <a:gridCol w="590930">
                  <a:extLst>
                    <a:ext uri="{9D8B030D-6E8A-4147-A177-3AD203B41FA5}">
                      <a16:colId xmlns:a16="http://schemas.microsoft.com/office/drawing/2014/main" val="3519154840"/>
                    </a:ext>
                  </a:extLst>
                </a:gridCol>
                <a:gridCol w="2840810">
                  <a:extLst>
                    <a:ext uri="{9D8B030D-6E8A-4147-A177-3AD203B41FA5}">
                      <a16:colId xmlns:a16="http://schemas.microsoft.com/office/drawing/2014/main" val="3153720258"/>
                    </a:ext>
                  </a:extLst>
                </a:gridCol>
                <a:gridCol w="2499045">
                  <a:extLst>
                    <a:ext uri="{9D8B030D-6E8A-4147-A177-3AD203B41FA5}">
                      <a16:colId xmlns:a16="http://schemas.microsoft.com/office/drawing/2014/main" val="1615381932"/>
                    </a:ext>
                  </a:extLst>
                </a:gridCol>
                <a:gridCol w="4040956">
                  <a:extLst>
                    <a:ext uri="{9D8B030D-6E8A-4147-A177-3AD203B41FA5}">
                      <a16:colId xmlns:a16="http://schemas.microsoft.com/office/drawing/2014/main" val="371324752"/>
                    </a:ext>
                  </a:extLst>
                </a:gridCol>
                <a:gridCol w="1477531">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TÊN GỌI</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377060">
                <a:tc>
                  <a:txBody>
                    <a:bodyPr/>
                    <a:lstStyle/>
                    <a:p>
                      <a:pPr algn="ctr">
                        <a:lnSpc>
                          <a:spcPct val="200000"/>
                        </a:lnSpc>
                        <a:tabLst>
                          <a:tab pos="1667510" algn="l"/>
                        </a:tabLst>
                      </a:pPr>
                      <a:r>
                        <a:rPr lang="vi-VN" sz="2600" u="none" dirty="0">
                          <a:effectLst/>
                          <a:latin typeface="Times New Roman" panose="02020603050405020304" pitchFamily="18" charset="0"/>
                          <a:cs typeface="Times New Roman" panose="02020603050405020304" pitchFamily="18" charset="0"/>
                        </a:rPr>
                        <a:t>1</a:t>
                      </a:r>
                      <a:r>
                        <a:rPr lang="en-US" sz="2600" u="none" dirty="0">
                          <a:effectLst/>
                          <a:latin typeface="Times New Roman" panose="02020603050405020304" pitchFamily="18" charset="0"/>
                          <a:cs typeface="Times New Roman" panose="02020603050405020304" pitchFamily="18" charset="0"/>
                        </a:rPr>
                        <a:t>5</a:t>
                      </a:r>
                      <a:endPar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N</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Nitrogen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/ˈnaɪtrədʒən/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55324843"/>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47972" marR="47972"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Phosphorus</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/ˈfɒsfərəs/ </a:t>
                      </a:r>
                    </a:p>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/ˈfɑːsfərəs/</a:t>
                      </a:r>
                    </a:p>
                  </a:txBody>
                  <a:tcPr marL="51435" marR="51435" marT="0" marB="0" anchor="ctr"/>
                </a:tc>
                <a:tc>
                  <a:txBody>
                    <a:bodyPr/>
                    <a:lstStyle/>
                    <a:p>
                      <a:pPr algn="ctr">
                        <a:lnSpc>
                          <a:spcPct val="12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098755178"/>
                  </a:ext>
                </a:extLst>
              </a:tr>
            </a:tbl>
          </a:graphicData>
        </a:graphic>
      </p:graphicFrame>
      <p:pic>
        <p:nvPicPr>
          <p:cNvPr id="5" name="Nitrogen">
            <a:hlinkClick r:id="" action="ppaction://media"/>
            <a:extLst>
              <a:ext uri="{FF2B5EF4-FFF2-40B4-BE49-F238E27FC236}">
                <a16:creationId xmlns:a16="http://schemas.microsoft.com/office/drawing/2014/main" id="{A4075F70-A842-4FB1-9F91-F14DFC4C57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68136" y="2924944"/>
            <a:ext cx="304800" cy="406400"/>
          </a:xfrm>
          <a:prstGeom prst="rect">
            <a:avLst/>
          </a:prstGeom>
        </p:spPr>
      </p:pic>
      <p:pic>
        <p:nvPicPr>
          <p:cNvPr id="6" name="Phosphorus">
            <a:hlinkClick r:id="" action="ppaction://media"/>
            <a:extLst>
              <a:ext uri="{FF2B5EF4-FFF2-40B4-BE49-F238E27FC236}">
                <a16:creationId xmlns:a16="http://schemas.microsoft.com/office/drawing/2014/main" id="{B7BCEFBB-6A25-4872-A862-6DBBE33432C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68136" y="3789040"/>
            <a:ext cx="304800" cy="406400"/>
          </a:xfrm>
          <a:prstGeom prst="rect">
            <a:avLst/>
          </a:prstGeom>
        </p:spPr>
      </p:pic>
    </p:spTree>
    <p:extLst>
      <p:ext uri="{BB962C8B-B14F-4D97-AF65-F5344CB8AC3E}">
        <p14:creationId xmlns:p14="http://schemas.microsoft.com/office/powerpoint/2010/main" val="149547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4"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8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8"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28"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5"/>
                </p:tgtEl>
              </p:cMediaNode>
            </p:audio>
            <p:audio>
              <p:cMediaNode vol="100000">
                <p:cTn id="28"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DE60F68-50CB-4583-9550-4A113B866071}"/>
              </a:ext>
            </a:extLst>
          </p:cNvPr>
          <p:cNvGraphicFramePr>
            <a:graphicFrameLocks noGrp="1"/>
          </p:cNvGraphicFramePr>
          <p:nvPr>
            <p:extLst>
              <p:ext uri="{D42A27DB-BD31-4B8C-83A1-F6EECF244321}">
                <p14:modId xmlns:p14="http://schemas.microsoft.com/office/powerpoint/2010/main" val="2361259444"/>
              </p:ext>
            </p:extLst>
          </p:nvPr>
        </p:nvGraphicFramePr>
        <p:xfrm>
          <a:off x="290972" y="1398237"/>
          <a:ext cx="11305256" cy="4059936"/>
        </p:xfrm>
        <a:graphic>
          <a:graphicData uri="http://schemas.openxmlformats.org/drawingml/2006/table">
            <a:tbl>
              <a:tblPr firstRow="1" firstCol="1" bandRow="1">
                <a:tableStyleId>{5C22544A-7EE6-4342-B048-85BDC9FD1C3A}</a:tableStyleId>
              </a:tblPr>
              <a:tblGrid>
                <a:gridCol w="963122">
                  <a:extLst>
                    <a:ext uri="{9D8B030D-6E8A-4147-A177-3AD203B41FA5}">
                      <a16:colId xmlns:a16="http://schemas.microsoft.com/office/drawing/2014/main" val="3519154840"/>
                    </a:ext>
                  </a:extLst>
                </a:gridCol>
                <a:gridCol w="2875255">
                  <a:extLst>
                    <a:ext uri="{9D8B030D-6E8A-4147-A177-3AD203B41FA5}">
                      <a16:colId xmlns:a16="http://schemas.microsoft.com/office/drawing/2014/main" val="3153720258"/>
                    </a:ext>
                  </a:extLst>
                </a:gridCol>
                <a:gridCol w="2362077">
                  <a:extLst>
                    <a:ext uri="{9D8B030D-6E8A-4147-A177-3AD203B41FA5}">
                      <a16:colId xmlns:a16="http://schemas.microsoft.com/office/drawing/2014/main" val="1615381932"/>
                    </a:ext>
                  </a:extLst>
                </a:gridCol>
                <a:gridCol w="3664068">
                  <a:extLst>
                    <a:ext uri="{9D8B030D-6E8A-4147-A177-3AD203B41FA5}">
                      <a16:colId xmlns:a16="http://schemas.microsoft.com/office/drawing/2014/main" val="371324752"/>
                    </a:ext>
                  </a:extLst>
                </a:gridCol>
                <a:gridCol w="1440734">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TÊN GỌI</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mn-ea"/>
                          <a:cs typeface="Times New Roman" panose="02020603050405020304" pitchFamily="18" charset="0"/>
                        </a:rPr>
                        <a:t>17</a:t>
                      </a:r>
                      <a:endPar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Be</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Beryllium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/bəˈrɪliəm/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55324843"/>
                  </a:ext>
                </a:extLst>
              </a:tr>
              <a:tr h="377060">
                <a:tc>
                  <a:txBody>
                    <a:bodyPr/>
                    <a:lstStyle/>
                    <a:p>
                      <a:pPr algn="ctr">
                        <a:lnSpc>
                          <a:spcPct val="200000"/>
                        </a:lnSpc>
                        <a:tabLst>
                          <a:tab pos="1667510" algn="l"/>
                        </a:tabLst>
                      </a:pPr>
                      <a:r>
                        <a:rPr lang="en-US" sz="2600" u="none" dirty="0">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47972" marR="47972"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Mg</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Magnesium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vi-VN" sz="2600" u="none">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/mæɡˈniːziəm</a:t>
                      </a:r>
                      <a:r>
                        <a:rPr lang="vi-VN" sz="2600" u="none">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098755178"/>
                  </a:ext>
                </a:extLst>
              </a:tr>
              <a:tr h="368879">
                <a:tc>
                  <a:txBody>
                    <a:bodyPr/>
                    <a:lstStyle/>
                    <a:p>
                      <a:pPr algn="ctr">
                        <a:lnSpc>
                          <a:spcPct val="20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51435" marR="51435"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Ca</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Calcium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/ˈkælsiəm/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4665043"/>
                  </a:ext>
                </a:extLst>
              </a:tr>
              <a:tr h="491592">
                <a:tc>
                  <a:txBody>
                    <a:bodyPr/>
                    <a:lstStyle/>
                    <a:p>
                      <a:pPr algn="ctr">
                        <a:lnSpc>
                          <a:spcPct val="20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51435" marR="51435"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Ba</a:t>
                      </a:r>
                    </a:p>
                  </a:txBody>
                  <a:tcPr marL="51435" marR="51435" marT="0" marB="0" anchor="ctr"/>
                </a:tc>
                <a:tc>
                  <a:txBody>
                    <a:bodyPr/>
                    <a:lstStyle/>
                    <a:p>
                      <a:pPr algn="ctr">
                        <a:lnSpc>
                          <a:spcPct val="120000"/>
                        </a:lnSpc>
                        <a:tabLst>
                          <a:tab pos="1667510" algn="l"/>
                        </a:tabLst>
                      </a:pPr>
                      <a:r>
                        <a:rPr lang="en-US" sz="2600" u="sng">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Barium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/ˈbeəriəm/ </a:t>
                      </a:r>
                    </a:p>
                    <a:p>
                      <a:pPr algn="ctr">
                        <a:lnSpc>
                          <a:spcPct val="120000"/>
                        </a:lnSpc>
                        <a:tabLst>
                          <a:tab pos="166751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/ˈberiəm/</a:t>
                      </a:r>
                    </a:p>
                  </a:txBody>
                  <a:tcPr marL="51435" marR="51435" marT="0" marB="0" anchor="ctr"/>
                </a:tc>
                <a:tc>
                  <a:txBody>
                    <a:bodyPr/>
                    <a:lstStyle/>
                    <a:p>
                      <a:pPr algn="ctr">
                        <a:lnSpc>
                          <a:spcPct val="12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101746779"/>
                  </a:ext>
                </a:extLst>
              </a:tr>
            </a:tbl>
          </a:graphicData>
        </a:graphic>
      </p:graphicFrame>
      <p:pic>
        <p:nvPicPr>
          <p:cNvPr id="10" name="Beryllium">
            <a:hlinkClick r:id="" action="ppaction://media"/>
            <a:extLst>
              <a:ext uri="{FF2B5EF4-FFF2-40B4-BE49-F238E27FC236}">
                <a16:creationId xmlns:a16="http://schemas.microsoft.com/office/drawing/2014/main" id="{8F8BC946-7112-40B2-8DD9-44D9B0C65AA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696128" y="2204864"/>
            <a:ext cx="304800" cy="406400"/>
          </a:xfrm>
          <a:prstGeom prst="rect">
            <a:avLst/>
          </a:prstGeom>
        </p:spPr>
      </p:pic>
      <p:pic>
        <p:nvPicPr>
          <p:cNvPr id="11" name="Magnesium">
            <a:hlinkClick r:id="" action="ppaction://media"/>
            <a:extLst>
              <a:ext uri="{FF2B5EF4-FFF2-40B4-BE49-F238E27FC236}">
                <a16:creationId xmlns:a16="http://schemas.microsoft.com/office/drawing/2014/main" id="{CBB3FFAE-9810-4A4E-A88D-90ED535F338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696128" y="2809432"/>
            <a:ext cx="304800" cy="406400"/>
          </a:xfrm>
          <a:prstGeom prst="rect">
            <a:avLst/>
          </a:prstGeom>
        </p:spPr>
      </p:pic>
      <p:pic>
        <p:nvPicPr>
          <p:cNvPr id="12" name="Calcium">
            <a:hlinkClick r:id="" action="ppaction://media"/>
            <a:extLst>
              <a:ext uri="{FF2B5EF4-FFF2-40B4-BE49-F238E27FC236}">
                <a16:creationId xmlns:a16="http://schemas.microsoft.com/office/drawing/2014/main" id="{E0575F47-0CF8-4CD9-A347-54D1E4D0A6C3}"/>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696128" y="3594965"/>
            <a:ext cx="304800" cy="406400"/>
          </a:xfrm>
          <a:prstGeom prst="rect">
            <a:avLst/>
          </a:prstGeom>
        </p:spPr>
      </p:pic>
      <p:pic>
        <p:nvPicPr>
          <p:cNvPr id="14" name="Barium">
            <a:hlinkClick r:id="" action="ppaction://media"/>
            <a:extLst>
              <a:ext uri="{FF2B5EF4-FFF2-40B4-BE49-F238E27FC236}">
                <a16:creationId xmlns:a16="http://schemas.microsoft.com/office/drawing/2014/main" id="{E302F863-2CE5-493A-8E84-5AC778DF301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696128" y="4354058"/>
            <a:ext cx="304800" cy="406400"/>
          </a:xfrm>
          <a:prstGeom prst="rect">
            <a:avLst/>
          </a:prstGeom>
        </p:spPr>
      </p:pic>
    </p:spTree>
    <p:extLst>
      <p:ext uri="{BB962C8B-B14F-4D97-AF65-F5344CB8AC3E}">
        <p14:creationId xmlns:p14="http://schemas.microsoft.com/office/powerpoint/2010/main" val="32380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0"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56"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6"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56"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12"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12" fill="hold"/>
                                        <p:tgtEl>
                                          <p:spTgt spid="12"/>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12"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88" fill="hold"/>
                                        <p:tgtEl>
                                          <p:spTgt spid="14"/>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88" fill="hold"/>
                                        <p:tgtEl>
                                          <p:spTgt spid="14"/>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8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1" fill="hold" display="0">
                  <p:stCondLst>
                    <p:cond delay="indefinite"/>
                  </p:stCondLst>
                  <p:endCondLst>
                    <p:cond evt="onStopAudio" delay="0">
                      <p:tgtEl>
                        <p:sldTgt/>
                      </p:tgtEl>
                    </p:cond>
                  </p:endCondLst>
                </p:cTn>
                <p:tgtEl>
                  <p:spTgt spid="10"/>
                </p:tgtEl>
              </p:cMediaNode>
            </p:audio>
            <p:audio>
              <p:cMediaNode vol="100000">
                <p:cTn id="52" fill="hold" display="0">
                  <p:stCondLst>
                    <p:cond delay="indefinite"/>
                  </p:stCondLst>
                  <p:endCondLst>
                    <p:cond evt="onStopAudio" delay="0">
                      <p:tgtEl>
                        <p:sldTgt/>
                      </p:tgtEl>
                    </p:cond>
                  </p:endCondLst>
                </p:cTn>
                <p:tgtEl>
                  <p:spTgt spid="11"/>
                </p:tgtEl>
              </p:cMediaNode>
            </p:audio>
            <p:audio>
              <p:cMediaNode vol="100000">
                <p:cTn id="53" fill="hold" display="0">
                  <p:stCondLst>
                    <p:cond delay="indefinite"/>
                  </p:stCondLst>
                  <p:endCondLst>
                    <p:cond evt="onStopAudio" delay="0">
                      <p:tgtEl>
                        <p:sldTgt/>
                      </p:tgtEl>
                    </p:cond>
                  </p:endCondLst>
                </p:cTn>
                <p:tgtEl>
                  <p:spTgt spid="12"/>
                </p:tgtEl>
              </p:cMediaNode>
            </p:audio>
            <p:audio>
              <p:cMediaNode vol="100000">
                <p:cTn id="54"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DE60F68-50CB-4583-9550-4A113B866071}"/>
              </a:ext>
            </a:extLst>
          </p:cNvPr>
          <p:cNvGraphicFramePr>
            <a:graphicFrameLocks noGrp="1"/>
          </p:cNvGraphicFramePr>
          <p:nvPr>
            <p:extLst>
              <p:ext uri="{D42A27DB-BD31-4B8C-83A1-F6EECF244321}">
                <p14:modId xmlns:p14="http://schemas.microsoft.com/office/powerpoint/2010/main" val="2961617067"/>
              </p:ext>
            </p:extLst>
          </p:nvPr>
        </p:nvGraphicFramePr>
        <p:xfrm>
          <a:off x="182960" y="2492896"/>
          <a:ext cx="11377264" cy="1682496"/>
        </p:xfrm>
        <a:graphic>
          <a:graphicData uri="http://schemas.openxmlformats.org/drawingml/2006/table">
            <a:tbl>
              <a:tblPr firstRow="1" firstCol="1" bandRow="1">
                <a:tableStyleId>{5C22544A-7EE6-4342-B048-85BDC9FD1C3A}</a:tableStyleId>
              </a:tblPr>
              <a:tblGrid>
                <a:gridCol w="593745">
                  <a:extLst>
                    <a:ext uri="{9D8B030D-6E8A-4147-A177-3AD203B41FA5}">
                      <a16:colId xmlns:a16="http://schemas.microsoft.com/office/drawing/2014/main" val="3519154840"/>
                    </a:ext>
                  </a:extLst>
                </a:gridCol>
                <a:gridCol w="2902790">
                  <a:extLst>
                    <a:ext uri="{9D8B030D-6E8A-4147-A177-3AD203B41FA5}">
                      <a16:colId xmlns:a16="http://schemas.microsoft.com/office/drawing/2014/main" val="3153720258"/>
                    </a:ext>
                  </a:extLst>
                </a:gridCol>
                <a:gridCol w="2270019">
                  <a:extLst>
                    <a:ext uri="{9D8B030D-6E8A-4147-A177-3AD203B41FA5}">
                      <a16:colId xmlns:a16="http://schemas.microsoft.com/office/drawing/2014/main" val="1615381932"/>
                    </a:ext>
                  </a:extLst>
                </a:gridCol>
                <a:gridCol w="4108488">
                  <a:extLst>
                    <a:ext uri="{9D8B030D-6E8A-4147-A177-3AD203B41FA5}">
                      <a16:colId xmlns:a16="http://schemas.microsoft.com/office/drawing/2014/main" val="371324752"/>
                    </a:ext>
                  </a:extLst>
                </a:gridCol>
                <a:gridCol w="1502222">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TÊN GỌI</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491592">
                <a:tc>
                  <a:txBody>
                    <a:bodyPr/>
                    <a:lstStyle/>
                    <a:p>
                      <a:pPr algn="ctr">
                        <a:lnSpc>
                          <a:spcPct val="20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51435" marR="51435" marT="0" marB="0" anchor="ctr"/>
                </a:tc>
                <a:tc>
                  <a:txBody>
                    <a:bodyPr/>
                    <a:lstStyle/>
                    <a:p>
                      <a:pPr algn="ctr">
                        <a:lnSpc>
                          <a:spcPct val="12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Fe</a:t>
                      </a:r>
                    </a:p>
                  </a:txBody>
                  <a:tcPr marL="51435" marR="51435" marT="0" marB="0" anchor="ctr"/>
                </a:tc>
                <a:tc>
                  <a:txBody>
                    <a:bodyPr/>
                    <a:lstStyle/>
                    <a:p>
                      <a:pPr algn="ctr">
                        <a:lnSpc>
                          <a:spcPct val="120000"/>
                        </a:lnSpc>
                        <a:tabLst>
                          <a:tab pos="1667510" algn="l"/>
                        </a:tabLst>
                      </a:pPr>
                      <a:r>
                        <a:rPr lang="en-US" sz="26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Iron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/ˈ</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aɪən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2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/ˈ</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aɪərn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1435" marR="51435" marT="0" marB="0" anchor="ctr"/>
                </a:tc>
                <a:tc>
                  <a:txBody>
                    <a:bodyPr/>
                    <a:lstStyle/>
                    <a:p>
                      <a:pPr algn="ctr">
                        <a:lnSpc>
                          <a:spcPct val="12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708704885"/>
                  </a:ext>
                </a:extLst>
              </a:tr>
            </a:tbl>
          </a:graphicData>
        </a:graphic>
      </p:graphicFrame>
      <p:pic>
        <p:nvPicPr>
          <p:cNvPr id="7" name="Iron">
            <a:hlinkClick r:id="" action="ppaction://media"/>
            <a:extLst>
              <a:ext uri="{FF2B5EF4-FFF2-40B4-BE49-F238E27FC236}">
                <a16:creationId xmlns:a16="http://schemas.microsoft.com/office/drawing/2014/main" id="{A0C2A5CE-6B3C-440E-AD74-04E809B64D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24120" y="3412274"/>
            <a:ext cx="304800" cy="406400"/>
          </a:xfrm>
          <a:prstGeom prst="rect">
            <a:avLst/>
          </a:prstGeom>
        </p:spPr>
      </p:pic>
      <p:pic>
        <p:nvPicPr>
          <p:cNvPr id="2" name="Picture 1">
            <a:extLst>
              <a:ext uri="{FF2B5EF4-FFF2-40B4-BE49-F238E27FC236}">
                <a16:creationId xmlns:a16="http://schemas.microsoft.com/office/drawing/2014/main" id="{F23D1BFC-DDF1-B576-F683-54FED844C56D}"/>
              </a:ext>
            </a:extLst>
          </p:cNvPr>
          <p:cNvPicPr>
            <a:picLocks noChangeAspect="1"/>
          </p:cNvPicPr>
          <p:nvPr/>
        </p:nvPicPr>
        <p:blipFill>
          <a:blip r:embed="rId7"/>
          <a:stretch>
            <a:fillRect/>
          </a:stretch>
        </p:blipFill>
        <p:spPr>
          <a:xfrm>
            <a:off x="0" y="0"/>
            <a:ext cx="11920264" cy="6911205"/>
          </a:xfrm>
          <a:prstGeom prst="rect">
            <a:avLst/>
          </a:prstGeom>
        </p:spPr>
      </p:pic>
      <p:sp>
        <p:nvSpPr>
          <p:cNvPr id="3" name="文本框 2">
            <a:extLst>
              <a:ext uri="{FF2B5EF4-FFF2-40B4-BE49-F238E27FC236}">
                <a16:creationId xmlns:a16="http://schemas.microsoft.com/office/drawing/2014/main" id="{A6AB8768-0EB4-2F94-4564-950ECA91D32C}"/>
              </a:ext>
            </a:extLst>
          </p:cNvPr>
          <p:cNvSpPr txBox="1"/>
          <p:nvPr/>
        </p:nvSpPr>
        <p:spPr>
          <a:xfrm>
            <a:off x="3789019" y="2684782"/>
            <a:ext cx="4479560" cy="1107996"/>
          </a:xfrm>
          <a:prstGeom prst="rect">
            <a:avLst/>
          </a:prstGeom>
          <a:noFill/>
        </p:spPr>
        <p:txBody>
          <a:bodyPr wrap="none" rtlCol="0">
            <a:spAutoFit/>
            <a:scene3d>
              <a:camera prst="orthographicFront"/>
              <a:lightRig rig="threePt" dir="t"/>
            </a:scene3d>
            <a:sp3d contourW="12700"/>
          </a:bodyPr>
          <a:lstStyle/>
          <a:p>
            <a:pPr algn="ctr"/>
            <a:r>
              <a:rPr lang="en-US" altLang="zh-CN" sz="66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LUYỆN TẬP</a:t>
            </a:r>
            <a:endParaRPr lang="zh-CN" altLang="en-US" sz="6600" b="1"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Tree>
    <p:custDataLst>
      <p:tags r:id="rId1"/>
    </p:custDataLst>
    <p:extLst>
      <p:ext uri="{BB962C8B-B14F-4D97-AF65-F5344CB8AC3E}">
        <p14:creationId xmlns:p14="http://schemas.microsoft.com/office/powerpoint/2010/main" val="32004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076412" y="117364"/>
            <a:ext cx="35461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tabLst>
                <a:tab pos="4387850" algn="r"/>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4387850" algn="r"/>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4387850" algn="r"/>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4387850" algn="r"/>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4387850" algn="r"/>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600"/>
              </a:spcBef>
              <a:buNone/>
            </a:pPr>
            <a:r>
              <a:rPr lang="en-US" altLang="en-US" sz="2800" b="1" dirty="0"/>
              <a:t>I. </a:t>
            </a:r>
            <a:r>
              <a:rPr lang="en-US" altLang="en-US" sz="2800" b="1" dirty="0" err="1"/>
              <a:t>Bài</a:t>
            </a:r>
            <a:r>
              <a:rPr lang="en-US" altLang="en-US" sz="2800" b="1" dirty="0"/>
              <a:t> </a:t>
            </a:r>
            <a:r>
              <a:rPr lang="en-US" altLang="en-US" sz="2800" b="1" dirty="0" err="1"/>
              <a:t>tập</a:t>
            </a:r>
            <a:r>
              <a:rPr lang="en-US" altLang="en-US" sz="2800" b="1" dirty="0"/>
              <a:t> </a:t>
            </a:r>
            <a:r>
              <a:rPr lang="en-US" altLang="en-US" sz="2800" b="1" dirty="0" err="1"/>
              <a:t>trắc</a:t>
            </a:r>
            <a:r>
              <a:rPr lang="en-US" altLang="en-US" sz="2800" b="1" dirty="0"/>
              <a:t> </a:t>
            </a:r>
            <a:r>
              <a:rPr lang="en-US" altLang="en-US" sz="2800" b="1" dirty="0" err="1"/>
              <a:t>nghiệm</a:t>
            </a:r>
            <a:endParaRPr lang="en-US" altLang="en-US" sz="2800" dirty="0"/>
          </a:p>
        </p:txBody>
      </p:sp>
      <p:graphicFrame>
        <p:nvGraphicFramePr>
          <p:cNvPr id="4" name="Table 3"/>
          <p:cNvGraphicFramePr>
            <a:graphicFrameLocks noGrp="1"/>
          </p:cNvGraphicFramePr>
          <p:nvPr>
            <p:extLst/>
          </p:nvPr>
        </p:nvGraphicFramePr>
        <p:xfrm>
          <a:off x="2519684" y="2746981"/>
          <a:ext cx="5600699" cy="490538"/>
        </p:xfrm>
        <a:graphic>
          <a:graphicData uri="http://schemas.openxmlformats.org/drawingml/2006/table">
            <a:tbl>
              <a:tblPr firstRow="1" firstCol="1" bandRow="1">
                <a:tableStyleId>{5C22544A-7EE6-4342-B048-85BDC9FD1C3A}</a:tableStyleId>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599">
                  <a:extLst>
                    <a:ext uri="{9D8B030D-6E8A-4147-A177-3AD203B41FA5}">
                      <a16:colId xmlns:a16="http://schemas.microsoft.com/office/drawing/2014/main" val="20003"/>
                    </a:ext>
                  </a:extLst>
                </a:gridCol>
              </a:tblGrid>
              <a:tr h="490538">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A. 5 </a:t>
                      </a:r>
                      <a:r>
                        <a:rPr lang="en-US" sz="2800" dirty="0" smtClean="0">
                          <a:solidFill>
                            <a:schemeClr val="tx1"/>
                          </a:solidFill>
                          <a:effectLst/>
                          <a:latin typeface="Times New Roman" panose="02020603050405020304" pitchFamily="18" charset="0"/>
                          <a:cs typeface="Times New Roman" panose="02020603050405020304" pitchFamily="18" charset="0"/>
                        </a:rPr>
                        <a:t>Fe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smtClean="0">
                          <a:solidFill>
                            <a:schemeClr val="tx1"/>
                          </a:solidFill>
                          <a:effectLst/>
                          <a:latin typeface="Times New Roman" panose="02020603050405020304" pitchFamily="18" charset="0"/>
                          <a:cs typeface="Times New Roman" panose="02020603050405020304" pitchFamily="18" charset="0"/>
                        </a:rPr>
                        <a:t>B</a:t>
                      </a:r>
                      <a:r>
                        <a:rPr lang="en-US" sz="2800" dirty="0">
                          <a:solidFill>
                            <a:schemeClr val="tx1"/>
                          </a:solidFill>
                          <a:effectLst/>
                          <a:latin typeface="Times New Roman" panose="02020603050405020304" pitchFamily="18" charset="0"/>
                          <a:cs typeface="Times New Roman" panose="02020603050405020304" pitchFamily="18" charset="0"/>
                        </a:rPr>
                        <a:t>. 5 </a:t>
                      </a:r>
                      <a:r>
                        <a:rPr lang="en-US" sz="2800" dirty="0" smtClean="0">
                          <a:solidFill>
                            <a:schemeClr val="tx1"/>
                          </a:solidFill>
                          <a:effectLst/>
                          <a:latin typeface="Times New Roman" panose="02020603050405020304" pitchFamily="18" charset="0"/>
                          <a:cs typeface="Times New Roman" panose="02020603050405020304" pitchFamily="18" charset="0"/>
                        </a:rPr>
                        <a:t>FE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C. Fe</a:t>
                      </a:r>
                      <a:r>
                        <a:rPr lang="en-US" sz="2800" baseline="-25000" dirty="0">
                          <a:solidFill>
                            <a:schemeClr val="tx1"/>
                          </a:solidFill>
                          <a:effectLst/>
                          <a:latin typeface="Times New Roman" panose="02020603050405020304" pitchFamily="18" charset="0"/>
                          <a:cs typeface="Times New Roman" panose="02020603050405020304" pitchFamily="18" charset="0"/>
                        </a:rPr>
                        <a:t>5</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D. </a:t>
                      </a:r>
                      <a:r>
                        <a:rPr lang="en-US" sz="2800" baseline="-25000" dirty="0">
                          <a:solidFill>
                            <a:schemeClr val="tx1"/>
                          </a:solidFill>
                          <a:effectLst/>
                          <a:latin typeface="Times New Roman" panose="02020603050405020304" pitchFamily="18" charset="0"/>
                          <a:cs typeface="Times New Roman" panose="02020603050405020304" pitchFamily="18" charset="0"/>
                        </a:rPr>
                        <a:t>5</a:t>
                      </a:r>
                      <a:r>
                        <a:rPr lang="en-US" sz="2800" dirty="0">
                          <a:solidFill>
                            <a:schemeClr val="tx1"/>
                          </a:solidFill>
                          <a:effectLst/>
                          <a:latin typeface="Times New Roman" panose="02020603050405020304" pitchFamily="18" charset="0"/>
                          <a:cs typeface="Times New Roman" panose="02020603050405020304" pitchFamily="18" charset="0"/>
                        </a:rPr>
                        <a:t>Fe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1992" name="Rectangle 1"/>
          <p:cNvSpPr>
            <a:spLocks noChangeArrowheads="1"/>
          </p:cNvSpPr>
          <p:nvPr/>
        </p:nvSpPr>
        <p:spPr bwMode="auto">
          <a:xfrm>
            <a:off x="1540354" y="2089651"/>
            <a:ext cx="91727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en-US" sz="2800" b="1" dirty="0" err="1"/>
              <a:t>Câu</a:t>
            </a:r>
            <a:r>
              <a:rPr lang="en-US" altLang="en-US" sz="2800" b="1" dirty="0"/>
              <a:t> 2:</a:t>
            </a:r>
            <a:r>
              <a:rPr lang="en-US" altLang="en-US" sz="2800" dirty="0"/>
              <a:t> </a:t>
            </a:r>
            <a:r>
              <a:rPr lang="en-US" altLang="en-US" sz="2800" dirty="0" err="1"/>
              <a:t>Cách</a:t>
            </a:r>
            <a:r>
              <a:rPr lang="en-US" altLang="en-US" sz="2800" dirty="0"/>
              <a:t> </a:t>
            </a:r>
            <a:r>
              <a:rPr lang="en-US" altLang="en-US" sz="2800" dirty="0" err="1"/>
              <a:t>viết</a:t>
            </a:r>
            <a:r>
              <a:rPr lang="en-US" altLang="en-US" sz="2800" dirty="0"/>
              <a:t> </a:t>
            </a:r>
            <a:r>
              <a:rPr lang="en-US" altLang="en-US" sz="2800" dirty="0" err="1"/>
              <a:t>nào</a:t>
            </a:r>
            <a:r>
              <a:rPr lang="en-US" altLang="en-US" sz="2800" dirty="0"/>
              <a:t> </a:t>
            </a:r>
            <a:r>
              <a:rPr lang="en-US" altLang="en-US" sz="2800" dirty="0" err="1"/>
              <a:t>sau</a:t>
            </a:r>
            <a:r>
              <a:rPr lang="en-US" altLang="en-US" sz="2800" dirty="0"/>
              <a:t> </a:t>
            </a:r>
            <a:r>
              <a:rPr lang="en-US" altLang="en-US" sz="2800" dirty="0" err="1"/>
              <a:t>đây</a:t>
            </a:r>
            <a:r>
              <a:rPr lang="en-US" altLang="en-US" sz="2800" dirty="0"/>
              <a:t> </a:t>
            </a:r>
            <a:r>
              <a:rPr lang="en-US" altLang="en-US" sz="2800" dirty="0" err="1"/>
              <a:t>có</a:t>
            </a:r>
            <a:r>
              <a:rPr lang="en-US" altLang="en-US" sz="2800" dirty="0"/>
              <a:t> </a:t>
            </a:r>
            <a:r>
              <a:rPr lang="en-US" altLang="en-US" sz="2800" dirty="0" err="1"/>
              <a:t>nghĩa</a:t>
            </a:r>
            <a:r>
              <a:rPr lang="en-US" altLang="en-US" sz="2800" dirty="0"/>
              <a:t> </a:t>
            </a:r>
            <a:r>
              <a:rPr lang="en-US" altLang="en-US" sz="2800" dirty="0" err="1"/>
              <a:t>là</a:t>
            </a:r>
            <a:r>
              <a:rPr lang="en-US" altLang="en-US" sz="2800" dirty="0"/>
              <a:t> “5 </a:t>
            </a:r>
            <a:r>
              <a:rPr lang="en-US" altLang="en-US" sz="2800" dirty="0" err="1"/>
              <a:t>nguyên</a:t>
            </a:r>
            <a:r>
              <a:rPr lang="en-US" altLang="en-US" sz="2800" dirty="0"/>
              <a:t> </a:t>
            </a:r>
            <a:r>
              <a:rPr lang="en-US" altLang="en-US" sz="2800" dirty="0" err="1"/>
              <a:t>tử</a:t>
            </a:r>
            <a:r>
              <a:rPr lang="en-US" altLang="en-US" sz="2800" dirty="0"/>
              <a:t> Iron” </a:t>
            </a:r>
            <a:r>
              <a:rPr lang="en-US" altLang="en-US" sz="2800" dirty="0">
                <a:latin typeface="+mn-lt"/>
              </a:rPr>
              <a:t>?</a:t>
            </a:r>
          </a:p>
        </p:txBody>
      </p:sp>
      <p:sp>
        <p:nvSpPr>
          <p:cNvPr id="6" name="Oval 5"/>
          <p:cNvSpPr/>
          <p:nvPr/>
        </p:nvSpPr>
        <p:spPr>
          <a:xfrm>
            <a:off x="3887975" y="1574281"/>
            <a:ext cx="3429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7" name="Rectangle 1"/>
          <p:cNvSpPr>
            <a:spLocks noChangeArrowheads="1"/>
          </p:cNvSpPr>
          <p:nvPr/>
        </p:nvSpPr>
        <p:spPr bwMode="auto">
          <a:xfrm>
            <a:off x="1488790" y="867073"/>
            <a:ext cx="65432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defRP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nvPr>
        </p:nvGraphicFramePr>
        <p:xfrm>
          <a:off x="2519684" y="1575806"/>
          <a:ext cx="5600699" cy="492125"/>
        </p:xfrm>
        <a:graphic>
          <a:graphicData uri="http://schemas.openxmlformats.org/drawingml/2006/table">
            <a:tbl>
              <a:tblPr firstRow="1" firstCol="1" bandRow="1">
                <a:tableStyleId>{5C22544A-7EE6-4342-B048-85BDC9FD1C3A}</a:tableStyleId>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599">
                  <a:extLst>
                    <a:ext uri="{9D8B030D-6E8A-4147-A177-3AD203B41FA5}">
                      <a16:colId xmlns:a16="http://schemas.microsoft.com/office/drawing/2014/main" val="20003"/>
                    </a:ext>
                  </a:extLst>
                </a:gridCol>
              </a:tblGrid>
              <a:tr h="492125">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A. </a:t>
                      </a:r>
                      <a:r>
                        <a:rPr lang="en-US" sz="2800" dirty="0" err="1" smtClean="0">
                          <a:solidFill>
                            <a:schemeClr val="tx1"/>
                          </a:solidFill>
                          <a:effectLst/>
                          <a:latin typeface="Times New Roman" panose="02020603050405020304" pitchFamily="18" charset="0"/>
                          <a:cs typeface="Times New Roman" panose="02020603050405020304" pitchFamily="18" charset="0"/>
                        </a:rPr>
                        <a:t>aL</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smtClean="0">
                          <a:solidFill>
                            <a:schemeClr val="tx1"/>
                          </a:solidFill>
                          <a:effectLst/>
                          <a:latin typeface="Times New Roman" panose="02020603050405020304" pitchFamily="18" charset="0"/>
                          <a:cs typeface="Times New Roman" panose="02020603050405020304" pitchFamily="18" charset="0"/>
                        </a:rPr>
                        <a:t>B</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Al</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C. </a:t>
                      </a:r>
                      <a:r>
                        <a:rPr lang="en-US" sz="2800" dirty="0" smtClean="0">
                          <a:solidFill>
                            <a:schemeClr val="tx1"/>
                          </a:solidFill>
                          <a:effectLst/>
                          <a:latin typeface="Times New Roman" panose="02020603050405020304" pitchFamily="18" charset="0"/>
                          <a:cs typeface="Times New Roman" panose="02020603050405020304" pitchFamily="18" charset="0"/>
                        </a:rPr>
                        <a:t>AL</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D. </a:t>
                      </a:r>
                      <a:r>
                        <a:rPr lang="en-US" sz="2800" dirty="0" smtClean="0">
                          <a:solidFill>
                            <a:schemeClr val="tx1"/>
                          </a:solidFill>
                          <a:effectLst/>
                          <a:latin typeface="Times New Roman" panose="02020603050405020304" pitchFamily="18" charset="0"/>
                          <a:cs typeface="Times New Roman" panose="02020603050405020304" pitchFamily="18" charset="0"/>
                        </a:rPr>
                        <a:t>al</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Rectangle 1"/>
          <p:cNvSpPr>
            <a:spLocks noChangeArrowheads="1"/>
          </p:cNvSpPr>
          <p:nvPr/>
        </p:nvSpPr>
        <p:spPr bwMode="auto">
          <a:xfrm>
            <a:off x="1540355" y="3301553"/>
            <a:ext cx="51860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defRP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3</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3 Zn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p:txBody>
      </p:sp>
      <p:sp>
        <p:nvSpPr>
          <p:cNvPr id="11" name="Rectangle 1"/>
          <p:cNvSpPr>
            <a:spLocks noChangeArrowheads="1"/>
          </p:cNvSpPr>
          <p:nvPr/>
        </p:nvSpPr>
        <p:spPr bwMode="auto">
          <a:xfrm>
            <a:off x="1484986" y="5135843"/>
            <a:ext cx="70984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defRP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4</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graphicFrame>
        <p:nvGraphicFramePr>
          <p:cNvPr id="12" name="Table 11"/>
          <p:cNvGraphicFramePr>
            <a:graphicFrameLocks noGrp="1"/>
          </p:cNvGraphicFramePr>
          <p:nvPr>
            <p:extLst>
              <p:ext uri="{D42A27DB-BD31-4B8C-83A1-F6EECF244321}">
                <p14:modId xmlns:p14="http://schemas.microsoft.com/office/powerpoint/2010/main" val="20429998"/>
              </p:ext>
            </p:extLst>
          </p:nvPr>
        </p:nvGraphicFramePr>
        <p:xfrm>
          <a:off x="1658207" y="3932962"/>
          <a:ext cx="8824930" cy="878935"/>
        </p:xfrm>
        <a:graphic>
          <a:graphicData uri="http://schemas.openxmlformats.org/drawingml/2006/table">
            <a:tbl>
              <a:tblPr firstRow="1" firstCol="1" bandRow="1">
                <a:tableStyleId>{5C22544A-7EE6-4342-B048-85BDC9FD1C3A}</a:tableStyleId>
              </a:tblPr>
              <a:tblGrid>
                <a:gridCol w="4426835">
                  <a:extLst>
                    <a:ext uri="{9D8B030D-6E8A-4147-A177-3AD203B41FA5}">
                      <a16:colId xmlns:a16="http://schemas.microsoft.com/office/drawing/2014/main" val="20000"/>
                    </a:ext>
                  </a:extLst>
                </a:gridCol>
                <a:gridCol w="4398095">
                  <a:extLst>
                    <a:ext uri="{9D8B030D-6E8A-4147-A177-3AD203B41FA5}">
                      <a16:colId xmlns:a16="http://schemas.microsoft.com/office/drawing/2014/main" val="20001"/>
                    </a:ext>
                  </a:extLst>
                </a:gridCol>
              </a:tblGrid>
              <a:tr h="452215">
                <a:tc>
                  <a:txBody>
                    <a:bodyPr/>
                    <a:lstStyle/>
                    <a:p>
                      <a:pPr algn="just">
                        <a:lnSpc>
                          <a:spcPct val="100000"/>
                        </a:lnSpc>
                        <a:spcAft>
                          <a:spcPts val="600"/>
                        </a:spcAft>
                      </a:pPr>
                      <a:r>
                        <a:rPr lang="en-US" sz="2800" b="1" dirty="0" err="1" smtClean="0">
                          <a:solidFill>
                            <a:schemeClr val="tx1"/>
                          </a:solidFill>
                          <a:effectLst/>
                          <a:latin typeface="Times New Roman" panose="02020603050405020304" pitchFamily="18" charset="0"/>
                          <a:cs typeface="Times New Roman" panose="02020603050405020304" pitchFamily="18" charset="0"/>
                        </a:rPr>
                        <a:t>A.Nguyên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tố</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hóa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học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Silicon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2" marR="5143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00000"/>
                        </a:lnSpc>
                        <a:spcAft>
                          <a:spcPts val="600"/>
                        </a:spcAft>
                      </a:pPr>
                      <a:r>
                        <a:rPr lang="vi-VN"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B</a:t>
                      </a:r>
                      <a:r>
                        <a:rPr lang="en-US" sz="2800" b="1" dirty="0">
                          <a:solidFill>
                            <a:schemeClr val="tx1"/>
                          </a:solidFill>
                          <a:effectLst/>
                          <a:latin typeface="Times New Roman" panose="02020603050405020304" pitchFamily="18" charset="0"/>
                          <a:cs typeface="Times New Roman" panose="02020603050405020304" pitchFamily="18" charset="0"/>
                        </a:rPr>
                        <a:t>. 3 </a:t>
                      </a:r>
                      <a:r>
                        <a:rPr lang="en-US" sz="2800" b="1" dirty="0" err="1">
                          <a:solidFill>
                            <a:schemeClr val="tx1"/>
                          </a:solidFill>
                          <a:effectLst/>
                          <a:latin typeface="Times New Roman" panose="02020603050405020304" pitchFamily="18" charset="0"/>
                          <a:cs typeface="Times New Roman" panose="02020603050405020304" pitchFamily="18" charset="0"/>
                        </a:rPr>
                        <a:t>nguyên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tố</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Zinc</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2" marR="5143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7960">
                <a:tc>
                  <a:txBody>
                    <a:bodyPr/>
                    <a:lstStyle/>
                    <a:p>
                      <a:pPr algn="just">
                        <a:lnSpc>
                          <a:spcPct val="100000"/>
                        </a:lnSpc>
                        <a:spcAft>
                          <a:spcPts val="600"/>
                        </a:spcAft>
                      </a:pPr>
                      <a:r>
                        <a:rPr lang="en-US" sz="2800" b="1" dirty="0">
                          <a:solidFill>
                            <a:schemeClr val="tx1"/>
                          </a:solidFill>
                          <a:effectLst/>
                          <a:latin typeface="Times New Roman" panose="02020603050405020304" pitchFamily="18" charset="0"/>
                          <a:cs typeface="Times New Roman" panose="02020603050405020304" pitchFamily="18" charset="0"/>
                        </a:rPr>
                        <a:t>C. 3 </a:t>
                      </a:r>
                      <a:r>
                        <a:rPr lang="en-US" sz="2800" b="1" dirty="0" err="1">
                          <a:solidFill>
                            <a:schemeClr val="tx1"/>
                          </a:solidFill>
                          <a:effectLst/>
                          <a:latin typeface="Times New Roman" panose="02020603050405020304" pitchFamily="18" charset="0"/>
                          <a:cs typeface="Times New Roman" panose="02020603050405020304" pitchFamily="18" charset="0"/>
                        </a:rPr>
                        <a:t>nguyên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tử</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Zinc</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2" marR="5143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just">
                        <a:lnSpc>
                          <a:spcPct val="100000"/>
                        </a:lnSpc>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D</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Tất</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đều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sai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2" marR="5143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nvPr>
        </p:nvGraphicFramePr>
        <p:xfrm>
          <a:off x="1640785" y="5813480"/>
          <a:ext cx="8792230" cy="490538"/>
        </p:xfrm>
        <a:graphic>
          <a:graphicData uri="http://schemas.openxmlformats.org/drawingml/2006/table">
            <a:tbl>
              <a:tblPr firstRow="1" firstCol="1" bandRow="1">
                <a:tableStyleId>{5C22544A-7EE6-4342-B048-85BDC9FD1C3A}</a:tableStyleId>
              </a:tblPr>
              <a:tblGrid>
                <a:gridCol w="2242915">
                  <a:extLst>
                    <a:ext uri="{9D8B030D-6E8A-4147-A177-3AD203B41FA5}">
                      <a16:colId xmlns:a16="http://schemas.microsoft.com/office/drawing/2014/main" val="20000"/>
                    </a:ext>
                  </a:extLst>
                </a:gridCol>
                <a:gridCol w="2242915">
                  <a:extLst>
                    <a:ext uri="{9D8B030D-6E8A-4147-A177-3AD203B41FA5}">
                      <a16:colId xmlns:a16="http://schemas.microsoft.com/office/drawing/2014/main" val="20001"/>
                    </a:ext>
                  </a:extLst>
                </a:gridCol>
                <a:gridCol w="2153200">
                  <a:extLst>
                    <a:ext uri="{9D8B030D-6E8A-4147-A177-3AD203B41FA5}">
                      <a16:colId xmlns:a16="http://schemas.microsoft.com/office/drawing/2014/main" val="20002"/>
                    </a:ext>
                  </a:extLst>
                </a:gridCol>
                <a:gridCol w="2153200">
                  <a:extLst>
                    <a:ext uri="{9D8B030D-6E8A-4147-A177-3AD203B41FA5}">
                      <a16:colId xmlns:a16="http://schemas.microsoft.com/office/drawing/2014/main" val="20003"/>
                    </a:ext>
                  </a:extLst>
                </a:gridCol>
              </a:tblGrid>
              <a:tr h="490538">
                <a:tc>
                  <a:txBody>
                    <a:bodyPr/>
                    <a:lstStyle/>
                    <a:p>
                      <a:pPr algn="just">
                        <a:lnSpc>
                          <a:spcPct val="115000"/>
                        </a:lnSpc>
                        <a:spcAft>
                          <a:spcPts val="1000"/>
                        </a:spcAft>
                      </a:pPr>
                      <a:r>
                        <a:rPr lang="en-US" sz="2800" dirty="0">
                          <a:solidFill>
                            <a:schemeClr val="tx1"/>
                          </a:solidFill>
                          <a:effectLst/>
                          <a:latin typeface="Times New Roman" panose="02020603050405020304" pitchFamily="18" charset="0"/>
                          <a:cs typeface="Times New Roman" panose="02020603050405020304" pitchFamily="18" charset="0"/>
                        </a:rPr>
                        <a:t>A. </a:t>
                      </a:r>
                      <a:r>
                        <a:rPr lang="vi-VN" sz="2800" dirty="0" smtClean="0">
                          <a:solidFill>
                            <a:schemeClr val="tx1"/>
                          </a:solidFill>
                          <a:effectLst/>
                          <a:latin typeface="Times New Roman" panose="02020603050405020304" pitchFamily="18" charset="0"/>
                          <a:cs typeface="Times New Roman" panose="02020603050405020304" pitchFamily="18" charset="0"/>
                        </a:rPr>
                        <a:t>Ca</a:t>
                      </a:r>
                      <a:r>
                        <a:rPr lang="en-US" sz="2800" dirty="0" smtClean="0">
                          <a:solidFill>
                            <a:schemeClr val="tx1"/>
                          </a:solidFill>
                          <a:effectLst/>
                          <a:latin typeface="Times New Roman" panose="02020603050405020304" pitchFamily="18" charset="0"/>
                          <a:cs typeface="Times New Roman" panose="02020603050405020304" pitchFamily="18" charset="0"/>
                        </a:rPr>
                        <a:t>r</a:t>
                      </a:r>
                      <a:r>
                        <a:rPr lang="vi-VN" sz="2800" dirty="0" smtClean="0">
                          <a:solidFill>
                            <a:schemeClr val="tx1"/>
                          </a:solidFill>
                          <a:effectLst/>
                          <a:latin typeface="Times New Roman" panose="02020603050405020304" pitchFamily="18" charset="0"/>
                          <a:cs typeface="Times New Roman" panose="02020603050405020304" pitchFamily="18" charset="0"/>
                        </a:rPr>
                        <a:t>bon</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smtClean="0">
                          <a:solidFill>
                            <a:schemeClr val="tx1"/>
                          </a:solidFill>
                          <a:effectLst/>
                          <a:latin typeface="Times New Roman" panose="02020603050405020304" pitchFamily="18" charset="0"/>
                          <a:cs typeface="Times New Roman" panose="02020603050405020304" pitchFamily="18" charset="0"/>
                        </a:rPr>
                        <a:t>  B</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smtClean="0">
                          <a:solidFill>
                            <a:schemeClr val="tx1"/>
                          </a:solidFill>
                          <a:effectLst/>
                          <a:latin typeface="Times New Roman" panose="02020603050405020304" pitchFamily="18" charset="0"/>
                          <a:cs typeface="Times New Roman" panose="02020603050405020304" pitchFamily="18" charset="0"/>
                        </a:rPr>
                        <a:t>Ca</a:t>
                      </a:r>
                      <a:r>
                        <a:rPr lang="en-US" sz="2800" dirty="0" err="1" smtClean="0">
                          <a:solidFill>
                            <a:schemeClr val="tx1"/>
                          </a:solidFill>
                          <a:effectLst/>
                          <a:latin typeface="Times New Roman" panose="02020603050405020304" pitchFamily="18" charset="0"/>
                          <a:cs typeface="Times New Roman" panose="02020603050405020304" pitchFamily="18" charset="0"/>
                        </a:rPr>
                        <a:t>lcium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smtClean="0">
                          <a:solidFill>
                            <a:schemeClr val="tx1"/>
                          </a:solidFill>
                          <a:effectLst/>
                          <a:latin typeface="Times New Roman" panose="02020603050405020304" pitchFamily="18" charset="0"/>
                          <a:cs typeface="Times New Roman" panose="02020603050405020304" pitchFamily="18" charset="0"/>
                        </a:rPr>
                        <a:t>    C. </a:t>
                      </a:r>
                      <a:r>
                        <a:rPr lang="en-US" sz="2800" dirty="0" err="1" smtClean="0">
                          <a:solidFill>
                            <a:schemeClr val="tx1"/>
                          </a:solidFill>
                          <a:effectLst/>
                          <a:latin typeface="Times New Roman" panose="02020603050405020304" pitchFamily="18" charset="0"/>
                          <a:cs typeface="Times New Roman" panose="02020603050405020304" pitchFamily="18" charset="0"/>
                        </a:rPr>
                        <a:t>luorine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smtClean="0">
                          <a:solidFill>
                            <a:schemeClr val="tx1"/>
                          </a:solidFill>
                          <a:effectLst/>
                          <a:latin typeface="Times New Roman" panose="02020603050405020304" pitchFamily="18" charset="0"/>
                          <a:cs typeface="Times New Roman" panose="02020603050405020304" pitchFamily="18" charset="0"/>
                        </a:rPr>
                        <a:t>   D</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Chlorine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Oval 16"/>
          <p:cNvSpPr/>
          <p:nvPr/>
        </p:nvSpPr>
        <p:spPr>
          <a:xfrm>
            <a:off x="2519683" y="2758026"/>
            <a:ext cx="344091"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18" name="Oval 17"/>
          <p:cNvSpPr/>
          <p:nvPr/>
        </p:nvSpPr>
        <p:spPr>
          <a:xfrm>
            <a:off x="1681870" y="4390519"/>
            <a:ext cx="34409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19" name="Oval 18"/>
          <p:cNvSpPr/>
          <p:nvPr/>
        </p:nvSpPr>
        <p:spPr>
          <a:xfrm>
            <a:off x="1687106" y="5854405"/>
            <a:ext cx="3429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2" name="TextBox 1"/>
          <p:cNvSpPr txBox="1"/>
          <p:nvPr/>
        </p:nvSpPr>
        <p:spPr>
          <a:xfrm>
            <a:off x="5571122" y="12332"/>
            <a:ext cx="4569496"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Cá</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biểu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án</a:t>
            </a:r>
            <a:r>
              <a:rPr lang="en-US" sz="20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0064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703240" y="583084"/>
            <a:ext cx="6997774"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None/>
            </a:pPr>
            <a:r>
              <a:rPr lang="fr-FR" altLang="en-US" b="1" dirty="0" err="1"/>
              <a:t>Bài</a:t>
            </a:r>
            <a:r>
              <a:rPr lang="fr-FR" altLang="en-US" b="1" dirty="0"/>
              <a:t> 1:</a:t>
            </a:r>
            <a:r>
              <a:rPr lang="fr-FR" altLang="en-US" dirty="0"/>
              <a:t> </a:t>
            </a:r>
            <a:r>
              <a:rPr lang="en-US" dirty="0" err="1"/>
              <a:t>Hãy</a:t>
            </a:r>
            <a:r>
              <a:rPr lang="en-US" dirty="0"/>
              <a:t> </a:t>
            </a:r>
            <a:r>
              <a:rPr lang="en-US" dirty="0" err="1"/>
              <a:t>dùng</a:t>
            </a:r>
            <a:r>
              <a:rPr lang="en-US" dirty="0"/>
              <a:t> </a:t>
            </a:r>
            <a:r>
              <a:rPr lang="en-US" dirty="0" err="1"/>
              <a:t>chữ</a:t>
            </a:r>
            <a:r>
              <a:rPr lang="en-US" dirty="0"/>
              <a:t> </a:t>
            </a:r>
            <a:r>
              <a:rPr lang="en-US" dirty="0" err="1"/>
              <a:t>số</a:t>
            </a:r>
            <a:r>
              <a:rPr lang="en-US" dirty="0"/>
              <a:t> </a:t>
            </a:r>
            <a:r>
              <a:rPr lang="en-US" dirty="0" err="1"/>
              <a:t>và</a:t>
            </a:r>
            <a:r>
              <a:rPr lang="en-US" dirty="0"/>
              <a:t> </a:t>
            </a:r>
            <a:r>
              <a:rPr lang="en-US" dirty="0" err="1"/>
              <a:t>kí</a:t>
            </a:r>
            <a:r>
              <a:rPr lang="en-US" dirty="0"/>
              <a:t> </a:t>
            </a:r>
            <a:r>
              <a:rPr lang="en-US" dirty="0" err="1"/>
              <a:t>hiệu</a:t>
            </a:r>
            <a:r>
              <a:rPr lang="en-US" dirty="0"/>
              <a:t> </a:t>
            </a:r>
            <a:r>
              <a:rPr lang="en-US" dirty="0" err="1"/>
              <a:t>hóa</a:t>
            </a:r>
            <a:r>
              <a:rPr lang="en-US" dirty="0"/>
              <a:t> </a:t>
            </a:r>
            <a:r>
              <a:rPr lang="en-US" dirty="0" err="1"/>
              <a:t>học</a:t>
            </a:r>
            <a:r>
              <a:rPr lang="en-US" dirty="0"/>
              <a:t> </a:t>
            </a:r>
            <a:r>
              <a:rPr lang="en-US" dirty="0" err="1"/>
              <a:t>diễn</a:t>
            </a:r>
            <a:r>
              <a:rPr lang="en-US" dirty="0"/>
              <a:t> </a:t>
            </a:r>
            <a:r>
              <a:rPr lang="en-US" dirty="0" err="1"/>
              <a:t>đạt</a:t>
            </a:r>
            <a:r>
              <a:rPr lang="en-US" dirty="0"/>
              <a:t> </a:t>
            </a:r>
            <a:r>
              <a:rPr lang="en-US" dirty="0" err="1"/>
              <a:t>các</a:t>
            </a:r>
            <a:r>
              <a:rPr lang="en-US" dirty="0"/>
              <a:t> ý </a:t>
            </a:r>
            <a:r>
              <a:rPr lang="en-US" dirty="0" err="1"/>
              <a:t>sau</a:t>
            </a:r>
            <a:r>
              <a:rPr lang="en-US" dirty="0"/>
              <a:t>:</a:t>
            </a:r>
          </a:p>
          <a:p>
            <a:pPr marL="514350" indent="-514350">
              <a:spcBef>
                <a:spcPts val="600"/>
              </a:spcBef>
              <a:spcAft>
                <a:spcPts val="600"/>
              </a:spcAft>
              <a:buAutoNum type="alphaLcParenR"/>
            </a:pPr>
            <a:r>
              <a:rPr lang="en-US" altLang="en-US" b="1" dirty="0" err="1">
                <a:solidFill>
                  <a:srgbClr val="0000FF"/>
                </a:solidFill>
              </a:rPr>
              <a:t>Năm</a:t>
            </a:r>
            <a:r>
              <a:rPr lang="en-US" altLang="en-US" b="1" dirty="0">
                <a:solidFill>
                  <a:srgbClr val="0000FF"/>
                </a:solidFill>
              </a:rPr>
              <a:t>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tử</a:t>
            </a:r>
            <a:r>
              <a:rPr lang="en-US" altLang="en-US" b="1" dirty="0">
                <a:solidFill>
                  <a:srgbClr val="0000FF"/>
                </a:solidFill>
              </a:rPr>
              <a:t> </a:t>
            </a:r>
            <a:r>
              <a:rPr lang="en-US" altLang="en-US" dirty="0"/>
              <a:t>hydrogen </a:t>
            </a:r>
            <a:r>
              <a:rPr lang="vi-VN" altLang="en-US" b="1" dirty="0">
                <a:solidFill>
                  <a:srgbClr val="0000FF"/>
                </a:solidFill>
              </a:rPr>
              <a:t>: </a:t>
            </a:r>
            <a:endParaRPr lang="en-US" altLang="en-US" b="1" dirty="0">
              <a:solidFill>
                <a:srgbClr val="0000FF"/>
              </a:solidFill>
            </a:endParaRPr>
          </a:p>
          <a:p>
            <a:pPr marL="514350" indent="-514350">
              <a:spcBef>
                <a:spcPts val="600"/>
              </a:spcBef>
              <a:spcAft>
                <a:spcPts val="600"/>
              </a:spcAft>
              <a:buAutoNum type="alphaLcParenR"/>
            </a:pPr>
            <a:r>
              <a:rPr lang="en-US" altLang="en-US" b="1" dirty="0" err="1" smtClean="0">
                <a:solidFill>
                  <a:srgbClr val="0000FF"/>
                </a:solidFill>
              </a:rPr>
              <a:t>Bốn</a:t>
            </a:r>
            <a:r>
              <a:rPr lang="en-US" altLang="en-US" b="1" dirty="0" smtClean="0">
                <a:solidFill>
                  <a:srgbClr val="0000FF"/>
                </a:solidFill>
              </a:rPr>
              <a:t>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tử</a:t>
            </a:r>
            <a:r>
              <a:rPr lang="en-US" altLang="en-US" b="1" dirty="0">
                <a:solidFill>
                  <a:srgbClr val="0000FF"/>
                </a:solidFill>
              </a:rPr>
              <a:t> </a:t>
            </a:r>
            <a:r>
              <a:rPr lang="en-US" altLang="en-US" dirty="0" err="1"/>
              <a:t>Aluminium</a:t>
            </a:r>
            <a:r>
              <a:rPr lang="en-US" altLang="en-US" dirty="0"/>
              <a:t> </a:t>
            </a:r>
            <a:r>
              <a:rPr lang="vi-VN" altLang="en-US" b="1" dirty="0">
                <a:solidFill>
                  <a:srgbClr val="0000FF"/>
                </a:solidFill>
              </a:rPr>
              <a:t>: </a:t>
            </a:r>
          </a:p>
          <a:p>
            <a:pPr>
              <a:spcBef>
                <a:spcPts val="600"/>
              </a:spcBef>
              <a:spcAft>
                <a:spcPts val="600"/>
              </a:spcAft>
              <a:buNone/>
            </a:pPr>
            <a:r>
              <a:rPr lang="en-US" altLang="en-US" b="1" dirty="0">
                <a:solidFill>
                  <a:srgbClr val="0000FF"/>
                </a:solidFill>
              </a:rPr>
              <a:t>c) Ba</a:t>
            </a:r>
            <a:r>
              <a:rPr lang="vi-VN" altLang="en-US" b="1" dirty="0">
                <a:solidFill>
                  <a:srgbClr val="0000FF"/>
                </a:solidFill>
              </a:rPr>
              <a:t>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tử</a:t>
            </a:r>
            <a:r>
              <a:rPr lang="en-US" altLang="en-US" b="1" dirty="0">
                <a:solidFill>
                  <a:srgbClr val="0000FF"/>
                </a:solidFill>
              </a:rPr>
              <a:t> </a:t>
            </a:r>
            <a:r>
              <a:rPr lang="en-US" altLang="en-US" dirty="0"/>
              <a:t>Sodium </a:t>
            </a:r>
            <a:r>
              <a:rPr lang="vi-VN" altLang="en-US" b="1" dirty="0">
                <a:solidFill>
                  <a:srgbClr val="0000FF"/>
                </a:solidFill>
              </a:rPr>
              <a:t>:</a:t>
            </a:r>
            <a:endParaRPr lang="en-US" dirty="0"/>
          </a:p>
        </p:txBody>
      </p:sp>
      <p:sp>
        <p:nvSpPr>
          <p:cNvPr id="12293" name="Rectangle 5"/>
          <p:cNvSpPr>
            <a:spLocks noChangeArrowheads="1"/>
          </p:cNvSpPr>
          <p:nvPr/>
        </p:nvSpPr>
        <p:spPr bwMode="auto">
          <a:xfrm>
            <a:off x="2757734" y="4869161"/>
            <a:ext cx="6578003"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ts val="600"/>
              </a:spcBef>
              <a:spcAft>
                <a:spcPts val="600"/>
              </a:spcAft>
              <a:buFont typeface="Vrinda" pitchFamily="34" charset="0"/>
              <a:buChar char="-"/>
            </a:pPr>
            <a:r>
              <a:rPr lang="vi-VN" altLang="en-US" b="1" dirty="0">
                <a:solidFill>
                  <a:srgbClr val="0000FF"/>
                </a:solidFill>
              </a:rPr>
              <a:t>6</a:t>
            </a:r>
            <a:r>
              <a:rPr lang="en-US" altLang="en-US" b="1" dirty="0">
                <a:solidFill>
                  <a:srgbClr val="0000FF"/>
                </a:solidFill>
              </a:rPr>
              <a:t> </a:t>
            </a:r>
            <a:r>
              <a:rPr lang="vi-VN" altLang="en-US" b="1" dirty="0">
                <a:solidFill>
                  <a:srgbClr val="0000FF"/>
                </a:solidFill>
              </a:rPr>
              <a:t>N: 6</a:t>
            </a:r>
            <a:r>
              <a:rPr lang="en-US" altLang="en-US" b="1" dirty="0">
                <a:solidFill>
                  <a:srgbClr val="0000FF"/>
                </a:solidFill>
              </a:rPr>
              <a:t>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tử</a:t>
            </a:r>
            <a:r>
              <a:rPr lang="en-US" altLang="en-US" b="1" dirty="0">
                <a:solidFill>
                  <a:srgbClr val="0000FF"/>
                </a:solidFill>
              </a:rPr>
              <a:t> Nitrogen</a:t>
            </a:r>
            <a:endParaRPr lang="vi-VN" altLang="en-US" b="1" dirty="0">
              <a:solidFill>
                <a:srgbClr val="0000FF"/>
              </a:solidFill>
            </a:endParaRPr>
          </a:p>
          <a:p>
            <a:pPr>
              <a:spcBef>
                <a:spcPts val="600"/>
              </a:spcBef>
              <a:spcAft>
                <a:spcPts val="600"/>
              </a:spcAft>
              <a:buFont typeface="Vrinda" pitchFamily="34" charset="0"/>
              <a:buChar char="-"/>
            </a:pPr>
            <a:r>
              <a:rPr lang="vi-VN" altLang="en-US" b="1" dirty="0">
                <a:solidFill>
                  <a:srgbClr val="0000FF"/>
                </a:solidFill>
              </a:rPr>
              <a:t>2</a:t>
            </a:r>
            <a:r>
              <a:rPr lang="en-US" altLang="en-US" b="1" dirty="0">
                <a:solidFill>
                  <a:srgbClr val="0000FF"/>
                </a:solidFill>
              </a:rPr>
              <a:t> </a:t>
            </a:r>
            <a:r>
              <a:rPr lang="vi-VN" altLang="en-US" b="1" dirty="0">
                <a:solidFill>
                  <a:srgbClr val="0000FF"/>
                </a:solidFill>
              </a:rPr>
              <a:t>B: 2</a:t>
            </a:r>
            <a:r>
              <a:rPr lang="en-US" altLang="en-US" b="1" dirty="0">
                <a:solidFill>
                  <a:srgbClr val="0000FF"/>
                </a:solidFill>
              </a:rPr>
              <a:t>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tử</a:t>
            </a:r>
            <a:r>
              <a:rPr lang="en-US" altLang="en-US" b="1" dirty="0">
                <a:solidFill>
                  <a:srgbClr val="0000FF"/>
                </a:solidFill>
              </a:rPr>
              <a:t> Bo</a:t>
            </a:r>
            <a:r>
              <a:rPr lang="vi-VN" altLang="en-US" b="1" dirty="0">
                <a:solidFill>
                  <a:srgbClr val="0000FF"/>
                </a:solidFill>
              </a:rPr>
              <a:t>r</a:t>
            </a:r>
            <a:r>
              <a:rPr lang="en-US" altLang="en-US" b="1" dirty="0">
                <a:solidFill>
                  <a:srgbClr val="0000FF"/>
                </a:solidFill>
              </a:rPr>
              <a:t>on</a:t>
            </a:r>
            <a:endParaRPr lang="vi-VN" altLang="en-US" b="1" dirty="0">
              <a:solidFill>
                <a:srgbClr val="0000FF"/>
              </a:solidFill>
            </a:endParaRPr>
          </a:p>
          <a:p>
            <a:pPr>
              <a:spcBef>
                <a:spcPts val="600"/>
              </a:spcBef>
              <a:spcAft>
                <a:spcPts val="600"/>
              </a:spcAft>
              <a:buFont typeface="Vrinda" pitchFamily="34" charset="0"/>
              <a:buChar char="-"/>
            </a:pPr>
            <a:r>
              <a:rPr lang="vi-VN" altLang="en-US" b="1" dirty="0">
                <a:solidFill>
                  <a:srgbClr val="0000FF"/>
                </a:solidFill>
              </a:rPr>
              <a:t>3</a:t>
            </a:r>
            <a:r>
              <a:rPr lang="en-US" altLang="en-US" b="1" dirty="0">
                <a:solidFill>
                  <a:srgbClr val="0000FF"/>
                </a:solidFill>
              </a:rPr>
              <a:t> O </a:t>
            </a:r>
            <a:r>
              <a:rPr lang="vi-VN" altLang="en-US" b="1" dirty="0">
                <a:solidFill>
                  <a:srgbClr val="0000FF"/>
                </a:solidFill>
              </a:rPr>
              <a:t>: 3 </a:t>
            </a:r>
            <a:r>
              <a:rPr lang="en-US" altLang="en-US" b="1" dirty="0" err="1">
                <a:solidFill>
                  <a:srgbClr val="0000FF"/>
                </a:solidFill>
              </a:rPr>
              <a:t>nguyên</a:t>
            </a:r>
            <a:r>
              <a:rPr lang="en-US" altLang="en-US" b="1" dirty="0">
                <a:solidFill>
                  <a:srgbClr val="0000FF"/>
                </a:solidFill>
              </a:rPr>
              <a:t> </a:t>
            </a:r>
            <a:r>
              <a:rPr lang="en-US" altLang="en-US" b="1" dirty="0" err="1">
                <a:solidFill>
                  <a:srgbClr val="0000FF"/>
                </a:solidFill>
              </a:rPr>
              <a:t>tử</a:t>
            </a:r>
            <a:r>
              <a:rPr lang="en-US" altLang="en-US" b="1" dirty="0">
                <a:solidFill>
                  <a:srgbClr val="0000FF"/>
                </a:solidFill>
              </a:rPr>
              <a:t> Oxygen</a:t>
            </a:r>
          </a:p>
        </p:txBody>
      </p:sp>
      <p:sp>
        <p:nvSpPr>
          <p:cNvPr id="12294" name="Rectangle 6"/>
          <p:cNvSpPr>
            <a:spLocks noChangeArrowheads="1"/>
          </p:cNvSpPr>
          <p:nvPr/>
        </p:nvSpPr>
        <p:spPr bwMode="auto">
          <a:xfrm>
            <a:off x="2762250" y="3861048"/>
            <a:ext cx="655677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FontTx/>
              <a:buNone/>
            </a:pPr>
            <a:r>
              <a:rPr lang="fr-FR" altLang="en-US" b="1" dirty="0" err="1"/>
              <a:t>Bài</a:t>
            </a:r>
            <a:r>
              <a:rPr lang="fr-FR" altLang="en-US" b="1" dirty="0"/>
              <a:t> 2:</a:t>
            </a:r>
            <a:r>
              <a:rPr lang="fr-FR" altLang="en-US" dirty="0"/>
              <a:t> </a:t>
            </a:r>
            <a:r>
              <a:rPr lang="en-US" altLang="en-US" dirty="0" err="1"/>
              <a:t>Cách</a:t>
            </a:r>
            <a:r>
              <a:rPr lang="en-US" altLang="en-US" dirty="0"/>
              <a:t> </a:t>
            </a:r>
            <a:r>
              <a:rPr lang="en-US" altLang="en-US" dirty="0" err="1"/>
              <a:t>viết</a:t>
            </a:r>
            <a:r>
              <a:rPr lang="en-US" altLang="en-US" dirty="0"/>
              <a:t> 6 N, 2 Ba, 3 He </a:t>
            </a:r>
            <a:r>
              <a:rPr lang="en-US" altLang="en-US" dirty="0" err="1"/>
              <a:t>lần</a:t>
            </a:r>
            <a:r>
              <a:rPr lang="en-US" altLang="en-US" dirty="0"/>
              <a:t> </a:t>
            </a:r>
            <a:r>
              <a:rPr lang="en-US" altLang="en-US" dirty="0" err="1"/>
              <a:t>lượt</a:t>
            </a:r>
            <a:r>
              <a:rPr lang="en-US" altLang="en-US" dirty="0"/>
              <a:t> </a:t>
            </a:r>
            <a:r>
              <a:rPr lang="en-US" altLang="en-US" dirty="0" err="1"/>
              <a:t>chỉ</a:t>
            </a:r>
            <a:r>
              <a:rPr lang="en-US" altLang="en-US" dirty="0"/>
              <a:t> ý </a:t>
            </a:r>
            <a:r>
              <a:rPr lang="en-US" altLang="en-US" dirty="0" err="1"/>
              <a:t>gì</a:t>
            </a:r>
            <a:r>
              <a:rPr lang="en-US" altLang="en-US" dirty="0"/>
              <a:t>? </a:t>
            </a:r>
            <a:endParaRPr lang="vi-VN" altLang="en-US" dirty="0"/>
          </a:p>
        </p:txBody>
      </p:sp>
      <p:sp>
        <p:nvSpPr>
          <p:cNvPr id="12296" name="Rectangle 8"/>
          <p:cNvSpPr>
            <a:spLocks noChangeArrowheads="1"/>
          </p:cNvSpPr>
          <p:nvPr/>
        </p:nvSpPr>
        <p:spPr bwMode="auto">
          <a:xfrm>
            <a:off x="8591367" y="1613804"/>
            <a:ext cx="1488739"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a:spcBef>
                <a:spcPts val="600"/>
              </a:spcBef>
              <a:spcAft>
                <a:spcPts val="600"/>
              </a:spcAft>
              <a:buNone/>
            </a:pPr>
            <a:r>
              <a:rPr lang="vi-VN" altLang="en-US" b="1" dirty="0">
                <a:solidFill>
                  <a:srgbClr val="0000FF"/>
                </a:solidFill>
              </a:rPr>
              <a:t>5</a:t>
            </a:r>
            <a:r>
              <a:rPr lang="en-US" altLang="en-US" b="1" dirty="0">
                <a:solidFill>
                  <a:srgbClr val="0000FF"/>
                </a:solidFill>
              </a:rPr>
              <a:t> </a:t>
            </a:r>
            <a:r>
              <a:rPr lang="vi-VN" altLang="en-US" b="1" dirty="0">
                <a:solidFill>
                  <a:srgbClr val="0000FF"/>
                </a:solidFill>
              </a:rPr>
              <a:t>H</a:t>
            </a:r>
          </a:p>
          <a:p>
            <a:pPr marL="0" indent="0">
              <a:spcBef>
                <a:spcPts val="600"/>
              </a:spcBef>
              <a:spcAft>
                <a:spcPts val="600"/>
              </a:spcAft>
              <a:buNone/>
            </a:pPr>
            <a:r>
              <a:rPr lang="vi-VN" altLang="en-US" b="1" dirty="0">
                <a:solidFill>
                  <a:srgbClr val="0000FF"/>
                </a:solidFill>
              </a:rPr>
              <a:t>4</a:t>
            </a:r>
            <a:r>
              <a:rPr lang="en-US" altLang="en-US" b="1" dirty="0">
                <a:solidFill>
                  <a:srgbClr val="0000FF"/>
                </a:solidFill>
              </a:rPr>
              <a:t> </a:t>
            </a:r>
            <a:r>
              <a:rPr lang="vi-VN" altLang="en-US" b="1" dirty="0">
                <a:solidFill>
                  <a:srgbClr val="0000FF"/>
                </a:solidFill>
              </a:rPr>
              <a:t>Al</a:t>
            </a:r>
          </a:p>
          <a:p>
            <a:pPr marL="0" indent="0">
              <a:spcBef>
                <a:spcPts val="600"/>
              </a:spcBef>
              <a:spcAft>
                <a:spcPts val="600"/>
              </a:spcAft>
              <a:buNone/>
            </a:pPr>
            <a:r>
              <a:rPr lang="vi-VN" altLang="en-US" b="1" dirty="0">
                <a:solidFill>
                  <a:srgbClr val="0000FF"/>
                </a:solidFill>
              </a:rPr>
              <a:t>3</a:t>
            </a:r>
            <a:r>
              <a:rPr lang="en-US" altLang="en-US" b="1" dirty="0">
                <a:solidFill>
                  <a:srgbClr val="0000FF"/>
                </a:solidFill>
              </a:rPr>
              <a:t> </a:t>
            </a:r>
            <a:r>
              <a:rPr lang="vi-VN" altLang="en-US" b="1" dirty="0">
                <a:solidFill>
                  <a:srgbClr val="0000FF"/>
                </a:solidFill>
              </a:rPr>
              <a:t>Na</a:t>
            </a:r>
            <a:endParaRPr lang="en-US" altLang="en-US" b="1" dirty="0">
              <a:solidFill>
                <a:srgbClr val="0000FF"/>
              </a:solidFill>
            </a:endParaRPr>
          </a:p>
        </p:txBody>
      </p:sp>
      <p:sp>
        <p:nvSpPr>
          <p:cNvPr id="2" name="TextBox 1"/>
          <p:cNvSpPr txBox="1"/>
          <p:nvPr/>
        </p:nvSpPr>
        <p:spPr>
          <a:xfrm>
            <a:off x="1695128" y="13554"/>
            <a:ext cx="4032448"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đôi</a:t>
            </a:r>
            <a:r>
              <a:rPr lang="en-US" sz="2400" dirty="0">
                <a:solidFill>
                  <a:srgbClr val="FF0000"/>
                </a:solidFill>
                <a:latin typeface="Times New Roman" panose="02020603050405020304" pitchFamily="18" charset="0"/>
                <a:cs typeface="Times New Roman" panose="02020603050405020304" pitchFamily="18" charset="0"/>
              </a:rPr>
              <a:t> 2 </a:t>
            </a:r>
            <a:r>
              <a:rPr lang="en-US" sz="2400" dirty="0" err="1">
                <a:solidFill>
                  <a:srgbClr val="FF0000"/>
                </a:solidFill>
                <a:latin typeface="Times New Roman" panose="02020603050405020304" pitchFamily="18" charset="0"/>
                <a:cs typeface="Times New Roman" panose="02020603050405020304" pitchFamily="18" charset="0"/>
              </a:rPr>
              <a:t>phút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53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294"/>
                                        </p:tgtEl>
                                        <p:attrNameLst>
                                          <p:attrName>style.visibility</p:attrName>
                                        </p:attrNameLst>
                                      </p:cBhvr>
                                      <p:to>
                                        <p:strVal val="visible"/>
                                      </p:to>
                                    </p:set>
                                    <p:animEffect transition="in" filter="blinds(horizontal)">
                                      <p:cBhvr>
                                        <p:cTn id="21" dur="500"/>
                                        <p:tgtEl>
                                          <p:spTgt spid="1229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296">
                                            <p:txEl>
                                              <p:pRg st="0" end="0"/>
                                            </p:txEl>
                                          </p:spTgt>
                                        </p:tgtEl>
                                        <p:attrNameLst>
                                          <p:attrName>style.visibility</p:attrName>
                                        </p:attrNameLst>
                                      </p:cBhvr>
                                      <p:to>
                                        <p:strVal val="visible"/>
                                      </p:to>
                                    </p:set>
                                    <p:anim calcmode="lin" valueType="num">
                                      <p:cBhvr additive="base">
                                        <p:cTn id="26" dur="500" fill="hold"/>
                                        <p:tgtEl>
                                          <p:spTgt spid="1229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2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296">
                                            <p:txEl>
                                              <p:pRg st="1" end="1"/>
                                            </p:txEl>
                                          </p:spTgt>
                                        </p:tgtEl>
                                        <p:attrNameLst>
                                          <p:attrName>style.visibility</p:attrName>
                                        </p:attrNameLst>
                                      </p:cBhvr>
                                      <p:to>
                                        <p:strVal val="visible"/>
                                      </p:to>
                                    </p:set>
                                    <p:anim calcmode="lin" valueType="num">
                                      <p:cBhvr additive="base">
                                        <p:cTn id="32" dur="500" fill="hold"/>
                                        <p:tgtEl>
                                          <p:spTgt spid="1229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2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296">
                                            <p:txEl>
                                              <p:pRg st="2" end="2"/>
                                            </p:txEl>
                                          </p:spTgt>
                                        </p:tgtEl>
                                        <p:attrNameLst>
                                          <p:attrName>style.visibility</p:attrName>
                                        </p:attrNameLst>
                                      </p:cBhvr>
                                      <p:to>
                                        <p:strVal val="visible"/>
                                      </p:to>
                                    </p:set>
                                    <p:anim calcmode="lin" valueType="num">
                                      <p:cBhvr additive="base">
                                        <p:cTn id="38" dur="500" fill="hold"/>
                                        <p:tgtEl>
                                          <p:spTgt spid="12296">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2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2293">
                                            <p:txEl>
                                              <p:pRg st="0" end="0"/>
                                            </p:txEl>
                                          </p:spTgt>
                                        </p:tgtEl>
                                        <p:attrNameLst>
                                          <p:attrName>style.visibility</p:attrName>
                                        </p:attrNameLst>
                                      </p:cBhvr>
                                      <p:to>
                                        <p:strVal val="visible"/>
                                      </p:to>
                                    </p:set>
                                    <p:anim calcmode="lin" valueType="num">
                                      <p:cBhvr additive="base">
                                        <p:cTn id="44" dur="500" fill="hold"/>
                                        <p:tgtEl>
                                          <p:spTgt spid="1229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22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293">
                                            <p:txEl>
                                              <p:pRg st="1" end="1"/>
                                            </p:txEl>
                                          </p:spTgt>
                                        </p:tgtEl>
                                        <p:attrNameLst>
                                          <p:attrName>style.visibility</p:attrName>
                                        </p:attrNameLst>
                                      </p:cBhvr>
                                      <p:to>
                                        <p:strVal val="visible"/>
                                      </p:to>
                                    </p:set>
                                    <p:anim calcmode="lin" valueType="num">
                                      <p:cBhvr additive="base">
                                        <p:cTn id="50" dur="500" fill="hold"/>
                                        <p:tgtEl>
                                          <p:spTgt spid="1229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2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12293">
                                            <p:txEl>
                                              <p:pRg st="2" end="2"/>
                                            </p:txEl>
                                          </p:spTgt>
                                        </p:tgtEl>
                                        <p:attrNameLst>
                                          <p:attrName>style.visibility</p:attrName>
                                        </p:attrNameLst>
                                      </p:cBhvr>
                                      <p:to>
                                        <p:strVal val="visible"/>
                                      </p:to>
                                    </p:set>
                                    <p:anim calcmode="lin" valueType="num">
                                      <p:cBhvr additive="base">
                                        <p:cTn id="56" dur="500" fill="hold"/>
                                        <p:tgtEl>
                                          <p:spTgt spid="12293">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29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12;p38">
            <a:extLst>
              <a:ext uri="{FF2B5EF4-FFF2-40B4-BE49-F238E27FC236}">
                <a16:creationId xmlns:a16="http://schemas.microsoft.com/office/drawing/2014/main" id="{E7872E25-1457-C885-A216-2AFA232138C6}"/>
              </a:ext>
            </a:extLst>
          </p:cNvPr>
          <p:cNvSpPr txBox="1">
            <a:spLocks/>
          </p:cNvSpPr>
          <p:nvPr/>
        </p:nvSpPr>
        <p:spPr>
          <a:xfrm>
            <a:off x="543000" y="1135400"/>
            <a:ext cx="11089232" cy="1902082"/>
          </a:xfrm>
          <a:prstGeom prst="rect">
            <a:avLst/>
          </a:prstGeom>
          <a:ln w="38100">
            <a:solidFill>
              <a:srgbClr val="7030A0"/>
            </a:solidFill>
            <a:prstDash val="lgDashDot"/>
          </a:ln>
        </p:spPr>
        <p:txBody>
          <a:bodyPr spcFirstLastPara="1" vert="horz" wrap="square" lIns="91425" tIns="91425" rIns="91425" bIns="91425" rtlCol="0" anchor="t"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57175" indent="-257175">
              <a:lnSpc>
                <a:spcPct val="115000"/>
              </a:lnSpc>
              <a:buFont typeface="Times New Roman" panose="02020603050405020304" pitchFamily="18" charset="0"/>
              <a:buChar char="-"/>
            </a:pPr>
            <a:r>
              <a:rPr lang="en-US" sz="3500" dirty="0">
                <a:latin typeface="Caribi"/>
                <a:ea typeface="Times New Roman" panose="02020603050405020304" pitchFamily="18" charset="0"/>
                <a:cs typeface="Times New Roman" panose="02020603050405020304" pitchFamily="18" charset="0"/>
              </a:rPr>
              <a:t> HS </a:t>
            </a:r>
            <a:r>
              <a:rPr lang="en-US" sz="3500" dirty="0" err="1">
                <a:latin typeface="Caribi"/>
                <a:ea typeface="Times New Roman" panose="02020603050405020304" pitchFamily="18" charset="0"/>
                <a:cs typeface="Times New Roman" panose="02020603050405020304" pitchFamily="18" charset="0"/>
              </a:rPr>
              <a:t>thảo</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luận</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ghép</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hình</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trái</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tim</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để</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ghép</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tên</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nguyên</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tố</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phù</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hợp</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với</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kí</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hiệu</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hoá</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học</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và</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ngược</a:t>
            </a:r>
            <a:r>
              <a:rPr lang="en-US" sz="3500" dirty="0">
                <a:latin typeface="Caribi"/>
                <a:ea typeface="Times New Roman" panose="02020603050405020304" pitchFamily="18" charset="0"/>
                <a:cs typeface="Times New Roman" panose="02020603050405020304" pitchFamily="18" charset="0"/>
              </a:rPr>
              <a:t> </a:t>
            </a:r>
            <a:r>
              <a:rPr lang="en-US" sz="3500" dirty="0" err="1">
                <a:latin typeface="Caribi"/>
                <a:ea typeface="Times New Roman" panose="02020603050405020304" pitchFamily="18" charset="0"/>
                <a:cs typeface="Times New Roman" panose="02020603050405020304" pitchFamily="18" charset="0"/>
              </a:rPr>
              <a:t>lại</a:t>
            </a:r>
            <a:r>
              <a:rPr lang="en-US" sz="3500" dirty="0">
                <a:latin typeface="Caribi"/>
                <a:ea typeface="Times New Roman" panose="02020603050405020304" pitchFamily="18" charset="0"/>
                <a:cs typeface="Times New Roman" panose="02020603050405020304" pitchFamily="18" charset="0"/>
              </a:rPr>
              <a:t>. (2 </a:t>
            </a:r>
            <a:r>
              <a:rPr lang="en-US" sz="3500" dirty="0" err="1">
                <a:latin typeface="Caribi"/>
                <a:ea typeface="Times New Roman" panose="02020603050405020304" pitchFamily="18" charset="0"/>
                <a:cs typeface="Times New Roman" panose="02020603050405020304" pitchFamily="18" charset="0"/>
              </a:rPr>
              <a:t>phút</a:t>
            </a:r>
            <a:r>
              <a:rPr lang="en-US" sz="3500" dirty="0">
                <a:latin typeface="Caribi"/>
                <a:ea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F4693DB-6FF3-89B7-D7DA-C8EE22E18D59}"/>
              </a:ext>
            </a:extLst>
          </p:cNvPr>
          <p:cNvSpPr/>
          <p:nvPr/>
        </p:nvSpPr>
        <p:spPr>
          <a:xfrm>
            <a:off x="3290877" y="315872"/>
            <a:ext cx="4859243" cy="4570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err="1">
                <a:solidFill>
                  <a:srgbClr val="C00000"/>
                </a:solidFill>
                <a:latin typeface="Caribi"/>
                <a:cs typeface="Times New Roman" panose="02020603050405020304" pitchFamily="18" charset="0"/>
              </a:rPr>
              <a:t>Ghép</a:t>
            </a:r>
            <a:r>
              <a:rPr lang="en-US" sz="3500" b="1" dirty="0">
                <a:solidFill>
                  <a:srgbClr val="C00000"/>
                </a:solidFill>
                <a:latin typeface="Caribi"/>
                <a:cs typeface="Times New Roman" panose="02020603050405020304" pitchFamily="18" charset="0"/>
              </a:rPr>
              <a:t> </a:t>
            </a:r>
            <a:r>
              <a:rPr lang="en-US" sz="3500" b="1" dirty="0" err="1">
                <a:solidFill>
                  <a:srgbClr val="C00000"/>
                </a:solidFill>
                <a:latin typeface="Caribi"/>
                <a:cs typeface="Times New Roman" panose="02020603050405020304" pitchFamily="18" charset="0"/>
              </a:rPr>
              <a:t>nửa</a:t>
            </a:r>
            <a:r>
              <a:rPr lang="en-US" sz="3500" b="1" dirty="0">
                <a:solidFill>
                  <a:srgbClr val="C00000"/>
                </a:solidFill>
                <a:latin typeface="Caribi"/>
                <a:cs typeface="Times New Roman" panose="02020603050405020304" pitchFamily="18" charset="0"/>
              </a:rPr>
              <a:t> </a:t>
            </a:r>
            <a:r>
              <a:rPr lang="en-US" sz="3500" b="1" dirty="0" err="1">
                <a:solidFill>
                  <a:srgbClr val="C00000"/>
                </a:solidFill>
                <a:latin typeface="Caribi"/>
                <a:cs typeface="Times New Roman" panose="02020603050405020304" pitchFamily="18" charset="0"/>
              </a:rPr>
              <a:t>yêu</a:t>
            </a:r>
            <a:r>
              <a:rPr lang="en-US" sz="3500" b="1" dirty="0">
                <a:solidFill>
                  <a:srgbClr val="C00000"/>
                </a:solidFill>
                <a:latin typeface="Caribi"/>
                <a:cs typeface="Times New Roman" panose="02020603050405020304" pitchFamily="18" charset="0"/>
              </a:rPr>
              <a:t> </a:t>
            </a:r>
            <a:r>
              <a:rPr lang="en-US" sz="3500" b="1" dirty="0" err="1">
                <a:solidFill>
                  <a:srgbClr val="C00000"/>
                </a:solidFill>
                <a:latin typeface="Caribi"/>
                <a:cs typeface="Times New Roman" panose="02020603050405020304" pitchFamily="18" charset="0"/>
              </a:rPr>
              <a:t>thương</a:t>
            </a:r>
            <a:endParaRPr lang="vi-VN" sz="3500" b="1" dirty="0">
              <a:solidFill>
                <a:srgbClr val="C00000"/>
              </a:solidFill>
              <a:latin typeface="Caribi"/>
              <a:cs typeface="Times New Roman" panose="02020603050405020304" pitchFamily="18" charset="0"/>
            </a:endParaRPr>
          </a:p>
        </p:txBody>
      </p:sp>
      <p:pic>
        <p:nvPicPr>
          <p:cNvPr id="5" name="Picture 4" descr="A black and white outline of a heart&#10;&#10;Description automatically generated">
            <a:extLst>
              <a:ext uri="{FF2B5EF4-FFF2-40B4-BE49-F238E27FC236}">
                <a16:creationId xmlns:a16="http://schemas.microsoft.com/office/drawing/2014/main" id="{907A53BD-1F6A-DF5F-EBC9-4FE94860086C}"/>
              </a:ext>
            </a:extLst>
          </p:cNvPr>
          <p:cNvPicPr/>
          <p:nvPr/>
        </p:nvPicPr>
        <p:blipFill rotWithShape="1">
          <a:blip r:embed="rId5">
            <a:extLst>
              <a:ext uri="{28A0092B-C50C-407E-A947-70E740481C1C}">
                <a14:useLocalDpi xmlns:a14="http://schemas.microsoft.com/office/drawing/2010/main" val="0"/>
              </a:ext>
            </a:extLst>
          </a:blip>
          <a:srcRect l="13491" t="3059" r="13051" b="3707"/>
          <a:stretch/>
        </p:blipFill>
        <p:spPr bwMode="auto">
          <a:xfrm>
            <a:off x="3639344" y="3399925"/>
            <a:ext cx="1914464" cy="2492195"/>
          </a:xfrm>
          <a:prstGeom prst="rect">
            <a:avLst/>
          </a:prstGeom>
          <a:noFill/>
          <a:ln>
            <a:noFill/>
          </a:ln>
          <a:extLst>
            <a:ext uri="{53640926-AAD7-44D8-BBD7-CCE9431645EC}">
              <a14:shadowObscured xmlns:a14="http://schemas.microsoft.com/office/drawing/2010/main"/>
            </a:ext>
          </a:extLst>
        </p:spPr>
      </p:pic>
      <p:pic>
        <p:nvPicPr>
          <p:cNvPr id="6" name="Picture 5" descr="A black and white outline of a heart&#10;&#10;Description automatically generated">
            <a:extLst>
              <a:ext uri="{FF2B5EF4-FFF2-40B4-BE49-F238E27FC236}">
                <a16:creationId xmlns:a16="http://schemas.microsoft.com/office/drawing/2014/main" id="{4AADE632-9B81-375C-B279-0D3EBD1A181E}"/>
              </a:ext>
            </a:extLst>
          </p:cNvPr>
          <p:cNvPicPr/>
          <p:nvPr/>
        </p:nvPicPr>
        <p:blipFill rotWithShape="1">
          <a:blip r:embed="rId5">
            <a:extLst>
              <a:ext uri="{28A0092B-C50C-407E-A947-70E740481C1C}">
                <a14:useLocalDpi xmlns:a14="http://schemas.microsoft.com/office/drawing/2010/main" val="0"/>
              </a:ext>
            </a:extLst>
          </a:blip>
          <a:srcRect l="13491" t="3059" r="13051" b="3707"/>
          <a:stretch/>
        </p:blipFill>
        <p:spPr bwMode="auto">
          <a:xfrm flipH="1">
            <a:off x="5655568" y="3399927"/>
            <a:ext cx="1914464" cy="2492195"/>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AB707A1-D255-2C1B-D97B-C70E835EDD6D}"/>
              </a:ext>
            </a:extLst>
          </p:cNvPr>
          <p:cNvPicPr>
            <a:picLocks noChangeAspect="1"/>
          </p:cNvPicPr>
          <p:nvPr/>
        </p:nvPicPr>
        <p:blipFill>
          <a:blip r:embed="rId6"/>
          <a:stretch>
            <a:fillRect/>
          </a:stretch>
        </p:blipFill>
        <p:spPr>
          <a:xfrm>
            <a:off x="6159624" y="4341959"/>
            <a:ext cx="617273" cy="608129"/>
          </a:xfrm>
          <a:prstGeom prst="rect">
            <a:avLst/>
          </a:prstGeom>
        </p:spPr>
      </p:pic>
      <p:pic>
        <p:nvPicPr>
          <p:cNvPr id="9" name="Picture 8">
            <a:extLst>
              <a:ext uri="{FF2B5EF4-FFF2-40B4-BE49-F238E27FC236}">
                <a16:creationId xmlns:a16="http://schemas.microsoft.com/office/drawing/2014/main" id="{40AE5304-4B68-EA03-008D-5212D1E4B7BA}"/>
              </a:ext>
            </a:extLst>
          </p:cNvPr>
          <p:cNvPicPr>
            <a:picLocks noChangeAspect="1"/>
          </p:cNvPicPr>
          <p:nvPr/>
        </p:nvPicPr>
        <p:blipFill>
          <a:blip r:embed="rId7"/>
          <a:stretch>
            <a:fillRect/>
          </a:stretch>
        </p:blipFill>
        <p:spPr>
          <a:xfrm>
            <a:off x="4281385" y="3861048"/>
            <a:ext cx="581048" cy="581048"/>
          </a:xfrm>
          <a:prstGeom prst="rect">
            <a:avLst/>
          </a:prstGeom>
        </p:spPr>
      </p:pic>
      <p:pic>
        <p:nvPicPr>
          <p:cNvPr id="4" name="2 min COUNTDOWN TIMER (Nho)">
            <a:hlinkClick r:id="" action="ppaction://media"/>
            <a:extLst>
              <a:ext uri="{FF2B5EF4-FFF2-40B4-BE49-F238E27FC236}">
                <a16:creationId xmlns:a16="http://schemas.microsoft.com/office/drawing/2014/main" id="{839B56D1-57CF-0316-D604-A6D97081F9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32032" y="116632"/>
            <a:ext cx="1588604" cy="907154"/>
          </a:xfrm>
          <a:prstGeom prst="rect">
            <a:avLst/>
          </a:prstGeom>
        </p:spPr>
      </p:pic>
    </p:spTree>
    <p:extLst>
      <p:ext uri="{BB962C8B-B14F-4D97-AF65-F5344CB8AC3E}">
        <p14:creationId xmlns:p14="http://schemas.microsoft.com/office/powerpoint/2010/main" val="145917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barn(inVertical)">
                                      <p:cBhvr>
                                        <p:cTn id="10" dur="500"/>
                                        <p:tgtEl>
                                          <p:spTgt spid="2">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6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3061">
                <p:cTn id="39"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build="p"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6578177" y="2475473"/>
            <a:ext cx="1759615" cy="2249672"/>
          </a:xfrm>
          <a:prstGeom prst="rect">
            <a:avLst/>
          </a:prstGeom>
          <a:noFill/>
          <a:ln>
            <a:noFill/>
          </a:ln>
          <a:extLst>
            <a:ext uri="{53640926-AAD7-44D8-BBD7-CCE9431645EC}">
              <a14:shadowObscured xmlns:a14="http://schemas.microsoft.com/office/drawing/2010/main"/>
            </a:ext>
          </a:extLst>
        </p:spPr>
      </p:pic>
      <p:pic>
        <p:nvPicPr>
          <p:cNvPr id="152" name="Picture 151" descr="A black and white outline of a heart&#10;&#10;Description automatically generated"/>
          <p:cNvPicPr/>
          <p:nvPr/>
        </p:nvPicPr>
        <p:blipFill rotWithShape="1">
          <a:blip r:embed="rId2" cstate="print">
            <a:extLst>
              <a:ext uri="{28A0092B-C50C-407E-A947-70E740481C1C}">
                <a14:useLocalDpi xmlns:a14="http://schemas.microsoft.com/office/drawing/2010/main" val="0"/>
              </a:ext>
            </a:extLst>
          </a:blip>
          <a:srcRect l="13491" t="3059" r="13051" b="3707"/>
          <a:stretch/>
        </p:blipFill>
        <p:spPr bwMode="auto">
          <a:xfrm>
            <a:off x="1896798" y="-47207"/>
            <a:ext cx="1619084" cy="2278185"/>
          </a:xfrm>
          <a:prstGeom prst="rect">
            <a:avLst/>
          </a:prstGeom>
          <a:noFill/>
          <a:ln>
            <a:noFill/>
          </a:ln>
          <a:extLst>
            <a:ext uri="{53640926-AAD7-44D8-BBD7-CCE9431645EC}">
              <a14:shadowObscured xmlns:a14="http://schemas.microsoft.com/office/drawing/2010/main"/>
            </a:ext>
          </a:extLst>
        </p:spPr>
      </p:pic>
      <p:pic>
        <p:nvPicPr>
          <p:cNvPr id="153" name="Picture 152" descr="A black and white outline of a heart&#10;&#10;Description automatically generated"/>
          <p:cNvPicPr/>
          <p:nvPr/>
        </p:nvPicPr>
        <p:blipFill rotWithShape="1">
          <a:blip r:embed="rId2" cstate="print">
            <a:extLst>
              <a:ext uri="{28A0092B-C50C-407E-A947-70E740481C1C}">
                <a14:useLocalDpi xmlns:a14="http://schemas.microsoft.com/office/drawing/2010/main" val="0"/>
              </a:ext>
            </a:extLst>
          </a:blip>
          <a:srcRect l="13491" t="3059" r="13051" b="3707"/>
          <a:stretch/>
        </p:blipFill>
        <p:spPr bwMode="auto">
          <a:xfrm flipH="1">
            <a:off x="3587446" y="-21091"/>
            <a:ext cx="1766874" cy="2225955"/>
          </a:xfrm>
          <a:prstGeom prst="rect">
            <a:avLst/>
          </a:prstGeom>
          <a:noFill/>
          <a:ln>
            <a:noFill/>
          </a:ln>
          <a:extLst>
            <a:ext uri="{53640926-AAD7-44D8-BBD7-CCE9431645EC}">
              <a14:shadowObscured xmlns:a14="http://schemas.microsoft.com/office/drawing/2010/main"/>
            </a:ext>
          </a:extLst>
        </p:spPr>
      </p:pic>
      <p:pic>
        <p:nvPicPr>
          <p:cNvPr id="154" name="Picture 153"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1595881" y="2426759"/>
            <a:ext cx="1725684" cy="2124801"/>
          </a:xfrm>
          <a:prstGeom prst="rect">
            <a:avLst/>
          </a:prstGeom>
          <a:noFill/>
          <a:ln>
            <a:noFill/>
          </a:ln>
          <a:extLst>
            <a:ext uri="{53640926-AAD7-44D8-BBD7-CCE9431645EC}">
              <a14:shadowObscured xmlns:a14="http://schemas.microsoft.com/office/drawing/2010/main"/>
            </a:ext>
          </a:extLst>
        </p:spPr>
      </p:pic>
      <p:pic>
        <p:nvPicPr>
          <p:cNvPr id="155" name="Picture 154"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flipH="1">
            <a:off x="8438927" y="2426760"/>
            <a:ext cx="1753147" cy="2298386"/>
          </a:xfrm>
          <a:prstGeom prst="rect">
            <a:avLst/>
          </a:prstGeom>
          <a:noFill/>
          <a:ln>
            <a:noFill/>
          </a:ln>
          <a:extLst>
            <a:ext uri="{53640926-AAD7-44D8-BBD7-CCE9431645EC}">
              <a14:shadowObscured xmlns:a14="http://schemas.microsoft.com/office/drawing/2010/main"/>
            </a:ext>
          </a:extLst>
        </p:spPr>
      </p:pic>
      <p:pic>
        <p:nvPicPr>
          <p:cNvPr id="156" name="Picture 155"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flipH="1">
            <a:off x="3448825" y="2426759"/>
            <a:ext cx="1686533" cy="2094394"/>
          </a:xfrm>
          <a:prstGeom prst="rect">
            <a:avLst/>
          </a:prstGeom>
          <a:noFill/>
          <a:ln>
            <a:noFill/>
          </a:ln>
          <a:extLst>
            <a:ext uri="{53640926-AAD7-44D8-BBD7-CCE9431645EC}">
              <a14:shadowObscured xmlns:a14="http://schemas.microsoft.com/office/drawing/2010/main"/>
            </a:ext>
          </a:extLst>
        </p:spPr>
      </p:pic>
      <p:pic>
        <p:nvPicPr>
          <p:cNvPr id="159" name="图片 3"/>
          <p:cNvPicPr/>
          <p:nvPr/>
        </p:nvPicPr>
        <p:blipFill>
          <a:blip r:embed="rId3" cstate="print">
            <a:extLst>
              <a:ext uri="{28A0092B-C50C-407E-A947-70E740481C1C}">
                <a14:useLocalDpi xmlns:a14="http://schemas.microsoft.com/office/drawing/2010/main" val="0"/>
              </a:ext>
            </a:extLst>
          </a:blip>
          <a:stretch>
            <a:fillRect/>
          </a:stretch>
        </p:blipFill>
        <p:spPr>
          <a:xfrm flipH="1">
            <a:off x="4006089" y="233425"/>
            <a:ext cx="767687" cy="429905"/>
          </a:xfrm>
          <a:prstGeom prst="rect">
            <a:avLst/>
          </a:prstGeom>
        </p:spPr>
      </p:pic>
      <p:pic>
        <p:nvPicPr>
          <p:cNvPr id="160" name="Picture 159"/>
          <p:cNvPicPr/>
          <p:nvPr/>
        </p:nvPicPr>
        <p:blipFill rotWithShape="1">
          <a:blip r:embed="rId4" cstate="print">
            <a:extLst>
              <a:ext uri="{28A0092B-C50C-407E-A947-70E740481C1C}">
                <a14:useLocalDpi xmlns:a14="http://schemas.microsoft.com/office/drawing/2010/main" val="0"/>
              </a:ext>
            </a:extLst>
          </a:blip>
          <a:srcRect l="45437" t="67083"/>
          <a:stretch/>
        </p:blipFill>
        <p:spPr bwMode="auto">
          <a:xfrm>
            <a:off x="3749904" y="1111745"/>
            <a:ext cx="553403" cy="614363"/>
          </a:xfrm>
          <a:prstGeom prst="rect">
            <a:avLst/>
          </a:prstGeom>
          <a:ln>
            <a:noFill/>
          </a:ln>
          <a:extLst>
            <a:ext uri="{53640926-AAD7-44D8-BBD7-CCE9431645EC}">
              <a14:shadowObscured xmlns:a14="http://schemas.microsoft.com/office/drawing/2010/main"/>
            </a:ext>
          </a:extLst>
        </p:spPr>
      </p:pic>
      <p:pic>
        <p:nvPicPr>
          <p:cNvPr id="161" name="图片 1"/>
          <p:cNvPicPr/>
          <p:nvPr/>
        </p:nvPicPr>
        <p:blipFill>
          <a:blip r:embed="rId5" cstate="print">
            <a:extLst>
              <a:ext uri="{28A0092B-C50C-407E-A947-70E740481C1C}">
                <a14:useLocalDpi xmlns:a14="http://schemas.microsoft.com/office/drawing/2010/main" val="0"/>
              </a:ext>
            </a:extLst>
          </a:blip>
          <a:stretch>
            <a:fillRect/>
          </a:stretch>
        </p:blipFill>
        <p:spPr>
          <a:xfrm>
            <a:off x="7734108" y="3693717"/>
            <a:ext cx="511791" cy="692410"/>
          </a:xfrm>
          <a:prstGeom prst="rect">
            <a:avLst/>
          </a:prstGeom>
        </p:spPr>
      </p:pic>
      <p:pic>
        <p:nvPicPr>
          <p:cNvPr id="162" name="Picture 161"/>
          <p:cNvPicPr/>
          <p:nvPr/>
        </p:nvPicPr>
        <p:blipFill rotWithShape="1">
          <a:blip r:embed="rId6" cstate="print">
            <a:extLst>
              <a:ext uri="{28A0092B-C50C-407E-A947-70E740481C1C}">
                <a14:useLocalDpi xmlns:a14="http://schemas.microsoft.com/office/drawing/2010/main" val="0"/>
              </a:ext>
            </a:extLst>
          </a:blip>
          <a:srcRect b="36333"/>
          <a:stretch/>
        </p:blipFill>
        <p:spPr bwMode="auto">
          <a:xfrm>
            <a:off x="7058452" y="2651189"/>
            <a:ext cx="577691" cy="537686"/>
          </a:xfrm>
          <a:prstGeom prst="rect">
            <a:avLst/>
          </a:prstGeom>
          <a:ln>
            <a:noFill/>
          </a:ln>
          <a:extLst>
            <a:ext uri="{53640926-AAD7-44D8-BBD7-CCE9431645EC}">
              <a14:shadowObscured xmlns:a14="http://schemas.microsoft.com/office/drawing/2010/main"/>
            </a:ext>
          </a:extLst>
        </p:spPr>
      </p:pic>
      <p:sp>
        <p:nvSpPr>
          <p:cNvPr id="163" name="Text Box 2"/>
          <p:cNvSpPr txBox="1">
            <a:spLocks noChangeArrowheads="1"/>
          </p:cNvSpPr>
          <p:nvPr/>
        </p:nvSpPr>
        <p:spPr bwMode="auto">
          <a:xfrm>
            <a:off x="1723958" y="642174"/>
            <a:ext cx="2020869" cy="509820"/>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2800" b="1" dirty="0">
                <a:solidFill>
                  <a:prstClr val="black"/>
                </a:solidFill>
                <a:latin typeface="Caribi"/>
                <a:ea typeface="Calibri" panose="020F0502020204030204" pitchFamily="34" charset="0"/>
                <a:cs typeface="Times New Roman" panose="02020603050405020304" pitchFamily="18" charset="0"/>
              </a:rPr>
              <a:t>Potassium</a:t>
            </a:r>
          </a:p>
        </p:txBody>
      </p:sp>
      <p:pic>
        <p:nvPicPr>
          <p:cNvPr id="167" name="Picture 166"/>
          <p:cNvPicPr/>
          <p:nvPr/>
        </p:nvPicPr>
        <p:blipFill rotWithShape="1">
          <a:blip r:embed="rId4" cstate="print">
            <a:extLst>
              <a:ext uri="{28A0092B-C50C-407E-A947-70E740481C1C}">
                <a14:useLocalDpi xmlns:a14="http://schemas.microsoft.com/office/drawing/2010/main" val="0"/>
              </a:ext>
            </a:extLst>
          </a:blip>
          <a:srcRect l="45437" t="67083"/>
          <a:stretch/>
        </p:blipFill>
        <p:spPr bwMode="auto">
          <a:xfrm>
            <a:off x="9103211" y="2452824"/>
            <a:ext cx="424577" cy="492650"/>
          </a:xfrm>
          <a:prstGeom prst="rect">
            <a:avLst/>
          </a:prstGeom>
          <a:ln>
            <a:noFill/>
          </a:ln>
          <a:extLst>
            <a:ext uri="{53640926-AAD7-44D8-BBD7-CCE9431645EC}">
              <a14:shadowObscured xmlns:a14="http://schemas.microsoft.com/office/drawing/2010/main"/>
            </a:ext>
          </a:extLst>
        </p:spPr>
      </p:pic>
      <p:pic>
        <p:nvPicPr>
          <p:cNvPr id="176" name="Picture 175"/>
          <p:cNvPicPr/>
          <p:nvPr/>
        </p:nvPicPr>
        <p:blipFill rotWithShape="1">
          <a:blip r:embed="rId4" cstate="print">
            <a:extLst>
              <a:ext uri="{28A0092B-C50C-407E-A947-70E740481C1C}">
                <a14:useLocalDpi xmlns:a14="http://schemas.microsoft.com/office/drawing/2010/main" val="0"/>
              </a:ext>
            </a:extLst>
          </a:blip>
          <a:srcRect t="63901"/>
          <a:stretch/>
        </p:blipFill>
        <p:spPr>
          <a:xfrm>
            <a:off x="2542256" y="3575953"/>
            <a:ext cx="695312" cy="549354"/>
          </a:xfrm>
          <a:prstGeom prst="rect">
            <a:avLst/>
          </a:prstGeom>
        </p:spPr>
      </p:pic>
      <p:sp>
        <p:nvSpPr>
          <p:cNvPr id="50" name="AutoShape 141" descr="Cập nhật nhiều hơn 105 ảnh hoạt hình ngộ nghĩnh đáng yêu mới nhất"/>
          <p:cNvSpPr>
            <a:spLocks noChangeAspect="1" noChangeArrowheads="1"/>
          </p:cNvSpPr>
          <p:nvPr/>
        </p:nvSpPr>
        <p:spPr bwMode="auto">
          <a:xfrm>
            <a:off x="14882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Calibri" panose="020F0502020204030204"/>
            </a:endParaRPr>
          </a:p>
        </p:txBody>
      </p:sp>
      <p:pic>
        <p:nvPicPr>
          <p:cNvPr id="51" name="Picture 50"/>
          <p:cNvPicPr>
            <a:picLocks noChangeAspect="1"/>
          </p:cNvPicPr>
          <p:nvPr/>
        </p:nvPicPr>
        <p:blipFill>
          <a:blip r:embed="rId7"/>
          <a:stretch>
            <a:fillRect/>
          </a:stretch>
        </p:blipFill>
        <p:spPr>
          <a:xfrm>
            <a:off x="3916246" y="2653105"/>
            <a:ext cx="585926" cy="438879"/>
          </a:xfrm>
          <a:prstGeom prst="rect">
            <a:avLst/>
          </a:prstGeom>
        </p:spPr>
      </p:pic>
      <p:pic>
        <p:nvPicPr>
          <p:cNvPr id="52" name="Picture 51"/>
          <p:cNvPicPr>
            <a:picLocks noChangeAspect="1"/>
          </p:cNvPicPr>
          <p:nvPr/>
        </p:nvPicPr>
        <p:blipFill>
          <a:blip r:embed="rId8"/>
          <a:stretch>
            <a:fillRect/>
          </a:stretch>
        </p:blipFill>
        <p:spPr>
          <a:xfrm>
            <a:off x="2154478" y="2615874"/>
            <a:ext cx="426150" cy="426150"/>
          </a:xfrm>
          <a:prstGeom prst="rect">
            <a:avLst/>
          </a:prstGeom>
        </p:spPr>
      </p:pic>
      <p:pic>
        <p:nvPicPr>
          <p:cNvPr id="5" name="Picture 4"/>
          <p:cNvPicPr>
            <a:picLocks noChangeAspect="1"/>
          </p:cNvPicPr>
          <p:nvPr/>
        </p:nvPicPr>
        <p:blipFill>
          <a:blip r:embed="rId9"/>
          <a:stretch>
            <a:fillRect/>
          </a:stretch>
        </p:blipFill>
        <p:spPr>
          <a:xfrm>
            <a:off x="2367553" y="86561"/>
            <a:ext cx="581048" cy="581048"/>
          </a:xfrm>
          <a:prstGeom prst="rect">
            <a:avLst/>
          </a:prstGeom>
        </p:spPr>
      </p:pic>
      <p:sp>
        <p:nvSpPr>
          <p:cNvPr id="11" name="Rectangle 2">
            <a:extLst>
              <a:ext uri="{FF2B5EF4-FFF2-40B4-BE49-F238E27FC236}">
                <a16:creationId xmlns:a16="http://schemas.microsoft.com/office/drawing/2014/main" id="{4DB56977-CD7F-C565-8749-C7A03EC267D1}"/>
              </a:ext>
            </a:extLst>
          </p:cNvPr>
          <p:cNvSpPr>
            <a:spLocks noChangeArrowheads="1"/>
          </p:cNvSpPr>
          <p:nvPr/>
        </p:nvSpPr>
        <p:spPr bwMode="auto">
          <a:xfrm>
            <a:off x="1371601" y="71875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sp>
        <p:nvSpPr>
          <p:cNvPr id="15" name="Rectangle 6">
            <a:extLst>
              <a:ext uri="{FF2B5EF4-FFF2-40B4-BE49-F238E27FC236}">
                <a16:creationId xmlns:a16="http://schemas.microsoft.com/office/drawing/2014/main" id="{9629F53F-25B2-726B-1775-FEACC88B7E18}"/>
              </a:ext>
            </a:extLst>
          </p:cNvPr>
          <p:cNvSpPr>
            <a:spLocks noChangeArrowheads="1"/>
          </p:cNvSpPr>
          <p:nvPr/>
        </p:nvSpPr>
        <p:spPr bwMode="auto">
          <a:xfrm>
            <a:off x="1371601" y="71875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sp>
        <p:nvSpPr>
          <p:cNvPr id="17" name="Rectangle 4">
            <a:extLst>
              <a:ext uri="{FF2B5EF4-FFF2-40B4-BE49-F238E27FC236}">
                <a16:creationId xmlns:a16="http://schemas.microsoft.com/office/drawing/2014/main" id="{D19F2C60-5499-4B6C-3069-63B1C108399D}"/>
              </a:ext>
            </a:extLst>
          </p:cNvPr>
          <p:cNvSpPr>
            <a:spLocks noChangeArrowheads="1"/>
          </p:cNvSpPr>
          <p:nvPr/>
        </p:nvSpPr>
        <p:spPr bwMode="auto">
          <a:xfrm>
            <a:off x="1371601" y="71875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sp>
        <p:nvSpPr>
          <p:cNvPr id="2" name="TextBox 1">
            <a:extLst>
              <a:ext uri="{FF2B5EF4-FFF2-40B4-BE49-F238E27FC236}">
                <a16:creationId xmlns:a16="http://schemas.microsoft.com/office/drawing/2014/main" id="{48FC13A2-9497-E012-0637-DAEC453D5E8B}"/>
              </a:ext>
            </a:extLst>
          </p:cNvPr>
          <p:cNvSpPr txBox="1"/>
          <p:nvPr/>
        </p:nvSpPr>
        <p:spPr>
          <a:xfrm>
            <a:off x="4230549" y="720514"/>
            <a:ext cx="1775921"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K</a:t>
            </a:r>
          </a:p>
        </p:txBody>
      </p:sp>
      <p:sp>
        <p:nvSpPr>
          <p:cNvPr id="8" name="Text Box 2">
            <a:extLst>
              <a:ext uri="{FF2B5EF4-FFF2-40B4-BE49-F238E27FC236}">
                <a16:creationId xmlns:a16="http://schemas.microsoft.com/office/drawing/2014/main" id="{A00F3C6A-8D3D-B53D-AB16-0D14539158E9}"/>
              </a:ext>
            </a:extLst>
          </p:cNvPr>
          <p:cNvSpPr txBox="1">
            <a:spLocks noChangeArrowheads="1"/>
          </p:cNvSpPr>
          <p:nvPr/>
        </p:nvSpPr>
        <p:spPr bwMode="auto">
          <a:xfrm>
            <a:off x="6639663" y="3142923"/>
            <a:ext cx="1810097"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Sulfur</a:t>
            </a:r>
          </a:p>
        </p:txBody>
      </p:sp>
      <p:sp>
        <p:nvSpPr>
          <p:cNvPr id="12" name="TextBox 11">
            <a:extLst>
              <a:ext uri="{FF2B5EF4-FFF2-40B4-BE49-F238E27FC236}">
                <a16:creationId xmlns:a16="http://schemas.microsoft.com/office/drawing/2014/main" id="{30CCC88D-2F1B-1E33-4554-BC2594CB3A74}"/>
              </a:ext>
            </a:extLst>
          </p:cNvPr>
          <p:cNvSpPr txBox="1"/>
          <p:nvPr/>
        </p:nvSpPr>
        <p:spPr>
          <a:xfrm>
            <a:off x="8989941" y="3212160"/>
            <a:ext cx="702806"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S</a:t>
            </a:r>
          </a:p>
        </p:txBody>
      </p:sp>
      <p:sp>
        <p:nvSpPr>
          <p:cNvPr id="10" name="Text Box 2">
            <a:extLst>
              <a:ext uri="{FF2B5EF4-FFF2-40B4-BE49-F238E27FC236}">
                <a16:creationId xmlns:a16="http://schemas.microsoft.com/office/drawing/2014/main" id="{51A61D85-DB1B-CFF5-FC37-C702269342C8}"/>
              </a:ext>
            </a:extLst>
          </p:cNvPr>
          <p:cNvSpPr txBox="1">
            <a:spLocks noChangeArrowheads="1"/>
          </p:cNvSpPr>
          <p:nvPr/>
        </p:nvSpPr>
        <p:spPr bwMode="auto">
          <a:xfrm>
            <a:off x="1715463" y="3161279"/>
            <a:ext cx="1617167"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Oxygen</a:t>
            </a:r>
          </a:p>
        </p:txBody>
      </p:sp>
      <p:sp>
        <p:nvSpPr>
          <p:cNvPr id="166" name="Text Box 2">
            <a:extLst>
              <a:ext uri="{FF2B5EF4-FFF2-40B4-BE49-F238E27FC236}">
                <a16:creationId xmlns:a16="http://schemas.microsoft.com/office/drawing/2014/main" id="{BAAB3517-17A5-1672-401F-80713B9D5670}"/>
              </a:ext>
            </a:extLst>
          </p:cNvPr>
          <p:cNvSpPr txBox="1">
            <a:spLocks noChangeArrowheads="1"/>
          </p:cNvSpPr>
          <p:nvPr/>
        </p:nvSpPr>
        <p:spPr bwMode="auto">
          <a:xfrm>
            <a:off x="3793588" y="3091984"/>
            <a:ext cx="798267" cy="1112228"/>
          </a:xfrm>
          <a:prstGeom prst="rect">
            <a:avLst/>
          </a:prstGeom>
          <a:noFill/>
          <a:ln w="9525">
            <a:noFill/>
            <a:miter lim="800000"/>
            <a:headEnd/>
            <a:tailEnd/>
          </a:ln>
        </p:spPr>
        <p:txBody>
          <a:bodyPr rot="0" vert="horz" wrap="square" lIns="68580" tIns="34290" rIns="68580" bIns="34290" anchor="t" anchorCtr="0">
            <a:spAutoFit/>
          </a:bodyPr>
          <a:lstStyle/>
          <a:p>
            <a:pPr algn="ctr">
              <a:lnSpc>
                <a:spcPct val="107000"/>
              </a:lnSpc>
              <a:spcAft>
                <a:spcPts val="600"/>
              </a:spcAft>
              <a:defRPr/>
            </a:pPr>
            <a:r>
              <a:rPr lang="en-US" sz="4500" b="1" baseline="-25000" dirty="0">
                <a:solidFill>
                  <a:srgbClr val="FF0000"/>
                </a:solidFill>
                <a:latin typeface="Caribi"/>
                <a:cs typeface="Times New Roman" panose="02020603050405020304" pitchFamily="18" charset="0"/>
              </a:rPr>
              <a:t>O</a:t>
            </a:r>
            <a:r>
              <a:rPr lang="en-US" sz="3500" baseline="-25000" dirty="0">
                <a:solidFill>
                  <a:srgbClr val="FF0000"/>
                </a:solidFill>
                <a:latin typeface="Caribi"/>
                <a:cs typeface="Times New Roman" panose="02020603050405020304" pitchFamily="18" charset="0"/>
              </a:rPr>
              <a:t> </a:t>
            </a:r>
            <a:r>
              <a:rPr lang="en-US" sz="3000" dirty="0">
                <a:solidFill>
                  <a:srgbClr val="FF0000"/>
                </a:solidFill>
                <a:latin typeface="Caribi"/>
                <a:cs typeface="Times New Roman" panose="02020603050405020304" pitchFamily="18" charset="0"/>
              </a:rPr>
              <a:t> </a:t>
            </a:r>
          </a:p>
          <a:p>
            <a:pPr algn="ctr">
              <a:lnSpc>
                <a:spcPct val="107000"/>
              </a:lnSpc>
              <a:spcAft>
                <a:spcPts val="600"/>
              </a:spcAft>
              <a:defRPr/>
            </a:pPr>
            <a:r>
              <a:rPr lang="en-US" sz="3000" dirty="0">
                <a:solidFill>
                  <a:prstClr val="black"/>
                </a:solidFill>
                <a:latin typeface="Caribi"/>
                <a:ea typeface="Calibri" panose="020F0502020204030204" pitchFamily="34" charset="0"/>
                <a:cs typeface="Times New Roman" panose="02020603050405020304" pitchFamily="18" charset="0"/>
              </a:rPr>
              <a:t> </a:t>
            </a:r>
          </a:p>
        </p:txBody>
      </p:sp>
      <p:pic>
        <p:nvPicPr>
          <p:cNvPr id="4" name="Picture 3" descr="A black and white outline of a heart&#10;&#10;Description automatically generated">
            <a:extLst>
              <a:ext uri="{FF2B5EF4-FFF2-40B4-BE49-F238E27FC236}">
                <a16:creationId xmlns:a16="http://schemas.microsoft.com/office/drawing/2014/main" id="{E0837FBB-ECBB-84A5-69DB-E3AF3FAF0879}"/>
              </a:ext>
            </a:extLst>
          </p:cNvPr>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6059276" y="-15406"/>
            <a:ext cx="1737001" cy="2322909"/>
          </a:xfrm>
          <a:prstGeom prst="rect">
            <a:avLst/>
          </a:prstGeom>
          <a:noFill/>
          <a:ln>
            <a:noFill/>
          </a:ln>
          <a:extLst>
            <a:ext uri="{53640926-AAD7-44D8-BBD7-CCE9431645EC}">
              <a14:shadowObscured xmlns:a14="http://schemas.microsoft.com/office/drawing/2010/main"/>
            </a:ext>
          </a:extLst>
        </p:spPr>
      </p:pic>
      <p:pic>
        <p:nvPicPr>
          <p:cNvPr id="6" name="Picture 5" descr="A black and white outline of a heart&#10;&#10;Description automatically generated">
            <a:extLst>
              <a:ext uri="{FF2B5EF4-FFF2-40B4-BE49-F238E27FC236}">
                <a16:creationId xmlns:a16="http://schemas.microsoft.com/office/drawing/2014/main" id="{5A167D34-C80E-F677-0076-03A1715A825D}"/>
              </a:ext>
            </a:extLst>
          </p:cNvPr>
          <p:cNvPicPr/>
          <p:nvPr/>
        </p:nvPicPr>
        <p:blipFill rotWithShape="1">
          <a:blip r:embed="rId2" cstate="print">
            <a:extLst>
              <a:ext uri="{28A0092B-C50C-407E-A947-70E740481C1C}">
                <a14:useLocalDpi xmlns:a14="http://schemas.microsoft.com/office/drawing/2010/main" val="0"/>
              </a:ext>
            </a:extLst>
          </a:blip>
          <a:srcRect l="13491" t="3059" r="13051" b="3707"/>
          <a:stretch/>
        </p:blipFill>
        <p:spPr bwMode="auto">
          <a:xfrm flipH="1">
            <a:off x="7945808" y="22636"/>
            <a:ext cx="1914464" cy="2293919"/>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4337F9EB-889B-BDDF-8CFD-2045881E3679}"/>
              </a:ext>
            </a:extLst>
          </p:cNvPr>
          <p:cNvPicPr/>
          <p:nvPr/>
        </p:nvPicPr>
        <p:blipFill rotWithShape="1">
          <a:blip r:embed="rId4" cstate="print">
            <a:extLst>
              <a:ext uri="{28A0092B-C50C-407E-A947-70E740481C1C}">
                <a14:useLocalDpi xmlns:a14="http://schemas.microsoft.com/office/drawing/2010/main" val="0"/>
              </a:ext>
            </a:extLst>
          </a:blip>
          <a:srcRect t="63901"/>
          <a:stretch/>
        </p:blipFill>
        <p:spPr>
          <a:xfrm>
            <a:off x="7947464" y="1221955"/>
            <a:ext cx="695312" cy="549354"/>
          </a:xfrm>
          <a:prstGeom prst="rect">
            <a:avLst/>
          </a:prstGeom>
        </p:spPr>
      </p:pic>
      <p:pic>
        <p:nvPicPr>
          <p:cNvPr id="14" name="Picture 13">
            <a:extLst>
              <a:ext uri="{FF2B5EF4-FFF2-40B4-BE49-F238E27FC236}">
                <a16:creationId xmlns:a16="http://schemas.microsoft.com/office/drawing/2014/main" id="{C3E88083-93E6-AB36-FA15-B78D6A252BAD}"/>
              </a:ext>
            </a:extLst>
          </p:cNvPr>
          <p:cNvPicPr>
            <a:picLocks noChangeAspect="1"/>
          </p:cNvPicPr>
          <p:nvPr/>
        </p:nvPicPr>
        <p:blipFill>
          <a:blip r:embed="rId7"/>
          <a:stretch>
            <a:fillRect/>
          </a:stretch>
        </p:blipFill>
        <p:spPr>
          <a:xfrm>
            <a:off x="8416147" y="279874"/>
            <a:ext cx="585926" cy="438879"/>
          </a:xfrm>
          <a:prstGeom prst="rect">
            <a:avLst/>
          </a:prstGeom>
        </p:spPr>
      </p:pic>
      <p:pic>
        <p:nvPicPr>
          <p:cNvPr id="16" name="Picture 15">
            <a:extLst>
              <a:ext uri="{FF2B5EF4-FFF2-40B4-BE49-F238E27FC236}">
                <a16:creationId xmlns:a16="http://schemas.microsoft.com/office/drawing/2014/main" id="{7098FA56-8D7D-42E8-0B86-05D5D9D819FC}"/>
              </a:ext>
            </a:extLst>
          </p:cNvPr>
          <p:cNvPicPr>
            <a:picLocks noChangeAspect="1"/>
          </p:cNvPicPr>
          <p:nvPr/>
        </p:nvPicPr>
        <p:blipFill>
          <a:blip r:embed="rId8"/>
          <a:stretch>
            <a:fillRect/>
          </a:stretch>
        </p:blipFill>
        <p:spPr>
          <a:xfrm>
            <a:off x="6386904" y="292601"/>
            <a:ext cx="426150" cy="426150"/>
          </a:xfrm>
          <a:prstGeom prst="rect">
            <a:avLst/>
          </a:prstGeom>
        </p:spPr>
      </p:pic>
      <p:sp>
        <p:nvSpPr>
          <p:cNvPr id="18" name="Text Box 2">
            <a:extLst>
              <a:ext uri="{FF2B5EF4-FFF2-40B4-BE49-F238E27FC236}">
                <a16:creationId xmlns:a16="http://schemas.microsoft.com/office/drawing/2014/main" id="{707026A4-2EE2-CF4B-2866-DE1FD0009502}"/>
              </a:ext>
            </a:extLst>
          </p:cNvPr>
          <p:cNvSpPr txBox="1">
            <a:spLocks noChangeArrowheads="1"/>
          </p:cNvSpPr>
          <p:nvPr/>
        </p:nvSpPr>
        <p:spPr bwMode="auto">
          <a:xfrm>
            <a:off x="6135949" y="761995"/>
            <a:ext cx="1810097" cy="1112228"/>
          </a:xfrm>
          <a:prstGeom prst="rect">
            <a:avLst/>
          </a:prstGeom>
          <a:noFill/>
          <a:ln w="9525">
            <a:noFill/>
            <a:miter lim="800000"/>
            <a:headEnd/>
            <a:tailEnd/>
          </a:ln>
        </p:spPr>
        <p:txBody>
          <a:bodyPr rot="0" vert="horz" wrap="square" lIns="68580" tIns="34290" rIns="68580" bIns="34290" anchor="t" anchorCtr="0">
            <a:spAutoFit/>
          </a:bodyPr>
          <a:lstStyle/>
          <a:p>
            <a:pPr algn="ctr">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Sodium</a:t>
            </a:r>
          </a:p>
          <a:p>
            <a:pPr algn="ctr">
              <a:lnSpc>
                <a:spcPct val="107000"/>
              </a:lnSpc>
              <a:spcAft>
                <a:spcPts val="600"/>
              </a:spcAft>
              <a:defRPr/>
            </a:pPr>
            <a:r>
              <a:rPr lang="en-US" sz="3000" dirty="0">
                <a:solidFill>
                  <a:prstClr val="black"/>
                </a:solidFill>
                <a:latin typeface="Caribi"/>
                <a:ea typeface="Calibri" panose="020F0502020204030204" pitchFamily="34" charset="0"/>
                <a:cs typeface="Times New Roman" panose="02020603050405020304" pitchFamily="18" charset="0"/>
              </a:rPr>
              <a:t> </a:t>
            </a:r>
            <a:endParaRPr lang="en-US" sz="3000" b="1" dirty="0">
              <a:solidFill>
                <a:prstClr val="black"/>
              </a:solidFill>
              <a:latin typeface="Carib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3A257C9-1CC3-3990-BECB-F699D76CCFC4}"/>
              </a:ext>
            </a:extLst>
          </p:cNvPr>
          <p:cNvSpPr txBox="1"/>
          <p:nvPr/>
        </p:nvSpPr>
        <p:spPr>
          <a:xfrm>
            <a:off x="8501233" y="863205"/>
            <a:ext cx="1775921"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Na</a:t>
            </a:r>
          </a:p>
        </p:txBody>
      </p:sp>
      <p:pic>
        <p:nvPicPr>
          <p:cNvPr id="34" name="Picture 33"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4090352" y="4521154"/>
            <a:ext cx="1714910" cy="2170297"/>
          </a:xfrm>
          <a:prstGeom prst="rect">
            <a:avLst/>
          </a:prstGeom>
          <a:noFill/>
          <a:ln>
            <a:noFill/>
          </a:ln>
          <a:extLst>
            <a:ext uri="{53640926-AAD7-44D8-BBD7-CCE9431645EC}">
              <a14:shadowObscured xmlns:a14="http://schemas.microsoft.com/office/drawing/2010/main"/>
            </a:ext>
          </a:extLst>
        </p:spPr>
      </p:pic>
      <p:pic>
        <p:nvPicPr>
          <p:cNvPr id="35" name="Picture 34" descr="A black and white outline of a heart&#10;&#10;Description automatically generated">
            <a:extLst>
              <a:ext uri="{FF2B5EF4-FFF2-40B4-BE49-F238E27FC236}">
                <a16:creationId xmlns:a16="http://schemas.microsoft.com/office/drawing/2014/main" id="{5A167D34-C80E-F677-0076-03A1715A825D}"/>
              </a:ext>
            </a:extLst>
          </p:cNvPr>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flipH="1">
            <a:off x="5938139" y="4521154"/>
            <a:ext cx="1698002" cy="2214133"/>
          </a:xfrm>
          <a:prstGeom prst="rect">
            <a:avLst/>
          </a:prstGeom>
          <a:noFill/>
          <a:ln>
            <a:noFill/>
          </a:ln>
          <a:extLst>
            <a:ext uri="{53640926-AAD7-44D8-BBD7-CCE9431645EC}">
              <a14:shadowObscured xmlns:a14="http://schemas.microsoft.com/office/drawing/2010/main"/>
            </a:ext>
          </a:extLst>
        </p:spPr>
      </p:pic>
      <p:pic>
        <p:nvPicPr>
          <p:cNvPr id="38" name="Picture 37"/>
          <p:cNvPicPr>
            <a:picLocks noChangeAspect="1"/>
          </p:cNvPicPr>
          <p:nvPr/>
        </p:nvPicPr>
        <p:blipFill>
          <a:blip r:embed="rId9"/>
          <a:stretch>
            <a:fillRect/>
          </a:stretch>
        </p:blipFill>
        <p:spPr>
          <a:xfrm>
            <a:off x="4604637" y="4671545"/>
            <a:ext cx="581048" cy="581048"/>
          </a:xfrm>
          <a:prstGeom prst="rect">
            <a:avLst/>
          </a:prstGeom>
        </p:spPr>
      </p:pic>
      <p:sp>
        <p:nvSpPr>
          <p:cNvPr id="39" name="Text Box 2"/>
          <p:cNvSpPr txBox="1">
            <a:spLocks noChangeArrowheads="1"/>
          </p:cNvSpPr>
          <p:nvPr/>
        </p:nvSpPr>
        <p:spPr bwMode="auto">
          <a:xfrm>
            <a:off x="4207789" y="5304742"/>
            <a:ext cx="1638534"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Chlorine</a:t>
            </a:r>
          </a:p>
        </p:txBody>
      </p:sp>
      <p:sp>
        <p:nvSpPr>
          <p:cNvPr id="40" name="TextBox 39">
            <a:extLst>
              <a:ext uri="{FF2B5EF4-FFF2-40B4-BE49-F238E27FC236}">
                <a16:creationId xmlns:a16="http://schemas.microsoft.com/office/drawing/2014/main" id="{30CCC88D-2F1B-1E33-4554-BC2594CB3A74}"/>
              </a:ext>
            </a:extLst>
          </p:cNvPr>
          <p:cNvSpPr txBox="1"/>
          <p:nvPr/>
        </p:nvSpPr>
        <p:spPr>
          <a:xfrm>
            <a:off x="6399133" y="5329303"/>
            <a:ext cx="702806"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Cl</a:t>
            </a:r>
          </a:p>
        </p:txBody>
      </p:sp>
      <p:pic>
        <p:nvPicPr>
          <p:cNvPr id="41" name="图片 3"/>
          <p:cNvPicPr/>
          <p:nvPr/>
        </p:nvPicPr>
        <p:blipFill>
          <a:blip r:embed="rId3" cstate="print">
            <a:extLst>
              <a:ext uri="{28A0092B-C50C-407E-A947-70E740481C1C}">
                <a14:useLocalDpi xmlns:a14="http://schemas.microsoft.com/office/drawing/2010/main" val="0"/>
              </a:ext>
            </a:extLst>
          </a:blip>
          <a:stretch>
            <a:fillRect/>
          </a:stretch>
        </p:blipFill>
        <p:spPr>
          <a:xfrm flipH="1">
            <a:off x="6347286" y="4707154"/>
            <a:ext cx="767687" cy="429905"/>
          </a:xfrm>
          <a:prstGeom prst="rect">
            <a:avLst/>
          </a:prstGeom>
        </p:spPr>
      </p:pic>
    </p:spTree>
    <p:extLst>
      <p:ext uri="{BB962C8B-B14F-4D97-AF65-F5344CB8AC3E}">
        <p14:creationId xmlns:p14="http://schemas.microsoft.com/office/powerpoint/2010/main" val="1557343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6578177" y="2475473"/>
            <a:ext cx="1759615" cy="2249672"/>
          </a:xfrm>
          <a:prstGeom prst="rect">
            <a:avLst/>
          </a:prstGeom>
          <a:noFill/>
          <a:ln>
            <a:noFill/>
          </a:ln>
          <a:extLst>
            <a:ext uri="{53640926-AAD7-44D8-BBD7-CCE9431645EC}">
              <a14:shadowObscured xmlns:a14="http://schemas.microsoft.com/office/drawing/2010/main"/>
            </a:ext>
          </a:extLst>
        </p:spPr>
      </p:pic>
      <p:pic>
        <p:nvPicPr>
          <p:cNvPr id="152" name="Picture 151" descr="A black and white outline of a heart&#10;&#10;Description automatically generated"/>
          <p:cNvPicPr/>
          <p:nvPr/>
        </p:nvPicPr>
        <p:blipFill rotWithShape="1">
          <a:blip r:embed="rId2" cstate="print">
            <a:extLst>
              <a:ext uri="{28A0092B-C50C-407E-A947-70E740481C1C}">
                <a14:useLocalDpi xmlns:a14="http://schemas.microsoft.com/office/drawing/2010/main" val="0"/>
              </a:ext>
            </a:extLst>
          </a:blip>
          <a:srcRect l="13491" t="3059" r="13051" b="3707"/>
          <a:stretch/>
        </p:blipFill>
        <p:spPr bwMode="auto">
          <a:xfrm>
            <a:off x="1837795" y="-28733"/>
            <a:ext cx="1619084" cy="2278185"/>
          </a:xfrm>
          <a:prstGeom prst="rect">
            <a:avLst/>
          </a:prstGeom>
          <a:noFill/>
          <a:ln>
            <a:noFill/>
          </a:ln>
          <a:extLst>
            <a:ext uri="{53640926-AAD7-44D8-BBD7-CCE9431645EC}">
              <a14:shadowObscured xmlns:a14="http://schemas.microsoft.com/office/drawing/2010/main"/>
            </a:ext>
          </a:extLst>
        </p:spPr>
      </p:pic>
      <p:pic>
        <p:nvPicPr>
          <p:cNvPr id="153" name="Picture 152" descr="A black and white outline of a heart&#10;&#10;Description automatically generated"/>
          <p:cNvPicPr/>
          <p:nvPr/>
        </p:nvPicPr>
        <p:blipFill rotWithShape="1">
          <a:blip r:embed="rId2" cstate="print">
            <a:extLst>
              <a:ext uri="{28A0092B-C50C-407E-A947-70E740481C1C}">
                <a14:useLocalDpi xmlns:a14="http://schemas.microsoft.com/office/drawing/2010/main" val="0"/>
              </a:ext>
            </a:extLst>
          </a:blip>
          <a:srcRect l="13491" t="3059" r="13051" b="3707"/>
          <a:stretch/>
        </p:blipFill>
        <p:spPr bwMode="auto">
          <a:xfrm flipH="1">
            <a:off x="3587446" y="-21091"/>
            <a:ext cx="1766874" cy="2225955"/>
          </a:xfrm>
          <a:prstGeom prst="rect">
            <a:avLst/>
          </a:prstGeom>
          <a:noFill/>
          <a:ln>
            <a:noFill/>
          </a:ln>
          <a:extLst>
            <a:ext uri="{53640926-AAD7-44D8-BBD7-CCE9431645EC}">
              <a14:shadowObscured xmlns:a14="http://schemas.microsoft.com/office/drawing/2010/main"/>
            </a:ext>
          </a:extLst>
        </p:spPr>
      </p:pic>
      <p:pic>
        <p:nvPicPr>
          <p:cNvPr id="154" name="Picture 153"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1608364" y="2382475"/>
            <a:ext cx="1725684" cy="2124801"/>
          </a:xfrm>
          <a:prstGeom prst="rect">
            <a:avLst/>
          </a:prstGeom>
          <a:noFill/>
          <a:ln>
            <a:noFill/>
          </a:ln>
          <a:extLst>
            <a:ext uri="{53640926-AAD7-44D8-BBD7-CCE9431645EC}">
              <a14:shadowObscured xmlns:a14="http://schemas.microsoft.com/office/drawing/2010/main"/>
            </a:ext>
          </a:extLst>
        </p:spPr>
      </p:pic>
      <p:pic>
        <p:nvPicPr>
          <p:cNvPr id="155" name="Picture 154"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flipH="1">
            <a:off x="8438927" y="2426760"/>
            <a:ext cx="1753147" cy="2298386"/>
          </a:xfrm>
          <a:prstGeom prst="rect">
            <a:avLst/>
          </a:prstGeom>
          <a:noFill/>
          <a:ln>
            <a:noFill/>
          </a:ln>
          <a:extLst>
            <a:ext uri="{53640926-AAD7-44D8-BBD7-CCE9431645EC}">
              <a14:shadowObscured xmlns:a14="http://schemas.microsoft.com/office/drawing/2010/main"/>
            </a:ext>
          </a:extLst>
        </p:spPr>
      </p:pic>
      <p:pic>
        <p:nvPicPr>
          <p:cNvPr id="156" name="Picture 155"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flipH="1">
            <a:off x="3448825" y="2426759"/>
            <a:ext cx="1686533" cy="2094394"/>
          </a:xfrm>
          <a:prstGeom prst="rect">
            <a:avLst/>
          </a:prstGeom>
          <a:noFill/>
          <a:ln>
            <a:noFill/>
          </a:ln>
          <a:extLst>
            <a:ext uri="{53640926-AAD7-44D8-BBD7-CCE9431645EC}">
              <a14:shadowObscured xmlns:a14="http://schemas.microsoft.com/office/drawing/2010/main"/>
            </a:ext>
          </a:extLst>
        </p:spPr>
      </p:pic>
      <p:pic>
        <p:nvPicPr>
          <p:cNvPr id="159" name="图片 3"/>
          <p:cNvPicPr/>
          <p:nvPr/>
        </p:nvPicPr>
        <p:blipFill>
          <a:blip r:embed="rId3" cstate="print">
            <a:extLst>
              <a:ext uri="{28A0092B-C50C-407E-A947-70E740481C1C}">
                <a14:useLocalDpi xmlns:a14="http://schemas.microsoft.com/office/drawing/2010/main" val="0"/>
              </a:ext>
            </a:extLst>
          </a:blip>
          <a:stretch>
            <a:fillRect/>
          </a:stretch>
        </p:blipFill>
        <p:spPr>
          <a:xfrm flipH="1">
            <a:off x="3981626" y="315618"/>
            <a:ext cx="767687" cy="429905"/>
          </a:xfrm>
          <a:prstGeom prst="rect">
            <a:avLst/>
          </a:prstGeom>
        </p:spPr>
      </p:pic>
      <p:pic>
        <p:nvPicPr>
          <p:cNvPr id="160" name="Picture 159"/>
          <p:cNvPicPr/>
          <p:nvPr/>
        </p:nvPicPr>
        <p:blipFill rotWithShape="1">
          <a:blip r:embed="rId4" cstate="print">
            <a:extLst>
              <a:ext uri="{28A0092B-C50C-407E-A947-70E740481C1C}">
                <a14:useLocalDpi xmlns:a14="http://schemas.microsoft.com/office/drawing/2010/main" val="0"/>
              </a:ext>
            </a:extLst>
          </a:blip>
          <a:srcRect l="45437" t="67083"/>
          <a:stretch/>
        </p:blipFill>
        <p:spPr bwMode="auto">
          <a:xfrm>
            <a:off x="3746072" y="1120402"/>
            <a:ext cx="553403" cy="614363"/>
          </a:xfrm>
          <a:prstGeom prst="rect">
            <a:avLst/>
          </a:prstGeom>
          <a:ln>
            <a:noFill/>
          </a:ln>
          <a:extLst>
            <a:ext uri="{53640926-AAD7-44D8-BBD7-CCE9431645EC}">
              <a14:shadowObscured xmlns:a14="http://schemas.microsoft.com/office/drawing/2010/main"/>
            </a:ext>
          </a:extLst>
        </p:spPr>
      </p:pic>
      <p:pic>
        <p:nvPicPr>
          <p:cNvPr id="162" name="Picture 161"/>
          <p:cNvPicPr/>
          <p:nvPr/>
        </p:nvPicPr>
        <p:blipFill rotWithShape="1">
          <a:blip r:embed="rId5" cstate="print">
            <a:extLst>
              <a:ext uri="{28A0092B-C50C-407E-A947-70E740481C1C}">
                <a14:useLocalDpi xmlns:a14="http://schemas.microsoft.com/office/drawing/2010/main" val="0"/>
              </a:ext>
            </a:extLst>
          </a:blip>
          <a:srcRect b="36333"/>
          <a:stretch/>
        </p:blipFill>
        <p:spPr bwMode="auto">
          <a:xfrm>
            <a:off x="7058452" y="2651189"/>
            <a:ext cx="577691" cy="537686"/>
          </a:xfrm>
          <a:prstGeom prst="rect">
            <a:avLst/>
          </a:prstGeom>
          <a:ln>
            <a:noFill/>
          </a:ln>
          <a:extLst>
            <a:ext uri="{53640926-AAD7-44D8-BBD7-CCE9431645EC}">
              <a14:shadowObscured xmlns:a14="http://schemas.microsoft.com/office/drawing/2010/main"/>
            </a:ext>
          </a:extLst>
        </p:spPr>
      </p:pic>
      <p:sp>
        <p:nvSpPr>
          <p:cNvPr id="163" name="Text Box 2"/>
          <p:cNvSpPr txBox="1">
            <a:spLocks noChangeArrowheads="1"/>
          </p:cNvSpPr>
          <p:nvPr/>
        </p:nvSpPr>
        <p:spPr bwMode="auto">
          <a:xfrm>
            <a:off x="3540181" y="754127"/>
            <a:ext cx="2096494"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Magnesium</a:t>
            </a:r>
          </a:p>
        </p:txBody>
      </p:sp>
      <p:pic>
        <p:nvPicPr>
          <p:cNvPr id="167" name="Picture 166"/>
          <p:cNvPicPr/>
          <p:nvPr/>
        </p:nvPicPr>
        <p:blipFill rotWithShape="1">
          <a:blip r:embed="rId4" cstate="print">
            <a:extLst>
              <a:ext uri="{28A0092B-C50C-407E-A947-70E740481C1C}">
                <a14:useLocalDpi xmlns:a14="http://schemas.microsoft.com/office/drawing/2010/main" val="0"/>
              </a:ext>
            </a:extLst>
          </a:blip>
          <a:srcRect l="45437" t="67083"/>
          <a:stretch/>
        </p:blipFill>
        <p:spPr bwMode="auto">
          <a:xfrm>
            <a:off x="9103211" y="2452824"/>
            <a:ext cx="424577" cy="492650"/>
          </a:xfrm>
          <a:prstGeom prst="rect">
            <a:avLst/>
          </a:prstGeom>
          <a:ln>
            <a:noFill/>
          </a:ln>
          <a:extLst>
            <a:ext uri="{53640926-AAD7-44D8-BBD7-CCE9431645EC}">
              <a14:shadowObscured xmlns:a14="http://schemas.microsoft.com/office/drawing/2010/main"/>
            </a:ext>
          </a:extLst>
        </p:spPr>
      </p:pic>
      <p:sp>
        <p:nvSpPr>
          <p:cNvPr id="50" name="AutoShape 141" descr="Cập nhật nhiều hơn 105 ảnh hoạt hình ngộ nghĩnh đáng yêu mới nhất"/>
          <p:cNvSpPr>
            <a:spLocks noChangeAspect="1" noChangeArrowheads="1"/>
          </p:cNvSpPr>
          <p:nvPr/>
        </p:nvSpPr>
        <p:spPr bwMode="auto">
          <a:xfrm>
            <a:off x="14882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Calibri" panose="020F0502020204030204"/>
            </a:endParaRPr>
          </a:p>
        </p:txBody>
      </p:sp>
      <p:pic>
        <p:nvPicPr>
          <p:cNvPr id="51" name="Picture 50"/>
          <p:cNvPicPr>
            <a:picLocks noChangeAspect="1"/>
          </p:cNvPicPr>
          <p:nvPr/>
        </p:nvPicPr>
        <p:blipFill>
          <a:blip r:embed="rId6"/>
          <a:stretch>
            <a:fillRect/>
          </a:stretch>
        </p:blipFill>
        <p:spPr>
          <a:xfrm>
            <a:off x="3916246" y="2653105"/>
            <a:ext cx="585926" cy="438879"/>
          </a:xfrm>
          <a:prstGeom prst="rect">
            <a:avLst/>
          </a:prstGeom>
        </p:spPr>
      </p:pic>
      <p:pic>
        <p:nvPicPr>
          <p:cNvPr id="52" name="Picture 51"/>
          <p:cNvPicPr>
            <a:picLocks noChangeAspect="1"/>
          </p:cNvPicPr>
          <p:nvPr/>
        </p:nvPicPr>
        <p:blipFill>
          <a:blip r:embed="rId7"/>
          <a:stretch>
            <a:fillRect/>
          </a:stretch>
        </p:blipFill>
        <p:spPr>
          <a:xfrm>
            <a:off x="2154478" y="2615874"/>
            <a:ext cx="426150" cy="426150"/>
          </a:xfrm>
          <a:prstGeom prst="rect">
            <a:avLst/>
          </a:prstGeom>
        </p:spPr>
      </p:pic>
      <p:sp>
        <p:nvSpPr>
          <p:cNvPr id="11" name="Rectangle 2">
            <a:extLst>
              <a:ext uri="{FF2B5EF4-FFF2-40B4-BE49-F238E27FC236}">
                <a16:creationId xmlns:a16="http://schemas.microsoft.com/office/drawing/2014/main" id="{4DB56977-CD7F-C565-8749-C7A03EC267D1}"/>
              </a:ext>
            </a:extLst>
          </p:cNvPr>
          <p:cNvSpPr>
            <a:spLocks noChangeArrowheads="1"/>
          </p:cNvSpPr>
          <p:nvPr/>
        </p:nvSpPr>
        <p:spPr bwMode="auto">
          <a:xfrm>
            <a:off x="1371601" y="71875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sp>
        <p:nvSpPr>
          <p:cNvPr id="15" name="Rectangle 6">
            <a:extLst>
              <a:ext uri="{FF2B5EF4-FFF2-40B4-BE49-F238E27FC236}">
                <a16:creationId xmlns:a16="http://schemas.microsoft.com/office/drawing/2014/main" id="{9629F53F-25B2-726B-1775-FEACC88B7E18}"/>
              </a:ext>
            </a:extLst>
          </p:cNvPr>
          <p:cNvSpPr>
            <a:spLocks noChangeArrowheads="1"/>
          </p:cNvSpPr>
          <p:nvPr/>
        </p:nvSpPr>
        <p:spPr bwMode="auto">
          <a:xfrm>
            <a:off x="1371601" y="71875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sp>
        <p:nvSpPr>
          <p:cNvPr id="17" name="Rectangle 4">
            <a:extLst>
              <a:ext uri="{FF2B5EF4-FFF2-40B4-BE49-F238E27FC236}">
                <a16:creationId xmlns:a16="http://schemas.microsoft.com/office/drawing/2014/main" id="{D19F2C60-5499-4B6C-3069-63B1C108399D}"/>
              </a:ext>
            </a:extLst>
          </p:cNvPr>
          <p:cNvSpPr>
            <a:spLocks noChangeArrowheads="1"/>
          </p:cNvSpPr>
          <p:nvPr/>
        </p:nvSpPr>
        <p:spPr bwMode="auto">
          <a:xfrm>
            <a:off x="1371601" y="71875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Calibri" panose="020F0502020204030204"/>
            </a:endParaRPr>
          </a:p>
        </p:txBody>
      </p:sp>
      <p:sp>
        <p:nvSpPr>
          <p:cNvPr id="2" name="TextBox 1">
            <a:extLst>
              <a:ext uri="{FF2B5EF4-FFF2-40B4-BE49-F238E27FC236}">
                <a16:creationId xmlns:a16="http://schemas.microsoft.com/office/drawing/2014/main" id="{48FC13A2-9497-E012-0637-DAEC453D5E8B}"/>
              </a:ext>
            </a:extLst>
          </p:cNvPr>
          <p:cNvSpPr txBox="1"/>
          <p:nvPr/>
        </p:nvSpPr>
        <p:spPr>
          <a:xfrm>
            <a:off x="2421894" y="867838"/>
            <a:ext cx="1775921"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Mg</a:t>
            </a:r>
          </a:p>
        </p:txBody>
      </p:sp>
      <p:sp>
        <p:nvSpPr>
          <p:cNvPr id="8" name="Text Box 2">
            <a:extLst>
              <a:ext uri="{FF2B5EF4-FFF2-40B4-BE49-F238E27FC236}">
                <a16:creationId xmlns:a16="http://schemas.microsoft.com/office/drawing/2014/main" id="{A00F3C6A-8D3D-B53D-AB16-0D14539158E9}"/>
              </a:ext>
            </a:extLst>
          </p:cNvPr>
          <p:cNvSpPr txBox="1">
            <a:spLocks noChangeArrowheads="1"/>
          </p:cNvSpPr>
          <p:nvPr/>
        </p:nvSpPr>
        <p:spPr bwMode="auto">
          <a:xfrm>
            <a:off x="8397602" y="3145480"/>
            <a:ext cx="1810097"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a:solidFill>
                  <a:prstClr val="black"/>
                </a:solidFill>
                <a:latin typeface="Caribi"/>
                <a:ea typeface="Calibri" panose="020F0502020204030204" pitchFamily="34" charset="0"/>
                <a:cs typeface="Times New Roman" panose="02020603050405020304" pitchFamily="18" charset="0"/>
              </a:rPr>
              <a:t>Nitrogen</a:t>
            </a:r>
            <a:endParaRPr lang="en-US" sz="3000" b="1" dirty="0">
              <a:solidFill>
                <a:prstClr val="black"/>
              </a:solidFill>
              <a:latin typeface="Caribi"/>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0CCC88D-2F1B-1E33-4554-BC2594CB3A74}"/>
              </a:ext>
            </a:extLst>
          </p:cNvPr>
          <p:cNvSpPr txBox="1"/>
          <p:nvPr/>
        </p:nvSpPr>
        <p:spPr>
          <a:xfrm>
            <a:off x="7441699" y="3225437"/>
            <a:ext cx="762732"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N</a:t>
            </a:r>
          </a:p>
        </p:txBody>
      </p:sp>
      <p:sp>
        <p:nvSpPr>
          <p:cNvPr id="10" name="Text Box 2">
            <a:extLst>
              <a:ext uri="{FF2B5EF4-FFF2-40B4-BE49-F238E27FC236}">
                <a16:creationId xmlns:a16="http://schemas.microsoft.com/office/drawing/2014/main" id="{51A61D85-DB1B-CFF5-FC37-C702269342C8}"/>
              </a:ext>
            </a:extLst>
          </p:cNvPr>
          <p:cNvSpPr txBox="1">
            <a:spLocks noChangeArrowheads="1"/>
          </p:cNvSpPr>
          <p:nvPr/>
        </p:nvSpPr>
        <p:spPr bwMode="auto">
          <a:xfrm>
            <a:off x="3400627" y="3071106"/>
            <a:ext cx="1788893"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Hydrogen</a:t>
            </a:r>
          </a:p>
        </p:txBody>
      </p:sp>
      <p:sp>
        <p:nvSpPr>
          <p:cNvPr id="166" name="Text Box 2">
            <a:extLst>
              <a:ext uri="{FF2B5EF4-FFF2-40B4-BE49-F238E27FC236}">
                <a16:creationId xmlns:a16="http://schemas.microsoft.com/office/drawing/2014/main" id="{BAAB3517-17A5-1672-401F-80713B9D5670}"/>
              </a:ext>
            </a:extLst>
          </p:cNvPr>
          <p:cNvSpPr txBox="1">
            <a:spLocks noChangeArrowheads="1"/>
          </p:cNvSpPr>
          <p:nvPr/>
        </p:nvSpPr>
        <p:spPr bwMode="auto">
          <a:xfrm>
            <a:off x="2307165" y="3098307"/>
            <a:ext cx="798267" cy="1112228"/>
          </a:xfrm>
          <a:prstGeom prst="rect">
            <a:avLst/>
          </a:prstGeom>
          <a:noFill/>
          <a:ln w="9525">
            <a:noFill/>
            <a:miter lim="800000"/>
            <a:headEnd/>
            <a:tailEnd/>
          </a:ln>
        </p:spPr>
        <p:txBody>
          <a:bodyPr rot="0" vert="horz" wrap="square" lIns="68580" tIns="34290" rIns="68580" bIns="34290" anchor="t" anchorCtr="0">
            <a:spAutoFit/>
          </a:bodyPr>
          <a:lstStyle/>
          <a:p>
            <a:pPr algn="ctr">
              <a:lnSpc>
                <a:spcPct val="107000"/>
              </a:lnSpc>
              <a:spcAft>
                <a:spcPts val="600"/>
              </a:spcAft>
              <a:defRPr/>
            </a:pPr>
            <a:r>
              <a:rPr lang="en-US" sz="3800" b="1" baseline="-25000" dirty="0">
                <a:solidFill>
                  <a:srgbClr val="FF0000"/>
                </a:solidFill>
                <a:latin typeface="Caribi"/>
                <a:cs typeface="Times New Roman" panose="02020603050405020304" pitchFamily="18" charset="0"/>
              </a:rPr>
              <a:t>H</a:t>
            </a:r>
            <a:r>
              <a:rPr lang="en-US" sz="3000" baseline="-25000" dirty="0">
                <a:solidFill>
                  <a:srgbClr val="FF0000"/>
                </a:solidFill>
                <a:latin typeface="Caribi"/>
                <a:cs typeface="Times New Roman" panose="02020603050405020304" pitchFamily="18" charset="0"/>
              </a:rPr>
              <a:t> </a:t>
            </a:r>
            <a:r>
              <a:rPr lang="en-US" sz="3000" dirty="0">
                <a:solidFill>
                  <a:srgbClr val="FF0000"/>
                </a:solidFill>
                <a:latin typeface="Caribi"/>
                <a:cs typeface="Times New Roman" panose="02020603050405020304" pitchFamily="18" charset="0"/>
              </a:rPr>
              <a:t> </a:t>
            </a:r>
          </a:p>
          <a:p>
            <a:pPr algn="ctr">
              <a:lnSpc>
                <a:spcPct val="107000"/>
              </a:lnSpc>
              <a:spcAft>
                <a:spcPts val="600"/>
              </a:spcAft>
              <a:defRPr/>
            </a:pPr>
            <a:r>
              <a:rPr lang="en-US" sz="3000" dirty="0">
                <a:solidFill>
                  <a:prstClr val="black"/>
                </a:solidFill>
                <a:latin typeface="Caribi"/>
                <a:ea typeface="Calibri" panose="020F0502020204030204" pitchFamily="34" charset="0"/>
                <a:cs typeface="Times New Roman" panose="02020603050405020304" pitchFamily="18" charset="0"/>
              </a:rPr>
              <a:t> </a:t>
            </a:r>
          </a:p>
        </p:txBody>
      </p:sp>
      <p:pic>
        <p:nvPicPr>
          <p:cNvPr id="4" name="Picture 3" descr="A black and white outline of a heart&#10;&#10;Description automatically generated">
            <a:extLst>
              <a:ext uri="{FF2B5EF4-FFF2-40B4-BE49-F238E27FC236}">
                <a16:creationId xmlns:a16="http://schemas.microsoft.com/office/drawing/2014/main" id="{E0837FBB-ECBB-84A5-69DB-E3AF3FAF0879}"/>
              </a:ext>
            </a:extLst>
          </p:cNvPr>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6003040" y="59566"/>
            <a:ext cx="1737001" cy="2322909"/>
          </a:xfrm>
          <a:prstGeom prst="rect">
            <a:avLst/>
          </a:prstGeom>
          <a:noFill/>
          <a:ln>
            <a:noFill/>
          </a:ln>
          <a:extLst>
            <a:ext uri="{53640926-AAD7-44D8-BBD7-CCE9431645EC}">
              <a14:shadowObscured xmlns:a14="http://schemas.microsoft.com/office/drawing/2010/main"/>
            </a:ext>
          </a:extLst>
        </p:spPr>
      </p:pic>
      <p:pic>
        <p:nvPicPr>
          <p:cNvPr id="6" name="Picture 5" descr="A black and white outline of a heart&#10;&#10;Description automatically generated">
            <a:extLst>
              <a:ext uri="{FF2B5EF4-FFF2-40B4-BE49-F238E27FC236}">
                <a16:creationId xmlns:a16="http://schemas.microsoft.com/office/drawing/2014/main" id="{5A167D34-C80E-F677-0076-03A1715A825D}"/>
              </a:ext>
            </a:extLst>
          </p:cNvPr>
          <p:cNvPicPr/>
          <p:nvPr/>
        </p:nvPicPr>
        <p:blipFill rotWithShape="1">
          <a:blip r:embed="rId2" cstate="print">
            <a:extLst>
              <a:ext uri="{28A0092B-C50C-407E-A947-70E740481C1C}">
                <a14:useLocalDpi xmlns:a14="http://schemas.microsoft.com/office/drawing/2010/main" val="0"/>
              </a:ext>
            </a:extLst>
          </a:blip>
          <a:srcRect l="13491" t="3059" r="13051" b="3707"/>
          <a:stretch/>
        </p:blipFill>
        <p:spPr bwMode="auto">
          <a:xfrm flipH="1">
            <a:off x="7879478" y="114054"/>
            <a:ext cx="1708040" cy="2293919"/>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4337F9EB-889B-BDDF-8CFD-2045881E3679}"/>
              </a:ext>
            </a:extLst>
          </p:cNvPr>
          <p:cNvPicPr/>
          <p:nvPr/>
        </p:nvPicPr>
        <p:blipFill rotWithShape="1">
          <a:blip r:embed="rId4" cstate="print">
            <a:extLst>
              <a:ext uri="{28A0092B-C50C-407E-A947-70E740481C1C}">
                <a14:useLocalDpi xmlns:a14="http://schemas.microsoft.com/office/drawing/2010/main" val="0"/>
              </a:ext>
            </a:extLst>
          </a:blip>
          <a:srcRect t="63901"/>
          <a:stretch/>
        </p:blipFill>
        <p:spPr>
          <a:xfrm>
            <a:off x="7875249" y="1514918"/>
            <a:ext cx="695312" cy="549354"/>
          </a:xfrm>
          <a:prstGeom prst="rect">
            <a:avLst/>
          </a:prstGeom>
        </p:spPr>
      </p:pic>
      <p:pic>
        <p:nvPicPr>
          <p:cNvPr id="14" name="Picture 13">
            <a:extLst>
              <a:ext uri="{FF2B5EF4-FFF2-40B4-BE49-F238E27FC236}">
                <a16:creationId xmlns:a16="http://schemas.microsoft.com/office/drawing/2014/main" id="{C3E88083-93E6-AB36-FA15-B78D6A252BAD}"/>
              </a:ext>
            </a:extLst>
          </p:cNvPr>
          <p:cNvPicPr>
            <a:picLocks noChangeAspect="1"/>
          </p:cNvPicPr>
          <p:nvPr/>
        </p:nvPicPr>
        <p:blipFill>
          <a:blip r:embed="rId6"/>
          <a:stretch>
            <a:fillRect/>
          </a:stretch>
        </p:blipFill>
        <p:spPr>
          <a:xfrm>
            <a:off x="8416147" y="279874"/>
            <a:ext cx="585926" cy="438879"/>
          </a:xfrm>
          <a:prstGeom prst="rect">
            <a:avLst/>
          </a:prstGeom>
        </p:spPr>
      </p:pic>
      <p:pic>
        <p:nvPicPr>
          <p:cNvPr id="16" name="Picture 15">
            <a:extLst>
              <a:ext uri="{FF2B5EF4-FFF2-40B4-BE49-F238E27FC236}">
                <a16:creationId xmlns:a16="http://schemas.microsoft.com/office/drawing/2014/main" id="{7098FA56-8D7D-42E8-0B86-05D5D9D819FC}"/>
              </a:ext>
            </a:extLst>
          </p:cNvPr>
          <p:cNvPicPr>
            <a:picLocks noChangeAspect="1"/>
          </p:cNvPicPr>
          <p:nvPr/>
        </p:nvPicPr>
        <p:blipFill>
          <a:blip r:embed="rId7"/>
          <a:stretch>
            <a:fillRect/>
          </a:stretch>
        </p:blipFill>
        <p:spPr>
          <a:xfrm>
            <a:off x="6628684" y="202707"/>
            <a:ext cx="426150" cy="426150"/>
          </a:xfrm>
          <a:prstGeom prst="rect">
            <a:avLst/>
          </a:prstGeom>
        </p:spPr>
      </p:pic>
      <p:sp>
        <p:nvSpPr>
          <p:cNvPr id="18" name="Text Box 2">
            <a:extLst>
              <a:ext uri="{FF2B5EF4-FFF2-40B4-BE49-F238E27FC236}">
                <a16:creationId xmlns:a16="http://schemas.microsoft.com/office/drawing/2014/main" id="{707026A4-2EE2-CF4B-2866-DE1FD0009502}"/>
              </a:ext>
            </a:extLst>
          </p:cNvPr>
          <p:cNvSpPr txBox="1">
            <a:spLocks noChangeArrowheads="1"/>
          </p:cNvSpPr>
          <p:nvPr/>
        </p:nvSpPr>
        <p:spPr bwMode="auto">
          <a:xfrm>
            <a:off x="7790487" y="839708"/>
            <a:ext cx="1810097" cy="541302"/>
          </a:xfrm>
          <a:prstGeom prst="rect">
            <a:avLst/>
          </a:prstGeom>
          <a:noFill/>
          <a:ln w="9525">
            <a:noFill/>
            <a:miter lim="800000"/>
            <a:headEnd/>
            <a:tailEnd/>
          </a:ln>
        </p:spPr>
        <p:txBody>
          <a:bodyPr rot="0" vert="horz" wrap="square" lIns="68580" tIns="34290" rIns="68580" bIns="34290" anchor="t" anchorCtr="0">
            <a:spAutoFit/>
          </a:bodyPr>
          <a:lstStyle/>
          <a:p>
            <a:pPr algn="ctr">
              <a:lnSpc>
                <a:spcPct val="107000"/>
              </a:lnSpc>
              <a:spcAft>
                <a:spcPts val="600"/>
              </a:spcAft>
              <a:defRPr/>
            </a:pPr>
            <a:r>
              <a:rPr lang="en-US" sz="3000" b="1" dirty="0">
                <a:solidFill>
                  <a:prstClr val="black"/>
                </a:solidFill>
                <a:latin typeface="Caribi"/>
                <a:ea typeface="Calibri" panose="020F0502020204030204" pitchFamily="34" charset="0"/>
                <a:cs typeface="Times New Roman" panose="02020603050405020304" pitchFamily="18" charset="0"/>
              </a:rPr>
              <a:t>Boron </a:t>
            </a:r>
          </a:p>
        </p:txBody>
      </p:sp>
      <p:sp>
        <p:nvSpPr>
          <p:cNvPr id="19" name="TextBox 18">
            <a:extLst>
              <a:ext uri="{FF2B5EF4-FFF2-40B4-BE49-F238E27FC236}">
                <a16:creationId xmlns:a16="http://schemas.microsoft.com/office/drawing/2014/main" id="{F3A257C9-1CC3-3990-BECB-F699D76CCFC4}"/>
              </a:ext>
            </a:extLst>
          </p:cNvPr>
          <p:cNvSpPr txBox="1"/>
          <p:nvPr/>
        </p:nvSpPr>
        <p:spPr>
          <a:xfrm>
            <a:off x="6733742" y="831613"/>
            <a:ext cx="707957"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B</a:t>
            </a:r>
          </a:p>
        </p:txBody>
      </p:sp>
      <p:pic>
        <p:nvPicPr>
          <p:cNvPr id="34" name="Picture 33" descr="A black and white outline of a heart&#10;&#10;Description automatically generated"/>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a:off x="4090352" y="4521154"/>
            <a:ext cx="1714910" cy="2170297"/>
          </a:xfrm>
          <a:prstGeom prst="rect">
            <a:avLst/>
          </a:prstGeom>
          <a:noFill/>
          <a:ln>
            <a:noFill/>
          </a:ln>
          <a:extLst>
            <a:ext uri="{53640926-AAD7-44D8-BBD7-CCE9431645EC}">
              <a14:shadowObscured xmlns:a14="http://schemas.microsoft.com/office/drawing/2010/main"/>
            </a:ext>
          </a:extLst>
        </p:spPr>
      </p:pic>
      <p:pic>
        <p:nvPicPr>
          <p:cNvPr id="35" name="Picture 34" descr="A black and white outline of a heart&#10;&#10;Description automatically generated">
            <a:extLst>
              <a:ext uri="{FF2B5EF4-FFF2-40B4-BE49-F238E27FC236}">
                <a16:creationId xmlns:a16="http://schemas.microsoft.com/office/drawing/2014/main" id="{5A167D34-C80E-F677-0076-03A1715A825D}"/>
              </a:ext>
            </a:extLst>
          </p:cNvPr>
          <p:cNvPicPr/>
          <p:nvPr/>
        </p:nvPicPr>
        <p:blipFill rotWithShape="1">
          <a:blip r:embed="rId2">
            <a:extLst>
              <a:ext uri="{28A0092B-C50C-407E-A947-70E740481C1C}">
                <a14:useLocalDpi xmlns:a14="http://schemas.microsoft.com/office/drawing/2010/main" val="0"/>
              </a:ext>
            </a:extLst>
          </a:blip>
          <a:srcRect l="13491" t="3059" r="13051" b="3707"/>
          <a:stretch/>
        </p:blipFill>
        <p:spPr bwMode="auto">
          <a:xfrm flipH="1">
            <a:off x="5938139" y="4521154"/>
            <a:ext cx="1698002" cy="2214133"/>
          </a:xfrm>
          <a:prstGeom prst="rect">
            <a:avLst/>
          </a:prstGeom>
          <a:noFill/>
          <a:ln>
            <a:noFill/>
          </a:ln>
          <a:extLst>
            <a:ext uri="{53640926-AAD7-44D8-BBD7-CCE9431645EC}">
              <a14:shadowObscured xmlns:a14="http://schemas.microsoft.com/office/drawing/2010/main"/>
            </a:ext>
          </a:extLst>
        </p:spPr>
      </p:pic>
      <p:pic>
        <p:nvPicPr>
          <p:cNvPr id="38" name="Picture 37"/>
          <p:cNvPicPr>
            <a:picLocks noChangeAspect="1"/>
          </p:cNvPicPr>
          <p:nvPr/>
        </p:nvPicPr>
        <p:blipFill>
          <a:blip r:embed="rId8"/>
          <a:stretch>
            <a:fillRect/>
          </a:stretch>
        </p:blipFill>
        <p:spPr>
          <a:xfrm>
            <a:off x="4608472" y="4648632"/>
            <a:ext cx="581048" cy="581048"/>
          </a:xfrm>
          <a:prstGeom prst="rect">
            <a:avLst/>
          </a:prstGeom>
        </p:spPr>
      </p:pic>
      <p:sp>
        <p:nvSpPr>
          <p:cNvPr id="39" name="Text Box 2"/>
          <p:cNvSpPr txBox="1">
            <a:spLocks noChangeArrowheads="1"/>
          </p:cNvSpPr>
          <p:nvPr/>
        </p:nvSpPr>
        <p:spPr bwMode="auto">
          <a:xfrm>
            <a:off x="5910929" y="5170416"/>
            <a:ext cx="1638534" cy="541302"/>
          </a:xfrm>
          <a:prstGeom prst="rect">
            <a:avLst/>
          </a:prstGeom>
          <a:noFill/>
          <a:ln w="9525">
            <a:noFill/>
            <a:miter lim="800000"/>
            <a:headEnd/>
            <a:tailEnd/>
          </a:ln>
        </p:spPr>
        <p:txBody>
          <a:bodyPr rot="0" vert="horz" wrap="square" lIns="68580" tIns="34290" rIns="68580" bIns="34290" anchor="t" anchorCtr="0">
            <a:spAutoFit/>
          </a:bodyPr>
          <a:lstStyle/>
          <a:p>
            <a:pPr algn="ctr" defTabSz="685800">
              <a:lnSpc>
                <a:spcPct val="107000"/>
              </a:lnSpc>
              <a:spcAft>
                <a:spcPts val="600"/>
              </a:spcAft>
              <a:defRPr/>
            </a:pPr>
            <a:r>
              <a:rPr lang="en-US" sz="3000" b="1">
                <a:solidFill>
                  <a:prstClr val="black"/>
                </a:solidFill>
                <a:latin typeface="Caribi"/>
                <a:ea typeface="Calibri" panose="020F0502020204030204" pitchFamily="34" charset="0"/>
                <a:cs typeface="Times New Roman" panose="02020603050405020304" pitchFamily="18" charset="0"/>
              </a:rPr>
              <a:t>Calcium</a:t>
            </a:r>
            <a:endParaRPr lang="en-US" sz="3000" b="1" dirty="0">
              <a:solidFill>
                <a:prstClr val="black"/>
              </a:solidFill>
              <a:latin typeface="Caribi"/>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30CCC88D-2F1B-1E33-4554-BC2594CB3A74}"/>
              </a:ext>
            </a:extLst>
          </p:cNvPr>
          <p:cNvSpPr txBox="1"/>
          <p:nvPr/>
        </p:nvSpPr>
        <p:spPr>
          <a:xfrm>
            <a:off x="4759510" y="5164068"/>
            <a:ext cx="860019" cy="553998"/>
          </a:xfrm>
          <a:prstGeom prst="rect">
            <a:avLst/>
          </a:prstGeom>
          <a:noFill/>
        </p:spPr>
        <p:txBody>
          <a:bodyPr wrap="square" rtlCol="0">
            <a:spAutoFit/>
          </a:bodyPr>
          <a:lstStyle/>
          <a:p>
            <a:r>
              <a:rPr lang="en-US" sz="3000" b="1" dirty="0">
                <a:solidFill>
                  <a:srgbClr val="FF0000"/>
                </a:solidFill>
                <a:latin typeface="Caribi"/>
                <a:cs typeface="Times New Roman" panose="02020603050405020304" pitchFamily="18" charset="0"/>
              </a:rPr>
              <a:t>Ca</a:t>
            </a:r>
          </a:p>
        </p:txBody>
      </p:sp>
      <p:pic>
        <p:nvPicPr>
          <p:cNvPr id="41" name="图片 3"/>
          <p:cNvPicPr/>
          <p:nvPr/>
        </p:nvPicPr>
        <p:blipFill>
          <a:blip r:embed="rId3" cstate="print">
            <a:extLst>
              <a:ext uri="{28A0092B-C50C-407E-A947-70E740481C1C}">
                <a14:useLocalDpi xmlns:a14="http://schemas.microsoft.com/office/drawing/2010/main" val="0"/>
              </a:ext>
            </a:extLst>
          </a:blip>
          <a:stretch>
            <a:fillRect/>
          </a:stretch>
        </p:blipFill>
        <p:spPr>
          <a:xfrm flipH="1">
            <a:off x="6347286" y="4707154"/>
            <a:ext cx="767687" cy="429905"/>
          </a:xfrm>
          <a:prstGeom prst="rect">
            <a:avLst/>
          </a:prstGeom>
        </p:spPr>
      </p:pic>
      <p:pic>
        <p:nvPicPr>
          <p:cNvPr id="42" name="Picture 41">
            <a:extLst>
              <a:ext uri="{FF2B5EF4-FFF2-40B4-BE49-F238E27FC236}">
                <a16:creationId xmlns:a16="http://schemas.microsoft.com/office/drawing/2014/main" id="{FC2FA2A2-F7E8-CD04-39E1-3B5B26E48C0C}"/>
              </a:ext>
            </a:extLst>
          </p:cNvPr>
          <p:cNvPicPr>
            <a:picLocks noChangeAspect="1"/>
          </p:cNvPicPr>
          <p:nvPr/>
        </p:nvPicPr>
        <p:blipFill>
          <a:blip r:embed="rId9"/>
          <a:stretch>
            <a:fillRect/>
          </a:stretch>
        </p:blipFill>
        <p:spPr>
          <a:xfrm>
            <a:off x="2448117" y="169842"/>
            <a:ext cx="591647" cy="467862"/>
          </a:xfrm>
          <a:prstGeom prst="rect">
            <a:avLst/>
          </a:prstGeom>
        </p:spPr>
      </p:pic>
      <p:pic>
        <p:nvPicPr>
          <p:cNvPr id="44" name="Picture 43">
            <a:extLst>
              <a:ext uri="{FF2B5EF4-FFF2-40B4-BE49-F238E27FC236}">
                <a16:creationId xmlns:a16="http://schemas.microsoft.com/office/drawing/2014/main" id="{FC2FA2A2-F7E8-CD04-39E1-3B5B26E48C0C}"/>
              </a:ext>
            </a:extLst>
          </p:cNvPr>
          <p:cNvPicPr>
            <a:picLocks noChangeAspect="1"/>
          </p:cNvPicPr>
          <p:nvPr/>
        </p:nvPicPr>
        <p:blipFill>
          <a:blip r:embed="rId9"/>
          <a:stretch>
            <a:fillRect/>
          </a:stretch>
        </p:blipFill>
        <p:spPr>
          <a:xfrm>
            <a:off x="5133081" y="5820935"/>
            <a:ext cx="591647" cy="388319"/>
          </a:xfrm>
          <a:prstGeom prst="rect">
            <a:avLst/>
          </a:prstGeom>
        </p:spPr>
      </p:pic>
      <p:pic>
        <p:nvPicPr>
          <p:cNvPr id="45" name="Picture 44">
            <a:extLst>
              <a:ext uri="{FF2B5EF4-FFF2-40B4-BE49-F238E27FC236}">
                <a16:creationId xmlns:a16="http://schemas.microsoft.com/office/drawing/2014/main" id="{FC2FA2A2-F7E8-CD04-39E1-3B5B26E48C0C}"/>
              </a:ext>
            </a:extLst>
          </p:cNvPr>
          <p:cNvPicPr>
            <a:picLocks noChangeAspect="1"/>
          </p:cNvPicPr>
          <p:nvPr/>
        </p:nvPicPr>
        <p:blipFill>
          <a:blip r:embed="rId9"/>
          <a:stretch>
            <a:fillRect/>
          </a:stretch>
        </p:blipFill>
        <p:spPr>
          <a:xfrm>
            <a:off x="7675902" y="3907547"/>
            <a:ext cx="591647" cy="388319"/>
          </a:xfrm>
          <a:prstGeom prst="rect">
            <a:avLst/>
          </a:prstGeom>
        </p:spPr>
      </p:pic>
      <p:pic>
        <p:nvPicPr>
          <p:cNvPr id="46" name="Picture 45">
            <a:extLst>
              <a:ext uri="{FF2B5EF4-FFF2-40B4-BE49-F238E27FC236}">
                <a16:creationId xmlns:a16="http://schemas.microsoft.com/office/drawing/2014/main" id="{FC2FA2A2-F7E8-CD04-39E1-3B5B26E48C0C}"/>
              </a:ext>
            </a:extLst>
          </p:cNvPr>
          <p:cNvPicPr>
            <a:picLocks noChangeAspect="1"/>
          </p:cNvPicPr>
          <p:nvPr/>
        </p:nvPicPr>
        <p:blipFill>
          <a:blip r:embed="rId9"/>
          <a:stretch>
            <a:fillRect/>
          </a:stretch>
        </p:blipFill>
        <p:spPr>
          <a:xfrm>
            <a:off x="7041841" y="1547268"/>
            <a:ext cx="591647" cy="388319"/>
          </a:xfrm>
          <a:prstGeom prst="rect">
            <a:avLst/>
          </a:prstGeom>
        </p:spPr>
      </p:pic>
    </p:spTree>
    <p:extLst>
      <p:ext uri="{BB962C8B-B14F-4D97-AF65-F5344CB8AC3E}">
        <p14:creationId xmlns:p14="http://schemas.microsoft.com/office/powerpoint/2010/main" val="229117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2904" y="260648"/>
            <a:ext cx="2314543" cy="646331"/>
          </a:xfrm>
          <a:prstGeom prst="rect">
            <a:avLst/>
          </a:prstGeom>
          <a:noFill/>
        </p:spPr>
        <p:txBody>
          <a:bodyPr wrap="none" rtlCol="0">
            <a:spAutoFit/>
          </a:bodyPr>
          <a:lstStyle/>
          <a:p>
            <a:pPr algn="r"/>
            <a:r>
              <a:rPr lang="en-US" sz="3600" b="1" dirty="0">
                <a:solidFill>
                  <a:srgbClr val="FF0000"/>
                </a:solidFill>
                <a:latin typeface="Caribi"/>
                <a:cs typeface="Times New Roman" panose="02020603050405020304" pitchFamily="18" charset="0"/>
              </a:rPr>
              <a:t>VẬN DỤNG</a:t>
            </a:r>
          </a:p>
        </p:txBody>
      </p:sp>
      <p:sp>
        <p:nvSpPr>
          <p:cNvPr id="5" name="TextBox 4"/>
          <p:cNvSpPr txBox="1"/>
          <p:nvPr/>
        </p:nvSpPr>
        <p:spPr>
          <a:xfrm>
            <a:off x="326976" y="1443841"/>
            <a:ext cx="11449272" cy="3970318"/>
          </a:xfrm>
          <a:prstGeom prst="rect">
            <a:avLst/>
          </a:prstGeom>
          <a:noFill/>
        </p:spPr>
        <p:txBody>
          <a:bodyPr wrap="square" rtlCol="0">
            <a:spAutoFit/>
          </a:bodyPr>
          <a:lstStyle/>
          <a:p>
            <a:r>
              <a:rPr lang="en-US" sz="3600" dirty="0">
                <a:latin typeface="Caribi"/>
                <a:cs typeface="Times New Roman" panose="02020603050405020304" pitchFamily="18" charset="0"/>
              </a:rPr>
              <a:t>-</a:t>
            </a:r>
            <a:r>
              <a:rPr lang="en-US" sz="3600" dirty="0" err="1">
                <a:latin typeface="Caribi"/>
                <a:cs typeface="Times New Roman" panose="02020603050405020304" pitchFamily="18" charset="0"/>
              </a:rPr>
              <a:t>Thiết</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kế</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thẻ</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flascard</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giới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thiệu</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về</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các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tố</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hóa</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học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gồm</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tố</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kí</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hiệu</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hóa</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học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mô</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hình</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tử</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khối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lượng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tử</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khối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lượng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tử</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ứng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dụng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của</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tố</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trong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cuộc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sống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sản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xuất</a:t>
            </a:r>
            <a:r>
              <a:rPr lang="en-US" sz="3600" dirty="0">
                <a:latin typeface="Caribi"/>
                <a:cs typeface="Times New Roman" panose="02020603050405020304" pitchFamily="18" charset="0"/>
              </a:rPr>
              <a:t>, 1-2 </a:t>
            </a:r>
            <a:r>
              <a:rPr lang="en-US" sz="3600" dirty="0" err="1">
                <a:latin typeface="Caribi"/>
                <a:cs typeface="Times New Roman" panose="02020603050405020304" pitchFamily="18" charset="0"/>
              </a:rPr>
              <a:t>điều</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thú</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vị</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về</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tố</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đó</a:t>
            </a:r>
            <a:r>
              <a:rPr lang="en-US" sz="3600" dirty="0">
                <a:latin typeface="Caribi"/>
                <a:cs typeface="Times New Roman" panose="02020603050405020304" pitchFamily="18" charset="0"/>
              </a:rPr>
              <a:t>. </a:t>
            </a:r>
          </a:p>
          <a:p>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Hướng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dẫn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học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sinh</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sử</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dụng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phần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mềm</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Anki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gửi</a:t>
            </a:r>
            <a:r>
              <a:rPr lang="en-US" sz="3600" dirty="0">
                <a:latin typeface="Caribi"/>
                <a:cs typeface="Times New Roman" panose="02020603050405020304" pitchFamily="18" charset="0"/>
              </a:rPr>
              <a:t> qua </a:t>
            </a:r>
            <a:r>
              <a:rPr lang="en-US" sz="3600" dirty="0" err="1">
                <a:latin typeface="Caribi"/>
                <a:cs typeface="Times New Roman" panose="02020603050405020304" pitchFamily="18" charset="0"/>
              </a:rPr>
              <a:t>Zalo</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nhóm</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lớp</a:t>
            </a:r>
            <a:r>
              <a:rPr lang="en-US" sz="3600" dirty="0">
                <a:latin typeface="Caribi"/>
                <a:cs typeface="Times New Roman" panose="02020603050405020304" pitchFamily="18" charset="0"/>
              </a:rPr>
              <a:t>.</a:t>
            </a:r>
          </a:p>
        </p:txBody>
      </p:sp>
    </p:spTree>
    <p:extLst>
      <p:ext uri="{BB962C8B-B14F-4D97-AF65-F5344CB8AC3E}">
        <p14:creationId xmlns:p14="http://schemas.microsoft.com/office/powerpoint/2010/main" val="4572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356CFE-6BC2-51DF-0322-2667D264115D}"/>
              </a:ext>
            </a:extLst>
          </p:cNvPr>
          <p:cNvSpPr txBox="1"/>
          <p:nvPr/>
        </p:nvSpPr>
        <p:spPr>
          <a:xfrm>
            <a:off x="831032" y="1988840"/>
            <a:ext cx="11161240" cy="2308324"/>
          </a:xfrm>
          <a:prstGeom prst="rect">
            <a:avLst/>
          </a:prstGeom>
          <a:noFill/>
        </p:spPr>
        <p:txBody>
          <a:bodyPr wrap="square" rtlCol="0">
            <a:spAutoFit/>
          </a:bodyPr>
          <a:lstStyle/>
          <a:p>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Học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bài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và</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học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thuộc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tên</a:t>
            </a:r>
            <a:r>
              <a:rPr lang="en-US" sz="3600" dirty="0">
                <a:latin typeface="Caribi"/>
                <a:cs typeface="Times New Roman" panose="02020603050405020304" pitchFamily="18" charset="0"/>
              </a:rPr>
              <a:t> , </a:t>
            </a:r>
            <a:r>
              <a:rPr lang="en-US" sz="3600" dirty="0" err="1">
                <a:latin typeface="Caribi"/>
                <a:cs typeface="Times New Roman" panose="02020603050405020304" pitchFamily="18" charset="0"/>
              </a:rPr>
              <a:t>kí</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hiệu</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các</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tố</a:t>
            </a:r>
            <a:r>
              <a:rPr lang="en-US" sz="3600" dirty="0">
                <a:latin typeface="Caribi"/>
                <a:cs typeface="Times New Roman" panose="02020603050405020304" pitchFamily="18" charset="0"/>
              </a:rPr>
              <a:t> ở </a:t>
            </a:r>
            <a:r>
              <a:rPr lang="en-US" sz="3600" dirty="0" err="1">
                <a:latin typeface="Caribi"/>
                <a:cs typeface="Times New Roman" panose="02020603050405020304" pitchFamily="18" charset="0"/>
              </a:rPr>
              <a:t>bảng</a:t>
            </a:r>
            <a:r>
              <a:rPr lang="en-US" sz="3600" dirty="0">
                <a:latin typeface="Caribi"/>
                <a:cs typeface="Times New Roman" panose="02020603050405020304" pitchFamily="18" charset="0"/>
              </a:rPr>
              <a:t> </a:t>
            </a:r>
            <a:r>
              <a:rPr lang="en-US" sz="3600">
                <a:latin typeface="Caribi"/>
                <a:cs typeface="Times New Roman" panose="02020603050405020304" pitchFamily="18" charset="0"/>
              </a:rPr>
              <a:t>3.1 SGK trang </a:t>
            </a:r>
            <a:r>
              <a:rPr lang="en-US" sz="3600" dirty="0">
                <a:latin typeface="Caribi"/>
                <a:cs typeface="Times New Roman" panose="02020603050405020304" pitchFamily="18" charset="0"/>
              </a:rPr>
              <a:t>20</a:t>
            </a:r>
          </a:p>
          <a:p>
            <a:r>
              <a:rPr lang="en-US" sz="3600">
                <a:latin typeface="Caribi"/>
                <a:cs typeface="Times New Roman" panose="02020603050405020304" pitchFamily="18" charset="0"/>
              </a:rPr>
              <a:t>- Làm </a:t>
            </a:r>
            <a:r>
              <a:rPr lang="en-US" sz="3600" dirty="0" err="1">
                <a:latin typeface="Caribi"/>
                <a:cs typeface="Times New Roman" panose="02020603050405020304" pitchFamily="18" charset="0"/>
              </a:rPr>
              <a:t>bài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tập</a:t>
            </a:r>
            <a:r>
              <a:rPr lang="en-US" sz="3600" dirty="0">
                <a:latin typeface="Caribi"/>
                <a:cs typeface="Times New Roman" panose="02020603050405020304" pitchFamily="18" charset="0"/>
              </a:rPr>
              <a:t> 1,2,3,4,5 </a:t>
            </a:r>
            <a:r>
              <a:rPr lang="en-US" sz="3600" dirty="0" err="1">
                <a:latin typeface="Caribi"/>
                <a:cs typeface="Times New Roman" panose="02020603050405020304" pitchFamily="18" charset="0"/>
              </a:rPr>
              <a:t>sgk</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làm</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bài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tập</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trong</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sách</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bài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tập</a:t>
            </a:r>
            <a:r>
              <a:rPr lang="en-US" sz="3600" dirty="0">
                <a:latin typeface="Caribi"/>
                <a:cs typeface="Times New Roman" panose="02020603050405020304" pitchFamily="18" charset="0"/>
              </a:rPr>
              <a:t>. </a:t>
            </a:r>
          </a:p>
          <a:p>
            <a:r>
              <a:rPr lang="en-US" sz="3600">
                <a:latin typeface="Caribi"/>
                <a:cs typeface="Times New Roman" panose="02020603050405020304" pitchFamily="18" charset="0"/>
              </a:rPr>
              <a:t>-</a:t>
            </a:r>
            <a:r>
              <a:rPr lang="en-US" sz="3600" dirty="0">
                <a:latin typeface="Caribi"/>
                <a:cs typeface="Times New Roman" panose="02020603050405020304" pitchFamily="18" charset="0"/>
              </a:rPr>
              <a:t> </a:t>
            </a:r>
            <a:r>
              <a:rPr lang="en-US" sz="3600">
                <a:latin typeface="Caribi"/>
                <a:cs typeface="Times New Roman" panose="02020603050405020304" pitchFamily="18" charset="0"/>
              </a:rPr>
              <a:t> </a:t>
            </a:r>
            <a:r>
              <a:rPr lang="en-US" sz="3600" dirty="0" err="1">
                <a:latin typeface="Caribi"/>
                <a:cs typeface="Times New Roman" panose="02020603050405020304" pitchFamily="18" charset="0"/>
              </a:rPr>
              <a:t>Tìm</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hiểu</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thêm</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một</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số</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nguyên</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tố</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ngoài</a:t>
            </a:r>
            <a:r>
              <a:rPr lang="en-US" sz="3600" dirty="0">
                <a:latin typeface="Caribi"/>
                <a:cs typeface="Times New Roman" panose="02020603050405020304" pitchFamily="18" charset="0"/>
              </a:rPr>
              <a:t> </a:t>
            </a:r>
            <a:r>
              <a:rPr lang="en-US" sz="3600" dirty="0" err="1">
                <a:latin typeface="Caribi"/>
                <a:cs typeface="Times New Roman" panose="02020603050405020304" pitchFamily="18" charset="0"/>
              </a:rPr>
              <a:t>bảng</a:t>
            </a:r>
            <a:r>
              <a:rPr lang="en-US" sz="3600" dirty="0">
                <a:latin typeface="Caribi"/>
                <a:cs typeface="Times New Roman" panose="02020603050405020304" pitchFamily="18" charset="0"/>
              </a:rPr>
              <a:t> 3.1</a:t>
            </a:r>
            <a:endParaRPr lang="en-GB" sz="3600" dirty="0">
              <a:latin typeface="Caribi"/>
              <a:cs typeface="Times New Roman" panose="02020603050405020304" pitchFamily="18" charset="0"/>
            </a:endParaRPr>
          </a:p>
        </p:txBody>
      </p:sp>
      <p:sp>
        <p:nvSpPr>
          <p:cNvPr id="3" name="TextBox 2">
            <a:extLst>
              <a:ext uri="{FF2B5EF4-FFF2-40B4-BE49-F238E27FC236}">
                <a16:creationId xmlns:a16="http://schemas.microsoft.com/office/drawing/2014/main" id="{66CCF901-BBAB-22B3-5876-AC13E25F6C9E}"/>
              </a:ext>
            </a:extLst>
          </p:cNvPr>
          <p:cNvSpPr txBox="1"/>
          <p:nvPr/>
        </p:nvSpPr>
        <p:spPr>
          <a:xfrm>
            <a:off x="3257550" y="692696"/>
            <a:ext cx="5372100" cy="646331"/>
          </a:xfrm>
          <a:prstGeom prst="rect">
            <a:avLst/>
          </a:prstGeom>
          <a:noFill/>
        </p:spPr>
        <p:txBody>
          <a:bodyPr wrap="square" rtlCol="0">
            <a:spAutoFit/>
          </a:bodyPr>
          <a:lstStyle/>
          <a:p>
            <a:pPr algn="ctr"/>
            <a:r>
              <a:rPr lang="en-US" sz="3600" b="1" dirty="0">
                <a:solidFill>
                  <a:srgbClr val="FF0000"/>
                </a:solidFill>
                <a:latin typeface="Caribi"/>
                <a:cs typeface="Times New Roman" panose="02020603050405020304" pitchFamily="18" charset="0"/>
              </a:rPr>
              <a:t>HƯỚNG DẪN HỌC Ở NHÀ:</a:t>
            </a:r>
            <a:endParaRPr lang="en-GB" sz="3600" b="1" dirty="0">
              <a:solidFill>
                <a:srgbClr val="FF0000"/>
              </a:solidFill>
              <a:latin typeface="Caribi"/>
              <a:cs typeface="Times New Roman" panose="02020603050405020304" pitchFamily="18" charset="0"/>
            </a:endParaRPr>
          </a:p>
        </p:txBody>
      </p:sp>
    </p:spTree>
    <p:extLst>
      <p:ext uri="{BB962C8B-B14F-4D97-AF65-F5344CB8AC3E}">
        <p14:creationId xmlns:p14="http://schemas.microsoft.com/office/powerpoint/2010/main" val="23739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9064" y="188640"/>
            <a:ext cx="9505056" cy="1015663"/>
          </a:xfrm>
          <a:prstGeom prst="rect">
            <a:avLst/>
          </a:prstGeom>
          <a:noFill/>
        </p:spPr>
        <p:txBody>
          <a:bodyPr wrap="square" rtlCol="0">
            <a:spAutoFit/>
          </a:bodyPr>
          <a:lstStyle/>
          <a:p>
            <a:pPr algn="ctr"/>
            <a:r>
              <a:rPr lang="en-US" sz="3000" dirty="0">
                <a:solidFill>
                  <a:srgbClr val="FF0000"/>
                </a:solidFill>
                <a:latin typeface="Caribi"/>
                <a:cs typeface="Times New Roman" panose="02020603050405020304" pitchFamily="18" charset="0"/>
              </a:rPr>
              <a:t>Ô </a:t>
            </a:r>
            <a:r>
              <a:rPr lang="en-US" sz="3000" dirty="0" err="1">
                <a:solidFill>
                  <a:srgbClr val="FF0000"/>
                </a:solidFill>
                <a:latin typeface="Caribi"/>
                <a:cs typeface="Times New Roman" panose="02020603050405020304" pitchFamily="18" charset="0"/>
              </a:rPr>
              <a:t>chữ</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bí</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mật</a:t>
            </a:r>
            <a:r>
              <a:rPr lang="en-US" sz="3000" dirty="0">
                <a:solidFill>
                  <a:srgbClr val="FF0000"/>
                </a:solidFill>
                <a:latin typeface="Caribi"/>
                <a:cs typeface="Times New Roman" panose="02020603050405020304" pitchFamily="18" charset="0"/>
              </a:rPr>
              <a:t>:</a:t>
            </a:r>
          </a:p>
          <a:p>
            <a:pPr algn="ctr"/>
            <a:r>
              <a:rPr lang="en-US" sz="3000" dirty="0" err="1">
                <a:latin typeface="Caribi"/>
                <a:cs typeface="Times New Roman" panose="02020603050405020304" pitchFamily="18" charset="0"/>
              </a:rPr>
              <a:t>Tìm</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được</a:t>
            </a:r>
            <a:r>
              <a:rPr lang="en-US" sz="3000" dirty="0">
                <a:latin typeface="Caribi"/>
                <a:cs typeface="Times New Roman" panose="02020603050405020304" pitchFamily="18" charset="0"/>
              </a:rPr>
              <a:t> 10 </a:t>
            </a:r>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từ</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có</a:t>
            </a:r>
            <a:r>
              <a:rPr lang="en-US" sz="3000" dirty="0">
                <a:latin typeface="Caribi"/>
                <a:cs typeface="Times New Roman" panose="02020603050405020304" pitchFamily="18" charset="0"/>
              </a:rPr>
              <a:t> ý </a:t>
            </a:r>
            <a:r>
              <a:rPr lang="en-US" sz="3000" dirty="0" err="1">
                <a:latin typeface="Caribi"/>
                <a:cs typeface="Times New Roman" panose="02020603050405020304" pitchFamily="18" charset="0"/>
              </a:rPr>
              <a:t>nghĩa</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trong</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bảng</a:t>
            </a:r>
            <a:r>
              <a:rPr lang="en-US" sz="3000" dirty="0">
                <a:latin typeface="Caribi"/>
                <a:cs typeface="Times New Roman" panose="02020603050405020304" pitchFamily="18" charset="0"/>
              </a:rPr>
              <a:t> </a:t>
            </a:r>
            <a:r>
              <a:rPr lang="en-US" sz="3000" dirty="0" err="1">
                <a:latin typeface="Caribi"/>
                <a:cs typeface="Times New Roman" panose="02020603050405020304" pitchFamily="18" charset="0"/>
              </a:rPr>
              <a:t>sau</a:t>
            </a:r>
            <a:r>
              <a:rPr lang="en-US" sz="3000" dirty="0">
                <a:latin typeface="Caribi"/>
                <a:cs typeface="Times New Roman" panose="02020603050405020304" pitchFamily="18" charset="0"/>
              </a:rPr>
              <a:t>: (3’)</a:t>
            </a:r>
          </a:p>
        </p:txBody>
      </p:sp>
      <p:graphicFrame>
        <p:nvGraphicFramePr>
          <p:cNvPr id="3" name="Table 2"/>
          <p:cNvGraphicFramePr>
            <a:graphicFrameLocks noGrp="1"/>
          </p:cNvGraphicFramePr>
          <p:nvPr>
            <p:extLst>
              <p:ext uri="{D42A27DB-BD31-4B8C-83A1-F6EECF244321}">
                <p14:modId xmlns:p14="http://schemas.microsoft.com/office/powerpoint/2010/main" val="2956744843"/>
              </p:ext>
            </p:extLst>
          </p:nvPr>
        </p:nvGraphicFramePr>
        <p:xfrm>
          <a:off x="1767136" y="1124744"/>
          <a:ext cx="8045448" cy="5142865"/>
        </p:xfrm>
        <a:graphic>
          <a:graphicData uri="http://schemas.openxmlformats.org/drawingml/2006/table">
            <a:tbl>
              <a:tblPr firstRow="1" firstCol="1" bandRow="1">
                <a:tableStyleId>{5C22544A-7EE6-4342-B048-85BDC9FD1C3A}</a:tableStyleId>
              </a:tblPr>
              <a:tblGrid>
                <a:gridCol w="536552">
                  <a:extLst>
                    <a:ext uri="{9D8B030D-6E8A-4147-A177-3AD203B41FA5}">
                      <a16:colId xmlns:a16="http://schemas.microsoft.com/office/drawing/2014/main" val="1189370133"/>
                    </a:ext>
                  </a:extLst>
                </a:gridCol>
                <a:gridCol w="536552">
                  <a:extLst>
                    <a:ext uri="{9D8B030D-6E8A-4147-A177-3AD203B41FA5}">
                      <a16:colId xmlns:a16="http://schemas.microsoft.com/office/drawing/2014/main" val="1214012960"/>
                    </a:ext>
                  </a:extLst>
                </a:gridCol>
                <a:gridCol w="537261">
                  <a:extLst>
                    <a:ext uri="{9D8B030D-6E8A-4147-A177-3AD203B41FA5}">
                      <a16:colId xmlns:a16="http://schemas.microsoft.com/office/drawing/2014/main" val="1893167829"/>
                    </a:ext>
                  </a:extLst>
                </a:gridCol>
                <a:gridCol w="537261">
                  <a:extLst>
                    <a:ext uri="{9D8B030D-6E8A-4147-A177-3AD203B41FA5}">
                      <a16:colId xmlns:a16="http://schemas.microsoft.com/office/drawing/2014/main" val="340377833"/>
                    </a:ext>
                  </a:extLst>
                </a:gridCol>
                <a:gridCol w="537261">
                  <a:extLst>
                    <a:ext uri="{9D8B030D-6E8A-4147-A177-3AD203B41FA5}">
                      <a16:colId xmlns:a16="http://schemas.microsoft.com/office/drawing/2014/main" val="998916298"/>
                    </a:ext>
                  </a:extLst>
                </a:gridCol>
                <a:gridCol w="537261">
                  <a:extLst>
                    <a:ext uri="{9D8B030D-6E8A-4147-A177-3AD203B41FA5}">
                      <a16:colId xmlns:a16="http://schemas.microsoft.com/office/drawing/2014/main" val="747418035"/>
                    </a:ext>
                  </a:extLst>
                </a:gridCol>
                <a:gridCol w="537261">
                  <a:extLst>
                    <a:ext uri="{9D8B030D-6E8A-4147-A177-3AD203B41FA5}">
                      <a16:colId xmlns:a16="http://schemas.microsoft.com/office/drawing/2014/main" val="2058834003"/>
                    </a:ext>
                  </a:extLst>
                </a:gridCol>
                <a:gridCol w="537261">
                  <a:extLst>
                    <a:ext uri="{9D8B030D-6E8A-4147-A177-3AD203B41FA5}">
                      <a16:colId xmlns:a16="http://schemas.microsoft.com/office/drawing/2014/main" val="4066021807"/>
                    </a:ext>
                  </a:extLst>
                </a:gridCol>
                <a:gridCol w="537261">
                  <a:extLst>
                    <a:ext uri="{9D8B030D-6E8A-4147-A177-3AD203B41FA5}">
                      <a16:colId xmlns:a16="http://schemas.microsoft.com/office/drawing/2014/main" val="725397966"/>
                    </a:ext>
                  </a:extLst>
                </a:gridCol>
                <a:gridCol w="537261">
                  <a:extLst>
                    <a:ext uri="{9D8B030D-6E8A-4147-A177-3AD203B41FA5}">
                      <a16:colId xmlns:a16="http://schemas.microsoft.com/office/drawing/2014/main" val="4145177768"/>
                    </a:ext>
                  </a:extLst>
                </a:gridCol>
                <a:gridCol w="537261">
                  <a:extLst>
                    <a:ext uri="{9D8B030D-6E8A-4147-A177-3AD203B41FA5}">
                      <a16:colId xmlns:a16="http://schemas.microsoft.com/office/drawing/2014/main" val="1353993852"/>
                    </a:ext>
                  </a:extLst>
                </a:gridCol>
                <a:gridCol w="537261">
                  <a:extLst>
                    <a:ext uri="{9D8B030D-6E8A-4147-A177-3AD203B41FA5}">
                      <a16:colId xmlns:a16="http://schemas.microsoft.com/office/drawing/2014/main" val="633595667"/>
                    </a:ext>
                  </a:extLst>
                </a:gridCol>
                <a:gridCol w="529464">
                  <a:extLst>
                    <a:ext uri="{9D8B030D-6E8A-4147-A177-3AD203B41FA5}">
                      <a16:colId xmlns:a16="http://schemas.microsoft.com/office/drawing/2014/main" val="2182228608"/>
                    </a:ext>
                  </a:extLst>
                </a:gridCol>
                <a:gridCol w="535135">
                  <a:extLst>
                    <a:ext uri="{9D8B030D-6E8A-4147-A177-3AD203B41FA5}">
                      <a16:colId xmlns:a16="http://schemas.microsoft.com/office/drawing/2014/main" val="3472396784"/>
                    </a:ext>
                  </a:extLst>
                </a:gridCol>
                <a:gridCol w="535135">
                  <a:extLst>
                    <a:ext uri="{9D8B030D-6E8A-4147-A177-3AD203B41FA5}">
                      <a16:colId xmlns:a16="http://schemas.microsoft.com/office/drawing/2014/main" val="298639889"/>
                    </a:ext>
                  </a:extLst>
                </a:gridCol>
              </a:tblGrid>
              <a:tr h="492125">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A</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C</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N</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U</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H</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Ư</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K</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cs typeface="Times New Roman" panose="02020603050405020304" pitchFamily="18" charset="0"/>
                        </a:rPr>
                        <a:t>H</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cs typeface="Times New Roman" panose="02020603050405020304" pitchFamily="18" charset="0"/>
                        </a:rPr>
                        <a:t>Ợ</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cs typeface="Times New Roman" panose="02020603050405020304" pitchFamily="18" charset="0"/>
                        </a:rPr>
                        <a:t>P</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cs typeface="Times New Roman" panose="02020603050405020304" pitchFamily="18" charset="0"/>
                        </a:rPr>
                        <a:t>T</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cs typeface="Times New Roman" panose="02020603050405020304" pitchFamily="18" charset="0"/>
                        </a:rPr>
                        <a:t>Á</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cs typeface="Times New Roman" panose="02020603050405020304" pitchFamily="18" charset="0"/>
                        </a:rPr>
                        <a:t>C</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8837049"/>
                  </a:ext>
                </a:extLst>
              </a:tr>
              <a:tr h="0">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Í</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Ệ</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Ó</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a:t>
                      </a:r>
                    </a:p>
                  </a:txBody>
                  <a:tcPr marL="68580" marR="68580" marT="0" marB="0"/>
                </a:tc>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Ọ</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Í</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I</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S</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2045217"/>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D</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O</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C</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Ư</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Y</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I</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Ù</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7182746"/>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L</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F</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V</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L</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H</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R</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a:t>
                      </a:r>
                    </a:p>
                  </a:txBody>
                  <a:tcPr marL="68580" marR="68580" marT="0" marB="0"/>
                </a:tc>
                <a:extLst>
                  <a:ext uri="{0D108BD9-81ED-4DB2-BD59-A6C34878D82A}">
                    <a16:rowId xmlns:a16="http://schemas.microsoft.com/office/drawing/2014/main" val="547845654"/>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U</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H</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K</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Q</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extLst>
                  <a:ext uri="{0D108BD9-81ED-4DB2-BD59-A6C34878D82A}">
                    <a16:rowId xmlns:a16="http://schemas.microsoft.com/office/drawing/2014/main" val="508024507"/>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A</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Ữ</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E</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B</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G</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U</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Y</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Ự</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a:t>
                      </a: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Ể</a:t>
                      </a:r>
                    </a:p>
                  </a:txBody>
                  <a:tcPr marL="68580" marR="68580" marT="0" marB="0"/>
                </a:tc>
                <a:extLst>
                  <a:ext uri="{0D108BD9-81ED-4DB2-BD59-A6C34878D82A}">
                    <a16:rowId xmlns:a16="http://schemas.microsoft.com/office/drawing/2014/main" val="1765522575"/>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Ê</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F</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G</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Y</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L</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Ê</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P</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Ọ</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extLst>
                  <a:ext uri="{0D108BD9-81ED-4DB2-BD59-A6C34878D82A}">
                    <a16:rowId xmlns:a16="http://schemas.microsoft.com/office/drawing/2014/main" val="1074372220"/>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S</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a:t>
                      </a: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K</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X</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S</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Z</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a:t>
                      </a:r>
                    </a:p>
                  </a:txBody>
                  <a:tcPr marL="68580" marR="68580" marT="0" marB="0"/>
                </a:tc>
                <a:extLst>
                  <a:ext uri="{0D108BD9-81ED-4DB2-BD59-A6C34878D82A}">
                    <a16:rowId xmlns:a16="http://schemas.microsoft.com/office/drawing/2014/main" val="3727254308"/>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cs typeface="Times New Roman" panose="02020603050405020304" pitchFamily="18" charset="0"/>
                        </a:rPr>
                        <a:t>C</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E</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tc>
                <a:extLst>
                  <a:ext uri="{0D108BD9-81ED-4DB2-BD59-A6C34878D82A}">
                    <a16:rowId xmlns:a16="http://schemas.microsoft.com/office/drawing/2014/main" val="2572119223"/>
                  </a:ext>
                </a:extLst>
              </a:tr>
              <a:tr h="0">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Ử</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R</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U</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Ự</a:t>
                      </a:r>
                    </a:p>
                  </a:txBody>
                  <a:tcPr marL="68580" marR="68580" marT="0" marB="0"/>
                </a:tc>
                <a:tc>
                  <a:txBody>
                    <a:bodyPr/>
                    <a:lstStyle/>
                    <a:p>
                      <a:pPr algn="ctr">
                        <a:lnSpc>
                          <a:spcPct val="200000"/>
                        </a:lnSpc>
                        <a:spcAft>
                          <a:spcPts val="0"/>
                        </a:spcAft>
                      </a:pPr>
                      <a:r>
                        <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Ố</a:t>
                      </a: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D</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Ễ</a:t>
                      </a:r>
                    </a:p>
                  </a:txBody>
                  <a:tcPr marL="68580" marR="68580" marT="0" marB="0"/>
                </a:tc>
                <a:extLst>
                  <a:ext uri="{0D108BD9-81ED-4DB2-BD59-A6C34878D82A}">
                    <a16:rowId xmlns:a16="http://schemas.microsoft.com/office/drawing/2014/main" val="3957185885"/>
                  </a:ext>
                </a:extLst>
              </a:tr>
              <a:tr h="0">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T</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R</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Á</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C</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H</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N</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H</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I</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Ệ</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rgbClr val="00B0F0"/>
                          </a:solidFill>
                          <a:effectLst/>
                          <a:latin typeface="Times New Roman" panose="02020603050405020304" pitchFamily="18" charset="0"/>
                          <a:cs typeface="Times New Roman" panose="02020603050405020304" pitchFamily="18" charset="0"/>
                        </a:rPr>
                        <a:t>M</a:t>
                      </a:r>
                      <a:endParaRPr lang="en-US" sz="1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effectLst/>
                          <a:latin typeface="Times New Roman" panose="02020603050405020304" pitchFamily="18" charset="0"/>
                          <a:cs typeface="Times New Roman" panose="02020603050405020304" pitchFamily="18" charset="0"/>
                        </a:rPr>
                        <a:t>G</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a:effectLst/>
                          <a:latin typeface="Times New Roman" panose="02020603050405020304" pitchFamily="18" charset="0"/>
                          <a:cs typeface="Times New Roman" panose="02020603050405020304" pitchFamily="18" charset="0"/>
                        </a:rPr>
                        <a:t>R</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p>
                  </a:txBody>
                  <a:tcPr marL="68580" marR="68580" marT="0" marB="0"/>
                </a:tc>
                <a:tc>
                  <a:txBody>
                    <a:bodyPr/>
                    <a:lstStyle/>
                    <a:p>
                      <a:pPr algn="ctr">
                        <a:lnSpc>
                          <a:spcPct val="200000"/>
                        </a:lnSpc>
                        <a:spcAft>
                          <a:spcPts val="0"/>
                        </a:spcAft>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a:t>
                      </a:r>
                    </a:p>
                  </a:txBody>
                  <a:tcPr marL="68580" marR="68580" marT="0" marB="0"/>
                </a:tc>
                <a:extLst>
                  <a:ext uri="{0D108BD9-81ED-4DB2-BD59-A6C34878D82A}">
                    <a16:rowId xmlns:a16="http://schemas.microsoft.com/office/drawing/2014/main" val="897503309"/>
                  </a:ext>
                </a:extLst>
              </a:tr>
            </a:tbl>
          </a:graphicData>
        </a:graphic>
      </p:graphicFrame>
    </p:spTree>
    <p:extLst>
      <p:ext uri="{BB962C8B-B14F-4D97-AF65-F5344CB8AC3E}">
        <p14:creationId xmlns:p14="http://schemas.microsoft.com/office/powerpoint/2010/main" val="1233909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6CE81-CBDE-113A-1E5F-4709B3E45746}"/>
            </a:ext>
          </a:extLst>
        </p:cNvPr>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8FBC0F3C-9B89-5903-3E9C-10CBCF6667C6}"/>
              </a:ext>
            </a:extLst>
          </p:cNvPr>
          <p:cNvGraphicFramePr>
            <a:graphicFrameLocks noGrp="1"/>
          </p:cNvGraphicFramePr>
          <p:nvPr/>
        </p:nvGraphicFramePr>
        <p:xfrm>
          <a:off x="182960" y="2492896"/>
          <a:ext cx="11377264" cy="1682496"/>
        </p:xfrm>
        <a:graphic>
          <a:graphicData uri="http://schemas.openxmlformats.org/drawingml/2006/table">
            <a:tbl>
              <a:tblPr firstRow="1" firstCol="1" bandRow="1">
                <a:tableStyleId>{5C22544A-7EE6-4342-B048-85BDC9FD1C3A}</a:tableStyleId>
              </a:tblPr>
              <a:tblGrid>
                <a:gridCol w="593745">
                  <a:extLst>
                    <a:ext uri="{9D8B030D-6E8A-4147-A177-3AD203B41FA5}">
                      <a16:colId xmlns:a16="http://schemas.microsoft.com/office/drawing/2014/main" val="3519154840"/>
                    </a:ext>
                  </a:extLst>
                </a:gridCol>
                <a:gridCol w="2902790">
                  <a:extLst>
                    <a:ext uri="{9D8B030D-6E8A-4147-A177-3AD203B41FA5}">
                      <a16:colId xmlns:a16="http://schemas.microsoft.com/office/drawing/2014/main" val="3153720258"/>
                    </a:ext>
                  </a:extLst>
                </a:gridCol>
                <a:gridCol w="2270019">
                  <a:extLst>
                    <a:ext uri="{9D8B030D-6E8A-4147-A177-3AD203B41FA5}">
                      <a16:colId xmlns:a16="http://schemas.microsoft.com/office/drawing/2014/main" val="1615381932"/>
                    </a:ext>
                  </a:extLst>
                </a:gridCol>
                <a:gridCol w="4108488">
                  <a:extLst>
                    <a:ext uri="{9D8B030D-6E8A-4147-A177-3AD203B41FA5}">
                      <a16:colId xmlns:a16="http://schemas.microsoft.com/office/drawing/2014/main" val="371324752"/>
                    </a:ext>
                  </a:extLst>
                </a:gridCol>
                <a:gridCol w="1502222">
                  <a:extLst>
                    <a:ext uri="{9D8B030D-6E8A-4147-A177-3AD203B41FA5}">
                      <a16:colId xmlns:a16="http://schemas.microsoft.com/office/drawing/2014/main" val="4221853433"/>
                    </a:ext>
                  </a:extLst>
                </a:gridCol>
              </a:tblGrid>
              <a:tr h="623228">
                <a:tc>
                  <a:txBody>
                    <a:bodyPr/>
                    <a:lstStyle/>
                    <a:p>
                      <a:pPr algn="ctr">
                        <a:lnSpc>
                          <a:spcPct val="200000"/>
                        </a:lnSpc>
                        <a:tabLst>
                          <a:tab pos="1667510" algn="l"/>
                        </a:tabLst>
                      </a:pPr>
                      <a:r>
                        <a:rPr lang="en-US" sz="2400" u="none" dirty="0">
                          <a:effectLst/>
                          <a:latin typeface="Times New Roman" panose="02020603050405020304" pitchFamily="18" charset="0"/>
                          <a:ea typeface="Times New Roman" panose="02020603050405020304" pitchFamily="18" charset="0"/>
                          <a:cs typeface="Times New Roman" panose="02020603050405020304" pitchFamily="18" charset="0"/>
                        </a:rPr>
                        <a:t>TT</a:t>
                      </a: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KÍ HIỆU HÓA HỌC</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TÊN GỌI</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vi-VN" sz="2400" u="none">
                          <a:effectLst/>
                          <a:latin typeface="Times New Roman" panose="02020603050405020304" pitchFamily="18" charset="0"/>
                          <a:cs typeface="Times New Roman" panose="02020603050405020304" pitchFamily="18" charset="0"/>
                        </a:rPr>
                        <a:t>PHIÊN ÂM TIẾNG ANH</a:t>
                      </a:r>
                      <a:endParaRPr lang="en-US" sz="2400" u="none">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72" marR="47972" marT="0" marB="0" anchor="ctr">
                    <a:solidFill>
                      <a:schemeClr val="accent6">
                        <a:lumMod val="75000"/>
                      </a:schemeClr>
                    </a:solidFill>
                  </a:tcPr>
                </a:tc>
                <a:tc>
                  <a:txBody>
                    <a:bodyPr/>
                    <a:lstStyle/>
                    <a:p>
                      <a:pPr algn="ctr">
                        <a:lnSpc>
                          <a:spcPct val="200000"/>
                        </a:lnSpc>
                        <a:tabLst>
                          <a:tab pos="1667510" algn="l"/>
                        </a:tabLst>
                      </a:pPr>
                      <a:r>
                        <a:rPr lang="en-US" sz="2400" u="none">
                          <a:effectLst/>
                          <a:latin typeface="Times New Roman" panose="02020603050405020304" pitchFamily="18" charset="0"/>
                          <a:ea typeface="Times New Roman" panose="02020603050405020304" pitchFamily="18" charset="0"/>
                          <a:cs typeface="Times New Roman" panose="02020603050405020304" pitchFamily="18" charset="0"/>
                        </a:rPr>
                        <a:t>AUDIO</a:t>
                      </a:r>
                    </a:p>
                  </a:txBody>
                  <a:tcPr marL="47972" marR="47972" marT="0" marB="0" anchor="ctr">
                    <a:solidFill>
                      <a:schemeClr val="accent6">
                        <a:lumMod val="75000"/>
                      </a:schemeClr>
                    </a:solidFill>
                  </a:tcPr>
                </a:tc>
                <a:extLst>
                  <a:ext uri="{0D108BD9-81ED-4DB2-BD59-A6C34878D82A}">
                    <a16:rowId xmlns:a16="http://schemas.microsoft.com/office/drawing/2014/main" val="1263426970"/>
                  </a:ext>
                </a:extLst>
              </a:tr>
              <a:tr h="491592">
                <a:tc>
                  <a:txBody>
                    <a:bodyPr/>
                    <a:lstStyle/>
                    <a:p>
                      <a:pPr algn="ctr">
                        <a:lnSpc>
                          <a:spcPct val="20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51435" marR="51435" marT="0" marB="0" anchor="ctr"/>
                </a:tc>
                <a:tc>
                  <a:txBody>
                    <a:bodyPr/>
                    <a:lstStyle/>
                    <a:p>
                      <a:pPr algn="ctr">
                        <a:lnSpc>
                          <a:spcPct val="12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Fe</a:t>
                      </a:r>
                    </a:p>
                  </a:txBody>
                  <a:tcPr marL="51435" marR="51435" marT="0" marB="0" anchor="ctr"/>
                </a:tc>
                <a:tc>
                  <a:txBody>
                    <a:bodyPr/>
                    <a:lstStyle/>
                    <a:p>
                      <a:pPr algn="ctr">
                        <a:lnSpc>
                          <a:spcPct val="120000"/>
                        </a:lnSpc>
                        <a:tabLst>
                          <a:tab pos="1667510" algn="l"/>
                        </a:tabLst>
                      </a:pPr>
                      <a:r>
                        <a:rPr lang="en-US" sz="26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Iron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2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/ˈ</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aɪən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20000"/>
                        </a:lnSpc>
                        <a:tabLst>
                          <a:tab pos="166751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/ˈ</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aɪərn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1435" marR="51435" marT="0" marB="0" anchor="ctr"/>
                </a:tc>
                <a:tc>
                  <a:txBody>
                    <a:bodyPr/>
                    <a:lstStyle/>
                    <a:p>
                      <a:pPr algn="ctr">
                        <a:lnSpc>
                          <a:spcPct val="120000"/>
                        </a:lnSpc>
                        <a:tabLst>
                          <a:tab pos="1667510" algn="l"/>
                        </a:tabLs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708704885"/>
                  </a:ext>
                </a:extLst>
              </a:tr>
            </a:tbl>
          </a:graphicData>
        </a:graphic>
      </p:graphicFrame>
      <p:pic>
        <p:nvPicPr>
          <p:cNvPr id="7" name="Iron">
            <a:hlinkClick r:id="" action="ppaction://media"/>
            <a:extLst>
              <a:ext uri="{FF2B5EF4-FFF2-40B4-BE49-F238E27FC236}">
                <a16:creationId xmlns:a16="http://schemas.microsoft.com/office/drawing/2014/main" id="{1E2A2914-842D-E431-BF57-811851F664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24120" y="3412274"/>
            <a:ext cx="304800" cy="406400"/>
          </a:xfrm>
          <a:prstGeom prst="rect">
            <a:avLst/>
          </a:prstGeom>
        </p:spPr>
      </p:pic>
      <p:pic>
        <p:nvPicPr>
          <p:cNvPr id="2" name="Picture 1">
            <a:extLst>
              <a:ext uri="{FF2B5EF4-FFF2-40B4-BE49-F238E27FC236}">
                <a16:creationId xmlns:a16="http://schemas.microsoft.com/office/drawing/2014/main" id="{7D8065FE-6ED9-8F9F-B55D-414678686CBA}"/>
              </a:ext>
            </a:extLst>
          </p:cNvPr>
          <p:cNvPicPr>
            <a:picLocks noChangeAspect="1"/>
          </p:cNvPicPr>
          <p:nvPr/>
        </p:nvPicPr>
        <p:blipFill>
          <a:blip r:embed="rId7"/>
          <a:stretch>
            <a:fillRect/>
          </a:stretch>
        </p:blipFill>
        <p:spPr>
          <a:xfrm>
            <a:off x="0" y="12131"/>
            <a:ext cx="11920264" cy="6911205"/>
          </a:xfrm>
          <a:prstGeom prst="rect">
            <a:avLst/>
          </a:prstGeom>
        </p:spPr>
      </p:pic>
      <p:sp>
        <p:nvSpPr>
          <p:cNvPr id="63495" name="Text Box 7"/>
          <p:cNvSpPr txBox="1">
            <a:spLocks noChangeArrowheads="1"/>
          </p:cNvSpPr>
          <p:nvPr/>
        </p:nvSpPr>
        <p:spPr bwMode="auto">
          <a:xfrm>
            <a:off x="1263080" y="2492896"/>
            <a:ext cx="951344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5000" dirty="0" err="1">
                <a:solidFill>
                  <a:schemeClr val="bg1"/>
                </a:solidFill>
                <a:latin typeface="Caribi"/>
                <a:cs typeface="Times New Roman" panose="02020603050405020304" pitchFamily="18" charset="0"/>
              </a:rPr>
              <a:t>Chúc</a:t>
            </a:r>
            <a:r>
              <a:rPr lang="en-US" sz="5000" dirty="0">
                <a:solidFill>
                  <a:schemeClr val="bg1"/>
                </a:solidFill>
                <a:latin typeface="Caribi"/>
                <a:cs typeface="Times New Roman" panose="02020603050405020304" pitchFamily="18" charset="0"/>
              </a:rPr>
              <a:t> </a:t>
            </a:r>
            <a:r>
              <a:rPr lang="en-US" sz="5000" dirty="0" err="1">
                <a:solidFill>
                  <a:schemeClr val="bg1"/>
                </a:solidFill>
                <a:latin typeface="Caribi"/>
                <a:cs typeface="Times New Roman" panose="02020603050405020304" pitchFamily="18" charset="0"/>
              </a:rPr>
              <a:t>các</a:t>
            </a:r>
            <a:r>
              <a:rPr lang="en-US" sz="5000" dirty="0">
                <a:solidFill>
                  <a:schemeClr val="bg1"/>
                </a:solidFill>
                <a:latin typeface="Caribi"/>
                <a:cs typeface="Times New Roman" panose="02020603050405020304" pitchFamily="18" charset="0"/>
              </a:rPr>
              <a:t> </a:t>
            </a:r>
            <a:r>
              <a:rPr lang="en-US" sz="5000" dirty="0" err="1">
                <a:solidFill>
                  <a:schemeClr val="bg1"/>
                </a:solidFill>
                <a:latin typeface="Caribi"/>
                <a:cs typeface="Times New Roman" panose="02020603050405020304" pitchFamily="18" charset="0"/>
              </a:rPr>
              <a:t>em</a:t>
            </a:r>
            <a:r>
              <a:rPr lang="en-US" sz="5000" dirty="0">
                <a:solidFill>
                  <a:schemeClr val="bg1"/>
                </a:solidFill>
                <a:latin typeface="Caribi"/>
                <a:cs typeface="Times New Roman" panose="02020603050405020304" pitchFamily="18" charset="0"/>
              </a:rPr>
              <a:t> </a:t>
            </a:r>
            <a:r>
              <a:rPr lang="en-US" sz="5000" dirty="0" err="1">
                <a:solidFill>
                  <a:schemeClr val="bg1"/>
                </a:solidFill>
                <a:latin typeface="Caribi"/>
                <a:cs typeface="Times New Roman" panose="02020603050405020304" pitchFamily="18" charset="0"/>
              </a:rPr>
              <a:t>chăm</a:t>
            </a:r>
            <a:r>
              <a:rPr lang="en-US" sz="5000" dirty="0">
                <a:solidFill>
                  <a:schemeClr val="bg1"/>
                </a:solidFill>
                <a:latin typeface="Caribi"/>
                <a:cs typeface="Times New Roman" panose="02020603050405020304" pitchFamily="18" charset="0"/>
              </a:rPr>
              <a:t> </a:t>
            </a:r>
            <a:r>
              <a:rPr lang="en-US" sz="5000" dirty="0" err="1" smtClean="0">
                <a:solidFill>
                  <a:schemeClr val="bg1"/>
                </a:solidFill>
                <a:latin typeface="Caribi"/>
                <a:cs typeface="Times New Roman" panose="02020603050405020304" pitchFamily="18" charset="0"/>
              </a:rPr>
              <a:t>ngoan</a:t>
            </a:r>
            <a:r>
              <a:rPr lang="en-US" sz="5000" dirty="0" smtClean="0">
                <a:solidFill>
                  <a:schemeClr val="bg1"/>
                </a:solidFill>
                <a:latin typeface="Caribi"/>
                <a:cs typeface="Times New Roman" panose="02020603050405020304" pitchFamily="18" charset="0"/>
              </a:rPr>
              <a:t>, </a:t>
            </a:r>
            <a:r>
              <a:rPr lang="en-US" sz="5000" dirty="0" err="1">
                <a:solidFill>
                  <a:schemeClr val="bg1"/>
                </a:solidFill>
                <a:latin typeface="Caribi"/>
                <a:cs typeface="Times New Roman" panose="02020603050405020304" pitchFamily="18" charset="0"/>
              </a:rPr>
              <a:t>học</a:t>
            </a:r>
            <a:r>
              <a:rPr lang="en-US" sz="5000" dirty="0">
                <a:solidFill>
                  <a:schemeClr val="bg1"/>
                </a:solidFill>
                <a:latin typeface="Caribi"/>
                <a:cs typeface="Times New Roman" panose="02020603050405020304" pitchFamily="18" charset="0"/>
              </a:rPr>
              <a:t> </a:t>
            </a:r>
            <a:r>
              <a:rPr lang="vi-VN" sz="5000" dirty="0">
                <a:solidFill>
                  <a:schemeClr val="bg1"/>
                </a:solidFill>
                <a:latin typeface="Caribi"/>
                <a:cs typeface="Times New Roman" panose="02020603050405020304" pitchFamily="18" charset="0"/>
              </a:rPr>
              <a:t>giỏi.</a:t>
            </a:r>
            <a:endParaRPr lang="en-US" sz="5000" dirty="0">
              <a:solidFill>
                <a:schemeClr val="bg1"/>
              </a:solidFill>
              <a:latin typeface="Caribi"/>
              <a:cs typeface="Times New Roman" panose="02020603050405020304" pitchFamily="18" charset="0"/>
            </a:endParaRPr>
          </a:p>
        </p:txBody>
      </p:sp>
    </p:spTree>
    <p:custDataLst>
      <p:tags r:id="rId1"/>
    </p:custDataLst>
    <p:extLst>
      <p:ext uri="{BB962C8B-B14F-4D97-AF65-F5344CB8AC3E}">
        <p14:creationId xmlns:p14="http://schemas.microsoft.com/office/powerpoint/2010/main" val="40475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8"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6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4" presetClass="emph" presetSubtype="2" fill="hold" grpId="0" nodeType="clickEffect">
                                  <p:stCondLst>
                                    <p:cond delay="0"/>
                                  </p:stCondLst>
                                  <p:childTnLst>
                                    <p:anim to="1.5" calcmode="lin" valueType="num">
                                      <p:cBhvr override="childStyle">
                                        <p:cTn id="18" dur="2000" fill="hold"/>
                                        <p:tgtEl>
                                          <p:spTgt spid="6349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7"/>
                </p:tgtEl>
              </p:cMediaNode>
            </p:audio>
          </p:childTnLst>
        </p:cTn>
      </p:par>
    </p:tnLst>
    <p:bldLst>
      <p:bldP spid="634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
            <a:ext cx="11920264" cy="6911205"/>
          </a:xfrm>
          <a:prstGeom prst="rect">
            <a:avLst/>
          </a:prstGeom>
        </p:spPr>
      </p:pic>
      <p:sp>
        <p:nvSpPr>
          <p:cNvPr id="3" name="文本框 12"/>
          <p:cNvSpPr txBox="1"/>
          <p:nvPr/>
        </p:nvSpPr>
        <p:spPr>
          <a:xfrm>
            <a:off x="2359950" y="2264027"/>
            <a:ext cx="7337266" cy="2123658"/>
          </a:xfrm>
          <a:prstGeom prst="rect">
            <a:avLst/>
          </a:prstGeom>
          <a:noFill/>
        </p:spPr>
        <p:txBody>
          <a:bodyPr wrap="none" rtlCol="0">
            <a:spAutoFit/>
            <a:scene3d>
              <a:camera prst="orthographicFront"/>
              <a:lightRig rig="threePt" dir="t"/>
            </a:scene3d>
            <a:sp3d contourW="12700"/>
          </a:bodyPr>
          <a:lstStyle/>
          <a:p>
            <a:pPr algn="ctr"/>
            <a:r>
              <a:rPr lang="en-US" altLang="zh-CN" sz="6600" b="1" dirty="0" err="1">
                <a:solidFill>
                  <a:srgbClr val="F7EA5D"/>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Bài</a:t>
            </a:r>
            <a:r>
              <a:rPr lang="en-US" altLang="zh-CN" sz="6600" b="1" dirty="0">
                <a:solidFill>
                  <a:srgbClr val="F7EA5D"/>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 3: NGUYÊN TỐ </a:t>
            </a:r>
          </a:p>
          <a:p>
            <a:pPr algn="ctr"/>
            <a:r>
              <a:rPr lang="en-US" altLang="zh-CN" sz="6600" b="1" dirty="0">
                <a:solidFill>
                  <a:srgbClr val="F7EA5D"/>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HÓA HỌC(TT)</a:t>
            </a:r>
            <a:endParaRPr lang="zh-CN" altLang="en-US" sz="6600" b="1" dirty="0">
              <a:solidFill>
                <a:srgbClr val="F7EA5D"/>
              </a:solidFill>
              <a:effectLst>
                <a:outerShdw blurRad="76200" dist="38100" dir="2700000" algn="tl">
                  <a:srgbClr val="000000">
                    <a:alpha val="70000"/>
                  </a:srgbClr>
                </a:outerShdw>
              </a:effectLst>
              <a:latin typeface="Cambria" panose="02040503050406030204" pitchFamily="18" charset="0"/>
              <a:ea typeface="汉仪夏日体W" panose="00020600040101010101" pitchFamily="18" charset="-122"/>
            </a:endParaRPr>
          </a:p>
        </p:txBody>
      </p:sp>
      <p:grpSp>
        <p:nvGrpSpPr>
          <p:cNvPr id="4" name="组合 17"/>
          <p:cNvGrpSpPr/>
          <p:nvPr/>
        </p:nvGrpSpPr>
        <p:grpSpPr>
          <a:xfrm>
            <a:off x="4786225" y="1043772"/>
            <a:ext cx="2784520" cy="870857"/>
            <a:chOff x="4325257" y="3987421"/>
            <a:chExt cx="3334657" cy="870857"/>
          </a:xfrm>
        </p:grpSpPr>
        <p:sp>
          <p:nvSpPr>
            <p:cNvPr id="5" name="圆角矩形 13"/>
            <p:cNvSpPr/>
            <p:nvPr/>
          </p:nvSpPr>
          <p:spPr>
            <a:xfrm>
              <a:off x="4325257" y="3987421"/>
              <a:ext cx="3334657" cy="870857"/>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文本框 14"/>
            <p:cNvSpPr txBox="1"/>
            <p:nvPr/>
          </p:nvSpPr>
          <p:spPr>
            <a:xfrm>
              <a:off x="5080530" y="4130461"/>
              <a:ext cx="1824107"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err="1">
                  <a:solidFill>
                    <a:schemeClr val="bg1"/>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Tiết</a:t>
              </a:r>
              <a:r>
                <a:rPr lang="en-US" altLang="zh-CN" sz="3200" b="1" dirty="0">
                  <a:solidFill>
                    <a:schemeClr val="bg1"/>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 41</a:t>
              </a:r>
              <a:endParaRPr lang="zh-CN" altLang="en-US" sz="3200" b="1" dirty="0">
                <a:solidFill>
                  <a:schemeClr val="bg1"/>
                </a:solidFill>
                <a:effectLst>
                  <a:outerShdw blurRad="76200" dist="38100" dir="2700000" algn="tl">
                    <a:srgbClr val="000000">
                      <a:alpha val="70000"/>
                    </a:srgbClr>
                  </a:outerShdw>
                </a:effectLst>
                <a:latin typeface="Cambria" panose="02040503050406030204" pitchFamily="18" charset="0"/>
                <a:ea typeface="汉仪夏日体W" panose="00020600040101010101" pitchFamily="18" charset="-122"/>
              </a:endParaRPr>
            </a:p>
          </p:txBody>
        </p:sp>
      </p:gr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1383" y="-1291188"/>
            <a:ext cx="457200" cy="609600"/>
          </a:xfrm>
          <a:prstGeom prst="rect">
            <a:avLst/>
          </a:prstGeom>
        </p:spPr>
      </p:pic>
    </p:spTree>
    <p:extLst>
      <p:ext uri="{BB962C8B-B14F-4D97-AF65-F5344CB8AC3E}">
        <p14:creationId xmlns:p14="http://schemas.microsoft.com/office/powerpoint/2010/main" val="1356715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par>
                                <p:cTn id="7" presetID="53" presetClass="entr" presetSubtype="52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anim calcmode="lin" valueType="num">
                                      <p:cBhvr>
                                        <p:cTn id="12" dur="500" fill="hold"/>
                                        <p:tgtEl>
                                          <p:spTgt spid="3"/>
                                        </p:tgtEl>
                                        <p:attrNameLst>
                                          <p:attrName>ppt_x</p:attrName>
                                        </p:attrNameLst>
                                      </p:cBhvr>
                                      <p:tavLst>
                                        <p:tav tm="0">
                                          <p:val>
                                            <p:fltVal val="0.5"/>
                                          </p:val>
                                        </p:tav>
                                        <p:tav tm="100000">
                                          <p:val>
                                            <p:strVal val="#ppt_x"/>
                                          </p:val>
                                        </p:tav>
                                      </p:tavLst>
                                    </p:anim>
                                    <p:anim calcmode="lin" valueType="num">
                                      <p:cBhvr>
                                        <p:cTn id="13" dur="500" fill="hold"/>
                                        <p:tgtEl>
                                          <p:spTgt spid="3"/>
                                        </p:tgtEl>
                                        <p:attrNameLst>
                                          <p:attrName>ppt_y</p:attrName>
                                        </p:attrNameLst>
                                      </p:cBhvr>
                                      <p:tavLst>
                                        <p:tav tm="0">
                                          <p:val>
                                            <p:fltVal val="0.5"/>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715B5-F53E-0FCF-5A13-212BD42155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F38D86-FAE5-657E-05C5-1AA6362D19B3}"/>
              </a:ext>
            </a:extLst>
          </p:cNvPr>
          <p:cNvPicPr>
            <a:picLocks noChangeAspect="1"/>
          </p:cNvPicPr>
          <p:nvPr/>
        </p:nvPicPr>
        <p:blipFill>
          <a:blip r:embed="rId4"/>
          <a:stretch>
            <a:fillRect/>
          </a:stretch>
        </p:blipFill>
        <p:spPr>
          <a:xfrm>
            <a:off x="0" y="3"/>
            <a:ext cx="11920264" cy="6911205"/>
          </a:xfrm>
          <a:prstGeom prst="rect">
            <a:avLst/>
          </a:prstGeom>
        </p:spPr>
      </p:pic>
      <p:pic>
        <p:nvPicPr>
          <p:cNvPr id="8" name="bensound-creativeminds">
            <a:hlinkClick r:id="" action="ppaction://media"/>
            <a:extLst>
              <a:ext uri="{FF2B5EF4-FFF2-40B4-BE49-F238E27FC236}">
                <a16:creationId xmlns:a16="http://schemas.microsoft.com/office/drawing/2014/main" id="{027BBA09-AC7D-89C5-1E8C-58E84E322B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1383" y="-1291188"/>
            <a:ext cx="457200" cy="609600"/>
          </a:xfrm>
          <a:prstGeom prst="rect">
            <a:avLst/>
          </a:prstGeom>
        </p:spPr>
      </p:pic>
      <p:pic>
        <p:nvPicPr>
          <p:cNvPr id="11" name="Picture 10">
            <a:extLst>
              <a:ext uri="{FF2B5EF4-FFF2-40B4-BE49-F238E27FC236}">
                <a16:creationId xmlns:a16="http://schemas.microsoft.com/office/drawing/2014/main" id="{E80372EA-224A-7EB1-7756-E8A2C933258F}"/>
              </a:ext>
            </a:extLst>
          </p:cNvPr>
          <p:cNvPicPr>
            <a:picLocks noChangeAspect="1"/>
          </p:cNvPicPr>
          <p:nvPr/>
        </p:nvPicPr>
        <p:blipFill>
          <a:blip r:embed="rId6"/>
          <a:stretch>
            <a:fillRect/>
          </a:stretch>
        </p:blipFill>
        <p:spPr>
          <a:xfrm>
            <a:off x="2773405" y="2564904"/>
            <a:ext cx="6340390" cy="1347333"/>
          </a:xfrm>
          <a:prstGeom prst="rect">
            <a:avLst/>
          </a:prstGeom>
        </p:spPr>
      </p:pic>
    </p:spTree>
    <p:extLst>
      <p:ext uri="{BB962C8B-B14F-4D97-AF65-F5344CB8AC3E}">
        <p14:creationId xmlns:p14="http://schemas.microsoft.com/office/powerpoint/2010/main" val="28166814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9344" y="116634"/>
            <a:ext cx="4536504" cy="553998"/>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Sơ</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đồ</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học</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tập</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theo</a:t>
            </a:r>
            <a:r>
              <a:rPr lang="en-US" sz="3000" dirty="0">
                <a:solidFill>
                  <a:srgbClr val="FF0000"/>
                </a:solidFill>
                <a:latin typeface="Caribi"/>
                <a:cs typeface="Times New Roman" panose="02020603050405020304" pitchFamily="18" charset="0"/>
              </a:rPr>
              <a:t> </a:t>
            </a:r>
            <a:r>
              <a:rPr lang="en-US" sz="3000" dirty="0" err="1">
                <a:solidFill>
                  <a:srgbClr val="FF0000"/>
                </a:solidFill>
                <a:latin typeface="Caribi"/>
                <a:cs typeface="Times New Roman" panose="02020603050405020304" pitchFamily="18" charset="0"/>
              </a:rPr>
              <a:t>trạm</a:t>
            </a:r>
            <a:endParaRPr lang="en-US" sz="3000" dirty="0">
              <a:solidFill>
                <a:srgbClr val="FF0000"/>
              </a:solidFill>
              <a:latin typeface="Caribi"/>
              <a:cs typeface="Times New Roman" panose="02020603050405020304" pitchFamily="18" charset="0"/>
            </a:endParaRPr>
          </a:p>
        </p:txBody>
      </p:sp>
      <p:sp>
        <p:nvSpPr>
          <p:cNvPr id="3" name="TextBox 2"/>
          <p:cNvSpPr txBox="1"/>
          <p:nvPr/>
        </p:nvSpPr>
        <p:spPr>
          <a:xfrm>
            <a:off x="1775736" y="958461"/>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A</a:t>
            </a:r>
          </a:p>
        </p:txBody>
      </p:sp>
      <p:sp>
        <p:nvSpPr>
          <p:cNvPr id="4" name="TextBox 3"/>
          <p:cNvSpPr txBox="1"/>
          <p:nvPr/>
        </p:nvSpPr>
        <p:spPr>
          <a:xfrm>
            <a:off x="3827963" y="943994"/>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B</a:t>
            </a:r>
          </a:p>
        </p:txBody>
      </p:sp>
      <p:sp>
        <p:nvSpPr>
          <p:cNvPr id="5" name="TextBox 4"/>
          <p:cNvSpPr txBox="1"/>
          <p:nvPr/>
        </p:nvSpPr>
        <p:spPr>
          <a:xfrm>
            <a:off x="6147570" y="959893"/>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C</a:t>
            </a:r>
          </a:p>
        </p:txBody>
      </p:sp>
      <p:sp>
        <p:nvSpPr>
          <p:cNvPr id="6" name="TextBox 5"/>
          <p:cNvSpPr txBox="1"/>
          <p:nvPr/>
        </p:nvSpPr>
        <p:spPr>
          <a:xfrm>
            <a:off x="8090674" y="959893"/>
            <a:ext cx="1944216" cy="553998"/>
          </a:xfrm>
          <a:prstGeom prst="rect">
            <a:avLst/>
          </a:prstGeom>
          <a:noFill/>
        </p:spPr>
        <p:txBody>
          <a:bodyPr wrap="square" rtlCol="0">
            <a:spAutoFit/>
          </a:bodyPr>
          <a:lstStyle/>
          <a:p>
            <a:r>
              <a:rPr lang="en-US" sz="3000" dirty="0" err="1">
                <a:latin typeface="Caribi"/>
                <a:cs typeface="Times New Roman" panose="02020603050405020304" pitchFamily="18" charset="0"/>
              </a:rPr>
              <a:t>Cụm</a:t>
            </a:r>
            <a:r>
              <a:rPr lang="en-US" sz="3000" dirty="0">
                <a:latin typeface="Caribi"/>
                <a:cs typeface="Times New Roman" panose="02020603050405020304" pitchFamily="18" charset="0"/>
              </a:rPr>
              <a:t> D</a:t>
            </a:r>
          </a:p>
        </p:txBody>
      </p:sp>
      <p:sp>
        <p:nvSpPr>
          <p:cNvPr id="7" name="TextBox 6"/>
          <p:cNvSpPr txBox="1"/>
          <p:nvPr/>
        </p:nvSpPr>
        <p:spPr>
          <a:xfrm>
            <a:off x="1506158" y="1889833"/>
            <a:ext cx="1989170"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1</a:t>
            </a:r>
            <a:endParaRPr lang="en-US" sz="3000" dirty="0">
              <a:latin typeface="Caribi"/>
              <a:cs typeface="Times New Roman" panose="02020603050405020304" pitchFamily="18" charset="0"/>
            </a:endParaRPr>
          </a:p>
        </p:txBody>
      </p:sp>
      <p:sp>
        <p:nvSpPr>
          <p:cNvPr id="8" name="TextBox 7"/>
          <p:cNvSpPr txBox="1"/>
          <p:nvPr/>
        </p:nvSpPr>
        <p:spPr>
          <a:xfrm>
            <a:off x="1494886" y="2985390"/>
            <a:ext cx="2000445"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2</a:t>
            </a:r>
            <a:endParaRPr lang="en-US" sz="3000" dirty="0">
              <a:latin typeface="Caribi"/>
              <a:cs typeface="Times New Roman" panose="02020603050405020304" pitchFamily="18" charset="0"/>
            </a:endParaRPr>
          </a:p>
        </p:txBody>
      </p:sp>
      <p:sp>
        <p:nvSpPr>
          <p:cNvPr id="9" name="TextBox 8"/>
          <p:cNvSpPr txBox="1"/>
          <p:nvPr/>
        </p:nvSpPr>
        <p:spPr>
          <a:xfrm>
            <a:off x="1509102" y="4125530"/>
            <a:ext cx="2062150" cy="1015663"/>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3</a:t>
            </a:r>
            <a:endParaRPr lang="en-US" sz="3000" dirty="0">
              <a:latin typeface="Caribi"/>
              <a:cs typeface="Times New Roman" panose="02020603050405020304" pitchFamily="18" charset="0"/>
            </a:endParaRPr>
          </a:p>
          <a:p>
            <a:endParaRPr lang="en-US" sz="3000" dirty="0">
              <a:latin typeface="Caribi"/>
              <a:cs typeface="Times New Roman" panose="02020603050405020304" pitchFamily="18" charset="0"/>
            </a:endParaRPr>
          </a:p>
        </p:txBody>
      </p:sp>
      <p:sp>
        <p:nvSpPr>
          <p:cNvPr id="10" name="TextBox 9"/>
          <p:cNvSpPr txBox="1"/>
          <p:nvPr/>
        </p:nvSpPr>
        <p:spPr>
          <a:xfrm>
            <a:off x="3507395" y="1889833"/>
            <a:ext cx="2304244"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1</a:t>
            </a:r>
            <a:endParaRPr lang="en-US" sz="3000" dirty="0">
              <a:latin typeface="Caribi"/>
              <a:cs typeface="Times New Roman" panose="02020603050405020304" pitchFamily="18" charset="0"/>
            </a:endParaRPr>
          </a:p>
        </p:txBody>
      </p:sp>
      <p:sp>
        <p:nvSpPr>
          <p:cNvPr id="11" name="TextBox 10"/>
          <p:cNvSpPr txBox="1"/>
          <p:nvPr/>
        </p:nvSpPr>
        <p:spPr>
          <a:xfrm>
            <a:off x="5752428" y="1893973"/>
            <a:ext cx="1989583" cy="1015663"/>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1</a:t>
            </a:r>
            <a:endParaRPr lang="en-US" sz="3000" dirty="0">
              <a:latin typeface="Caribi"/>
              <a:cs typeface="Times New Roman" panose="02020603050405020304" pitchFamily="18" charset="0"/>
            </a:endParaRPr>
          </a:p>
          <a:p>
            <a:endParaRPr lang="en-US" sz="3000" dirty="0">
              <a:latin typeface="Caribi"/>
              <a:cs typeface="Times New Roman" panose="02020603050405020304" pitchFamily="18" charset="0"/>
            </a:endParaRPr>
          </a:p>
        </p:txBody>
      </p:sp>
      <p:sp>
        <p:nvSpPr>
          <p:cNvPr id="12" name="TextBox 11"/>
          <p:cNvSpPr txBox="1"/>
          <p:nvPr/>
        </p:nvSpPr>
        <p:spPr>
          <a:xfrm>
            <a:off x="7915192" y="1887222"/>
            <a:ext cx="2062635" cy="1015663"/>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1</a:t>
            </a:r>
            <a:endParaRPr lang="en-US" sz="3000" dirty="0">
              <a:latin typeface="Caribi"/>
              <a:cs typeface="Times New Roman" panose="02020603050405020304" pitchFamily="18" charset="0"/>
            </a:endParaRPr>
          </a:p>
          <a:p>
            <a:endParaRPr lang="en-US" sz="3000" dirty="0">
              <a:latin typeface="Caribi"/>
              <a:cs typeface="Times New Roman" panose="02020603050405020304" pitchFamily="18" charset="0"/>
            </a:endParaRPr>
          </a:p>
        </p:txBody>
      </p:sp>
      <p:sp>
        <p:nvSpPr>
          <p:cNvPr id="13" name="TextBox 12"/>
          <p:cNvSpPr txBox="1"/>
          <p:nvPr/>
        </p:nvSpPr>
        <p:spPr>
          <a:xfrm>
            <a:off x="3513934" y="2985390"/>
            <a:ext cx="2121664" cy="1015663"/>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2</a:t>
            </a:r>
            <a:endParaRPr lang="en-US" sz="3000" dirty="0">
              <a:latin typeface="Caribi"/>
              <a:cs typeface="Times New Roman" panose="02020603050405020304" pitchFamily="18" charset="0"/>
            </a:endParaRPr>
          </a:p>
          <a:p>
            <a:endParaRPr lang="en-US" sz="3000" dirty="0">
              <a:latin typeface="Caribi"/>
              <a:cs typeface="Times New Roman" panose="02020603050405020304" pitchFamily="18" charset="0"/>
            </a:endParaRPr>
          </a:p>
        </p:txBody>
      </p:sp>
      <p:sp>
        <p:nvSpPr>
          <p:cNvPr id="14" name="TextBox 13"/>
          <p:cNvSpPr txBox="1"/>
          <p:nvPr/>
        </p:nvSpPr>
        <p:spPr>
          <a:xfrm>
            <a:off x="5740742" y="2951946"/>
            <a:ext cx="2269910" cy="1015663"/>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a:t>
            </a:r>
            <a:r>
              <a:rPr lang="en-US" sz="3000">
                <a:solidFill>
                  <a:srgbClr val="FF0000"/>
                </a:solidFill>
                <a:latin typeface="Caribi"/>
                <a:cs typeface="Times New Roman" panose="02020603050405020304" pitchFamily="18" charset="0"/>
              </a:rPr>
              <a:t>2 </a:t>
            </a:r>
            <a:endParaRPr lang="en-US" sz="3000" dirty="0">
              <a:latin typeface="Caribi"/>
              <a:cs typeface="Times New Roman" panose="02020603050405020304" pitchFamily="18" charset="0"/>
            </a:endParaRPr>
          </a:p>
          <a:p>
            <a:endParaRPr lang="en-US" sz="3000" dirty="0">
              <a:latin typeface="Caribi"/>
              <a:cs typeface="Times New Roman" panose="02020603050405020304" pitchFamily="18" charset="0"/>
            </a:endParaRPr>
          </a:p>
        </p:txBody>
      </p:sp>
      <p:sp>
        <p:nvSpPr>
          <p:cNvPr id="15" name="TextBox 14"/>
          <p:cNvSpPr txBox="1"/>
          <p:nvPr/>
        </p:nvSpPr>
        <p:spPr>
          <a:xfrm>
            <a:off x="7925881" y="2951945"/>
            <a:ext cx="2172359" cy="1015663"/>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2</a:t>
            </a:r>
            <a:endParaRPr lang="en-US" sz="3000" dirty="0">
              <a:latin typeface="Caribi"/>
              <a:cs typeface="Times New Roman" panose="02020603050405020304" pitchFamily="18" charset="0"/>
            </a:endParaRPr>
          </a:p>
          <a:p>
            <a:endParaRPr lang="en-US" sz="3000" dirty="0">
              <a:latin typeface="Caribi"/>
              <a:cs typeface="Times New Roman" panose="02020603050405020304" pitchFamily="18" charset="0"/>
            </a:endParaRPr>
          </a:p>
        </p:txBody>
      </p:sp>
      <p:sp>
        <p:nvSpPr>
          <p:cNvPr id="16" name="TextBox 15"/>
          <p:cNvSpPr txBox="1"/>
          <p:nvPr/>
        </p:nvSpPr>
        <p:spPr>
          <a:xfrm>
            <a:off x="3500124" y="4125530"/>
            <a:ext cx="2370007"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3</a:t>
            </a:r>
            <a:endParaRPr lang="en-US" sz="3000" dirty="0">
              <a:latin typeface="Caribi"/>
              <a:cs typeface="Times New Roman" panose="02020603050405020304" pitchFamily="18" charset="0"/>
            </a:endParaRPr>
          </a:p>
        </p:txBody>
      </p:sp>
      <p:sp>
        <p:nvSpPr>
          <p:cNvPr id="17" name="TextBox 16"/>
          <p:cNvSpPr txBox="1"/>
          <p:nvPr/>
        </p:nvSpPr>
        <p:spPr>
          <a:xfrm>
            <a:off x="5740742" y="4106840"/>
            <a:ext cx="2213924" cy="553998"/>
          </a:xfrm>
          <a:prstGeom prst="rect">
            <a:avLst/>
          </a:prstGeom>
          <a:noFill/>
        </p:spPr>
        <p:txBody>
          <a:bodyPr wrap="square" rtlCol="0">
            <a:spAutoFit/>
          </a:bodyPr>
          <a:lstStyle/>
          <a:p>
            <a:r>
              <a:rPr lang="en-US" sz="3000" dirty="0" err="1">
                <a:solidFill>
                  <a:srgbClr val="FF0000"/>
                </a:solidFill>
                <a:latin typeface="Caribi"/>
                <a:cs typeface="Times New Roman" panose="02020603050405020304" pitchFamily="18" charset="0"/>
              </a:rPr>
              <a:t>Trạm</a:t>
            </a:r>
            <a:r>
              <a:rPr lang="en-US" sz="3000" dirty="0">
                <a:solidFill>
                  <a:srgbClr val="FF0000"/>
                </a:solidFill>
                <a:latin typeface="Caribi"/>
                <a:cs typeface="Times New Roman" panose="02020603050405020304" pitchFamily="18" charset="0"/>
              </a:rPr>
              <a:t> </a:t>
            </a:r>
            <a:r>
              <a:rPr lang="en-US" sz="3000">
                <a:solidFill>
                  <a:srgbClr val="FF0000"/>
                </a:solidFill>
                <a:latin typeface="Caribi"/>
                <a:cs typeface="Times New Roman" panose="02020603050405020304" pitchFamily="18" charset="0"/>
              </a:rPr>
              <a:t>3 </a:t>
            </a:r>
            <a:endParaRPr lang="en-US" sz="3000" dirty="0">
              <a:latin typeface="Caribi"/>
              <a:cs typeface="Times New Roman" panose="02020603050405020304" pitchFamily="18" charset="0"/>
            </a:endParaRPr>
          </a:p>
        </p:txBody>
      </p:sp>
      <p:sp>
        <p:nvSpPr>
          <p:cNvPr id="18" name="TextBox 17"/>
          <p:cNvSpPr txBox="1"/>
          <p:nvPr/>
        </p:nvSpPr>
        <p:spPr>
          <a:xfrm>
            <a:off x="7915192" y="4093335"/>
            <a:ext cx="2209184" cy="553998"/>
          </a:xfrm>
          <a:prstGeom prst="rect">
            <a:avLst/>
          </a:prstGeom>
          <a:noFill/>
        </p:spPr>
        <p:txBody>
          <a:bodyPr wrap="square" rtlCol="0">
            <a:spAutoFit/>
          </a:bodyPr>
          <a:lstStyle/>
          <a:p>
            <a:r>
              <a:rPr lang="en-US" sz="3000" err="1">
                <a:solidFill>
                  <a:srgbClr val="FF0000"/>
                </a:solidFill>
                <a:latin typeface="Caribi"/>
                <a:cs typeface="Times New Roman" panose="02020603050405020304" pitchFamily="18" charset="0"/>
              </a:rPr>
              <a:t>Trạm</a:t>
            </a:r>
            <a:r>
              <a:rPr lang="en-US" sz="3000">
                <a:solidFill>
                  <a:srgbClr val="FF0000"/>
                </a:solidFill>
                <a:latin typeface="Caribi"/>
                <a:cs typeface="Times New Roman" panose="02020603050405020304" pitchFamily="18" charset="0"/>
              </a:rPr>
              <a:t> 3</a:t>
            </a:r>
            <a:endParaRPr lang="en-US" sz="3000" dirty="0">
              <a:latin typeface="Caribi"/>
              <a:cs typeface="Times New Roman" panose="02020603050405020304" pitchFamily="18" charset="0"/>
            </a:endParaRPr>
          </a:p>
        </p:txBody>
      </p:sp>
      <p:cxnSp>
        <p:nvCxnSpPr>
          <p:cNvPr id="20" name="Straight Connector 19"/>
          <p:cNvCxnSpPr/>
          <p:nvPr/>
        </p:nvCxnSpPr>
        <p:spPr>
          <a:xfrm>
            <a:off x="3409388" y="1059203"/>
            <a:ext cx="0" cy="3503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55568" y="1144281"/>
            <a:ext cx="0" cy="3503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15808" y="1042004"/>
            <a:ext cx="0" cy="35391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51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_3897882_21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616871" y="2655094"/>
            <a:ext cx="1194911" cy="700088"/>
          </a:xfrm>
          <a:prstGeom prst="rect">
            <a:avLst/>
          </a:prstGeom>
        </p:spPr>
      </p:pic>
      <p:pic>
        <p:nvPicPr>
          <p:cNvPr id="6" name="Picture 5"/>
          <p:cNvPicPr/>
          <p:nvPr/>
        </p:nvPicPr>
        <p:blipFill>
          <a:blip r:embed="rId6"/>
          <a:stretch>
            <a:fillRect/>
          </a:stretch>
        </p:blipFill>
        <p:spPr>
          <a:xfrm>
            <a:off x="1454946" y="2655094"/>
            <a:ext cx="3758089" cy="3345656"/>
          </a:xfrm>
          <a:prstGeom prst="rect">
            <a:avLst/>
          </a:prstGeom>
        </p:spPr>
      </p:pic>
      <p:sp>
        <p:nvSpPr>
          <p:cNvPr id="8" name="Rectangular Callout 7"/>
          <p:cNvSpPr/>
          <p:nvPr/>
        </p:nvSpPr>
        <p:spPr>
          <a:xfrm>
            <a:off x="5836343" y="168102"/>
            <a:ext cx="5457352" cy="5832648"/>
          </a:xfrm>
          <a:prstGeom prst="wedgeRectCallout">
            <a:avLst>
              <a:gd name="adj1" fmla="val -70349"/>
              <a:gd name="adj2" fmla="val 14915"/>
            </a:avLst>
          </a:prstGeom>
          <a:noFill/>
          <a:ln w="76200">
            <a:gradFill>
              <a:gsLst>
                <a:gs pos="50000">
                  <a:schemeClr val="accent2"/>
                </a:gs>
                <a:gs pos="0">
                  <a:schemeClr val="accent2">
                    <a:lumMod val="25000"/>
                    <a:lumOff val="75000"/>
                  </a:schemeClr>
                </a:gs>
                <a:gs pos="100000">
                  <a:schemeClr val="accent2">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sz="1350"/>
          </a:p>
        </p:txBody>
      </p:sp>
      <p:sp>
        <p:nvSpPr>
          <p:cNvPr id="14" name="Text Box 13"/>
          <p:cNvSpPr txBox="1"/>
          <p:nvPr/>
        </p:nvSpPr>
        <p:spPr>
          <a:xfrm>
            <a:off x="6375648" y="404664"/>
            <a:ext cx="4666774" cy="4866323"/>
          </a:xfrm>
          <a:prstGeom prst="rect">
            <a:avLst/>
          </a:prstGeom>
          <a:noFill/>
        </p:spPr>
        <p:txBody>
          <a:bodyPr wrap="square" rtlCol="0">
            <a:noAutofit/>
          </a:bodyPr>
          <a:lstStyle/>
          <a:p>
            <a:r>
              <a:rPr lang="en-US" altLang="en-GB" sz="3000">
                <a:solidFill>
                  <a:schemeClr val="accent2">
                    <a:lumMod val="75000"/>
                  </a:schemeClr>
                </a:solidFill>
                <a:latin typeface="Caribi"/>
                <a:cs typeface="Times New Roman" panose="02020603050405020304" pitchFamily="18" charset="0"/>
              </a:rPr>
              <a:t>B</a:t>
            </a:r>
            <a:r>
              <a:rPr lang="" altLang="en-US" sz="3000">
                <a:solidFill>
                  <a:schemeClr val="accent2">
                    <a:lumMod val="75000"/>
                  </a:schemeClr>
                </a:solidFill>
                <a:latin typeface="Caribi"/>
                <a:cs typeface="Times New Roman" panose="02020603050405020304" pitchFamily="18" charset="0"/>
              </a:rPr>
              <a:t>ư</a:t>
            </a:r>
            <a:r>
              <a:rPr lang="en-US" altLang="en-GB" sz="3000">
                <a:solidFill>
                  <a:schemeClr val="accent2">
                    <a:lumMod val="75000"/>
                  </a:schemeClr>
                </a:solidFill>
                <a:latin typeface="Caribi"/>
                <a:cs typeface="Times New Roman" panose="02020603050405020304" pitchFamily="18" charset="0"/>
              </a:rPr>
              <a:t>ớc 1:</a:t>
            </a:r>
            <a:r>
              <a:rPr lang="en-US" altLang="en-GB" sz="3000">
                <a:latin typeface="Caribi"/>
                <a:cs typeface="Times New Roman" panose="02020603050405020304" pitchFamily="18" charset="0"/>
              </a:rPr>
              <a:t> Hoạt </a:t>
            </a:r>
            <a:r>
              <a:rPr lang="" altLang="en-US" sz="3000">
                <a:latin typeface="Caribi"/>
                <a:cs typeface="Times New Roman" panose="02020603050405020304" pitchFamily="18" charset="0"/>
              </a:rPr>
              <a:t>đ</a:t>
            </a:r>
            <a:r>
              <a:rPr lang="en-US" altLang="en-GB" sz="3000">
                <a:latin typeface="Caribi"/>
                <a:cs typeface="Times New Roman" panose="02020603050405020304" pitchFamily="18" charset="0"/>
              </a:rPr>
              <a:t>ộng tại trạm của vị tr</a:t>
            </a:r>
            <a:r>
              <a:rPr lang="en-US" altLang="en-US" sz="3000">
                <a:latin typeface="Caribi"/>
                <a:cs typeface="Times New Roman" panose="02020603050405020304" pitchFamily="18" charset="0"/>
              </a:rPr>
              <a:t>í</a:t>
            </a:r>
            <a:r>
              <a:rPr lang="en-US" altLang="en-GB" sz="3000">
                <a:latin typeface="Caribi"/>
                <a:cs typeface="Times New Roman" panose="02020603050405020304" pitchFamily="18" charset="0"/>
              </a:rPr>
              <a:t> nh</a:t>
            </a:r>
            <a:r>
              <a:rPr lang="en-US" altLang="en-US" sz="3000">
                <a:latin typeface="Caribi"/>
                <a:cs typeface="Times New Roman" panose="02020603050405020304" pitchFamily="18" charset="0"/>
              </a:rPr>
              <a:t>ó</a:t>
            </a:r>
            <a:r>
              <a:rPr lang="en-US" altLang="en-GB" sz="3000">
                <a:latin typeface="Caribi"/>
                <a:cs typeface="Times New Roman" panose="02020603050405020304" pitchFamily="18" charset="0"/>
              </a:rPr>
              <a:t>m m</a:t>
            </a:r>
            <a:r>
              <a:rPr lang="en-US" altLang="en-US" sz="3000">
                <a:latin typeface="Caribi"/>
                <a:cs typeface="Times New Roman" panose="02020603050405020304" pitchFamily="18" charset="0"/>
              </a:rPr>
              <a:t>ì</a:t>
            </a:r>
            <a:r>
              <a:rPr lang="en-US" altLang="en-GB" sz="3000">
                <a:latin typeface="Caribi"/>
                <a:cs typeface="Times New Roman" panose="02020603050405020304" pitchFamily="18" charset="0"/>
              </a:rPr>
              <a:t>nh sau </a:t>
            </a:r>
            <a:r>
              <a:rPr lang="" altLang="en-US" sz="3000">
                <a:latin typeface="Caribi"/>
                <a:cs typeface="Times New Roman" panose="02020603050405020304" pitchFamily="18" charset="0"/>
              </a:rPr>
              <a:t>đ</a:t>
            </a:r>
            <a:r>
              <a:rPr lang="en-US" altLang="en-US" sz="3000">
                <a:latin typeface="Caribi"/>
                <a:cs typeface="Times New Roman" panose="02020603050405020304" pitchFamily="18" charset="0"/>
              </a:rPr>
              <a:t>ó</a:t>
            </a:r>
            <a:r>
              <a:rPr lang="en-US" altLang="en-GB" sz="3000">
                <a:latin typeface="Caribi"/>
                <a:cs typeface="Times New Roman" panose="02020603050405020304" pitchFamily="18" charset="0"/>
              </a:rPr>
              <a:t> lu</a:t>
            </a:r>
            <a:r>
              <a:rPr lang="en-US" altLang="en-US" sz="3000">
                <a:latin typeface="Caribi"/>
                <a:cs typeface="Times New Roman" panose="02020603050405020304" pitchFamily="18" charset="0"/>
              </a:rPr>
              <a:t>â</a:t>
            </a:r>
            <a:r>
              <a:rPr lang="en-US" altLang="en-GB" sz="3000">
                <a:latin typeface="Caribi"/>
                <a:cs typeface="Times New Roman" panose="02020603050405020304" pitchFamily="18" charset="0"/>
              </a:rPr>
              <a:t>n phi</a:t>
            </a:r>
            <a:r>
              <a:rPr lang="en-US" altLang="en-US" sz="3000">
                <a:latin typeface="Caribi"/>
                <a:cs typeface="Times New Roman" panose="02020603050405020304" pitchFamily="18" charset="0"/>
              </a:rPr>
              <a:t>ê</a:t>
            </a:r>
            <a:r>
              <a:rPr lang="en-US" altLang="en-GB" sz="3000">
                <a:latin typeface="Caribi"/>
                <a:cs typeface="Times New Roman" panose="02020603050405020304" pitchFamily="18" charset="0"/>
              </a:rPr>
              <a:t>n di chuyển hoạt </a:t>
            </a:r>
            <a:r>
              <a:rPr lang="" altLang="en-US" sz="3000">
                <a:latin typeface="Caribi"/>
                <a:cs typeface="Times New Roman" panose="02020603050405020304" pitchFamily="18" charset="0"/>
              </a:rPr>
              <a:t>đ</a:t>
            </a:r>
            <a:r>
              <a:rPr lang="en-US" altLang="en-GB" sz="3000">
                <a:latin typeface="Caribi"/>
                <a:cs typeface="Times New Roman" panose="02020603050405020304" pitchFamily="18" charset="0"/>
              </a:rPr>
              <a:t>ộng học tập tại 2 trạm tiếp theo.</a:t>
            </a:r>
          </a:p>
          <a:p>
            <a:r>
              <a:rPr lang="en-US" altLang="en-GB" sz="3000">
                <a:solidFill>
                  <a:schemeClr val="accent2">
                    <a:lumMod val="75000"/>
                  </a:schemeClr>
                </a:solidFill>
                <a:latin typeface="Caribi"/>
                <a:cs typeface="Times New Roman" panose="02020603050405020304" pitchFamily="18" charset="0"/>
              </a:rPr>
              <a:t>B</a:t>
            </a:r>
            <a:r>
              <a:rPr lang="" altLang="en-US" sz="3000">
                <a:solidFill>
                  <a:schemeClr val="accent2">
                    <a:lumMod val="75000"/>
                  </a:schemeClr>
                </a:solidFill>
                <a:latin typeface="Caribi"/>
                <a:cs typeface="Times New Roman" panose="02020603050405020304" pitchFamily="18" charset="0"/>
              </a:rPr>
              <a:t>ư</a:t>
            </a:r>
            <a:r>
              <a:rPr lang="en-US" altLang="en-GB" sz="3000">
                <a:solidFill>
                  <a:schemeClr val="accent2">
                    <a:lumMod val="75000"/>
                  </a:schemeClr>
                </a:solidFill>
                <a:latin typeface="Caribi"/>
                <a:cs typeface="Times New Roman" panose="02020603050405020304" pitchFamily="18" charset="0"/>
              </a:rPr>
              <a:t>ớc 2:</a:t>
            </a:r>
            <a:r>
              <a:rPr lang="en-US" altLang="en-GB" sz="3000">
                <a:latin typeface="Caribi"/>
                <a:cs typeface="Times New Roman" panose="02020603050405020304" pitchFamily="18" charset="0"/>
              </a:rPr>
              <a:t> Tại mỗi trạm, nghi</a:t>
            </a:r>
            <a:r>
              <a:rPr lang="en-US" altLang="en-US" sz="3000">
                <a:latin typeface="Caribi"/>
                <a:cs typeface="Times New Roman" panose="02020603050405020304" pitchFamily="18" charset="0"/>
              </a:rPr>
              <a:t>ê</a:t>
            </a:r>
            <a:r>
              <a:rPr lang="en-US" altLang="en-GB" sz="3000">
                <a:latin typeface="Caribi"/>
                <a:cs typeface="Times New Roman" panose="02020603050405020304" pitchFamily="18" charset="0"/>
              </a:rPr>
              <a:t>n cứu thông tin</a:t>
            </a:r>
            <a:r>
              <a:rPr lang="vi-VN" altLang="en-GB" sz="3000">
                <a:latin typeface="Caribi"/>
                <a:cs typeface="Times New Roman" panose="02020603050405020304" pitchFamily="18" charset="0"/>
              </a:rPr>
              <a:t> trong học liệu</a:t>
            </a:r>
            <a:r>
              <a:rPr lang="en-US" altLang="en-GB" sz="3000">
                <a:latin typeface="Caribi"/>
                <a:cs typeface="Times New Roman" panose="02020603050405020304" pitchFamily="18" charset="0"/>
              </a:rPr>
              <a:t>, thảo luận nh</a:t>
            </a:r>
            <a:r>
              <a:rPr lang="en-US" altLang="en-US" sz="3000">
                <a:latin typeface="Caribi"/>
                <a:cs typeface="Times New Roman" panose="02020603050405020304" pitchFamily="18" charset="0"/>
              </a:rPr>
              <a:t>ó</a:t>
            </a:r>
            <a:r>
              <a:rPr lang="en-US" altLang="en-GB" sz="3000">
                <a:latin typeface="Caribi"/>
                <a:cs typeface="Times New Roman" panose="02020603050405020304" pitchFamily="18" charset="0"/>
              </a:rPr>
              <a:t>m hoàn thiện phiếu học tập trong thời gian 3 ph</a:t>
            </a:r>
            <a:r>
              <a:rPr lang="en-US" altLang="en-US" sz="3000">
                <a:latin typeface="Caribi"/>
                <a:cs typeface="Times New Roman" panose="02020603050405020304" pitchFamily="18" charset="0"/>
              </a:rPr>
              <a:t>ú</a:t>
            </a:r>
            <a:r>
              <a:rPr lang="en-US" altLang="en-GB" sz="3000">
                <a:latin typeface="Caribi"/>
                <a:cs typeface="Times New Roman" panose="02020603050405020304" pitchFamily="18" charset="0"/>
              </a:rPr>
              <a:t>t.</a:t>
            </a:r>
          </a:p>
          <a:p>
            <a:r>
              <a:rPr lang="en-US" altLang="en-GB" sz="3000">
                <a:solidFill>
                  <a:schemeClr val="accent2">
                    <a:lumMod val="75000"/>
                  </a:schemeClr>
                </a:solidFill>
                <a:latin typeface="Caribi"/>
                <a:cs typeface="Times New Roman" panose="02020603050405020304" pitchFamily="18" charset="0"/>
              </a:rPr>
              <a:t>B</a:t>
            </a:r>
            <a:r>
              <a:rPr lang="" altLang="en-US" sz="3000">
                <a:solidFill>
                  <a:schemeClr val="accent2">
                    <a:lumMod val="75000"/>
                  </a:schemeClr>
                </a:solidFill>
                <a:latin typeface="Caribi"/>
                <a:cs typeface="Times New Roman" panose="02020603050405020304" pitchFamily="18" charset="0"/>
              </a:rPr>
              <a:t>ư</a:t>
            </a:r>
            <a:r>
              <a:rPr lang="en-US" altLang="en-GB" sz="3000">
                <a:solidFill>
                  <a:schemeClr val="accent2">
                    <a:lumMod val="75000"/>
                  </a:schemeClr>
                </a:solidFill>
                <a:latin typeface="Caribi"/>
                <a:cs typeface="Times New Roman" panose="02020603050405020304" pitchFamily="18" charset="0"/>
              </a:rPr>
              <a:t>ớc 3:</a:t>
            </a:r>
            <a:r>
              <a:rPr lang="en-US" altLang="en-GB" sz="3000">
                <a:latin typeface="Caribi"/>
                <a:cs typeface="Times New Roman" panose="02020603050405020304" pitchFamily="18" charset="0"/>
              </a:rPr>
              <a:t> Di chuyển về vị tr</a:t>
            </a:r>
            <a:r>
              <a:rPr lang="en-US" altLang="en-US" sz="3000">
                <a:latin typeface="Caribi"/>
                <a:cs typeface="Times New Roman" panose="02020603050405020304" pitchFamily="18" charset="0"/>
              </a:rPr>
              <a:t>í</a:t>
            </a:r>
            <a:r>
              <a:rPr lang="en-US" altLang="en-GB" sz="3000">
                <a:latin typeface="Caribi"/>
                <a:cs typeface="Times New Roman" panose="02020603050405020304" pitchFamily="18" charset="0"/>
              </a:rPr>
              <a:t> ban </a:t>
            </a:r>
            <a:r>
              <a:rPr lang="" altLang="en-US" sz="3000">
                <a:latin typeface="Caribi"/>
                <a:cs typeface="Times New Roman" panose="02020603050405020304" pitchFamily="18" charset="0"/>
              </a:rPr>
              <a:t>đ</a:t>
            </a:r>
            <a:r>
              <a:rPr lang="en-US" altLang="en-GB" sz="3000">
                <a:latin typeface="Caribi"/>
                <a:cs typeface="Times New Roman" panose="02020603050405020304" pitchFamily="18" charset="0"/>
              </a:rPr>
              <a:t>ầu. </a:t>
            </a:r>
          </a:p>
        </p:txBody>
      </p:sp>
      <p:sp>
        <p:nvSpPr>
          <p:cNvPr id="16" name="Text Box 15"/>
          <p:cNvSpPr txBox="1"/>
          <p:nvPr/>
        </p:nvSpPr>
        <p:spPr>
          <a:xfrm>
            <a:off x="1454944" y="1043942"/>
            <a:ext cx="3829526" cy="1200329"/>
          </a:xfrm>
          <a:prstGeom prst="rect">
            <a:avLst/>
          </a:prstGeom>
          <a:noFill/>
        </p:spPr>
        <p:txBody>
          <a:bodyPr wrap="square" rtlCol="0" anchor="t">
            <a:spAutoFit/>
          </a:bodyPr>
          <a:lstStyle/>
          <a:p>
            <a:pPr algn="ctr"/>
            <a:r>
              <a:rPr lang="en-US" altLang="en-GB" sz="3600" b="1">
                <a:solidFill>
                  <a:srgbClr val="FF0000"/>
                </a:solidFill>
                <a:latin typeface="Caribi"/>
                <a:cs typeface="Times New Roman" panose="02020603050405020304" pitchFamily="18" charset="0"/>
                <a:sym typeface="+mn-ea"/>
              </a:rPr>
              <a:t>CÁC BƯỚC HOẠT ĐỘNG THEO TRẠM</a:t>
            </a:r>
          </a:p>
        </p:txBody>
      </p:sp>
    </p:spTree>
    <p:extLst>
      <p:ext uri="{BB962C8B-B14F-4D97-AF65-F5344CB8AC3E}">
        <p14:creationId xmlns:p14="http://schemas.microsoft.com/office/powerpoint/2010/main" val="215166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889854685"/>
              </p:ext>
            </p:extLst>
          </p:nvPr>
        </p:nvGraphicFramePr>
        <p:xfrm>
          <a:off x="1879325" y="1077213"/>
          <a:ext cx="4642974" cy="1920240"/>
        </p:xfrm>
        <a:graphic>
          <a:graphicData uri="http://schemas.openxmlformats.org/drawingml/2006/table">
            <a:tbl>
              <a:tblPr firstRow="1" firstCol="1" bandRow="1"/>
              <a:tblGrid>
                <a:gridCol w="887940">
                  <a:extLst>
                    <a:ext uri="{9D8B030D-6E8A-4147-A177-3AD203B41FA5}">
                      <a16:colId xmlns:a16="http://schemas.microsoft.com/office/drawing/2014/main" val="4053795739"/>
                    </a:ext>
                  </a:extLst>
                </a:gridCol>
                <a:gridCol w="1975234">
                  <a:extLst>
                    <a:ext uri="{9D8B030D-6E8A-4147-A177-3AD203B41FA5}">
                      <a16:colId xmlns:a16="http://schemas.microsoft.com/office/drawing/2014/main" val="2437001666"/>
                    </a:ext>
                  </a:extLst>
                </a:gridCol>
                <a:gridCol w="1779800">
                  <a:extLst>
                    <a:ext uri="{9D8B030D-6E8A-4147-A177-3AD203B41FA5}">
                      <a16:colId xmlns:a16="http://schemas.microsoft.com/office/drawing/2014/main" val="2759240376"/>
                    </a:ext>
                  </a:extLst>
                </a:gridCol>
              </a:tblGrid>
              <a:tr h="0">
                <a:tc gridSpan="3">
                  <a:txBody>
                    <a:bodyPr/>
                    <a:lstStyle/>
                    <a:p>
                      <a:pPr algn="ctr">
                        <a:spcAft>
                          <a:spcPts val="0"/>
                        </a:spcAft>
                      </a:pPr>
                      <a:r>
                        <a:rPr lang="en-US" sz="1400" b="1" dirty="0" err="1">
                          <a:effectLst/>
                          <a:latin typeface="Caribi"/>
                          <a:ea typeface="DengXian"/>
                          <a:cs typeface="Times New Roman" panose="02020603050405020304" pitchFamily="18" charset="0"/>
                        </a:rPr>
                        <a:t>Hoàn</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thành</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bảng</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dưới</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đây</a:t>
                      </a:r>
                      <a:r>
                        <a:rPr lang="en-US" sz="1400" b="1" dirty="0">
                          <a:effectLst/>
                          <a:latin typeface="Caribi"/>
                          <a:ea typeface="DengXian"/>
                          <a:cs typeface="Times New Roman" panose="02020603050405020304" pitchFamily="18" charset="0"/>
                        </a:rPr>
                        <a:t> </a:t>
                      </a:r>
                      <a:r>
                        <a:rPr lang="en-US" sz="1400" dirty="0">
                          <a:effectLst/>
                          <a:latin typeface="Caribi"/>
                          <a:ea typeface="DengXian"/>
                          <a:cs typeface="Times New Roman" panose="02020603050405020304" pitchFamily="18" charset="0"/>
                        </a:rPr>
                        <a:t>(6 </a:t>
                      </a:r>
                      <a:r>
                        <a:rPr lang="en-US" sz="1400" dirty="0" err="1">
                          <a:effectLst/>
                          <a:latin typeface="Caribi"/>
                          <a:ea typeface="DengXian"/>
                          <a:cs typeface="Times New Roman" panose="02020603050405020304" pitchFamily="18" charset="0"/>
                        </a:rPr>
                        <a:t>điểm</a:t>
                      </a:r>
                      <a:r>
                        <a:rPr lang="en-US" sz="1400" dirty="0">
                          <a:effectLst/>
                          <a:latin typeface="Caribi"/>
                          <a:ea typeface="DengXian"/>
                          <a:cs typeface="Times New Roman" panose="02020603050405020304" pitchFamily="18" charset="0"/>
                        </a:rPr>
                        <a:t>/</a:t>
                      </a:r>
                      <a:r>
                        <a:rPr lang="en-US" sz="1400" dirty="0" err="1">
                          <a:effectLst/>
                          <a:latin typeface="Caribi"/>
                          <a:ea typeface="DengXian"/>
                          <a:cs typeface="Times New Roman" panose="02020603050405020304" pitchFamily="18" charset="0"/>
                        </a:rPr>
                        <a:t>sai</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hoặc</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thiếu</a:t>
                      </a:r>
                      <a:r>
                        <a:rPr lang="en-US" sz="1400" dirty="0">
                          <a:effectLst/>
                          <a:latin typeface="Caribi"/>
                          <a:ea typeface="DengXian"/>
                          <a:cs typeface="Times New Roman" panose="02020603050405020304" pitchFamily="18" charset="0"/>
                        </a:rPr>
                        <a:t> 1 </a:t>
                      </a:r>
                      <a:r>
                        <a:rPr lang="en-US" sz="1400" dirty="0" err="1">
                          <a:effectLst/>
                          <a:latin typeface="Caribi"/>
                          <a:ea typeface="DengXian"/>
                          <a:cs typeface="Times New Roman" panose="02020603050405020304" pitchFamily="18" charset="0"/>
                        </a:rPr>
                        <a:t>trừ</a:t>
                      </a:r>
                      <a:r>
                        <a:rPr lang="en-US" sz="1400" dirty="0">
                          <a:effectLst/>
                          <a:latin typeface="Caribi"/>
                          <a:ea typeface="DengXian"/>
                          <a:cs typeface="Times New Roman" panose="02020603050405020304" pitchFamily="18" charset="0"/>
                        </a:rPr>
                        <a:t> 0,5 </a:t>
                      </a:r>
                      <a:r>
                        <a:rPr lang="en-US" sz="1400" dirty="0" err="1">
                          <a:effectLst/>
                          <a:latin typeface="Caribi"/>
                          <a:ea typeface="DengXian"/>
                          <a:cs typeface="Times New Roman" panose="02020603050405020304" pitchFamily="18" charset="0"/>
                        </a:rPr>
                        <a:t>điểm</a:t>
                      </a:r>
                      <a:r>
                        <a:rPr lang="en-US" sz="1400" dirty="0">
                          <a:effectLst/>
                          <a:latin typeface="Caribi"/>
                          <a:ea typeface="DengXian"/>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1141768"/>
                  </a:ext>
                </a:extLst>
              </a:tr>
              <a:tr h="0">
                <a:tc>
                  <a:txBody>
                    <a:bodyPr/>
                    <a:lstStyle/>
                    <a:p>
                      <a:pPr algn="ctr">
                        <a:spcAft>
                          <a:spcPts val="0"/>
                        </a:spcAft>
                      </a:pPr>
                      <a:r>
                        <a:rPr lang="en-US" sz="1400">
                          <a:effectLst/>
                          <a:latin typeface="Caribi"/>
                          <a:ea typeface="DengXian"/>
                          <a:cs typeface="Times New Roman" panose="02020603050405020304" pitchFamily="18" charset="0"/>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err="1">
                          <a:effectLst/>
                          <a:latin typeface="Caribi"/>
                          <a:ea typeface="DengXian"/>
                          <a:cs typeface="Times New Roman" panose="02020603050405020304" pitchFamily="18" charset="0"/>
                        </a:rPr>
                        <a:t>Tên</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nguyên</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tố</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hóa</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học</a:t>
                      </a:r>
                      <a:endParaRPr lang="en-US" sz="1400" dirty="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err="1">
                          <a:effectLst/>
                          <a:latin typeface="Caribi"/>
                          <a:ea typeface="DengXian"/>
                          <a:cs typeface="Times New Roman" panose="02020603050405020304" pitchFamily="18" charset="0"/>
                        </a:rPr>
                        <a:t>Kí</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hiệu</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hóa</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học</a:t>
                      </a:r>
                      <a:endParaRPr lang="en-US" sz="1400" dirty="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73657"/>
                  </a:ext>
                </a:extLst>
              </a:tr>
              <a:tr h="0">
                <a:tc>
                  <a:txBody>
                    <a:bodyPr/>
                    <a:lstStyle/>
                    <a:p>
                      <a:pPr algn="ctr">
                        <a:spcAft>
                          <a:spcPts val="0"/>
                        </a:spcAft>
                      </a:pPr>
                      <a:r>
                        <a:rPr lang="en-US" sz="1400">
                          <a:effectLst/>
                          <a:latin typeface="Caribi"/>
                          <a:ea typeface="DengXian"/>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Caribi"/>
                          <a:ea typeface="DengXian"/>
                          <a:cs typeface="Times New Roman" panose="02020603050405020304" pitchFamily="18" charset="0"/>
                        </a:rPr>
                        <a:t>_</a:t>
                      </a:r>
                      <a:r>
                        <a:rPr lang="en-US" sz="1400">
                          <a:effectLst/>
                          <a:latin typeface="Caribi"/>
                          <a:ea typeface="DengXian"/>
                          <a:cs typeface="Times New Roman" panose="02020603050405020304" pitchFamily="18" charset="0"/>
                        </a:rPr>
                        <a:t>ydrogen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233201"/>
                  </a:ext>
                </a:extLst>
              </a:tr>
              <a:tr h="0">
                <a:tc>
                  <a:txBody>
                    <a:bodyPr/>
                    <a:lstStyle/>
                    <a:p>
                      <a:pPr algn="ctr">
                        <a:spcAft>
                          <a:spcPts val="0"/>
                        </a:spcAft>
                      </a:pPr>
                      <a:r>
                        <a:rPr lang="en-US" sz="1400">
                          <a:effectLst/>
                          <a:latin typeface="Caribi"/>
                          <a:ea typeface="DengXian"/>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Carbon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3532290"/>
                  </a:ext>
                </a:extLst>
              </a:tr>
              <a:tr h="0">
                <a:tc>
                  <a:txBody>
                    <a:bodyPr/>
                    <a:lstStyle/>
                    <a:p>
                      <a:pPr algn="ctr">
                        <a:spcAft>
                          <a:spcPts val="0"/>
                        </a:spcAft>
                      </a:pPr>
                      <a:r>
                        <a:rPr lang="en-US" sz="1400">
                          <a:effectLst/>
                          <a:latin typeface="Caribi"/>
                          <a:ea typeface="DengXian"/>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N</a:t>
                      </a:r>
                      <a:r>
                        <a:rPr lang="en-US" sz="1400" b="1">
                          <a:effectLst/>
                          <a:latin typeface="Caribi"/>
                          <a:ea typeface="DengXian"/>
                          <a:cs typeface="Times New Roman" panose="02020603050405020304" pitchFamily="18" charset="0"/>
                        </a:rPr>
                        <a:t>_</a:t>
                      </a:r>
                      <a:r>
                        <a:rPr lang="en-US" sz="1400">
                          <a:effectLst/>
                          <a:latin typeface="Caribi"/>
                          <a:ea typeface="DengXian"/>
                          <a:cs typeface="Times New Roman" panose="02020603050405020304" pitchFamily="18" charset="0"/>
                        </a:rPr>
                        <a:t>trogen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862657"/>
                  </a:ext>
                </a:extLst>
              </a:tr>
              <a:tr h="0">
                <a:tc>
                  <a:txBody>
                    <a:bodyPr/>
                    <a:lstStyle/>
                    <a:p>
                      <a:pPr algn="ctr">
                        <a:spcAft>
                          <a:spcPts val="0"/>
                        </a:spcAft>
                      </a:pPr>
                      <a:r>
                        <a:rPr lang="en-US" sz="1400">
                          <a:effectLst/>
                          <a:latin typeface="Caribi"/>
                          <a:ea typeface="DengXian"/>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Caribi"/>
                          <a:ea typeface="DengXian"/>
                          <a:cs typeface="Times New Roman" panose="02020603050405020304" pitchFamily="18" charset="0"/>
                        </a:rPr>
                        <a:t>__</a:t>
                      </a:r>
                      <a:r>
                        <a:rPr lang="en-US" sz="1400">
                          <a:effectLst/>
                          <a:latin typeface="Caribi"/>
                          <a:ea typeface="DengXian"/>
                          <a:cs typeface="Times New Roman" panose="02020603050405020304" pitchFamily="18" charset="0"/>
                        </a:rPr>
                        <a:t>xygen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99778"/>
                  </a:ext>
                </a:extLst>
              </a:tr>
              <a:tr h="0">
                <a:tc>
                  <a:txBody>
                    <a:bodyPr/>
                    <a:lstStyle/>
                    <a:p>
                      <a:pPr algn="ctr">
                        <a:spcAft>
                          <a:spcPts val="0"/>
                        </a:spcAft>
                      </a:pPr>
                      <a:r>
                        <a:rPr lang="en-US" sz="1400">
                          <a:effectLst/>
                          <a:latin typeface="Caribi"/>
                          <a:ea typeface="DengXian"/>
                          <a:cs typeface="Times New Roman" panose="02020603050405020304" pitchFamily="18"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Sulfur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424275"/>
                  </a:ext>
                </a:extLst>
              </a:tr>
              <a:tr h="0">
                <a:tc>
                  <a:txBody>
                    <a:bodyPr/>
                    <a:lstStyle/>
                    <a:p>
                      <a:pPr algn="ctr">
                        <a:spcAft>
                          <a:spcPts val="0"/>
                        </a:spcAft>
                      </a:pPr>
                      <a:r>
                        <a:rPr lang="en-US" sz="1400">
                          <a:effectLst/>
                          <a:latin typeface="Caribi"/>
                          <a:ea typeface="DengXian"/>
                          <a:cs typeface="Times New Roman" panose="02020603050405020304" pitchFamily="18" charset="0"/>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effectLst/>
                          <a:latin typeface="Caribi"/>
                          <a:ea typeface="DengXian"/>
                          <a:cs typeface="Times New Roman" panose="02020603050405020304" pitchFamily="18" charset="0"/>
                        </a:rPr>
                        <a:t>__</a:t>
                      </a:r>
                      <a:r>
                        <a:rPr lang="en-US" sz="1400">
                          <a:effectLst/>
                          <a:latin typeface="Caribi"/>
                          <a:ea typeface="DengXian"/>
                          <a:cs typeface="Times New Roman" panose="02020603050405020304" pitchFamily="18" charset="0"/>
                        </a:rPr>
                        <a:t>otassium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553163"/>
                  </a:ext>
                </a:extLst>
              </a:tr>
            </a:tbl>
          </a:graphicData>
        </a:graphic>
      </p:graphicFrame>
      <p:sp>
        <p:nvSpPr>
          <p:cNvPr id="14" name="Rectangle 12"/>
          <p:cNvSpPr>
            <a:spLocks noChangeArrowheads="1"/>
          </p:cNvSpPr>
          <p:nvPr/>
        </p:nvSpPr>
        <p:spPr bwMode="auto">
          <a:xfrm>
            <a:off x="2199186" y="217679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 Box 5"/>
          <p:cNvSpPr txBox="1">
            <a:spLocks noChangeArrowheads="1"/>
          </p:cNvSpPr>
          <p:nvPr/>
        </p:nvSpPr>
        <p:spPr bwMode="auto">
          <a:xfrm>
            <a:off x="8755381" y="91922"/>
            <a:ext cx="1435100" cy="525463"/>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zh-CN" sz="1400" dirty="0" err="1">
                <a:latin typeface="Caribi"/>
                <a:ea typeface="DengXian" charset="-122"/>
                <a:cs typeface="Times New Roman" panose="02020603050405020304" pitchFamily="18" charset="0"/>
              </a:rPr>
              <a:t>Điểm</a:t>
            </a:r>
            <a:r>
              <a:rPr lang="en-US" altLang="zh-CN" sz="1400" dirty="0">
                <a:latin typeface="Caribi"/>
                <a:ea typeface="DengXian" charset="-122"/>
                <a:cs typeface="Times New Roman" panose="02020603050405020304" pitchFamily="18" charset="0"/>
              </a:rPr>
              <a:t> </a:t>
            </a:r>
            <a:r>
              <a:rPr lang="en-US" altLang="zh-CN" sz="1400" dirty="0" err="1">
                <a:latin typeface="Caribi"/>
                <a:ea typeface="DengXian" charset="-122"/>
                <a:cs typeface="Times New Roman" panose="02020603050405020304" pitchFamily="18" charset="0"/>
              </a:rPr>
              <a:t>trạm</a:t>
            </a:r>
            <a:r>
              <a:rPr lang="en-US" altLang="zh-CN" sz="1400" dirty="0">
                <a:latin typeface="Caribi"/>
                <a:ea typeface="DengXian" charset="-122"/>
                <a:cs typeface="Times New Roman" panose="02020603050405020304" pitchFamily="18" charset="0"/>
              </a:rPr>
              <a:t> 1: </a:t>
            </a:r>
            <a:endParaRPr lang="en-US" altLang="zh-CN" dirty="0">
              <a:latin typeface="Caribi"/>
            </a:endParaRPr>
          </a:p>
        </p:txBody>
      </p:sp>
      <p:sp>
        <p:nvSpPr>
          <p:cNvPr id="16" name="Rectangle 14"/>
          <p:cNvSpPr>
            <a:spLocks noChangeArrowheads="1"/>
          </p:cNvSpPr>
          <p:nvPr/>
        </p:nvSpPr>
        <p:spPr bwMode="auto">
          <a:xfrm>
            <a:off x="1955100" y="-257055"/>
            <a:ext cx="660783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en-US" altLang="zh-CN" sz="2200" dirty="0">
              <a:latin typeface="Times New Roman" panose="02020603050405020304" pitchFamily="18" charset="0"/>
              <a:ea typeface="DengXian" charset="-122"/>
              <a:cs typeface="Times New Roman" panose="02020603050405020304" pitchFamily="18" charset="0"/>
            </a:endParaRPr>
          </a:p>
          <a:p>
            <a:pPr algn="ctr" eaLnBrk="0" fontAlgn="base" hangingPunct="0">
              <a:spcBef>
                <a:spcPct val="0"/>
              </a:spcBef>
              <a:spcAft>
                <a:spcPct val="0"/>
              </a:spcAft>
            </a:pPr>
            <a:r>
              <a:rPr lang="en-US" altLang="zh-CN" sz="2200" dirty="0" err="1">
                <a:latin typeface="Caribi"/>
                <a:ea typeface="DengXian" charset="-122"/>
                <a:cs typeface="Times New Roman" panose="02020603050405020304" pitchFamily="18" charset="0"/>
              </a:rPr>
              <a:t>Nhóm</a:t>
            </a:r>
            <a:r>
              <a:rPr lang="en-US" altLang="zh-CN" sz="2200" dirty="0">
                <a:latin typeface="Caribi"/>
                <a:ea typeface="DengXian" charset="-122"/>
                <a:cs typeface="Times New Roman" panose="02020603050405020304" pitchFamily="18" charset="0"/>
              </a:rPr>
              <a:t>: …….</a:t>
            </a:r>
            <a:endParaRPr lang="en-US" altLang="zh-CN" sz="900" dirty="0">
              <a:latin typeface="Caribi"/>
              <a:cs typeface="Times New Roman" panose="02020603050405020304" pitchFamily="18" charset="0"/>
            </a:endParaRPr>
          </a:p>
          <a:p>
            <a:pPr algn="ctr" eaLnBrk="0" fontAlgn="base" hangingPunct="0">
              <a:spcBef>
                <a:spcPct val="0"/>
              </a:spcBef>
              <a:spcAft>
                <a:spcPct val="0"/>
              </a:spcAft>
            </a:pPr>
            <a:r>
              <a:rPr lang="en-US" altLang="zh-CN" sz="2200" b="1" dirty="0">
                <a:latin typeface="Caribi"/>
                <a:ea typeface="DengXian" charset="-122"/>
                <a:cs typeface="Times New Roman" panose="02020603050405020304" pitchFamily="18" charset="0"/>
              </a:rPr>
              <a:t>TRẠM 1: TÔI ĐỘC NHẤT</a:t>
            </a:r>
            <a:endParaRPr lang="en-US" altLang="zh-CN" sz="900" dirty="0">
              <a:latin typeface="Caribi"/>
            </a:endParaRPr>
          </a:p>
          <a:p>
            <a:pPr algn="ctr" eaLnBrk="0" fontAlgn="base" hangingPunct="0">
              <a:spcBef>
                <a:spcPct val="0"/>
              </a:spcBef>
              <a:spcAft>
                <a:spcPct val="0"/>
              </a:spcAft>
            </a:pPr>
            <a:r>
              <a:rPr lang="en-US" altLang="zh-CN" sz="1400" b="1" dirty="0" err="1">
                <a:solidFill>
                  <a:srgbClr val="FF0000"/>
                </a:solidFill>
                <a:latin typeface="Caribi"/>
                <a:ea typeface="DengXian" charset="-122"/>
                <a:cs typeface="Times New Roman" panose="02020603050405020304" pitchFamily="18" charset="0"/>
              </a:rPr>
              <a:t>Sử</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dụng</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học</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liệu</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tại</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trạm</a:t>
            </a:r>
            <a:r>
              <a:rPr lang="en-US" altLang="zh-CN" sz="1400" b="1" dirty="0">
                <a:solidFill>
                  <a:srgbClr val="FF0000"/>
                </a:solidFill>
                <a:latin typeface="Caribi"/>
                <a:ea typeface="DengXian" charset="-122"/>
                <a:cs typeface="Times New Roman" panose="02020603050405020304" pitchFamily="18" charset="0"/>
              </a:rPr>
              <a:t> 1, </a:t>
            </a:r>
            <a:r>
              <a:rPr lang="en-US" altLang="zh-CN" sz="1400" b="1" dirty="0" err="1">
                <a:solidFill>
                  <a:srgbClr val="FF0000"/>
                </a:solidFill>
                <a:latin typeface="Caribi"/>
                <a:ea typeface="DengXian" charset="-122"/>
                <a:cs typeface="Times New Roman" panose="02020603050405020304" pitchFamily="18" charset="0"/>
              </a:rPr>
              <a:t>thảo</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luận</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nhóm</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trong</a:t>
            </a:r>
            <a:r>
              <a:rPr lang="en-US" altLang="zh-CN" sz="1400" b="1" dirty="0">
                <a:solidFill>
                  <a:srgbClr val="FF0000"/>
                </a:solidFill>
                <a:latin typeface="Caribi"/>
                <a:ea typeface="DengXian" charset="-122"/>
                <a:cs typeface="Times New Roman" panose="02020603050405020304" pitchFamily="18" charset="0"/>
              </a:rPr>
              <a:t> 3 </a:t>
            </a:r>
            <a:r>
              <a:rPr lang="en-US" altLang="zh-CN" sz="1400" b="1" dirty="0" err="1">
                <a:solidFill>
                  <a:srgbClr val="FF0000"/>
                </a:solidFill>
                <a:latin typeface="Caribi"/>
                <a:ea typeface="DengXian" charset="-122"/>
                <a:cs typeface="Times New Roman" panose="02020603050405020304" pitchFamily="18" charset="0"/>
              </a:rPr>
              <a:t>phút</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thực</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hiện</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các</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yêu</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cầu</a:t>
            </a:r>
            <a:r>
              <a:rPr lang="en-US" altLang="zh-CN" sz="1400" b="1" dirty="0">
                <a:solidFill>
                  <a:srgbClr val="FF0000"/>
                </a:solidFill>
                <a:latin typeface="Caribi"/>
                <a:ea typeface="DengXian" charset="-122"/>
                <a:cs typeface="Times New Roman" panose="02020603050405020304" pitchFamily="18" charset="0"/>
              </a:rPr>
              <a:t> </a:t>
            </a:r>
            <a:r>
              <a:rPr lang="en-US" altLang="zh-CN" sz="1400" b="1" dirty="0" err="1">
                <a:solidFill>
                  <a:srgbClr val="FF0000"/>
                </a:solidFill>
                <a:latin typeface="Caribi"/>
                <a:ea typeface="DengXian" charset="-122"/>
                <a:cs typeface="Times New Roman" panose="02020603050405020304" pitchFamily="18" charset="0"/>
              </a:rPr>
              <a:t>sau</a:t>
            </a:r>
            <a:r>
              <a:rPr lang="en-US" altLang="zh-CN" sz="1400" b="1" dirty="0">
                <a:solidFill>
                  <a:srgbClr val="FF0000"/>
                </a:solidFill>
                <a:latin typeface="Caribi"/>
                <a:ea typeface="DengXian" charset="-122"/>
                <a:cs typeface="Times New Roman" panose="02020603050405020304" pitchFamily="18" charset="0"/>
              </a:rPr>
              <a:t>:</a:t>
            </a:r>
            <a:endParaRPr lang="en-US" altLang="zh-CN" dirty="0">
              <a:latin typeface="Caribi"/>
            </a:endParaRPr>
          </a:p>
        </p:txBody>
      </p:sp>
      <p:sp>
        <p:nvSpPr>
          <p:cNvPr id="17" name="Rectangle 16"/>
          <p:cNvSpPr/>
          <p:nvPr/>
        </p:nvSpPr>
        <p:spPr>
          <a:xfrm>
            <a:off x="6570411" y="972339"/>
            <a:ext cx="3600400" cy="1323439"/>
          </a:xfrm>
          <a:prstGeom prst="rect">
            <a:avLst/>
          </a:prstGeom>
        </p:spPr>
        <p:txBody>
          <a:bodyPr wrap="square">
            <a:spAutoFit/>
          </a:bodyPr>
          <a:lstStyle/>
          <a:p>
            <a:r>
              <a:rPr lang="en-US" sz="1600" dirty="0" err="1">
                <a:latin typeface="Caribi"/>
                <a:cs typeface="Times New Roman" panose="02020603050405020304" pitchFamily="18" charset="0"/>
              </a:rPr>
              <a:t>Viết</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tên</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viết</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kí</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hiệu</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hóa</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học</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của</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một</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số</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nguyên</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tố</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hóa</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học</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tạo</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nên</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các</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chất</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có</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trong</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thành</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phần</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không</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khí</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vào</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các</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đám</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mây</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sau</a:t>
            </a:r>
            <a:r>
              <a:rPr lang="en-US" sz="1600" dirty="0">
                <a:latin typeface="Caribi"/>
                <a:cs typeface="Times New Roman" panose="02020603050405020304" pitchFamily="18" charset="0"/>
              </a:rPr>
              <a:t> (4 </a:t>
            </a:r>
            <a:r>
              <a:rPr lang="en-US" sz="1600" dirty="0" err="1">
                <a:latin typeface="Caribi"/>
                <a:cs typeface="Times New Roman" panose="02020603050405020304" pitchFamily="18" charset="0"/>
              </a:rPr>
              <a:t>điểm</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sai</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hoặc</a:t>
            </a:r>
            <a:r>
              <a:rPr lang="en-US" sz="1600" dirty="0">
                <a:latin typeface="Caribi"/>
                <a:cs typeface="Times New Roman" panose="02020603050405020304" pitchFamily="18" charset="0"/>
              </a:rPr>
              <a:t> </a:t>
            </a:r>
            <a:r>
              <a:rPr lang="en-US" sz="1600" dirty="0" err="1">
                <a:latin typeface="Caribi"/>
                <a:cs typeface="Times New Roman" panose="02020603050405020304" pitchFamily="18" charset="0"/>
              </a:rPr>
              <a:t>thiếu</a:t>
            </a:r>
            <a:r>
              <a:rPr lang="en-US" sz="1600" dirty="0">
                <a:latin typeface="Caribi"/>
                <a:cs typeface="Times New Roman" panose="02020603050405020304" pitchFamily="18" charset="0"/>
              </a:rPr>
              <a:t> 1 </a:t>
            </a:r>
            <a:r>
              <a:rPr lang="en-US" sz="1600" dirty="0" err="1">
                <a:latin typeface="Caribi"/>
                <a:cs typeface="Times New Roman" panose="02020603050405020304" pitchFamily="18" charset="0"/>
              </a:rPr>
              <a:t>trừ</a:t>
            </a:r>
            <a:r>
              <a:rPr lang="en-US" sz="1600" dirty="0">
                <a:latin typeface="Caribi"/>
                <a:cs typeface="Times New Roman" panose="02020603050405020304" pitchFamily="18" charset="0"/>
              </a:rPr>
              <a:t> 0,5 </a:t>
            </a:r>
            <a:r>
              <a:rPr lang="en-US" sz="1600" dirty="0" err="1">
                <a:latin typeface="Caribi"/>
                <a:cs typeface="Times New Roman" panose="02020603050405020304" pitchFamily="18" charset="0"/>
              </a:rPr>
              <a:t>điểm</a:t>
            </a:r>
            <a:endParaRPr lang="en-US" sz="1600" dirty="0">
              <a:latin typeface="Caribi"/>
              <a:cs typeface="Times New Roman" panose="02020603050405020304" pitchFamily="18" charset="0"/>
            </a:endParaRPr>
          </a:p>
        </p:txBody>
      </p:sp>
      <p:sp>
        <p:nvSpPr>
          <p:cNvPr id="18" name="Cloud 17"/>
          <p:cNvSpPr/>
          <p:nvPr/>
        </p:nvSpPr>
        <p:spPr>
          <a:xfrm>
            <a:off x="6878513" y="2208364"/>
            <a:ext cx="1390997" cy="485364"/>
          </a:xfrm>
          <a:prstGeom prst="cloud">
            <a:avLst/>
          </a:prstGeom>
          <a:solidFill>
            <a:schemeClr val="bg1"/>
          </a:solidFill>
          <a:ln w="28575">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19" name="Cloud 18"/>
          <p:cNvSpPr/>
          <p:nvPr/>
        </p:nvSpPr>
        <p:spPr>
          <a:xfrm>
            <a:off x="6973871" y="2762771"/>
            <a:ext cx="1396740" cy="469365"/>
          </a:xfrm>
          <a:prstGeom prst="cloud">
            <a:avLst/>
          </a:prstGeom>
          <a:solidFill>
            <a:schemeClr val="bg1"/>
          </a:solidFill>
          <a:ln w="28575">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0" name="Cloud 19"/>
          <p:cNvSpPr/>
          <p:nvPr/>
        </p:nvSpPr>
        <p:spPr>
          <a:xfrm>
            <a:off x="8469421" y="2189231"/>
            <a:ext cx="1396740" cy="469365"/>
          </a:xfrm>
          <a:prstGeom prst="cloud">
            <a:avLst/>
          </a:prstGeom>
          <a:solidFill>
            <a:schemeClr val="bg1"/>
          </a:solidFill>
          <a:ln w="28575">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1" name="Cloud 20"/>
          <p:cNvSpPr/>
          <p:nvPr/>
        </p:nvSpPr>
        <p:spPr>
          <a:xfrm>
            <a:off x="8607895" y="2797402"/>
            <a:ext cx="1396740" cy="469365"/>
          </a:xfrm>
          <a:prstGeom prst="cloud">
            <a:avLst/>
          </a:prstGeom>
          <a:solidFill>
            <a:schemeClr val="bg1"/>
          </a:solidFill>
          <a:ln w="28575">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3" name="Rectangle 22"/>
          <p:cNvSpPr/>
          <p:nvPr/>
        </p:nvSpPr>
        <p:spPr>
          <a:xfrm>
            <a:off x="1767136" y="3134762"/>
            <a:ext cx="5328592" cy="861774"/>
          </a:xfrm>
          <a:prstGeom prst="rect">
            <a:avLst/>
          </a:prstGeom>
        </p:spPr>
        <p:txBody>
          <a:bodyPr wrap="square">
            <a:spAutoFit/>
          </a:bodyPr>
          <a:lstStyle/>
          <a:p>
            <a:r>
              <a:rPr lang="en-US" sz="2200" b="1">
                <a:latin typeface="Times New Roman" panose="02020603050405020304" pitchFamily="18" charset="0"/>
                <a:ea typeface="DengXian"/>
                <a:cs typeface="Times New Roman" panose="02020603050405020304" pitchFamily="18" charset="0"/>
              </a:rPr>
              <a:t>          </a:t>
            </a:r>
            <a:r>
              <a:rPr lang="vi-VN" sz="2200" b="1">
                <a:latin typeface="Times New Roman" panose="02020603050405020304" pitchFamily="18" charset="0"/>
                <a:ea typeface="DengXian"/>
                <a:cs typeface="Times New Roman" panose="02020603050405020304" pitchFamily="18" charset="0"/>
              </a:rPr>
              <a:t>     </a:t>
            </a:r>
            <a:r>
              <a:rPr lang="en-US" sz="2200" b="1">
                <a:latin typeface="Caribi"/>
                <a:ea typeface="DengXian"/>
                <a:cs typeface="Times New Roman" panose="02020603050405020304" pitchFamily="18" charset="0"/>
              </a:rPr>
              <a:t>TRẠM </a:t>
            </a:r>
            <a:r>
              <a:rPr lang="en-US" sz="2200" b="1" dirty="0">
                <a:latin typeface="Caribi"/>
                <a:ea typeface="DengXian"/>
                <a:cs typeface="Times New Roman" panose="02020603050405020304" pitchFamily="18" charset="0"/>
              </a:rPr>
              <a:t>2: TÔI </a:t>
            </a:r>
            <a:r>
              <a:rPr lang="en-US" sz="2200" b="1">
                <a:latin typeface="Caribi"/>
                <a:ea typeface="DengXian"/>
                <a:cs typeface="Times New Roman" panose="02020603050405020304" pitchFamily="18" charset="0"/>
              </a:rPr>
              <a:t>ĐI TÌM </a:t>
            </a:r>
            <a:r>
              <a:rPr lang="en-US" sz="2200" b="1" dirty="0">
                <a:latin typeface="Caribi"/>
                <a:ea typeface="DengXian"/>
                <a:cs typeface="Times New Roman" panose="02020603050405020304" pitchFamily="18" charset="0"/>
              </a:rPr>
              <a:t>TÔI</a:t>
            </a:r>
            <a:endParaRPr lang="en-US" sz="1000" dirty="0">
              <a:latin typeface="Caribi"/>
              <a:ea typeface="DengXian"/>
              <a:cs typeface="Times New Roman" panose="02020603050405020304" pitchFamily="18" charset="0"/>
            </a:endParaRPr>
          </a:p>
          <a:p>
            <a:pPr algn="ctr"/>
            <a:r>
              <a:rPr lang="en-US" sz="1400" b="1" dirty="0" err="1">
                <a:solidFill>
                  <a:srgbClr val="FF0000"/>
                </a:solidFill>
                <a:latin typeface="Caribi"/>
                <a:ea typeface="DengXian"/>
                <a:cs typeface="Times New Roman" panose="02020603050405020304" pitchFamily="18" charset="0"/>
              </a:rPr>
              <a:t>Sử</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dụng</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học</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liệu</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tại</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trạm</a:t>
            </a:r>
            <a:r>
              <a:rPr lang="en-US" sz="1400" b="1" dirty="0">
                <a:solidFill>
                  <a:srgbClr val="FF0000"/>
                </a:solidFill>
                <a:latin typeface="Caribi"/>
                <a:ea typeface="DengXian"/>
                <a:cs typeface="Times New Roman" panose="02020603050405020304" pitchFamily="18" charset="0"/>
              </a:rPr>
              <a:t> 2, </a:t>
            </a:r>
            <a:r>
              <a:rPr lang="en-US" sz="1400" b="1" dirty="0" err="1">
                <a:solidFill>
                  <a:srgbClr val="FF0000"/>
                </a:solidFill>
                <a:latin typeface="Caribi"/>
                <a:ea typeface="DengXian"/>
                <a:cs typeface="Times New Roman" panose="02020603050405020304" pitchFamily="18" charset="0"/>
              </a:rPr>
              <a:t>thảo</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luận</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nhóm</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trong</a:t>
            </a:r>
            <a:r>
              <a:rPr lang="en-US" sz="1400" b="1" dirty="0">
                <a:solidFill>
                  <a:srgbClr val="FF0000"/>
                </a:solidFill>
                <a:latin typeface="Caribi"/>
                <a:ea typeface="DengXian"/>
                <a:cs typeface="Times New Roman" panose="02020603050405020304" pitchFamily="18" charset="0"/>
              </a:rPr>
              <a:t> 3 </a:t>
            </a:r>
            <a:r>
              <a:rPr lang="en-US" sz="1400" b="1" dirty="0" err="1">
                <a:solidFill>
                  <a:srgbClr val="FF0000"/>
                </a:solidFill>
                <a:latin typeface="Caribi"/>
                <a:ea typeface="DengXian"/>
                <a:cs typeface="Times New Roman" panose="02020603050405020304" pitchFamily="18" charset="0"/>
              </a:rPr>
              <a:t>phút</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thực</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hiện</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các</a:t>
            </a:r>
            <a:r>
              <a:rPr lang="en-US" sz="1400" b="1" dirty="0">
                <a:solidFill>
                  <a:srgbClr val="FF0000"/>
                </a:solidFill>
                <a:latin typeface="Caribi"/>
                <a:ea typeface="DengXian"/>
                <a:cs typeface="Times New Roman" panose="02020603050405020304" pitchFamily="18" charset="0"/>
              </a:rPr>
              <a:t> </a:t>
            </a:r>
            <a:r>
              <a:rPr lang="en-US" sz="1400" b="1" dirty="0" err="1">
                <a:solidFill>
                  <a:srgbClr val="FF0000"/>
                </a:solidFill>
                <a:latin typeface="Caribi"/>
                <a:ea typeface="DengXian"/>
                <a:cs typeface="Times New Roman" panose="02020603050405020304" pitchFamily="18" charset="0"/>
              </a:rPr>
              <a:t>yêu</a:t>
            </a:r>
            <a:r>
              <a:rPr lang="en-US" sz="1400" b="1" dirty="0">
                <a:solidFill>
                  <a:srgbClr val="FF0000"/>
                </a:solidFill>
                <a:latin typeface="Caribi"/>
                <a:ea typeface="DengXian"/>
                <a:cs typeface="Times New Roman" panose="02020603050405020304" pitchFamily="18" charset="0"/>
              </a:rPr>
              <a:t> </a:t>
            </a:r>
            <a:r>
              <a:rPr lang="en-US" sz="1400" b="1" err="1">
                <a:solidFill>
                  <a:srgbClr val="FF0000"/>
                </a:solidFill>
                <a:latin typeface="Caribi"/>
                <a:ea typeface="DengXian"/>
                <a:cs typeface="Times New Roman" panose="02020603050405020304" pitchFamily="18" charset="0"/>
              </a:rPr>
              <a:t>cầu</a:t>
            </a:r>
            <a:r>
              <a:rPr lang="en-US" sz="1400" b="1">
                <a:solidFill>
                  <a:srgbClr val="FF0000"/>
                </a:solidFill>
                <a:latin typeface="Caribi"/>
                <a:ea typeface="DengXian"/>
                <a:cs typeface="Times New Roman" panose="02020603050405020304" pitchFamily="18" charset="0"/>
              </a:rPr>
              <a:t> </a:t>
            </a:r>
            <a:r>
              <a:rPr lang="vi-VN" sz="1400" b="1">
                <a:solidFill>
                  <a:srgbClr val="FF0000"/>
                </a:solidFill>
                <a:latin typeface="Caribi"/>
                <a:ea typeface="DengXian"/>
                <a:cs typeface="Times New Roman" panose="02020603050405020304" pitchFamily="18" charset="0"/>
              </a:rPr>
              <a:t>sau:</a:t>
            </a:r>
            <a:endParaRPr lang="en-US" sz="1000" dirty="0">
              <a:latin typeface="Caribi"/>
              <a:ea typeface="DengXian"/>
              <a:cs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1127845206"/>
              </p:ext>
            </p:extLst>
          </p:nvPr>
        </p:nvGraphicFramePr>
        <p:xfrm>
          <a:off x="1858910" y="3990838"/>
          <a:ext cx="4300714" cy="2103120"/>
        </p:xfrm>
        <a:graphic>
          <a:graphicData uri="http://schemas.openxmlformats.org/drawingml/2006/table">
            <a:tbl>
              <a:tblPr firstRow="1" firstCol="1" bandRow="1"/>
              <a:tblGrid>
                <a:gridCol w="749814">
                  <a:extLst>
                    <a:ext uri="{9D8B030D-6E8A-4147-A177-3AD203B41FA5}">
                      <a16:colId xmlns:a16="http://schemas.microsoft.com/office/drawing/2014/main" val="3167623062"/>
                    </a:ext>
                  </a:extLst>
                </a:gridCol>
                <a:gridCol w="1693506">
                  <a:extLst>
                    <a:ext uri="{9D8B030D-6E8A-4147-A177-3AD203B41FA5}">
                      <a16:colId xmlns:a16="http://schemas.microsoft.com/office/drawing/2014/main" val="3090201378"/>
                    </a:ext>
                  </a:extLst>
                </a:gridCol>
                <a:gridCol w="1857394">
                  <a:extLst>
                    <a:ext uri="{9D8B030D-6E8A-4147-A177-3AD203B41FA5}">
                      <a16:colId xmlns:a16="http://schemas.microsoft.com/office/drawing/2014/main" val="1396060504"/>
                    </a:ext>
                  </a:extLst>
                </a:gridCol>
              </a:tblGrid>
              <a:tr h="0">
                <a:tc gridSpan="3">
                  <a:txBody>
                    <a:bodyPr/>
                    <a:lstStyle/>
                    <a:p>
                      <a:pPr algn="ctr">
                        <a:spcAft>
                          <a:spcPts val="0"/>
                        </a:spcAft>
                      </a:pPr>
                      <a:r>
                        <a:rPr lang="en-US" sz="1400" b="1" dirty="0" err="1">
                          <a:effectLst/>
                          <a:latin typeface="Caribi"/>
                          <a:ea typeface="DengXian"/>
                          <a:cs typeface="Times New Roman" panose="02020603050405020304" pitchFamily="18" charset="0"/>
                        </a:rPr>
                        <a:t>Hoàn</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thành</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bảng</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dưới</a:t>
                      </a:r>
                      <a:r>
                        <a:rPr lang="en-US" sz="1400" b="1" dirty="0">
                          <a:effectLst/>
                          <a:latin typeface="Caribi"/>
                          <a:ea typeface="DengXian"/>
                          <a:cs typeface="Times New Roman" panose="02020603050405020304" pitchFamily="18" charset="0"/>
                        </a:rPr>
                        <a:t> </a:t>
                      </a:r>
                      <a:r>
                        <a:rPr lang="en-US" sz="1400" b="1" dirty="0" err="1">
                          <a:effectLst/>
                          <a:latin typeface="Caribi"/>
                          <a:ea typeface="DengXian"/>
                          <a:cs typeface="Times New Roman" panose="02020603050405020304" pitchFamily="18" charset="0"/>
                        </a:rPr>
                        <a:t>đây</a:t>
                      </a:r>
                      <a:endParaRPr lang="en-US" sz="1400" dirty="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7441154"/>
                  </a:ext>
                </a:extLst>
              </a:tr>
              <a:tr h="0">
                <a:tc>
                  <a:txBody>
                    <a:bodyPr/>
                    <a:lstStyle/>
                    <a:p>
                      <a:pPr algn="ctr">
                        <a:spcAft>
                          <a:spcPts val="0"/>
                        </a:spcAft>
                      </a:pPr>
                      <a:r>
                        <a:rPr lang="en-US" sz="1600">
                          <a:effectLst/>
                          <a:latin typeface="Caribi"/>
                          <a:ea typeface="DengXian"/>
                          <a:cs typeface="Times New Roman" panose="02020603050405020304" pitchFamily="18" charset="0"/>
                        </a:rPr>
                        <a:t>Z</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err="1">
                          <a:effectLst/>
                          <a:latin typeface="Caribi"/>
                          <a:ea typeface="DengXian"/>
                          <a:cs typeface="Times New Roman" panose="02020603050405020304" pitchFamily="18" charset="0"/>
                        </a:rPr>
                        <a:t>Tên</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nguyên</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tố</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hóa</a:t>
                      </a:r>
                      <a:r>
                        <a:rPr lang="en-US" sz="1400" dirty="0">
                          <a:effectLst/>
                          <a:latin typeface="Caribi"/>
                          <a:ea typeface="DengXian"/>
                          <a:cs typeface="Times New Roman" panose="02020603050405020304" pitchFamily="18" charset="0"/>
                        </a:rPr>
                        <a:t> </a:t>
                      </a:r>
                      <a:r>
                        <a:rPr lang="en-US" sz="1400" dirty="0" err="1">
                          <a:effectLst/>
                          <a:latin typeface="Caribi"/>
                          <a:ea typeface="DengXian"/>
                          <a:cs typeface="Times New Roman" panose="02020603050405020304" pitchFamily="18" charset="0"/>
                        </a:rPr>
                        <a:t>học</a:t>
                      </a:r>
                      <a:endParaRPr lang="en-US" sz="1400" dirty="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Kí hiệu hóa học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43200"/>
                  </a:ext>
                </a:extLst>
              </a:tr>
              <a:tr h="0">
                <a:tc>
                  <a:txBody>
                    <a:bodyPr/>
                    <a:lstStyle/>
                    <a:p>
                      <a:pPr algn="ctr">
                        <a:spcAft>
                          <a:spcPts val="0"/>
                        </a:spcAft>
                      </a:pPr>
                      <a:r>
                        <a:rPr lang="en-US" sz="1600">
                          <a:effectLst/>
                          <a:latin typeface="Caribi"/>
                          <a:ea typeface="DengXian"/>
                          <a:cs typeface="Times New Roman" panose="02020603050405020304" pitchFamily="18" charset="0"/>
                        </a:rPr>
                        <a:t>3</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Li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163367"/>
                  </a:ext>
                </a:extLst>
              </a:tr>
              <a:tr h="0">
                <a:tc>
                  <a:txBody>
                    <a:bodyPr/>
                    <a:lstStyle/>
                    <a:p>
                      <a:pPr algn="ctr">
                        <a:spcAft>
                          <a:spcPts val="0"/>
                        </a:spcAft>
                      </a:pPr>
                      <a:r>
                        <a:rPr lang="en-US" sz="1600">
                          <a:effectLst/>
                          <a:latin typeface="Caribi"/>
                          <a:ea typeface="DengXian"/>
                          <a:cs typeface="Times New Roman" panose="02020603050405020304" pitchFamily="18" charset="0"/>
                        </a:rPr>
                        <a:t>11</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Sodium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518889"/>
                  </a:ext>
                </a:extLst>
              </a:tr>
              <a:tr h="0">
                <a:tc>
                  <a:txBody>
                    <a:bodyPr/>
                    <a:lstStyle/>
                    <a:p>
                      <a:pPr algn="ctr">
                        <a:spcAft>
                          <a:spcPts val="0"/>
                        </a:spcAft>
                      </a:pPr>
                      <a:r>
                        <a:rPr lang="en-US" sz="1600">
                          <a:effectLst/>
                          <a:latin typeface="Caribi"/>
                          <a:ea typeface="DengXian"/>
                          <a:cs typeface="Times New Roman" panose="02020603050405020304" pitchFamily="18" charset="0"/>
                        </a:rPr>
                        <a:t>13</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803136"/>
                  </a:ext>
                </a:extLst>
              </a:tr>
              <a:tr h="0">
                <a:tc>
                  <a:txBody>
                    <a:bodyPr/>
                    <a:lstStyle/>
                    <a:p>
                      <a:pPr algn="ctr">
                        <a:spcAft>
                          <a:spcPts val="0"/>
                        </a:spcAft>
                      </a:pPr>
                      <a:r>
                        <a:rPr lang="en-US" sz="1600">
                          <a:effectLst/>
                          <a:latin typeface="Caribi"/>
                          <a:ea typeface="DengXian"/>
                          <a:cs typeface="Times New Roman" panose="02020603050405020304" pitchFamily="18" charset="0"/>
                        </a:rPr>
                        <a:t>14</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Silicon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8016234"/>
                  </a:ext>
                </a:extLst>
              </a:tr>
              <a:tr h="0">
                <a:tc>
                  <a:txBody>
                    <a:bodyPr/>
                    <a:lstStyle/>
                    <a:p>
                      <a:pPr algn="ctr">
                        <a:spcAft>
                          <a:spcPts val="0"/>
                        </a:spcAft>
                      </a:pPr>
                      <a:r>
                        <a:rPr lang="en-US" sz="1600">
                          <a:effectLst/>
                          <a:latin typeface="Caribi"/>
                          <a:ea typeface="DengXian"/>
                          <a:cs typeface="Times New Roman" panose="02020603050405020304" pitchFamily="18" charset="0"/>
                        </a:rPr>
                        <a:t>20</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792615"/>
                  </a:ext>
                </a:extLst>
              </a:tr>
              <a:tr h="0">
                <a:tc>
                  <a:txBody>
                    <a:bodyPr/>
                    <a:lstStyle/>
                    <a:p>
                      <a:pPr algn="ctr">
                        <a:spcAft>
                          <a:spcPts val="0"/>
                        </a:spcAft>
                      </a:pPr>
                      <a:r>
                        <a:rPr lang="en-US" sz="1600">
                          <a:effectLst/>
                          <a:latin typeface="Caribi"/>
                          <a:ea typeface="DengXian"/>
                          <a:cs typeface="Times New Roman" panose="02020603050405020304" pitchFamily="18" charset="0"/>
                        </a:rPr>
                        <a:t>26</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Caribi"/>
                          <a:ea typeface="DengXian"/>
                          <a:cs typeface="Times New Roman" panose="02020603050405020304" pitchFamily="18" charset="0"/>
                        </a:rPr>
                        <a:t>Iron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Caribi"/>
                          <a:ea typeface="DengXi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917595"/>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4068188284"/>
              </p:ext>
            </p:extLst>
          </p:nvPr>
        </p:nvGraphicFramePr>
        <p:xfrm>
          <a:off x="6315574" y="3985588"/>
          <a:ext cx="4572000" cy="2194560"/>
        </p:xfrm>
        <a:graphic>
          <a:graphicData uri="http://schemas.openxmlformats.org/drawingml/2006/table">
            <a:tbl>
              <a:tblPr firstRow="1" firstCol="1" bandRow="1"/>
              <a:tblGrid>
                <a:gridCol w="3539293">
                  <a:extLst>
                    <a:ext uri="{9D8B030D-6E8A-4147-A177-3AD203B41FA5}">
                      <a16:colId xmlns:a16="http://schemas.microsoft.com/office/drawing/2014/main" val="949278987"/>
                    </a:ext>
                  </a:extLst>
                </a:gridCol>
                <a:gridCol w="1032707">
                  <a:extLst>
                    <a:ext uri="{9D8B030D-6E8A-4147-A177-3AD203B41FA5}">
                      <a16:colId xmlns:a16="http://schemas.microsoft.com/office/drawing/2014/main" val="2227579975"/>
                    </a:ext>
                  </a:extLst>
                </a:gridCol>
              </a:tblGrid>
              <a:tr h="0">
                <a:tc gridSpan="2">
                  <a:txBody>
                    <a:bodyPr/>
                    <a:lstStyle/>
                    <a:p>
                      <a:pPr algn="ctr">
                        <a:spcAft>
                          <a:spcPts val="0"/>
                        </a:spcAft>
                      </a:pPr>
                      <a:r>
                        <a:rPr lang="en-US" sz="1600">
                          <a:effectLst/>
                          <a:latin typeface="Caribi"/>
                          <a:ea typeface="DengXian"/>
                          <a:cs typeface="Times New Roman" panose="02020603050405020304" pitchFamily="18" charset="0"/>
                        </a:rPr>
                        <a:t>Đúng ghi </a:t>
                      </a:r>
                      <a:r>
                        <a:rPr lang="en-US" sz="1600" b="1">
                          <a:solidFill>
                            <a:srgbClr val="FF0000"/>
                          </a:solidFill>
                          <a:effectLst/>
                          <a:latin typeface="Caribi"/>
                          <a:ea typeface="DengXian"/>
                          <a:cs typeface="Times New Roman" panose="02020603050405020304" pitchFamily="18" charset="0"/>
                        </a:rPr>
                        <a:t>Đ</a:t>
                      </a:r>
                      <a:r>
                        <a:rPr lang="en-US" sz="1600">
                          <a:effectLst/>
                          <a:latin typeface="Caribi"/>
                          <a:ea typeface="DengXian"/>
                          <a:cs typeface="Times New Roman" panose="02020603050405020304" pitchFamily="18" charset="0"/>
                        </a:rPr>
                        <a:t>, sai ghi </a:t>
                      </a:r>
                      <a:r>
                        <a:rPr lang="en-US" sz="1600" b="1">
                          <a:solidFill>
                            <a:srgbClr val="FF0000"/>
                          </a:solidFill>
                          <a:effectLst/>
                          <a:latin typeface="Caribi"/>
                          <a:ea typeface="DengXian"/>
                          <a:cs typeface="Times New Roman" panose="02020603050405020304" pitchFamily="18" charset="0"/>
                        </a:rPr>
                        <a:t>S</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33248785"/>
                  </a:ext>
                </a:extLst>
              </a:tr>
              <a:tr h="0">
                <a:tc>
                  <a:txBody>
                    <a:bodyPr/>
                    <a:lstStyle/>
                    <a:p>
                      <a:pPr algn="l">
                        <a:spcAft>
                          <a:spcPts val="0"/>
                        </a:spcAft>
                      </a:pPr>
                      <a:r>
                        <a:rPr lang="en-US" sz="1600" dirty="0">
                          <a:effectLst/>
                          <a:latin typeface="Caribi"/>
                          <a:ea typeface="DengXian"/>
                          <a:cs typeface="Times New Roman" panose="02020603050405020304" pitchFamily="18" charset="0"/>
                        </a:rPr>
                        <a:t>- </a:t>
                      </a:r>
                      <a:r>
                        <a:rPr lang="en-US" sz="1600" b="1" dirty="0">
                          <a:solidFill>
                            <a:srgbClr val="FF0000"/>
                          </a:solidFill>
                          <a:effectLst/>
                          <a:latin typeface="Caribi"/>
                          <a:ea typeface="DengXian"/>
                          <a:cs typeface="Times New Roman" panose="02020603050405020304" pitchFamily="18" charset="0"/>
                        </a:rPr>
                        <a:t>Oxygen</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chiếm</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hàm</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lượng</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cao</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nhất</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trong</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vỏ</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Trái</a:t>
                      </a:r>
                      <a:r>
                        <a:rPr lang="en-US" sz="1600" dirty="0">
                          <a:effectLst/>
                          <a:latin typeface="Caribi"/>
                          <a:ea typeface="DengXian"/>
                          <a:cs typeface="Times New Roman" panose="02020603050405020304" pitchFamily="18" charset="0"/>
                        </a:rPr>
                        <a:t> </a:t>
                      </a:r>
                      <a:r>
                        <a:rPr lang="en-US" sz="1600" dirty="0" err="1">
                          <a:effectLst/>
                          <a:latin typeface="Caribi"/>
                          <a:ea typeface="DengXian"/>
                          <a:cs typeface="Times New Roman" panose="02020603050405020304" pitchFamily="18" charset="0"/>
                        </a:rPr>
                        <a:t>đất</a:t>
                      </a:r>
                      <a:r>
                        <a:rPr lang="en-US" sz="1600" dirty="0">
                          <a:effectLst/>
                          <a:latin typeface="Caribi"/>
                          <a:ea typeface="DengXian"/>
                          <a:cs typeface="Times New Roman" panose="02020603050405020304" pitchFamily="18" charset="0"/>
                        </a:rPr>
                        <a:t>.</a:t>
                      </a:r>
                      <a:endParaRPr lang="en-US" sz="1000" dirty="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a:effectLst/>
                          <a:latin typeface="Times New Roman" panose="02020603050405020304" pitchFamily="18" charset="0"/>
                          <a:ea typeface="DengXian"/>
                          <a:cs typeface="Times New Roman" panose="02020603050405020304" pitchFamily="18" charset="0"/>
                        </a:rPr>
                        <a:t> </a:t>
                      </a:r>
                      <a:endParaRPr lang="en-US" sz="1000">
                        <a:effectLst/>
                        <a:latin typeface="Calibri" panose="020F0502020204030204" pitchFamily="34"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3428155"/>
                  </a:ext>
                </a:extLst>
              </a:tr>
              <a:tr h="0">
                <a:tc>
                  <a:txBody>
                    <a:bodyPr/>
                    <a:lstStyle/>
                    <a:p>
                      <a:pPr algn="l">
                        <a:spcAft>
                          <a:spcPts val="0"/>
                        </a:spcAft>
                      </a:pPr>
                      <a:r>
                        <a:rPr lang="en-US" sz="1600">
                          <a:effectLst/>
                          <a:latin typeface="Caribi"/>
                          <a:ea typeface="DengXian"/>
                          <a:cs typeface="Times New Roman" panose="02020603050405020304" pitchFamily="18" charset="0"/>
                        </a:rPr>
                        <a:t>- </a:t>
                      </a:r>
                      <a:r>
                        <a:rPr lang="vi-VN" sz="1600" b="1">
                          <a:solidFill>
                            <a:srgbClr val="FF0000"/>
                          </a:solidFill>
                          <a:effectLst/>
                          <a:latin typeface="Caribi"/>
                          <a:ea typeface="DengXian"/>
                          <a:cs typeface="Times New Roman" panose="02020603050405020304" pitchFamily="18" charset="0"/>
                        </a:rPr>
                        <a:t>S</a:t>
                      </a:r>
                      <a:r>
                        <a:rPr lang="en-US" sz="1600" b="1">
                          <a:solidFill>
                            <a:srgbClr val="FF0000"/>
                          </a:solidFill>
                          <a:effectLst/>
                          <a:latin typeface="Caribi"/>
                          <a:ea typeface="DengXian"/>
                          <a:cs typeface="Times New Roman" panose="02020603050405020304" pitchFamily="18" charset="0"/>
                        </a:rPr>
                        <a:t>ilicon</a:t>
                      </a:r>
                      <a:r>
                        <a:rPr lang="en-US" sz="1600">
                          <a:effectLst/>
                          <a:latin typeface="Caribi"/>
                          <a:ea typeface="DengXian"/>
                          <a:cs typeface="Times New Roman" panose="02020603050405020304" pitchFamily="18" charset="0"/>
                        </a:rPr>
                        <a:t> được sử dụng làm xoong, nồi.</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a:effectLst/>
                          <a:latin typeface="Times New Roman" panose="02020603050405020304" pitchFamily="18" charset="0"/>
                          <a:ea typeface="DengXian"/>
                          <a:cs typeface="Times New Roman" panose="02020603050405020304" pitchFamily="18" charset="0"/>
                        </a:rPr>
                        <a:t> </a:t>
                      </a:r>
                      <a:endParaRPr lang="en-US" sz="1000">
                        <a:effectLst/>
                        <a:latin typeface="Calibri" panose="020F0502020204030204" pitchFamily="34"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87582"/>
                  </a:ext>
                </a:extLst>
              </a:tr>
              <a:tr h="0">
                <a:tc>
                  <a:txBody>
                    <a:bodyPr/>
                    <a:lstStyle/>
                    <a:p>
                      <a:pPr algn="l">
                        <a:spcAft>
                          <a:spcPts val="0"/>
                        </a:spcAft>
                      </a:pPr>
                      <a:r>
                        <a:rPr lang="en-US" sz="1600">
                          <a:effectLst/>
                          <a:latin typeface="Caribi"/>
                          <a:ea typeface="DengXian"/>
                          <a:cs typeface="Times New Roman" panose="02020603050405020304" pitchFamily="18" charset="0"/>
                        </a:rPr>
                        <a:t>- Nguyên tố </a:t>
                      </a:r>
                      <a:r>
                        <a:rPr lang="en-US" sz="1600" b="1">
                          <a:solidFill>
                            <a:srgbClr val="FF0000"/>
                          </a:solidFill>
                          <a:effectLst/>
                          <a:latin typeface="Caribi"/>
                          <a:ea typeface="DengXian"/>
                          <a:cs typeface="Times New Roman" panose="02020603050405020304" pitchFamily="18" charset="0"/>
                        </a:rPr>
                        <a:t>Fe</a:t>
                      </a:r>
                      <a:r>
                        <a:rPr lang="en-US" sz="1600">
                          <a:effectLst/>
                          <a:latin typeface="Caribi"/>
                          <a:ea typeface="DengXian"/>
                          <a:cs typeface="Times New Roman" panose="02020603050405020304" pitchFamily="18" charset="0"/>
                        </a:rPr>
                        <a:t> chiếm hàm lượng cao hơn </a:t>
                      </a:r>
                      <a:r>
                        <a:rPr lang="en-US" sz="1600" b="1">
                          <a:solidFill>
                            <a:srgbClr val="FF0000"/>
                          </a:solidFill>
                          <a:effectLst/>
                          <a:latin typeface="Caribi"/>
                          <a:ea typeface="DengXian"/>
                          <a:cs typeface="Times New Roman" panose="02020603050405020304" pitchFamily="18" charset="0"/>
                        </a:rPr>
                        <a:t>Ca</a:t>
                      </a:r>
                      <a:r>
                        <a:rPr lang="en-US" sz="1600">
                          <a:effectLst/>
                          <a:latin typeface="Caribi"/>
                          <a:ea typeface="DengXian"/>
                          <a:cs typeface="Times New Roman" panose="02020603050405020304" pitchFamily="18" charset="0"/>
                        </a:rPr>
                        <a:t> trong vỏ Trái đất.</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a:effectLst/>
                          <a:latin typeface="Times New Roman" panose="02020603050405020304" pitchFamily="18" charset="0"/>
                          <a:ea typeface="DengXian"/>
                          <a:cs typeface="Times New Roman" panose="02020603050405020304" pitchFamily="18" charset="0"/>
                        </a:rPr>
                        <a:t> </a:t>
                      </a:r>
                      <a:endParaRPr lang="en-US" sz="1000">
                        <a:effectLst/>
                        <a:latin typeface="Calibri" panose="020F0502020204030204" pitchFamily="34"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955578"/>
                  </a:ext>
                </a:extLst>
              </a:tr>
              <a:tr h="0">
                <a:tc>
                  <a:txBody>
                    <a:bodyPr/>
                    <a:lstStyle/>
                    <a:p>
                      <a:pPr algn="l">
                        <a:spcAft>
                          <a:spcPts val="0"/>
                        </a:spcAft>
                      </a:pPr>
                      <a:r>
                        <a:rPr lang="en-US" sz="1600">
                          <a:effectLst/>
                          <a:latin typeface="Caribi"/>
                          <a:ea typeface="DengXian"/>
                          <a:cs typeface="Times New Roman" panose="02020603050405020304" pitchFamily="18" charset="0"/>
                        </a:rPr>
                        <a:t>- Hợp chất </a:t>
                      </a:r>
                      <a:r>
                        <a:rPr lang="vi-VN" sz="1600" b="1">
                          <a:solidFill>
                            <a:srgbClr val="FF0000"/>
                          </a:solidFill>
                          <a:effectLst/>
                          <a:latin typeface="Caribi"/>
                          <a:ea typeface="DengXian"/>
                          <a:cs typeface="Times New Roman" panose="02020603050405020304" pitchFamily="18" charset="0"/>
                        </a:rPr>
                        <a:t>C</a:t>
                      </a:r>
                      <a:r>
                        <a:rPr lang="en-US" sz="1600" b="1">
                          <a:solidFill>
                            <a:srgbClr val="FF0000"/>
                          </a:solidFill>
                          <a:effectLst/>
                          <a:latin typeface="Caribi"/>
                          <a:ea typeface="DengXian"/>
                          <a:cs typeface="Times New Roman" panose="02020603050405020304" pitchFamily="18" charset="0"/>
                        </a:rPr>
                        <a:t>alcium</a:t>
                      </a:r>
                      <a:r>
                        <a:rPr lang="en-US" sz="1600" b="1">
                          <a:effectLst/>
                          <a:latin typeface="Caribi"/>
                          <a:ea typeface="DengXian"/>
                          <a:cs typeface="Times New Roman" panose="02020603050405020304" pitchFamily="18" charset="0"/>
                        </a:rPr>
                        <a:t> </a:t>
                      </a:r>
                      <a:r>
                        <a:rPr lang="en-US" sz="1600">
                          <a:effectLst/>
                          <a:latin typeface="Caribi"/>
                          <a:ea typeface="DengXian"/>
                          <a:cs typeface="Times New Roman" panose="02020603050405020304" pitchFamily="18" charset="0"/>
                        </a:rPr>
                        <a:t>có thể được tìm thấy trong nhiều loại khoáng chất.</a:t>
                      </a:r>
                      <a:endParaRPr lang="en-US" sz="1000">
                        <a:effectLst/>
                        <a:latin typeface="Caribi"/>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effectLst/>
                          <a:latin typeface="Times New Roman" panose="02020603050405020304" pitchFamily="18" charset="0"/>
                          <a:ea typeface="DengXian"/>
                          <a:cs typeface="Times New Roman" panose="02020603050405020304" pitchFamily="18" charset="0"/>
                        </a:rPr>
                        <a:t> </a:t>
                      </a:r>
                      <a:endParaRPr lang="en-US" sz="1000" dirty="0">
                        <a:effectLst/>
                        <a:latin typeface="Calibri" panose="020F0502020204030204" pitchFamily="34"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353578"/>
                  </a:ext>
                </a:extLst>
              </a:tr>
            </a:tbl>
          </a:graphicData>
        </a:graphic>
      </p:graphicFrame>
      <p:sp>
        <p:nvSpPr>
          <p:cNvPr id="27" name="Rectangle 15"/>
          <p:cNvSpPr>
            <a:spLocks noChangeArrowheads="1"/>
          </p:cNvSpPr>
          <p:nvPr/>
        </p:nvSpPr>
        <p:spPr bwMode="auto">
          <a:xfrm>
            <a:off x="2078313" y="6032320"/>
            <a:ext cx="65232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24038" algn="l"/>
              </a:tabLst>
              <a:defRPr>
                <a:solidFill>
                  <a:schemeClr val="tx1"/>
                </a:solidFill>
                <a:latin typeface="Arial" panose="020B0604020202020204" pitchFamily="34" charset="0"/>
              </a:defRPr>
            </a:lvl1pPr>
            <a:lvl2pPr eaLnBrk="0" fontAlgn="base" hangingPunct="0">
              <a:spcBef>
                <a:spcPct val="0"/>
              </a:spcBef>
              <a:spcAft>
                <a:spcPct val="0"/>
              </a:spcAft>
              <a:tabLst>
                <a:tab pos="1824038" algn="l"/>
              </a:tabLst>
              <a:defRPr>
                <a:solidFill>
                  <a:schemeClr val="tx1"/>
                </a:solidFill>
                <a:latin typeface="Arial" panose="020B0604020202020204" pitchFamily="34" charset="0"/>
              </a:defRPr>
            </a:lvl2pPr>
            <a:lvl3pPr eaLnBrk="0" fontAlgn="base" hangingPunct="0">
              <a:spcBef>
                <a:spcPct val="0"/>
              </a:spcBef>
              <a:spcAft>
                <a:spcPct val="0"/>
              </a:spcAft>
              <a:tabLst>
                <a:tab pos="1824038" algn="l"/>
              </a:tabLst>
              <a:defRPr>
                <a:solidFill>
                  <a:schemeClr val="tx1"/>
                </a:solidFill>
                <a:latin typeface="Arial" panose="020B0604020202020204" pitchFamily="34" charset="0"/>
              </a:defRPr>
            </a:lvl3pPr>
            <a:lvl4pPr eaLnBrk="0" fontAlgn="base" hangingPunct="0">
              <a:spcBef>
                <a:spcPct val="0"/>
              </a:spcBef>
              <a:spcAft>
                <a:spcPct val="0"/>
              </a:spcAft>
              <a:tabLst>
                <a:tab pos="1824038" algn="l"/>
              </a:tabLst>
              <a:defRPr>
                <a:solidFill>
                  <a:schemeClr val="tx1"/>
                </a:solidFill>
                <a:latin typeface="Arial" panose="020B0604020202020204" pitchFamily="34" charset="0"/>
              </a:defRPr>
            </a:lvl4pPr>
            <a:lvl5pPr eaLnBrk="0" fontAlgn="base" hangingPunct="0">
              <a:spcBef>
                <a:spcPct val="0"/>
              </a:spcBef>
              <a:spcAft>
                <a:spcPct val="0"/>
              </a:spcAft>
              <a:tabLst>
                <a:tab pos="1824038" algn="l"/>
              </a:tabLst>
              <a:defRPr>
                <a:solidFill>
                  <a:schemeClr val="tx1"/>
                </a:solidFill>
                <a:latin typeface="Arial" panose="020B0604020202020204" pitchFamily="34" charset="0"/>
              </a:defRPr>
            </a:lvl5pPr>
            <a:lvl6pPr eaLnBrk="0" fontAlgn="base" hangingPunct="0">
              <a:spcBef>
                <a:spcPct val="0"/>
              </a:spcBef>
              <a:spcAft>
                <a:spcPct val="0"/>
              </a:spcAft>
              <a:tabLst>
                <a:tab pos="1824038" algn="l"/>
              </a:tabLst>
              <a:defRPr>
                <a:solidFill>
                  <a:schemeClr val="tx1"/>
                </a:solidFill>
                <a:latin typeface="Arial" panose="020B0604020202020204" pitchFamily="34" charset="0"/>
              </a:defRPr>
            </a:lvl6pPr>
            <a:lvl7pPr eaLnBrk="0" fontAlgn="base" hangingPunct="0">
              <a:spcBef>
                <a:spcPct val="0"/>
              </a:spcBef>
              <a:spcAft>
                <a:spcPct val="0"/>
              </a:spcAft>
              <a:tabLst>
                <a:tab pos="1824038" algn="l"/>
              </a:tabLst>
              <a:defRPr>
                <a:solidFill>
                  <a:schemeClr val="tx1"/>
                </a:solidFill>
                <a:latin typeface="Arial" panose="020B0604020202020204" pitchFamily="34" charset="0"/>
              </a:defRPr>
            </a:lvl7pPr>
            <a:lvl8pPr eaLnBrk="0" fontAlgn="base" hangingPunct="0">
              <a:spcBef>
                <a:spcPct val="0"/>
              </a:spcBef>
              <a:spcAft>
                <a:spcPct val="0"/>
              </a:spcAft>
              <a:tabLst>
                <a:tab pos="1824038" algn="l"/>
              </a:tabLst>
              <a:defRPr>
                <a:solidFill>
                  <a:schemeClr val="tx1"/>
                </a:solidFill>
                <a:latin typeface="Arial" panose="020B0604020202020204" pitchFamily="34" charset="0"/>
              </a:defRPr>
            </a:lvl8pPr>
            <a:lvl9pPr eaLnBrk="0" fontAlgn="base" hangingPunct="0">
              <a:spcBef>
                <a:spcPct val="0"/>
              </a:spcBef>
              <a:spcAft>
                <a:spcPct val="0"/>
              </a:spcAft>
              <a:tabLst>
                <a:tab pos="1824038" algn="l"/>
              </a:tabLst>
              <a:defRPr>
                <a:solidFill>
                  <a:schemeClr val="tx1"/>
                </a:solidFill>
                <a:latin typeface="Arial" panose="020B0604020202020204" pitchFamily="34" charset="0"/>
              </a:defRPr>
            </a:lvl9pPr>
          </a:lstStyle>
          <a:p>
            <a:r>
              <a:rPr lang="en-US" altLang="zh-CN" sz="2400" dirty="0">
                <a:latin typeface="Times New Roman" panose="02020603050405020304" pitchFamily="18" charset="0"/>
                <a:ea typeface="DengXian" charset="-122"/>
                <a:cs typeface="Times New Roman" panose="02020603050405020304" pitchFamily="18" charset="0"/>
              </a:rPr>
              <a:t>	</a:t>
            </a:r>
            <a:r>
              <a:rPr lang="en-US" altLang="zh-CN" sz="1600" i="1" dirty="0" err="1">
                <a:latin typeface="Caribi"/>
                <a:ea typeface="DengXian" charset="-122"/>
                <a:cs typeface="Times New Roman" panose="02020603050405020304" pitchFamily="18" charset="0"/>
              </a:rPr>
              <a:t>Đúng</a:t>
            </a:r>
            <a:r>
              <a:rPr lang="en-US" altLang="zh-CN" sz="1600" i="1" dirty="0">
                <a:latin typeface="Caribi"/>
                <a:ea typeface="DengXian" charset="-122"/>
                <a:cs typeface="Times New Roman" panose="02020603050405020304" pitchFamily="18" charset="0"/>
              </a:rPr>
              <a:t> </a:t>
            </a:r>
            <a:r>
              <a:rPr lang="en-US" altLang="zh-CN" sz="1600" i="1" dirty="0" err="1">
                <a:latin typeface="Caribi"/>
                <a:ea typeface="DengXian" charset="-122"/>
                <a:cs typeface="Times New Roman" panose="02020603050405020304" pitchFamily="18" charset="0"/>
              </a:rPr>
              <a:t>hết</a:t>
            </a:r>
            <a:r>
              <a:rPr lang="en-US" altLang="zh-CN" sz="1600" i="1" dirty="0">
                <a:latin typeface="Caribi"/>
                <a:ea typeface="DengXian" charset="-122"/>
                <a:cs typeface="Times New Roman" panose="02020603050405020304" pitchFamily="18" charset="0"/>
              </a:rPr>
              <a:t> </a:t>
            </a:r>
            <a:r>
              <a:rPr lang="en-US" altLang="zh-CN" sz="1600" i="1" dirty="0" err="1">
                <a:latin typeface="Caribi"/>
                <a:ea typeface="DengXian" charset="-122"/>
                <a:cs typeface="Times New Roman" panose="02020603050405020304" pitchFamily="18" charset="0"/>
              </a:rPr>
              <a:t>được</a:t>
            </a:r>
            <a:r>
              <a:rPr lang="en-US" altLang="zh-CN" sz="1600" i="1" dirty="0">
                <a:latin typeface="Caribi"/>
                <a:ea typeface="DengXian" charset="-122"/>
                <a:cs typeface="Times New Roman" panose="02020603050405020304" pitchFamily="18" charset="0"/>
              </a:rPr>
              <a:t> 10 </a:t>
            </a:r>
            <a:r>
              <a:rPr lang="en-US" altLang="zh-CN" sz="1600" i="1" dirty="0" err="1">
                <a:latin typeface="Caribi"/>
                <a:ea typeface="DengXian" charset="-122"/>
                <a:cs typeface="Times New Roman" panose="02020603050405020304" pitchFamily="18" charset="0"/>
              </a:rPr>
              <a:t>điểm</a:t>
            </a:r>
            <a:r>
              <a:rPr lang="en-US" altLang="zh-CN" sz="1600" i="1" dirty="0">
                <a:latin typeface="Caribi"/>
                <a:ea typeface="DengXian" charset="-122"/>
                <a:cs typeface="Times New Roman" panose="02020603050405020304" pitchFamily="18" charset="0"/>
              </a:rPr>
              <a:t>, </a:t>
            </a:r>
            <a:r>
              <a:rPr lang="en-US" altLang="zh-CN" sz="1600" i="1" dirty="0" err="1">
                <a:latin typeface="Caribi"/>
                <a:ea typeface="DengXian" charset="-122"/>
                <a:cs typeface="Times New Roman" panose="02020603050405020304" pitchFamily="18" charset="0"/>
              </a:rPr>
              <a:t>sai</a:t>
            </a:r>
            <a:r>
              <a:rPr lang="en-US" altLang="zh-CN" sz="1600" i="1" dirty="0">
                <a:latin typeface="Caribi"/>
                <a:ea typeface="DengXian" charset="-122"/>
                <a:cs typeface="Times New Roman" panose="02020603050405020304" pitchFamily="18" charset="0"/>
              </a:rPr>
              <a:t> </a:t>
            </a:r>
            <a:r>
              <a:rPr lang="en-US" altLang="zh-CN" sz="1600" i="1" dirty="0" err="1">
                <a:latin typeface="Caribi"/>
                <a:ea typeface="DengXian" charset="-122"/>
                <a:cs typeface="Times New Roman" panose="02020603050405020304" pitchFamily="18" charset="0"/>
              </a:rPr>
              <a:t>hoặc</a:t>
            </a:r>
            <a:r>
              <a:rPr lang="en-US" altLang="zh-CN" sz="1600" i="1" dirty="0">
                <a:latin typeface="Caribi"/>
                <a:ea typeface="DengXian" charset="-122"/>
                <a:cs typeface="Times New Roman" panose="02020603050405020304" pitchFamily="18" charset="0"/>
              </a:rPr>
              <a:t> </a:t>
            </a:r>
            <a:r>
              <a:rPr lang="en-US" altLang="zh-CN" sz="1600" i="1" err="1">
                <a:latin typeface="Caribi"/>
                <a:ea typeface="DengXian" charset="-122"/>
                <a:cs typeface="Times New Roman" panose="02020603050405020304" pitchFamily="18" charset="0"/>
              </a:rPr>
              <a:t>thiếu</a:t>
            </a:r>
            <a:r>
              <a:rPr lang="en-US" altLang="zh-CN" sz="1600" i="1">
                <a:latin typeface="Caribi"/>
                <a:ea typeface="DengXian" charset="-122"/>
                <a:cs typeface="Times New Roman" panose="02020603050405020304" pitchFamily="18" charset="0"/>
              </a:rPr>
              <a:t> ý </a:t>
            </a:r>
            <a:r>
              <a:rPr lang="en-US" altLang="zh-CN" sz="1600" i="1" dirty="0" err="1">
                <a:latin typeface="Caribi"/>
                <a:ea typeface="DengXian" charset="-122"/>
                <a:cs typeface="Times New Roman" panose="02020603050405020304" pitchFamily="18" charset="0"/>
              </a:rPr>
              <a:t>trừ</a:t>
            </a:r>
            <a:r>
              <a:rPr lang="en-US" altLang="zh-CN" sz="1600" i="1" dirty="0">
                <a:latin typeface="Caribi"/>
                <a:ea typeface="DengXian" charset="-122"/>
                <a:cs typeface="Times New Roman" panose="02020603050405020304" pitchFamily="18" charset="0"/>
              </a:rPr>
              <a:t> 0,5 </a:t>
            </a:r>
            <a:r>
              <a:rPr lang="en-US" altLang="zh-CN" sz="1600" i="1" dirty="0" err="1">
                <a:latin typeface="Caribi"/>
                <a:ea typeface="DengXian" charset="-122"/>
                <a:cs typeface="Times New Roman" panose="02020603050405020304" pitchFamily="18" charset="0"/>
              </a:rPr>
              <a:t>điểm</a:t>
            </a:r>
            <a:endParaRPr lang="en-US" altLang="zh-CN" dirty="0">
              <a:latin typeface="Caribi"/>
            </a:endParaRPr>
          </a:p>
        </p:txBody>
      </p:sp>
      <p:sp>
        <p:nvSpPr>
          <p:cNvPr id="28" name="Text Box 5"/>
          <p:cNvSpPr txBox="1"/>
          <p:nvPr/>
        </p:nvSpPr>
        <p:spPr>
          <a:xfrm>
            <a:off x="8895930" y="3357406"/>
            <a:ext cx="1434465" cy="52451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a:latin typeface="Caribi"/>
                <a:ea typeface="DengXian"/>
                <a:cs typeface="Times New Roman" panose="02020603050405020304" pitchFamily="18" charset="0"/>
              </a:rPr>
              <a:t>Điểm trạm 2: </a:t>
            </a:r>
            <a:endParaRPr lang="en-US" sz="1000">
              <a:latin typeface="Caribi"/>
              <a:ea typeface="DengXian"/>
              <a:cs typeface="Times New Roman" panose="02020603050405020304" pitchFamily="18" charset="0"/>
            </a:endParaRPr>
          </a:p>
        </p:txBody>
      </p:sp>
    </p:spTree>
    <p:extLst>
      <p:ext uri="{BB962C8B-B14F-4D97-AF65-F5344CB8AC3E}">
        <p14:creationId xmlns:p14="http://schemas.microsoft.com/office/powerpoint/2010/main" val="286343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472*424"/>
  <p:tag name="TABLE_ENDDRAG_RECT" val="19*54*472*424"/>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472*424"/>
  <p:tag name="TABLE_ENDDRAG_RECT" val="19*54*472*424"/>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427*433"/>
  <p:tag name="TABLE_ENDDRAG_RECT" val="516*54*427*433"/>
</p:tagLst>
</file>

<file path=ppt/tags/tag4.xml><?xml version="1.0" encoding="utf-8"?>
<p:tagLst xmlns:a="http://schemas.openxmlformats.org/drawingml/2006/main" xmlns:r="http://schemas.openxmlformats.org/officeDocument/2006/relationships" xmlns:p="http://schemas.openxmlformats.org/presentationml/2006/main">
  <p:tag name="TIMING" val="|13.7"/>
</p:tagLst>
</file>

<file path=ppt/tags/tag5.xml><?xml version="1.0" encoding="utf-8"?>
<p:tagLst xmlns:a="http://schemas.openxmlformats.org/drawingml/2006/main" xmlns:r="http://schemas.openxmlformats.org/officeDocument/2006/relationships" xmlns:p="http://schemas.openxmlformats.org/presentationml/2006/main">
  <p:tag name="TIMING" val="|13.7"/>
</p:tagLst>
</file>

<file path=ppt/tags/tag6.xml><?xml version="1.0" encoding="utf-8"?>
<p:tagLst xmlns:a="http://schemas.openxmlformats.org/drawingml/2006/main" xmlns:r="http://schemas.openxmlformats.org/officeDocument/2006/relationships" xmlns:p="http://schemas.openxmlformats.org/presentationml/2006/main">
  <p:tag name="TIMING" val="|1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5193</TotalTime>
  <Words>2482</Words>
  <Application>Microsoft Office PowerPoint</Application>
  <PresentationFormat>Custom</PresentationFormat>
  <Paragraphs>844</Paragraphs>
  <Slides>40</Slides>
  <Notes>7</Notes>
  <HiddenSlides>0</HiddenSlides>
  <MMClips>26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微软雅黑</vt:lpstr>
      <vt:lpstr>宋体</vt:lpstr>
      <vt:lpstr>Arial</vt:lpstr>
      <vt:lpstr>Calibri</vt:lpstr>
      <vt:lpstr>Cambria</vt:lpstr>
      <vt:lpstr>Caribi</vt:lpstr>
      <vt:lpstr>等线</vt:lpstr>
      <vt:lpstr>等线</vt:lpstr>
      <vt:lpstr>Segoe UI</vt:lpstr>
      <vt:lpstr>Times New Roman</vt:lpstr>
      <vt:lpstr>UTM Futura Extra</vt:lpstr>
      <vt:lpstr>Vrinda</vt:lpstr>
      <vt:lpstr>Wingdings</vt:lpstr>
      <vt:lpstr>汉仪夏日体W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7</dc:creator>
  <cp:lastModifiedBy>Admin</cp:lastModifiedBy>
  <cp:revision>194</cp:revision>
  <dcterms:created xsi:type="dcterms:W3CDTF">2022-10-01T01:55:11Z</dcterms:created>
  <dcterms:modified xsi:type="dcterms:W3CDTF">2025-12-23T02:03:29Z</dcterms:modified>
</cp:coreProperties>
</file>