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3"/>
    <p:sldMasterId id="2147483684" r:id="rId4"/>
  </p:sldMasterIdLst>
  <p:notesMasterIdLst>
    <p:notesMasterId r:id="rId6"/>
  </p:notesMasterIdLst>
  <p:sldIdLst>
    <p:sldId id="256" r:id="rId5"/>
    <p:sldId id="265" r:id="rId7"/>
    <p:sldId id="266" r:id="rId8"/>
    <p:sldId id="257" r:id="rId9"/>
    <p:sldId id="321" r:id="rId10"/>
    <p:sldId id="322" r:id="rId11"/>
    <p:sldId id="328" r:id="rId12"/>
    <p:sldId id="323" r:id="rId13"/>
    <p:sldId id="329" r:id="rId14"/>
    <p:sldId id="378" r:id="rId15"/>
    <p:sldId id="325" r:id="rId16"/>
    <p:sldId id="379" r:id="rId17"/>
    <p:sldId id="380" r:id="rId18"/>
    <p:sldId id="381" r:id="rId19"/>
    <p:sldId id="324" r:id="rId20"/>
    <p:sldId id="326" r:id="rId21"/>
    <p:sldId id="327" r:id="rId22"/>
    <p:sldId id="330" r:id="rId23"/>
    <p:sldId id="382" r:id="rId24"/>
    <p:sldId id="331" r:id="rId25"/>
    <p:sldId id="332" r:id="rId26"/>
    <p:sldId id="383" r:id="rId27"/>
    <p:sldId id="373" r:id="rId28"/>
    <p:sldId id="385" r:id="rId29"/>
    <p:sldId id="386" r:id="rId30"/>
    <p:sldId id="387" r:id="rId31"/>
    <p:sldId id="388" r:id="rId32"/>
    <p:sldId id="390" r:id="rId33"/>
    <p:sldId id="389" r:id="rId34"/>
    <p:sldId id="391" r:id="rId35"/>
    <p:sldId id="377" r:id="rId36"/>
    <p:sldId id="376" r:id="rId37"/>
    <p:sldId id="333" r:id="rId38"/>
    <p:sldId id="355" r:id="rId39"/>
    <p:sldId id="356" r:id="rId40"/>
    <p:sldId id="357" r:id="rId41"/>
    <p:sldId id="361" r:id="rId42"/>
    <p:sldId id="362" r:id="rId43"/>
    <p:sldId id="363" r:id="rId44"/>
    <p:sldId id="364" r:id="rId45"/>
    <p:sldId id="262" r:id="rId46"/>
  </p:sldIdLst>
  <p:sldSz cx="9144000" cy="5143500" type="screen16x9"/>
  <p:notesSz cx="6858000" cy="9144000"/>
  <p:embeddedFontLst>
    <p:embeddedFont>
      <p:font typeface="Patua One" panose="02000000000000000000"/>
      <p:regular r:id="rId50"/>
    </p:embeddedFont>
    <p:embeddedFont>
      <p:font typeface="Inter" panose="02000503000000020004"/>
      <p:regular r:id="rId51"/>
    </p:embeddedFont>
    <p:embeddedFont>
      <p:font typeface="Roboto Black" panose="02000000000000000000" pitchFamily="2" charset="0"/>
      <p:bold r:id="rId52"/>
    </p:embeddedFont>
    <p:embeddedFont>
      <p:font typeface="Libre Franklin Black"/>
      <p:bold r:id="rId53"/>
    </p:embeddedFont>
    <p:embeddedFont>
      <p:font typeface="Roboto" panose="02000000000000000000"/>
      <p:regular r:id="rId54"/>
    </p:embeddedFont>
    <p:embeddedFont>
      <p:font typeface="Nunito Light"/>
      <p:regular r:id="rId55"/>
    </p:embeddedFont>
    <p:embeddedFont>
      <p:font typeface="Montserrat" panose="00000500000000000000"/>
      <p:regular r:id="rId56"/>
    </p:embeddedFont>
    <p:embeddedFont>
      <p:font typeface="Barlow" panose="00000500000000000000"/>
      <p:regular r:id="rId57"/>
    </p:embeddedFont>
    <p:embeddedFont>
      <p:font typeface="Lato" panose="020F0502020204030203"/>
      <p:regular r:id="rId58"/>
    </p:embeddedFont>
    <p:embeddedFont>
      <p:font typeface="Fredoka One" panose="02000000000000000000"/>
      <p:regular r:id="rId59"/>
    </p:embeddedFont>
    <p:embeddedFont>
      <p:font typeface="#9Slide03 Arima Madurai Black" panose="00000A00000000000000" pitchFamily="2" charset="-93"/>
      <p:bold r:id="rId60"/>
    </p:embeddedFont>
    <p:embeddedFont>
      <p:font typeface="Barlow" panose="00000500000000000000" pitchFamily="2" charset="-93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06"/>
    <a:srgbClr val="FFFFFF"/>
    <a:srgbClr val="216BFF"/>
    <a:srgbClr val="000000"/>
    <a:srgbClr val="000D26"/>
    <a:srgbClr val="DA622E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4" Type="http://schemas.openxmlformats.org/officeDocument/2006/relationships/font" Target="fonts/font15.fntdata"/><Relationship Id="rId63" Type="http://schemas.openxmlformats.org/officeDocument/2006/relationships/font" Target="fonts/font14.fntdata"/><Relationship Id="rId62" Type="http://schemas.openxmlformats.org/officeDocument/2006/relationships/font" Target="fonts/font13.fntdata"/><Relationship Id="rId61" Type="http://schemas.openxmlformats.org/officeDocument/2006/relationships/font" Target="fonts/font12.fntdata"/><Relationship Id="rId60" Type="http://schemas.openxmlformats.org/officeDocument/2006/relationships/font" Target="fonts/font11.fntdata"/><Relationship Id="rId6" Type="http://schemas.openxmlformats.org/officeDocument/2006/relationships/notesMaster" Target="notesMasters/notesMaster1.xml"/><Relationship Id="rId59" Type="http://schemas.openxmlformats.org/officeDocument/2006/relationships/font" Target="fonts/font10.fntdata"/><Relationship Id="rId58" Type="http://schemas.openxmlformats.org/officeDocument/2006/relationships/font" Target="fonts/font9.fntdata"/><Relationship Id="rId57" Type="http://schemas.openxmlformats.org/officeDocument/2006/relationships/font" Target="fonts/font8.fntdata"/><Relationship Id="rId56" Type="http://schemas.openxmlformats.org/officeDocument/2006/relationships/font" Target="fonts/font7.fntdata"/><Relationship Id="rId55" Type="http://schemas.openxmlformats.org/officeDocument/2006/relationships/font" Target="fonts/font6.fntdata"/><Relationship Id="rId54" Type="http://schemas.openxmlformats.org/officeDocument/2006/relationships/font" Target="fonts/font5.fntdata"/><Relationship Id="rId53" Type="http://schemas.openxmlformats.org/officeDocument/2006/relationships/font" Target="fonts/font4.fntdata"/><Relationship Id="rId52" Type="http://schemas.openxmlformats.org/officeDocument/2006/relationships/font" Target="fonts/font3.fntdata"/><Relationship Id="rId51" Type="http://schemas.openxmlformats.org/officeDocument/2006/relationships/font" Target="fonts/font2.fntdata"/><Relationship Id="rId50" Type="http://schemas.openxmlformats.org/officeDocument/2006/relationships/font" Target="fonts/font1.fntdata"/><Relationship Id="rId5" Type="http://schemas.openxmlformats.org/officeDocument/2006/relationships/slide" Target="slides/slide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rPr>
              <a:t>CREDITS: This presentation template was created by </a:t>
            </a:r>
            <a:r>
              <a:rPr lang="en-GB" sz="900" b="1">
                <a:solidFill>
                  <a:schemeClr val="dk2"/>
                </a:solidFill>
                <a:uFill>
                  <a:noFill/>
                </a:u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  <a:hlinkClick r:id="rId2"/>
              </a:rPr>
              <a:t>Slidesgo</a:t>
            </a:r>
            <a:r>
              <a:rPr lang="en-GB" sz="900"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rPr>
              <a:t>, and includes icons by </a:t>
            </a:r>
            <a:r>
              <a:rPr lang="en-GB" sz="900" b="1">
                <a:solidFill>
                  <a:schemeClr val="dk2"/>
                </a:solidFill>
                <a:uFill>
                  <a:noFill/>
                </a:u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  <a:hlinkClick r:id="rId3"/>
              </a:rPr>
              <a:t>Flaticon</a:t>
            </a:r>
            <a:r>
              <a:rPr lang="en-GB" sz="900"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rPr>
              <a:t>, infographics &amp; images by </a:t>
            </a:r>
            <a:r>
              <a:rPr lang="en-GB" sz="900" b="1">
                <a:solidFill>
                  <a:schemeClr val="dk2"/>
                </a:solidFill>
                <a:uFill>
                  <a:noFill/>
                </a:u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  <a:hlinkClick r:id="rId4"/>
              </a:rPr>
              <a:t>Freepik</a:t>
            </a:r>
            <a:r>
              <a:rPr lang="en-GB" sz="900" b="1"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rPr>
              <a:t> </a:t>
            </a:r>
            <a:r>
              <a:rPr lang="en-GB" sz="900"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rPr>
              <a:t>and content by</a:t>
            </a:r>
            <a:r>
              <a:rPr lang="en-GB" sz="900" b="1"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rPr>
              <a:t> Swetha Tandri</a:t>
            </a:r>
            <a:endParaRPr sz="900" b="1">
              <a:solidFill>
                <a:schemeClr val="dk2"/>
              </a:solidFill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 panose="02000000000000000000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 panose="02000000000000000000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 panose="020B0604020202020204"/>
              <a:buNone/>
              <a:defRPr>
                <a:latin typeface="Palanquin Dark" panose="020B0604020202020204"/>
                <a:ea typeface="Palanquin Dark" panose="020B0604020202020204"/>
                <a:cs typeface="Palanquin Dark" panose="020B0604020202020204"/>
                <a:sym typeface="Palanquin Dark" panose="020B0604020202020204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/>
            </a:lvl9pPr>
          </a:lstStyle>
          <a:p/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Lato" panose="020F0502020204030203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/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/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 panose="00000500000000000000"/>
              <a:buNone/>
              <a:defRPr sz="3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 panose="00000500000000000000"/>
              <a:buNone/>
              <a:defRPr sz="3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 panose="00000500000000000000"/>
              <a:buNone/>
              <a:defRPr sz="3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 panose="00000500000000000000"/>
              <a:buNone/>
              <a:defRPr sz="3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 panose="00000500000000000000"/>
              <a:buNone/>
              <a:defRPr sz="3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 panose="00000500000000000000"/>
              <a:buNone/>
              <a:defRPr sz="3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 panose="00000500000000000000"/>
              <a:buNone/>
              <a:defRPr sz="3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 panose="00000500000000000000"/>
              <a:buNone/>
              <a:defRPr sz="3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 panose="00000500000000000000"/>
              <a:buNone/>
              <a:defRPr sz="6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 panose="00000500000000000000"/>
              <a:buNone/>
              <a:defRPr sz="6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 panose="00000500000000000000"/>
              <a:buNone/>
              <a:defRPr sz="6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 panose="00000500000000000000"/>
              <a:buNone/>
              <a:defRPr sz="6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 panose="00000500000000000000"/>
              <a:buNone/>
              <a:defRPr sz="6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 panose="00000500000000000000"/>
              <a:buNone/>
              <a:defRPr sz="6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 panose="00000500000000000000"/>
              <a:buNone/>
              <a:defRPr sz="6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 panose="00000500000000000000"/>
              <a:buNone/>
              <a:defRPr sz="6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2" Type="http://schemas.openxmlformats.org/officeDocument/2006/relationships/theme" Target="../theme/theme2.xml"/><Relationship Id="rId21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 panose="02000503000000020004"/>
              <a:buChar char="●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 panose="02000503000000020004"/>
              <a:buChar char="○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 panose="02000503000000020004"/>
              <a:buChar char="■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 panose="02000503000000020004"/>
              <a:buChar char="●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 panose="02000503000000020004"/>
              <a:buChar char="○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 panose="02000503000000020004"/>
              <a:buChar char="■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 panose="02000503000000020004"/>
              <a:buChar char="●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 panose="02000503000000020004"/>
              <a:buChar char="○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 panose="02000503000000020004"/>
              <a:buChar char="■"/>
              <a:defRPr>
                <a:solidFill>
                  <a:schemeClr val="dk2"/>
                </a:solidFill>
                <a:latin typeface="Inter" panose="02000503000000020004"/>
                <a:ea typeface="Inter" panose="02000503000000020004"/>
                <a:cs typeface="Inter" panose="02000503000000020004"/>
                <a:sym typeface="Inter" panose="020005030000000200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6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663153" y="1127883"/>
            <a:ext cx="6772551" cy="227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2060"/>
                </a:solidFill>
              </a:rPr>
              <a:t>BÀI 10</a:t>
            </a:r>
            <a:br>
              <a:rPr lang="en-GB" sz="5400" dirty="0">
                <a:solidFill>
                  <a:srgbClr val="002060"/>
                </a:solidFill>
              </a:rPr>
            </a:br>
            <a:r>
              <a:rPr lang="en-GB" sz="5400" dirty="0">
                <a:solidFill>
                  <a:srgbClr val="002060"/>
                </a:solidFill>
              </a:rPr>
              <a:t>KÍNH LÚP</a:t>
            </a:r>
            <a:br>
              <a:rPr lang="en-GB" sz="5400" dirty="0">
                <a:solidFill>
                  <a:srgbClr val="002060"/>
                </a:solidFill>
              </a:rPr>
            </a:br>
            <a:r>
              <a:rPr lang="en-GB" sz="5400" dirty="0">
                <a:solidFill>
                  <a:srgbClr val="002060"/>
                </a:solidFill>
              </a:rPr>
              <a:t>BÀI TẬP THẤU KÍNH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774383" y="36676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/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/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9" name="Google Shape;247;p23"/>
          <p:cNvSpPr txBox="1"/>
          <p:nvPr/>
        </p:nvSpPr>
        <p:spPr>
          <a:xfrm>
            <a:off x="4076800" y="1646635"/>
            <a:ext cx="3862178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ứng dụng của kính lúp trong đời sống.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endParaRPr lang="en-US" sz="2000" dirty="0"/>
          </a:p>
        </p:txBody>
      </p:sp>
      <p:pic>
        <p:nvPicPr>
          <p:cNvPr id="2050" name="Picture 2" descr="a boy looking through a magnifying glass to read a boo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" y="497883"/>
            <a:ext cx="7397381" cy="4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879" y="2787194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M</a:t>
            </a:r>
            <a:r>
              <a:rPr lang="vi-VN" dirty="0"/>
              <a:t>uốn cho mắt nhìn rõ một vật thì ảnh thật của vật tạo bởi mắt phải hiện trên màng lưới (võng mạc)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079" y="496429"/>
            <a:ext cx="5305647" cy="2354577"/>
          </a:xfrm>
          <a:prstGeom prst="rect">
            <a:avLst/>
          </a:prstGeom>
        </p:spPr>
      </p:pic>
      <p:pic>
        <p:nvPicPr>
          <p:cNvPr id="3074" name="Picture 2" descr="Ey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2873674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6879" y="3567536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V</a:t>
            </a:r>
            <a:r>
              <a:rPr lang="vi-VN" dirty="0"/>
              <a:t>iệc nhìn thấy được một vật nhỏ còn tuỳ thuộc vào kích thước ảnh của vật trên màng lưới</a:t>
            </a:r>
            <a:endParaRPr lang="en-US" dirty="0"/>
          </a:p>
        </p:txBody>
      </p:sp>
      <p:pic>
        <p:nvPicPr>
          <p:cNvPr id="13" name="Picture 2" descr="Ey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365401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6879" y="4366490"/>
            <a:ext cx="7457660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vi-VN" dirty="0"/>
              <a:t>Kích thước này phụ thuộc vào góc trông vật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5" name="Picture 2" descr="Ey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4386620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992" y="647003"/>
            <a:ext cx="4720775" cy="3924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7684" y="616895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</a:t>
            </a:r>
            <a:r>
              <a:rPr lang="vi-VN" dirty="0"/>
              <a:t> gọi là năng suất phân li</a:t>
            </a:r>
            <a:r>
              <a:rPr lang="en-US" altLang="vi-VN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ε</a:t>
            </a:r>
            <a:r>
              <a:rPr lang="vi-VN" dirty="0"/>
              <a:t> của mắt</a:t>
            </a:r>
            <a:endParaRPr lang="en-US" dirty="0"/>
          </a:p>
        </p:txBody>
      </p:sp>
      <p:pic>
        <p:nvPicPr>
          <p:cNvPr id="4" name="Picture 2" descr="Ey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703375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7684" y="1836047"/>
            <a:ext cx="3589897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</a:t>
            </a:r>
            <a:r>
              <a:rPr lang="en-US" dirty="0"/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≈</a:t>
            </a:r>
            <a:r>
              <a:rPr lang="en-US" dirty="0"/>
              <a:t> 1’</a:t>
            </a:r>
            <a:endParaRPr lang="en-US" dirty="0"/>
          </a:p>
        </p:txBody>
      </p:sp>
      <p:pic>
        <p:nvPicPr>
          <p:cNvPr id="9" name="Picture 2" descr="Ey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185523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7684" y="2393018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lúp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2" name="Picture 2" descr="Ey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2479498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0000"/>
                  </a:lnSpc>
                  <a:buClr>
                    <a:srgbClr val="DA622E"/>
                  </a:buClr>
                  <a:buSzPts val="1100"/>
                  <a:defRPr sz="2000"/>
                </a:lvl1pPr>
              </a:lstStyle>
              <a:p>
                <a:pPr algn="l"/>
                <a:r>
                  <a:rPr lang="en-US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  <a:blipFill rotWithShape="1">
                <a:blip r:embed="rId3"/>
                <a:stretch>
                  <a:fillRect l="-8" t="-33" r="15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Ey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370765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77543" y="12741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002060"/>
                </a:solidFill>
              </a:rPr>
              <a:t>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477543" y="2140765"/>
            <a:ext cx="4333943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Barlow" panose="00000500000000000000"/>
              </a:rPr>
              <a:t>Cách</a:t>
            </a:r>
            <a:r>
              <a:rPr lang="en-US" sz="4800" dirty="0">
                <a:solidFill>
                  <a:srgbClr val="002060"/>
                </a:solidFill>
                <a:sym typeface="Barlow" panose="00000500000000000000"/>
              </a:rPr>
              <a:t> Quan </a:t>
            </a:r>
            <a:r>
              <a:rPr lang="en-US" sz="4800" dirty="0" err="1">
                <a:solidFill>
                  <a:srgbClr val="002060"/>
                </a:solidFill>
                <a:sym typeface="Barlow" panose="00000500000000000000"/>
              </a:rPr>
              <a:t>Sát</a:t>
            </a:r>
            <a:r>
              <a:rPr lang="en-US" sz="4800" dirty="0">
                <a:solidFill>
                  <a:srgbClr val="002060"/>
                </a:solidFill>
                <a:sym typeface="Barlow" panose="000005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 panose="00000500000000000000"/>
              </a:rPr>
              <a:t>Một</a:t>
            </a:r>
            <a:r>
              <a:rPr lang="en-US" sz="4800" dirty="0">
                <a:solidFill>
                  <a:srgbClr val="002060"/>
                </a:solidFill>
                <a:sym typeface="Barlow" panose="000005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 panose="00000500000000000000"/>
              </a:rPr>
              <a:t>Vật</a:t>
            </a:r>
            <a:r>
              <a:rPr lang="en-US" sz="4800" dirty="0">
                <a:solidFill>
                  <a:srgbClr val="002060"/>
                </a:solidFill>
                <a:sym typeface="Barlow" panose="000005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 panose="00000500000000000000"/>
              </a:rPr>
              <a:t>Nhỏ</a:t>
            </a:r>
            <a:r>
              <a:rPr lang="en-US" sz="4800" dirty="0">
                <a:solidFill>
                  <a:srgbClr val="002060"/>
                </a:solidFill>
                <a:sym typeface="Barlow" panose="00000500000000000000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Barlow" panose="00000500000000000000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 panose="00000500000000000000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 panose="00000500000000000000"/>
              </a:rPr>
              <a:t>Lúp</a:t>
            </a:r>
            <a:endParaRPr lang="en-US" sz="4800" dirty="0">
              <a:solidFill>
                <a:srgbClr val="002060"/>
              </a:solidFill>
              <a:sym typeface="Barlow" panose="000005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1149" y="585729"/>
            <a:ext cx="4771594" cy="4771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II. </a:t>
            </a:r>
            <a:r>
              <a:rPr lang="en-US" sz="1800" dirty="0" err="1">
                <a:sym typeface="Barlow" panose="00000500000000000000"/>
              </a:rPr>
              <a:t>Cách</a:t>
            </a:r>
            <a:r>
              <a:rPr lang="en-US" sz="1800" dirty="0">
                <a:sym typeface="Barlow" panose="00000500000000000000"/>
              </a:rPr>
              <a:t> Quan </a:t>
            </a:r>
            <a:r>
              <a:rPr lang="en-US" sz="1800" dirty="0" err="1">
                <a:sym typeface="Barlow" panose="00000500000000000000"/>
              </a:rPr>
              <a:t>Sát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Một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Vật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Nhỏ</a:t>
            </a:r>
            <a:r>
              <a:rPr lang="en-US" sz="1800" dirty="0">
                <a:sym typeface="Barlow" panose="00000500000000000000"/>
              </a:rPr>
              <a:t> Qua </a:t>
            </a:r>
            <a:r>
              <a:rPr lang="en-US" sz="1800" dirty="0" err="1">
                <a:sym typeface="Barlow" panose="00000500000000000000"/>
              </a:rPr>
              <a:t>Kính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Lúp</a:t>
            </a:r>
            <a:endParaRPr sz="1800" dirty="0"/>
          </a:p>
        </p:txBody>
      </p:sp>
      <p:sp>
        <p:nvSpPr>
          <p:cNvPr id="4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1599" y="463900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Google Shape;356;p47"/>
            <p:cNvSpPr txBox="1"/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1pPr>
              <a:lvl2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2pPr>
              <a:lvl3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3pPr>
              <a:lvl4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4pPr>
              <a:lvl5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5pPr>
              <a:lvl6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6pPr>
              <a:lvl7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7pPr>
              <a:lvl8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8pPr>
              <a:lvl9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 panose="00000500000000000000"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 panose="00000500000000000000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 panose="00000500000000000000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 panose="0000050000000000000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 panose="00000500000000000000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 panose="0000050000000000000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4399" y="975057"/>
            <a:ext cx="2014264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398" y="1402460"/>
            <a:ext cx="237110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8" y="589631"/>
            <a:ext cx="4294730" cy="4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11599" y="2015388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23" name="Rectangle: Rounded Corners 22"/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Google Shape;356;p47"/>
            <p:cNvSpPr txBox="1"/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1pPr>
              <a:lvl2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2pPr>
              <a:lvl3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3pPr>
              <a:lvl4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4pPr>
              <a:lvl5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5pPr>
              <a:lvl6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6pPr>
              <a:lvl7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7pPr>
              <a:lvl8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8pPr>
              <a:lvl9pPr>
                <a:buClr>
                  <a:schemeClr val="dk1"/>
                </a:buClr>
                <a:buSzPts val="3000"/>
                <a:buFont typeface="Barlow" panose="00000500000000000000"/>
                <a:buNone/>
                <a:defRPr sz="3000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 panose="00000500000000000000"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 panose="00000500000000000000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 panose="00000500000000000000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 panose="0000050000000000000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 panose="00000500000000000000"/>
                </a:rPr>
                <a:t>hành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 panose="0000050000000000000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398" y="2526545"/>
            <a:ext cx="4460099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 panose="020F0502020204030203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r>
              <a:rPr lang="vi-VN" dirty="0"/>
              <a:t>Đặt vật c</a:t>
            </a:r>
            <a:r>
              <a:rPr lang="en-US" dirty="0"/>
              <a:t>ầ</a:t>
            </a:r>
            <a:r>
              <a:rPr lang="vi-VN" dirty="0"/>
              <a:t>n quan sát lên mặt tờ gi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vi-VN" dirty="0"/>
              <a:t>tr</a:t>
            </a:r>
            <a:r>
              <a:rPr lang="en-US" dirty="0"/>
              <a:t>ắ</a:t>
            </a:r>
            <a:r>
              <a:rPr lang="vi-VN" dirty="0"/>
              <a:t>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4398" y="3045028"/>
            <a:ext cx="586515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 panose="020F0502020204030203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r>
              <a:rPr lang="vi-VN" dirty="0"/>
              <a:t>Dịch chuyến kính lúp đến vị trí sao cho</a:t>
            </a:r>
            <a:r>
              <a:rPr lang="en-US" dirty="0"/>
              <a:t>: d &lt; f </a:t>
            </a:r>
            <a:r>
              <a:rPr lang="en-US" dirty="0" err="1"/>
              <a:t>và</a:t>
            </a:r>
            <a:r>
              <a:rPr lang="en-US" dirty="0"/>
              <a:t> d = f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4398" y="3533323"/>
            <a:ext cx="6184822" cy="8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 panose="020F0502020204030203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r>
              <a:rPr lang="vi-VN" dirty="0"/>
              <a:t>Trong m</a:t>
            </a:r>
            <a:r>
              <a:rPr lang="en-US" dirty="0"/>
              <a:t>ỗ</a:t>
            </a:r>
            <a:r>
              <a:rPr lang="vi-VN" dirty="0"/>
              <a:t>i trường hợp, đặt m</a:t>
            </a:r>
            <a:r>
              <a:rPr lang="en-US" altLang="vi-VN" dirty="0"/>
              <a:t>ắ</a:t>
            </a:r>
            <a:r>
              <a:rPr lang="vi-VN" dirty="0"/>
              <a:t>t ở vị trí thích hợp đế nhìn rõ ảnh của vật. M</a:t>
            </a:r>
            <a:r>
              <a:rPr lang="en-US" dirty="0"/>
              <a:t>ô</a:t>
            </a:r>
            <a:r>
              <a:rPr lang="vi-VN" dirty="0"/>
              <a:t> tả tính chất hình ảnh quan sát được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 panose="00000500000000000000"/>
              </a:rPr>
              <a:t>Cách</a:t>
            </a:r>
            <a:r>
              <a:rPr lang="en-US" sz="1800" dirty="0">
                <a:sym typeface="Barlow" panose="00000500000000000000"/>
              </a:rPr>
              <a:t> Quan </a:t>
            </a:r>
            <a:r>
              <a:rPr lang="en-US" sz="1800" dirty="0" err="1">
                <a:sym typeface="Barlow" panose="00000500000000000000"/>
              </a:rPr>
              <a:t>Sát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Một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Vật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Nhỏ</a:t>
            </a:r>
            <a:r>
              <a:rPr lang="en-US" sz="1800" dirty="0">
                <a:sym typeface="Barlow" panose="00000500000000000000"/>
              </a:rPr>
              <a:t> Qua </a:t>
            </a:r>
            <a:r>
              <a:rPr lang="en-US" sz="1800" dirty="0" err="1">
                <a:sym typeface="Barlow" panose="00000500000000000000"/>
              </a:rPr>
              <a:t>Kính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Lúp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6150" name="Line 41"/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/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/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4" name="Oval 6153"/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55" name="Rectangle 51"/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6" name="Oval 6155"/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157" name="Straight Arrow Connector 6156"/>
          <p:cNvCxnSpPr/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/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9" name="Rectangle 51"/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160" name="Group 40"/>
          <p:cNvGrpSpPr/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/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/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/>
          <p:cNvGrpSpPr/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/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/>
          <p:cNvGrpSpPr/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/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/>
          <p:cNvGrpSpPr/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/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/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/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173" name="Straight Arrow Connector 6172"/>
          <p:cNvCxnSpPr/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/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75" name="Line 41"/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/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/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78" name="TextBox 6177"/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 panose="00000500000000000000"/>
              </a:rPr>
              <a:t>Cách</a:t>
            </a:r>
            <a:r>
              <a:rPr lang="en-US" sz="1800" dirty="0">
                <a:sym typeface="Barlow" panose="00000500000000000000"/>
              </a:rPr>
              <a:t> Quan </a:t>
            </a:r>
            <a:r>
              <a:rPr lang="en-US" sz="1800" dirty="0" err="1">
                <a:sym typeface="Barlow" panose="00000500000000000000"/>
              </a:rPr>
              <a:t>Sát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Một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Vật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Nhỏ</a:t>
            </a:r>
            <a:r>
              <a:rPr lang="en-US" sz="1800" dirty="0">
                <a:sym typeface="Barlow" panose="00000500000000000000"/>
              </a:rPr>
              <a:t> Qua </a:t>
            </a:r>
            <a:r>
              <a:rPr lang="en-US" sz="1800" dirty="0" err="1">
                <a:sym typeface="Barlow" panose="00000500000000000000"/>
              </a:rPr>
              <a:t>Kính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Lúp</a:t>
            </a:r>
            <a:endParaRPr sz="1800" dirty="0"/>
          </a:p>
        </p:txBody>
      </p:sp>
      <p:sp>
        <p:nvSpPr>
          <p:cNvPr id="4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2" name="Line 41"/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  <a:endParaRPr lang="en-US" altLang="en-US" sz="2000" b="1" kern="1200" dirty="0">
              <a:solidFill>
                <a:srgbClr val="0000FF"/>
              </a:solidFill>
              <a:latin typeface="Roboto Black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40"/>
          <p:cNvGrpSpPr/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/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/>
          <p:cNvGrpSpPr/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/>
          <p:cNvGrpSpPr/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/>
          <p:cNvGrpSpPr/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/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1" descr="Ojo Ojos De Dibujos Animados Ojo Ilustrador Ojos De Personaje ...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1231900" y="727197"/>
            <a:ext cx="7367814" cy="18445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5859" y="449375"/>
            <a:ext cx="2433759" cy="2433759"/>
          </a:xfrm>
          <a:prstGeom prst="rect">
            <a:avLst/>
          </a:prstGeom>
        </p:spPr>
      </p:pic>
      <p:sp>
        <p:nvSpPr>
          <p:cNvPr id="6" name="Google Shape;269;p26"/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337544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II. </a:t>
            </a:r>
            <a:r>
              <a:rPr lang="en-US" sz="1800" dirty="0" err="1">
                <a:sym typeface="Barlow" panose="00000500000000000000"/>
              </a:rPr>
              <a:t>Cách</a:t>
            </a:r>
            <a:r>
              <a:rPr lang="en-US" sz="1800" dirty="0">
                <a:sym typeface="Barlow" panose="00000500000000000000"/>
              </a:rPr>
              <a:t> Quan </a:t>
            </a:r>
            <a:r>
              <a:rPr lang="en-US" sz="1800" dirty="0" err="1">
                <a:sym typeface="Barlow" panose="00000500000000000000"/>
              </a:rPr>
              <a:t>Sát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Một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Vật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Nhỏ</a:t>
            </a:r>
            <a:r>
              <a:rPr lang="en-US" sz="1800" dirty="0">
                <a:sym typeface="Barlow" panose="00000500000000000000"/>
              </a:rPr>
              <a:t> Qua </a:t>
            </a:r>
            <a:r>
              <a:rPr lang="en-US" sz="1800" dirty="0" err="1">
                <a:sym typeface="Barlow" panose="00000500000000000000"/>
              </a:rPr>
              <a:t>Kính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Lúp</a:t>
            </a:r>
            <a:endParaRPr sz="1800" dirty="0"/>
          </a:p>
        </p:txBody>
      </p:sp>
      <p:sp>
        <p:nvSpPr>
          <p:cNvPr id="7" name="Google Shape;270;p26"/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9" name="Google Shape;247;p23"/>
          <p:cNvSpPr txBox="1"/>
          <p:nvPr/>
        </p:nvSpPr>
        <p:spPr>
          <a:xfrm>
            <a:off x="2357870" y="711957"/>
            <a:ext cx="613187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Để quan sát được ảnh qua kính lúp, ta phải đặt vật trong khoảng nào trước kính?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928914" y="3091543"/>
            <a:ext cx="7199086" cy="1602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47;p23"/>
          <p:cNvSpPr txBox="1"/>
          <p:nvPr/>
        </p:nvSpPr>
        <p:spPr>
          <a:xfrm>
            <a:off x="1418977" y="3236497"/>
            <a:ext cx="670902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T</a:t>
            </a:r>
            <a:r>
              <a:rPr lang="vi-VN" sz="2800" dirty="0"/>
              <a:t>a phải đặt vật trong khoảng từ quang tâm O của kính đến tiêu điểm chính F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 bwMode="auto">
          <a:xfrm>
            <a:off x="-1" y="0"/>
            <a:ext cx="9277815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1530" y="0"/>
            <a:ext cx="1883410" cy="5219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 panose="00000500000000000000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 panose="00000500000000000000"/>
              </a:defRPr>
            </a:lvl1pPr>
            <a:lvl2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</a:defRPr>
            </a:lvl2pPr>
            <a:lvl3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</a:defRPr>
            </a:lvl3pPr>
            <a:lvl4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</a:defRPr>
            </a:lvl4pPr>
            <a:lvl5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</a:defRPr>
            </a:lvl5pPr>
            <a:lvl6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</a:defRPr>
            </a:lvl6pPr>
            <a:lvl7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</a:defRPr>
            </a:lvl7pPr>
            <a:lvl8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</a:defRPr>
            </a:lvl8pPr>
            <a:lvl9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 panose="00000500000000000000"/>
              </a:rPr>
              <a:t>Cách</a:t>
            </a:r>
            <a:r>
              <a:rPr lang="en-US" sz="1800" dirty="0">
                <a:sym typeface="Barlow" panose="00000500000000000000"/>
              </a:rPr>
              <a:t> Quan </a:t>
            </a:r>
            <a:r>
              <a:rPr lang="en-US" sz="1800" dirty="0" err="1">
                <a:sym typeface="Barlow" panose="00000500000000000000"/>
              </a:rPr>
              <a:t>Sát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Một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Vật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Nhỏ</a:t>
            </a:r>
            <a:r>
              <a:rPr lang="en-US" sz="1800" dirty="0">
                <a:sym typeface="Barlow" panose="00000500000000000000"/>
              </a:rPr>
              <a:t> Qua </a:t>
            </a:r>
            <a:r>
              <a:rPr lang="en-US" sz="1800" dirty="0" err="1">
                <a:sym typeface="Barlow" panose="00000500000000000000"/>
              </a:rPr>
              <a:t>Kính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Lúp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18" y="936528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218" y="1363252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 panose="00000500000000000000"/>
              </a:rPr>
              <a:t>Cách</a:t>
            </a:r>
            <a:r>
              <a:rPr lang="en-US" sz="1800" dirty="0">
                <a:sym typeface="Barlow" panose="00000500000000000000"/>
              </a:rPr>
              <a:t> Quan </a:t>
            </a:r>
            <a:r>
              <a:rPr lang="en-US" sz="1800" dirty="0" err="1">
                <a:sym typeface="Barlow" panose="00000500000000000000"/>
              </a:rPr>
              <a:t>Sát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Một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Vật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Nhỏ</a:t>
            </a:r>
            <a:r>
              <a:rPr lang="en-US" sz="1800" dirty="0">
                <a:sym typeface="Barlow" panose="00000500000000000000"/>
              </a:rPr>
              <a:t> Qua </a:t>
            </a:r>
            <a:r>
              <a:rPr lang="en-US" sz="1800" dirty="0" err="1">
                <a:sym typeface="Barlow" panose="00000500000000000000"/>
              </a:rPr>
              <a:t>Kính</a:t>
            </a:r>
            <a:r>
              <a:rPr lang="en-US" sz="1800" dirty="0">
                <a:sym typeface="Barlow" panose="00000500000000000000"/>
              </a:rPr>
              <a:t> </a:t>
            </a:r>
            <a:r>
              <a:rPr lang="en-US" sz="1800" dirty="0" err="1">
                <a:sym typeface="Barlow" panose="00000500000000000000"/>
              </a:rPr>
              <a:t>Lúp</a:t>
            </a:r>
            <a:endParaRPr sz="1800" dirty="0"/>
          </a:p>
        </p:txBody>
      </p:sp>
      <p:sp>
        <p:nvSpPr>
          <p:cNvPr id="4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Google Shape;363;p48"/>
            <p:cNvSpPr txBox="1"/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 panose="020F0502020204030203"/>
                <a:buNone/>
                <a:defRPr sz="1800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 panose="020F0502020204030203"/>
                <a:buChar char="○"/>
                <a:defRPr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 panose="020F0502020204030203"/>
                <a:buChar char="■"/>
                <a:defRPr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 panose="020F0502020204030203"/>
                <a:buChar char="●"/>
                <a:defRPr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 panose="020F0502020204030203"/>
                <a:buChar char="○"/>
                <a:defRPr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 panose="020F0502020204030203"/>
                <a:buChar char="■"/>
                <a:defRPr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 panose="020F0502020204030203"/>
                <a:buChar char="●"/>
                <a:defRPr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 panose="020F0502020204030203"/>
                <a:buChar char="○"/>
                <a:defRPr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 panose="020F0502020204030203"/>
                <a:buChar char="■"/>
                <a:defRPr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 panose="020F0502020204030203"/>
                <a:buNone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5539" y="1597953"/>
            <a:ext cx="3336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139" y="2597166"/>
            <a:ext cx="29982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021446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002060"/>
                </a:solidFill>
              </a:rPr>
              <a:t>III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1779261"/>
            <a:ext cx="371225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Vẽ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Sơ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Đồ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Ảnh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Thấu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Hội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Tụ</a:t>
            </a:r>
            <a:endParaRPr lang="en-US" sz="4800" dirty="0">
              <a:solidFill>
                <a:srgbClr val="002060"/>
              </a:solidFill>
              <a:sym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229" y="684892"/>
            <a:ext cx="4574721" cy="4574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 panose="020B0604020202020204"/>
              </a:rPr>
              <a:t>Vẽ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Sơ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Đồ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Tạo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Ảnh</a:t>
            </a:r>
            <a:r>
              <a:rPr lang="en-US" sz="1800" dirty="0">
                <a:sym typeface="Arial" panose="020B0604020202020204"/>
              </a:rPr>
              <a:t> Qua </a:t>
            </a:r>
            <a:r>
              <a:rPr lang="en-US" sz="1800" dirty="0" err="1">
                <a:sym typeface="Arial" panose="020B0604020202020204"/>
              </a:rPr>
              <a:t>Thấu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Kính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Hội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Tụ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: Rounded Corners 15"/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7" name="Google Shape;363;p48"/>
          <p:cNvSpPr txBox="1"/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 panose="020F0502020204030203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1: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Chọn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tỉ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xích</a:t>
            </a:r>
            <a:r>
              <a:rPr lang="en-US" sz="2000" dirty="0">
                <a:solidFill>
                  <a:srgbClr val="2E2723"/>
                </a:solidFill>
              </a:rPr>
              <a:t>, 1 ô = 1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Arial" panose="020B0604020202020204"/>
            </a:endParaRPr>
          </a:p>
        </p:txBody>
      </p:sp>
      <p:sp>
        <p:nvSpPr>
          <p:cNvPr id="18" name="Google Shape;363;p48"/>
          <p:cNvSpPr txBox="1"/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 panose="020B0604020202020204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  <a:endParaRPr lang="en-US" b="1" dirty="0">
              <a:solidFill>
                <a:srgbClr val="2E27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 panose="020B0604020202020204"/>
              </a:rPr>
              <a:t>Vẽ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Sơ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Đồ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Tạo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Ảnh</a:t>
            </a:r>
            <a:r>
              <a:rPr lang="en-US" sz="1800" dirty="0">
                <a:sym typeface="Arial" panose="020B0604020202020204"/>
              </a:rPr>
              <a:t> Qua </a:t>
            </a:r>
            <a:r>
              <a:rPr lang="en-US" sz="1800" dirty="0" err="1">
                <a:sym typeface="Arial" panose="020B0604020202020204"/>
              </a:rPr>
              <a:t>Thấu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Kính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Hội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Tụ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: Rounded Corners 2"/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363;p48"/>
          <p:cNvSpPr txBox="1"/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 panose="020F0502020204030203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2: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TK, O,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 panose="020F0502020204030203"/>
                <a:cs typeface="#9Slide03 Arima Madurai Black" panose="00000A00000000000000" pitchFamily="2" charset="-93"/>
              </a:rPr>
              <a:t>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, 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OF = 5 cm = 5 ô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139700" imgH="165100" progId="Equation.DSMT4">
                  <p:embed/>
                </p:oleObj>
              </mc:Choice>
              <mc:Fallback>
                <p:oleObj name="Equation" r:id="rId1" imgW="139700" imgH="165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Google Shape;363;p48"/>
          <p:cNvSpPr txBox="1"/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 panose="020B0604020202020204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  <a:endParaRPr lang="en-US" b="1" dirty="0">
              <a:solidFill>
                <a:srgbClr val="2E27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 panose="020B0604020202020204"/>
              </a:rPr>
              <a:t>Vẽ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Sơ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Đồ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Tạo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Ảnh</a:t>
            </a:r>
            <a:r>
              <a:rPr lang="en-US" sz="1800" dirty="0">
                <a:sym typeface="Arial" panose="020B0604020202020204"/>
              </a:rPr>
              <a:t> Qua </a:t>
            </a:r>
            <a:r>
              <a:rPr lang="en-US" sz="1800" dirty="0" err="1">
                <a:sym typeface="Arial" panose="020B0604020202020204"/>
              </a:rPr>
              <a:t>Thấu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Kính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Hội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Tụ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2" name="Google Shape;363;p48"/>
          <p:cNvSpPr txBox="1"/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 panose="020B0604020202020204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  <a:endParaRPr lang="en-US" b="1" dirty="0">
              <a:solidFill>
                <a:srgbClr val="2E2723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63;p48"/>
              <p:cNvSpPr txBox="1"/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 panose="020F0502020204030203"/>
                  <a:buNone/>
                  <a:defRPr sz="1800"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 panose="020F0502020204030203"/>
                  <a:buChar char="○"/>
                  <a:defRPr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 panose="020F0502020204030203"/>
                  <a:buChar char="■"/>
                  <a:defRPr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 panose="020F0502020204030203"/>
                  <a:buChar char="●"/>
                  <a:defRPr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 panose="020F0502020204030203"/>
                  <a:buChar char="○"/>
                  <a:defRPr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 panose="020F0502020204030203"/>
                  <a:buChar char="■"/>
                  <a:defRPr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 panose="020F0502020204030203"/>
                  <a:buChar char="●"/>
                  <a:defRPr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 panose="020F0502020204030203"/>
                  <a:buChar char="○"/>
                  <a:defRPr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 panose="020F0502020204030203"/>
                  <a:buChar char="■"/>
                  <a:defRPr>
                    <a:solidFill>
                      <a:schemeClr val="dk1"/>
                    </a:solidFill>
                    <a:latin typeface="Lato" panose="020F0502020204030203"/>
                    <a:ea typeface="Lato" panose="020F0502020204030203"/>
                    <a:cs typeface="Lato" panose="020F0502020204030203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AB5BE"/>
                  </a:buClr>
                  <a:buSzPts val="1400"/>
                  <a:buFont typeface="Lato" panose="020F0502020204030203"/>
                  <a:buNone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 panose="020F0502020204030203"/>
                    <a:ea typeface="Lato" panose="020F0502020204030203"/>
                    <a:cs typeface="Lato" panose="020F0502020204030203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 panose="020F0502020204030203"/>
                    <a:ea typeface="Lato" panose="020F0502020204030203"/>
                    <a:cs typeface="Lato" panose="020F0502020204030203"/>
                  </a:rPr>
                  <a:t> 3: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 panose="020F0502020204030203"/>
                    <a:ea typeface="Lato" panose="020F0502020204030203"/>
                    <a:cs typeface="Lato" panose="020F0502020204030203"/>
                  </a:rPr>
                  <a:t>Vẽ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 panose="020F0502020204030203"/>
                    <a:ea typeface="Lato" panose="020F0502020204030203"/>
                    <a:cs typeface="Lato" panose="020F0502020204030203"/>
                  </a:rPr>
                  <a:t> AB = h = 2 cm = 2 ô, AB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 panose="020F0502020204030203"/>
                    <a:ea typeface="Lato" panose="020F0502020204030203"/>
                    <a:cs typeface="Lato" panose="020F0502020204030203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 panose="020F0502020204030203"/>
                    <a:cs typeface="#9Slide03 Arima Madurai Black" panose="00000A00000000000000" pitchFamily="2" charset="-93"/>
                  </a:rPr>
                  <a:t>∆ 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 panose="020F0502020204030203"/>
                    <a:ea typeface="Lato" panose="020F0502020204030203"/>
                    <a:cs typeface="Lato" panose="020F0502020204030203"/>
                  </a:rPr>
                  <a:t>B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 panose="020F0502020204030203"/>
                    <a:ea typeface="Lato" panose="020F0502020204030203"/>
                    <a:cs typeface="Lato" panose="020F0502020204030203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 panose="020F0502020204030203"/>
                    <a:cs typeface="#9Slide03 Arima Madurai Black" panose="00000A00000000000000" pitchFamily="2" charset="-93"/>
                  </a:rPr>
                  <a:t>∆;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 panose="020F0502020204030203"/>
                    <a:ea typeface="Lato" panose="020F0502020204030203"/>
                    <a:cs typeface="Lato" panose="020F0502020204030203"/>
                  </a:rPr>
                  <a:t>d = OB = 7,5 cm = 7,5 ô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Lato" panose="020F0502020204030203"/>
                  <a:ea typeface="Lato" panose="020F0502020204030203"/>
                  <a:cs typeface="Lato" panose="020F0502020204030203"/>
                </a:endParaRPr>
              </a:p>
            </p:txBody>
          </p:sp>
        </mc:Choice>
        <mc:Fallback>
          <p:sp>
            <p:nvSpPr>
              <p:cNvPr id="7" name="Google Shape;363;p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blipFill rotWithShape="1">
                <a:blip r:embed="rId1"/>
                <a:stretch>
                  <a:fillRect l="-2" t="-1" b="-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1"/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2" imgW="139700" imgH="165100" progId="Equation.DSMT4">
                  <p:embed/>
                </p:oleObj>
              </mc:Choice>
              <mc:Fallback>
                <p:oleObj name="Equation" r:id="rId2" imgW="139700" imgH="165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0011" y="1906772"/>
            <a:ext cx="0" cy="64930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2393847" y="1606431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239384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6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 panose="020B0604020202020204"/>
              </a:rPr>
              <a:t>Vẽ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Sơ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Đồ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Tạo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Ảnh</a:t>
            </a:r>
            <a:r>
              <a:rPr lang="en-US" sz="1800" dirty="0">
                <a:sym typeface="Arial" panose="020B0604020202020204"/>
              </a:rPr>
              <a:t> Qua </a:t>
            </a:r>
            <a:r>
              <a:rPr lang="en-US" sz="1800" dirty="0" err="1">
                <a:sym typeface="Arial" panose="020B0604020202020204"/>
              </a:rPr>
              <a:t>Thấu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Kính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Hội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Tụ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2" name="Google Shape;363;p48"/>
          <p:cNvSpPr txBox="1"/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 panose="020B0604020202020204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  <a:endParaRPr lang="en-US" b="1" dirty="0">
              <a:solidFill>
                <a:srgbClr val="2E2723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Google Shape;363;p48"/>
          <p:cNvSpPr txBox="1"/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 panose="020F0502020204030203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4: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139700" imgH="165100" progId="Equation.DSMT4">
                  <p:embed/>
                </p:oleObj>
              </mc:Choice>
              <mc:Fallback>
                <p:oleObj name="Equation" r:id="rId1" imgW="139700" imgH="165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730507" y="1611585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8" name="Group 40"/>
          <p:cNvGrpSpPr/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19" name="Line 41"/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/>
          <p:cNvGrpSpPr/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22" name="Line 41"/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4" name="Google Shape;363;p48"/>
          <p:cNvSpPr txBox="1"/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 panose="020F0502020204030203"/>
              <a:buNone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AO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quang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thẳng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25" name="Google Shape;363;p48"/>
          <p:cNvSpPr txBox="1"/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 panose="020F0502020204030203"/>
              <a:buNone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AI //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 panose="020F0502020204030203"/>
                <a:cs typeface="#9Slide03 Arima Madurai Black" panose="00000A00000000000000" pitchFamily="2" charset="-93"/>
              </a:rPr>
              <a:t>∆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qua F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grpSp>
        <p:nvGrpSpPr>
          <p:cNvPr id="26" name="Group 40"/>
          <p:cNvGrpSpPr/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27" name="Line 41"/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30" name="Line 49"/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1" name="Line 50"/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7" grpId="0"/>
      <p:bldP spid="24" grpId="0"/>
      <p:bldP spid="24" grpId="1"/>
      <p:bldP spid="25" grpId="0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Line 41"/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/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139700" imgH="165100" progId="Equation.DSMT4">
                  <p:embed/>
                </p:oleObj>
              </mc:Choice>
              <mc:Fallback>
                <p:oleObj name="Equation" r:id="rId1" imgW="139700" imgH="165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/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/>
          <p:cNvSpPr>
            <a:spLocks noChangeArrowheads="1"/>
          </p:cNvSpPr>
          <p:nvPr/>
        </p:nvSpPr>
        <p:spPr bwMode="auto">
          <a:xfrm>
            <a:off x="730507" y="1573450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Rectangle 51"/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3" name="Group 40"/>
          <p:cNvGrpSpPr/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/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/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/>
          <p:cNvGrpSpPr/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/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/>
          <p:cNvGrpSpPr/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/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/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/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 panose="020B0604020202020204"/>
              </a:rPr>
              <a:t>Vẽ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Sơ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Đồ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Tạo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Ảnh</a:t>
            </a:r>
            <a:r>
              <a:rPr lang="en-US" sz="1800" dirty="0">
                <a:sym typeface="Arial" panose="020B0604020202020204"/>
              </a:rPr>
              <a:t> Qua </a:t>
            </a:r>
            <a:r>
              <a:rPr lang="en-US" sz="1800" dirty="0" err="1">
                <a:sym typeface="Arial" panose="020B0604020202020204"/>
              </a:rPr>
              <a:t>Thấu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Kính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Hội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Tụ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2" name="Google Shape;363;p48"/>
          <p:cNvSpPr txBox="1"/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 panose="020B0604020202020204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  <a:endParaRPr lang="en-US" b="1" dirty="0">
              <a:solidFill>
                <a:srgbClr val="2E2723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Google Shape;363;p48"/>
          <p:cNvSpPr txBox="1"/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 panose="020F0502020204030203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5: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25" name="Google Shape;363;p48"/>
          <p:cNvSpPr txBox="1"/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 panose="020F0502020204030203"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Hai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này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A’,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ảnh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33" name="Rectangle 51"/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325751" y="381626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Google Shape;363;p48"/>
          <p:cNvSpPr txBox="1"/>
          <p:nvPr/>
        </p:nvSpPr>
        <p:spPr>
          <a:xfrm>
            <a:off x="1473424" y="4302924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 panose="020F0502020204030203"/>
              <a:buNone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hạ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 panose="020F0502020204030203"/>
                <a:cs typeface="#9Slide03 Arima Madurai Black" panose="00000A00000000000000" pitchFamily="2" charset="-93"/>
              </a:rPr>
              <a:t>∆,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∆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</a:rPr>
              <a:t> B’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368895" y="2556076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8" grpId="0"/>
      <p:bldP spid="25" grpId="0"/>
      <p:bldP spid="25" grpId="1"/>
      <p:bldP spid="33" grpId="0"/>
      <p:bldP spid="33" grpId="1"/>
      <p:bldP spid="34" grpId="0" animBg="1"/>
      <p:bldP spid="34" grpId="1" animBg="1"/>
      <p:bldP spid="35" grpId="0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Line 41"/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/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139700" imgH="165100" progId="Equation.DSMT4">
                  <p:embed/>
                </p:oleObj>
              </mc:Choice>
              <mc:Fallback>
                <p:oleObj name="Equation" r:id="rId1" imgW="139700" imgH="165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/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/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Rectangle 51"/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3" name="Group 40"/>
          <p:cNvGrpSpPr/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/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/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/>
          <p:cNvGrpSpPr/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/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/>
          <p:cNvGrpSpPr/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/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/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/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 panose="020B0604020202020204"/>
              </a:rPr>
              <a:t>Vẽ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Sơ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Đồ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Tạo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Ảnh</a:t>
            </a:r>
            <a:r>
              <a:rPr lang="en-US" sz="1800" dirty="0">
                <a:sym typeface="Arial" panose="020B0604020202020204"/>
              </a:rPr>
              <a:t> Qua </a:t>
            </a:r>
            <a:r>
              <a:rPr lang="en-US" sz="1800" dirty="0" err="1">
                <a:sym typeface="Arial" panose="020B0604020202020204"/>
              </a:rPr>
              <a:t>Thấu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Kính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Hội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Tụ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2" name="Google Shape;363;p48"/>
          <p:cNvSpPr txBox="1"/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 panose="020B0604020202020204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  <a:endParaRPr lang="en-US" b="1" dirty="0">
              <a:solidFill>
                <a:srgbClr val="2E2723"/>
              </a:solidFill>
            </a:endParaRPr>
          </a:p>
        </p:txBody>
      </p:sp>
      <p:sp>
        <p:nvSpPr>
          <p:cNvPr id="33" name="Rectangle 51"/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363;p48"/>
          <p:cNvSpPr txBox="1"/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AB; d’ = OB’ =  15 ô = 15 cm; h’ = A’B’ = 4 ô = 4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33" grpId="0"/>
      <p:bldP spid="3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Line 41"/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0" name="Object 9"/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139700" imgH="165100" progId="Equation.DSMT4">
                  <p:embed/>
                </p:oleObj>
              </mc:Choice>
              <mc:Fallback>
                <p:oleObj name="Equation" r:id="rId1" imgW="139700" imgH="165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51"/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/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9" name="Group 40"/>
          <p:cNvGrpSpPr/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/>
          <p:cNvGrpSpPr/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/>
          <p:cNvGrpSpPr/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59" name="Line 49"/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/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/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Google Shape;269;p26"/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 panose="020B0604020202020204"/>
              </a:rPr>
              <a:t>Vẽ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Sơ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Đồ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Tạo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Ảnh</a:t>
            </a:r>
            <a:r>
              <a:rPr lang="en-US" sz="1800" dirty="0">
                <a:sym typeface="Arial" panose="020B0604020202020204"/>
              </a:rPr>
              <a:t> Qua </a:t>
            </a:r>
            <a:r>
              <a:rPr lang="en-US" sz="1800" dirty="0" err="1">
                <a:sym typeface="Arial" panose="020B0604020202020204"/>
              </a:rPr>
              <a:t>Thấu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Kính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Hội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Tụ</a:t>
            </a:r>
            <a:endParaRPr sz="1800" dirty="0"/>
          </a:p>
        </p:txBody>
      </p:sp>
      <p:sp>
        <p:nvSpPr>
          <p:cNvPr id="63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64" name="Google Shape;363;p48"/>
          <p:cNvSpPr txBox="1"/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 panose="020B0604020202020204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  <a:endParaRPr lang="en-US" b="1" dirty="0">
              <a:solidFill>
                <a:srgbClr val="2E2723"/>
              </a:solidFill>
            </a:endParaRP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9" name="Google Shape;363;p48"/>
          <p:cNvSpPr txBox="1"/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 panose="020F0502020204030203"/>
              <a:buNone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1pPr>
            <a:lvl2pPr marL="9144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2pPr>
            <a:lvl3pPr marL="13716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3pPr>
            <a:lvl4pPr marL="18288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4pPr>
            <a:lvl5pPr marL="22860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5pPr>
            <a:lvl6pPr marL="27432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6pPr>
            <a:lvl7pPr marL="3200400" indent="-317500"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7pPr>
            <a:lvl8pPr marL="3657600" indent="-317500"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8pPr>
            <a:lvl9pPr marL="4114800" indent="-317500"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thật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ngược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chiều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lớn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hơn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Arial" panose="020B0604020202020204"/>
              </a:rPr>
              <a:t>vật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61" grpId="0"/>
      <p:bldP spid="65" grpId="0"/>
      <p:bldP spid="67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 panose="02000000000000000000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 panose="02000000000000000000"/>
                <a:sym typeface="Patua One" panose="02000000000000000000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 panose="00000500000000000000"/>
              <a:buNone/>
              <a:defRPr sz="6000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 panose="00000500000000000000"/>
              <a:buNone/>
              <a:defRPr sz="6000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 panose="00000500000000000000"/>
              <a:buNone/>
              <a:defRPr sz="6000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 panose="00000500000000000000"/>
              <a:buNone/>
              <a:defRPr sz="6000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 panose="00000500000000000000"/>
              <a:buNone/>
              <a:defRPr sz="6000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 panose="00000500000000000000"/>
              <a:buNone/>
              <a:defRPr sz="6000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 panose="00000500000000000000"/>
              <a:buNone/>
              <a:defRPr sz="6000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 panose="00000500000000000000"/>
              <a:buNone/>
              <a:defRPr sz="6000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Google Shape;356;p47"/>
          <p:cNvSpPr txBox="1"/>
          <p:nvPr/>
        </p:nvSpPr>
        <p:spPr>
          <a:xfrm>
            <a:off x="735351" y="2954043"/>
            <a:ext cx="1808943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80644" y="1364471"/>
            <a:ext cx="1234030" cy="1203179"/>
            <a:chOff x="1604116" y="2999098"/>
            <a:chExt cx="536171" cy="522767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" name="Picture 2" descr="Magnifier 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356;p47"/>
          <p:cNvSpPr txBox="1"/>
          <p:nvPr/>
        </p:nvSpPr>
        <p:spPr>
          <a:xfrm>
            <a:off x="3409705" y="2801642"/>
            <a:ext cx="2252018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Quan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Nhỏ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Google Shape;356;p47"/>
          <p:cNvSpPr txBox="1"/>
          <p:nvPr/>
        </p:nvSpPr>
        <p:spPr>
          <a:xfrm>
            <a:off x="6231105" y="2801641"/>
            <a:ext cx="2561097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>
              <a:buClr>
                <a:schemeClr val="dk1"/>
              </a:buClr>
              <a:buSzPts val="3000"/>
              <a:buFont typeface="Barlow" panose="00000500000000000000"/>
              <a:buNone/>
              <a:defRPr sz="3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Vẽ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Sơ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Hội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Tụ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918699" y="1364471"/>
            <a:ext cx="1234030" cy="1203179"/>
            <a:chOff x="4455570" y="1353977"/>
            <a:chExt cx="971276" cy="946994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455570" y="1353977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028" name="Picture 4" descr="Assessment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8" y="1481278"/>
              <a:ext cx="726030" cy="72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/>
          <p:cNvGrpSpPr/>
          <p:nvPr/>
        </p:nvGrpSpPr>
        <p:grpSpPr>
          <a:xfrm>
            <a:off x="6894640" y="1364471"/>
            <a:ext cx="1234030" cy="1203179"/>
            <a:chOff x="4455570" y="3198413"/>
            <a:chExt cx="971276" cy="946994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4455570" y="3198413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032" name="Picture 8" descr="Image files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62" y="3322264"/>
              <a:ext cx="699291" cy="69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25221" y="1078411"/>
            <a:ext cx="7667236" cy="36157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240" y="370373"/>
            <a:ext cx="2552523" cy="2552523"/>
          </a:xfrm>
          <a:prstGeom prst="rect">
            <a:avLst/>
          </a:prstGeom>
        </p:spPr>
      </p:pic>
      <p:sp>
        <p:nvSpPr>
          <p:cNvPr id="6" name="Google Shape;269;p26"/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521842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III. </a:t>
            </a:r>
            <a:r>
              <a:rPr lang="en-US" sz="1800" dirty="0" err="1">
                <a:sym typeface="Arial" panose="020B0604020202020204"/>
              </a:rPr>
              <a:t>Vẽ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Sơ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Đồ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Tạo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Ảnh</a:t>
            </a:r>
            <a:r>
              <a:rPr lang="en-US" sz="1800" dirty="0">
                <a:sym typeface="Arial" panose="020B0604020202020204"/>
              </a:rPr>
              <a:t> Qua </a:t>
            </a:r>
            <a:r>
              <a:rPr lang="en-US" sz="1800" dirty="0" err="1">
                <a:sym typeface="Arial" panose="020B0604020202020204"/>
              </a:rPr>
              <a:t>Thấu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Kính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Hội</a:t>
            </a:r>
            <a:r>
              <a:rPr lang="en-US" sz="1800" dirty="0">
                <a:sym typeface="Arial" panose="020B0604020202020204"/>
              </a:rPr>
              <a:t> </a:t>
            </a:r>
            <a:r>
              <a:rPr lang="en-US" sz="1800" dirty="0" err="1">
                <a:sym typeface="Arial" panose="020B0604020202020204"/>
              </a:rPr>
              <a:t>Tụ</a:t>
            </a:r>
            <a:endParaRPr sz="1800" dirty="0"/>
          </a:p>
        </p:txBody>
      </p:sp>
      <p:sp>
        <p:nvSpPr>
          <p:cNvPr id="7" name="Google Shape;270;p26"/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9" name="Google Shape;247;p23"/>
          <p:cNvSpPr txBox="1"/>
          <p:nvPr/>
        </p:nvSpPr>
        <p:spPr>
          <a:xfrm>
            <a:off x="2119086" y="1590015"/>
            <a:ext cx="6386286" cy="282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a) Dựng ảnh A’B’ của AB tạo bởi thấu kính hội tụ theo đúng tỉ lệ.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b) Vận dụng kiến thực hình học tính chiều cao của ảnh h’ và khoảng cách từ ảnh tới quang tâm d’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8851" y="-32670"/>
            <a:ext cx="1614040" cy="1614040"/>
          </a:xfrm>
          <a:prstGeom prst="rect">
            <a:avLst/>
          </a:prstGeom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89404" y="9685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Line 41"/>
          <p:cNvSpPr>
            <a:spLocks noChangeShapeType="1"/>
          </p:cNvSpPr>
          <p:nvPr/>
        </p:nvSpPr>
        <p:spPr bwMode="auto">
          <a:xfrm flipV="1">
            <a:off x="289404" y="32483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235090" y="32906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2" imgW="139700" imgH="165100" progId="Equation.DSMT4">
                  <p:embed/>
                </p:oleObj>
              </mc:Choice>
              <mc:Fallback>
                <p:oleObj name="Equation" r:id="rId2" imgW="139700" imgH="165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32906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4572000" y="15951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4171558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28854" y="31895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6374369" y="2809833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09872" y="32043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51"/>
          <p:cNvSpPr>
            <a:spLocks noChangeArrowheads="1"/>
          </p:cNvSpPr>
          <p:nvPr/>
        </p:nvSpPr>
        <p:spPr bwMode="auto">
          <a:xfrm>
            <a:off x="4347001" y="1219533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L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620184" y="22788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/>
          <p:cNvSpPr>
            <a:spLocks noChangeArrowheads="1"/>
          </p:cNvSpPr>
          <p:nvPr/>
        </p:nvSpPr>
        <p:spPr bwMode="auto">
          <a:xfrm>
            <a:off x="398389" y="1948281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398390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9" name="Group 40"/>
          <p:cNvGrpSpPr/>
          <p:nvPr/>
        </p:nvGrpSpPr>
        <p:grpSpPr bwMode="auto">
          <a:xfrm rot="818164" flipV="1">
            <a:off x="544796" y="2766884"/>
            <a:ext cx="4084772" cy="1"/>
            <a:chOff x="991" y="2064"/>
            <a:chExt cx="1002" cy="1"/>
          </a:xfrm>
        </p:grpSpPr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/>
          <p:cNvGrpSpPr/>
          <p:nvPr/>
        </p:nvGrpSpPr>
        <p:grpSpPr bwMode="auto">
          <a:xfrm rot="818164" flipV="1">
            <a:off x="4484921" y="3728480"/>
            <a:ext cx="4125538" cy="1"/>
            <a:chOff x="991" y="2064"/>
            <a:chExt cx="1012" cy="1"/>
          </a:xfrm>
        </p:grpSpPr>
        <p:sp>
          <p:nvSpPr>
            <p:cNvPr id="53" name="Line 41"/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/>
          <p:cNvGrpSpPr/>
          <p:nvPr/>
        </p:nvGrpSpPr>
        <p:grpSpPr bwMode="auto">
          <a:xfrm>
            <a:off x="621146" y="2278833"/>
            <a:ext cx="3950853" cy="0"/>
            <a:chOff x="991" y="2064"/>
            <a:chExt cx="1198" cy="0"/>
          </a:xfrm>
        </p:grpSpPr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337301">
            <a:off x="4430146" y="2742804"/>
            <a:ext cx="4319444" cy="749806"/>
            <a:chOff x="4901695" y="2863376"/>
            <a:chExt cx="6162880" cy="1069800"/>
          </a:xfrm>
        </p:grpSpPr>
        <p:sp>
          <p:nvSpPr>
            <p:cNvPr id="59" name="Line 49"/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/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/>
          <p:cNvSpPr>
            <a:spLocks noChangeArrowheads="1"/>
          </p:cNvSpPr>
          <p:nvPr/>
        </p:nvSpPr>
        <p:spPr bwMode="auto">
          <a:xfrm>
            <a:off x="4660068" y="1955286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8287374" y="4330453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8516368" y="32284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8322442" y="2942318"/>
            <a:ext cx="443587" cy="222552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  <a:endParaRPr lang="en-US" altLang="en-US" sz="2000" b="1" kern="1200" dirty="0">
              <a:solidFill>
                <a:srgbClr val="0000FF"/>
              </a:solidFill>
              <a:latin typeface="Barlow" panose="000005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Google Shape;247;p23"/>
          <p:cNvSpPr txBox="1"/>
          <p:nvPr/>
        </p:nvSpPr>
        <p:spPr>
          <a:xfrm>
            <a:off x="1596016" y="337748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 panose="020B0604020202020204"/>
              </a:rPr>
              <a:t>a.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8" grpId="0"/>
      <p:bldP spid="61" grpId="0"/>
      <p:bldP spid="62" grpId="0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7;p23"/>
          <p:cNvSpPr txBox="1"/>
          <p:nvPr/>
        </p:nvSpPr>
        <p:spPr>
          <a:xfrm>
            <a:off x="246742" y="-6807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 panose="020B0604020202020204"/>
              </a:rPr>
              <a:t>b.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Google Shape;247;p23"/>
              <p:cNvSpPr txBox="1"/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 panose="020B0604020202020204"/>
                  <a:buNone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 panose="020B0604020202020204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 panose="020B0604020202020204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 panose="020B0604020202020204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0" name="Google Shape;247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  <a:blipFill rotWithShape="1">
                <a:blip r:embed="rId1"/>
                <a:stretch>
                  <a:fillRect l="-4" t="-58" r="2" b="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Google Shape;247;p23"/>
              <p:cNvSpPr txBox="1"/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 panose="020B0604020202020204"/>
                  <a:buNone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 panose="020B0604020202020204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 panose="020B0604020202020204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 panose="020B0604020202020204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 panose="020B0604020202020204"/>
                  <a:buNone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1" name="Google Shape;247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  <a:blipFill rotWithShape="1">
                <a:blip r:embed="rId2"/>
                <a:stretch>
                  <a:fillRect l="-5" r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Google Shape;247;p23"/>
              <p:cNvSpPr txBox="1"/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2" name="Google Shape;247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  <a:blipFill rotWithShape="1">
                <a:blip r:embed="rId3"/>
                <a:stretch>
                  <a:fillRect l="-8" t="-41" b="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Google Shape;247;p23"/>
              <p:cNvSpPr txBox="1"/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 panose="020B0604020202020204"/>
                  <a:buNone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: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 panose="020B0604020202020204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.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OA’ = 10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3" name="Google Shape;247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  <a:blipFill rotWithShape="1">
                <a:blip r:embed="rId4"/>
                <a:stretch>
                  <a:fillRect l="-6" t="-28" r="8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Google Shape;247;p23"/>
              <p:cNvSpPr txBox="1"/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 panose="020B0604020202020204"/>
                  <a:buNone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cs typeface="Arial" panose="020B0604020202020204"/>
                            <a:sym typeface="Arial" panose="020B0604020202020204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= 3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4" name="Google Shape;247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  <a:blipFill rotWithShape="1">
                <a:blip r:embed="rId5"/>
                <a:stretch>
                  <a:fillRect l="-3" t="-37" r="3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438" y="290034"/>
            <a:ext cx="5028863" cy="2334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 panose="00000500000000000000"/>
                <a:cs typeface="Arial" panose="020B0604020202020204" pitchFamily="34" charset="0"/>
                <a:sym typeface="Barlow" panose="00000500000000000000"/>
              </a:defRPr>
            </a:lvl1pPr>
            <a:lvl2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là ảnh thật, lớn hơn vật.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là ảnh ảo, nhỏ hơn vật.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ngược chiều với vật.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là ảnh ảo, cùng chiều với vật.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 panose="00000500000000000000"/>
                <a:cs typeface="Arial" panose="020B0604020202020204" pitchFamily="34" charset="0"/>
                <a:sym typeface="Barlow" panose="00000500000000000000"/>
              </a:defRPr>
            </a:lvl1pPr>
            <a:lvl2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Ta có thể thu được ảnh của cây nến trên màn ảnh.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Ảnh của cây nến trên màn ảnh có thể lớn hơn hoặc nhỏ hơn cây nến.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Ảnh của cây nến trên màn ảnh có thể là ảnh thật hoặc ảnh ảo.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Ảnh ảo của cây nến luôn luôn lớn hơn cây nến.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 panose="00000500000000000000"/>
                <a:cs typeface="Arial" panose="020B0604020202020204" pitchFamily="34" charset="0"/>
                <a:sym typeface="Barlow" panose="00000500000000000000"/>
              </a:defRPr>
            </a:lvl1pPr>
            <a:lvl2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thật, ngược chiều với vật.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thật, luôn lớn hơn vật.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ảo, cùng chiều với vật.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thật, luôn cao bằng vật.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 panose="00000500000000000000"/>
                <a:cs typeface="Arial" panose="020B0604020202020204" pitchFamily="34" charset="0"/>
                <a:sym typeface="Barlow" panose="00000500000000000000"/>
              </a:defRPr>
            </a:lvl1pPr>
            <a:lvl2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có thể là ảnh thật, có thể là ảnh ảo.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chỉ có thể là ảnh ảo, nhỏ hơn ngọn nến.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chỉ có thể là ảnh ảo, lớn hơn ngọn nến.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chỉ có thể là ảnh ảo, có thể lớn hơn hoặc nhỏ hơn ngọn nến.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 panose="00000500000000000000"/>
                <a:cs typeface="Arial" panose="020B0604020202020204" pitchFamily="34" charset="0"/>
                <a:sym typeface="Barlow" panose="00000500000000000000"/>
              </a:defRPr>
            </a:lvl1pPr>
            <a:lvl2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 panose="00000500000000000000"/>
                <a:cs typeface="Arial" panose="020B0604020202020204" pitchFamily="34" charset="0"/>
                <a:sym typeface="Barlow" panose="00000500000000000000"/>
              </a:defRPr>
            </a:lvl1pPr>
            <a:lvl2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399600" y="289705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985" y="478971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761674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002060"/>
                </a:solidFill>
              </a:rPr>
              <a:t>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2519489"/>
            <a:ext cx="2841399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Cấu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 panose="020B0604020202020204"/>
              </a:rPr>
              <a:t>Lúp</a:t>
            </a:r>
            <a:endParaRPr lang="en-US" sz="4800" dirty="0">
              <a:solidFill>
                <a:srgbClr val="002060"/>
              </a:solidFill>
              <a:sym typeface="Arial" panose="020B0604020202020204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 panose="00000500000000000000"/>
                <a:cs typeface="Arial" panose="020B0604020202020204" pitchFamily="34" charset="0"/>
                <a:sym typeface="Barlow" panose="00000500000000000000"/>
              </a:defRPr>
            </a:lvl1pPr>
            <a:lvl2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algn="ctr">
              <a:buClr>
                <a:schemeClr val="dk1"/>
              </a:buClr>
              <a:buSzPts val="5000"/>
              <a:buFont typeface="Barlow" panose="00000500000000000000"/>
              <a:buNone/>
              <a:defRPr sz="5000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 panose="0000050000000000000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G = 5.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G = 5,5.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G = 4.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/>
                <a:cs typeface="Arial" panose="020B0604020202020204" pitchFamily="34" charset="0"/>
                <a:sym typeface="Barlow" panose="00000500000000000000"/>
              </a:rPr>
              <a:t> G = 6.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/>
              <a:cs typeface="Arial" panose="020B0604020202020204" pitchFamily="34" charset="0"/>
              <a:sym typeface="Barlow" panose="0000050000000000000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Thanks!</a:t>
            </a:r>
            <a:endParaRPr sz="9600" dirty="0"/>
          </a:p>
        </p:txBody>
      </p:sp>
      <p:sp>
        <p:nvSpPr>
          <p:cNvPr id="4" name="Google Shape;283;p27"/>
          <p:cNvSpPr txBox="1"/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 panose="02000000000000000000"/>
                <a:sym typeface="Patua One" panose="0200000000000000000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 b="0" i="0" u="none" strike="noStrike" cap="none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 b="0" i="0" u="none" strike="noStrike" cap="none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 b="0" i="0" u="none" strike="noStrike" cap="none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 b="0" i="0" u="none" strike="noStrike" cap="none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 b="0" i="0" u="none" strike="noStrike" cap="none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 b="0" i="0" u="none" strike="noStrike" cap="none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 b="0" i="0" u="none" strike="noStrike" cap="none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 panose="02000000000000000000"/>
              <a:buNone/>
              <a:defRPr sz="3500" b="0" i="0" u="none" strike="noStrike" cap="none">
                <a:solidFill>
                  <a:schemeClr val="dk1"/>
                </a:solidFill>
                <a:latin typeface="Patua One" panose="02000000000000000000"/>
                <a:ea typeface="Patua One" panose="02000000000000000000"/>
                <a:cs typeface="Patua One" panose="02000000000000000000"/>
                <a:sym typeface="Patua One" panose="02000000000000000000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pic>
        <p:nvPicPr>
          <p:cNvPr id="7" name="Picture 6" descr="Nên mua kính lúp nào cho trẻ?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>
            <a:fillRect/>
          </a:stretch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>
            <a:fillRect/>
          </a:stretch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dirty="0">
                <a:solidFill>
                  <a:srgbClr val="0033CC"/>
                </a:solidFill>
                <a:latin typeface="Arial" panose="020B0604020202020204" pitchFamily="34" charset="0"/>
              </a:rPr>
              <a:t>Kính lúp là một dụng cụ quang bổ trợ cho mắt để quan sát các vật nhỏ</a:t>
            </a:r>
            <a:endParaRPr lang="vi-VN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pic>
        <p:nvPicPr>
          <p:cNvPr id="8" name="Picture 8" descr="Magnifying Glass Brass - Louvre Abu Dhabi Boutiqu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68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/>
          <p:cNvSpPr/>
          <p:nvPr/>
        </p:nvSpPr>
        <p:spPr>
          <a:xfrm flipH="1">
            <a:off x="348221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/>
          <p:cNvSpPr/>
          <p:nvPr/>
        </p:nvSpPr>
        <p:spPr>
          <a:xfrm>
            <a:off x="6324730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/>
          <p:cNvSpPr/>
          <p:nvPr/>
        </p:nvSpPr>
        <p:spPr>
          <a:xfrm flipH="1">
            <a:off x="2836992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267629" y="4213995"/>
            <a:ext cx="8446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200" b="1" noProof="0" dirty="0" err="1">
                <a:solidFill>
                  <a:srgbClr val="0033CC"/>
                </a:solidFill>
              </a:rPr>
              <a:t>Đặt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mắt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để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đón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chùm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tia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ló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và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quan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sát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ảnh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này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27" y="644261"/>
            <a:ext cx="6267746" cy="3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/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/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pic>
        <p:nvPicPr>
          <p:cNvPr id="10" name="Picture 2" descr="Kính Lúp Tìm - Miễn Phí vector hình ảnh trên Pixab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4708746" y="728621"/>
            <a:ext cx="4017159" cy="38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494750" y="959885"/>
            <a:ext cx="4178619" cy="11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Mỗi kính lúp có một số bội giác, kí hiệu là </a:t>
            </a:r>
            <a:r>
              <a:rPr lang="vi-VN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và được ghi bằng các con số như: 2x; 3x; 5x; ...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auto">
          <a:xfrm>
            <a:off x="494750" y="3320513"/>
            <a:ext cx="5317485" cy="7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Kính lúp có số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bội giác càng lớn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khi quan sát một vật thì sẽ thấy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ảnh càng lớn.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1"/>
              <p:cNvSpPr>
                <a:spLocks noChangeArrowheads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solidFill>
                <a:srgbClr val="882E06"/>
              </a:solidFill>
              <a:ln>
                <a:noFill/>
              </a:ln>
            </p:spPr>
            <p:txBody>
              <a:bodyPr wrap="square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457200" eaLnBrk="1" hangingPunct="1">
                  <a:lnSpc>
                    <a:spcPct val="120000"/>
                  </a:lnSpc>
                  <a:buClrTx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ea typeface="+mn-ea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f</m:t>
                        </m:r>
                      </m:den>
                    </m:f>
                  </m:oMath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>
          <p:sp>
            <p:nvSpPr>
              <p:cNvPr id="7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blipFill rotWithShape="1">
                <a:blip r:embed="rId2"/>
                <a:stretch>
                  <a:fillRect l="-46" t="-78" r="40" b="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1991758" y="2299522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bội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giác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1991758" y="2719540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f: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tiêu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cự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(cm)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4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2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525426" y="666833"/>
            <a:ext cx="8420100" cy="9776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192" y="430846"/>
            <a:ext cx="1378822" cy="1378822"/>
          </a:xfrm>
          <a:prstGeom prst="rect">
            <a:avLst/>
          </a:prstGeom>
        </p:spPr>
      </p:pic>
      <p:sp>
        <p:nvSpPr>
          <p:cNvPr id="6" name="Google Shape;269;p26"/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/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Inter" panose="02000503000000020004"/>
              <a:cs typeface="Inter" panose="02000503000000020004"/>
              <a:sym typeface="Inter" panose="02000503000000020004"/>
            </a:endParaRPr>
          </a:p>
        </p:txBody>
      </p:sp>
      <p:sp>
        <p:nvSpPr>
          <p:cNvPr id="9" name="Google Shape;247;p23"/>
          <p:cNvSpPr txBox="1"/>
          <p:nvPr/>
        </p:nvSpPr>
        <p:spPr>
          <a:xfrm>
            <a:off x="1417675" y="547240"/>
            <a:ext cx="6847367" cy="118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Tại sao người thợ sửa đồng hồ lại phải sử dụng kính lúp khi làm việc?</a:t>
            </a:r>
            <a:r>
              <a:rPr lang="en-US" sz="2800" dirty="0"/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26" name="Picture 2" descr="Photographing Grand Seiko's Master Watchmaker at Work | Fstop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1" y="2029757"/>
            <a:ext cx="4711985" cy="2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/>
          <p:cNvSpPr txBox="1"/>
          <p:nvPr/>
        </p:nvSpPr>
        <p:spPr>
          <a:xfrm>
            <a:off x="389861" y="2177804"/>
            <a:ext cx="3785191" cy="236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V</a:t>
            </a:r>
            <a:r>
              <a:rPr lang="vi-VN" sz="2800" dirty="0"/>
              <a:t>ì các linh kiện của đồng hồ khá nhỏ nên cần phóng to ra để nhìn thấy dễ dàng hơn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6429</Words>
  <Application>WPS Presentation</Application>
  <PresentationFormat>On-screen Show (16:9)</PresentationFormat>
  <Paragraphs>352</Paragraphs>
  <Slides>41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41</vt:i4>
      </vt:variant>
    </vt:vector>
  </HeadingPairs>
  <TitlesOfParts>
    <vt:vector size="75" baseType="lpstr">
      <vt:lpstr>Arial</vt:lpstr>
      <vt:lpstr>SimSun</vt:lpstr>
      <vt:lpstr>Wingdings</vt:lpstr>
      <vt:lpstr>Arial</vt:lpstr>
      <vt:lpstr>Patua One</vt:lpstr>
      <vt:lpstr>Inter</vt:lpstr>
      <vt:lpstr>Roboto Black</vt:lpstr>
      <vt:lpstr>Calibri</vt:lpstr>
      <vt:lpstr>Libre Franklin Black</vt:lpstr>
      <vt:lpstr>DM Sans</vt:lpstr>
      <vt:lpstr>Roboto</vt:lpstr>
      <vt:lpstr>Nunito Light</vt:lpstr>
      <vt:lpstr>Montserrat</vt:lpstr>
      <vt:lpstr>Barlow</vt:lpstr>
      <vt:lpstr>Lato</vt:lpstr>
      <vt:lpstr>Fredoka One</vt:lpstr>
      <vt:lpstr>Palanquin Dark</vt:lpstr>
      <vt:lpstr>Lato</vt:lpstr>
      <vt:lpstr>Cambria Math</vt:lpstr>
      <vt:lpstr>Microsoft YaHei</vt:lpstr>
      <vt:lpstr>Arial Unicode MS</vt:lpstr>
      <vt:lpstr>Times New Roman</vt:lpstr>
      <vt:lpstr>#9Slide03 Arima Madurai Black</vt:lpstr>
      <vt:lpstr>Barlow</vt:lpstr>
      <vt:lpstr>Second Derivative Test by Slidesgo</vt:lpstr>
      <vt:lpstr>1_The Physics of Sailing by Slidesgo</vt:lpstr>
      <vt:lpstr>The Physics of Sailing by Slidesgo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BÀI 10 KÍNH LÚP BÀI TẬP THẤU KÍNH</vt:lpstr>
      <vt:lpstr>PowerPoint 演示文稿</vt:lpstr>
      <vt:lpstr>PowerPoint 演示文稿</vt:lpstr>
      <vt:lpstr>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PowerPoint 演示文稿</vt:lpstr>
      <vt:lpstr>PowerPoint 演示文稿</vt:lpstr>
      <vt:lpstr>LUYỆN TẬP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 KÍNH LÚP BÀI TẬP THẤU KÍNH</dc:title>
  <dc:creator>ADMIN</dc:creator>
  <cp:lastModifiedBy>FPT-ASUS</cp:lastModifiedBy>
  <cp:revision>17</cp:revision>
  <dcterms:created xsi:type="dcterms:W3CDTF">2025-12-07T11:19:56Z</dcterms:created>
  <dcterms:modified xsi:type="dcterms:W3CDTF">2025-12-07T11:26:02Z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5A589987D26F4E3C99263F4B075372A5_12</vt:lpwstr>
  </property>
  <property fmtid="{D5CDD505-2E9C-101B-9397-08002B2CF9AE}" pid="3" name="KSOProductBuildVer">
    <vt:lpwstr>1033-12.2.0.23155</vt:lpwstr>
  </property>
</Properties>
</file>