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8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7" r:id="rId3"/>
    <p:sldId id="279" r:id="rId5"/>
    <p:sldId id="383" r:id="rId6"/>
    <p:sldId id="392" r:id="rId7"/>
    <p:sldId id="256" r:id="rId8"/>
    <p:sldId id="394" r:id="rId9"/>
    <p:sldId id="393" r:id="rId10"/>
    <p:sldId id="398" r:id="rId11"/>
    <p:sldId id="365" r:id="rId12"/>
    <p:sldId id="395" r:id="rId13"/>
    <p:sldId id="396" r:id="rId14"/>
    <p:sldId id="399" r:id="rId15"/>
    <p:sldId id="364" r:id="rId16"/>
    <p:sldId id="397" r:id="rId17"/>
    <p:sldId id="348" r:id="rId18"/>
    <p:sldId id="347" r:id="rId19"/>
    <p:sldId id="298" r:id="rId20"/>
    <p:sldId id="327" r:id="rId21"/>
    <p:sldId id="400" r:id="rId22"/>
    <p:sldId id="325" r:id="rId23"/>
    <p:sldId id="313" r:id="rId24"/>
    <p:sldId id="387" r:id="rId25"/>
    <p:sldId id="388" r:id="rId26"/>
    <p:sldId id="389" r:id="rId27"/>
    <p:sldId id="390" r:id="rId28"/>
    <p:sldId id="391" r:id="rId29"/>
    <p:sldId id="314" r:id="rId30"/>
    <p:sldId id="330" r:id="rId31"/>
    <p:sldId id="3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F7931D"/>
    <a:srgbClr val="3B87CD"/>
    <a:srgbClr val="E0702A"/>
    <a:srgbClr val="AD4F0F"/>
    <a:srgbClr val="D36113"/>
    <a:srgbClr val="5DD2FF"/>
    <a:srgbClr val="00B0F0"/>
    <a:srgbClr val="1596F3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8" y="54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476320"/>
            <a:ext cx="10800000" cy="792000"/>
          </a:xfrm>
        </p:spPr>
        <p:txBody>
          <a:bodyPr lIns="0" tIns="0" rIns="0" bIns="0" anchor="t" anchorCtr="0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2130" y="456216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cây quất</a:t>
            </a:r>
            <a:endParaRPr lang="en-US" sz="4800"/>
          </a:p>
        </p:txBody>
      </p:sp>
      <p:sp>
        <p:nvSpPr>
          <p:cNvPr id="7" name="Google Shape;1881;p31"/>
          <p:cNvSpPr txBox="1"/>
          <p:nvPr/>
        </p:nvSpPr>
        <p:spPr>
          <a:xfrm>
            <a:off x="-461033" y="1271275"/>
            <a:ext cx="77058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kumquat </a:t>
            </a:r>
            <a:r>
              <a:rPr lang="en-US" sz="7200" b="1" dirty="0">
                <a:solidFill>
                  <a:srgbClr val="AD4F0F"/>
                </a:solidFill>
              </a:rPr>
              <a:t>tree </a:t>
            </a:r>
            <a:endParaRPr lang="en-US" sz="7200" b="1" dirty="0">
              <a:solidFill>
                <a:srgbClr val="AD4F0F"/>
              </a:solidFill>
            </a:endParaRPr>
          </a:p>
        </p:txBody>
      </p:sp>
      <p:pic>
        <p:nvPicPr>
          <p:cNvPr id="26" name="Content Placeholder 25"/>
          <p:cNvPicPr>
            <a:picLocks noChangeAspect="1"/>
          </p:cNvPicPr>
          <p:nvPr>
            <p:ph idx="1"/>
          </p:nvPr>
        </p:nvPicPr>
        <p:blipFill rotWithShape="1">
          <a:blip r:embed="rId1"/>
          <a:srcRect t="34337" b="33593"/>
          <a:stretch>
            <a:fillRect/>
          </a:stretch>
        </p:blipFill>
        <p:spPr>
          <a:xfrm>
            <a:off x="5856605" y="1928495"/>
            <a:ext cx="487299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816" y="1271454"/>
            <a:ext cx="5772150" cy="3848100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-610893" y="1271275"/>
            <a:ext cx="77058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peach blossom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endParaRPr lang="en-US" sz="7200" b="1" dirty="0">
              <a:solidFill>
                <a:srgbClr val="AD4F0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Google Shape;1881;p31"/>
          <p:cNvSpPr txBox="1"/>
          <p:nvPr/>
        </p:nvSpPr>
        <p:spPr>
          <a:xfrm>
            <a:off x="-610893" y="1271275"/>
            <a:ext cx="77058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decoration</a:t>
            </a:r>
            <a:endParaRPr lang="en-US" sz="7200" b="1" dirty="0">
              <a:solidFill>
                <a:srgbClr val="AD4F0F"/>
              </a:solidFill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428105" y="538480"/>
            <a:ext cx="5114925" cy="3559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12092" y="129220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offering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040" y="490961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đồ thờ cúng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392204" y="3349222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/ˈɒfərɪŋ/</a:t>
            </a:r>
            <a:endParaRPr lang="en-US" sz="4800" b="1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121" y="1766887"/>
            <a:ext cx="5638800" cy="378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0" name="Picture 6" descr="Cây nêu ngày Tết là cây gì? Hình ảnh cây nêu ngày Tết? Ngày hội trình diễn cây  Nêu lần thứ 2 được tổ chức năm nào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795"/>
            <a:ext cx="4853940" cy="53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/>
          <p:nvPr/>
        </p:nvSpPr>
        <p:spPr>
          <a:xfrm>
            <a:off x="0" y="1336040"/>
            <a:ext cx="744537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bamboo pole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  <a:endParaRPr lang="en-US" sz="5400" b="1" dirty="0">
              <a:solidFill>
                <a:srgbClr val="AD4F0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3708" y="12312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pray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826" y="45999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cầu nguyện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835581" y="3036558"/>
            <a:ext cx="1907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/preɪ/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79390" y="2139950"/>
            <a:ext cx="6074410" cy="3954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39114" y="1554381"/>
            <a:ext cx="6468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chase away </a:t>
            </a:r>
            <a:r>
              <a:rPr lang="en-US" sz="7200">
                <a:solidFill>
                  <a:srgbClr val="AD4F0F"/>
                </a:solidFill>
              </a:rPr>
              <a:t>(v)</a:t>
            </a:r>
            <a:endParaRPr lang="en-US" sz="7200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598" y="46886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xua đuổi</a:t>
            </a:r>
            <a:endParaRPr lang="en-US" sz="4800"/>
          </a:p>
        </p:txBody>
      </p:sp>
      <p:pic>
        <p:nvPicPr>
          <p:cNvPr id="8" name="Content Placeholder 7" descr="205529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71615" y="1800860"/>
            <a:ext cx="4351655" cy="43516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096303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5044" y="1040702"/>
            <a:ext cx="87049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993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70270" y="1722163"/>
          <a:ext cx="10844398" cy="3701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5628"/>
                <a:gridCol w="1557337"/>
                <a:gridCol w="1611433"/>
              </a:tblGrid>
              <a:tr h="4865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Sentences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T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F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</a:tr>
              <a:tr h="479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1. Elena and Trang are at Sa Dec Flower Village.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63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2. Many people visit ﬂower villages to take photos.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44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3. Trang’s family usually buys kumquat trees and peach</a:t>
                      </a:r>
                      <a:endParaRPr lang="en-US" sz="2200" dirty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blossoms at Nhat Tan Village.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63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4. Flowers are not part of any Vietnamese traditions.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5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dirty="0">
                          <a:latin typeface="+mn-lt"/>
                        </a:rPr>
                        <a:t>5. People decorate bamboo poles with small bells and lanterns for New Years.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5716" y="2210483"/>
            <a:ext cx="617742" cy="499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2058" y="2709733"/>
            <a:ext cx="617742" cy="499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2058" y="3455528"/>
            <a:ext cx="617742" cy="4992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0040" y="4122392"/>
            <a:ext cx="617742" cy="4992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9363" y="4797277"/>
            <a:ext cx="617742" cy="4992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52023" y="2241153"/>
            <a:ext cx="5611945" cy="49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FF0000"/>
                </a:solidFill>
              </a:rPr>
              <a:t>Trang’s cousin is at Sa Dec Flower Village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2023" y="4122392"/>
            <a:ext cx="6420687" cy="4966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FF0000"/>
                </a:solidFill>
              </a:rPr>
              <a:t>Plants and flowers are an important part of Tet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9" y="5708757"/>
            <a:ext cx="11878410" cy="80139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19864" y="6056316"/>
            <a:ext cx="1725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380636" y="6053442"/>
            <a:ext cx="13742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9433" y="6501523"/>
            <a:ext cx="7277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1" y="5736361"/>
            <a:ext cx="12105919" cy="40266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610928" y="6101398"/>
            <a:ext cx="9494991" cy="8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28" y="5769326"/>
            <a:ext cx="11754928" cy="79460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10526341" y="6122793"/>
            <a:ext cx="13884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27509" y="6563933"/>
            <a:ext cx="4314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09" y="5510731"/>
            <a:ext cx="11692521" cy="1247441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0999328" y="5881657"/>
            <a:ext cx="4424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3544" y="6299528"/>
            <a:ext cx="6382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7027" y="1085923"/>
            <a:ext cx="76282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phrases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correct pictures.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08035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053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b="81877"/>
          <a:stretch>
            <a:fillRect/>
          </a:stretch>
        </p:blipFill>
        <p:spPr>
          <a:xfrm>
            <a:off x="487067" y="1637641"/>
            <a:ext cx="2932590" cy="56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21838" b="62125"/>
          <a:stretch>
            <a:fillRect/>
          </a:stretch>
        </p:blipFill>
        <p:spPr>
          <a:xfrm>
            <a:off x="4383303" y="1662917"/>
            <a:ext cx="2932590" cy="54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227" t="42242" r="-227" b="41526"/>
          <a:stretch>
            <a:fillRect/>
          </a:stretch>
        </p:blipFill>
        <p:spPr>
          <a:xfrm>
            <a:off x="8715269" y="1658982"/>
            <a:ext cx="2932590" cy="553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t="61343" b="19491"/>
          <a:stretch>
            <a:fillRect/>
          </a:stretch>
        </p:blipFill>
        <p:spPr>
          <a:xfrm>
            <a:off x="2347195" y="2243720"/>
            <a:ext cx="2932590" cy="653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82790"/>
          <a:stretch>
            <a:fillRect/>
          </a:stretch>
        </p:blipFill>
        <p:spPr>
          <a:xfrm>
            <a:off x="6549286" y="2243721"/>
            <a:ext cx="2932590" cy="586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54030"/>
          <a:stretch>
            <a:fillRect/>
          </a:stretch>
        </p:blipFill>
        <p:spPr>
          <a:xfrm>
            <a:off x="350863" y="2886196"/>
            <a:ext cx="2171046" cy="1513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1896"/>
          <a:stretch>
            <a:fillRect/>
          </a:stretch>
        </p:blipFill>
        <p:spPr>
          <a:xfrm>
            <a:off x="4867668" y="2897135"/>
            <a:ext cx="2271802" cy="1513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b="68685"/>
          <a:stretch>
            <a:fillRect/>
          </a:stretch>
        </p:blipFill>
        <p:spPr>
          <a:xfrm>
            <a:off x="9348349" y="2795679"/>
            <a:ext cx="2299510" cy="15085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34337" b="33593"/>
          <a:stretch>
            <a:fillRect/>
          </a:stretch>
        </p:blipFill>
        <p:spPr>
          <a:xfrm>
            <a:off x="2553415" y="4799220"/>
            <a:ext cx="2299511" cy="15449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68871"/>
          <a:stretch>
            <a:fillRect/>
          </a:stretch>
        </p:blipFill>
        <p:spPr>
          <a:xfrm>
            <a:off x="7239363" y="4792885"/>
            <a:ext cx="2299511" cy="149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5078 0.6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36146 0.395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14532 0.66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17695 0.30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20651 0.29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自然, 水, 大, 游戏机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5038" b="10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任意多边形: 形状 3"/>
          <p:cNvSpPr/>
          <p:nvPr>
            <p:custDataLst>
              <p:tags r:id="rId3"/>
            </p:custDataLst>
          </p:nvPr>
        </p:nvSpPr>
        <p:spPr>
          <a:xfrm>
            <a:off x="0" y="607060"/>
            <a:ext cx="10663767" cy="5643880"/>
          </a:xfrm>
          <a:custGeom>
            <a:avLst/>
            <a:gdLst>
              <a:gd name="connsiteX0" fmla="*/ 5268375 w 10663767"/>
              <a:gd name="connsiteY0" fmla="*/ 423545 h 5643880"/>
              <a:gd name="connsiteX1" fmla="*/ 5268375 w 10663767"/>
              <a:gd name="connsiteY1" fmla="*/ 5220335 h 5643880"/>
              <a:gd name="connsiteX2" fmla="*/ 10065165 w 10663767"/>
              <a:gd name="connsiteY2" fmla="*/ 5220335 h 5643880"/>
              <a:gd name="connsiteX3" fmla="*/ 10065165 w 10663767"/>
              <a:gd name="connsiteY3" fmla="*/ 423545 h 5643880"/>
              <a:gd name="connsiteX4" fmla="*/ 905880 w 10663767"/>
              <a:gd name="connsiteY4" fmla="*/ 0 h 5643880"/>
              <a:gd name="connsiteX5" fmla="*/ 10663767 w 10663767"/>
              <a:gd name="connsiteY5" fmla="*/ 0 h 5643880"/>
              <a:gd name="connsiteX6" fmla="*/ 10663767 w 10663767"/>
              <a:gd name="connsiteY6" fmla="*/ 5643880 h 5643880"/>
              <a:gd name="connsiteX7" fmla="*/ 905880 w 10663767"/>
              <a:gd name="connsiteY7" fmla="*/ 5643880 h 5643880"/>
              <a:gd name="connsiteX8" fmla="*/ 0 w 10663767"/>
              <a:gd name="connsiteY8" fmla="*/ 0 h 5643880"/>
              <a:gd name="connsiteX9" fmla="*/ 767080 w 10663767"/>
              <a:gd name="connsiteY9" fmla="*/ 0 h 5643880"/>
              <a:gd name="connsiteX10" fmla="*/ 767080 w 10663767"/>
              <a:gd name="connsiteY10" fmla="*/ 5643880 h 5643880"/>
              <a:gd name="connsiteX11" fmla="*/ 0 w 10663767"/>
              <a:gd name="connsiteY11" fmla="*/ 5643880 h 56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3767" h="5643880">
                <a:moveTo>
                  <a:pt x="5268375" y="423545"/>
                </a:moveTo>
                <a:lnTo>
                  <a:pt x="5268375" y="5220335"/>
                </a:lnTo>
                <a:lnTo>
                  <a:pt x="10065165" y="5220335"/>
                </a:lnTo>
                <a:lnTo>
                  <a:pt x="10065165" y="423545"/>
                </a:lnTo>
                <a:close/>
                <a:moveTo>
                  <a:pt x="905880" y="0"/>
                </a:moveTo>
                <a:lnTo>
                  <a:pt x="10663767" y="0"/>
                </a:lnTo>
                <a:lnTo>
                  <a:pt x="10663767" y="5643880"/>
                </a:lnTo>
                <a:lnTo>
                  <a:pt x="905880" y="5643880"/>
                </a:lnTo>
                <a:close/>
                <a:moveTo>
                  <a:pt x="0" y="0"/>
                </a:moveTo>
                <a:lnTo>
                  <a:pt x="767080" y="0"/>
                </a:lnTo>
                <a:lnTo>
                  <a:pt x="767080" y="5643880"/>
                </a:lnTo>
                <a:lnTo>
                  <a:pt x="0" y="564388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0909">
              <a:shade val="50000"/>
            </a:srgbClr>
          </a:lnRef>
          <a:fillRef idx="1">
            <a:srgbClr val="FF0909"/>
          </a:fillRef>
          <a:effectRef idx="0">
            <a:srgbClr val="FF0909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215265" y="1027430"/>
            <a:ext cx="336550" cy="3365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0909">
              <a:shade val="50000"/>
            </a:srgbClr>
          </a:lnRef>
          <a:fillRef idx="1">
            <a:srgbClr val="FF0909"/>
          </a:fillRef>
          <a:effectRef idx="0">
            <a:srgbClr val="FF0909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5"/>
            </p:custDataLst>
          </p:nvPr>
        </p:nvSpPr>
        <p:spPr>
          <a:xfrm rot="5400000">
            <a:off x="346998" y="1151531"/>
            <a:ext cx="102484" cy="88348"/>
          </a:xfrm>
          <a:prstGeom prst="triangl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0909">
              <a:shade val="50000"/>
            </a:srgbClr>
          </a:lnRef>
          <a:fillRef idx="1">
            <a:srgbClr val="FF0909"/>
          </a:fillRef>
          <a:effectRef idx="0">
            <a:srgbClr val="FF0909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281940" y="5753100"/>
            <a:ext cx="203835" cy="0"/>
          </a:xfrm>
          <a:prstGeom prst="line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style>
          <a:lnRef idx="1">
            <a:srgbClr val="FF0909"/>
          </a:lnRef>
          <a:fillRef idx="0">
            <a:srgbClr val="FF0909"/>
          </a:fillRef>
          <a:effectRef idx="0">
            <a:srgbClr val="FF0909"/>
          </a:effectRef>
          <a:fontRef idx="minor">
            <a:sysClr val="windowText" lastClr="000000"/>
          </a:fontRef>
        </p:style>
      </p:cxn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281940" y="5827395"/>
            <a:ext cx="155575" cy="0"/>
          </a:xfrm>
          <a:prstGeom prst="line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style>
          <a:lnRef idx="1">
            <a:srgbClr val="FF0909"/>
          </a:lnRef>
          <a:fillRef idx="0">
            <a:srgbClr val="FF0909"/>
          </a:fillRef>
          <a:effectRef idx="0">
            <a:srgbClr val="FF0909"/>
          </a:effectRef>
          <a:fontRef idx="minor">
            <a:sysClr val="windowText" lastClr="000000"/>
          </a:fontRef>
        </p:style>
      </p:cxnSp>
      <p:sp>
        <p:nvSpPr>
          <p:cNvPr id="45" name="矩形 44"/>
          <p:cNvSpPr/>
          <p:nvPr>
            <p:custDataLst>
              <p:tags r:id="rId8"/>
            </p:custDataLst>
          </p:nvPr>
        </p:nvSpPr>
        <p:spPr>
          <a:xfrm>
            <a:off x="365540" y="3276772"/>
            <a:ext cx="36000" cy="304456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0909">
              <a:shade val="50000"/>
            </a:srgbClr>
          </a:lnRef>
          <a:fillRef idx="1">
            <a:srgbClr val="FF0909"/>
          </a:fillRef>
          <a:effectRef idx="0">
            <a:srgbClr val="FF0909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1424940" y="903604"/>
            <a:ext cx="3585600" cy="426993"/>
          </a:xfrm>
        </p:spPr>
        <p:txBody>
          <a:bodyPr wrap="square" lIns="0" tIns="0" rIns="0" bIns="0" anchor="b" anchorCtr="0">
            <a:normAutofit/>
          </a:bodyPr>
          <a:lstStyle/>
          <a:p>
            <a:r>
              <a:rPr lang="en-US" sz="2000" spc="0" dirty="0">
                <a:latin typeface="+mj-lt"/>
              </a:rPr>
              <a:t>PRACTICE</a:t>
            </a:r>
            <a:endParaRPr lang="en-US" sz="2000" spc="0" dirty="0">
              <a:latin typeface="+mj-lt"/>
            </a:endParaRPr>
          </a:p>
        </p:txBody>
      </p:sp>
      <p:sp>
        <p:nvSpPr>
          <p:cNvPr id="5" name="矩形 4"/>
          <p:cNvSpPr/>
          <p:nvPr>
            <p:custDataLst>
              <p:tags r:id="rId10"/>
            </p:custDataLst>
          </p:nvPr>
        </p:nvSpPr>
        <p:spPr>
          <a:xfrm>
            <a:off x="1424992" y="1696435"/>
            <a:ext cx="3393336" cy="40601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custDataLst>
      <p:tags r:id="rId1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5272" y="143629"/>
            <a:ext cx="89105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WARM-UP: GUESS THE FESTIVAL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ung cake: A must-have food in Vietnamese Tet holida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33" y="1225194"/>
            <a:ext cx="6406072" cy="46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0533" y="1225194"/>
            <a:ext cx="3231375" cy="23203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31908" y="1225194"/>
            <a:ext cx="3174697" cy="23203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0533" y="3553203"/>
            <a:ext cx="3231375" cy="23203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31908" y="3553203"/>
            <a:ext cx="3174697" cy="23203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24200" y="6234430"/>
            <a:ext cx="63017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TET ( LUNAR NEW YEAR)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2797" y="1168073"/>
            <a:ext cx="868062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sentences with the verbs from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box.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7406" y="112713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91" y="102449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6"/>
          <p:cNvSpPr txBox="1"/>
          <p:nvPr/>
        </p:nvSpPr>
        <p:spPr>
          <a:xfrm>
            <a:off x="436983" y="2751454"/>
            <a:ext cx="11310971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7931D"/>
                </a:solidFill>
              </a:rPr>
              <a:t>1.</a:t>
            </a:r>
            <a:r>
              <a:rPr lang="en-US" sz="3200" dirty="0"/>
              <a:t> The British decorate their Christmas trees and ______ presents under them.</a:t>
            </a:r>
            <a:endParaRPr lang="en-US" sz="3200" dirty="0"/>
          </a:p>
          <a:p>
            <a:endParaRPr lang="en-US" sz="800" dirty="0"/>
          </a:p>
          <a:p>
            <a:r>
              <a:rPr lang="en-US" sz="3200" b="1" dirty="0">
                <a:solidFill>
                  <a:srgbClr val="F7931D"/>
                </a:solidFill>
              </a:rPr>
              <a:t>2.</a:t>
            </a:r>
            <a:r>
              <a:rPr lang="en-US" sz="3200" dirty="0"/>
              <a:t> Tom likes to ______ the view from the hill.</a:t>
            </a:r>
            <a:endParaRPr lang="en-US" sz="3200" dirty="0"/>
          </a:p>
          <a:p>
            <a:endParaRPr lang="en-US" sz="800" dirty="0"/>
          </a:p>
          <a:p>
            <a:r>
              <a:rPr lang="en-US" sz="3200" b="1" dirty="0">
                <a:solidFill>
                  <a:srgbClr val="F7931D"/>
                </a:solidFill>
              </a:rPr>
              <a:t>3.</a:t>
            </a:r>
            <a:r>
              <a:rPr lang="en-US" sz="3200" dirty="0"/>
              <a:t> In many cultures, knocking on wood is a way to ______ away bad spirits.</a:t>
            </a:r>
            <a:endParaRPr lang="en-US" sz="3200" dirty="0"/>
          </a:p>
          <a:p>
            <a:endParaRPr lang="en-US" sz="800" dirty="0"/>
          </a:p>
          <a:p>
            <a:r>
              <a:rPr lang="en-US" sz="3200" b="1" dirty="0">
                <a:solidFill>
                  <a:srgbClr val="F7931D"/>
                </a:solidFill>
              </a:rPr>
              <a:t>4.</a:t>
            </a:r>
            <a:r>
              <a:rPr lang="en-US" sz="3200" dirty="0"/>
              <a:t> Many Asians go to Buddhist temples to ______ for good luck.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3011" y="1664296"/>
            <a:ext cx="5680197" cy="105260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514219" y="2795425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EF4B66"/>
                </a:solidFill>
                <a:latin typeface="MyriadPro-Regular"/>
              </a:rPr>
              <a:t>place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95933" y="3905587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EF4B66"/>
                </a:solidFill>
                <a:latin typeface="MyriadPro-Regular"/>
              </a:rPr>
              <a:t>admire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90064" y="4497515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EF4B66"/>
                </a:solidFill>
                <a:latin typeface="MyriadPro-Regular"/>
              </a:rPr>
              <a:t>chase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87762" y="5588058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EF4B66"/>
                </a:solidFill>
                <a:latin typeface="MyriadPro-Regular"/>
              </a:rPr>
              <a:t>pray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75274" y="1317437"/>
            <a:ext cx="44345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New </a:t>
            </a:r>
            <a:r>
              <a:rPr lang="en-US" sz="2400" b="1" dirty="0"/>
              <a:t>Years around the </a:t>
            </a:r>
            <a:r>
              <a:rPr lang="en-US" sz="2400" b="1"/>
              <a:t>world.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067" y="173266"/>
            <a:ext cx="63533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748" y="1359754"/>
            <a:ext cx="1112176" cy="345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3655" y="1730472"/>
            <a:ext cx="112310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People around the world celebrate New Years differently. Choose the  tradition below. </a:t>
            </a:r>
            <a:endParaRPr lang="en-US" sz="24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207"/>
          <a:stretch>
            <a:fillRect/>
          </a:stretch>
        </p:blipFill>
        <p:spPr>
          <a:xfrm>
            <a:off x="182522" y="2474518"/>
            <a:ext cx="5563822" cy="29342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1793"/>
          <a:stretch>
            <a:fillRect/>
          </a:stretch>
        </p:blipFill>
        <p:spPr>
          <a:xfrm>
            <a:off x="5989710" y="2786595"/>
            <a:ext cx="5950244" cy="26221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861097" y="2217179"/>
            <a:ext cx="13859" cy="46408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837882" cy="6619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882" y="702087"/>
            <a:ext cx="7040843" cy="1746382"/>
          </a:xfrm>
          <a:prstGeom prst="rect">
            <a:avLst/>
          </a:prstGeom>
        </p:spPr>
      </p:pic>
      <p:pic>
        <p:nvPicPr>
          <p:cNvPr id="1026" name="Picture 2" descr="Japan Group Tours &amp; Adventure Travel - Explore Worldw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37" y="2831136"/>
            <a:ext cx="4892273" cy="32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861" y="0"/>
            <a:ext cx="514975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691" y="852819"/>
            <a:ext cx="6267718" cy="2486301"/>
          </a:xfrm>
          <a:prstGeom prst="rect">
            <a:avLst/>
          </a:prstGeom>
        </p:spPr>
      </p:pic>
      <p:pic>
        <p:nvPicPr>
          <p:cNvPr id="2050" name="Picture 2" descr="10 Best Thailand Tours &amp; Trips 2025/2026 - TourRa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83" y="3429000"/>
            <a:ext cx="4773296" cy="31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23" y="-46939"/>
            <a:ext cx="6136096" cy="6904939"/>
          </a:xfrm>
          <a:prstGeom prst="rect">
            <a:avLst/>
          </a:prstGeom>
        </p:spPr>
      </p:pic>
      <p:pic>
        <p:nvPicPr>
          <p:cNvPr id="3074" name="Picture 2" descr="USA – JCD Immigration Consul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24" y="252078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38" y="0"/>
            <a:ext cx="54362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558" y="653414"/>
            <a:ext cx="6743525" cy="21507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75274" y="1317437"/>
            <a:ext cx="44345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New </a:t>
            </a:r>
            <a:r>
              <a:rPr lang="en-US" sz="2400" b="1" dirty="0"/>
              <a:t>Years around the </a:t>
            </a:r>
            <a:r>
              <a:rPr lang="en-US" sz="2400" b="1"/>
              <a:t>world.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067" y="173266"/>
            <a:ext cx="63533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748" y="1359754"/>
            <a:ext cx="1112176" cy="345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3655" y="1730472"/>
            <a:ext cx="112310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People around the world celebrate New Years differently. Choose the  tradition below. </a:t>
            </a:r>
            <a:endParaRPr lang="en-US" sz="24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207"/>
          <a:stretch>
            <a:fillRect/>
          </a:stretch>
        </p:blipFill>
        <p:spPr>
          <a:xfrm>
            <a:off x="182522" y="2474518"/>
            <a:ext cx="5563822" cy="29342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1793"/>
          <a:stretch>
            <a:fillRect/>
          </a:stretch>
        </p:blipFill>
        <p:spPr>
          <a:xfrm>
            <a:off x="5989710" y="2786595"/>
            <a:ext cx="5950244" cy="262216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67566" y="2976094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7502" y="3985598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7502" y="5005086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80779" y="3388559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1987" y="4856001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5861097" y="2217179"/>
            <a:ext cx="13859" cy="46408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90971"/>
            <a:ext cx="3809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164568"/>
            <a:ext cx="10916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</a:t>
            </a:r>
            <a:r>
              <a:rPr lang="en-US" sz="3200"/>
              <a:t>Tet holiday</a:t>
            </a:r>
            <a:endParaRPr lang="en-US" sz="32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01" y="2435577"/>
            <a:ext cx="8149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Learn the new words by heart.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/>
              <a:t>- Practise talking about Tet Holiday.</a:t>
            </a:r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01" y="3473121"/>
            <a:ext cx="4249429" cy="29652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86360" y="107568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5272" y="143629"/>
            <a:ext cx="89105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WARM-UP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Pin by Phan Lan on Chibi | Creative calendar, Digital art poster, Vietnam  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2" y="4406824"/>
            <a:ext cx="4138251" cy="32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80415" y="1285875"/>
            <a:ext cx="3872230" cy="2875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806565" y="4356100"/>
            <a:ext cx="4340860" cy="205867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06565" y="1724660"/>
            <a:ext cx="4207510" cy="225806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951230" y="1724660"/>
            <a:ext cx="4083685" cy="22580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951230" y="4356100"/>
            <a:ext cx="4083050" cy="20586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94995" y="132715"/>
            <a:ext cx="2379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Myriad Pro" pitchFamily="34" charset="0"/>
              </a:rPr>
              <a:t>Unit 5</a:t>
            </a:r>
            <a:endParaRPr lang="en-US" sz="4000" b="1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72790" y="200660"/>
            <a:ext cx="814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yriad Pro" pitchFamily="34" charset="0"/>
              </a:rPr>
              <a:t>OUR CUSTOMS AND TRADITIONS</a:t>
            </a:r>
            <a:endParaRPr lang="en-US" sz="3200" b="1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719" y="839601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LESSON 1: GETTING STARTED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12242" y="767736"/>
            <a:ext cx="44277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0702A"/>
                </a:solidFill>
              </a:rPr>
              <a:t>Tet </a:t>
            </a:r>
            <a:r>
              <a:rPr lang="en-US" sz="3200" b="1">
                <a:solidFill>
                  <a:srgbClr val="E0702A"/>
                </a:solidFill>
              </a:rPr>
              <a:t>is coming!</a:t>
            </a:r>
            <a:endParaRPr lang="en-US" sz="3200" b="1" dirty="0">
              <a:solidFill>
                <a:srgbClr val="E070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0" grpId="1"/>
      <p:bldP spid="41" grpId="1"/>
      <p:bldP spid="26" grpId="0"/>
      <p:bldP spid="43" grpId="0"/>
      <p:bldP spid="26" grpId="1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78929" y="1824688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4995" y="132715"/>
            <a:ext cx="1585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 descr="flat-tet-background_23-2149252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0" y="2675255"/>
            <a:ext cx="5923915" cy="394843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72790" y="200660"/>
            <a:ext cx="814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CUSTOMS AND TRADITIONS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3272" y="2078376"/>
            <a:ext cx="44277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0702A"/>
                </a:solidFill>
              </a:rPr>
              <a:t>Tet </a:t>
            </a:r>
            <a:r>
              <a:rPr lang="en-US" sz="3200" b="1">
                <a:solidFill>
                  <a:srgbClr val="E0702A"/>
                </a:solidFill>
              </a:rPr>
              <a:t>is coming!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63272" y="1366377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76" y="1197981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15359" y="1479046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23606" y="228493"/>
            <a:ext cx="802263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7047" y="24910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127" y="435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025" y="1361440"/>
            <a:ext cx="4170045" cy="5038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91285"/>
            <a:ext cx="418174" cy="1293215"/>
          </a:xfrm>
          <a:prstGeom prst="rect">
            <a:avLst/>
          </a:prstGeom>
        </p:spPr>
      </p:pic>
      <p:sp>
        <p:nvSpPr>
          <p:cNvPr id="2" name="Content Placeholder 2"/>
          <p:cNvSpPr>
            <a:spLocks noGrp="1"/>
          </p:cNvSpPr>
          <p:nvPr/>
        </p:nvSpPr>
        <p:spPr>
          <a:xfrm>
            <a:off x="5327650" y="2219325"/>
            <a:ext cx="6191250" cy="1766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1.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Trangand Elena doing?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2.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there in the  photos ?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Track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771" y="751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7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72565713839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9572" y="438509"/>
            <a:ext cx="10632856" cy="5980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422148" y="133573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admire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266" y="435062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chiêm</a:t>
            </a:r>
            <a:r>
              <a:rPr lang="en-US" sz="4800" dirty="0"/>
              <a:t> </a:t>
            </a:r>
            <a:r>
              <a:rPr lang="en-US" sz="4800" dirty="0" err="1"/>
              <a:t>ngưỡng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0" y="1645285"/>
            <a:ext cx="458914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2130" y="456216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cây cảnh</a:t>
            </a:r>
            <a:endParaRPr lang="en-US" sz="4800"/>
          </a:p>
        </p:txBody>
      </p:sp>
      <p:pic>
        <p:nvPicPr>
          <p:cNvPr id="4" name="Content Placeholder 3" descr="the-truong-phu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89880" y="2084705"/>
            <a:ext cx="6527165" cy="4351655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-461033" y="1271275"/>
            <a:ext cx="77058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ornamental </a:t>
            </a:r>
            <a:r>
              <a:rPr lang="en-US" sz="7200" b="1" dirty="0">
                <a:solidFill>
                  <a:srgbClr val="AD4F0F"/>
                </a:solidFill>
              </a:rPr>
              <a:t>tree </a:t>
            </a:r>
            <a:endParaRPr lang="en-US" sz="7200" b="1" dirty="0">
              <a:solidFill>
                <a:srgbClr val="AD4F0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237_1*i*5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LINE_FORE_SCHEMECOLOR_INDEX" val="5"/>
  <p:tag name="KSO_WM_UNIT_LINE_FILL_TYPE" val="2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237_1*i*6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USESOURCEFORMAT_APPLY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8237"/>
  <p:tag name="KSO_WM_UNIT_ID" val="custom20238237_1*a*1"/>
  <p:tag name="KSO_WM_UNIT_TEXT_FILL_FORE_SCHEMECOLOR_INDEX" val="13"/>
  <p:tag name="KSO_WM_UNIT_TEXT_FILL_TYPE" val="1"/>
  <p:tag name="KSO_WM_UNIT_USESOURCEFORMAT_APPLY" val="1"/>
  <p:tag name="KSO_WM_UNIT_PRESET_TEXT" val="Your title here"/>
</p:tagLst>
</file>

<file path=ppt/tags/tag13.xml><?xml version="1.0" encoding="utf-8"?>
<p:tagLst xmlns:p="http://schemas.openxmlformats.org/presentationml/2006/main">
  <p:tag name="KSO_WM_UNIT_TEXT_FILL_FORE_SCHEMECOLOR_INDEX_BRIGHTNESS" val="0.15"/>
  <p:tag name="KSO_WM_DIAGRAM_MAX_ITEMCNT" val="3"/>
  <p:tag name="KSO_WM_DIAGRAM_MIN_ITEMCNT" val="1"/>
  <p:tag name="KSO_WM_DIAGRAM_VIRTUALLY_FRAME" val="{&quot;height&quot;:319.6499938964844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7942_1*l_h_f*1_1_1"/>
  <p:tag name="KSO_WM_TEMPLATE_CATEGORY" val="diagram"/>
  <p:tag name="KSO_WM_TEMPLATE_INDEX" val="20237942"/>
  <p:tag name="KSO_WM_UNIT_LAYERLEVEL" val="1_1_1"/>
  <p:tag name="KSO_WM_TAG_VERSION" val="3.0"/>
  <p:tag name="KSO_WM_BEAUTIFY_FLAG" val="#wm#"/>
  <p:tag name="KSO_WM_UNIT_PRESET_TEXT" val="Presentations are communication tools that can be used as demonstrations, lectures, speeches, reports, and more. It serves a variety of purposes, making presentations powerful tools for convincing and teaching."/>
  <p:tag name="KSO_WM_UNIT_TEXT_FILL_FORE_SCHEMECOLOR_INDEX" val="1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TEMPLATE_MASTER_TYPE" val="0"/>
  <p:tag name="KSO_WM_TEMPLATE_COLOR_TYPE" val="0"/>
  <p:tag name="KSO_WM_SLIDE_TYPE" val="text"/>
  <p:tag name="KSO_WM_SLIDE_SUBTYPE" val="picTxt"/>
  <p:tag name="KSO_WM_SLIDE_SIZE" val="267.15*319.65"/>
  <p:tag name="KSO_WM_SLIDE_POSITION" val="112.2*133.578"/>
  <p:tag name="KSO_WM_DIAGRAM_GROUP_CODE" val="l1-1"/>
  <p:tag name="KSO_WM_SLIDE_DIAGTYPE" val="l"/>
  <p:tag name="KSO_WM_BEAUTIFY_FLAG" val="#wm#"/>
  <p:tag name="KSO_WM_TEMPLATE_CATEGORY" val="custom"/>
  <p:tag name="KSO_WM_SLIDE_LAYOUT" val="a_d_l"/>
  <p:tag name="KSO_WM_SLIDE_LAYOUT_CNT" val="1_1_1"/>
  <p:tag name="KSO_WM_TEMPLATE_INDEX" val="20238237"/>
  <p:tag name="KSO_WM_TEMPLATE_SUBCATEGORY" val="0"/>
  <p:tag name="KSO_WM_SLIDE_INDEX" val="1"/>
  <p:tag name="KSO_WM_TAG_VERSION" val="3.0"/>
  <p:tag name="KSO_WM_SLIDE_ID" val="custom20238237_1"/>
  <p:tag name="KSO_WM_SLIDE_ITEM_CNT" val="1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VALUE" val="1904*33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8237_1*d*1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237_1*i*1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FILL_FORE_SCHEMECOLOR_INDEX" val="14"/>
  <p:tag name="KSO_WM_UNI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237_1*i*2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FILL_FORE_SCHEMECOLOR_INDEX" val="5"/>
  <p:tag name="KSO_WM_UNI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237_1*i*3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237_1*i*4"/>
  <p:tag name="KSO_WM_TEMPLATE_CATEGORY" val="custom"/>
  <p:tag name="KSO_WM_TEMPLATE_INDEX" val="20238237"/>
  <p:tag name="KSO_WM_UNIT_LAYERLEVEL" val="1"/>
  <p:tag name="KSO_WM_TAG_VERSION" val="3.0"/>
  <p:tag name="KSO_WM_BEAUTIFY_FLAG" val="#wm#"/>
  <p:tag name="KSO_WM_DIAGRAM_GROUP_CODE" val="l1-1"/>
  <p:tag name="KSO_WM_UNIT_LINE_FORE_SCHEMECOLOR_INDEX" val="5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1957</Words>
  <Application>WPS Presentation</Application>
  <PresentationFormat>Widescreen</PresentationFormat>
  <Paragraphs>172</Paragraphs>
  <Slides>29</Slides>
  <Notes>21</Notes>
  <HiddenSlides>0</HiddenSlides>
  <MMClips>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SimSun</vt:lpstr>
      <vt:lpstr>Wingdings</vt:lpstr>
      <vt:lpstr>Myriad Pro</vt:lpstr>
      <vt:lpstr>Segoe Print</vt:lpstr>
      <vt:lpstr>Calibri</vt:lpstr>
      <vt:lpstr>Microsoft YaHei</vt:lpstr>
      <vt:lpstr>Arial Unicode MS</vt:lpstr>
      <vt:lpstr>Calibri Light</vt:lpstr>
      <vt:lpstr>Times New Roman</vt:lpstr>
      <vt:lpstr>MyriadPro-Regular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PRACTICE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Huong Ng</cp:lastModifiedBy>
  <cp:revision>242</cp:revision>
  <dcterms:created xsi:type="dcterms:W3CDTF">2020-12-09T02:04:00Z</dcterms:created>
  <dcterms:modified xsi:type="dcterms:W3CDTF">2025-12-02T05:24:47Z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778948B657B8411088F599C3C7293FB0</vt:lpwstr>
  </property>
  <property fmtid="{D5CDD505-2E9C-101B-9397-08002B2CF9AE}" pid="3" name="KSOProductBuildVer">
    <vt:lpwstr>1033-12.2.0.23155</vt:lpwstr>
  </property>
</Properties>
</file>