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348" r:id="rId9"/>
    <p:sldId id="263" r:id="rId10"/>
    <p:sldId id="264" r:id="rId11"/>
    <p:sldId id="265" r:id="rId12"/>
    <p:sldId id="266" r:id="rId13"/>
    <p:sldId id="267" r:id="rId14"/>
    <p:sldId id="268" r:id="rId15"/>
    <p:sldId id="269" r:id="rId16"/>
    <p:sldId id="270" r:id="rId17"/>
    <p:sldId id="272" r:id="rId18"/>
    <p:sldId id="273" r:id="rId19"/>
    <p:sldId id="275" r:id="rId20"/>
    <p:sldId id="276" r:id="rId21"/>
    <p:sldId id="277" r:id="rId22"/>
  </p:sldIdLst>
  <p:sldSz cx="12192000" cy="6858000"/>
  <p:notesSz cx="6858000" cy="9144000"/>
  <p:embeddedFontLs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vwwgEKii6b6IhEkPOmyZt4oJX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5955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87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69649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545246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343512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86550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71142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06271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156917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1323f5010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11323f5010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11323f50106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260711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49383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129123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1084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598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265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153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273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87748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589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24425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33247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524001" y="9144"/>
            <a:ext cx="9143999" cy="68397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9"/>
          <p:cNvSpPr txBox="1"/>
          <p:nvPr/>
        </p:nvSpPr>
        <p:spPr>
          <a:xfrm>
            <a:off x="572132" y="178570"/>
            <a:ext cx="377994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READING</a:t>
            </a:r>
            <a:endParaRPr sz="3600" b="1" i="0" u="none" strike="noStrike" cap="none">
              <a:solidFill>
                <a:schemeClr val="dk1"/>
              </a:solidFill>
              <a:latin typeface="Calibri"/>
              <a:ea typeface="Calibri"/>
              <a:cs typeface="Calibri"/>
              <a:sym typeface="Calibri"/>
            </a:endParaRPr>
          </a:p>
        </p:txBody>
      </p:sp>
      <p:sp>
        <p:nvSpPr>
          <p:cNvPr id="204" name="Google Shape;204;p9"/>
          <p:cNvSpPr/>
          <p:nvPr/>
        </p:nvSpPr>
        <p:spPr>
          <a:xfrm>
            <a:off x="247961" y="1776071"/>
            <a:ext cx="6517178" cy="4749900"/>
          </a:xfrm>
          <a:prstGeom prst="rect">
            <a:avLst/>
          </a:prstGeom>
          <a:solidFill>
            <a:srgbClr val="FFDBAB"/>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1666"/>
              </a:lnSpc>
              <a:spcBef>
                <a:spcPts val="0"/>
              </a:spcBef>
              <a:spcAft>
                <a:spcPts val="0"/>
              </a:spcAft>
              <a:buClr>
                <a:srgbClr val="000000"/>
              </a:buClr>
              <a:buSzPts val="1100"/>
              <a:buFont typeface="Arial"/>
              <a:buNone/>
            </a:pPr>
            <a:r>
              <a:rPr lang="en-US" sz="2400" b="0" i="0" u="none" strike="noStrike" cap="none" dirty="0">
                <a:solidFill>
                  <a:srgbClr val="0C0C0C"/>
                </a:solidFill>
                <a:latin typeface="Calibri"/>
                <a:ea typeface="Calibri"/>
                <a:cs typeface="Calibri"/>
                <a:sym typeface="Calibri"/>
              </a:rPr>
              <a:t>Pho is a special kind of traditional Vietnamese dish. Its main ingredients are rice noodles and slices of beef or chicken. It is one of the most common dishes you will find in Viet Nam. People enjoy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at all times of the day, even for a late night </a:t>
            </a:r>
            <a:r>
              <a:rPr lang="en-US" sz="2400" b="1" i="0" u="sng" strike="noStrike" cap="none" dirty="0">
                <a:solidFill>
                  <a:srgbClr val="0C0C0C"/>
                </a:solidFill>
                <a:highlight>
                  <a:srgbClr val="FFFF00"/>
                </a:highlight>
                <a:latin typeface="Calibri"/>
                <a:ea typeface="Calibri"/>
                <a:cs typeface="Calibri"/>
                <a:sym typeface="Calibri"/>
              </a:rPr>
              <a:t>snack</a:t>
            </a:r>
            <a:r>
              <a:rPr lang="en-US" sz="2400" b="0" i="0" u="none" strike="noStrike" cap="none" dirty="0">
                <a:solidFill>
                  <a:srgbClr val="0C0C0C"/>
                </a:solidFill>
                <a:latin typeface="Calibri"/>
                <a:ea typeface="Calibri"/>
                <a:cs typeface="Calibri"/>
                <a:sym typeface="Calibri"/>
              </a:rPr>
              <a:t>.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has a very special </a:t>
            </a:r>
            <a:r>
              <a:rPr lang="en-US" sz="2400" b="1" i="0" u="sng" strike="noStrike" cap="none" dirty="0">
                <a:solidFill>
                  <a:srgbClr val="0C0C0C"/>
                </a:solidFill>
                <a:highlight>
                  <a:srgbClr val="FFFF00"/>
                </a:highlight>
                <a:latin typeface="Calibri"/>
                <a:ea typeface="Calibri"/>
                <a:cs typeface="Calibri"/>
                <a:sym typeface="Calibri"/>
              </a:rPr>
              <a:t>taste</a:t>
            </a:r>
            <a:r>
              <a:rPr lang="en-US" sz="2400" b="0" i="0" u="none" strike="noStrike" cap="none" dirty="0">
                <a:solidFill>
                  <a:srgbClr val="0C0C0C"/>
                </a:solidFill>
                <a:latin typeface="Calibri"/>
                <a:ea typeface="Calibri"/>
                <a:cs typeface="Calibri"/>
                <a:sym typeface="Calibri"/>
              </a:rPr>
              <a:t>. The rice noodles are made from the best kind of rice. There are two main kinds of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a:t>
            </a:r>
            <a:r>
              <a:rPr lang="en-US" sz="2400" b="0" i="1" u="none" strike="noStrike" cap="none" dirty="0">
                <a:solidFill>
                  <a:srgbClr val="0C0C0C"/>
                </a:solidFill>
                <a:latin typeface="Calibri"/>
                <a:ea typeface="Calibri"/>
                <a:cs typeface="Calibri"/>
                <a:sym typeface="Calibri"/>
              </a:rPr>
              <a:t>pho </a:t>
            </a:r>
            <a:r>
              <a:rPr lang="en-US" sz="2400" b="0" i="1" u="none" strike="noStrike" cap="none" dirty="0" err="1">
                <a:solidFill>
                  <a:srgbClr val="0C0C0C"/>
                </a:solidFill>
                <a:latin typeface="Calibri"/>
                <a:ea typeface="Calibri"/>
                <a:cs typeface="Calibri"/>
                <a:sym typeface="Calibri"/>
              </a:rPr>
              <a:t>bo</a:t>
            </a:r>
            <a:r>
              <a:rPr lang="en-US" sz="2400" b="0" i="1" u="none" strike="noStrike" cap="none" dirty="0">
                <a:solidFill>
                  <a:srgbClr val="0C0C0C"/>
                </a:solidFill>
                <a:latin typeface="Calibri"/>
                <a:ea typeface="Calibri"/>
                <a:cs typeface="Calibri"/>
                <a:sym typeface="Calibri"/>
              </a:rPr>
              <a:t> </a:t>
            </a:r>
            <a:r>
              <a:rPr lang="en-US" sz="2400" b="0" i="0" u="none" strike="noStrike" cap="none" dirty="0">
                <a:solidFill>
                  <a:srgbClr val="0C0C0C"/>
                </a:solidFill>
                <a:latin typeface="Calibri"/>
                <a:ea typeface="Calibri"/>
                <a:cs typeface="Calibri"/>
                <a:sym typeface="Calibri"/>
              </a:rPr>
              <a:t>(beef noodle soup) and </a:t>
            </a:r>
            <a:r>
              <a:rPr lang="en-US" sz="2400" b="0" i="1" u="none" strike="noStrike" cap="none" dirty="0">
                <a:solidFill>
                  <a:srgbClr val="0C0C0C"/>
                </a:solidFill>
                <a:latin typeface="Calibri"/>
                <a:ea typeface="Calibri"/>
                <a:cs typeface="Calibri"/>
                <a:sym typeface="Calibri"/>
              </a:rPr>
              <a:t>pho ga </a:t>
            </a:r>
            <a:r>
              <a:rPr lang="en-US" sz="2400" b="0" i="0" u="none" strike="noStrike" cap="none" dirty="0">
                <a:solidFill>
                  <a:srgbClr val="0C0C0C"/>
                </a:solidFill>
                <a:latin typeface="Calibri"/>
                <a:ea typeface="Calibri"/>
                <a:cs typeface="Calibri"/>
                <a:sym typeface="Calibri"/>
              </a:rPr>
              <a:t>(chicken noodle soup). The </a:t>
            </a:r>
            <a:r>
              <a:rPr lang="en-US" sz="2400" b="1" i="0" u="sng" strike="noStrike" cap="none" dirty="0">
                <a:solidFill>
                  <a:srgbClr val="0C0C0C"/>
                </a:solidFill>
                <a:highlight>
                  <a:srgbClr val="FFFF00"/>
                </a:highlight>
                <a:latin typeface="Calibri"/>
                <a:ea typeface="Calibri"/>
                <a:cs typeface="Calibri"/>
                <a:sym typeface="Calibri"/>
              </a:rPr>
              <a:t>broth</a:t>
            </a:r>
            <a:r>
              <a:rPr lang="en-US" sz="2400" b="0" i="0" u="none" strike="noStrike" cap="none" dirty="0">
                <a:solidFill>
                  <a:srgbClr val="0C0C0C"/>
                </a:solidFill>
                <a:latin typeface="Calibri"/>
                <a:ea typeface="Calibri"/>
                <a:cs typeface="Calibri"/>
                <a:sym typeface="Calibri"/>
              </a:rPr>
              <a:t> for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is made by </a:t>
            </a:r>
            <a:r>
              <a:rPr lang="en-US" sz="2400" b="1" i="0" u="sng" strike="noStrike" cap="none" dirty="0">
                <a:solidFill>
                  <a:srgbClr val="0C0C0C"/>
                </a:solidFill>
                <a:highlight>
                  <a:srgbClr val="FFFF00"/>
                </a:highlight>
                <a:latin typeface="Calibri"/>
                <a:ea typeface="Calibri"/>
                <a:cs typeface="Calibri"/>
                <a:sym typeface="Calibri"/>
              </a:rPr>
              <a:t>stewing</a:t>
            </a:r>
            <a:r>
              <a:rPr lang="en-US" sz="2400" b="0" i="0" u="none" strike="noStrike" cap="none" dirty="0">
                <a:solidFill>
                  <a:srgbClr val="0C0C0C"/>
                </a:solidFill>
                <a:latin typeface="Calibri"/>
                <a:ea typeface="Calibri"/>
                <a:cs typeface="Calibri"/>
                <a:sym typeface="Calibri"/>
              </a:rPr>
              <a:t> beef or chicken bones for a long time in a big pot. The meat (beef and chicken) served with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is </a:t>
            </a:r>
            <a:r>
              <a:rPr lang="en-US" sz="2400" b="1" i="0" u="sng" strike="noStrike" cap="none" dirty="0">
                <a:solidFill>
                  <a:srgbClr val="0C0C0C"/>
                </a:solidFill>
                <a:highlight>
                  <a:srgbClr val="FFFF00"/>
                </a:highlight>
                <a:latin typeface="Calibri"/>
                <a:ea typeface="Calibri"/>
                <a:cs typeface="Calibri"/>
                <a:sym typeface="Calibri"/>
              </a:rPr>
              <a:t>boneless</a:t>
            </a:r>
            <a:r>
              <a:rPr lang="en-US" sz="2400" b="1" i="0" u="none" strike="noStrike" cap="none" dirty="0">
                <a:solidFill>
                  <a:srgbClr val="0C0C0C"/>
                </a:solidFill>
                <a:highlight>
                  <a:srgbClr val="FFFF00"/>
                </a:highlight>
                <a:latin typeface="Calibri"/>
                <a:ea typeface="Calibri"/>
                <a:cs typeface="Calibri"/>
                <a:sym typeface="Calibri"/>
              </a:rPr>
              <a:t> </a:t>
            </a:r>
            <a:r>
              <a:rPr lang="en-US" sz="2400" b="0" i="0" u="none" strike="noStrike" cap="none" dirty="0">
                <a:solidFill>
                  <a:srgbClr val="0C0C0C"/>
                </a:solidFill>
                <a:latin typeface="Calibri"/>
                <a:ea typeface="Calibri"/>
                <a:cs typeface="Calibri"/>
                <a:sym typeface="Calibri"/>
              </a:rPr>
              <a:t>and cut into thin slices ... It's really delicious! </a:t>
            </a:r>
            <a:br>
              <a:rPr lang="en-US" sz="2400" b="0" i="0" u="none" strike="noStrike" cap="none" dirty="0">
                <a:solidFill>
                  <a:srgbClr val="0C0C0C"/>
                </a:solidFill>
                <a:latin typeface="Calibri"/>
                <a:ea typeface="Calibri"/>
                <a:cs typeface="Calibri"/>
                <a:sym typeface="Calibri"/>
              </a:rPr>
            </a:br>
            <a:endParaRPr sz="2400" b="0" i="0" u="none" strike="noStrike" cap="none" dirty="0">
              <a:solidFill>
                <a:schemeClr val="lt1"/>
              </a:solidFill>
              <a:latin typeface="Calibri"/>
              <a:ea typeface="Calibri"/>
              <a:cs typeface="Calibri"/>
              <a:sym typeface="Calibri"/>
            </a:endParaRPr>
          </a:p>
        </p:txBody>
      </p:sp>
      <p:sp>
        <p:nvSpPr>
          <p:cNvPr id="205" name="Google Shape;205;p9"/>
          <p:cNvSpPr/>
          <p:nvPr/>
        </p:nvSpPr>
        <p:spPr>
          <a:xfrm>
            <a:off x="766592" y="1174747"/>
            <a:ext cx="106588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Read Phong's blog. Match the underlined words in the text with their meanings. </a:t>
            </a:r>
            <a:endParaRPr sz="2400" b="0" i="0" u="none" strike="noStrike" cap="none">
              <a:solidFill>
                <a:srgbClr val="000000"/>
              </a:solidFill>
              <a:latin typeface="Calibri"/>
              <a:ea typeface="Calibri"/>
              <a:cs typeface="Calibri"/>
              <a:sym typeface="Calibri"/>
            </a:endParaRPr>
          </a:p>
        </p:txBody>
      </p:sp>
      <p:grpSp>
        <p:nvGrpSpPr>
          <p:cNvPr id="206" name="Google Shape;206;p9"/>
          <p:cNvGrpSpPr/>
          <p:nvPr/>
        </p:nvGrpSpPr>
        <p:grpSpPr>
          <a:xfrm>
            <a:off x="247341" y="1126540"/>
            <a:ext cx="519251" cy="584775"/>
            <a:chOff x="487066" y="1334106"/>
            <a:chExt cx="582963" cy="657458"/>
          </a:xfrm>
        </p:grpSpPr>
        <p:sp>
          <p:nvSpPr>
            <p:cNvPr id="207" name="Google Shape;207;p9"/>
            <p:cNvSpPr/>
            <p:nvPr/>
          </p:nvSpPr>
          <p:spPr>
            <a:xfrm>
              <a:off x="487066" y="1357586"/>
              <a:ext cx="582963" cy="574920"/>
            </a:xfrm>
            <a:prstGeom prst="roundRect">
              <a:avLst>
                <a:gd name="adj" fmla="val 16667"/>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208" name="Google Shape;208;p9"/>
            <p:cNvSpPr txBox="1"/>
            <p:nvPr/>
          </p:nvSpPr>
          <p:spPr>
            <a:xfrm>
              <a:off x="609496" y="1334106"/>
              <a:ext cx="299818" cy="6574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1</a:t>
              </a:r>
              <a:endParaRPr sz="3200" b="1" i="0" u="none" strike="noStrike" cap="none">
                <a:solidFill>
                  <a:schemeClr val="lt1"/>
                </a:solidFill>
                <a:latin typeface="Open Sans"/>
                <a:ea typeface="Open Sans"/>
                <a:cs typeface="Open Sans"/>
                <a:sym typeface="Open Sans"/>
              </a:endParaRPr>
            </a:p>
          </p:txBody>
        </p:sp>
      </p:grpSp>
      <p:sp>
        <p:nvSpPr>
          <p:cNvPr id="209" name="Google Shape;209;p9"/>
          <p:cNvSpPr/>
          <p:nvPr/>
        </p:nvSpPr>
        <p:spPr>
          <a:xfrm>
            <a:off x="6936263" y="1771707"/>
            <a:ext cx="1324118"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1</a:t>
            </a:r>
            <a:r>
              <a:rPr lang="en-US" sz="1800" b="1" i="0" u="none" strike="noStrike" cap="none">
                <a:solidFill>
                  <a:schemeClr val="lt1"/>
                </a:solidFill>
                <a:latin typeface="Arial"/>
                <a:ea typeface="Arial"/>
                <a:cs typeface="Arial"/>
                <a:sym typeface="Arial"/>
              </a:rPr>
              <a:t>. snack</a:t>
            </a:r>
            <a:endParaRPr/>
          </a:p>
        </p:txBody>
      </p:sp>
      <p:sp>
        <p:nvSpPr>
          <p:cNvPr id="210" name="Google Shape;210;p9"/>
          <p:cNvSpPr/>
          <p:nvPr/>
        </p:nvSpPr>
        <p:spPr>
          <a:xfrm>
            <a:off x="6926681" y="2560416"/>
            <a:ext cx="1333700"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2</a:t>
            </a:r>
            <a:r>
              <a:rPr lang="en-US" sz="1800" b="1" i="0" u="none" strike="noStrike" cap="none">
                <a:solidFill>
                  <a:schemeClr val="lt1"/>
                </a:solidFill>
                <a:latin typeface="Arial"/>
                <a:ea typeface="Arial"/>
                <a:cs typeface="Arial"/>
                <a:sym typeface="Arial"/>
              </a:rPr>
              <a:t>. taste</a:t>
            </a:r>
            <a:endParaRPr/>
          </a:p>
        </p:txBody>
      </p:sp>
      <p:sp>
        <p:nvSpPr>
          <p:cNvPr id="211" name="Google Shape;211;p9"/>
          <p:cNvSpPr/>
          <p:nvPr/>
        </p:nvSpPr>
        <p:spPr>
          <a:xfrm>
            <a:off x="6926681" y="3354539"/>
            <a:ext cx="1324118"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3</a:t>
            </a:r>
            <a:r>
              <a:rPr lang="en-US" sz="1800" b="1" i="0" u="none" strike="noStrike" cap="none">
                <a:solidFill>
                  <a:schemeClr val="lt1"/>
                </a:solidFill>
                <a:latin typeface="Arial"/>
                <a:ea typeface="Arial"/>
                <a:cs typeface="Arial"/>
                <a:sym typeface="Arial"/>
              </a:rPr>
              <a:t>. broth</a:t>
            </a:r>
            <a:endParaRPr/>
          </a:p>
        </p:txBody>
      </p:sp>
      <p:sp>
        <p:nvSpPr>
          <p:cNvPr id="212" name="Google Shape;212;p9"/>
          <p:cNvSpPr/>
          <p:nvPr/>
        </p:nvSpPr>
        <p:spPr>
          <a:xfrm>
            <a:off x="6926681" y="4309116"/>
            <a:ext cx="1300356"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4</a:t>
            </a:r>
            <a:r>
              <a:rPr lang="en-US" sz="1800" b="1" i="0" u="none" strike="noStrike" cap="none">
                <a:solidFill>
                  <a:schemeClr val="lt1"/>
                </a:solidFill>
                <a:latin typeface="Arial"/>
                <a:ea typeface="Arial"/>
                <a:cs typeface="Arial"/>
                <a:sym typeface="Arial"/>
              </a:rPr>
              <a:t>. stewing</a:t>
            </a:r>
            <a:endParaRPr/>
          </a:p>
        </p:txBody>
      </p:sp>
      <p:sp>
        <p:nvSpPr>
          <p:cNvPr id="213" name="Google Shape;213;p9"/>
          <p:cNvSpPr/>
          <p:nvPr/>
        </p:nvSpPr>
        <p:spPr>
          <a:xfrm>
            <a:off x="6895905" y="5181337"/>
            <a:ext cx="1441420"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5</a:t>
            </a:r>
            <a:r>
              <a:rPr lang="en-US" sz="1800" b="1" i="0" u="none" strike="noStrike" cap="none">
                <a:solidFill>
                  <a:schemeClr val="lt1"/>
                </a:solidFill>
                <a:latin typeface="Arial"/>
                <a:ea typeface="Arial"/>
                <a:cs typeface="Arial"/>
                <a:sym typeface="Arial"/>
              </a:rPr>
              <a:t>. boneless</a:t>
            </a:r>
            <a:endParaRPr/>
          </a:p>
        </p:txBody>
      </p:sp>
      <p:sp>
        <p:nvSpPr>
          <p:cNvPr id="214" name="Google Shape;214;p9"/>
          <p:cNvSpPr/>
          <p:nvPr/>
        </p:nvSpPr>
        <p:spPr>
          <a:xfrm>
            <a:off x="8463851" y="1771707"/>
            <a:ext cx="3343339" cy="646331"/>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a</a:t>
            </a:r>
            <a:r>
              <a:rPr lang="en-US" sz="1800" b="1" i="0" u="none" strike="noStrike" cap="none">
                <a:solidFill>
                  <a:schemeClr val="lt1"/>
                </a:solidFill>
                <a:latin typeface="Arial"/>
                <a:ea typeface="Arial"/>
                <a:cs typeface="Arial"/>
                <a:sym typeface="Arial"/>
              </a:rPr>
              <a:t>. cooking something slowly, often in water</a:t>
            </a:r>
            <a:endParaRPr/>
          </a:p>
        </p:txBody>
      </p:sp>
      <p:sp>
        <p:nvSpPr>
          <p:cNvPr id="215" name="Google Shape;215;p9"/>
          <p:cNvSpPr/>
          <p:nvPr/>
        </p:nvSpPr>
        <p:spPr>
          <a:xfrm>
            <a:off x="8463851" y="2587501"/>
            <a:ext cx="3343339" cy="369332"/>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b</a:t>
            </a:r>
            <a:r>
              <a:rPr lang="en-US" sz="1800" b="1" i="0" u="none" strike="noStrike" cap="none">
                <a:solidFill>
                  <a:schemeClr val="lt1"/>
                </a:solidFill>
                <a:latin typeface="Arial"/>
                <a:ea typeface="Arial"/>
                <a:cs typeface="Arial"/>
                <a:sym typeface="Arial"/>
              </a:rPr>
              <a:t>. the flavour of something</a:t>
            </a:r>
            <a:endParaRPr/>
          </a:p>
        </p:txBody>
      </p:sp>
      <p:sp>
        <p:nvSpPr>
          <p:cNvPr id="216" name="Google Shape;216;p9"/>
          <p:cNvSpPr/>
          <p:nvPr/>
        </p:nvSpPr>
        <p:spPr>
          <a:xfrm>
            <a:off x="8451370" y="3171524"/>
            <a:ext cx="3355316" cy="923330"/>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c</a:t>
            </a:r>
            <a:r>
              <a:rPr lang="en-US" sz="1800" b="1" i="0" u="none" strike="noStrike" cap="none">
                <a:solidFill>
                  <a:schemeClr val="lt1"/>
                </a:solidFill>
                <a:latin typeface="Arial"/>
                <a:ea typeface="Arial"/>
                <a:cs typeface="Arial"/>
                <a:sym typeface="Arial"/>
              </a:rPr>
              <a:t>. soup made by boiling bones, meat, etc, and vegetables in water</a:t>
            </a:r>
            <a:endParaRPr/>
          </a:p>
        </p:txBody>
      </p:sp>
      <p:sp>
        <p:nvSpPr>
          <p:cNvPr id="217" name="Google Shape;217;p9"/>
          <p:cNvSpPr/>
          <p:nvPr/>
        </p:nvSpPr>
        <p:spPr>
          <a:xfrm>
            <a:off x="8444862" y="4309545"/>
            <a:ext cx="3394263" cy="646331"/>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d</a:t>
            </a:r>
            <a:r>
              <a:rPr lang="en-US" sz="1800" b="1" i="0" u="none" strike="noStrike" cap="none">
                <a:solidFill>
                  <a:schemeClr val="lt1"/>
                </a:solidFill>
                <a:latin typeface="Arial"/>
                <a:ea typeface="Arial"/>
                <a:cs typeface="Arial"/>
                <a:sym typeface="Arial"/>
              </a:rPr>
              <a:t>. a small meal, usually eaten in a hurry</a:t>
            </a:r>
            <a:endParaRPr/>
          </a:p>
        </p:txBody>
      </p:sp>
      <p:sp>
        <p:nvSpPr>
          <p:cNvPr id="218" name="Google Shape;218;p9"/>
          <p:cNvSpPr/>
          <p:nvPr/>
        </p:nvSpPr>
        <p:spPr>
          <a:xfrm>
            <a:off x="8444862" y="5181337"/>
            <a:ext cx="3394263" cy="369332"/>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e</a:t>
            </a:r>
            <a:r>
              <a:rPr lang="en-US" sz="1800" b="1" i="0" u="none" strike="noStrike" cap="none">
                <a:solidFill>
                  <a:schemeClr val="lt1"/>
                </a:solidFill>
                <a:latin typeface="Arial"/>
                <a:ea typeface="Arial"/>
                <a:cs typeface="Arial"/>
                <a:sym typeface="Arial"/>
              </a:rPr>
              <a:t>. without bones</a:t>
            </a:r>
            <a:endParaRPr/>
          </a:p>
        </p:txBody>
      </p:sp>
      <p:sp>
        <p:nvSpPr>
          <p:cNvPr id="219" name="Google Shape;219;p9"/>
          <p:cNvSpPr/>
          <p:nvPr/>
        </p:nvSpPr>
        <p:spPr>
          <a:xfrm>
            <a:off x="8462131" y="4300767"/>
            <a:ext cx="3343339" cy="646331"/>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a</a:t>
            </a:r>
            <a:r>
              <a:rPr lang="en-US" sz="1800" b="1" i="0" u="none" strike="noStrike" cap="none">
                <a:solidFill>
                  <a:schemeClr val="lt1"/>
                </a:solidFill>
                <a:latin typeface="Arial"/>
                <a:ea typeface="Arial"/>
                <a:cs typeface="Arial"/>
                <a:sym typeface="Arial"/>
              </a:rPr>
              <a:t>. cooking something slowly, often in water</a:t>
            </a:r>
            <a:endParaRPr/>
          </a:p>
        </p:txBody>
      </p:sp>
      <p:sp>
        <p:nvSpPr>
          <p:cNvPr id="220" name="Google Shape;220;p9"/>
          <p:cNvSpPr/>
          <p:nvPr/>
        </p:nvSpPr>
        <p:spPr>
          <a:xfrm>
            <a:off x="8468624" y="2578724"/>
            <a:ext cx="3343339" cy="369332"/>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b</a:t>
            </a:r>
            <a:r>
              <a:rPr lang="en-US" sz="1800" b="1" i="0" u="none" strike="noStrike" cap="none">
                <a:solidFill>
                  <a:schemeClr val="lt1"/>
                </a:solidFill>
                <a:latin typeface="Arial"/>
                <a:ea typeface="Arial"/>
                <a:cs typeface="Arial"/>
                <a:sym typeface="Arial"/>
              </a:rPr>
              <a:t>. the flavour of something</a:t>
            </a:r>
            <a:endParaRPr/>
          </a:p>
        </p:txBody>
      </p:sp>
      <p:sp>
        <p:nvSpPr>
          <p:cNvPr id="221" name="Google Shape;221;p9"/>
          <p:cNvSpPr/>
          <p:nvPr/>
        </p:nvSpPr>
        <p:spPr>
          <a:xfrm>
            <a:off x="8456143" y="3162747"/>
            <a:ext cx="3355316" cy="923330"/>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c</a:t>
            </a:r>
            <a:r>
              <a:rPr lang="en-US" sz="1800" b="1" i="0" u="none" strike="noStrike" cap="none">
                <a:solidFill>
                  <a:schemeClr val="lt1"/>
                </a:solidFill>
                <a:latin typeface="Arial"/>
                <a:ea typeface="Arial"/>
                <a:cs typeface="Arial"/>
                <a:sym typeface="Arial"/>
              </a:rPr>
              <a:t>. soup made by boiling bones, meat, etc, and vegetables in water</a:t>
            </a:r>
            <a:endParaRPr/>
          </a:p>
        </p:txBody>
      </p:sp>
      <p:sp>
        <p:nvSpPr>
          <p:cNvPr id="222" name="Google Shape;222;p9"/>
          <p:cNvSpPr/>
          <p:nvPr/>
        </p:nvSpPr>
        <p:spPr>
          <a:xfrm>
            <a:off x="8468624" y="1771707"/>
            <a:ext cx="3394263" cy="646331"/>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d</a:t>
            </a:r>
            <a:r>
              <a:rPr lang="en-US" sz="1800" b="1" i="0" u="none" strike="noStrike" cap="none">
                <a:solidFill>
                  <a:schemeClr val="lt1"/>
                </a:solidFill>
                <a:latin typeface="Arial"/>
                <a:ea typeface="Arial"/>
                <a:cs typeface="Arial"/>
                <a:sym typeface="Arial"/>
              </a:rPr>
              <a:t>. a small meal, usually eaten in a hurry</a:t>
            </a:r>
            <a:endParaRPr/>
          </a:p>
        </p:txBody>
      </p:sp>
      <p:sp>
        <p:nvSpPr>
          <p:cNvPr id="223" name="Google Shape;223;p9"/>
          <p:cNvSpPr/>
          <p:nvPr/>
        </p:nvSpPr>
        <p:spPr>
          <a:xfrm>
            <a:off x="8468624" y="5172560"/>
            <a:ext cx="3394263" cy="369332"/>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e</a:t>
            </a:r>
            <a:r>
              <a:rPr lang="en-US" sz="1800" b="1" i="0" u="none" strike="noStrike" cap="none">
                <a:solidFill>
                  <a:schemeClr val="lt1"/>
                </a:solidFill>
                <a:latin typeface="Arial"/>
                <a:ea typeface="Arial"/>
                <a:cs typeface="Arial"/>
                <a:sym typeface="Arial"/>
              </a:rPr>
              <a:t>. without bones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par>
                                <p:cTn id="8" presetID="10" presetClass="entr" presetSubtype="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par>
                                <p:cTn id="11" presetID="10"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animEffect transition="in" filter="fade">
                                      <p:cBhvr>
                                        <p:cTn id="13" dur="500"/>
                                        <p:tgtEl>
                                          <p:spTgt spid="221"/>
                                        </p:tgtEl>
                                      </p:cBhvr>
                                    </p:animEffect>
                                  </p:childTnLst>
                                </p:cTn>
                              </p:par>
                              <p:par>
                                <p:cTn id="14" presetID="10" presetClass="entr" presetSubtype="0" fill="hold" nodeType="withEffect">
                                  <p:stCondLst>
                                    <p:cond delay="0"/>
                                  </p:stCondLst>
                                  <p:childTnLst>
                                    <p:set>
                                      <p:cBhvr>
                                        <p:cTn id="15" dur="1" fill="hold">
                                          <p:stCondLst>
                                            <p:cond delay="0"/>
                                          </p:stCondLst>
                                        </p:cTn>
                                        <p:tgtEl>
                                          <p:spTgt spid="219"/>
                                        </p:tgtEl>
                                        <p:attrNameLst>
                                          <p:attrName>style.visibility</p:attrName>
                                        </p:attrNameLst>
                                      </p:cBhvr>
                                      <p:to>
                                        <p:strVal val="visible"/>
                                      </p:to>
                                    </p:set>
                                    <p:animEffect transition="in" filter="fade">
                                      <p:cBhvr>
                                        <p:cTn id="16" dur="500"/>
                                        <p:tgtEl>
                                          <p:spTgt spid="219"/>
                                        </p:tgtEl>
                                      </p:cBhvr>
                                    </p:animEffect>
                                  </p:childTnLst>
                                </p:cTn>
                              </p:par>
                              <p:par>
                                <p:cTn id="17" presetID="10" presetClass="entr" presetSubtype="0" fill="hold" nodeType="withEffect">
                                  <p:stCondLst>
                                    <p:cond delay="0"/>
                                  </p:stCondLst>
                                  <p:childTnLst>
                                    <p:set>
                                      <p:cBhvr>
                                        <p:cTn id="18" dur="1" fill="hold">
                                          <p:stCondLst>
                                            <p:cond delay="0"/>
                                          </p:stCondLst>
                                        </p:cTn>
                                        <p:tgtEl>
                                          <p:spTgt spid="223"/>
                                        </p:tgtEl>
                                        <p:attrNameLst>
                                          <p:attrName>style.visibility</p:attrName>
                                        </p:attrNameLst>
                                      </p:cBhvr>
                                      <p:to>
                                        <p:strVal val="visible"/>
                                      </p:to>
                                    </p:set>
                                    <p:animEffect transition="in" filter="fade">
                                      <p:cBhvr>
                                        <p:cTn id="19" dur="500"/>
                                        <p:tgtEl>
                                          <p:spTgt spid="223"/>
                                        </p:tgtEl>
                                      </p:cBhvr>
                                    </p:animEffect>
                                  </p:childTnLst>
                                </p:cTn>
                              </p:par>
                              <p:par>
                                <p:cTn id="20" presetID="2" presetClass="exit" presetSubtype="2" fill="hold" nodeType="withEffect">
                                  <p:stCondLst>
                                    <p:cond delay="0"/>
                                  </p:stCondLst>
                                  <p:childTnLst>
                                    <p:anim calcmode="lin" valueType="num">
                                      <p:cBhvr additive="base">
                                        <p:cTn id="21" dur="500"/>
                                        <p:tgtEl>
                                          <p:spTgt spid="214"/>
                                        </p:tgtEl>
                                        <p:attrNameLst>
                                          <p:attrName>ppt_x</p:attrName>
                                        </p:attrNameLst>
                                      </p:cBhvr>
                                      <p:tavLst>
                                        <p:tav tm="0">
                                          <p:val>
                                            <p:strVal val="#ppt_x"/>
                                          </p:val>
                                        </p:tav>
                                        <p:tav tm="100000">
                                          <p:val>
                                            <p:strVal val="#ppt_x+1"/>
                                          </p:val>
                                        </p:tav>
                                      </p:tavLst>
                                    </p:anim>
                                    <p:set>
                                      <p:cBhvr>
                                        <p:cTn id="22" dur="1" fill="hold">
                                          <p:stCondLst>
                                            <p:cond delay="500"/>
                                          </p:stCondLst>
                                        </p:cTn>
                                        <p:tgtEl>
                                          <p:spTgt spid="214"/>
                                        </p:tgtEl>
                                        <p:attrNameLst>
                                          <p:attrName>style.visibility</p:attrName>
                                        </p:attrNameLst>
                                      </p:cBhvr>
                                      <p:to>
                                        <p:strVal val="hidden"/>
                                      </p:to>
                                    </p:set>
                                  </p:childTnLst>
                                </p:cTn>
                              </p:par>
                              <p:par>
                                <p:cTn id="23" presetID="2" presetClass="exit" presetSubtype="2" fill="hold" nodeType="withEffect">
                                  <p:stCondLst>
                                    <p:cond delay="0"/>
                                  </p:stCondLst>
                                  <p:childTnLst>
                                    <p:anim calcmode="lin" valueType="num">
                                      <p:cBhvr additive="base">
                                        <p:cTn id="24" dur="500"/>
                                        <p:tgtEl>
                                          <p:spTgt spid="215"/>
                                        </p:tgtEl>
                                        <p:attrNameLst>
                                          <p:attrName>ppt_x</p:attrName>
                                        </p:attrNameLst>
                                      </p:cBhvr>
                                      <p:tavLst>
                                        <p:tav tm="0">
                                          <p:val>
                                            <p:strVal val="#ppt_x"/>
                                          </p:val>
                                        </p:tav>
                                        <p:tav tm="100000">
                                          <p:val>
                                            <p:strVal val="#ppt_x+1"/>
                                          </p:val>
                                        </p:tav>
                                      </p:tavLst>
                                    </p:anim>
                                    <p:set>
                                      <p:cBhvr>
                                        <p:cTn id="25" dur="1" fill="hold">
                                          <p:stCondLst>
                                            <p:cond delay="500"/>
                                          </p:stCondLst>
                                        </p:cTn>
                                        <p:tgtEl>
                                          <p:spTgt spid="215"/>
                                        </p:tgtEl>
                                        <p:attrNameLst>
                                          <p:attrName>style.visibility</p:attrName>
                                        </p:attrNameLst>
                                      </p:cBhvr>
                                      <p:to>
                                        <p:strVal val="hidden"/>
                                      </p:to>
                                    </p:set>
                                  </p:childTnLst>
                                </p:cTn>
                              </p:par>
                              <p:par>
                                <p:cTn id="26" presetID="2" presetClass="exit" presetSubtype="2" fill="hold" nodeType="withEffect">
                                  <p:stCondLst>
                                    <p:cond delay="0"/>
                                  </p:stCondLst>
                                  <p:childTnLst>
                                    <p:anim calcmode="lin" valueType="num">
                                      <p:cBhvr additive="base">
                                        <p:cTn id="27" dur="500"/>
                                        <p:tgtEl>
                                          <p:spTgt spid="216"/>
                                        </p:tgtEl>
                                        <p:attrNameLst>
                                          <p:attrName>ppt_x</p:attrName>
                                        </p:attrNameLst>
                                      </p:cBhvr>
                                      <p:tavLst>
                                        <p:tav tm="0">
                                          <p:val>
                                            <p:strVal val="#ppt_x"/>
                                          </p:val>
                                        </p:tav>
                                        <p:tav tm="100000">
                                          <p:val>
                                            <p:strVal val="#ppt_x+1"/>
                                          </p:val>
                                        </p:tav>
                                      </p:tavLst>
                                    </p:anim>
                                    <p:set>
                                      <p:cBhvr>
                                        <p:cTn id="28" dur="1" fill="hold">
                                          <p:stCondLst>
                                            <p:cond delay="500"/>
                                          </p:stCondLst>
                                        </p:cTn>
                                        <p:tgtEl>
                                          <p:spTgt spid="216"/>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217"/>
                                        </p:tgtEl>
                                        <p:attrNameLst>
                                          <p:attrName>ppt_x</p:attrName>
                                        </p:attrNameLst>
                                      </p:cBhvr>
                                      <p:tavLst>
                                        <p:tav tm="0">
                                          <p:val>
                                            <p:strVal val="#ppt_x"/>
                                          </p:val>
                                        </p:tav>
                                        <p:tav tm="100000">
                                          <p:val>
                                            <p:strVal val="#ppt_x+1"/>
                                          </p:val>
                                        </p:tav>
                                      </p:tavLst>
                                    </p:anim>
                                    <p:set>
                                      <p:cBhvr>
                                        <p:cTn id="31" dur="1" fill="hold">
                                          <p:stCondLst>
                                            <p:cond delay="500"/>
                                          </p:stCondLst>
                                        </p:cTn>
                                        <p:tgtEl>
                                          <p:spTgt spid="217"/>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18"/>
                                        </p:tgtEl>
                                        <p:attrNameLst>
                                          <p:attrName>ppt_x</p:attrName>
                                        </p:attrNameLst>
                                      </p:cBhvr>
                                      <p:tavLst>
                                        <p:tav tm="0">
                                          <p:val>
                                            <p:strVal val="#ppt_x"/>
                                          </p:val>
                                        </p:tav>
                                        <p:tav tm="100000">
                                          <p:val>
                                            <p:strVal val="#ppt_x+1"/>
                                          </p:val>
                                        </p:tav>
                                      </p:tavLst>
                                    </p:anim>
                                    <p:set>
                                      <p:cBhvr>
                                        <p:cTn id="34" dur="1" fill="hold">
                                          <p:stCondLst>
                                            <p:cond delay="500"/>
                                          </p:stCondLst>
                                        </p:cTn>
                                        <p:tgtEl>
                                          <p:spTgt spid="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33"/>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30" name="Google Shape;230;p33"/>
          <p:cNvGrpSpPr/>
          <p:nvPr/>
        </p:nvGrpSpPr>
        <p:grpSpPr>
          <a:xfrm>
            <a:off x="7467600" y="1083306"/>
            <a:ext cx="4724400" cy="6858000"/>
            <a:chOff x="7467600" y="0"/>
            <a:chExt cx="4724400" cy="6858000"/>
          </a:xfrm>
        </p:grpSpPr>
        <p:sp>
          <p:nvSpPr>
            <p:cNvPr id="231" name="Google Shape;231;p33"/>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2" name="Google Shape;232;p33"/>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33" name="Google Shape;233;p33"/>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4" name="Google Shape;234;p33"/>
          <p:cNvSpPr/>
          <p:nvPr/>
        </p:nvSpPr>
        <p:spPr>
          <a:xfrm>
            <a:off x="0" y="2073906"/>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35" name="Google Shape;235;p33"/>
          <p:cNvPicPr preferRelativeResize="0"/>
          <p:nvPr/>
        </p:nvPicPr>
        <p:blipFill rotWithShape="1">
          <a:blip r:embed="rId3">
            <a:alphaModFix/>
          </a:blip>
          <a:srcRect/>
          <a:stretch/>
        </p:blipFill>
        <p:spPr>
          <a:xfrm>
            <a:off x="6096000" y="3125466"/>
            <a:ext cx="4953000" cy="2773680"/>
          </a:xfrm>
          <a:prstGeom prst="rect">
            <a:avLst/>
          </a:prstGeom>
          <a:noFill/>
          <a:ln>
            <a:noFill/>
          </a:ln>
        </p:spPr>
      </p:pic>
      <p:sp>
        <p:nvSpPr>
          <p:cNvPr id="237" name="Google Shape;237;p33"/>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38" name="Google Shape;238;p33"/>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sp>
        <p:nvSpPr>
          <p:cNvPr id="239" name="Google Shape;239;p33"/>
          <p:cNvSpPr/>
          <p:nvPr/>
        </p:nvSpPr>
        <p:spPr>
          <a:xfrm>
            <a:off x="1062870" y="3036824"/>
            <a:ext cx="3812620" cy="27699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11B7BD"/>
                </a:solidFill>
                <a:latin typeface="Calibri"/>
                <a:ea typeface="Calibri"/>
                <a:cs typeface="Calibri"/>
                <a:sym typeface="Calibri"/>
              </a:rPr>
              <a:t>snack</a:t>
            </a:r>
            <a:endParaRPr sz="6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400" b="0" i="0" u="none" strike="noStrike" cap="none">
                <a:solidFill>
                  <a:schemeClr val="accent2"/>
                </a:solidFill>
                <a:latin typeface="Calibri"/>
                <a:ea typeface="Calibri"/>
                <a:cs typeface="Calibri"/>
                <a:sym typeface="Calibri"/>
              </a:rPr>
              <a:t>/snæk/</a:t>
            </a:r>
            <a:endParaRPr/>
          </a:p>
          <a:p>
            <a:pPr marL="0" marR="0" lvl="0" indent="0" algn="ctr" rtl="0">
              <a:lnSpc>
                <a:spcPct val="100000"/>
              </a:lnSpc>
              <a:spcBef>
                <a:spcPts val="0"/>
              </a:spcBef>
              <a:spcAft>
                <a:spcPts val="0"/>
              </a:spcAft>
              <a:buNone/>
            </a:pPr>
            <a:r>
              <a:rPr lang="en-US" sz="4400" b="0" i="0" u="none" strike="noStrike" cap="none">
                <a:solidFill>
                  <a:srgbClr val="0C0C0C"/>
                </a:solidFill>
                <a:latin typeface="Calibri"/>
                <a:ea typeface="Calibri"/>
                <a:cs typeface="Calibri"/>
                <a:sym typeface="Calibri"/>
              </a:rPr>
              <a:t>đồ ăn vặt</a:t>
            </a:r>
            <a:r>
              <a:rPr lang="en-US" sz="6000" b="0" i="0" u="none" strike="noStrike" cap="none">
                <a:solidFill>
                  <a:srgbClr val="0C0C0C"/>
                </a:solidFill>
                <a:latin typeface="Calibri"/>
                <a:ea typeface="Calibri"/>
                <a:cs typeface="Calibri"/>
                <a:sym typeface="Calibri"/>
              </a:rPr>
              <a:t> </a:t>
            </a:r>
            <a:endParaRPr sz="6000" b="0" i="0" u="none" strike="noStrike" cap="none">
              <a:solidFill>
                <a:srgbClr val="0C0C0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500"/>
                                        <p:tgtEl>
                                          <p:spTgt spid="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Effect transition="in" filter="fade">
                                      <p:cBhvr>
                                        <p:cTn id="12" dur="500"/>
                                        <p:tgtEl>
                                          <p:spTgt spid="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Effect transition="in" filter="fade">
                                      <p:cBhvr>
                                        <p:cTn id="17" dur="500"/>
                                        <p:tgtEl>
                                          <p:spTgt spid="2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4"/>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46" name="Google Shape;246;p34"/>
          <p:cNvGrpSpPr/>
          <p:nvPr/>
        </p:nvGrpSpPr>
        <p:grpSpPr>
          <a:xfrm>
            <a:off x="0" y="1083306"/>
            <a:ext cx="6096000" cy="6858000"/>
            <a:chOff x="7467600" y="0"/>
            <a:chExt cx="4724400" cy="6858000"/>
          </a:xfrm>
        </p:grpSpPr>
        <p:sp>
          <p:nvSpPr>
            <p:cNvPr id="247" name="Google Shape;247;p34"/>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8" name="Google Shape;248;p34"/>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49" name="Google Shape;249;p34"/>
          <p:cNvSpPr/>
          <p:nvPr/>
        </p:nvSpPr>
        <p:spPr>
          <a:xfrm>
            <a:off x="-1" y="1083306"/>
            <a:ext cx="7369701" cy="6858000"/>
          </a:xfrm>
          <a:custGeom>
            <a:avLst/>
            <a:gdLst/>
            <a:ahLst/>
            <a:cxnLst/>
            <a:rect l="l" t="t" r="r" b="b"/>
            <a:pathLst>
              <a:path w="7369701" h="6858000" extrusionOk="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50" name="Google Shape;250;p34"/>
          <p:cNvSpPr/>
          <p:nvPr/>
        </p:nvSpPr>
        <p:spPr>
          <a:xfrm>
            <a:off x="457200" y="2073906"/>
            <a:ext cx="112776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51" name="Google Shape;251;p34"/>
          <p:cNvPicPr preferRelativeResize="0"/>
          <p:nvPr/>
        </p:nvPicPr>
        <p:blipFill rotWithShape="1">
          <a:blip r:embed="rId3">
            <a:alphaModFix/>
          </a:blip>
          <a:srcRect/>
          <a:stretch/>
        </p:blipFill>
        <p:spPr>
          <a:xfrm>
            <a:off x="5731214" y="2759706"/>
            <a:ext cx="4996774" cy="3505200"/>
          </a:xfrm>
          <a:prstGeom prst="rect">
            <a:avLst/>
          </a:prstGeom>
          <a:noFill/>
          <a:ln>
            <a:noFill/>
          </a:ln>
        </p:spPr>
      </p:pic>
      <p:sp>
        <p:nvSpPr>
          <p:cNvPr id="253" name="Google Shape;253;p34"/>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54" name="Google Shape;254;p34"/>
          <p:cNvSpPr/>
          <p:nvPr/>
        </p:nvSpPr>
        <p:spPr>
          <a:xfrm>
            <a:off x="733844" y="3207944"/>
            <a:ext cx="4953000" cy="2825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a:solidFill>
                  <a:srgbClr val="11B7BD"/>
                </a:solidFill>
                <a:latin typeface="Calibri"/>
                <a:ea typeface="Calibri"/>
                <a:cs typeface="Calibri"/>
                <a:sym typeface="Calibri"/>
              </a:rPr>
              <a:t>taste</a:t>
            </a:r>
            <a:r>
              <a:rPr lang="en-US" sz="66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600"/>
              </a:spcBef>
              <a:spcAft>
                <a:spcPts val="0"/>
              </a:spcAft>
              <a:buNone/>
            </a:pPr>
            <a:r>
              <a:rPr lang="en-US" sz="4400" b="0" i="0" u="none" strike="noStrike" cap="none">
                <a:solidFill>
                  <a:schemeClr val="accent2"/>
                </a:solidFill>
                <a:latin typeface="Calibri"/>
                <a:ea typeface="Calibri"/>
                <a:cs typeface="Calibri"/>
                <a:sym typeface="Calibri"/>
              </a:rPr>
              <a:t>/teɪst/</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nếm</a:t>
            </a:r>
            <a:endParaRPr sz="4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5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fade">
                                      <p:cBhvr>
                                        <p:cTn id="12" dur="5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fade">
                                      <p:cBhvr>
                                        <p:cTn id="17" dur="500"/>
                                        <p:tgtEl>
                                          <p:spTgt spid="2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35"/>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62" name="Google Shape;262;p35"/>
          <p:cNvGrpSpPr/>
          <p:nvPr/>
        </p:nvGrpSpPr>
        <p:grpSpPr>
          <a:xfrm>
            <a:off x="7467600" y="1083306"/>
            <a:ext cx="4724400" cy="6858000"/>
            <a:chOff x="7467600" y="0"/>
            <a:chExt cx="4724400" cy="6858000"/>
          </a:xfrm>
        </p:grpSpPr>
        <p:sp>
          <p:nvSpPr>
            <p:cNvPr id="263" name="Google Shape;263;p35"/>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4" name="Google Shape;264;p35"/>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65" name="Google Shape;265;p35"/>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6" name="Google Shape;266;p35"/>
          <p:cNvSpPr/>
          <p:nvPr/>
        </p:nvSpPr>
        <p:spPr>
          <a:xfrm>
            <a:off x="0" y="2073906"/>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67" name="Google Shape;267;p35"/>
          <p:cNvPicPr preferRelativeResize="0"/>
          <p:nvPr/>
        </p:nvPicPr>
        <p:blipFill rotWithShape="1">
          <a:blip r:embed="rId3">
            <a:alphaModFix/>
          </a:blip>
          <a:srcRect/>
          <a:stretch/>
        </p:blipFill>
        <p:spPr>
          <a:xfrm>
            <a:off x="7402639" y="2759706"/>
            <a:ext cx="2339721" cy="3505200"/>
          </a:xfrm>
          <a:prstGeom prst="rect">
            <a:avLst/>
          </a:prstGeom>
          <a:noFill/>
          <a:ln>
            <a:noFill/>
          </a:ln>
        </p:spPr>
      </p:pic>
      <p:sp>
        <p:nvSpPr>
          <p:cNvPr id="269" name="Google Shape;269;p35"/>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70" name="Google Shape;270;p35"/>
          <p:cNvSpPr/>
          <p:nvPr/>
        </p:nvSpPr>
        <p:spPr>
          <a:xfrm>
            <a:off x="982675" y="2949319"/>
            <a:ext cx="5918394" cy="2825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a:solidFill>
                  <a:srgbClr val="11B7BD"/>
                </a:solidFill>
                <a:latin typeface="Calibri"/>
                <a:ea typeface="Calibri"/>
                <a:cs typeface="Calibri"/>
                <a:sym typeface="Calibri"/>
              </a:rPr>
              <a:t>broth</a:t>
            </a:r>
            <a:r>
              <a:rPr lang="en-US" sz="60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600"/>
              </a:spcBef>
              <a:spcAft>
                <a:spcPts val="0"/>
              </a:spcAft>
              <a:buNone/>
            </a:pPr>
            <a:r>
              <a:rPr lang="en-US" sz="4400" b="0" i="0" u="none" strike="noStrike" cap="none">
                <a:solidFill>
                  <a:schemeClr val="accent2"/>
                </a:solidFill>
                <a:latin typeface="Calibri"/>
                <a:ea typeface="Calibri"/>
                <a:cs typeface="Calibri"/>
                <a:sym typeface="Calibri"/>
              </a:rPr>
              <a:t>/brɒθ/</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nước dùng, canh</a:t>
            </a:r>
            <a:r>
              <a:rPr lang="en-US" sz="4400" b="0" i="0" u="none" strike="noStrike" cap="none">
                <a:solidFill>
                  <a:srgbClr val="0C0C0C"/>
                </a:solidFill>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xEl>
                                              <p:pRg st="1" end="1"/>
                                            </p:txEl>
                                          </p:spTgt>
                                        </p:tgtEl>
                                        <p:attrNameLst>
                                          <p:attrName>style.visibility</p:attrName>
                                        </p:attrNameLst>
                                      </p:cBhvr>
                                      <p:to>
                                        <p:strVal val="visible"/>
                                      </p:to>
                                    </p:set>
                                    <p:animEffect transition="in" filter="fade">
                                      <p:cBhvr>
                                        <p:cTn id="12" dur="500"/>
                                        <p:tgtEl>
                                          <p:spTgt spid="2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xEl>
                                              <p:pRg st="2" end="2"/>
                                            </p:txEl>
                                          </p:spTgt>
                                        </p:tgtEl>
                                        <p:attrNameLst>
                                          <p:attrName>style.visibility</p:attrName>
                                        </p:attrNameLst>
                                      </p:cBhvr>
                                      <p:to>
                                        <p:strVal val="visible"/>
                                      </p:to>
                                    </p:set>
                                    <p:animEffect transition="in" filter="fade">
                                      <p:cBhvr>
                                        <p:cTn id="17" dur="500"/>
                                        <p:tgtEl>
                                          <p:spTgt spid="2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36"/>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78" name="Google Shape;278;p36"/>
          <p:cNvGrpSpPr/>
          <p:nvPr/>
        </p:nvGrpSpPr>
        <p:grpSpPr>
          <a:xfrm>
            <a:off x="7467600" y="1083306"/>
            <a:ext cx="4724400" cy="6858000"/>
            <a:chOff x="7467600" y="0"/>
            <a:chExt cx="4724400" cy="6858000"/>
          </a:xfrm>
        </p:grpSpPr>
        <p:sp>
          <p:nvSpPr>
            <p:cNvPr id="279" name="Google Shape;279;p36"/>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0" name="Google Shape;280;p36"/>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81" name="Google Shape;281;p36"/>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2" name="Google Shape;282;p36"/>
          <p:cNvSpPr/>
          <p:nvPr/>
        </p:nvSpPr>
        <p:spPr>
          <a:xfrm>
            <a:off x="0" y="2073906"/>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4" name="Google Shape;284;p36"/>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pic>
        <p:nvPicPr>
          <p:cNvPr id="286" name="Google Shape;286;p36"/>
          <p:cNvPicPr preferRelativeResize="0"/>
          <p:nvPr/>
        </p:nvPicPr>
        <p:blipFill rotWithShape="1">
          <a:blip r:embed="rId3">
            <a:alphaModFix/>
          </a:blip>
          <a:srcRect/>
          <a:stretch/>
        </p:blipFill>
        <p:spPr>
          <a:xfrm>
            <a:off x="7883744" y="2443412"/>
            <a:ext cx="2561323" cy="3837188"/>
          </a:xfrm>
          <a:prstGeom prst="rect">
            <a:avLst/>
          </a:prstGeom>
          <a:noFill/>
          <a:ln>
            <a:noFill/>
          </a:ln>
        </p:spPr>
      </p:pic>
      <p:sp>
        <p:nvSpPr>
          <p:cNvPr id="287" name="Google Shape;287;p36"/>
          <p:cNvSpPr/>
          <p:nvPr/>
        </p:nvSpPr>
        <p:spPr>
          <a:xfrm>
            <a:off x="1272991" y="2838401"/>
            <a:ext cx="5918394" cy="284680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a:solidFill>
                  <a:srgbClr val="11B7BD"/>
                </a:solidFill>
                <a:latin typeface="Calibri"/>
                <a:ea typeface="Calibri"/>
                <a:cs typeface="Calibri"/>
                <a:sym typeface="Calibri"/>
              </a:rPr>
              <a:t>stew</a:t>
            </a:r>
            <a:endParaRPr sz="6600" b="0" i="0" u="none" strike="noStrike" cap="none">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n-US" sz="4800" b="0" i="0" u="none" strike="noStrike" cap="none">
                <a:solidFill>
                  <a:schemeClr val="accent2"/>
                </a:solidFill>
                <a:latin typeface="Calibri"/>
                <a:ea typeface="Calibri"/>
                <a:cs typeface="Calibri"/>
                <a:sym typeface="Calibri"/>
              </a:rPr>
              <a:t>/stju:/ </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hầm</a:t>
            </a:r>
            <a:r>
              <a:rPr lang="en-US" sz="60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600"/>
              </a:spcBef>
              <a:spcAft>
                <a:spcPts val="0"/>
              </a:spcAft>
              <a:buNone/>
            </a:pPr>
            <a:endParaRPr sz="6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5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5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500"/>
                                        <p:tgtEl>
                                          <p:spTgt spid="2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37"/>
          <p:cNvSpPr/>
          <p:nvPr/>
        </p:nvSpPr>
        <p:spPr>
          <a:xfrm>
            <a:off x="0" y="108330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4" name="Google Shape;294;p37"/>
          <p:cNvSpPr/>
          <p:nvPr/>
        </p:nvSpPr>
        <p:spPr>
          <a:xfrm rot="3967198" flipH="1">
            <a:off x="8631348" y="1573799"/>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37"/>
          <p:cNvSpPr/>
          <p:nvPr/>
        </p:nvSpPr>
        <p:spPr>
          <a:xfrm flipH="1">
            <a:off x="0" y="6569706"/>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6" name="Google Shape;296;p37"/>
          <p:cNvPicPr preferRelativeResize="0"/>
          <p:nvPr/>
        </p:nvPicPr>
        <p:blipFill rotWithShape="1">
          <a:blip r:embed="rId3">
            <a:alphaModFix/>
          </a:blip>
          <a:srcRect/>
          <a:stretch/>
        </p:blipFill>
        <p:spPr>
          <a:xfrm>
            <a:off x="967246" y="1594599"/>
            <a:ext cx="4249252" cy="566567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98" name="Google Shape;298;p37"/>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99" name="Google Shape;299;p37"/>
          <p:cNvSpPr/>
          <p:nvPr/>
        </p:nvSpPr>
        <p:spPr>
          <a:xfrm>
            <a:off x="5099398" y="2509968"/>
            <a:ext cx="5918394" cy="24324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000" b="1" i="0" u="none" strike="noStrike" cap="none">
                <a:solidFill>
                  <a:srgbClr val="11B7BD"/>
                </a:solidFill>
                <a:latin typeface="Calibri"/>
                <a:ea typeface="Calibri"/>
                <a:cs typeface="Calibri"/>
                <a:sym typeface="Calibri"/>
              </a:rPr>
              <a:t>boneless</a:t>
            </a:r>
            <a:endParaRPr sz="6000" b="1" i="0" u="none" strike="noStrike" cap="none">
              <a:solidFill>
                <a:srgbClr val="11B7BD"/>
              </a:solidFill>
              <a:latin typeface="Calibri"/>
              <a:ea typeface="Calibri"/>
              <a:cs typeface="Calibri"/>
              <a:sym typeface="Calibri"/>
            </a:endParaRPr>
          </a:p>
          <a:p>
            <a:pPr marL="0" marR="0" lvl="0" indent="0" algn="ctr" rtl="0">
              <a:lnSpc>
                <a:spcPct val="90000"/>
              </a:lnSpc>
              <a:spcBef>
                <a:spcPts val="600"/>
              </a:spcBef>
              <a:spcAft>
                <a:spcPts val="0"/>
              </a:spcAft>
              <a:buNone/>
            </a:pPr>
            <a:r>
              <a:rPr lang="en-US" sz="4400" b="0" i="0" u="none" strike="noStrike" cap="none">
                <a:solidFill>
                  <a:schemeClr val="accent2"/>
                </a:solidFill>
                <a:latin typeface="Calibri"/>
                <a:ea typeface="Calibri"/>
                <a:cs typeface="Calibri"/>
                <a:sym typeface="Calibri"/>
              </a:rPr>
              <a:t>/ˈbəʊnləs/</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không xương</a:t>
            </a:r>
            <a:r>
              <a:rPr lang="en-US" sz="4800" b="0" i="0" u="none" strike="noStrike" cap="none">
                <a:solidFill>
                  <a:srgbClr val="0C0C0C"/>
                </a:solidFill>
                <a:latin typeface="Calibri"/>
                <a:ea typeface="Calibri"/>
                <a:cs typeface="Calibri"/>
                <a:sym typeface="Calibri"/>
              </a:rPr>
              <a:t> </a:t>
            </a:r>
            <a:br>
              <a:rPr lang="en-US" sz="4800" b="0" i="0" u="none" strike="noStrike" cap="none">
                <a:solidFill>
                  <a:srgbClr val="0C0C0C"/>
                </a:solidFill>
                <a:latin typeface="Calibri"/>
                <a:ea typeface="Calibri"/>
                <a:cs typeface="Calibri"/>
                <a:sym typeface="Calibri"/>
              </a:rPr>
            </a:br>
            <a:endParaRPr sz="4800" b="0" i="0" u="none" strike="noStrike" cap="none">
              <a:solidFill>
                <a:srgbClr val="0C0C0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Effect transition="in" filter="fade">
                                      <p:cBhvr>
                                        <p:cTn id="7" dur="500"/>
                                        <p:tgtEl>
                                          <p:spTgt spid="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9">
                                            <p:txEl>
                                              <p:pRg st="1" end="1"/>
                                            </p:txEl>
                                          </p:spTgt>
                                        </p:tgtEl>
                                        <p:attrNameLst>
                                          <p:attrName>style.visibility</p:attrName>
                                        </p:attrNameLst>
                                      </p:cBhvr>
                                      <p:to>
                                        <p:strVal val="visible"/>
                                      </p:to>
                                    </p:set>
                                    <p:animEffect transition="in" filter="fade">
                                      <p:cBhvr>
                                        <p:cTn id="12" dur="500"/>
                                        <p:tgtEl>
                                          <p:spTgt spid="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xEl>
                                              <p:pRg st="2" end="2"/>
                                            </p:txEl>
                                          </p:spTgt>
                                        </p:tgtEl>
                                        <p:attrNameLst>
                                          <p:attrName>style.visibility</p:attrName>
                                        </p:attrNameLst>
                                      </p:cBhvr>
                                      <p:to>
                                        <p:strVal val="visible"/>
                                      </p:to>
                                    </p:set>
                                    <p:animEffect transition="in" filter="fade">
                                      <p:cBhvr>
                                        <p:cTn id="17" dur="500"/>
                                        <p:tgtEl>
                                          <p:spTgt spid="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p:nvPr/>
        </p:nvSpPr>
        <p:spPr>
          <a:xfrm>
            <a:off x="815883" y="1172973"/>
            <a:ext cx="1135713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Read Phong’s blog again and circle the correct answer A, B or C.</a:t>
            </a:r>
            <a:endParaRPr sz="2400" b="1" i="0" u="none" strike="noStrike" cap="none">
              <a:solidFill>
                <a:srgbClr val="000000"/>
              </a:solidFill>
              <a:latin typeface="Calibri"/>
              <a:ea typeface="Calibri"/>
              <a:cs typeface="Calibri"/>
              <a:sym typeface="Calibri"/>
            </a:endParaRPr>
          </a:p>
        </p:txBody>
      </p:sp>
      <p:sp>
        <p:nvSpPr>
          <p:cNvPr id="308" name="Google Shape;308;p11"/>
          <p:cNvSpPr txBox="1"/>
          <p:nvPr/>
        </p:nvSpPr>
        <p:spPr>
          <a:xfrm>
            <a:off x="283930" y="237401"/>
            <a:ext cx="662112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WHILE-READING</a:t>
            </a:r>
            <a:endParaRPr sz="3600" b="1" i="0" u="none" strike="noStrike" cap="none">
              <a:solidFill>
                <a:schemeClr val="dk1"/>
              </a:solidFill>
              <a:latin typeface="Calibri"/>
              <a:ea typeface="Calibri"/>
              <a:cs typeface="Calibri"/>
              <a:sym typeface="Calibri"/>
            </a:endParaRPr>
          </a:p>
        </p:txBody>
      </p:sp>
      <p:grpSp>
        <p:nvGrpSpPr>
          <p:cNvPr id="309" name="Google Shape;309;p11"/>
          <p:cNvGrpSpPr/>
          <p:nvPr/>
        </p:nvGrpSpPr>
        <p:grpSpPr>
          <a:xfrm>
            <a:off x="315615" y="1109557"/>
            <a:ext cx="519251" cy="584775"/>
            <a:chOff x="487066" y="1334106"/>
            <a:chExt cx="582963" cy="657458"/>
          </a:xfrm>
        </p:grpSpPr>
        <p:sp>
          <p:nvSpPr>
            <p:cNvPr id="310" name="Google Shape;310;p11"/>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11" name="Google Shape;311;p11"/>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3</a:t>
              </a:r>
              <a:endParaRPr sz="3200" b="1" i="0" u="none" strike="noStrike" cap="none">
                <a:solidFill>
                  <a:schemeClr val="lt1"/>
                </a:solidFill>
                <a:latin typeface="Open Sans"/>
                <a:ea typeface="Open Sans"/>
                <a:cs typeface="Open Sans"/>
                <a:sym typeface="Open Sans"/>
              </a:endParaRPr>
            </a:p>
          </p:txBody>
        </p:sp>
      </p:grpSp>
      <p:sp>
        <p:nvSpPr>
          <p:cNvPr id="312" name="Google Shape;312;p11"/>
          <p:cNvSpPr/>
          <p:nvPr/>
        </p:nvSpPr>
        <p:spPr>
          <a:xfrm>
            <a:off x="396240" y="1783999"/>
            <a:ext cx="5181599" cy="4524315"/>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1. The text is mainly about _____. </a:t>
            </a:r>
            <a:r>
              <a:rPr lang="en-US" sz="2400" b="1" i="0" u="none" strike="noStrike" cap="none">
                <a:solidFill>
                  <a:srgbClr val="009FA5"/>
                </a:solidFill>
                <a:latin typeface="Calibri"/>
                <a:ea typeface="Calibri"/>
                <a:cs typeface="Calibri"/>
                <a:sym typeface="Calibri"/>
              </a:rPr>
              <a:t> </a:t>
            </a:r>
            <a:endParaRPr sz="2400" b="1" i="0" u="none" strike="noStrike" cap="none">
              <a:solidFill>
                <a:srgbClr val="009FA5"/>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a:t>
            </a:r>
            <a:r>
              <a:rPr lang="en-US" sz="2400" b="0" i="1" u="none" strike="noStrike" cap="none">
                <a:solidFill>
                  <a:srgbClr val="000000"/>
                </a:solidFill>
                <a:latin typeface="Calibri"/>
                <a:ea typeface="Calibri"/>
                <a:cs typeface="Calibri"/>
                <a:sym typeface="Calibri"/>
              </a:rPr>
              <a:t>pho</a:t>
            </a:r>
            <a:r>
              <a:rPr lang="en-US" sz="2400" b="0" i="0" u="none" strike="noStrike" cap="none">
                <a:solidFill>
                  <a:srgbClr val="000000"/>
                </a:solidFill>
                <a:latin typeface="Calibri"/>
                <a:ea typeface="Calibri"/>
                <a:cs typeface="Calibri"/>
                <a:sym typeface="Calibri"/>
              </a:rPr>
              <a:t>, a popular dish in Viet Nam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popular dishes in Viet Nam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different ways to cook </a:t>
            </a:r>
            <a:r>
              <a:rPr lang="en-US" sz="2400" b="0" i="1" u="none" strike="noStrike" cap="none">
                <a:solidFill>
                  <a:srgbClr val="000000"/>
                </a:solidFill>
                <a:latin typeface="Calibri"/>
                <a:ea typeface="Calibri"/>
                <a:cs typeface="Calibri"/>
                <a:sym typeface="Calibri"/>
              </a:rPr>
              <a:t>pho </a:t>
            </a:r>
            <a:endParaRPr/>
          </a:p>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2. </a:t>
            </a:r>
            <a:r>
              <a:rPr lang="en-US" sz="2400" b="1" i="1" u="none" strike="noStrike" cap="none">
                <a:solidFill>
                  <a:srgbClr val="00787E"/>
                </a:solidFill>
                <a:latin typeface="Calibri"/>
                <a:ea typeface="Calibri"/>
                <a:cs typeface="Calibri"/>
                <a:sym typeface="Calibri"/>
              </a:rPr>
              <a:t>Pho</a:t>
            </a:r>
            <a:r>
              <a:rPr lang="en-US" sz="2400" b="1" i="0" u="none" strike="noStrike" cap="none">
                <a:solidFill>
                  <a:srgbClr val="00787E"/>
                </a:solidFill>
                <a:latin typeface="Calibri"/>
                <a:ea typeface="Calibri"/>
                <a:cs typeface="Calibri"/>
                <a:sym typeface="Calibri"/>
              </a:rPr>
              <a:t> is made mainly with _____.</a:t>
            </a:r>
            <a:endParaRPr sz="2400" b="1" i="0" u="none" strike="noStrike" cap="none">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rice noodles and beef or chicken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rice, pork, and vegetables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fish, shrimp, and noodles </a:t>
            </a:r>
            <a:endParaRPr/>
          </a:p>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3. We enjoy </a:t>
            </a:r>
            <a:r>
              <a:rPr lang="en-US" sz="2400" b="1" i="1" u="none" strike="noStrike" cap="none">
                <a:solidFill>
                  <a:srgbClr val="00787E"/>
                </a:solidFill>
                <a:latin typeface="Calibri"/>
                <a:ea typeface="Calibri"/>
                <a:cs typeface="Calibri"/>
                <a:sym typeface="Calibri"/>
              </a:rPr>
              <a:t>pho </a:t>
            </a:r>
            <a:r>
              <a:rPr lang="en-US" sz="2400" b="1" i="0" u="none" strike="noStrike" cap="none">
                <a:solidFill>
                  <a:srgbClr val="00787E"/>
                </a:solidFill>
                <a:latin typeface="Calibri"/>
                <a:ea typeface="Calibri"/>
                <a:cs typeface="Calibri"/>
                <a:sym typeface="Calibri"/>
              </a:rPr>
              <a:t>_____.  </a:t>
            </a:r>
            <a:endParaRPr sz="2400" b="1" i="0" u="none" strike="noStrike" cap="none">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only for breakfast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for lunch and dinner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at any time of the day </a:t>
            </a:r>
            <a:endParaRPr/>
          </a:p>
        </p:txBody>
      </p:sp>
      <p:sp>
        <p:nvSpPr>
          <p:cNvPr id="313" name="Google Shape;313;p11"/>
          <p:cNvSpPr/>
          <p:nvPr/>
        </p:nvSpPr>
        <p:spPr>
          <a:xfrm>
            <a:off x="5829298" y="1779216"/>
            <a:ext cx="6185223" cy="3416320"/>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4. To make noodles for </a:t>
            </a:r>
            <a:r>
              <a:rPr lang="en-US" sz="2400" b="1" i="1" u="none" strike="noStrike" cap="none">
                <a:solidFill>
                  <a:srgbClr val="00787E"/>
                </a:solidFill>
                <a:latin typeface="Calibri"/>
                <a:ea typeface="Calibri"/>
                <a:cs typeface="Calibri"/>
                <a:sym typeface="Calibri"/>
              </a:rPr>
              <a:t>pho</a:t>
            </a:r>
            <a:r>
              <a:rPr lang="en-US" sz="2400" b="1" i="0" u="none" strike="noStrike" cap="none">
                <a:solidFill>
                  <a:srgbClr val="00787E"/>
                </a:solidFill>
                <a:latin typeface="Calibri"/>
                <a:ea typeface="Calibri"/>
                <a:cs typeface="Calibri"/>
                <a:sym typeface="Calibri"/>
              </a:rPr>
              <a:t>, we use _____.</a:t>
            </a:r>
            <a:endParaRPr sz="2400" b="1" i="0" u="none" strike="noStrike" cap="none">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a variety of sticky rice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the best kind of rice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eggs and rice flour </a:t>
            </a:r>
            <a:endParaRPr/>
          </a:p>
          <a:p>
            <a:pPr marL="0" marR="0" lvl="0" indent="457200" algn="l" rtl="0">
              <a:lnSpc>
                <a:spcPct val="100000"/>
              </a:lnSpc>
              <a:spcBef>
                <a:spcPts val="0"/>
              </a:spcBef>
              <a:spcAft>
                <a:spcPts val="0"/>
              </a:spcAft>
              <a:buNone/>
            </a:pPr>
            <a:r>
              <a:rPr lang="en-US" sz="2400" b="1" i="0" u="none" strike="noStrike" cap="none">
                <a:solidFill>
                  <a:srgbClr val="00787E"/>
                </a:solidFill>
                <a:latin typeface="Calibri"/>
                <a:ea typeface="Calibri"/>
                <a:cs typeface="Calibri"/>
                <a:sym typeface="Calibri"/>
              </a:rPr>
              <a:t>5. The broth for </a:t>
            </a:r>
            <a:r>
              <a:rPr lang="en-US" sz="2400" b="1" i="1" u="none" strike="noStrike" cap="none">
                <a:solidFill>
                  <a:srgbClr val="00787E"/>
                </a:solidFill>
                <a:latin typeface="Calibri"/>
                <a:ea typeface="Calibri"/>
                <a:cs typeface="Calibri"/>
                <a:sym typeface="Calibri"/>
              </a:rPr>
              <a:t>pho </a:t>
            </a:r>
            <a:r>
              <a:rPr lang="en-US" sz="2400" b="1" i="0" u="none" strike="noStrike" cap="none">
                <a:solidFill>
                  <a:srgbClr val="00787E"/>
                </a:solidFill>
                <a:latin typeface="Calibri"/>
                <a:ea typeface="Calibri"/>
                <a:cs typeface="Calibri"/>
                <a:sym typeface="Calibri"/>
              </a:rPr>
              <a:t>is made by _____.</a:t>
            </a:r>
            <a:endParaRPr sz="2400" b="1" i="0" u="none" strike="noStrike" cap="none">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A. slowly cooking beef or chicken bones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B. cooking beef or chicken with fish sauce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C. boiling potatoes and chicken bones for a long time </a:t>
            </a:r>
            <a:endParaRPr/>
          </a:p>
        </p:txBody>
      </p:sp>
      <p:sp>
        <p:nvSpPr>
          <p:cNvPr id="314" name="Google Shape;314;p11"/>
          <p:cNvSpPr/>
          <p:nvPr/>
        </p:nvSpPr>
        <p:spPr>
          <a:xfrm>
            <a:off x="304251" y="3675808"/>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1"/>
          <p:cNvSpPr/>
          <p:nvPr/>
        </p:nvSpPr>
        <p:spPr>
          <a:xfrm>
            <a:off x="296632" y="2228066"/>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1"/>
          <p:cNvSpPr/>
          <p:nvPr/>
        </p:nvSpPr>
        <p:spPr>
          <a:xfrm>
            <a:off x="283930" y="5882183"/>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1"/>
          <p:cNvSpPr/>
          <p:nvPr/>
        </p:nvSpPr>
        <p:spPr>
          <a:xfrm>
            <a:off x="5685937" y="2581501"/>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1"/>
          <p:cNvSpPr/>
          <p:nvPr/>
        </p:nvSpPr>
        <p:spPr>
          <a:xfrm>
            <a:off x="5706257" y="3691480"/>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10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gtEl>
                                        <p:attrNameLst>
                                          <p:attrName>style.visibility</p:attrName>
                                        </p:attrNameLst>
                                      </p:cBhvr>
                                      <p:to>
                                        <p:strVal val="visible"/>
                                      </p:to>
                                    </p:set>
                                    <p:animEffect transition="in" filter="fade">
                                      <p:cBhvr>
                                        <p:cTn id="17" dur="1000"/>
                                        <p:tgtEl>
                                          <p:spTgt spid="3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
                                        </p:tgtEl>
                                        <p:attrNameLst>
                                          <p:attrName>style.visibility</p:attrName>
                                        </p:attrNameLst>
                                      </p:cBhvr>
                                      <p:to>
                                        <p:strVal val="visible"/>
                                      </p:to>
                                    </p:set>
                                    <p:animEffect transition="in" filter="fade">
                                      <p:cBhvr>
                                        <p:cTn id="22" dur="1000"/>
                                        <p:tgtEl>
                                          <p:spTgt spid="3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fade">
                                      <p:cBhvr>
                                        <p:cTn id="27"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3"/>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sp>
        <p:nvSpPr>
          <p:cNvPr id="344" name="Google Shape;344;p13"/>
          <p:cNvSpPr txBox="1"/>
          <p:nvPr/>
        </p:nvSpPr>
        <p:spPr>
          <a:xfrm>
            <a:off x="349867" y="247016"/>
            <a:ext cx="397195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SPEAKING</a:t>
            </a:r>
            <a:endParaRPr sz="3600" b="1" i="0" u="none" strike="noStrike" cap="none">
              <a:solidFill>
                <a:schemeClr val="dk1"/>
              </a:solidFill>
              <a:latin typeface="Calibri"/>
              <a:ea typeface="Calibri"/>
              <a:cs typeface="Calibri"/>
              <a:sym typeface="Calibri"/>
            </a:endParaRPr>
          </a:p>
        </p:txBody>
      </p:sp>
      <p:sp>
        <p:nvSpPr>
          <p:cNvPr id="345" name="Google Shape;345;p13"/>
          <p:cNvSpPr/>
          <p:nvPr/>
        </p:nvSpPr>
        <p:spPr>
          <a:xfrm>
            <a:off x="1017822" y="1152996"/>
            <a:ext cx="1071625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Make notes about a popular food and drink in your area. Think about its main ingredients, how often and when you have it.</a:t>
            </a:r>
            <a:endParaRPr sz="2200" b="0" i="0" u="none" strike="noStrike" cap="none">
              <a:solidFill>
                <a:srgbClr val="000000"/>
              </a:solidFill>
              <a:latin typeface="Calibri"/>
              <a:ea typeface="Calibri"/>
              <a:cs typeface="Calibri"/>
              <a:sym typeface="Calibri"/>
            </a:endParaRPr>
          </a:p>
        </p:txBody>
      </p:sp>
      <p:sp>
        <p:nvSpPr>
          <p:cNvPr id="346" name="Google Shape;346;p13"/>
          <p:cNvSpPr/>
          <p:nvPr/>
        </p:nvSpPr>
        <p:spPr>
          <a:xfrm>
            <a:off x="4321825" y="3119600"/>
            <a:ext cx="3166800" cy="1292700"/>
          </a:xfrm>
          <a:prstGeom prst="roundRect">
            <a:avLst>
              <a:gd name="adj" fmla="val 16667"/>
            </a:avLst>
          </a:prstGeom>
          <a:solidFill>
            <a:srgbClr val="F7941E"/>
          </a:solidFill>
          <a:ln w="3810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Calibri"/>
                <a:ea typeface="Calibri"/>
                <a:cs typeface="Calibri"/>
                <a:sym typeface="Calibri"/>
              </a:rPr>
              <a:t> a popular food and drink in your area</a:t>
            </a:r>
            <a:endParaRPr sz="2500" b="1" i="0" u="none" strike="noStrike" cap="none">
              <a:solidFill>
                <a:schemeClr val="lt1"/>
              </a:solidFill>
              <a:latin typeface="Calibri"/>
              <a:ea typeface="Calibri"/>
              <a:cs typeface="Calibri"/>
              <a:sym typeface="Calibri"/>
            </a:endParaRPr>
          </a:p>
        </p:txBody>
      </p:sp>
      <p:sp>
        <p:nvSpPr>
          <p:cNvPr id="347" name="Google Shape;347;p13"/>
          <p:cNvSpPr/>
          <p:nvPr/>
        </p:nvSpPr>
        <p:spPr>
          <a:xfrm>
            <a:off x="1733025" y="2172050"/>
            <a:ext cx="2268900" cy="1083300"/>
          </a:xfrm>
          <a:prstGeom prst="roundRect">
            <a:avLst>
              <a:gd name="adj" fmla="val 16667"/>
            </a:avLst>
          </a:prstGeom>
          <a:solidFill>
            <a:srgbClr val="FFE599"/>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main</a:t>
            </a:r>
            <a:endParaRPr sz="2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ingredients </a:t>
            </a:r>
            <a:endParaRPr sz="2500" b="1" i="0" u="none" strike="noStrike" cap="none">
              <a:solidFill>
                <a:schemeClr val="dk1"/>
              </a:solidFill>
              <a:latin typeface="Calibri"/>
              <a:ea typeface="Calibri"/>
              <a:cs typeface="Calibri"/>
              <a:sym typeface="Calibri"/>
            </a:endParaRPr>
          </a:p>
        </p:txBody>
      </p:sp>
      <p:cxnSp>
        <p:nvCxnSpPr>
          <p:cNvPr id="348" name="Google Shape;348;p13"/>
          <p:cNvCxnSpPr>
            <a:stCxn id="346" idx="0"/>
            <a:endCxn id="347" idx="3"/>
          </p:cNvCxnSpPr>
          <p:nvPr/>
        </p:nvCxnSpPr>
        <p:spPr>
          <a:xfrm rot="5400000" flipH="1">
            <a:off x="4750675" y="1965050"/>
            <a:ext cx="4059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49" name="Google Shape;349;p13"/>
          <p:cNvSpPr/>
          <p:nvPr/>
        </p:nvSpPr>
        <p:spPr>
          <a:xfrm>
            <a:off x="7808525" y="2172050"/>
            <a:ext cx="2268900" cy="1083300"/>
          </a:xfrm>
          <a:prstGeom prst="roundRect">
            <a:avLst>
              <a:gd name="adj" fmla="val 16667"/>
            </a:avLst>
          </a:prstGeom>
          <a:solidFill>
            <a:srgbClr val="CBEAF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How often? </a:t>
            </a:r>
            <a:endParaRPr sz="2500" b="1" i="0" u="none" strike="noStrike" cap="none">
              <a:solidFill>
                <a:schemeClr val="dk1"/>
              </a:solidFill>
              <a:latin typeface="Calibri"/>
              <a:ea typeface="Calibri"/>
              <a:cs typeface="Calibri"/>
              <a:sym typeface="Calibri"/>
            </a:endParaRPr>
          </a:p>
        </p:txBody>
      </p:sp>
      <p:cxnSp>
        <p:nvCxnSpPr>
          <p:cNvPr id="350" name="Google Shape;350;p13"/>
          <p:cNvCxnSpPr>
            <a:stCxn id="346" idx="3"/>
            <a:endCxn id="349" idx="2"/>
          </p:cNvCxnSpPr>
          <p:nvPr/>
        </p:nvCxnSpPr>
        <p:spPr>
          <a:xfrm rot="10800000" flipH="1">
            <a:off x="7488625" y="3255350"/>
            <a:ext cx="1454400" cy="510600"/>
          </a:xfrm>
          <a:prstGeom prst="curvedConnector2">
            <a:avLst/>
          </a:prstGeom>
          <a:noFill/>
          <a:ln w="57150" cap="flat" cmpd="sng">
            <a:solidFill>
              <a:srgbClr val="F7941E"/>
            </a:solidFill>
            <a:prstDash val="solid"/>
            <a:miter lim="800000"/>
            <a:headEnd type="none" w="sm" len="sm"/>
            <a:tailEnd type="triangle" w="med" len="med"/>
          </a:ln>
        </p:spPr>
      </p:cxnSp>
      <p:sp>
        <p:nvSpPr>
          <p:cNvPr id="351" name="Google Shape;351;p13"/>
          <p:cNvSpPr/>
          <p:nvPr/>
        </p:nvSpPr>
        <p:spPr>
          <a:xfrm>
            <a:off x="7808525" y="4116338"/>
            <a:ext cx="2268900" cy="1083300"/>
          </a:xfrm>
          <a:prstGeom prst="roundRect">
            <a:avLst>
              <a:gd name="adj" fmla="val 16667"/>
            </a:avLst>
          </a:prstGeom>
          <a:solidFill>
            <a:srgbClr val="FCE5CD"/>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Where? </a:t>
            </a:r>
            <a:endParaRPr sz="2500" b="1" i="0" u="none" strike="noStrike" cap="none">
              <a:solidFill>
                <a:schemeClr val="dk1"/>
              </a:solidFill>
              <a:latin typeface="Calibri"/>
              <a:ea typeface="Calibri"/>
              <a:cs typeface="Calibri"/>
              <a:sym typeface="Calibri"/>
            </a:endParaRPr>
          </a:p>
        </p:txBody>
      </p:sp>
      <p:cxnSp>
        <p:nvCxnSpPr>
          <p:cNvPr id="352" name="Google Shape;352;p13"/>
          <p:cNvCxnSpPr>
            <a:stCxn id="346" idx="2"/>
            <a:endCxn id="351" idx="1"/>
          </p:cNvCxnSpPr>
          <p:nvPr/>
        </p:nvCxnSpPr>
        <p:spPr>
          <a:xfrm rot="-5400000" flipH="1">
            <a:off x="6733975" y="3583550"/>
            <a:ext cx="2457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53" name="Google Shape;353;p13"/>
          <p:cNvSpPr/>
          <p:nvPr/>
        </p:nvSpPr>
        <p:spPr>
          <a:xfrm>
            <a:off x="1733025" y="4116338"/>
            <a:ext cx="2268900" cy="1083300"/>
          </a:xfrm>
          <a:prstGeom prst="roundRect">
            <a:avLst>
              <a:gd name="adj" fmla="val 16667"/>
            </a:avLst>
          </a:prstGeom>
          <a:solidFill>
            <a:srgbClr val="D9EAD3"/>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When? </a:t>
            </a:r>
            <a:endParaRPr sz="2500" b="1" i="0" u="none" strike="noStrike" cap="none">
              <a:solidFill>
                <a:schemeClr val="dk1"/>
              </a:solidFill>
              <a:latin typeface="Calibri"/>
              <a:ea typeface="Calibri"/>
              <a:cs typeface="Calibri"/>
              <a:sym typeface="Calibri"/>
            </a:endParaRPr>
          </a:p>
        </p:txBody>
      </p:sp>
      <p:cxnSp>
        <p:nvCxnSpPr>
          <p:cNvPr id="354" name="Google Shape;354;p13"/>
          <p:cNvCxnSpPr>
            <a:stCxn id="346" idx="1"/>
            <a:endCxn id="353" idx="0"/>
          </p:cNvCxnSpPr>
          <p:nvPr/>
        </p:nvCxnSpPr>
        <p:spPr>
          <a:xfrm flipH="1">
            <a:off x="2867425" y="3765950"/>
            <a:ext cx="1454400" cy="350400"/>
          </a:xfrm>
          <a:prstGeom prst="curvedConnector2">
            <a:avLst/>
          </a:prstGeom>
          <a:noFill/>
          <a:ln w="57150" cap="flat" cmpd="sng">
            <a:solidFill>
              <a:srgbClr val="F7941E"/>
            </a:solidFill>
            <a:prstDash val="solid"/>
            <a:miter lim="800000"/>
            <a:headEnd type="none" w="sm" len="sm"/>
            <a:tailEnd type="triangle" w="med" len="med"/>
          </a:ln>
        </p:spPr>
      </p:cxnSp>
      <p:grpSp>
        <p:nvGrpSpPr>
          <p:cNvPr id="355" name="Google Shape;355;p13"/>
          <p:cNvGrpSpPr/>
          <p:nvPr/>
        </p:nvGrpSpPr>
        <p:grpSpPr>
          <a:xfrm>
            <a:off x="392076" y="1245308"/>
            <a:ext cx="519251" cy="584775"/>
            <a:chOff x="487066" y="1334106"/>
            <a:chExt cx="582963" cy="657458"/>
          </a:xfrm>
        </p:grpSpPr>
        <p:sp>
          <p:nvSpPr>
            <p:cNvPr id="356" name="Google Shape;356;p13"/>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57" name="Google Shape;357;p13"/>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4</a:t>
              </a:r>
              <a:endParaRPr sz="3200" b="1"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1323f50106_0_2"/>
          <p:cNvSpPr txBox="1"/>
          <p:nvPr/>
        </p:nvSpPr>
        <p:spPr>
          <a:xfrm>
            <a:off x="539852" y="1254947"/>
            <a:ext cx="39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sp>
        <p:nvSpPr>
          <p:cNvPr id="365" name="Google Shape;365;g11323f50106_0_2"/>
          <p:cNvSpPr txBox="1"/>
          <p:nvPr/>
        </p:nvSpPr>
        <p:spPr>
          <a:xfrm>
            <a:off x="487066" y="199630"/>
            <a:ext cx="4519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SPEAKING</a:t>
            </a:r>
            <a:endParaRPr sz="3600" b="1" i="0" u="none" strike="noStrike" cap="none">
              <a:solidFill>
                <a:schemeClr val="dk1"/>
              </a:solidFill>
              <a:latin typeface="Calibri"/>
              <a:ea typeface="Calibri"/>
              <a:cs typeface="Calibri"/>
              <a:sym typeface="Calibri"/>
            </a:endParaRPr>
          </a:p>
        </p:txBody>
      </p:sp>
      <p:sp>
        <p:nvSpPr>
          <p:cNvPr id="366" name="Google Shape;366;g11323f50106_0_2"/>
          <p:cNvSpPr txBox="1"/>
          <p:nvPr/>
        </p:nvSpPr>
        <p:spPr>
          <a:xfrm>
            <a:off x="910357" y="1101751"/>
            <a:ext cx="11200962"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Work in groups of 3 or 4. Take turns to talk about a popular food or drink in your area.</a:t>
            </a:r>
            <a:endParaRPr sz="2800" b="0" i="0" u="none" strike="noStrike" cap="none">
              <a:solidFill>
                <a:srgbClr val="000000"/>
              </a:solidFill>
              <a:latin typeface="Calibri"/>
              <a:ea typeface="Calibri"/>
              <a:cs typeface="Calibri"/>
              <a:sym typeface="Calibri"/>
            </a:endParaRPr>
          </a:p>
        </p:txBody>
      </p:sp>
      <p:grpSp>
        <p:nvGrpSpPr>
          <p:cNvPr id="367" name="Google Shape;367;g11323f50106_0_2"/>
          <p:cNvGrpSpPr/>
          <p:nvPr/>
        </p:nvGrpSpPr>
        <p:grpSpPr>
          <a:xfrm>
            <a:off x="349867" y="1096276"/>
            <a:ext cx="519251" cy="584775"/>
            <a:chOff x="487066" y="1334106"/>
            <a:chExt cx="582963" cy="657458"/>
          </a:xfrm>
        </p:grpSpPr>
        <p:sp>
          <p:nvSpPr>
            <p:cNvPr id="368" name="Google Shape;368;g11323f50106_0_2"/>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69" name="Google Shape;369;g11323f50106_0_2"/>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5</a:t>
              </a:r>
              <a:endParaRPr sz="3200" b="1" i="0" u="none" strike="noStrike" cap="none">
                <a:solidFill>
                  <a:schemeClr val="lt1"/>
                </a:solidFill>
                <a:latin typeface="Open Sans"/>
                <a:ea typeface="Open Sans"/>
                <a:cs typeface="Open Sans"/>
                <a:sym typeface="Open Sans"/>
              </a:endParaRPr>
            </a:p>
          </p:txBody>
        </p:sp>
      </p:grpSp>
      <p:sp>
        <p:nvSpPr>
          <p:cNvPr id="370" name="Google Shape;370;g11323f50106_0_2"/>
          <p:cNvSpPr/>
          <p:nvPr/>
        </p:nvSpPr>
        <p:spPr>
          <a:xfrm>
            <a:off x="4321825" y="3675185"/>
            <a:ext cx="3166800" cy="1292700"/>
          </a:xfrm>
          <a:prstGeom prst="roundRect">
            <a:avLst>
              <a:gd name="adj" fmla="val 16667"/>
            </a:avLst>
          </a:prstGeom>
          <a:solidFill>
            <a:srgbClr val="F7941E"/>
          </a:solidFill>
          <a:ln w="3810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Calibri"/>
                <a:ea typeface="Calibri"/>
                <a:cs typeface="Calibri"/>
                <a:sym typeface="Calibri"/>
              </a:rPr>
              <a:t> a popular food and drink in your area</a:t>
            </a:r>
            <a:endParaRPr sz="2500" b="1" i="0" u="none" strike="noStrike" cap="none">
              <a:solidFill>
                <a:schemeClr val="lt1"/>
              </a:solidFill>
              <a:latin typeface="Calibri"/>
              <a:ea typeface="Calibri"/>
              <a:cs typeface="Calibri"/>
              <a:sym typeface="Calibri"/>
            </a:endParaRPr>
          </a:p>
        </p:txBody>
      </p:sp>
      <p:sp>
        <p:nvSpPr>
          <p:cNvPr id="371" name="Google Shape;371;g11323f50106_0_2"/>
          <p:cNvSpPr/>
          <p:nvPr/>
        </p:nvSpPr>
        <p:spPr>
          <a:xfrm>
            <a:off x="1733025" y="2727635"/>
            <a:ext cx="2268900" cy="1083300"/>
          </a:xfrm>
          <a:prstGeom prst="roundRect">
            <a:avLst>
              <a:gd name="adj" fmla="val 16667"/>
            </a:avLst>
          </a:prstGeom>
          <a:solidFill>
            <a:srgbClr val="FFE599"/>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main</a:t>
            </a:r>
            <a:endParaRPr sz="2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ingredients </a:t>
            </a:r>
            <a:endParaRPr sz="2500" b="1" i="0" u="none" strike="noStrike" cap="none">
              <a:solidFill>
                <a:schemeClr val="dk1"/>
              </a:solidFill>
              <a:latin typeface="Calibri"/>
              <a:ea typeface="Calibri"/>
              <a:cs typeface="Calibri"/>
              <a:sym typeface="Calibri"/>
            </a:endParaRPr>
          </a:p>
        </p:txBody>
      </p:sp>
      <p:cxnSp>
        <p:nvCxnSpPr>
          <p:cNvPr id="372" name="Google Shape;372;g11323f50106_0_2"/>
          <p:cNvCxnSpPr>
            <a:stCxn id="370" idx="0"/>
            <a:endCxn id="371" idx="3"/>
          </p:cNvCxnSpPr>
          <p:nvPr/>
        </p:nvCxnSpPr>
        <p:spPr>
          <a:xfrm rot="5400000" flipH="1">
            <a:off x="4750675" y="2520635"/>
            <a:ext cx="4059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73" name="Google Shape;373;g11323f50106_0_2"/>
          <p:cNvSpPr/>
          <p:nvPr/>
        </p:nvSpPr>
        <p:spPr>
          <a:xfrm>
            <a:off x="7808525" y="2727635"/>
            <a:ext cx="2268900" cy="1083300"/>
          </a:xfrm>
          <a:prstGeom prst="roundRect">
            <a:avLst>
              <a:gd name="adj" fmla="val 16667"/>
            </a:avLst>
          </a:prstGeom>
          <a:solidFill>
            <a:srgbClr val="CBEAF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How often? </a:t>
            </a:r>
            <a:endParaRPr sz="2500" b="1" i="0" u="none" strike="noStrike" cap="none">
              <a:solidFill>
                <a:schemeClr val="dk1"/>
              </a:solidFill>
              <a:latin typeface="Calibri"/>
              <a:ea typeface="Calibri"/>
              <a:cs typeface="Calibri"/>
              <a:sym typeface="Calibri"/>
            </a:endParaRPr>
          </a:p>
        </p:txBody>
      </p:sp>
      <p:cxnSp>
        <p:nvCxnSpPr>
          <p:cNvPr id="374" name="Google Shape;374;g11323f50106_0_2"/>
          <p:cNvCxnSpPr>
            <a:stCxn id="370" idx="3"/>
            <a:endCxn id="373" idx="2"/>
          </p:cNvCxnSpPr>
          <p:nvPr/>
        </p:nvCxnSpPr>
        <p:spPr>
          <a:xfrm rot="10800000" flipH="1">
            <a:off x="7488625" y="3810935"/>
            <a:ext cx="1454400" cy="510600"/>
          </a:xfrm>
          <a:prstGeom prst="curvedConnector2">
            <a:avLst/>
          </a:prstGeom>
          <a:noFill/>
          <a:ln w="57150" cap="flat" cmpd="sng">
            <a:solidFill>
              <a:srgbClr val="F7941E"/>
            </a:solidFill>
            <a:prstDash val="solid"/>
            <a:miter lim="800000"/>
            <a:headEnd type="none" w="sm" len="sm"/>
            <a:tailEnd type="triangle" w="med" len="med"/>
          </a:ln>
        </p:spPr>
      </p:cxnSp>
      <p:sp>
        <p:nvSpPr>
          <p:cNvPr id="375" name="Google Shape;375;g11323f50106_0_2"/>
          <p:cNvSpPr/>
          <p:nvPr/>
        </p:nvSpPr>
        <p:spPr>
          <a:xfrm>
            <a:off x="7808525" y="4671923"/>
            <a:ext cx="2268900" cy="1083300"/>
          </a:xfrm>
          <a:prstGeom prst="roundRect">
            <a:avLst>
              <a:gd name="adj" fmla="val 16667"/>
            </a:avLst>
          </a:prstGeom>
          <a:solidFill>
            <a:srgbClr val="FCE5CD"/>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Where? </a:t>
            </a:r>
            <a:endParaRPr sz="2500" b="1" i="0" u="none" strike="noStrike" cap="none">
              <a:solidFill>
                <a:schemeClr val="dk1"/>
              </a:solidFill>
              <a:latin typeface="Calibri"/>
              <a:ea typeface="Calibri"/>
              <a:cs typeface="Calibri"/>
              <a:sym typeface="Calibri"/>
            </a:endParaRPr>
          </a:p>
        </p:txBody>
      </p:sp>
      <p:cxnSp>
        <p:nvCxnSpPr>
          <p:cNvPr id="376" name="Google Shape;376;g11323f50106_0_2"/>
          <p:cNvCxnSpPr>
            <a:stCxn id="370" idx="2"/>
            <a:endCxn id="375" idx="1"/>
          </p:cNvCxnSpPr>
          <p:nvPr/>
        </p:nvCxnSpPr>
        <p:spPr>
          <a:xfrm rot="-5400000" flipH="1">
            <a:off x="6733975" y="4139135"/>
            <a:ext cx="2457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77" name="Google Shape;377;g11323f50106_0_2"/>
          <p:cNvSpPr/>
          <p:nvPr/>
        </p:nvSpPr>
        <p:spPr>
          <a:xfrm>
            <a:off x="1733025" y="4671923"/>
            <a:ext cx="2268900" cy="1083300"/>
          </a:xfrm>
          <a:prstGeom prst="roundRect">
            <a:avLst>
              <a:gd name="adj" fmla="val 16667"/>
            </a:avLst>
          </a:prstGeom>
          <a:solidFill>
            <a:srgbClr val="D9EAD3"/>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When? </a:t>
            </a:r>
            <a:endParaRPr sz="2500" b="1" i="0" u="none" strike="noStrike" cap="none">
              <a:solidFill>
                <a:schemeClr val="dk1"/>
              </a:solidFill>
              <a:latin typeface="Calibri"/>
              <a:ea typeface="Calibri"/>
              <a:cs typeface="Calibri"/>
              <a:sym typeface="Calibri"/>
            </a:endParaRPr>
          </a:p>
        </p:txBody>
      </p:sp>
      <p:cxnSp>
        <p:nvCxnSpPr>
          <p:cNvPr id="378" name="Google Shape;378;g11323f50106_0_2"/>
          <p:cNvCxnSpPr>
            <a:stCxn id="370" idx="1"/>
            <a:endCxn id="377" idx="0"/>
          </p:cNvCxnSpPr>
          <p:nvPr/>
        </p:nvCxnSpPr>
        <p:spPr>
          <a:xfrm flipH="1">
            <a:off x="2867425" y="4321535"/>
            <a:ext cx="1454400" cy="350400"/>
          </a:xfrm>
          <a:prstGeom prst="curvedConnector2">
            <a:avLst/>
          </a:prstGeom>
          <a:noFill/>
          <a:ln w="57150" cap="flat" cmpd="sng">
            <a:solidFill>
              <a:srgbClr val="F7941E"/>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5"/>
          <p:cNvSpPr txBox="1"/>
          <p:nvPr/>
        </p:nvSpPr>
        <p:spPr>
          <a:xfrm>
            <a:off x="1149944" y="1331913"/>
            <a:ext cx="24177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WRAP-UP</a:t>
            </a:r>
            <a:endParaRPr sz="2400" b="1" i="0" u="none" strike="noStrike" cap="none">
              <a:solidFill>
                <a:schemeClr val="dk1"/>
              </a:solidFill>
              <a:latin typeface="Arial"/>
              <a:ea typeface="Arial"/>
              <a:cs typeface="Arial"/>
              <a:sym typeface="Arial"/>
            </a:endParaRPr>
          </a:p>
        </p:txBody>
      </p:sp>
      <p:sp>
        <p:nvSpPr>
          <p:cNvPr id="405" name="Google Shape;405;p15"/>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406" name="Google Shape;406;p15"/>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407" name="Google Shape;407;p15"/>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408" name="Google Shape;408;p15"/>
          <p:cNvSpPr txBox="1"/>
          <p:nvPr/>
        </p:nvSpPr>
        <p:spPr>
          <a:xfrm>
            <a:off x="425727" y="289494"/>
            <a:ext cx="413269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CONSOLIDATION</a:t>
            </a:r>
            <a:endParaRPr sz="3600" b="1" i="0" u="none" strike="noStrike" cap="none">
              <a:solidFill>
                <a:schemeClr val="dk1"/>
              </a:solidFill>
              <a:latin typeface="Calibri"/>
              <a:ea typeface="Calibri"/>
              <a:cs typeface="Calibri"/>
              <a:sym typeface="Calibri"/>
            </a:endParaRPr>
          </a:p>
        </p:txBody>
      </p:sp>
      <p:sp>
        <p:nvSpPr>
          <p:cNvPr id="409" name="Google Shape;409;p15"/>
          <p:cNvSpPr/>
          <p:nvPr/>
        </p:nvSpPr>
        <p:spPr>
          <a:xfrm>
            <a:off x="628983" y="2144824"/>
            <a:ext cx="10735452" cy="2031325"/>
          </a:xfrm>
          <a:prstGeom prst="rect">
            <a:avLst/>
          </a:prstGeom>
          <a:noFill/>
          <a:ln>
            <a:noFill/>
          </a:ln>
        </p:spPr>
        <p:txBody>
          <a:bodyPr spcFirstLastPara="1" wrap="square" lIns="91425" tIns="45700" rIns="91425" bIns="45700" anchor="t" anchorCtr="0">
            <a:spAutoFit/>
          </a:bodyPr>
          <a:lstStyle/>
          <a:p>
            <a:pPr marL="76200" marR="0" lvl="0" indent="0" algn="l" rtl="0">
              <a:lnSpc>
                <a:spcPct val="150000"/>
              </a:lnSpc>
              <a:spcBef>
                <a:spcPts val="0"/>
              </a:spcBef>
              <a:spcAft>
                <a:spcPts val="0"/>
              </a:spcAft>
              <a:buNone/>
            </a:pPr>
            <a:r>
              <a:rPr lang="en-US" sz="2800" b="1" i="0" u="none" strike="noStrike" cap="none">
                <a:solidFill>
                  <a:srgbClr val="000000"/>
                </a:solidFill>
                <a:latin typeface="Calibri"/>
                <a:ea typeface="Calibri"/>
                <a:cs typeface="Calibri"/>
                <a:sym typeface="Calibri"/>
              </a:rPr>
              <a:t>In this lesson, we have learn to:</a:t>
            </a:r>
            <a:endParaRPr sz="2800" b="1" i="0" u="none" strike="noStrike" cap="none">
              <a:solidFill>
                <a:srgbClr val="000000"/>
              </a:solidFill>
              <a:latin typeface="Calibri"/>
              <a:ea typeface="Calibri"/>
              <a:cs typeface="Calibri"/>
              <a:sym typeface="Calibri"/>
            </a:endParaRPr>
          </a:p>
          <a:p>
            <a:pPr marL="533400" marR="0" lvl="0" indent="-457200" algn="l" rtl="0">
              <a:lnSpc>
                <a:spcPct val="150000"/>
              </a:lnSpc>
              <a:spcBef>
                <a:spcPts val="0"/>
              </a:spcBef>
              <a:spcAft>
                <a:spcPts val="0"/>
              </a:spcAft>
              <a:buClr>
                <a:srgbClr val="000000"/>
              </a:buClr>
              <a:buSzPts val="2400"/>
              <a:buFont typeface="Noto Sans Symbols"/>
              <a:buChar char="✔"/>
            </a:pPr>
            <a:r>
              <a:rPr lang="en-US" sz="2800" b="0" i="0" u="none" strike="noStrike" cap="none">
                <a:solidFill>
                  <a:srgbClr val="000000"/>
                </a:solidFill>
                <a:latin typeface="Calibri"/>
                <a:ea typeface="Calibri"/>
                <a:cs typeface="Calibri"/>
                <a:sym typeface="Calibri"/>
              </a:rPr>
              <a:t>Read for specific information about food and drink</a:t>
            </a:r>
            <a:endParaRPr sz="2800" b="0" i="0" u="none" strike="noStrike" cap="none">
              <a:solidFill>
                <a:srgbClr val="000000"/>
              </a:solidFill>
              <a:latin typeface="Calibri"/>
              <a:ea typeface="Calibri"/>
              <a:cs typeface="Calibri"/>
              <a:sym typeface="Calibri"/>
            </a:endParaRPr>
          </a:p>
          <a:p>
            <a:pPr marL="533400" marR="0" lvl="0" indent="-457200" algn="l" rtl="0">
              <a:lnSpc>
                <a:spcPct val="150000"/>
              </a:lnSpc>
              <a:spcBef>
                <a:spcPts val="0"/>
              </a:spcBef>
              <a:spcAft>
                <a:spcPts val="0"/>
              </a:spcAft>
              <a:buClr>
                <a:srgbClr val="000000"/>
              </a:buClr>
              <a:buSzPts val="2400"/>
              <a:buFont typeface="Noto Sans Symbols"/>
              <a:buChar char="✔"/>
            </a:pPr>
            <a:r>
              <a:rPr lang="en-US" sz="2800" b="0" i="0" u="none" strike="noStrike" cap="none">
                <a:solidFill>
                  <a:srgbClr val="000000"/>
                </a:solidFill>
                <a:latin typeface="Calibri"/>
                <a:ea typeface="Calibri"/>
                <a:cs typeface="Calibri"/>
                <a:sym typeface="Calibri"/>
              </a:rPr>
              <a:t>Talk about popular food in the area.</a:t>
            </a: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94;p29"/>
          <p:cNvSpPr/>
          <p:nvPr/>
        </p:nvSpPr>
        <p:spPr>
          <a:xfrm>
            <a:off x="321732" y="321733"/>
            <a:ext cx="11546828" cy="6214534"/>
          </a:xfrm>
          <a:custGeom>
            <a:avLst/>
            <a:gdLst/>
            <a:ahLst/>
            <a:cxnLst/>
            <a:rect l="l" t="t" r="r" b="b"/>
            <a:pathLst>
              <a:path w="11546828" h="6214534" extrusionOk="0">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2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29"/>
          <p:cNvPicPr preferRelativeResize="0"/>
          <p:nvPr/>
        </p:nvPicPr>
        <p:blipFill rotWithShape="1">
          <a:blip r:embed="rId3">
            <a:alphaModFix/>
          </a:blip>
          <a:srcRect/>
          <a:stretch/>
        </p:blipFill>
        <p:spPr>
          <a:xfrm>
            <a:off x="962163" y="1229452"/>
            <a:ext cx="7746709" cy="4357521"/>
          </a:xfrm>
          <a:prstGeom prst="rect">
            <a:avLst/>
          </a:prstGeom>
          <a:noFill/>
          <a:ln>
            <a:noFill/>
          </a:ln>
        </p:spPr>
      </p:pic>
      <p:grpSp>
        <p:nvGrpSpPr>
          <p:cNvPr id="97" name="Google Shape;97;p29"/>
          <p:cNvGrpSpPr/>
          <p:nvPr/>
        </p:nvGrpSpPr>
        <p:grpSpPr>
          <a:xfrm>
            <a:off x="5698294" y="2086092"/>
            <a:ext cx="5610171" cy="1773527"/>
            <a:chOff x="5698295" y="2086092"/>
            <a:chExt cx="5190840" cy="1773527"/>
          </a:xfrm>
        </p:grpSpPr>
        <p:sp>
          <p:nvSpPr>
            <p:cNvPr id="98" name="Google Shape;98;p29"/>
            <p:cNvSpPr/>
            <p:nvPr/>
          </p:nvSpPr>
          <p:spPr>
            <a:xfrm>
              <a:off x="5698295" y="2086092"/>
              <a:ext cx="2888092" cy="1773527"/>
            </a:xfrm>
            <a:prstGeom prst="teardrop">
              <a:avLst>
                <a:gd name="adj" fmla="val 10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29"/>
            <p:cNvSpPr/>
            <p:nvPr/>
          </p:nvSpPr>
          <p:spPr>
            <a:xfrm>
              <a:off x="6151220" y="2553732"/>
              <a:ext cx="4737915" cy="86498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29"/>
            <p:cNvPicPr preferRelativeResize="0"/>
            <p:nvPr/>
          </p:nvPicPr>
          <p:blipFill rotWithShape="1">
            <a:blip r:embed="rId4">
              <a:alphaModFix/>
            </a:blip>
            <a:srcRect/>
            <a:stretch/>
          </p:blipFill>
          <p:spPr>
            <a:xfrm>
              <a:off x="5806619" y="2211676"/>
              <a:ext cx="1608379" cy="1554049"/>
            </a:xfrm>
            <a:prstGeom prst="rect">
              <a:avLst/>
            </a:prstGeom>
            <a:noFill/>
            <a:ln>
              <a:noFill/>
            </a:ln>
          </p:spPr>
        </p:pic>
        <p:sp>
          <p:nvSpPr>
            <p:cNvPr id="101" name="Google Shape;101;p29"/>
            <p:cNvSpPr txBox="1"/>
            <p:nvPr/>
          </p:nvSpPr>
          <p:spPr>
            <a:xfrm>
              <a:off x="7425383" y="2642917"/>
              <a:ext cx="335742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Lesson 5: SKILLS 1</a:t>
              </a:r>
              <a:endParaRPr sz="2000" b="0" i="0" u="none" strike="noStrike" cap="none">
                <a:solidFill>
                  <a:srgbClr val="000000"/>
                </a:solidFill>
                <a:latin typeface="Arial"/>
                <a:ea typeface="Arial"/>
                <a:cs typeface="Arial"/>
                <a:sym typeface="Arial"/>
              </a:endParaRPr>
            </a:p>
          </p:txBody>
        </p:sp>
      </p:grpSp>
      <p:pic>
        <p:nvPicPr>
          <p:cNvPr id="102" name="Google Shape;102;p29"/>
          <p:cNvPicPr preferRelativeResize="0"/>
          <p:nvPr/>
        </p:nvPicPr>
        <p:blipFill rotWithShape="1">
          <a:blip r:embed="rId5">
            <a:alphaModFix/>
          </a:blip>
          <a:srcRect/>
          <a:stretch/>
        </p:blipFill>
        <p:spPr>
          <a:xfrm>
            <a:off x="-1" y="0"/>
            <a:ext cx="12192000" cy="1303957"/>
          </a:xfrm>
          <a:prstGeom prst="rect">
            <a:avLst/>
          </a:prstGeom>
          <a:noFill/>
          <a:ln>
            <a:noFill/>
          </a:ln>
        </p:spPr>
      </p:pic>
      <p:pic>
        <p:nvPicPr>
          <p:cNvPr id="103" name="Google Shape;103;p29"/>
          <p:cNvPicPr preferRelativeResize="0"/>
          <p:nvPr/>
        </p:nvPicPr>
        <p:blipFill rotWithShape="1">
          <a:blip r:embed="rId6">
            <a:alphaModFix/>
          </a:blip>
          <a:srcRect/>
          <a:stretch/>
        </p:blipFill>
        <p:spPr>
          <a:xfrm>
            <a:off x="2168547" y="172218"/>
            <a:ext cx="855823" cy="848808"/>
          </a:xfrm>
          <a:prstGeom prst="rect">
            <a:avLst/>
          </a:prstGeom>
          <a:noFill/>
          <a:ln>
            <a:noFill/>
          </a:ln>
        </p:spPr>
      </p:pic>
      <p:sp>
        <p:nvSpPr>
          <p:cNvPr id="104" name="Google Shape;104;p29"/>
          <p:cNvSpPr txBox="1"/>
          <p:nvPr/>
        </p:nvSpPr>
        <p:spPr>
          <a:xfrm>
            <a:off x="618950" y="237700"/>
            <a:ext cx="13446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Unit</a:t>
            </a:r>
            <a:endParaRPr sz="1400" b="0" i="0" u="none" strike="noStrike" cap="none">
              <a:solidFill>
                <a:srgbClr val="000000"/>
              </a:solidFill>
              <a:latin typeface="Arial"/>
              <a:ea typeface="Arial"/>
              <a:cs typeface="Arial"/>
              <a:sym typeface="Arial"/>
            </a:endParaRPr>
          </a:p>
        </p:txBody>
      </p:sp>
      <p:sp>
        <p:nvSpPr>
          <p:cNvPr id="105" name="Google Shape;105;p29"/>
          <p:cNvSpPr txBox="1"/>
          <p:nvPr/>
        </p:nvSpPr>
        <p:spPr>
          <a:xfrm>
            <a:off x="3327150" y="229764"/>
            <a:ext cx="49589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FOOD AND DRINK</a:t>
            </a:r>
            <a:endParaRPr sz="4000" b="1" i="0" u="none" strike="noStrike" cap="none">
              <a:solidFill>
                <a:schemeClr val="lt1"/>
              </a:solidFill>
              <a:latin typeface="Open Sans"/>
              <a:ea typeface="Open Sans"/>
              <a:cs typeface="Open Sans"/>
              <a:sym typeface="Open Sans"/>
            </a:endParaRPr>
          </a:p>
        </p:txBody>
      </p:sp>
      <p:sp>
        <p:nvSpPr>
          <p:cNvPr id="106" name="Google Shape;106;p29"/>
          <p:cNvSpPr txBox="1"/>
          <p:nvPr/>
        </p:nvSpPr>
        <p:spPr>
          <a:xfrm>
            <a:off x="2235238" y="190029"/>
            <a:ext cx="72244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Open Sans"/>
                <a:ea typeface="Open Sans"/>
                <a:cs typeface="Open Sans"/>
                <a:sym typeface="Open Sans"/>
              </a:rPr>
              <a:t>5</a:t>
            </a:r>
            <a:endParaRPr sz="48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0"/>
          <p:cNvSpPr txBox="1"/>
          <p:nvPr/>
        </p:nvSpPr>
        <p:spPr>
          <a:xfrm>
            <a:off x="1149944" y="1331913"/>
            <a:ext cx="24177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HOMEWORK</a:t>
            </a:r>
            <a:endParaRPr sz="2400" b="1" i="0" u="none" strike="noStrike" cap="none">
              <a:solidFill>
                <a:schemeClr val="dk1"/>
              </a:solidFill>
              <a:latin typeface="Arial"/>
              <a:ea typeface="Arial"/>
              <a:cs typeface="Arial"/>
              <a:sym typeface="Arial"/>
            </a:endParaRPr>
          </a:p>
        </p:txBody>
      </p:sp>
      <p:sp>
        <p:nvSpPr>
          <p:cNvPr id="416" name="Google Shape;416;p40"/>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417" name="Google Shape;417;p40"/>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2</a:t>
            </a:r>
            <a:endParaRPr sz="4000" b="1" i="0" u="none" strike="noStrike" cap="none">
              <a:solidFill>
                <a:schemeClr val="lt1"/>
              </a:solidFill>
              <a:latin typeface="Open Sans"/>
              <a:ea typeface="Open Sans"/>
              <a:cs typeface="Open Sans"/>
              <a:sym typeface="Open Sans"/>
            </a:endParaRPr>
          </a:p>
        </p:txBody>
      </p:sp>
      <p:pic>
        <p:nvPicPr>
          <p:cNvPr id="418" name="Google Shape;418;p40"/>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419" name="Google Shape;419;p40"/>
          <p:cNvSpPr txBox="1"/>
          <p:nvPr/>
        </p:nvSpPr>
        <p:spPr>
          <a:xfrm>
            <a:off x="472026" y="259838"/>
            <a:ext cx="413269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CONSOLIDATION</a:t>
            </a:r>
            <a:endParaRPr sz="3600" b="1" i="0" u="none" strike="noStrike" cap="none">
              <a:solidFill>
                <a:schemeClr val="dk1"/>
              </a:solidFill>
              <a:latin typeface="Calibri"/>
              <a:ea typeface="Calibri"/>
              <a:cs typeface="Calibri"/>
              <a:sym typeface="Calibri"/>
            </a:endParaRPr>
          </a:p>
        </p:txBody>
      </p:sp>
      <p:sp>
        <p:nvSpPr>
          <p:cNvPr id="420" name="Google Shape;420;p40"/>
          <p:cNvSpPr/>
          <p:nvPr/>
        </p:nvSpPr>
        <p:spPr>
          <a:xfrm>
            <a:off x="730844" y="1998857"/>
            <a:ext cx="9933346" cy="138499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Video your presentation about popular food and drink  </a:t>
            </a:r>
            <a:endParaRPr/>
          </a:p>
          <a:p>
            <a:pPr marL="457200" marR="0" lvl="0" indent="-457200" algn="l" rtl="0">
              <a:lnSpc>
                <a:spcPct val="15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Prepare for the next lesson: </a:t>
            </a:r>
            <a:r>
              <a:rPr lang="en-US" sz="2800" b="1" i="0" u="none" strike="noStrike" cap="none">
                <a:solidFill>
                  <a:schemeClr val="accent2"/>
                </a:solidFill>
                <a:latin typeface="Calibri"/>
                <a:ea typeface="Calibri"/>
                <a:cs typeface="Calibri"/>
                <a:sym typeface="Calibri"/>
              </a:rPr>
              <a:t>Skills 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16"/>
          <p:cNvPicPr preferRelativeResize="0">
            <a:picLocks noGrp="1"/>
          </p:cNvPicPr>
          <p:nvPr>
            <p:ph type="body" idx="1"/>
          </p:nvPr>
        </p:nvPicPr>
        <p:blipFill rotWithShape="1">
          <a:blip r:embed="rId3">
            <a:alphaModFix/>
          </a:blip>
          <a:srcRect/>
          <a:stretch/>
        </p:blipFill>
        <p:spPr>
          <a:xfrm>
            <a:off x="1514375" y="-12804"/>
            <a:ext cx="9143999" cy="6839711"/>
          </a:xfrm>
          <a:prstGeom prst="rect">
            <a:avLst/>
          </a:prstGeom>
          <a:noFill/>
          <a:ln>
            <a:noFill/>
          </a:ln>
        </p:spPr>
      </p:pic>
      <p:sp>
        <p:nvSpPr>
          <p:cNvPr id="426" name="Google Shape;426;p16"/>
          <p:cNvSpPr txBox="1"/>
          <p:nvPr/>
        </p:nvSpPr>
        <p:spPr>
          <a:xfrm>
            <a:off x="3386793" y="5943905"/>
            <a:ext cx="5593578" cy="584735"/>
          </a:xfrm>
          <a:prstGeom prst="rect">
            <a:avLst/>
          </a:prstGeom>
          <a:noFill/>
          <a:ln>
            <a:noFill/>
          </a:ln>
        </p:spPr>
        <p:txBody>
          <a:bodyPr spcFirstLastPara="1" wrap="square" lIns="91425" tIns="45700" rIns="91425" bIns="45700" anchor="t" anchorCtr="0">
            <a:spAutoFit/>
          </a:bodyPr>
          <a:lstStyle/>
          <a:p>
            <a:pPr algn="ctr"/>
            <a:r>
              <a:rPr lang="en-GB" sz="1600" b="1">
                <a:latin typeface="Calibri" panose="020F0502020204030204" pitchFamily="34" charset="0"/>
              </a:rPr>
              <a:t>Website: </a:t>
            </a:r>
            <a:r>
              <a:rPr lang="en-GB" sz="1600" b="1" i="1">
                <a:latin typeface="Calibri" panose="020F0502020204030204" pitchFamily="34" charset="0"/>
              </a:rPr>
              <a:t>hoclieu.vn</a:t>
            </a:r>
            <a:endParaRPr lang="en-GB" sz="1600"/>
          </a:p>
          <a:p>
            <a:pPr algn="ctr"/>
            <a:r>
              <a:rPr lang="en-GB" sz="1600" b="1">
                <a:latin typeface="Calibri" panose="020F0502020204030204" pitchFamily="34" charset="0"/>
              </a:rPr>
              <a:t>Fanpage: </a:t>
            </a:r>
            <a:r>
              <a:rPr lang="en-GB" sz="1600" b="1" i="1">
                <a:latin typeface="Calibri" panose="020F0502020204030204" pitchFamily="34" charset="0"/>
              </a:rPr>
              <a:t>facebook.com/www.tienganhglobalsuccess.vn/</a:t>
            </a:r>
            <a:endParaRPr lang="en-GB"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1" name="Google Shape;111;p3"/>
          <p:cNvGrpSpPr/>
          <p:nvPr/>
        </p:nvGrpSpPr>
        <p:grpSpPr>
          <a:xfrm>
            <a:off x="3716081" y="0"/>
            <a:ext cx="4625163" cy="1583743"/>
            <a:chOff x="3067118" y="144696"/>
            <a:chExt cx="5318600" cy="1583743"/>
          </a:xfrm>
        </p:grpSpPr>
        <p:sp>
          <p:nvSpPr>
            <p:cNvPr id="112" name="Google Shape;112;p3"/>
            <p:cNvSpPr/>
            <p:nvPr/>
          </p:nvSpPr>
          <p:spPr>
            <a:xfrm>
              <a:off x="3427102" y="587387"/>
              <a:ext cx="4958616" cy="88457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4791560" y="706508"/>
              <a:ext cx="3315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Open Sans"/>
                  <a:ea typeface="Open Sans"/>
                  <a:cs typeface="Open Sans"/>
                  <a:sym typeface="Open Sans"/>
                </a:rPr>
                <a:t>OBJECTIVES</a:t>
              </a:r>
              <a:endParaRPr sz="1400" b="0" i="0" u="none" strike="noStrike" cap="none">
                <a:solidFill>
                  <a:srgbClr val="000000"/>
                </a:solidFill>
                <a:latin typeface="Arial"/>
                <a:ea typeface="Arial"/>
                <a:cs typeface="Arial"/>
                <a:sym typeface="Arial"/>
              </a:endParaRPr>
            </a:p>
          </p:txBody>
        </p:sp>
        <p:pic>
          <p:nvPicPr>
            <p:cNvPr id="114" name="Google Shape;114;p3"/>
            <p:cNvPicPr preferRelativeResize="0"/>
            <p:nvPr/>
          </p:nvPicPr>
          <p:blipFill rotWithShape="1">
            <a:blip r:embed="rId3">
              <a:alphaModFix/>
            </a:blip>
            <a:srcRect/>
            <a:stretch/>
          </p:blipFill>
          <p:spPr>
            <a:xfrm>
              <a:off x="3067118" y="144696"/>
              <a:ext cx="1640534" cy="1583743"/>
            </a:xfrm>
            <a:prstGeom prst="rect">
              <a:avLst/>
            </a:prstGeom>
            <a:noFill/>
            <a:ln>
              <a:noFill/>
            </a:ln>
          </p:spPr>
        </p:pic>
      </p:grpSp>
      <p:sp>
        <p:nvSpPr>
          <p:cNvPr id="115" name="Google Shape;115;p3"/>
          <p:cNvSpPr txBox="1"/>
          <p:nvPr/>
        </p:nvSpPr>
        <p:spPr>
          <a:xfrm>
            <a:off x="978198" y="1619456"/>
            <a:ext cx="1010093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By the end of this lesson, Ss will be able to:</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 Knowledge</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Develop their reading skill for specific information about food and drink</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Talk about the popular food and drink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2. Core competences</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Develop communication skills and creativity</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Be collaborative and supportive in pairwork and teamwork</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Develop presentation skills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Actively join in class activities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3. Personal qualities</a:t>
            </a:r>
            <a:endParaRPr sz="2400" b="1"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Promote pride in the values ​​of Vietnamese culture </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000000"/>
                </a:solidFill>
                <a:latin typeface="Calibri"/>
                <a:ea typeface="Calibri"/>
                <a:cs typeface="Calibri"/>
                <a:sym typeface="Calibri"/>
              </a:rPr>
              <a:t>Develop love for family and traditional food and drink</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0"/>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21" name="Google Shape;121;p30"/>
          <p:cNvSpPr/>
          <p:nvPr/>
        </p:nvSpPr>
        <p:spPr>
          <a:xfrm>
            <a:off x="350432" y="1115391"/>
            <a:ext cx="2047800" cy="525900"/>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WARM-UP</a:t>
            </a:r>
            <a:endParaRPr sz="1800" b="0" i="0" u="none" strike="noStrike" cap="none">
              <a:solidFill>
                <a:schemeClr val="dk1"/>
              </a:solidFill>
              <a:latin typeface="Calibri"/>
              <a:ea typeface="Calibri"/>
              <a:cs typeface="Calibri"/>
              <a:sym typeface="Calibri"/>
            </a:endParaRPr>
          </a:p>
        </p:txBody>
      </p:sp>
      <p:sp>
        <p:nvSpPr>
          <p:cNvPr id="122" name="Google Shape;122;p30"/>
          <p:cNvSpPr/>
          <p:nvPr/>
        </p:nvSpPr>
        <p:spPr>
          <a:xfrm>
            <a:off x="2036116" y="2296677"/>
            <a:ext cx="2275114"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READING</a:t>
            </a:r>
            <a:endParaRPr sz="1800" b="0" i="0" u="none" strike="noStrike" cap="none">
              <a:solidFill>
                <a:schemeClr val="dk1"/>
              </a:solidFill>
              <a:latin typeface="Calibri"/>
              <a:ea typeface="Calibri"/>
              <a:cs typeface="Calibri"/>
              <a:sym typeface="Calibri"/>
            </a:endParaRPr>
          </a:p>
        </p:txBody>
      </p:sp>
      <p:sp>
        <p:nvSpPr>
          <p:cNvPr id="123" name="Google Shape;123;p30"/>
          <p:cNvSpPr/>
          <p:nvPr/>
        </p:nvSpPr>
        <p:spPr>
          <a:xfrm>
            <a:off x="4722513" y="1954874"/>
            <a:ext cx="6713274" cy="123970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Task 1: Work in pairs. Discuss the questions.</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2: Read Phong's blog. Match the underlined words with their meanings. </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3: Read Phong’s blog again and circle the correct answer</a:t>
            </a:r>
            <a:endParaRPr sz="1800" b="0" i="0" u="none" strike="noStrike" cap="none">
              <a:solidFill>
                <a:srgbClr val="000000"/>
              </a:solidFill>
              <a:latin typeface="Calibri"/>
              <a:ea typeface="Calibri"/>
              <a:cs typeface="Calibri"/>
              <a:sym typeface="Calibri"/>
            </a:endParaRPr>
          </a:p>
        </p:txBody>
      </p:sp>
      <p:cxnSp>
        <p:nvCxnSpPr>
          <p:cNvPr id="124" name="Google Shape;124;p30"/>
          <p:cNvCxnSpPr>
            <a:stCxn id="121" idx="3"/>
            <a:endCxn id="122" idx="0"/>
          </p:cNvCxnSpPr>
          <p:nvPr/>
        </p:nvCxnSpPr>
        <p:spPr>
          <a:xfrm>
            <a:off x="2398232" y="1378341"/>
            <a:ext cx="775500" cy="918300"/>
          </a:xfrm>
          <a:prstGeom prst="curvedConnector2">
            <a:avLst/>
          </a:prstGeom>
          <a:noFill/>
          <a:ln w="57150" cap="flat" cmpd="sng">
            <a:solidFill>
              <a:srgbClr val="F7941E"/>
            </a:solidFill>
            <a:prstDash val="solid"/>
            <a:miter lim="800000"/>
            <a:headEnd type="none" w="sm" len="sm"/>
            <a:tailEnd type="triangle" w="med" len="med"/>
          </a:ln>
        </p:spPr>
      </p:cxnSp>
      <p:grpSp>
        <p:nvGrpSpPr>
          <p:cNvPr id="125" name="Google Shape;125;p30"/>
          <p:cNvGrpSpPr/>
          <p:nvPr/>
        </p:nvGrpSpPr>
        <p:grpSpPr>
          <a:xfrm>
            <a:off x="3513735" y="155878"/>
            <a:ext cx="3813040" cy="916490"/>
            <a:chOff x="3826252" y="260303"/>
            <a:chExt cx="4557781" cy="916490"/>
          </a:xfrm>
        </p:grpSpPr>
        <p:sp>
          <p:nvSpPr>
            <p:cNvPr id="126" name="Google Shape;126;p30"/>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 name="Google Shape;127;p30"/>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28" name="Google Shape;128;p30"/>
            <p:cNvSpPr txBox="1"/>
            <p:nvPr/>
          </p:nvSpPr>
          <p:spPr>
            <a:xfrm>
              <a:off x="4779509" y="486321"/>
              <a:ext cx="35967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LESSON 5: SKILLS 1</a:t>
              </a:r>
              <a:endParaRPr sz="1600" b="0" i="0" u="none" strike="noStrike" cap="none">
                <a:solidFill>
                  <a:srgbClr val="000000"/>
                </a:solidFill>
                <a:latin typeface="Arial"/>
                <a:ea typeface="Arial"/>
                <a:cs typeface="Arial"/>
                <a:sym typeface="Arial"/>
              </a:endParaRPr>
            </a:p>
          </p:txBody>
        </p:sp>
      </p:grpSp>
      <p:sp>
        <p:nvSpPr>
          <p:cNvPr id="129" name="Google Shape;129;p30"/>
          <p:cNvSpPr/>
          <p:nvPr/>
        </p:nvSpPr>
        <p:spPr>
          <a:xfrm>
            <a:off x="2398232" y="5228756"/>
            <a:ext cx="2047800" cy="71020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CONSOLIDATION</a:t>
            </a:r>
            <a:endParaRPr sz="1800" b="0" i="0" u="none" strike="noStrike" cap="none">
              <a:solidFill>
                <a:schemeClr val="dk1"/>
              </a:solidFill>
              <a:latin typeface="Calibri"/>
              <a:ea typeface="Calibri"/>
              <a:cs typeface="Calibri"/>
              <a:sym typeface="Calibri"/>
            </a:endParaRPr>
          </a:p>
        </p:txBody>
      </p:sp>
      <p:cxnSp>
        <p:nvCxnSpPr>
          <p:cNvPr id="130" name="Google Shape;130;p30"/>
          <p:cNvCxnSpPr>
            <a:stCxn id="122" idx="1"/>
            <a:endCxn id="131" idx="0"/>
          </p:cNvCxnSpPr>
          <p:nvPr/>
        </p:nvCxnSpPr>
        <p:spPr>
          <a:xfrm flipH="1">
            <a:off x="1452316" y="2624378"/>
            <a:ext cx="583800" cy="1245900"/>
          </a:xfrm>
          <a:prstGeom prst="curvedConnector2">
            <a:avLst/>
          </a:prstGeom>
          <a:noFill/>
          <a:ln w="57150" cap="flat" cmpd="sng">
            <a:solidFill>
              <a:srgbClr val="F7941E"/>
            </a:solidFill>
            <a:prstDash val="solid"/>
            <a:miter lim="800000"/>
            <a:headEnd type="none" w="sm" len="sm"/>
            <a:tailEnd type="triangle" w="med" len="med"/>
          </a:ln>
        </p:spPr>
      </p:cxnSp>
      <p:sp>
        <p:nvSpPr>
          <p:cNvPr id="132" name="Google Shape;132;p30"/>
          <p:cNvSpPr/>
          <p:nvPr/>
        </p:nvSpPr>
        <p:spPr>
          <a:xfrm>
            <a:off x="4732155" y="3582374"/>
            <a:ext cx="6703633" cy="129052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8925" marR="0" lvl="0" indent="-288925"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4: Make notes about a popular food and drink in your area. Think about its main ingredients, how often and when you have it.</a:t>
            </a:r>
            <a:endParaRPr/>
          </a:p>
          <a:p>
            <a:pPr marL="288925" marR="0" lvl="0" indent="-288925"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5: Work in groups of 3 or 4. Take turns to talk about a popular food or drink in your area.</a:t>
            </a:r>
            <a:endParaRPr sz="1800" b="0" i="0" u="none" strike="noStrike" cap="none">
              <a:solidFill>
                <a:schemeClr val="dk1"/>
              </a:solidFill>
              <a:latin typeface="Calibri"/>
              <a:ea typeface="Calibri"/>
              <a:cs typeface="Calibri"/>
              <a:sym typeface="Calibri"/>
            </a:endParaRPr>
          </a:p>
        </p:txBody>
      </p:sp>
      <p:sp>
        <p:nvSpPr>
          <p:cNvPr id="133" name="Google Shape;133;p30"/>
          <p:cNvSpPr/>
          <p:nvPr/>
        </p:nvSpPr>
        <p:spPr>
          <a:xfrm>
            <a:off x="4722513" y="1259145"/>
            <a:ext cx="6713274" cy="361733"/>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Mini game</a:t>
            </a:r>
            <a:endParaRPr sz="1800" b="0" i="0" u="none" strike="noStrike" cap="none">
              <a:solidFill>
                <a:srgbClr val="000000"/>
              </a:solidFill>
              <a:latin typeface="Calibri"/>
              <a:ea typeface="Calibri"/>
              <a:cs typeface="Calibri"/>
              <a:sym typeface="Calibri"/>
            </a:endParaRPr>
          </a:p>
        </p:txBody>
      </p:sp>
      <p:sp>
        <p:nvSpPr>
          <p:cNvPr id="134" name="Google Shape;134;p30"/>
          <p:cNvSpPr/>
          <p:nvPr/>
        </p:nvSpPr>
        <p:spPr>
          <a:xfrm>
            <a:off x="4732155" y="5260694"/>
            <a:ext cx="6703632" cy="646331"/>
          </a:xfrm>
          <a:prstGeom prst="rect">
            <a:avLst/>
          </a:prstGeom>
          <a:solidFill>
            <a:srgbClr val="CBEAF0"/>
          </a:solidFill>
          <a:ln w="9525" cap="flat" cmpd="sng">
            <a:solidFill>
              <a:srgbClr val="FFF2CC"/>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Wrap-up </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Homework </a:t>
            </a:r>
            <a:endParaRPr/>
          </a:p>
        </p:txBody>
      </p:sp>
      <p:sp>
        <p:nvSpPr>
          <p:cNvPr id="131" name="Google Shape;131;p30"/>
          <p:cNvSpPr/>
          <p:nvPr/>
        </p:nvSpPr>
        <p:spPr>
          <a:xfrm>
            <a:off x="428399" y="3870416"/>
            <a:ext cx="2047800" cy="710205"/>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SPEAKING</a:t>
            </a:r>
            <a:endParaRPr sz="1800" b="0" i="0" u="none" strike="noStrike" cap="none">
              <a:solidFill>
                <a:schemeClr val="dk1"/>
              </a:solidFill>
              <a:latin typeface="Calibri"/>
              <a:ea typeface="Calibri"/>
              <a:cs typeface="Calibri"/>
              <a:sym typeface="Calibri"/>
            </a:endParaRPr>
          </a:p>
        </p:txBody>
      </p:sp>
      <p:cxnSp>
        <p:nvCxnSpPr>
          <p:cNvPr id="135" name="Google Shape;135;p30"/>
          <p:cNvCxnSpPr>
            <a:stCxn id="131" idx="3"/>
            <a:endCxn id="129" idx="0"/>
          </p:cNvCxnSpPr>
          <p:nvPr/>
        </p:nvCxnSpPr>
        <p:spPr>
          <a:xfrm>
            <a:off x="2476199" y="4225519"/>
            <a:ext cx="945900" cy="1003200"/>
          </a:xfrm>
          <a:prstGeom prst="curvedConnector2">
            <a:avLst/>
          </a:prstGeom>
          <a:noFill/>
          <a:ln w="57150" cap="flat" cmpd="sng">
            <a:solidFill>
              <a:srgbClr val="F7941E"/>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2427530" y="1196277"/>
            <a:ext cx="1883700" cy="466769"/>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a:solidFill>
                  <a:schemeClr val="dk1"/>
                </a:solidFill>
                <a:latin typeface="Calibri"/>
                <a:ea typeface="Calibri"/>
                <a:cs typeface="Calibri"/>
                <a:sym typeface="Calibri"/>
              </a:rPr>
              <a:t>WARM-UP</a:t>
            </a:r>
            <a:endParaRPr sz="2400" b="0" i="0" u="none" strike="noStrike" cap="none">
              <a:solidFill>
                <a:schemeClr val="dk1"/>
              </a:solidFill>
              <a:latin typeface="Calibri"/>
              <a:ea typeface="Calibri"/>
              <a:cs typeface="Calibri"/>
              <a:sym typeface="Calibri"/>
            </a:endParaRPr>
          </a:p>
        </p:txBody>
      </p:sp>
      <p:sp>
        <p:nvSpPr>
          <p:cNvPr id="141" name="Google Shape;141;p5"/>
          <p:cNvSpPr/>
          <p:nvPr/>
        </p:nvSpPr>
        <p:spPr>
          <a:xfrm>
            <a:off x="6042902" y="2180324"/>
            <a:ext cx="5459400" cy="277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Stage aims</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To create an active atmosphere in the class before the lesson.</a:t>
            </a:r>
            <a:endParaRPr sz="20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Calibri"/>
                <a:ea typeface="Calibri"/>
                <a:cs typeface="Calibri"/>
                <a:sym typeface="Calibri"/>
              </a:rPr>
              <a:t>To get students interested in the topic.</a:t>
            </a:r>
            <a:br>
              <a:rPr lang="en-US" sz="2000" b="0" i="0" u="none" strike="noStrike" cap="none">
                <a:solidFill>
                  <a:srgbClr val="000000"/>
                </a:solidFill>
                <a:latin typeface="Calibri"/>
                <a:ea typeface="Calibri"/>
                <a:cs typeface="Calibri"/>
                <a:sym typeface="Calibri"/>
              </a:rPr>
            </a:br>
            <a:endParaRPr sz="2000" b="0" i="0" u="none" strike="noStrike" cap="none">
              <a:solidFill>
                <a:srgbClr val="000000"/>
              </a:solidFill>
              <a:latin typeface="Calibri"/>
              <a:ea typeface="Calibri"/>
              <a:cs typeface="Calibri"/>
              <a:sym typeface="Calibri"/>
            </a:endParaRPr>
          </a:p>
        </p:txBody>
      </p:sp>
      <p:sp>
        <p:nvSpPr>
          <p:cNvPr id="142" name="Google Shape;142;p5"/>
          <p:cNvSpPr/>
          <p:nvPr/>
        </p:nvSpPr>
        <p:spPr>
          <a:xfrm>
            <a:off x="5674956" y="1196277"/>
            <a:ext cx="1883700" cy="481768"/>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Lunch time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Calibri"/>
                <a:ea typeface="Calibri"/>
                <a:cs typeface="Calibri"/>
                <a:sym typeface="Calibri"/>
              </a:rPr>
            </a:br>
            <a:endParaRPr sz="2400" b="0" i="0" u="none" strike="noStrike" cap="none">
              <a:solidFill>
                <a:srgbClr val="000000"/>
              </a:solidFill>
              <a:latin typeface="Calibri"/>
              <a:ea typeface="Calibri"/>
              <a:cs typeface="Calibri"/>
              <a:sym typeface="Calibri"/>
            </a:endParaRPr>
          </a:p>
        </p:txBody>
      </p:sp>
      <p:grpSp>
        <p:nvGrpSpPr>
          <p:cNvPr id="143" name="Google Shape;143;p5"/>
          <p:cNvGrpSpPr/>
          <p:nvPr/>
        </p:nvGrpSpPr>
        <p:grpSpPr>
          <a:xfrm>
            <a:off x="148229" y="2010479"/>
            <a:ext cx="5621945" cy="3557779"/>
            <a:chOff x="723455" y="2073346"/>
            <a:chExt cx="5621945" cy="3557779"/>
          </a:xfrm>
        </p:grpSpPr>
        <p:pic>
          <p:nvPicPr>
            <p:cNvPr id="144" name="Google Shape;144;p5"/>
            <p:cNvPicPr preferRelativeResize="0"/>
            <p:nvPr/>
          </p:nvPicPr>
          <p:blipFill rotWithShape="1">
            <a:blip r:embed="rId3">
              <a:alphaModFix/>
            </a:blip>
            <a:srcRect/>
            <a:stretch/>
          </p:blipFill>
          <p:spPr>
            <a:xfrm>
              <a:off x="1758950" y="2222800"/>
              <a:ext cx="4586450" cy="3408325"/>
            </a:xfrm>
            <a:prstGeom prst="rect">
              <a:avLst/>
            </a:prstGeom>
            <a:noFill/>
            <a:ln>
              <a:noFill/>
            </a:ln>
          </p:spPr>
        </p:pic>
        <p:grpSp>
          <p:nvGrpSpPr>
            <p:cNvPr id="145" name="Google Shape;145;p5"/>
            <p:cNvGrpSpPr/>
            <p:nvPr/>
          </p:nvGrpSpPr>
          <p:grpSpPr>
            <a:xfrm>
              <a:off x="723455" y="2073346"/>
              <a:ext cx="1515714" cy="2716404"/>
              <a:chOff x="647255" y="2073346"/>
              <a:chExt cx="1515714" cy="2716404"/>
            </a:xfrm>
          </p:grpSpPr>
          <p:pic>
            <p:nvPicPr>
              <p:cNvPr id="146" name="Google Shape;146;p5"/>
              <p:cNvPicPr preferRelativeResize="0"/>
              <p:nvPr/>
            </p:nvPicPr>
            <p:blipFill rotWithShape="1">
              <a:blip r:embed="rId4">
                <a:alphaModFix/>
              </a:blip>
              <a:srcRect/>
              <a:stretch/>
            </p:blipFill>
            <p:spPr>
              <a:xfrm rot="2971945">
                <a:off x="762175" y="2405350"/>
                <a:ext cx="1285875" cy="895350"/>
              </a:xfrm>
              <a:prstGeom prst="rect">
                <a:avLst/>
              </a:prstGeom>
              <a:noFill/>
              <a:ln>
                <a:noFill/>
              </a:ln>
            </p:spPr>
          </p:pic>
          <p:pic>
            <p:nvPicPr>
              <p:cNvPr id="147" name="Google Shape;147;p5"/>
              <p:cNvPicPr preferRelativeResize="0"/>
              <p:nvPr/>
            </p:nvPicPr>
            <p:blipFill rotWithShape="1">
              <a:blip r:embed="rId5">
                <a:alphaModFix/>
              </a:blip>
              <a:srcRect l="31705" t="11338" r="30754" b="14843"/>
              <a:stretch/>
            </p:blipFill>
            <p:spPr>
              <a:xfrm>
                <a:off x="1000600" y="2826025"/>
                <a:ext cx="910025" cy="1963725"/>
              </a:xfrm>
              <a:prstGeom prst="rect">
                <a:avLst/>
              </a:prstGeom>
              <a:noFill/>
              <a:ln>
                <a:noFill/>
              </a:ln>
            </p:spPr>
          </p:pic>
        </p:grpSp>
      </p:grpSp>
      <p:grpSp>
        <p:nvGrpSpPr>
          <p:cNvPr id="148" name="Google Shape;148;p5"/>
          <p:cNvGrpSpPr/>
          <p:nvPr/>
        </p:nvGrpSpPr>
        <p:grpSpPr>
          <a:xfrm>
            <a:off x="3513735" y="155878"/>
            <a:ext cx="3813040" cy="916490"/>
            <a:chOff x="3826252" y="260303"/>
            <a:chExt cx="4557781" cy="916490"/>
          </a:xfrm>
        </p:grpSpPr>
        <p:sp>
          <p:nvSpPr>
            <p:cNvPr id="149" name="Google Shape;149;p5"/>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 name="Google Shape;150;p5"/>
            <p:cNvPicPr preferRelativeResize="0"/>
            <p:nvPr/>
          </p:nvPicPr>
          <p:blipFill rotWithShape="1">
            <a:blip r:embed="rId6">
              <a:alphaModFix/>
            </a:blip>
            <a:srcRect/>
            <a:stretch/>
          </p:blipFill>
          <p:spPr>
            <a:xfrm>
              <a:off x="3826252" y="260303"/>
              <a:ext cx="964452" cy="916490"/>
            </a:xfrm>
            <a:prstGeom prst="rect">
              <a:avLst/>
            </a:prstGeom>
            <a:noFill/>
            <a:ln>
              <a:noFill/>
            </a:ln>
          </p:spPr>
        </p:pic>
        <p:sp>
          <p:nvSpPr>
            <p:cNvPr id="151" name="Google Shape;151;p5"/>
            <p:cNvSpPr txBox="1"/>
            <p:nvPr/>
          </p:nvSpPr>
          <p:spPr>
            <a:xfrm>
              <a:off x="4779509" y="486321"/>
              <a:ext cx="35967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LESSON 5: SKILLS 1</a:t>
              </a: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58" name="Google Shape;158;p6"/>
          <p:cNvSpPr txBox="1"/>
          <p:nvPr/>
        </p:nvSpPr>
        <p:spPr>
          <a:xfrm>
            <a:off x="474701" y="207405"/>
            <a:ext cx="3059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MINI GAME</a:t>
            </a:r>
            <a:endParaRPr sz="3600" b="1" i="0" u="none" strike="noStrike" cap="none">
              <a:solidFill>
                <a:schemeClr val="dk1"/>
              </a:solidFill>
              <a:latin typeface="Calibri"/>
              <a:ea typeface="Calibri"/>
              <a:cs typeface="Calibri"/>
              <a:sym typeface="Calibri"/>
            </a:endParaRPr>
          </a:p>
        </p:txBody>
      </p:sp>
      <p:sp>
        <p:nvSpPr>
          <p:cNvPr id="159" name="Google Shape;159;p6"/>
          <p:cNvSpPr/>
          <p:nvPr/>
        </p:nvSpPr>
        <p:spPr>
          <a:xfrm>
            <a:off x="4689388" y="1845638"/>
            <a:ext cx="7001100" cy="35829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grpSp>
        <p:nvGrpSpPr>
          <p:cNvPr id="160" name="Google Shape;160;p6"/>
          <p:cNvGrpSpPr/>
          <p:nvPr/>
        </p:nvGrpSpPr>
        <p:grpSpPr>
          <a:xfrm>
            <a:off x="703914" y="1072548"/>
            <a:ext cx="4466251" cy="2887862"/>
            <a:chOff x="723455" y="2073346"/>
            <a:chExt cx="5621945" cy="3557779"/>
          </a:xfrm>
        </p:grpSpPr>
        <p:pic>
          <p:nvPicPr>
            <p:cNvPr id="161" name="Google Shape;161;p6"/>
            <p:cNvPicPr preferRelativeResize="0"/>
            <p:nvPr/>
          </p:nvPicPr>
          <p:blipFill rotWithShape="1">
            <a:blip r:embed="rId4">
              <a:alphaModFix/>
            </a:blip>
            <a:srcRect/>
            <a:stretch/>
          </p:blipFill>
          <p:spPr>
            <a:xfrm>
              <a:off x="1758950" y="2222800"/>
              <a:ext cx="4586450" cy="3408325"/>
            </a:xfrm>
            <a:prstGeom prst="rect">
              <a:avLst/>
            </a:prstGeom>
            <a:noFill/>
            <a:ln>
              <a:noFill/>
            </a:ln>
          </p:spPr>
        </p:pic>
        <p:grpSp>
          <p:nvGrpSpPr>
            <p:cNvPr id="162" name="Google Shape;162;p6"/>
            <p:cNvGrpSpPr/>
            <p:nvPr/>
          </p:nvGrpSpPr>
          <p:grpSpPr>
            <a:xfrm>
              <a:off x="723455" y="2073346"/>
              <a:ext cx="1515714" cy="2716404"/>
              <a:chOff x="647255" y="2073346"/>
              <a:chExt cx="1515714" cy="2716404"/>
            </a:xfrm>
          </p:grpSpPr>
          <p:pic>
            <p:nvPicPr>
              <p:cNvPr id="163" name="Google Shape;163;p6"/>
              <p:cNvPicPr preferRelativeResize="0"/>
              <p:nvPr/>
            </p:nvPicPr>
            <p:blipFill rotWithShape="1">
              <a:blip r:embed="rId5">
                <a:alphaModFix/>
              </a:blip>
              <a:srcRect/>
              <a:stretch/>
            </p:blipFill>
            <p:spPr>
              <a:xfrm rot="2971945">
                <a:off x="762175" y="2405350"/>
                <a:ext cx="1285875" cy="895350"/>
              </a:xfrm>
              <a:prstGeom prst="rect">
                <a:avLst/>
              </a:prstGeom>
              <a:noFill/>
              <a:ln>
                <a:noFill/>
              </a:ln>
            </p:spPr>
          </p:pic>
          <p:pic>
            <p:nvPicPr>
              <p:cNvPr id="164" name="Google Shape;164;p6"/>
              <p:cNvPicPr preferRelativeResize="0"/>
              <p:nvPr/>
            </p:nvPicPr>
            <p:blipFill rotWithShape="1">
              <a:blip r:embed="rId6">
                <a:alphaModFix/>
              </a:blip>
              <a:srcRect l="31705" t="11338" r="30754" b="14843"/>
              <a:stretch/>
            </p:blipFill>
            <p:spPr>
              <a:xfrm>
                <a:off x="1000600" y="2826025"/>
                <a:ext cx="910025" cy="1963725"/>
              </a:xfrm>
              <a:prstGeom prst="rect">
                <a:avLst/>
              </a:prstGeom>
              <a:noFill/>
              <a:ln>
                <a:noFill/>
              </a:ln>
            </p:spPr>
          </p:pic>
        </p:grpSp>
      </p:grpSp>
      <p:sp>
        <p:nvSpPr>
          <p:cNvPr id="165" name="Google Shape;165;p6"/>
          <p:cNvSpPr txBox="1"/>
          <p:nvPr/>
        </p:nvSpPr>
        <p:spPr>
          <a:xfrm>
            <a:off x="567261" y="4174816"/>
            <a:ext cx="5210535" cy="2400627"/>
          </a:xfrm>
          <a:prstGeom prst="rect">
            <a:avLst/>
          </a:prstGeom>
          <a:noFill/>
          <a:ln>
            <a:noFill/>
          </a:ln>
        </p:spPr>
        <p:txBody>
          <a:bodyPr spcFirstLastPara="1" wrap="square" lIns="91425" tIns="91425" rIns="91425" bIns="91425" anchor="t" anchorCtr="0">
            <a:spAutoFit/>
          </a:bodyPr>
          <a:lstStyle/>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Look at the clock. It's time for lunch.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Stand up.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Get your lunchbox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Line up.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Go to the lunchroom.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Sit down. </a:t>
            </a:r>
            <a:endParaRPr sz="2400" b="0" i="0" u="none" strike="noStrike" cap="none">
              <a:solidFill>
                <a:srgbClr val="000000"/>
              </a:solidFill>
              <a:latin typeface="Calibri"/>
              <a:ea typeface="Calibri"/>
              <a:cs typeface="Calibri"/>
              <a:sym typeface="Calibri"/>
            </a:endParaRPr>
          </a:p>
        </p:txBody>
      </p:sp>
      <p:sp>
        <p:nvSpPr>
          <p:cNvPr id="166" name="Google Shape;166;p6"/>
          <p:cNvSpPr txBox="1"/>
          <p:nvPr/>
        </p:nvSpPr>
        <p:spPr>
          <a:xfrm>
            <a:off x="5650942" y="1270372"/>
            <a:ext cx="6264000" cy="5355282"/>
          </a:xfrm>
          <a:prstGeom prst="rect">
            <a:avLst/>
          </a:prstGeom>
          <a:noFill/>
          <a:ln>
            <a:noFill/>
          </a:ln>
        </p:spPr>
        <p:txBody>
          <a:bodyPr spcFirstLastPara="1" wrap="square" lIns="91425" tIns="91425" rIns="91425" bIns="91425" anchor="t" anchorCtr="0">
            <a:spAutoFit/>
          </a:bodyPr>
          <a:lstStyle/>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Open your lunchbox.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Take out a sandwich.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Unwrap the sandwich.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Take a bite of the sandwich. Mmmm it's good.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Open your milk container.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Put in the straw.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Drink some milk. </a:t>
            </a:r>
            <a:endParaRPr sz="2400" b="0" i="0" u="none" strike="noStrike" cap="none">
              <a:solidFill>
                <a:srgbClr val="000000"/>
              </a:solidFill>
              <a:latin typeface="Calibri"/>
              <a:ea typeface="Calibri"/>
              <a:cs typeface="Calibri"/>
              <a:sym typeface="Calibri"/>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Eat the rest of your sandwich.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Drink the rest of the milk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Wipe your face with your napkin.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Close your lunchbox.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Stand up.</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Clean up the table. </a:t>
            </a:r>
            <a:endParaRPr/>
          </a:p>
          <a:p>
            <a:pPr marL="238125" marR="0" lvl="0" indent="-238125" algn="l" rtl="0">
              <a:lnSpc>
                <a:spcPct val="10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libri"/>
                <a:ea typeface="Calibri"/>
                <a:cs typeface="Calibri"/>
                <a:sym typeface="Calibri"/>
              </a:rPr>
              <a:t>Take the garbage to the garbage can. </a:t>
            </a:r>
            <a:endParaRPr/>
          </a:p>
        </p:txBody>
      </p:sp>
      <p:sp>
        <p:nvSpPr>
          <p:cNvPr id="167" name="Google Shape;167;p6"/>
          <p:cNvSpPr txBox="1"/>
          <p:nvPr/>
        </p:nvSpPr>
        <p:spPr>
          <a:xfrm>
            <a:off x="4009104" y="141559"/>
            <a:ext cx="5073300"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11B7BD"/>
                </a:solidFill>
                <a:latin typeface="Calibri"/>
                <a:ea typeface="Calibri"/>
                <a:cs typeface="Calibri"/>
                <a:sym typeface="Calibri"/>
              </a:rPr>
              <a:t>Lunch time</a:t>
            </a:r>
            <a:endParaRPr sz="4000" b="1" i="0" u="none" strike="noStrike" cap="none">
              <a:solidFill>
                <a:srgbClr val="11B7B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5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1" end="1"/>
                                            </p:txEl>
                                          </p:spTgt>
                                        </p:tgtEl>
                                        <p:attrNameLst>
                                          <p:attrName>style.visibility</p:attrName>
                                        </p:attrNameLst>
                                      </p:cBhvr>
                                      <p:to>
                                        <p:strVal val="visible"/>
                                      </p:to>
                                    </p:set>
                                    <p:animEffect transition="in" filter="fade">
                                      <p:cBhvr>
                                        <p:cTn id="12" dur="500"/>
                                        <p:tgtEl>
                                          <p:spTgt spid="1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2" end="2"/>
                                            </p:txEl>
                                          </p:spTgt>
                                        </p:tgtEl>
                                        <p:attrNameLst>
                                          <p:attrName>style.visibility</p:attrName>
                                        </p:attrNameLst>
                                      </p:cBhvr>
                                      <p:to>
                                        <p:strVal val="visible"/>
                                      </p:to>
                                    </p:set>
                                    <p:animEffect transition="in" filter="fade">
                                      <p:cBhvr>
                                        <p:cTn id="17" dur="500"/>
                                        <p:tgtEl>
                                          <p:spTgt spid="1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3" end="3"/>
                                            </p:txEl>
                                          </p:spTgt>
                                        </p:tgtEl>
                                        <p:attrNameLst>
                                          <p:attrName>style.visibility</p:attrName>
                                        </p:attrNameLst>
                                      </p:cBhvr>
                                      <p:to>
                                        <p:strVal val="visible"/>
                                      </p:to>
                                    </p:set>
                                    <p:animEffect transition="in" filter="fade">
                                      <p:cBhvr>
                                        <p:cTn id="22" dur="500"/>
                                        <p:tgtEl>
                                          <p:spTgt spid="1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pRg st="4" end="4"/>
                                            </p:txEl>
                                          </p:spTgt>
                                        </p:tgtEl>
                                        <p:attrNameLst>
                                          <p:attrName>style.visibility</p:attrName>
                                        </p:attrNameLst>
                                      </p:cBhvr>
                                      <p:to>
                                        <p:strVal val="visible"/>
                                      </p:to>
                                    </p:set>
                                    <p:animEffect transition="in" filter="fade">
                                      <p:cBhvr>
                                        <p:cTn id="27" dur="500"/>
                                        <p:tgtEl>
                                          <p:spTgt spid="1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pRg st="5" end="5"/>
                                            </p:txEl>
                                          </p:spTgt>
                                        </p:tgtEl>
                                        <p:attrNameLst>
                                          <p:attrName>style.visibility</p:attrName>
                                        </p:attrNameLst>
                                      </p:cBhvr>
                                      <p:to>
                                        <p:strVal val="visible"/>
                                      </p:to>
                                    </p:set>
                                    <p:animEffect transition="in" filter="fade">
                                      <p:cBhvr>
                                        <p:cTn id="32" dur="500"/>
                                        <p:tgtEl>
                                          <p:spTgt spid="1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
                                            <p:txEl>
                                              <p:pRg st="0" end="0"/>
                                            </p:txEl>
                                          </p:spTgt>
                                        </p:tgtEl>
                                        <p:attrNameLst>
                                          <p:attrName>style.visibility</p:attrName>
                                        </p:attrNameLst>
                                      </p:cBhvr>
                                      <p:to>
                                        <p:strVal val="visible"/>
                                      </p:to>
                                    </p:set>
                                    <p:animEffect transition="in" filter="fade">
                                      <p:cBhvr>
                                        <p:cTn id="37" dur="500"/>
                                        <p:tgtEl>
                                          <p:spTgt spid="16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
                                            <p:txEl>
                                              <p:pRg st="1" end="1"/>
                                            </p:txEl>
                                          </p:spTgt>
                                        </p:tgtEl>
                                        <p:attrNameLst>
                                          <p:attrName>style.visibility</p:attrName>
                                        </p:attrNameLst>
                                      </p:cBhvr>
                                      <p:to>
                                        <p:strVal val="visible"/>
                                      </p:to>
                                    </p:set>
                                    <p:animEffect transition="in" filter="fade">
                                      <p:cBhvr>
                                        <p:cTn id="42" dur="500"/>
                                        <p:tgtEl>
                                          <p:spTgt spid="16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6">
                                            <p:txEl>
                                              <p:pRg st="2" end="2"/>
                                            </p:txEl>
                                          </p:spTgt>
                                        </p:tgtEl>
                                        <p:attrNameLst>
                                          <p:attrName>style.visibility</p:attrName>
                                        </p:attrNameLst>
                                      </p:cBhvr>
                                      <p:to>
                                        <p:strVal val="visible"/>
                                      </p:to>
                                    </p:set>
                                    <p:animEffect transition="in" filter="fade">
                                      <p:cBhvr>
                                        <p:cTn id="47" dur="500"/>
                                        <p:tgtEl>
                                          <p:spTgt spid="16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6">
                                            <p:txEl>
                                              <p:pRg st="3" end="3"/>
                                            </p:txEl>
                                          </p:spTgt>
                                        </p:tgtEl>
                                        <p:attrNameLst>
                                          <p:attrName>style.visibility</p:attrName>
                                        </p:attrNameLst>
                                      </p:cBhvr>
                                      <p:to>
                                        <p:strVal val="visible"/>
                                      </p:to>
                                    </p:set>
                                    <p:animEffect transition="in" filter="fade">
                                      <p:cBhvr>
                                        <p:cTn id="52" dur="500"/>
                                        <p:tgtEl>
                                          <p:spTgt spid="16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6">
                                            <p:txEl>
                                              <p:pRg st="4" end="4"/>
                                            </p:txEl>
                                          </p:spTgt>
                                        </p:tgtEl>
                                        <p:attrNameLst>
                                          <p:attrName>style.visibility</p:attrName>
                                        </p:attrNameLst>
                                      </p:cBhvr>
                                      <p:to>
                                        <p:strVal val="visible"/>
                                      </p:to>
                                    </p:set>
                                    <p:animEffect transition="in" filter="fade">
                                      <p:cBhvr>
                                        <p:cTn id="57" dur="500"/>
                                        <p:tgtEl>
                                          <p:spTgt spid="16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6">
                                            <p:txEl>
                                              <p:pRg st="5" end="5"/>
                                            </p:txEl>
                                          </p:spTgt>
                                        </p:tgtEl>
                                        <p:attrNameLst>
                                          <p:attrName>style.visibility</p:attrName>
                                        </p:attrNameLst>
                                      </p:cBhvr>
                                      <p:to>
                                        <p:strVal val="visible"/>
                                      </p:to>
                                    </p:set>
                                    <p:animEffect transition="in" filter="fade">
                                      <p:cBhvr>
                                        <p:cTn id="62" dur="500"/>
                                        <p:tgtEl>
                                          <p:spTgt spid="16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6">
                                            <p:txEl>
                                              <p:pRg st="6" end="6"/>
                                            </p:txEl>
                                          </p:spTgt>
                                        </p:tgtEl>
                                        <p:attrNameLst>
                                          <p:attrName>style.visibility</p:attrName>
                                        </p:attrNameLst>
                                      </p:cBhvr>
                                      <p:to>
                                        <p:strVal val="visible"/>
                                      </p:to>
                                    </p:set>
                                    <p:animEffect transition="in" filter="fade">
                                      <p:cBhvr>
                                        <p:cTn id="67" dur="500"/>
                                        <p:tgtEl>
                                          <p:spTgt spid="16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6">
                                            <p:txEl>
                                              <p:pRg st="7" end="7"/>
                                            </p:txEl>
                                          </p:spTgt>
                                        </p:tgtEl>
                                        <p:attrNameLst>
                                          <p:attrName>style.visibility</p:attrName>
                                        </p:attrNameLst>
                                      </p:cBhvr>
                                      <p:to>
                                        <p:strVal val="visible"/>
                                      </p:to>
                                    </p:set>
                                    <p:animEffect transition="in" filter="fade">
                                      <p:cBhvr>
                                        <p:cTn id="72" dur="500"/>
                                        <p:tgtEl>
                                          <p:spTgt spid="16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6">
                                            <p:txEl>
                                              <p:pRg st="8" end="8"/>
                                            </p:txEl>
                                          </p:spTgt>
                                        </p:tgtEl>
                                        <p:attrNameLst>
                                          <p:attrName>style.visibility</p:attrName>
                                        </p:attrNameLst>
                                      </p:cBhvr>
                                      <p:to>
                                        <p:strVal val="visible"/>
                                      </p:to>
                                    </p:set>
                                    <p:animEffect transition="in" filter="fade">
                                      <p:cBhvr>
                                        <p:cTn id="77" dur="500"/>
                                        <p:tgtEl>
                                          <p:spTgt spid="16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66">
                                            <p:txEl>
                                              <p:pRg st="9" end="9"/>
                                            </p:txEl>
                                          </p:spTgt>
                                        </p:tgtEl>
                                        <p:attrNameLst>
                                          <p:attrName>style.visibility</p:attrName>
                                        </p:attrNameLst>
                                      </p:cBhvr>
                                      <p:to>
                                        <p:strVal val="visible"/>
                                      </p:to>
                                    </p:set>
                                    <p:animEffect transition="in" filter="fade">
                                      <p:cBhvr>
                                        <p:cTn id="82" dur="500"/>
                                        <p:tgtEl>
                                          <p:spTgt spid="16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6">
                                            <p:txEl>
                                              <p:pRg st="10" end="10"/>
                                            </p:txEl>
                                          </p:spTgt>
                                        </p:tgtEl>
                                        <p:attrNameLst>
                                          <p:attrName>style.visibility</p:attrName>
                                        </p:attrNameLst>
                                      </p:cBhvr>
                                      <p:to>
                                        <p:strVal val="visible"/>
                                      </p:to>
                                    </p:set>
                                    <p:animEffect transition="in" filter="fade">
                                      <p:cBhvr>
                                        <p:cTn id="87" dur="500"/>
                                        <p:tgtEl>
                                          <p:spTgt spid="166">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6">
                                            <p:txEl>
                                              <p:pRg st="11" end="11"/>
                                            </p:txEl>
                                          </p:spTgt>
                                        </p:tgtEl>
                                        <p:attrNameLst>
                                          <p:attrName>style.visibility</p:attrName>
                                        </p:attrNameLst>
                                      </p:cBhvr>
                                      <p:to>
                                        <p:strVal val="visible"/>
                                      </p:to>
                                    </p:set>
                                    <p:animEffect transition="in" filter="fade">
                                      <p:cBhvr>
                                        <p:cTn id="92" dur="500"/>
                                        <p:tgtEl>
                                          <p:spTgt spid="166">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66">
                                            <p:txEl>
                                              <p:pRg st="12" end="12"/>
                                            </p:txEl>
                                          </p:spTgt>
                                        </p:tgtEl>
                                        <p:attrNameLst>
                                          <p:attrName>style.visibility</p:attrName>
                                        </p:attrNameLst>
                                      </p:cBhvr>
                                      <p:to>
                                        <p:strVal val="visible"/>
                                      </p:to>
                                    </p:set>
                                    <p:animEffect transition="in" filter="fade">
                                      <p:cBhvr>
                                        <p:cTn id="97" dur="500"/>
                                        <p:tgtEl>
                                          <p:spTgt spid="166">
                                            <p:txEl>
                                              <p:pRg st="12" end="1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66">
                                            <p:txEl>
                                              <p:pRg st="13" end="13"/>
                                            </p:txEl>
                                          </p:spTgt>
                                        </p:tgtEl>
                                        <p:attrNameLst>
                                          <p:attrName>style.visibility</p:attrName>
                                        </p:attrNameLst>
                                      </p:cBhvr>
                                      <p:to>
                                        <p:strVal val="visible"/>
                                      </p:to>
                                    </p:set>
                                    <p:animEffect transition="in" filter="fade">
                                      <p:cBhvr>
                                        <p:cTn id="102" dur="500"/>
                                        <p:tgtEl>
                                          <p:spTgt spid="16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3" name="Google Shape;173;p31"/>
          <p:cNvSpPr/>
          <p:nvPr/>
        </p:nvSpPr>
        <p:spPr>
          <a:xfrm>
            <a:off x="350432" y="1115391"/>
            <a:ext cx="2047800" cy="525900"/>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WARM-UP</a:t>
            </a:r>
            <a:endParaRPr sz="1800" b="0" i="0" u="none" strike="noStrike" cap="none">
              <a:solidFill>
                <a:schemeClr val="dk1"/>
              </a:solidFill>
              <a:latin typeface="Calibri"/>
              <a:ea typeface="Calibri"/>
              <a:cs typeface="Calibri"/>
              <a:sym typeface="Calibri"/>
            </a:endParaRPr>
          </a:p>
        </p:txBody>
      </p:sp>
      <p:sp>
        <p:nvSpPr>
          <p:cNvPr id="174" name="Google Shape;174;p31"/>
          <p:cNvSpPr/>
          <p:nvPr/>
        </p:nvSpPr>
        <p:spPr>
          <a:xfrm>
            <a:off x="2036116" y="2296677"/>
            <a:ext cx="2275114" cy="655403"/>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READING</a:t>
            </a:r>
            <a:endParaRPr sz="1800" b="0" i="0" u="none" strike="noStrike" cap="none">
              <a:solidFill>
                <a:schemeClr val="dk1"/>
              </a:solidFill>
              <a:latin typeface="Calibri"/>
              <a:ea typeface="Calibri"/>
              <a:cs typeface="Calibri"/>
              <a:sym typeface="Calibri"/>
            </a:endParaRPr>
          </a:p>
        </p:txBody>
      </p:sp>
      <p:sp>
        <p:nvSpPr>
          <p:cNvPr id="175" name="Google Shape;175;p31"/>
          <p:cNvSpPr/>
          <p:nvPr/>
        </p:nvSpPr>
        <p:spPr>
          <a:xfrm>
            <a:off x="4722513" y="1954874"/>
            <a:ext cx="6713274" cy="1239705"/>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Task 1: Work in pairs. Discuss the questions.</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2: Read Phong's blog. Match the underlined words with their meanings. </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Task 3: Read Phong’s blog again and circle the correct answer</a:t>
            </a:r>
            <a:endParaRPr sz="1800" b="0" i="0" u="none" strike="noStrike" cap="none">
              <a:solidFill>
                <a:srgbClr val="000000"/>
              </a:solidFill>
              <a:latin typeface="Calibri"/>
              <a:ea typeface="Calibri"/>
              <a:cs typeface="Calibri"/>
              <a:sym typeface="Calibri"/>
            </a:endParaRPr>
          </a:p>
        </p:txBody>
      </p:sp>
      <p:cxnSp>
        <p:nvCxnSpPr>
          <p:cNvPr id="176" name="Google Shape;176;p31"/>
          <p:cNvCxnSpPr>
            <a:stCxn id="173" idx="3"/>
            <a:endCxn id="174" idx="0"/>
          </p:cNvCxnSpPr>
          <p:nvPr/>
        </p:nvCxnSpPr>
        <p:spPr>
          <a:xfrm>
            <a:off x="2398232" y="1378341"/>
            <a:ext cx="775500" cy="918300"/>
          </a:xfrm>
          <a:prstGeom prst="curvedConnector2">
            <a:avLst/>
          </a:prstGeom>
          <a:noFill/>
          <a:ln w="57150" cap="flat" cmpd="sng">
            <a:solidFill>
              <a:srgbClr val="F7941E"/>
            </a:solidFill>
            <a:prstDash val="solid"/>
            <a:miter lim="800000"/>
            <a:headEnd type="none" w="sm" len="sm"/>
            <a:tailEnd type="triangle" w="med" len="med"/>
          </a:ln>
        </p:spPr>
      </p:cxnSp>
      <p:grpSp>
        <p:nvGrpSpPr>
          <p:cNvPr id="177" name="Google Shape;177;p31"/>
          <p:cNvGrpSpPr/>
          <p:nvPr/>
        </p:nvGrpSpPr>
        <p:grpSpPr>
          <a:xfrm>
            <a:off x="3513735" y="155878"/>
            <a:ext cx="3813040" cy="916490"/>
            <a:chOff x="3826252" y="260303"/>
            <a:chExt cx="4557781" cy="916490"/>
          </a:xfrm>
        </p:grpSpPr>
        <p:sp>
          <p:nvSpPr>
            <p:cNvPr id="178" name="Google Shape;178;p31"/>
            <p:cNvSpPr/>
            <p:nvPr/>
          </p:nvSpPr>
          <p:spPr>
            <a:xfrm>
              <a:off x="4435147" y="405824"/>
              <a:ext cx="3948886" cy="625641"/>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31"/>
            <p:cNvPicPr preferRelativeResize="0"/>
            <p:nvPr/>
          </p:nvPicPr>
          <p:blipFill rotWithShape="1">
            <a:blip r:embed="rId3">
              <a:alphaModFix/>
            </a:blip>
            <a:srcRect/>
            <a:stretch/>
          </p:blipFill>
          <p:spPr>
            <a:xfrm>
              <a:off x="3826252" y="260303"/>
              <a:ext cx="964452" cy="916490"/>
            </a:xfrm>
            <a:prstGeom prst="rect">
              <a:avLst/>
            </a:prstGeom>
            <a:noFill/>
            <a:ln>
              <a:noFill/>
            </a:ln>
          </p:spPr>
        </p:pic>
        <p:sp>
          <p:nvSpPr>
            <p:cNvPr id="180" name="Google Shape;180;p31"/>
            <p:cNvSpPr txBox="1"/>
            <p:nvPr/>
          </p:nvSpPr>
          <p:spPr>
            <a:xfrm>
              <a:off x="4779509" y="486321"/>
              <a:ext cx="35967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LESSON 5: SKILLS 1</a:t>
              </a:r>
              <a:endParaRPr sz="1600" b="0" i="0" u="none" strike="noStrike" cap="none">
                <a:solidFill>
                  <a:srgbClr val="000000"/>
                </a:solidFill>
                <a:latin typeface="Arial"/>
                <a:ea typeface="Arial"/>
                <a:cs typeface="Arial"/>
                <a:sym typeface="Arial"/>
              </a:endParaRPr>
            </a:p>
          </p:txBody>
        </p:sp>
      </p:grpSp>
      <p:sp>
        <p:nvSpPr>
          <p:cNvPr id="181" name="Google Shape;181;p31"/>
          <p:cNvSpPr/>
          <p:nvPr/>
        </p:nvSpPr>
        <p:spPr>
          <a:xfrm>
            <a:off x="4722513" y="1259145"/>
            <a:ext cx="6713274" cy="361733"/>
          </a:xfrm>
          <a:prstGeom prst="rect">
            <a:avLst/>
          </a:prstGeom>
          <a:solidFill>
            <a:srgbClr val="CBEAF0"/>
          </a:solidFill>
          <a:ln w="12700" cap="flat" cmpd="sng">
            <a:solidFill>
              <a:srgbClr val="FFF2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Mini game</a:t>
            </a:r>
            <a:endParaRPr sz="1800" b="0" i="0" u="none" strike="noStrike" cap="none">
              <a:solidFill>
                <a:srgbClr val="000000"/>
              </a:solidFill>
              <a:latin typeface="Calibri"/>
              <a:ea typeface="Calibri"/>
              <a:cs typeface="Calibri"/>
              <a:sym typeface="Calibri"/>
            </a:endParaRPr>
          </a:p>
        </p:txBody>
      </p:sp>
      <p:sp>
        <p:nvSpPr>
          <p:cNvPr id="182" name="Google Shape;182;p31"/>
          <p:cNvSpPr/>
          <p:nvPr/>
        </p:nvSpPr>
        <p:spPr>
          <a:xfrm>
            <a:off x="4722513" y="3429858"/>
            <a:ext cx="7005444"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rgbClr val="000000"/>
                </a:solidFill>
                <a:latin typeface="Calibri"/>
                <a:ea typeface="Calibri"/>
                <a:cs typeface="Calibri"/>
                <a:sym typeface="Calibri"/>
              </a:rPr>
              <a:t>Stage aims</a:t>
            </a:r>
            <a:endParaRPr/>
          </a:p>
          <a:p>
            <a:pPr marL="285750" marR="0" lvl="0" indent="-285750" algn="l" rtl="0">
              <a:lnSpc>
                <a:spcPct val="15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To help students use key language more appropriately. </a:t>
            </a:r>
            <a:endParaRPr/>
          </a:p>
          <a:p>
            <a:pPr marL="285750" marR="0" lvl="0" indent="-285750" algn="l" rtl="0">
              <a:lnSpc>
                <a:spcPct val="15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To help Ss develop their reading skill for specific information (scanning).</a:t>
            </a:r>
            <a:endParaRPr sz="3200" b="1" i="0" u="none" strike="noStrike" cap="none">
              <a:solidFill>
                <a:srgbClr val="000000"/>
              </a:solidFill>
              <a:latin typeface="Calibri"/>
              <a:ea typeface="Calibri"/>
              <a:cs typeface="Calibri"/>
              <a:sym typeface="Calibri"/>
            </a:endParaRPr>
          </a:p>
        </p:txBody>
      </p:sp>
      <p:pic>
        <p:nvPicPr>
          <p:cNvPr id="183" name="Google Shape;183;p31"/>
          <p:cNvPicPr preferRelativeResize="0"/>
          <p:nvPr/>
        </p:nvPicPr>
        <p:blipFill rotWithShape="1">
          <a:blip r:embed="rId4">
            <a:alphaModFix/>
          </a:blip>
          <a:srcRect/>
          <a:stretch/>
        </p:blipFill>
        <p:spPr>
          <a:xfrm>
            <a:off x="609567" y="3429858"/>
            <a:ext cx="3577330" cy="2019017"/>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2"/>
          <p:cNvSpPr txBox="1">
            <a:spLocks noChangeArrowheads="1"/>
          </p:cNvSpPr>
          <p:nvPr/>
        </p:nvSpPr>
        <p:spPr bwMode="auto">
          <a:xfrm>
            <a:off x="833263" y="1211997"/>
            <a:ext cx="9307286" cy="161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9pPr>
          </a:lstStyle>
          <a:p>
            <a:pPr algn="ctr" eaLnBrk="1" hangingPunct="1"/>
            <a:r>
              <a:rPr lang="en-US" sz="4300" b="1" dirty="0">
                <a:cs typeface="Times New Roman" pitchFamily="18" charset="0"/>
              </a:rPr>
              <a:t>UNIT 5: </a:t>
            </a:r>
            <a:r>
              <a:rPr lang="en-US" sz="5400" b="1" dirty="0">
                <a:solidFill>
                  <a:srgbClr val="FF0000"/>
                </a:solidFill>
                <a:latin typeface="Open Sans"/>
                <a:ea typeface="Open Sans"/>
                <a:cs typeface="Open Sans"/>
                <a:sym typeface="Open Sans"/>
              </a:rPr>
              <a:t>FOOD AND DRINK</a:t>
            </a:r>
            <a:endParaRPr lang="en-US" sz="5400" b="1" dirty="0">
              <a:solidFill>
                <a:srgbClr val="FF0000"/>
              </a:solidFill>
              <a:cs typeface="Times New Roman" pitchFamily="18" charset="0"/>
            </a:endParaRPr>
          </a:p>
          <a:p>
            <a:pPr algn="ctr" eaLnBrk="1" hangingPunct="1"/>
            <a:r>
              <a:rPr lang="en-US" sz="4300" b="1" dirty="0">
                <a:solidFill>
                  <a:srgbClr val="00B0F0"/>
                </a:solidFill>
                <a:cs typeface="Times New Roman" pitchFamily="18" charset="0"/>
              </a:rPr>
              <a:t>Lesson 5: SKILLS 1</a:t>
            </a:r>
          </a:p>
        </p:txBody>
      </p:sp>
      <p:sp>
        <p:nvSpPr>
          <p:cNvPr id="2" name="TextBox 1">
            <a:extLst>
              <a:ext uri="{FF2B5EF4-FFF2-40B4-BE49-F238E27FC236}">
                <a16:creationId xmlns:a16="http://schemas.microsoft.com/office/drawing/2014/main" id="{BD6A5493-BC88-AED4-A6D1-920216200CF0}"/>
              </a:ext>
            </a:extLst>
          </p:cNvPr>
          <p:cNvSpPr txBox="1"/>
          <p:nvPr/>
        </p:nvSpPr>
        <p:spPr>
          <a:xfrm>
            <a:off x="833263" y="381000"/>
            <a:ext cx="9685665" cy="830997"/>
          </a:xfrm>
          <a:prstGeom prst="rect">
            <a:avLst/>
          </a:prstGeom>
          <a:noFill/>
        </p:spPr>
        <p:txBody>
          <a:bodyPr wrap="none" rtlCol="0">
            <a:spAutoFit/>
          </a:bodyPr>
          <a:lstStyle/>
          <a:p>
            <a:r>
              <a:rPr lang="en-US" sz="4800" b="1" dirty="0"/>
              <a:t>Wednesday, December 3</a:t>
            </a:r>
            <a:r>
              <a:rPr lang="en-US" sz="4800" b="1" baseline="30000" dirty="0"/>
              <a:t>rd</a:t>
            </a:r>
            <a:r>
              <a:rPr lang="en-US" sz="4800" b="1" dirty="0"/>
              <a:t>, 2025</a:t>
            </a:r>
          </a:p>
        </p:txBody>
      </p:sp>
      <p:pic>
        <p:nvPicPr>
          <p:cNvPr id="3" name="Google Shape;96;p29">
            <a:extLst>
              <a:ext uri="{FF2B5EF4-FFF2-40B4-BE49-F238E27FC236}">
                <a16:creationId xmlns:a16="http://schemas.microsoft.com/office/drawing/2014/main" id="{265F9EBC-15F9-282F-D9EF-F37F9345986C}"/>
              </a:ext>
            </a:extLst>
          </p:cNvPr>
          <p:cNvPicPr preferRelativeResize="0"/>
          <p:nvPr/>
        </p:nvPicPr>
        <p:blipFill rotWithShape="1">
          <a:blip r:embed="rId2">
            <a:alphaModFix/>
          </a:blip>
          <a:srcRect/>
          <a:stretch/>
        </p:blipFill>
        <p:spPr>
          <a:xfrm>
            <a:off x="3774010" y="3755571"/>
            <a:ext cx="4643980" cy="3102429"/>
          </a:xfrm>
          <a:prstGeom prst="rect">
            <a:avLst/>
          </a:prstGeom>
          <a:noFill/>
          <a:ln>
            <a:noFill/>
          </a:ln>
        </p:spPr>
      </p:pic>
    </p:spTree>
    <p:extLst>
      <p:ext uri="{BB962C8B-B14F-4D97-AF65-F5344CB8AC3E}">
        <p14:creationId xmlns:p14="http://schemas.microsoft.com/office/powerpoint/2010/main" val="57254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32"/>
          <p:cNvSpPr txBox="1"/>
          <p:nvPr/>
        </p:nvSpPr>
        <p:spPr>
          <a:xfrm>
            <a:off x="663574" y="202250"/>
            <a:ext cx="357275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a:solidFill>
                  <a:schemeClr val="dk1"/>
                </a:solidFill>
                <a:latin typeface="Calibri"/>
                <a:ea typeface="Calibri"/>
                <a:cs typeface="Calibri"/>
                <a:sym typeface="Calibri"/>
              </a:rPr>
              <a:t>READING</a:t>
            </a:r>
            <a:endParaRPr sz="4000" b="1" i="0" u="none" strike="noStrike" cap="none">
              <a:solidFill>
                <a:schemeClr val="dk1"/>
              </a:solidFill>
              <a:latin typeface="Calibri"/>
              <a:ea typeface="Calibri"/>
              <a:cs typeface="Calibri"/>
              <a:sym typeface="Calibri"/>
            </a:endParaRPr>
          </a:p>
        </p:txBody>
      </p:sp>
      <p:sp>
        <p:nvSpPr>
          <p:cNvPr id="191" name="Google Shape;191;p32"/>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192" name="Google Shape;192;p32"/>
          <p:cNvSpPr/>
          <p:nvPr/>
        </p:nvSpPr>
        <p:spPr>
          <a:xfrm>
            <a:off x="1348590" y="1256204"/>
            <a:ext cx="844548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Work in pairs. Discuss the following questions.</a:t>
            </a:r>
            <a:endParaRPr sz="3200" b="1" i="0" u="none" strike="noStrike" cap="none">
              <a:solidFill>
                <a:srgbClr val="000000"/>
              </a:solidFill>
              <a:latin typeface="Calibri"/>
              <a:ea typeface="Calibri"/>
              <a:cs typeface="Calibri"/>
              <a:sym typeface="Calibri"/>
            </a:endParaRPr>
          </a:p>
        </p:txBody>
      </p:sp>
      <p:sp>
        <p:nvSpPr>
          <p:cNvPr id="193" name="Google Shape;193;p32"/>
          <p:cNvSpPr/>
          <p:nvPr/>
        </p:nvSpPr>
        <p:spPr>
          <a:xfrm>
            <a:off x="1239541" y="1843208"/>
            <a:ext cx="9626933" cy="3046948"/>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100"/>
              <a:buFont typeface="Arial"/>
              <a:buNone/>
            </a:pPr>
            <a:r>
              <a:rPr lang="en-US" sz="3200" b="0" i="0" u="none" strike="noStrike" cap="none">
                <a:solidFill>
                  <a:srgbClr val="000000"/>
                </a:solidFill>
                <a:latin typeface="Calibri"/>
                <a:ea typeface="Calibri"/>
                <a:cs typeface="Calibri"/>
                <a:sym typeface="Calibri"/>
              </a:rPr>
              <a:t>1. Is </a:t>
            </a:r>
            <a:r>
              <a:rPr lang="en-US" sz="3200" b="0" i="1" u="none" strike="noStrike" cap="none">
                <a:solidFill>
                  <a:srgbClr val="000000"/>
                </a:solidFill>
                <a:latin typeface="Calibri"/>
                <a:ea typeface="Calibri"/>
                <a:cs typeface="Calibri"/>
                <a:sym typeface="Calibri"/>
              </a:rPr>
              <a:t>pho</a:t>
            </a:r>
            <a:r>
              <a:rPr lang="en-US" sz="3200" b="0" i="0" u="none" strike="noStrike" cap="none">
                <a:solidFill>
                  <a:srgbClr val="000000"/>
                </a:solidFill>
                <a:latin typeface="Calibri"/>
                <a:ea typeface="Calibri"/>
                <a:cs typeface="Calibri"/>
                <a:sym typeface="Calibri"/>
              </a:rPr>
              <a:t> popular in your neighbourhood? </a:t>
            </a:r>
            <a:endParaRPr sz="3200" b="0" i="0" u="none" strike="noStrike" cap="none">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US" sz="3200" b="0" i="0" u="none" strike="noStrike" cap="none">
                <a:solidFill>
                  <a:srgbClr val="000000"/>
                </a:solidFill>
                <a:latin typeface="Calibri"/>
                <a:ea typeface="Calibri"/>
                <a:cs typeface="Calibri"/>
                <a:sym typeface="Calibri"/>
              </a:rPr>
              <a:t>2. When can we have </a:t>
            </a:r>
            <a:r>
              <a:rPr lang="en-US" sz="3200" b="0" i="1" u="none" strike="noStrike" cap="none">
                <a:solidFill>
                  <a:srgbClr val="000000"/>
                </a:solidFill>
                <a:latin typeface="Calibri"/>
                <a:ea typeface="Calibri"/>
                <a:cs typeface="Calibri"/>
                <a:sym typeface="Calibri"/>
              </a:rPr>
              <a:t>pho</a:t>
            </a:r>
            <a:r>
              <a:rPr lang="en-US" sz="3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US" sz="3200" b="0" i="0" u="none" strike="noStrike" cap="none">
                <a:solidFill>
                  <a:srgbClr val="000000"/>
                </a:solidFill>
                <a:latin typeface="Calibri"/>
                <a:ea typeface="Calibri"/>
                <a:cs typeface="Calibri"/>
                <a:sym typeface="Calibri"/>
              </a:rPr>
              <a:t>3. What are the main ingredients of </a:t>
            </a:r>
            <a:r>
              <a:rPr lang="en-US" sz="3200" b="0" i="1" u="none" strike="noStrike" cap="none">
                <a:solidFill>
                  <a:srgbClr val="000000"/>
                </a:solidFill>
                <a:latin typeface="Calibri"/>
                <a:ea typeface="Calibri"/>
                <a:cs typeface="Calibri"/>
                <a:sym typeface="Calibri"/>
              </a:rPr>
              <a:t>pho</a:t>
            </a:r>
            <a:r>
              <a:rPr lang="en-US" sz="3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p:txBody>
      </p:sp>
      <p:grpSp>
        <p:nvGrpSpPr>
          <p:cNvPr id="194" name="Google Shape;194;p32"/>
          <p:cNvGrpSpPr/>
          <p:nvPr/>
        </p:nvGrpSpPr>
        <p:grpSpPr>
          <a:xfrm>
            <a:off x="720289" y="1223379"/>
            <a:ext cx="519251" cy="584775"/>
            <a:chOff x="487066" y="1334106"/>
            <a:chExt cx="582963" cy="657458"/>
          </a:xfrm>
        </p:grpSpPr>
        <p:sp>
          <p:nvSpPr>
            <p:cNvPr id="195" name="Google Shape;195;p32"/>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196" name="Google Shape;196;p32"/>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1</a:t>
              </a:r>
              <a:endParaRP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1106</Words>
  <Application>Microsoft Office PowerPoint</Application>
  <PresentationFormat>Widescreen</PresentationFormat>
  <Paragraphs>183</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Noto Sans Symbols</vt:lpstr>
      <vt:lpstr>Courier New</vt:lpstr>
      <vt:lpstr>Times New Roman</vt: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NCC</cp:lastModifiedBy>
  <cp:revision>5</cp:revision>
  <dcterms:modified xsi:type="dcterms:W3CDTF">2025-12-03T03:29:08Z</dcterms:modified>
</cp:coreProperties>
</file>