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8"/>
  </p:notesMasterIdLst>
  <p:sldIdLst>
    <p:sldId id="262" r:id="rId3"/>
    <p:sldId id="257" r:id="rId4"/>
    <p:sldId id="272" r:id="rId5"/>
    <p:sldId id="273" r:id="rId6"/>
    <p:sldId id="274" r:id="rId7"/>
    <p:sldId id="261" r:id="rId8"/>
    <p:sldId id="275" r:id="rId9"/>
    <p:sldId id="276" r:id="rId10"/>
    <p:sldId id="268" r:id="rId11"/>
    <p:sldId id="280" r:id="rId12"/>
    <p:sldId id="281" r:id="rId13"/>
    <p:sldId id="277" r:id="rId14"/>
    <p:sldId id="278" r:id="rId15"/>
    <p:sldId id="258" r:id="rId16"/>
    <p:sldId id="25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5" d="100"/>
          <a:sy n="65" d="100"/>
        </p:scale>
        <p:origin x="5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C1659-68EC-49FF-B936-48A910D09A4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9773A-C317-4E28-8FB9-992C1B305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2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19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47ECE-F319-43F7-BC26-911B54326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208F5-3C84-45E8-BF9F-2D18257FD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C6DB7-4D7D-4E13-9E69-68C14D8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30DAF-4AF5-48E3-B1E8-3D70B3CA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7A9B9-5443-4302-B592-C8BA3270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0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A7FE-2AD7-41C4-A368-7D9EB7CD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CBE4C-5118-4018-B0A4-681393E37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409DE-CBCA-4674-A175-B0FD23A0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E18AA-CE73-4B8F-8FA7-C1FCECF7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7823-FB98-4543-B736-A7AD3859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91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89E81-EA3C-49E9-88B2-034C4AAC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363B6-32A0-470A-A1CF-97323C839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7F5EC-FD50-439F-92EE-FE7367A79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F74DA-1241-4085-BF73-14753B70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270D8-909A-48C5-8487-C356AA8EE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1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BC257-48BC-469D-B1F4-707B7077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B04F5-C4EB-4CB1-AB56-A6B471D82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1D38A-40B1-4F24-A10C-DF3E770A1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A2A0A-8136-4A92-8B8E-9DB57251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CEA97-E7DA-4A51-83C6-572045F1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7BB14-D567-47CA-AA43-96AD925D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08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C5E0-451B-4532-8C3E-516135EA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B756C-C45B-40AD-93F7-7906CB9B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00967-41A2-4923-BFD8-567C44B50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95B46-EBFE-4097-AC33-4F65BDD7B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701077-31DA-4D4C-A580-6C66ACC89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453F42-DC52-4E22-AF08-E30DCA6F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737E3E-5CD3-4A3C-901D-00098889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EE9A48-5585-4102-BCFC-17EB4425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24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F92A-6027-476E-AD6D-5E8EAF5A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E4558-1D1E-404B-85ED-406AB1D2D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D4A26-F24B-42A6-AA5C-4381B86AA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017EE-B0AC-4519-B882-8EE64339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9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F076D-D57B-4875-B464-8D20646D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33E996-19B6-40F5-A26B-30FA91B6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C27E1-8E74-405F-A660-281F3A2F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24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5B56-16CC-413A-9391-ECD07B1B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0B920-2404-4DF3-9F48-F5DF7638F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E0B7C-DB43-4D33-8A48-441143808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94BF2-F68F-4087-BE4B-DD76E9D8A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14665-444E-463C-B477-F5CFF51C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D8397-D539-4395-A258-43361BF5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9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01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53755-11A3-4FB2-A25F-C78BFFA9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013E9A-224D-4D5C-9C11-1DFF11B57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471F6-DB8C-44BB-8B8E-204936700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24B89-D289-4CF4-A6D2-071041B68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5FBE-2438-41FA-9804-52FFCE2C3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7A0AE-C6DA-4863-BDF5-762ACD3E7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40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B81B-A086-4941-8EB5-B4294B6B3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347C2-874C-4B53-843A-B747384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19439-5E09-4553-924C-2F657A99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0ED56-9E58-48E6-9B40-CAB144F1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6A73B-8446-4895-9CE7-0779DFAE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05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6A131-AA8B-49EF-A2F9-42AA8BBBB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D30D1-D934-4147-9E5F-897B06183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ECD10-24EB-4AE6-8937-9BB93EBF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24376-F975-4A6F-ACEC-0C946D63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FF767-C9DA-4B9F-8B3F-30AC4BC6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2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3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8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8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2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5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6E35D-8584-40CE-A507-D632F33D64B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88C75-C178-4A6B-9F75-6C4C79299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CDE19-A250-4E0F-9800-825FC281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2C48B-E964-4C39-BC43-AE1B48503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53363-482D-4168-B136-21C2A8410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660FB-9F0A-4BB4-9504-C3836278DA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19185-FD2F-4791-9F5D-BD0DCC9A0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441AE-F218-43D7-983B-7AEB9F4A7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DF22-03C7-4E11-8B88-CEB66E6DD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40" y="0"/>
            <a:ext cx="12304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6670" y="2575512"/>
            <a:ext cx="6446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C0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KHỞI ĐỘNG</a:t>
            </a:r>
            <a:endParaRPr lang="zh-CN" altLang="en-US" sz="7200" dirty="0">
              <a:solidFill>
                <a:srgbClr val="C00000"/>
              </a:solidFill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1EDA5C-9694-4953-8A2B-20905FDF75A6}"/>
              </a:ext>
            </a:extLst>
          </p:cNvPr>
          <p:cNvSpPr txBox="1"/>
          <p:nvPr/>
        </p:nvSpPr>
        <p:spPr>
          <a:xfrm>
            <a:off x="920621" y="-118188"/>
            <a:ext cx="10083281" cy="7512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600"/>
              </a:spcAft>
            </a:pPr>
            <a:r>
              <a:rPr lang="vi-VN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VẮNG NHÀ NGÀY BÃO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	Mấy ngày mẹ về quê                                        Nhưng chị vẫn hái lá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 	Là mấy ngày bão nổi                                       Cho thỏ mẹ, thỏ con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 	Con đường mẹ đi về                                        Em thì chăm đàn ngan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 	Cơn mưa dài chặn lối.                                    Sớm lại chiều no bữa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	 Bố đội nón đi chợ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	Hai chiếc giường ướt một                               Mua cá về nấu chua....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	Ba bố con nằm chung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 	Vẫn thấy trống phía trong                              Thế rồi cơn bão qua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 	Nằm ấm mà thao thức.                                   Bầu trời xanh trở lại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 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về như nắng mới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 	Nghĩ giờ này ở quê                                         Sáng ấm cả gian nhà.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 	Mẹ cũng không ngủ được                            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	Thương bố con vụng về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	Củi mùn thì lại ướt.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 giả: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Đặng Hiển – Nguồn Internet )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vi-VN" sz="2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vi-VN" sz="2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52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7E2879-59D6-4399-8999-66422531B6E4}"/>
              </a:ext>
            </a:extLst>
          </p:cNvPr>
          <p:cNvSpPr txBox="1"/>
          <p:nvPr/>
        </p:nvSpPr>
        <p:spPr>
          <a:xfrm>
            <a:off x="2500604" y="1266714"/>
            <a:ext cx="7489372" cy="301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600"/>
              </a:spcAft>
            </a:pP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 cha như núi Thái Sơn</a:t>
            </a:r>
            <a:b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 mẹ như nước trong nguồn chảy ra</a:t>
            </a:r>
            <a:b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lòng thờ mẹ kính cha</a:t>
            </a:r>
            <a:b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tròn chữ hiếu mới là đạo con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600"/>
              </a:spcAft>
            </a:pP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(Ca dao)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78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354988-023B-4EE9-A0CE-D2AD49365E4B}"/>
              </a:ext>
            </a:extLst>
          </p:cNvPr>
          <p:cNvSpPr txBox="1"/>
          <p:nvPr/>
        </p:nvSpPr>
        <p:spPr>
          <a:xfrm>
            <a:off x="2519265" y="52787"/>
            <a:ext cx="6096000" cy="675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600"/>
              </a:spcAft>
            </a:pP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(1)“Thiêng liêng hai tiếng gia đình</a:t>
            </a:r>
            <a:b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 mọi người sống hết mình vì ta</a:t>
            </a:r>
            <a:b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Con cháu cha mẹ ông bà</a:t>
            </a:r>
            <a:b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Xung quanh tất cả đều là người thân 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600"/>
              </a:spcAft>
            </a:pP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 Cho ta cuộc sống tinh thần</a:t>
            </a:r>
            <a:b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ta vật chất không cần nghĩ suy</a:t>
            </a:r>
            <a:b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Cha mẹ ta thật diệu kỳ</a:t>
            </a:r>
            <a:b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 thương ta nhất từ khi lọt lòng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600"/>
              </a:spcAft>
            </a:pP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  Mẹ cho ta bú ẵm bồng</a:t>
            </a:r>
            <a:b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 nuôi ta lớn tính công thế nào</a:t>
            </a:r>
            <a:b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Như là biển rộng trời cao</a:t>
            </a:r>
            <a:b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Cha làm bệ phóng dẫn vào tương lai”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35000"/>
              </a:lnSpc>
              <a:spcAft>
                <a:spcPts val="60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( Hai tiếng gia đình- Nguyễn Đình Huân)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14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9594CB-265B-4D78-99AF-1046EEAA049E}"/>
              </a:ext>
            </a:extLst>
          </p:cNvPr>
          <p:cNvSpPr txBox="1"/>
          <p:nvPr/>
        </p:nvSpPr>
        <p:spPr>
          <a:xfrm>
            <a:off x="1" y="0"/>
            <a:ext cx="12048930" cy="5747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oi.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ời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Kẽo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kia,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con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giấc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(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Minh, SGK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NXB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2002)                                         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842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Hình Ảnh Tạm Biệt Powerpoint, Ảnh Động Tạm Biệt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4" y="110359"/>
            <a:ext cx="12428484" cy="67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7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81B0-DFF7-4509-A48B-6FB77C769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C9A57-2B07-40BB-ABD5-79300BCDC9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HỞI ĐỘNG-TRƯỜNG HỌC HP">
            <a:hlinkClick r:id="" action="ppaction://media"/>
            <a:extLst>
              <a:ext uri="{FF2B5EF4-FFF2-40B4-BE49-F238E27FC236}">
                <a16:creationId xmlns:a16="http://schemas.microsoft.com/office/drawing/2014/main" id="{BF175D36-FCC4-4B41-8046-CAADB00FC0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006" y="478632"/>
            <a:ext cx="9894093" cy="57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7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40" y="0"/>
            <a:ext cx="12304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67272" y="1925218"/>
            <a:ext cx="6745014" cy="120555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43: 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ĐỌC MỞ RỘNG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524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1030" name="Picture 6" descr="Hình ảnh Sách Dọc Sách Học Sách Hoạt Hình Minh Họa đồ Dùng Học Tập PNG ,  Sách Hoạt Hình Minh Họa, Họa, Minh PNG miễn phí tải tập tin PSDComment và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0021" r="14362" b="10582"/>
          <a:stretch/>
        </p:blipFill>
        <p:spPr bwMode="auto">
          <a:xfrm>
            <a:off x="2918207" y="3534616"/>
            <a:ext cx="2473600" cy="26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ồ họa mạng di động Clip art Đồ họa trẻ em Vector Hình ảnh - đọc sách part  clipart png tải về - Miễn phí trong suốt Phim Hoạt Hình png Tải v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5518" r="5337" b="9793"/>
          <a:stretch/>
        </p:blipFill>
        <p:spPr bwMode="auto">
          <a:xfrm>
            <a:off x="6227653" y="3683548"/>
            <a:ext cx="3184633" cy="2159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45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789DEA-D72F-4E18-BE47-80435060F082}"/>
              </a:ext>
            </a:extLst>
          </p:cNvPr>
          <p:cNvSpPr txBox="1"/>
          <p:nvPr/>
        </p:nvSpPr>
        <p:spPr>
          <a:xfrm>
            <a:off x="1393371" y="230141"/>
            <a:ext cx="8030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19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  <a:tab pos="27051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7C9D3-23EC-4031-8BDD-D6269D908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98" y="696686"/>
            <a:ext cx="10257453" cy="59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7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EE54B2-A8A1-4546-A922-CD416188E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15" y="354564"/>
            <a:ext cx="5532742" cy="6145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39A4E-E539-4784-9D11-A00D9AF94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592" y="354564"/>
            <a:ext cx="5231363" cy="60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99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85E93-9C19-4E26-B097-5FA271927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12" y="727787"/>
            <a:ext cx="5794084" cy="5865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39286-B6EA-4CCB-8189-CBCD712AD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396" y="727787"/>
            <a:ext cx="5256245" cy="58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18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242"/>
            <a:ext cx="12304439" cy="70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811181" y="1644333"/>
            <a:ext cx="5265682" cy="3705218"/>
          </a:xfrm>
          <a:prstGeom prst="cloudCallout">
            <a:avLst>
              <a:gd name="adj1" fmla="val -62141"/>
              <a:gd name="adj2" fmla="val 365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0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C66D43-EBC9-4E94-BB0F-8109120C9EB6}"/>
              </a:ext>
            </a:extLst>
          </p:cNvPr>
          <p:cNvSpPr txBox="1"/>
          <p:nvPr/>
        </p:nvSpPr>
        <p:spPr>
          <a:xfrm>
            <a:off x="2326433" y="74630"/>
            <a:ext cx="7582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905" algn="just">
              <a:tabLst>
                <a:tab pos="90170" algn="l"/>
                <a:tab pos="180340" algn="l"/>
                <a:tab pos="27051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A17958C-AF58-4D87-8AE9-3D435D5DC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518988"/>
              </p:ext>
            </p:extLst>
          </p:nvPr>
        </p:nvGraphicFramePr>
        <p:xfrm>
          <a:off x="1051252" y="816971"/>
          <a:ext cx="10829729" cy="2968584"/>
        </p:xfrm>
        <a:graphic>
          <a:graphicData uri="http://schemas.openxmlformats.org/drawingml/2006/table">
            <a:tbl>
              <a:tblPr firstRow="1" firstCol="1" bandRow="1"/>
              <a:tblGrid>
                <a:gridCol w="1600006">
                  <a:extLst>
                    <a:ext uri="{9D8B030D-6E8A-4147-A177-3AD203B41FA5}">
                      <a16:colId xmlns:a16="http://schemas.microsoft.com/office/drawing/2014/main" val="626905737"/>
                    </a:ext>
                  </a:extLst>
                </a:gridCol>
                <a:gridCol w="1885027">
                  <a:extLst>
                    <a:ext uri="{9D8B030D-6E8A-4147-A177-3AD203B41FA5}">
                      <a16:colId xmlns:a16="http://schemas.microsoft.com/office/drawing/2014/main" val="2745230467"/>
                    </a:ext>
                  </a:extLst>
                </a:gridCol>
                <a:gridCol w="1988672">
                  <a:extLst>
                    <a:ext uri="{9D8B030D-6E8A-4147-A177-3AD203B41FA5}">
                      <a16:colId xmlns:a16="http://schemas.microsoft.com/office/drawing/2014/main" val="3491524417"/>
                    </a:ext>
                  </a:extLst>
                </a:gridCol>
                <a:gridCol w="2600820">
                  <a:extLst>
                    <a:ext uri="{9D8B030D-6E8A-4147-A177-3AD203B41FA5}">
                      <a16:colId xmlns:a16="http://schemas.microsoft.com/office/drawing/2014/main" val="4294374947"/>
                    </a:ext>
                  </a:extLst>
                </a:gridCol>
                <a:gridCol w="2755204">
                  <a:extLst>
                    <a:ext uri="{9D8B030D-6E8A-4147-A177-3AD203B41FA5}">
                      <a16:colId xmlns:a16="http://schemas.microsoft.com/office/drawing/2014/main" val="3372981680"/>
                    </a:ext>
                  </a:extLst>
                </a:gridCol>
              </a:tblGrid>
              <a:tr h="1129159"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kể chuyện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(Ngôi kể)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Cốt truyện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? 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43902"/>
                  </a:ext>
                </a:extLst>
              </a:tr>
              <a:tr h="752772"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566248"/>
                  </a:ext>
                </a:extLst>
              </a:tr>
              <a:tr h="752772"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79511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DDC7A49-0D4E-4D8C-AF53-C4C616FABBB3}"/>
              </a:ext>
            </a:extLst>
          </p:cNvPr>
          <p:cNvSpPr txBox="1"/>
          <p:nvPr/>
        </p:nvSpPr>
        <p:spPr>
          <a:xfrm>
            <a:off x="311019" y="31840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1,2: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5920BF3-000E-4B98-9195-111231DCF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400915"/>
              </p:ext>
            </p:extLst>
          </p:nvPr>
        </p:nvGraphicFramePr>
        <p:xfrm>
          <a:off x="1051252" y="4070082"/>
          <a:ext cx="10350755" cy="2926080"/>
        </p:xfrm>
        <a:graphic>
          <a:graphicData uri="http://schemas.openxmlformats.org/drawingml/2006/table">
            <a:tbl>
              <a:tblPr firstRow="1" firstCol="1" bandRow="1"/>
              <a:tblGrid>
                <a:gridCol w="1798413">
                  <a:extLst>
                    <a:ext uri="{9D8B030D-6E8A-4147-A177-3AD203B41FA5}">
                      <a16:colId xmlns:a16="http://schemas.microsoft.com/office/drawing/2014/main" val="3478132524"/>
                    </a:ext>
                  </a:extLst>
                </a:gridCol>
                <a:gridCol w="1225517">
                  <a:extLst>
                    <a:ext uri="{9D8B030D-6E8A-4147-A177-3AD203B41FA5}">
                      <a16:colId xmlns:a16="http://schemas.microsoft.com/office/drawing/2014/main" val="250889901"/>
                    </a:ext>
                  </a:extLst>
                </a:gridCol>
                <a:gridCol w="2163148">
                  <a:extLst>
                    <a:ext uri="{9D8B030D-6E8A-4147-A177-3AD203B41FA5}">
                      <a16:colId xmlns:a16="http://schemas.microsoft.com/office/drawing/2014/main" val="2837885958"/>
                    </a:ext>
                  </a:extLst>
                </a:gridCol>
                <a:gridCol w="2507242">
                  <a:extLst>
                    <a:ext uri="{9D8B030D-6E8A-4147-A177-3AD203B41FA5}">
                      <a16:colId xmlns:a16="http://schemas.microsoft.com/office/drawing/2014/main" val="1287536605"/>
                    </a:ext>
                  </a:extLst>
                </a:gridCol>
                <a:gridCol w="2656435">
                  <a:extLst>
                    <a:ext uri="{9D8B030D-6E8A-4147-A177-3AD203B41FA5}">
                      <a16:colId xmlns:a16="http://schemas.microsoft.com/office/drawing/2014/main" val="1137531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 thơ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?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65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722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1239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F119140-75A9-4952-8563-005F1DDCEF2D}"/>
              </a:ext>
            </a:extLst>
          </p:cNvPr>
          <p:cNvSpPr txBox="1"/>
          <p:nvPr/>
        </p:nvSpPr>
        <p:spPr>
          <a:xfrm>
            <a:off x="174171" y="34516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543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57711E-F952-492F-96BB-055EA48404C8}"/>
              </a:ext>
            </a:extLst>
          </p:cNvPr>
          <p:cNvSpPr txBox="1"/>
          <p:nvPr/>
        </p:nvSpPr>
        <p:spPr>
          <a:xfrm>
            <a:off x="2593908" y="2228073"/>
            <a:ext cx="69630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endParaRPr lang="en-US" sz="36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40" y="0"/>
            <a:ext cx="12304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42620-919B-4A05-B4E6-BFF79C1F00C0}"/>
              </a:ext>
            </a:extLst>
          </p:cNvPr>
          <p:cNvSpPr txBox="1"/>
          <p:nvPr/>
        </p:nvSpPr>
        <p:spPr>
          <a:xfrm>
            <a:off x="3172408" y="1874728"/>
            <a:ext cx="70601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905" algn="ctr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 ĐỌC THƠ, KỂ CHUYỆN </a:t>
            </a:r>
            <a:endParaRPr lang="en-US" sz="28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905"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indent="-1905"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5295" indent="-457200" algn="just"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5295" indent="-457200" algn="just"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7856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735</TotalTime>
  <Words>683</Words>
  <Application>Microsoft Office PowerPoint</Application>
  <PresentationFormat>Widescreen</PresentationFormat>
  <Paragraphs>73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Lưu Thị</dc:creator>
  <cp:lastModifiedBy>Dung Tran</cp:lastModifiedBy>
  <cp:revision>33</cp:revision>
  <dcterms:created xsi:type="dcterms:W3CDTF">2023-06-26T02:45:21Z</dcterms:created>
  <dcterms:modified xsi:type="dcterms:W3CDTF">2025-11-26T03:20:19Z</dcterms:modified>
</cp:coreProperties>
</file>