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7" r:id="rId2"/>
    <p:sldId id="538" r:id="rId3"/>
    <p:sldId id="539" r:id="rId4"/>
    <p:sldId id="540" r:id="rId5"/>
    <p:sldId id="541" r:id="rId6"/>
    <p:sldId id="542" r:id="rId7"/>
    <p:sldId id="543" r:id="rId8"/>
    <p:sldId id="544" r:id="rId9"/>
    <p:sldId id="545" r:id="rId10"/>
    <p:sldId id="546" r:id="rId11"/>
    <p:sldId id="547" r:id="rId12"/>
    <p:sldId id="550" r:id="rId13"/>
    <p:sldId id="548" r:id="rId14"/>
    <p:sldId id="549" r:id="rId15"/>
    <p:sldId id="55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0AE99-F820-4ACF-A851-B8AAC0210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35AA8B-DB8F-406C-9D64-073617703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53E5F-A231-4D76-8E18-7DC19E112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334CC-19AE-42E1-9836-62AFEE284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08F1F-23E7-40B8-B14D-C5E8F2717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1ECAF-4527-4B23-9BF1-89FAC3856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C4E615-C430-4F35-8D3D-A6A3E9CB2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079CD-876F-4F4F-ABA2-A4180E07A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F4BC0-91C6-443A-BFCB-DC8ABD357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757A0-DA75-46A7-A3AF-1C52DD8A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9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C6D3C3-79E6-4887-9CBA-862E6221F7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3EB238-1383-4745-944C-5D5CDE217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6F6E9-BD77-4EA9-8FA2-47364CFEE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C99B7-35CB-4156-9646-B8A850D36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111F5-9920-45C5-B88A-9865E2103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4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E3F0A-3C26-4588-8A81-7D5C86BDE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AADE8-E544-4F49-9D78-E6CD56497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A7038-13BE-4DBC-8881-CCCB7AD5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51B66-B380-4440-B0A6-912E95129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1364F-CA7B-4207-BC5A-B560B4AE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7C835-C223-47F8-BC56-722DB497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A6F24-AD5A-4B0D-B601-D669E15ED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8B0A4-CBB9-42C2-8EFF-2B0AB1A83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9B5AF-7048-4AAF-BBC8-A1B3BC0A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A5264-43E5-4B92-B49B-075EDA50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4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6BF52-AAD9-4963-BB15-3530877F9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50C61-9BB9-4B99-8DC9-72F903F4C6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1E547-E0E7-42F8-B502-4962CC149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59EAF-AF98-4E93-B440-A910F460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BEE31-1933-4D76-9B80-D2F359525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B675E-1826-4730-A244-E74E24873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9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59D4-7DE0-4CAA-B00B-A373ED82C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98418-8131-4AFE-86B7-7EBFB7E9F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F1326-96AD-491F-8405-E7AEA0066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80ECDC-32C6-40CB-9B04-6AAFB3FDF6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440F0-A90E-411C-AD3F-091127533A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DF4B6E-558C-4972-83D9-3A4E8951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AE694E-3389-4C83-A2F2-4A4915C6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AAD522-8E75-480C-92E7-9C6A8A72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9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1590E-1466-4CE6-AFCE-5DC609FE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519DC-E394-43D5-9DA3-F87E3A2D7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D6FBBA-C6FA-42C9-894C-DAC3E07A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A99B5-89B0-441B-91F7-6E1D4EB60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EF334E-1451-44C7-B91D-D56CE1044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B0587-8878-43BB-AB7A-059ED16F0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69E00-0DB2-46C7-B3CC-8138700E9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5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A3B68-7EB1-4211-A77A-FF50AD56B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AF574-86F7-43BE-BAA5-7485F154E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64D244-ECE6-4167-9853-5A0644266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5C259-854B-4E12-B03C-AA9FCCFB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BD52A-928E-49FC-9F80-C55C1E471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509EC-60D3-41FB-A02E-41F8E646C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1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9059C-E40B-406E-ADCC-300BA98E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630C1F-A287-425A-9D98-75C596357A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73EF6-284F-4BBC-8461-3DD28C4D2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AA84C-9149-4ADD-A545-A619A8FC0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0A23-3B11-40F6-8380-4754F6C42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A4D84-93CE-48A3-9602-2F39B6074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26E54E-EBBE-4B9C-9C83-B0A04CB05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CA483-FBD9-4B2F-BBEE-2E2C6C966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C0755-F3F7-481D-A5A9-D28681C6B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AED20-B601-4A61-8B18-B8D063F54C58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4CC98-687E-4211-8709-F92FAF4CF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684B0-7D19-495E-AAB7-39F8D3E3C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FAF12-102E-479B-A4A3-C07E2BA285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4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AutoShape 23">
            <a:extLst>
              <a:ext uri="{FF2B5EF4-FFF2-40B4-BE49-F238E27FC236}">
                <a16:creationId xmlns:a16="http://schemas.microsoft.com/office/drawing/2014/main" id="{63474DD8-5061-4C49-868E-219ECA2B7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-1"/>
            <a:ext cx="10871200" cy="993913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KHỞI ĐỘNG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011775-7256-4816-8DC6-8DC362F44A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28" y="1522794"/>
            <a:ext cx="10871199" cy="40961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1021772" y="290945"/>
            <a:ext cx="10657609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CHU VI VÀ DIỆN TÍCH CỦA MỘT SỐ HÌNH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THỰC TIỄN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E04D44-2559-4F05-9B75-9C3643742491}"/>
              </a:ext>
            </a:extLst>
          </p:cNvPr>
          <p:cNvSpPr/>
          <p:nvPr/>
        </p:nvSpPr>
        <p:spPr>
          <a:xfrm>
            <a:off x="278897" y="1254344"/>
            <a:ext cx="8617528" cy="4987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7A2BD1-2356-4E1D-8C0A-491E8B617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70" y="1802105"/>
            <a:ext cx="10657609" cy="476494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56362AD-1B94-4EC7-B483-2FF21254F9F6}"/>
              </a:ext>
            </a:extLst>
          </p:cNvPr>
          <p:cNvSpPr txBox="1"/>
          <p:nvPr/>
        </p:nvSpPr>
        <p:spPr>
          <a:xfrm>
            <a:off x="7304732" y="2454091"/>
            <a:ext cx="4158398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A894D0-8A1F-4827-AF84-CAC99513703A}"/>
              </a:ext>
            </a:extLst>
          </p:cNvPr>
          <p:cNvSpPr txBox="1"/>
          <p:nvPr/>
        </p:nvSpPr>
        <p:spPr>
          <a:xfrm>
            <a:off x="6957391" y="2939637"/>
            <a:ext cx="32202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300 dm = 30 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BD7C11-EE51-4F2F-BAB6-D87F17B86BA9}"/>
              </a:ext>
            </a:extLst>
          </p:cNvPr>
          <p:cNvSpPr txBox="1"/>
          <p:nvPr/>
        </p:nvSpPr>
        <p:spPr>
          <a:xfrm>
            <a:off x="7151278" y="3445851"/>
            <a:ext cx="2946199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(25 + 30) . 2 = 110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76B049-6D34-4922-9A13-93D98026F739}"/>
              </a:ext>
            </a:extLst>
          </p:cNvPr>
          <p:cNvSpPr txBox="1"/>
          <p:nvPr/>
        </p:nvSpPr>
        <p:spPr>
          <a:xfrm>
            <a:off x="6745054" y="3913308"/>
            <a:ext cx="43027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Chu vi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khu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vườn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110 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22C14E-ED10-4D71-B54A-CF50B4C251FF}"/>
              </a:ext>
            </a:extLst>
          </p:cNvPr>
          <p:cNvSpPr txBox="1"/>
          <p:nvPr/>
        </p:nvSpPr>
        <p:spPr>
          <a:xfrm>
            <a:off x="7151278" y="4384962"/>
            <a:ext cx="2085487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25 . 30 = 750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B9CB4D-3CC7-43AC-9E0F-BF4DB20B0E85}"/>
              </a:ext>
            </a:extLst>
          </p:cNvPr>
          <p:cNvSpPr txBox="1"/>
          <p:nvPr/>
        </p:nvSpPr>
        <p:spPr>
          <a:xfrm>
            <a:off x="6756195" y="4903274"/>
            <a:ext cx="47045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khu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vườn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750 </a:t>
            </a:r>
            <a:r>
              <a:rPr lang="en-US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en-US" sz="2400" baseline="30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530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0" grpId="0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4399721" y="158423"/>
            <a:ext cx="1842052" cy="63670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B751BF-8BC7-4EBF-BD29-A9629BDA0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23" y="795129"/>
            <a:ext cx="11078816" cy="234563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9680ACD-5448-4482-BACC-3D0F683ED146}"/>
              </a:ext>
            </a:extLst>
          </p:cNvPr>
          <p:cNvSpPr txBox="1"/>
          <p:nvPr/>
        </p:nvSpPr>
        <p:spPr>
          <a:xfrm>
            <a:off x="702367" y="2938235"/>
            <a:ext cx="3644346" cy="57996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  S =  20 . 5 = 100 (cm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B3D8D0-A9D5-4D57-AD5A-0D491E1A47F8}"/>
              </a:ext>
            </a:extLst>
          </p:cNvPr>
          <p:cNvSpPr txBox="1"/>
          <p:nvPr/>
        </p:nvSpPr>
        <p:spPr>
          <a:xfrm>
            <a:off x="689113" y="3586304"/>
            <a:ext cx="3657600" cy="57996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20 dm = 2 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87A5722-7BFC-4218-A234-CD0318E355A8}"/>
                  </a:ext>
                </a:extLst>
              </p:cNvPr>
              <p:cNvSpPr txBox="1"/>
              <p:nvPr/>
            </p:nvSpPr>
            <p:spPr>
              <a:xfrm>
                <a:off x="689112" y="4234373"/>
                <a:ext cx="3657599" cy="81778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=&gt; 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5 .  2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= 5 (m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87A5722-7BFC-4218-A234-CD0318E35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12" y="4234373"/>
                <a:ext cx="3657599" cy="817788"/>
              </a:xfrm>
              <a:prstGeom prst="rect">
                <a:avLst/>
              </a:prstGeom>
              <a:blipFill>
                <a:blip r:embed="rId3"/>
                <a:stretch>
                  <a:fillRect l="-2500" b="-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FE8D6A9-FC39-4918-9126-D71B243B848A}"/>
                  </a:ext>
                </a:extLst>
              </p:cNvPr>
              <p:cNvSpPr txBox="1"/>
              <p:nvPr/>
            </p:nvSpPr>
            <p:spPr>
              <a:xfrm>
                <a:off x="702365" y="5141859"/>
                <a:ext cx="3644346" cy="84645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c) 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 5+3,2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 .  4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 = 16,4 (m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FE8D6A9-FC39-4918-9126-D71B243B8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65" y="5141859"/>
                <a:ext cx="3644346" cy="846450"/>
              </a:xfrm>
              <a:prstGeom prst="rect">
                <a:avLst/>
              </a:prstGeom>
              <a:blipFill>
                <a:blip r:embed="rId4"/>
                <a:stretch>
                  <a:fillRect l="-2508" r="-334" b="-5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9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9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4399721" y="158423"/>
            <a:ext cx="1842052" cy="63670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6CA5F1-072C-4AC1-85FF-2E8E22BC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89" y="874641"/>
            <a:ext cx="5700174" cy="636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EFB133-6ED1-450E-9A4B-3FE610BDCC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31" y="1312566"/>
            <a:ext cx="5258403" cy="248809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9AE7386-6CE6-419A-B73F-6B23DD1405F1}"/>
              </a:ext>
            </a:extLst>
          </p:cNvPr>
          <p:cNvSpPr txBox="1"/>
          <p:nvPr/>
        </p:nvSpPr>
        <p:spPr>
          <a:xfrm>
            <a:off x="6188768" y="1578199"/>
            <a:ext cx="5258403" cy="11339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6B4963-B1A9-4677-BE6C-7E340EFC1316}"/>
              </a:ext>
            </a:extLst>
          </p:cNvPr>
          <p:cNvSpPr txBox="1"/>
          <p:nvPr/>
        </p:nvSpPr>
        <p:spPr>
          <a:xfrm>
            <a:off x="6096000" y="2749376"/>
            <a:ext cx="3525078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hcn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5 . 7 = 35 (cm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FC4A54-E473-4777-977F-50D9F4F0320B}"/>
              </a:ext>
            </a:extLst>
          </p:cNvPr>
          <p:cNvSpPr txBox="1"/>
          <p:nvPr/>
        </p:nvSpPr>
        <p:spPr>
          <a:xfrm>
            <a:off x="6042990" y="3371721"/>
            <a:ext cx="3432313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hcn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8 . 1 = 8 (cm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BB7DF72-7AD0-4B86-B356-14061B34202D}"/>
              </a:ext>
            </a:extLst>
          </p:cNvPr>
          <p:cNvSpPr txBox="1"/>
          <p:nvPr/>
        </p:nvSpPr>
        <p:spPr>
          <a:xfrm>
            <a:off x="2198506" y="4086443"/>
            <a:ext cx="4479236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549F8C-5DBA-46CA-A392-0A2ED08F96D5}"/>
              </a:ext>
            </a:extLst>
          </p:cNvPr>
          <p:cNvSpPr txBox="1"/>
          <p:nvPr/>
        </p:nvSpPr>
        <p:spPr>
          <a:xfrm>
            <a:off x="6375653" y="4120140"/>
            <a:ext cx="3432313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 = 35 + 8 = 43 (cm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D5E890-9E8D-4055-A76B-189DC8859A08}"/>
              </a:ext>
            </a:extLst>
          </p:cNvPr>
          <p:cNvSpPr txBox="1"/>
          <p:nvPr/>
        </p:nvSpPr>
        <p:spPr>
          <a:xfrm>
            <a:off x="2015688" y="4630449"/>
            <a:ext cx="4479236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Chu vi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0BB0E6-C6E3-4086-B501-95A03AAAAB01}"/>
              </a:ext>
            </a:extLst>
          </p:cNvPr>
          <p:cNvSpPr txBox="1"/>
          <p:nvPr/>
        </p:nvSpPr>
        <p:spPr>
          <a:xfrm>
            <a:off x="6129129" y="4720276"/>
            <a:ext cx="4896680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P = 5 + 7 + 13 + 1 + 8 + 6 = 40 (cm)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35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20" grpId="0"/>
      <p:bldP spid="23" grpId="0"/>
      <p:bldP spid="24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4399721" y="158423"/>
            <a:ext cx="1842052" cy="63670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6CA5F1-072C-4AC1-85FF-2E8E22BC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89" y="874641"/>
            <a:ext cx="5700174" cy="63670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DFE2389-84C3-40B6-9AB4-5B232C71DD28}"/>
              </a:ext>
            </a:extLst>
          </p:cNvPr>
          <p:cNvSpPr txBox="1"/>
          <p:nvPr/>
        </p:nvSpPr>
        <p:spPr>
          <a:xfrm>
            <a:off x="5221355" y="1757033"/>
            <a:ext cx="6308035" cy="11339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1C58854-BCC9-470E-A276-E1B592EEDA91}"/>
              </a:ext>
            </a:extLst>
          </p:cNvPr>
          <p:cNvSpPr txBox="1"/>
          <p:nvPr/>
        </p:nvSpPr>
        <p:spPr>
          <a:xfrm>
            <a:off x="5155099" y="3188156"/>
            <a:ext cx="3578087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45B451-5CAB-418E-853E-19F2D28D5219}"/>
              </a:ext>
            </a:extLst>
          </p:cNvPr>
          <p:cNvSpPr txBox="1"/>
          <p:nvPr/>
        </p:nvSpPr>
        <p:spPr>
          <a:xfrm>
            <a:off x="8560903" y="3188155"/>
            <a:ext cx="2660970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 . 9 = 153 (m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C3C1AD6-4077-4606-9D6B-F5DBD9A76AB9}"/>
              </a:ext>
            </a:extLst>
          </p:cNvPr>
          <p:cNvSpPr txBox="1"/>
          <p:nvPr/>
        </p:nvSpPr>
        <p:spPr>
          <a:xfrm>
            <a:off x="5128596" y="3818957"/>
            <a:ext cx="3578087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005D940-767F-490D-A33C-324780AAEFEF}"/>
                  </a:ext>
                </a:extLst>
              </p:cNvPr>
              <p:cNvSpPr txBox="1"/>
              <p:nvPr/>
            </p:nvSpPr>
            <p:spPr>
              <a:xfrm>
                <a:off x="8335614" y="3779661"/>
                <a:ext cx="3111547" cy="720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9+3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.  4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= 24 (m</a:t>
                </a:r>
                <a:r>
                  <a:rPr lang="en-US" sz="18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2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005D940-767F-490D-A33C-324780AAEF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5614" y="3779661"/>
                <a:ext cx="3111547" cy="720775"/>
              </a:xfrm>
              <a:prstGeom prst="rect">
                <a:avLst/>
              </a:prstGeom>
              <a:blipFill>
                <a:blip r:embed="rId3"/>
                <a:stretch>
                  <a:fillRect b="-25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10FE4FF3-B544-484A-8879-3564828E3CAE}"/>
              </a:ext>
            </a:extLst>
          </p:cNvPr>
          <p:cNvSpPr txBox="1"/>
          <p:nvPr/>
        </p:nvSpPr>
        <p:spPr>
          <a:xfrm>
            <a:off x="6367664" y="4759590"/>
            <a:ext cx="3318315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 = 153 - 24 = 129 (m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266A2C-C6D2-4FC8-BE15-5638E65E79D3}"/>
              </a:ext>
            </a:extLst>
          </p:cNvPr>
          <p:cNvSpPr txBox="1"/>
          <p:nvPr/>
        </p:nvSpPr>
        <p:spPr>
          <a:xfrm>
            <a:off x="2160103" y="4759591"/>
            <a:ext cx="4479236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3556592-AB81-414F-825E-B82311A77706}"/>
              </a:ext>
            </a:extLst>
          </p:cNvPr>
          <p:cNvSpPr txBox="1"/>
          <p:nvPr/>
        </p:nvSpPr>
        <p:spPr>
          <a:xfrm>
            <a:off x="1962680" y="5548410"/>
            <a:ext cx="4479236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=&gt;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Chu vi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C6744D-551B-41FA-903F-6C0837A1EF1D}"/>
              </a:ext>
            </a:extLst>
          </p:cNvPr>
          <p:cNvSpPr txBox="1"/>
          <p:nvPr/>
        </p:nvSpPr>
        <p:spPr>
          <a:xfrm>
            <a:off x="6241773" y="5589635"/>
            <a:ext cx="5579165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P = 17 + 9 +  4 + 5 + 3 + 5 + 4 + 9 = 56 (m)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923ACFB5-ED62-4AF3-B3B7-495AFADA95BB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50648" y="1680444"/>
            <a:ext cx="4330954" cy="236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8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/>
      <p:bldP spid="30" grpId="0"/>
      <p:bldP spid="36" grpId="0"/>
      <p:bldP spid="38" grpId="0" animBg="1"/>
      <p:bldP spid="44" grpId="0"/>
      <p:bldP spid="45" grpId="0"/>
      <p:bldP spid="46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955A0F-426F-4DC2-A6ED-B55DB88B10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54" y="350581"/>
            <a:ext cx="11027271" cy="4068418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E811676-9CD5-40EF-A27E-DC002AD460B7}"/>
              </a:ext>
            </a:extLst>
          </p:cNvPr>
          <p:cNvSpPr/>
          <p:nvPr/>
        </p:nvSpPr>
        <p:spPr>
          <a:xfrm>
            <a:off x="301875" y="3326295"/>
            <a:ext cx="6799827" cy="11529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17C9CC-B961-41BA-B299-BAC58B1B482F}"/>
              </a:ext>
            </a:extLst>
          </p:cNvPr>
          <p:cNvSpPr txBox="1"/>
          <p:nvPr/>
        </p:nvSpPr>
        <p:spPr>
          <a:xfrm>
            <a:off x="647895" y="4575735"/>
            <a:ext cx="5342089" cy="57996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hbh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AD 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EN = 42 . 28 = 1 176 (cm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6BF921-86C2-47F6-8F1D-7E98DD60B579}"/>
              </a:ext>
            </a:extLst>
          </p:cNvPr>
          <p:cNvSpPr txBox="1"/>
          <p:nvPr/>
        </p:nvSpPr>
        <p:spPr>
          <a:xfrm>
            <a:off x="647893" y="5896619"/>
            <a:ext cx="8310577" cy="579967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mảnh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vườn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: 1 176 + 792 = 1 968 (cm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08F7A3-8149-4117-BADB-E0668EDA33F6}"/>
              </a:ext>
            </a:extLst>
          </p:cNvPr>
          <p:cNvSpPr txBox="1"/>
          <p:nvPr/>
        </p:nvSpPr>
        <p:spPr>
          <a:xfrm>
            <a:off x="647894" y="5229553"/>
            <a:ext cx="8310577" cy="57996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hthang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BM .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(AD + BC) : 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22 . (42 + 30 ) : 2 = 792 (cm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5068958" y="98791"/>
            <a:ext cx="1842052" cy="63670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</p:spTree>
    <p:extLst>
      <p:ext uri="{BB962C8B-B14F-4D97-AF65-F5344CB8AC3E}">
        <p14:creationId xmlns:p14="http://schemas.microsoft.com/office/powerpoint/2010/main" val="19393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6" grpId="0" animBg="1"/>
      <p:bldP spid="29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5068958" y="98791"/>
            <a:ext cx="1842052" cy="63670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EF1573-8A51-400C-9E66-994BFF961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81" y="824515"/>
            <a:ext cx="10217237" cy="280894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D35A011-5981-4208-8D08-4F081960608C}"/>
              </a:ext>
            </a:extLst>
          </p:cNvPr>
          <p:cNvSpPr txBox="1"/>
          <p:nvPr/>
        </p:nvSpPr>
        <p:spPr>
          <a:xfrm>
            <a:off x="755378" y="2807444"/>
            <a:ext cx="4267200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mảnh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vườn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1FFEDC-492A-49AB-BEFC-9D786AB693CC}"/>
              </a:ext>
            </a:extLst>
          </p:cNvPr>
          <p:cNvSpPr txBox="1"/>
          <p:nvPr/>
        </p:nvSpPr>
        <p:spPr>
          <a:xfrm>
            <a:off x="4386470" y="2837073"/>
            <a:ext cx="4168090" cy="57996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mảnhvườn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25 . 15 = 375 (m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05956F-8033-461F-9626-47F5B415D6A9}"/>
              </a:ext>
            </a:extLst>
          </p:cNvPr>
          <p:cNvSpPr txBox="1"/>
          <p:nvPr/>
        </p:nvSpPr>
        <p:spPr>
          <a:xfrm>
            <a:off x="702367" y="3639199"/>
            <a:ext cx="3949148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thoi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85AB645-FA5B-4525-A8B9-9AC2CE26934A}"/>
                  </a:ext>
                </a:extLst>
              </p:cNvPr>
              <p:cNvSpPr txBox="1"/>
              <p:nvPr/>
            </p:nvSpPr>
            <p:spPr>
              <a:xfrm>
                <a:off x="4207470" y="3517418"/>
                <a:ext cx="3207027" cy="817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</a:t>
                </a:r>
                <a:r>
                  <a:rPr lang="en-US" sz="2400" baseline="-25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thoi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5.3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= 7,5 (m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85AB645-FA5B-4525-A8B9-9AC2CE269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470" y="3517418"/>
                <a:ext cx="3207027" cy="817788"/>
              </a:xfrm>
              <a:prstGeom prst="rect">
                <a:avLst/>
              </a:prstGeom>
              <a:blipFill>
                <a:blip r:embed="rId3"/>
                <a:stretch>
                  <a:fillRect l="-2852" b="-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538BBB2A-4E4A-4610-BF23-9427DD237EA4}"/>
              </a:ext>
            </a:extLst>
          </p:cNvPr>
          <p:cNvSpPr txBox="1"/>
          <p:nvPr/>
        </p:nvSpPr>
        <p:spPr>
          <a:xfrm>
            <a:off x="1219196" y="4706960"/>
            <a:ext cx="5115340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vườn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50C346-2CD6-4739-A4FA-655A76C82642}"/>
              </a:ext>
            </a:extLst>
          </p:cNvPr>
          <p:cNvSpPr txBox="1"/>
          <p:nvPr/>
        </p:nvSpPr>
        <p:spPr>
          <a:xfrm>
            <a:off x="6758612" y="4770119"/>
            <a:ext cx="4214192" cy="57996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375 – 7,5 = 367,5 (m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646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 animBg="1"/>
      <p:bldP spid="19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1021772" y="290945"/>
            <a:ext cx="10657609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CHU VI VÀ DIỆN TÍCH CỦA MỘT SỐ HÌNH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THỰC TIỄN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BDC206-5ADD-47B7-B8EB-1FCEF0C42984}"/>
              </a:ext>
            </a:extLst>
          </p:cNvPr>
          <p:cNvSpPr/>
          <p:nvPr/>
        </p:nvSpPr>
        <p:spPr>
          <a:xfrm>
            <a:off x="166254" y="1246902"/>
            <a:ext cx="8617528" cy="4987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C58A65-B5BF-433A-8317-D6C2408EB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49" y="1821549"/>
            <a:ext cx="10061849" cy="11907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7672FCB-FEEB-44C0-B37E-093421A594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049" y="3249100"/>
            <a:ext cx="7969813" cy="136226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9FD87E-7FAE-4A49-AFEB-49965B168A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68" y="4819336"/>
            <a:ext cx="10061847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68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1021772" y="290945"/>
            <a:ext cx="10657609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CHU VI VÀ DIỆN TÍCH CỦA MỘT SỐ HÌNH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THỰC TIỄN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BDC206-5ADD-47B7-B8EB-1FCEF0C42984}"/>
              </a:ext>
            </a:extLst>
          </p:cNvPr>
          <p:cNvSpPr/>
          <p:nvPr/>
        </p:nvSpPr>
        <p:spPr>
          <a:xfrm>
            <a:off x="166254" y="1246902"/>
            <a:ext cx="8617528" cy="4987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161D28-B055-4B28-B970-3F125D2A5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499" y="1150472"/>
            <a:ext cx="9573490" cy="242733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4C47412-A4B1-4BFF-874F-5C79B9811F30}"/>
              </a:ext>
            </a:extLst>
          </p:cNvPr>
          <p:cNvSpPr/>
          <p:nvPr/>
        </p:nvSpPr>
        <p:spPr>
          <a:xfrm>
            <a:off x="166254" y="1812148"/>
            <a:ext cx="8617528" cy="4987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9014B0-7F7A-4B4D-B611-194E9FD956BB}"/>
              </a:ext>
            </a:extLst>
          </p:cNvPr>
          <p:cNvSpPr/>
          <p:nvPr/>
        </p:nvSpPr>
        <p:spPr>
          <a:xfrm>
            <a:off x="975010" y="2244375"/>
            <a:ext cx="5375566" cy="498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Chu vi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1C5363-A697-4680-8465-4159F29BE95F}"/>
              </a:ext>
            </a:extLst>
          </p:cNvPr>
          <p:cNvSpPr txBox="1"/>
          <p:nvPr/>
        </p:nvSpPr>
        <p:spPr>
          <a:xfrm>
            <a:off x="6705601" y="2825982"/>
            <a:ext cx="4554246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Chu vi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ABCD: 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 = 2.(a + b)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4DDFD7-67CD-4FE1-A874-7D05CE91DD70}"/>
              </a:ext>
            </a:extLst>
          </p:cNvPr>
          <p:cNvSpPr txBox="1"/>
          <p:nvPr/>
        </p:nvSpPr>
        <p:spPr>
          <a:xfrm>
            <a:off x="6704946" y="3700386"/>
            <a:ext cx="4512043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tam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AMD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tam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BNC. 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3458FFD-78FB-4185-A7CA-9585B8B681EE}"/>
              </a:ext>
            </a:extLst>
          </p:cNvPr>
          <p:cNvSpPr txBox="1"/>
          <p:nvPr/>
        </p:nvSpPr>
        <p:spPr>
          <a:xfrm>
            <a:off x="6704946" y="4757592"/>
            <a:ext cx="4779822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ABCD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ABNM.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2F03C14-14B5-4D3A-B4CF-2B95AEED542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75010" y="2939831"/>
            <a:ext cx="5370369" cy="320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2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7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1021772" y="290945"/>
            <a:ext cx="10657609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CHU VI VÀ DIỆN TÍCH CỦA MỘT SỐ HÌNH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THỰC TIỄN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BDC206-5ADD-47B7-B8EB-1FCEF0C42984}"/>
              </a:ext>
            </a:extLst>
          </p:cNvPr>
          <p:cNvSpPr/>
          <p:nvPr/>
        </p:nvSpPr>
        <p:spPr>
          <a:xfrm>
            <a:off x="166254" y="1246902"/>
            <a:ext cx="8617528" cy="4987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C47412-A4B1-4BFF-874F-5C79B9811F30}"/>
              </a:ext>
            </a:extLst>
          </p:cNvPr>
          <p:cNvSpPr/>
          <p:nvPr/>
        </p:nvSpPr>
        <p:spPr>
          <a:xfrm>
            <a:off x="166254" y="1812148"/>
            <a:ext cx="8617528" cy="4987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9014B0-7F7A-4B4D-B611-194E9FD956BB}"/>
              </a:ext>
            </a:extLst>
          </p:cNvPr>
          <p:cNvSpPr/>
          <p:nvPr/>
        </p:nvSpPr>
        <p:spPr>
          <a:xfrm>
            <a:off x="975010" y="2244375"/>
            <a:ext cx="5375566" cy="498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Chu vi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89834E-88A5-4F45-9BB9-1AF02A88BF70}"/>
              </a:ext>
            </a:extLst>
          </p:cNvPr>
          <p:cNvSpPr txBox="1"/>
          <p:nvPr/>
        </p:nvSpPr>
        <p:spPr>
          <a:xfrm>
            <a:off x="728871" y="2650577"/>
            <a:ext cx="10950510" cy="230832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Chu vi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</a:t>
            </a:r>
            <a:r>
              <a:rPr lang="en-US" sz="24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 = 2. ( a + b)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 =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a.h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25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1021772" y="290945"/>
            <a:ext cx="10657609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CHU VI VÀ DIỆN TÍCH CỦA MỘT SỐ HÌNH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THỰC TIỄN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BDC206-5ADD-47B7-B8EB-1FCEF0C42984}"/>
              </a:ext>
            </a:extLst>
          </p:cNvPr>
          <p:cNvSpPr/>
          <p:nvPr/>
        </p:nvSpPr>
        <p:spPr>
          <a:xfrm>
            <a:off x="166254" y="1246902"/>
            <a:ext cx="8617528" cy="4987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C47412-A4B1-4BFF-874F-5C79B9811F30}"/>
              </a:ext>
            </a:extLst>
          </p:cNvPr>
          <p:cNvSpPr/>
          <p:nvPr/>
        </p:nvSpPr>
        <p:spPr>
          <a:xfrm>
            <a:off x="166254" y="1812148"/>
            <a:ext cx="8617528" cy="4987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9014B0-7F7A-4B4D-B611-194E9FD956BB}"/>
              </a:ext>
            </a:extLst>
          </p:cNvPr>
          <p:cNvSpPr/>
          <p:nvPr/>
        </p:nvSpPr>
        <p:spPr>
          <a:xfrm>
            <a:off x="975010" y="2244375"/>
            <a:ext cx="5375566" cy="498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Chu vi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1C8025-58B8-4EFB-B68B-744ED9414722}"/>
              </a:ext>
            </a:extLst>
          </p:cNvPr>
          <p:cNvSpPr/>
          <p:nvPr/>
        </p:nvSpPr>
        <p:spPr>
          <a:xfrm>
            <a:off x="584072" y="2743139"/>
            <a:ext cx="5375566" cy="498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Chu vi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167DF2-2E94-4F81-A5D4-47AFA9046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29" y="3369334"/>
            <a:ext cx="4783058" cy="21224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751307E-06EB-4D87-93FA-4EE0EBBB9A36}"/>
              </a:ext>
            </a:extLst>
          </p:cNvPr>
          <p:cNvSpPr txBox="1"/>
          <p:nvPr/>
        </p:nvSpPr>
        <p:spPr>
          <a:xfrm>
            <a:off x="6453809" y="2780487"/>
            <a:ext cx="3648188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Chu vi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thoi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ABCD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 = 4.a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FD35ED-3A20-4AD0-AED4-068B40546667}"/>
              </a:ext>
            </a:extLst>
          </p:cNvPr>
          <p:cNvSpPr txBox="1"/>
          <p:nvPr/>
        </p:nvSpPr>
        <p:spPr>
          <a:xfrm>
            <a:off x="6476471" y="3884198"/>
            <a:ext cx="4986659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thoi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ABCD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AMNC.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A93A80F-F59E-413C-990D-FDDE0869A780}"/>
                  </a:ext>
                </a:extLst>
              </p:cNvPr>
              <p:cNvSpPr txBox="1"/>
              <p:nvPr/>
            </p:nvSpPr>
            <p:spPr>
              <a:xfrm>
                <a:off x="6476470" y="5110109"/>
                <a:ext cx="4628851" cy="14286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Diện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tích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nhật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AMNC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m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n</a:t>
                </a:r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A93A80F-F59E-413C-990D-FDDE0869A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470" y="5110109"/>
                <a:ext cx="4628851" cy="1428661"/>
              </a:xfrm>
              <a:prstGeom prst="rect">
                <a:avLst/>
              </a:prstGeom>
              <a:blipFill rotWithShape="1">
                <a:blip r:embed="rId3"/>
                <a:stretch>
                  <a:fillRect l="-1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3D2806B-DA69-45A6-BAF7-F437948CB65F}"/>
                  </a:ext>
                </a:extLst>
              </p:cNvPr>
              <p:cNvSpPr txBox="1"/>
              <p:nvPr/>
            </p:nvSpPr>
            <p:spPr>
              <a:xfrm>
                <a:off x="257909" y="3175366"/>
                <a:ext cx="6195900" cy="309065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accent4"/>
                </a:solidFill>
              </a:ln>
            </p:spPr>
            <p:txBody>
              <a:bodyPr wrap="square">
                <a:spAutoFit/>
              </a:bodyPr>
              <a:lstStyle/>
              <a:p>
                <a:pPr marL="742950" marR="0" lvl="1" indent="-28575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Chu vi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thoi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dài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cạnh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a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:</a:t>
                </a:r>
              </a:p>
              <a:p>
                <a:pPr marL="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 smtClean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P </a:t>
                </a:r>
                <a:r>
                  <a:rPr lang="en-US" sz="2400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4.a</a:t>
                </a:r>
              </a:p>
              <a:p>
                <a:pPr marL="742950" marR="0" lvl="1" indent="-28575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Diện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hình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thoi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dài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hai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đường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chéo</a:t>
                </a:r>
                <a:r>
                  <a:rPr lang="en-US" sz="24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m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n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</a:t>
                </a:r>
              </a:p>
              <a:p>
                <a:pPr marL="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 smtClean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S </a:t>
                </a:r>
                <a:r>
                  <a:rPr lang="en-US" sz="2400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m . n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3D2806B-DA69-45A6-BAF7-F437948CB6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09" y="3175366"/>
                <a:ext cx="6195900" cy="30906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accent4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449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4" grpId="0"/>
      <p:bldP spid="15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1021772" y="290945"/>
            <a:ext cx="10657609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CHU VI VÀ DIỆN TÍCH CỦA MỘT SỐ HÌNH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THỰC TIỄN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E04D44-2559-4F05-9B75-9C3643742491}"/>
              </a:ext>
            </a:extLst>
          </p:cNvPr>
          <p:cNvSpPr/>
          <p:nvPr/>
        </p:nvSpPr>
        <p:spPr>
          <a:xfrm>
            <a:off x="278897" y="1254344"/>
            <a:ext cx="8617528" cy="4987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96D1E13-391C-4FA5-B650-99F9AA044E00}"/>
              </a:ext>
            </a:extLst>
          </p:cNvPr>
          <p:cNvSpPr/>
          <p:nvPr/>
        </p:nvSpPr>
        <p:spPr>
          <a:xfrm>
            <a:off x="569843" y="1738532"/>
            <a:ext cx="1192696" cy="4987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8D30B5-6B76-402D-9855-B5D0B7681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9" y="1753107"/>
            <a:ext cx="3301900" cy="244064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AF898B7-CAAA-44A3-8535-E2889AC3F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038" y="1722873"/>
            <a:ext cx="3444964" cy="261341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7B226E4-3A2F-4E6F-8C5A-112965CEA1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879" y="1799064"/>
            <a:ext cx="3762951" cy="2440641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52F5186-277A-4F6F-8FEA-826CB159ED80}"/>
              </a:ext>
            </a:extLst>
          </p:cNvPr>
          <p:cNvSpPr/>
          <p:nvPr/>
        </p:nvSpPr>
        <p:spPr>
          <a:xfrm>
            <a:off x="569843" y="4231664"/>
            <a:ext cx="10058400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fr-F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AB +BC + CD + DE + EF + FA = 15 + 9 + 9 + 9 +24 +18 = 84 (m)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2230DD6-E73E-40C0-8F89-539EE054D8E2}"/>
              </a:ext>
            </a:extLst>
          </p:cNvPr>
          <p:cNvSpPr/>
          <p:nvPr/>
        </p:nvSpPr>
        <p:spPr>
          <a:xfrm>
            <a:off x="556592" y="5021930"/>
            <a:ext cx="10058400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fr-FR" sz="24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fr-FR" sz="24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fr-FR" sz="2400" baseline="-250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khu </a:t>
            </a:r>
            <a:r>
              <a:rPr lang="fr-FR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vườn</a:t>
            </a:r>
            <a:r>
              <a:rPr lang="fr-FR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 S</a:t>
            </a:r>
            <a:r>
              <a:rPr lang="fr-FR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ABCG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S</a:t>
            </a:r>
            <a:r>
              <a:rPr lang="fr-FR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GDEF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 AB. BC + EF . FG = 15. 9 + 24 . 9 =  351 (m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FF01338-E104-48B9-B4F0-209C1CAD8295}"/>
              </a:ext>
            </a:extLst>
          </p:cNvPr>
          <p:cNvSpPr/>
          <p:nvPr/>
        </p:nvSpPr>
        <p:spPr>
          <a:xfrm>
            <a:off x="556592" y="5885727"/>
            <a:ext cx="10071651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fr-FR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khu</a:t>
            </a:r>
            <a:r>
              <a:rPr lang="fr-FR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vườn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S</a:t>
            </a:r>
            <a:r>
              <a:rPr lang="fr-FR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AHEF  - 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</a:t>
            </a:r>
            <a:r>
              <a:rPr lang="fr-FR" sz="24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BHDC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 EF. FA -  BC. CD = 24. 18 – 9.9 = 351 (m</a:t>
            </a:r>
            <a:r>
              <a:rPr lang="fr-FR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35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 animBg="1"/>
      <p:bldP spid="6" grpId="0" animBg="1"/>
      <p:bldP spid="21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1021772" y="290945"/>
            <a:ext cx="10657609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CHU VI VÀ DIỆN TÍCH CỦA MỘT SỐ HÌNH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THỰC TIỄN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E04D44-2559-4F05-9B75-9C3643742491}"/>
              </a:ext>
            </a:extLst>
          </p:cNvPr>
          <p:cNvSpPr/>
          <p:nvPr/>
        </p:nvSpPr>
        <p:spPr>
          <a:xfrm>
            <a:off x="278897" y="1254344"/>
            <a:ext cx="8617528" cy="4987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8A8EE6-EA63-4150-A7CB-723F2D25A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45" y="1912141"/>
            <a:ext cx="4532240" cy="17123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6B8BAEB-DE71-4AFB-ABF6-81B48CA57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02" y="1912141"/>
            <a:ext cx="1327992" cy="68930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F629058-8C11-473F-953F-344365E7E1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926" y="2097764"/>
            <a:ext cx="5398799" cy="1526692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D340800-1695-4BD4-8993-0682F1505500}"/>
              </a:ext>
            </a:extLst>
          </p:cNvPr>
          <p:cNvSpPr/>
          <p:nvPr/>
        </p:nvSpPr>
        <p:spPr>
          <a:xfrm>
            <a:off x="632261" y="3783490"/>
            <a:ext cx="10472185" cy="3710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DCCAE0-128C-41DC-A324-26FDDCE753C1}"/>
              </a:ext>
            </a:extLst>
          </p:cNvPr>
          <p:cNvSpPr txBox="1"/>
          <p:nvPr/>
        </p:nvSpPr>
        <p:spPr>
          <a:xfrm>
            <a:off x="632260" y="4185569"/>
            <a:ext cx="4337305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8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hcn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= 1 . 1,8 = 1,8 (m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3AFC08-D53D-4E1D-9206-5592E62A7363}"/>
              </a:ext>
            </a:extLst>
          </p:cNvPr>
          <p:cNvSpPr txBox="1"/>
          <p:nvPr/>
        </p:nvSpPr>
        <p:spPr>
          <a:xfrm>
            <a:off x="632260" y="4905376"/>
            <a:ext cx="495864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</a:t>
            </a:r>
            <a:r>
              <a:rPr lang="en-US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 </a:t>
            </a:r>
            <a:r>
              <a:rPr lang="en-US" sz="28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 </a:t>
            </a:r>
            <a:r>
              <a:rPr lang="en-US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½ 0,6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 = 0,6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m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504205-C76C-4999-97DE-21BE0026A6DB}"/>
              </a:ext>
            </a:extLst>
          </p:cNvPr>
          <p:cNvSpPr txBox="1"/>
          <p:nvPr/>
        </p:nvSpPr>
        <p:spPr>
          <a:xfrm>
            <a:off x="2707707" y="5854330"/>
            <a:ext cx="7841017" cy="6612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=&gt;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8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mũi</a:t>
            </a:r>
            <a:r>
              <a:rPr lang="en-US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=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8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hcn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S</a:t>
            </a:r>
            <a:r>
              <a:rPr lang="en-US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 </a:t>
            </a:r>
            <a:r>
              <a:rPr lang="en-US" sz="28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= 1,8 + 0,6 = 2,4 (m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8138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26" grpId="0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1021772" y="290945"/>
            <a:ext cx="10657609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CHU VI VÀ DIỆN TÍCH CỦA MỘT SỐ HÌNH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THỰC TIỄN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E04D44-2559-4F05-9B75-9C3643742491}"/>
              </a:ext>
            </a:extLst>
          </p:cNvPr>
          <p:cNvSpPr/>
          <p:nvPr/>
        </p:nvSpPr>
        <p:spPr>
          <a:xfrm>
            <a:off x="278897" y="1254344"/>
            <a:ext cx="8617528" cy="4987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E2D430-853B-4858-8F78-FB4AB827A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772" y="1802106"/>
            <a:ext cx="9765498" cy="262239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CA5A8E5-8958-4AB4-90EF-37B32E919C0B}"/>
              </a:ext>
            </a:extLst>
          </p:cNvPr>
          <p:cNvSpPr txBox="1"/>
          <p:nvPr/>
        </p:nvSpPr>
        <p:spPr>
          <a:xfrm>
            <a:off x="1166190" y="4146206"/>
            <a:ext cx="4399721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lối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lát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sỏi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239566-76BF-4242-94B7-3853AD6BFCED}"/>
              </a:ext>
            </a:extLst>
          </p:cNvPr>
          <p:cNvSpPr txBox="1"/>
          <p:nvPr/>
        </p:nvSpPr>
        <p:spPr>
          <a:xfrm>
            <a:off x="1539661" y="4535980"/>
            <a:ext cx="3734704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 . 2 = 40 (m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4391A6-7B7F-4CE7-9EB6-7AE69D1B2174}"/>
              </a:ext>
            </a:extLst>
          </p:cNvPr>
          <p:cNvSpPr txBox="1"/>
          <p:nvPr/>
        </p:nvSpPr>
        <p:spPr>
          <a:xfrm>
            <a:off x="1166190" y="4971905"/>
            <a:ext cx="4121424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tiền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lối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346296-8D80-4B86-A543-2F6E8F8A142C}"/>
              </a:ext>
            </a:extLst>
          </p:cNvPr>
          <p:cNvSpPr txBox="1"/>
          <p:nvPr/>
        </p:nvSpPr>
        <p:spPr>
          <a:xfrm>
            <a:off x="1432590" y="5446622"/>
            <a:ext cx="4544139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40 . 120 = 4 800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nghìn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A09FBE-BA87-4204-9667-9011825071C3}"/>
              </a:ext>
            </a:extLst>
          </p:cNvPr>
          <p:cNvSpPr txBox="1"/>
          <p:nvPr/>
        </p:nvSpPr>
        <p:spPr>
          <a:xfrm>
            <a:off x="2955234" y="6053164"/>
            <a:ext cx="7050158" cy="661207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phí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lối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4 800 000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104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3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EB21A1-B8AB-406D-B714-66961C471191}"/>
              </a:ext>
            </a:extLst>
          </p:cNvPr>
          <p:cNvSpPr/>
          <p:nvPr/>
        </p:nvSpPr>
        <p:spPr>
          <a:xfrm>
            <a:off x="1021772" y="290945"/>
            <a:ext cx="10657609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CHU VI VÀ DIỆN TÍCH CỦA MỘT SỐ HÌNH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THỰC TIỄN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E04D44-2559-4F05-9B75-9C3643742491}"/>
              </a:ext>
            </a:extLst>
          </p:cNvPr>
          <p:cNvSpPr/>
          <p:nvPr/>
        </p:nvSpPr>
        <p:spPr>
          <a:xfrm>
            <a:off x="278897" y="1254344"/>
            <a:ext cx="8617528" cy="4987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chu vi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F0DE04-8185-4AFF-ADD7-28500DF13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96" y="1721577"/>
            <a:ext cx="10657609" cy="237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1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1052</Words>
  <Application>Microsoft Office PowerPoint</Application>
  <PresentationFormat>Widescreen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</cp:revision>
  <dcterms:created xsi:type="dcterms:W3CDTF">2021-10-01T11:56:24Z</dcterms:created>
  <dcterms:modified xsi:type="dcterms:W3CDTF">2025-04-17T08:27:16Z</dcterms:modified>
</cp:coreProperties>
</file>