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</p:sldMasterIdLst>
  <p:notesMasterIdLst>
    <p:notesMasterId r:id="rId17"/>
  </p:notesMasterIdLst>
  <p:sldIdLst>
    <p:sldId id="293" r:id="rId3"/>
    <p:sldId id="256" r:id="rId4"/>
    <p:sldId id="266" r:id="rId5"/>
    <p:sldId id="267" r:id="rId6"/>
    <p:sldId id="282" r:id="rId7"/>
    <p:sldId id="290" r:id="rId8"/>
    <p:sldId id="302" r:id="rId9"/>
    <p:sldId id="300" r:id="rId10"/>
    <p:sldId id="303" r:id="rId11"/>
    <p:sldId id="269" r:id="rId12"/>
    <p:sldId id="268" r:id="rId13"/>
    <p:sldId id="292" r:id="rId14"/>
    <p:sldId id="288" r:id="rId15"/>
    <p:sldId id="295" r:id="rId16"/>
  </p:sldIdLst>
  <p:sldSz cx="18288000" cy="10287000"/>
  <p:notesSz cx="6858000" cy="9144000"/>
  <p:embeddedFontLst>
    <p:embeddedFont>
      <p:font typeface="#9Slide05 Aphrodite Pro" panose="020B0604020202020204" charset="0"/>
      <p:regular r:id="rId18"/>
    </p:embeddedFont>
    <p:embeddedFont>
      <p:font typeface="#9Slide05 SVNThe Carpenter" panose="020B0604020202020204" charset="0"/>
      <p:regular r:id="rId19"/>
      <p:bold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#9Slide07 IcielSoup of Justice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#9Slide04 Vollkorn SemiBold" panose="020B0604020202020204" charset="0"/>
      <p:bold r:id="rId30"/>
    </p:embeddedFont>
    <p:embeddedFont>
      <p:font typeface="#9Slide05 Beautiful Caps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364" autoAdjust="0"/>
  </p:normalViewPr>
  <p:slideViewPr>
    <p:cSldViewPr>
      <p:cViewPr varScale="1">
        <p:scale>
          <a:sx n="41" d="100"/>
          <a:sy n="41" d="100"/>
        </p:scale>
        <p:origin x="97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9B18C-1097-440C-89C7-3BF75114D8B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8EC43-C71A-4214-A157-A1E56201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Thân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xã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hội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Lòng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đối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diện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khó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khăn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phi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Hạnh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8EC43-C71A-4214-A157-A1E5620154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222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60C2F7-290F-442B-82E2-17401517A21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780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Chia </a:t>
            </a:r>
            <a:r>
              <a:rPr lang="en-US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4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tiến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bước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5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3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4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7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7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buổi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9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4BE1-EA75-46B3-A3F3-955C1A1868E7}" type="datetimeFigureOut">
              <a:rPr lang="en-US" smtClean="0"/>
              <a:pPr>
                <a:defRPr/>
              </a:pPr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16203F-189C-4691-9326-407B490F9C8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93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49EB-95DE-40D4-95B8-A4B2DD71828B}" type="datetimeFigureOut">
              <a:rPr lang="en-US" smtClean="0"/>
              <a:pPr>
                <a:defRPr/>
              </a:pPr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B2BC8C-C0E7-41E8-90BC-B85153CF850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69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1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D584-10C3-4113-966C-D9B7CF8D6E6B}" type="datetimeFigureOut">
              <a:rPr lang="en-US" smtClean="0"/>
              <a:pPr>
                <a:defRPr/>
              </a:pPr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F7D8F2-64C6-4333-A7F8-DB43FD9106E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35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1" cy="4525963"/>
          </a:xfrm>
        </p:spPr>
        <p:txBody>
          <a:bodyPr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1" cy="4525963"/>
          </a:xfrm>
        </p:spPr>
        <p:txBody>
          <a:bodyPr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8B47-F14D-49E2-ABB4-DF21AA363F9F}" type="datetimeFigureOut">
              <a:rPr lang="en-US" smtClean="0"/>
              <a:pPr>
                <a:defRPr/>
              </a:pPr>
              <a:t>9/22/2024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571D01-78C9-4BF0-B880-242D5C40CA9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86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6" cy="63976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3231-3633-480D-B1A3-B70102212F9B}" type="datetimeFigureOut">
              <a:rPr lang="en-US" smtClean="0"/>
              <a:pPr>
                <a:defRPr/>
              </a:pPr>
              <a:t>9/22/2024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F35194-BE1F-4ABE-834B-70308A68FC0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81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14AC-2CBA-4C9B-BA14-08EEB15ABE14}" type="datetimeFigureOut">
              <a:rPr lang="en-US" smtClean="0"/>
              <a:pPr>
                <a:defRPr/>
              </a:pPr>
              <a:t>9/22/2024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4A53B-5BA6-4ACC-8C03-29F21AE097F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903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EE70-6D6C-4307-AF4C-81F9F8D0CD72}" type="datetimeFigureOut">
              <a:rPr lang="en-US" smtClean="0"/>
              <a:pPr>
                <a:defRPr/>
              </a:pPr>
              <a:t>9/22/2024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192788-577A-4BA9-914C-C284BD1F842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159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4"/>
            <a:ext cx="3008315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1"/>
            </a:lvl2pPr>
            <a:lvl3pPr marL="914391" indent="0">
              <a:buNone/>
              <a:defRPr sz="1001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D6EF9-75FB-461C-9DD1-2CB99D3C2313}" type="datetimeFigureOut">
              <a:rPr lang="en-US" smtClean="0"/>
              <a:pPr>
                <a:defRPr/>
              </a:pPr>
              <a:t>9/22/2024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ED4EB-5EFC-42CA-9D79-9ECC9FC840D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54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5" indent="0">
              <a:buNone/>
              <a:defRPr sz="2801"/>
            </a:lvl2pPr>
            <a:lvl3pPr marL="914391" indent="0">
              <a:buNone/>
              <a:defRPr sz="2399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1"/>
            </a:lvl2pPr>
            <a:lvl3pPr marL="914391" indent="0">
              <a:buNone/>
              <a:defRPr sz="1001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2304-2125-43B4-8CF7-8D824EBB8B3D}" type="datetimeFigureOut">
              <a:rPr lang="en-US" smtClean="0"/>
              <a:pPr>
                <a:defRPr/>
              </a:pPr>
              <a:t>9/22/2024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A16DA9-157B-4BA1-ADD0-545701F49C2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244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45379-3F8A-40BD-ACF0-2B30130233E1}" type="datetimeFigureOut">
              <a:rPr lang="en-US" smtClean="0"/>
              <a:pPr>
                <a:defRPr/>
              </a:pPr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4F452-D68E-4314-A9F1-89334351BF9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23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7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C64F-8097-49FE-BEC6-371120C625D3}" type="datetimeFigureOut">
              <a:rPr lang="en-US" smtClean="0"/>
              <a:pPr>
                <a:defRPr/>
              </a:pPr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07604B-A318-4F90-B4CA-4863C51FA11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65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5080"/>
            <a:ext cx="213455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91" eaLnBrk="1" fontAlgn="auto" hangingPunct="1">
              <a:spcBef>
                <a:spcPts val="0"/>
              </a:spcBef>
              <a:spcAft>
                <a:spcPts val="0"/>
              </a:spcAft>
              <a:defRPr sz="1201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850B16E-2A2C-41A3-9BFD-931220DABBE8}" type="datetimeFigureOut">
              <a:rPr lang="en-US" smtClean="0"/>
              <a:pPr>
                <a:defRPr/>
              </a:pPr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249" y="6355080"/>
            <a:ext cx="289750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91" eaLnBrk="1" fontAlgn="auto" hangingPunct="1">
              <a:spcBef>
                <a:spcPts val="0"/>
              </a:spcBef>
              <a:spcAft>
                <a:spcPts val="0"/>
              </a:spcAft>
              <a:defRPr sz="1201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248" y="6355080"/>
            <a:ext cx="2134552" cy="3657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1543" eaLnBrk="1" hangingPunct="1">
              <a:defRPr sz="108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A3CE1-7178-4762-8A93-98E857DEF4A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14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1543" rtl="0" eaLnBrk="0" fontAlgn="base" hangingPunct="0">
        <a:spcBef>
          <a:spcPct val="0"/>
        </a:spcBef>
        <a:spcAft>
          <a:spcPct val="0"/>
        </a:spcAft>
        <a:defRPr sz="432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543" rtl="0" eaLnBrk="0" fontAlgn="base" hangingPunct="0"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Calibri" panose="020F0502020204030204" pitchFamily="34" charset="0"/>
        </a:defRPr>
      </a:lvl2pPr>
      <a:lvl3pPr algn="ctr" defTabSz="911543" rtl="0" eaLnBrk="0" fontAlgn="base" hangingPunct="0"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Calibri" panose="020F0502020204030204" pitchFamily="34" charset="0"/>
        </a:defRPr>
      </a:lvl3pPr>
      <a:lvl4pPr algn="ctr" defTabSz="911543" rtl="0" eaLnBrk="0" fontAlgn="base" hangingPunct="0"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Calibri" panose="020F0502020204030204" pitchFamily="34" charset="0"/>
        </a:defRPr>
      </a:lvl4pPr>
      <a:lvl5pPr algn="ctr" defTabSz="911543" rtl="0" eaLnBrk="0" fontAlgn="base" hangingPunct="0">
        <a:spcBef>
          <a:spcPct val="0"/>
        </a:spcBef>
        <a:spcAft>
          <a:spcPct val="0"/>
        </a:spcAft>
        <a:defRPr sz="4320">
          <a:solidFill>
            <a:schemeClr val="tx1"/>
          </a:solidFill>
          <a:latin typeface="Calibri" panose="020F0502020204030204" pitchFamily="34" charset="0"/>
        </a:defRPr>
      </a:lvl5pPr>
      <a:lvl6pPr marL="914391" algn="ctr" defTabSz="914391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6pPr>
      <a:lvl7pPr marL="1828782" algn="ctr" defTabSz="914391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7pPr>
      <a:lvl8pPr marL="2743173" algn="ctr" defTabSz="914391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8pPr>
      <a:lvl9pPr marL="3657564" algn="ctr" defTabSz="914391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0043" indent="-340043" algn="l" defTabSz="91154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1pPr>
      <a:lvl2pPr marL="740093" indent="-282893" algn="l" defTabSz="91154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5743" algn="l" defTabSz="91154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43" indent="-225743" algn="l" defTabSz="91154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54543" indent="-225743" algn="l" defTabSz="91154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9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0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17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drawing of a book and school supplies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"/>
          <a:stretch>
            <a:fillRect/>
          </a:stretch>
        </p:blipFill>
        <p:spPr bwMode="auto">
          <a:xfrm>
            <a:off x="10821354" y="0"/>
            <a:ext cx="7480935" cy="689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5170449"/>
            <a:ext cx="9012555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645920">
              <a:buClr>
                <a:srgbClr val="000000"/>
              </a:buClr>
              <a:defRPr/>
            </a:pP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Điểm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qua </a:t>
            </a: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vấn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đề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đặt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ra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qua </a:t>
            </a: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văn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bản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“</a:t>
            </a: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Chuyện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người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con </a:t>
            </a: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gái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Nam </a:t>
            </a: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Xương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” (</a:t>
            </a: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Nguyễn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504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Dữ</a:t>
            </a:r>
            <a:r>
              <a:rPr lang="en-US" sz="504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)</a:t>
            </a:r>
            <a:endParaRPr lang="vi-VN" sz="5040" kern="0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609600" y="774342"/>
            <a:ext cx="132588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6459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00" b="1" dirty="0" err="1">
                <a:solidFill>
                  <a:srgbClr val="C00000"/>
                </a:solidFill>
                <a:latin typeface="#9Slide05 SVNThe Carpenter" pitchFamily="2" charset="0"/>
              </a:rPr>
              <a:t>Bản</a:t>
            </a:r>
            <a:r>
              <a:rPr lang="en-US" altLang="en-US" sz="11700" b="1" dirty="0">
                <a:solidFill>
                  <a:srgbClr val="C00000"/>
                </a:solidFill>
                <a:latin typeface="#9Slide05 SVNThe Carpenter" pitchFamily="2" charset="0"/>
              </a:rPr>
              <a:t> tin: </a:t>
            </a:r>
          </a:p>
          <a:p>
            <a:pPr algn="ctr" defTabSz="16459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00" b="1" dirty="0">
                <a:solidFill>
                  <a:srgbClr val="C00000"/>
                </a:solidFill>
                <a:latin typeface="#9Slide05 SVNThe Carpenter" pitchFamily="2" charset="0"/>
              </a:rPr>
              <a:t>Trang </a:t>
            </a:r>
            <a:r>
              <a:rPr lang="en-US" altLang="en-US" sz="11700" b="1" dirty="0" err="1">
                <a:solidFill>
                  <a:srgbClr val="C00000"/>
                </a:solidFill>
                <a:latin typeface="#9Slide05 SVNThe Carpenter" pitchFamily="2" charset="0"/>
              </a:rPr>
              <a:t>sách</a:t>
            </a:r>
            <a:r>
              <a:rPr lang="en-US" altLang="en-US" sz="11700" b="1" dirty="0">
                <a:solidFill>
                  <a:srgbClr val="C00000"/>
                </a:solidFill>
                <a:latin typeface="#9Slide05 SVNThe Carpenter" pitchFamily="2" charset="0"/>
              </a:rPr>
              <a:t> </a:t>
            </a:r>
            <a:r>
              <a:rPr lang="en-US" altLang="en-US" sz="11700" b="1" dirty="0" err="1">
                <a:solidFill>
                  <a:srgbClr val="C00000"/>
                </a:solidFill>
                <a:latin typeface="#9Slide05 SVNThe Carpenter" pitchFamily="2" charset="0"/>
              </a:rPr>
              <a:t>và</a:t>
            </a:r>
            <a:r>
              <a:rPr lang="en-US" altLang="en-US" sz="11700" b="1" dirty="0">
                <a:solidFill>
                  <a:srgbClr val="C00000"/>
                </a:solidFill>
                <a:latin typeface="#9Slide05 SVNThe Carpenter" pitchFamily="2" charset="0"/>
              </a:rPr>
              <a:t> </a:t>
            </a:r>
            <a:r>
              <a:rPr lang="en-US" altLang="en-US" sz="11700" b="1" dirty="0" err="1">
                <a:solidFill>
                  <a:srgbClr val="C00000"/>
                </a:solidFill>
                <a:latin typeface="#9Slide05 SVNThe Carpenter" pitchFamily="2" charset="0"/>
              </a:rPr>
              <a:t>cuộc</a:t>
            </a:r>
            <a:r>
              <a:rPr lang="en-US" altLang="en-US" sz="11700" b="1" dirty="0">
                <a:solidFill>
                  <a:srgbClr val="C00000"/>
                </a:solidFill>
                <a:latin typeface="#9Slide05 SVNThe Carpenter" pitchFamily="2" charset="0"/>
              </a:rPr>
              <a:t> </a:t>
            </a:r>
            <a:r>
              <a:rPr lang="en-US" altLang="en-US" sz="11700" b="1" dirty="0" err="1">
                <a:solidFill>
                  <a:srgbClr val="C00000"/>
                </a:solidFill>
                <a:latin typeface="#9Slide05 SVNThe Carpenter" pitchFamily="2" charset="0"/>
              </a:rPr>
              <a:t>sống</a:t>
            </a:r>
            <a:endParaRPr lang="vi-VN" altLang="en-US" sz="11700" b="1" dirty="0">
              <a:solidFill>
                <a:srgbClr val="C00000"/>
              </a:solidFill>
              <a:latin typeface="#9Slide05 SVNThe Carpen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11351324" y="2398023"/>
            <a:ext cx="10522735" cy="5490954"/>
          </a:xfrm>
          <a:custGeom>
            <a:avLst/>
            <a:gdLst/>
            <a:ahLst/>
            <a:cxnLst/>
            <a:rect l="l" t="t" r="r" b="b"/>
            <a:pathLst>
              <a:path w="10522735" h="5490954">
                <a:moveTo>
                  <a:pt x="0" y="5490954"/>
                </a:moveTo>
                <a:lnTo>
                  <a:pt x="10522735" y="5490954"/>
                </a:lnTo>
                <a:lnTo>
                  <a:pt x="10522735" y="0"/>
                </a:lnTo>
                <a:lnTo>
                  <a:pt x="0" y="0"/>
                </a:lnTo>
                <a:lnTo>
                  <a:pt x="0" y="549095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828800" y="2400300"/>
            <a:ext cx="8830014" cy="398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II.</a:t>
            </a:r>
          </a:p>
          <a:p>
            <a:pPr algn="ctr">
              <a:lnSpc>
                <a:spcPts val="16799"/>
              </a:lnSpc>
            </a:pPr>
            <a:r>
              <a:rPr lang="en-US" sz="10000" dirty="0" err="1">
                <a:solidFill>
                  <a:srgbClr val="3275C5"/>
                </a:solidFill>
                <a:latin typeface="#9Slide07 IcielSoup of Justice" pitchFamily="2" charset="0"/>
              </a:rPr>
              <a:t>Thảo</a:t>
            </a: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 </a:t>
            </a:r>
            <a:r>
              <a:rPr lang="en-US" sz="10000" dirty="0" err="1">
                <a:solidFill>
                  <a:srgbClr val="3275C5"/>
                </a:solidFill>
                <a:latin typeface="#9Slide07 IcielSoup of Justice" pitchFamily="2" charset="0"/>
              </a:rPr>
              <a:t>luận</a:t>
            </a:r>
            <a:endParaRPr lang="en-US" sz="10000" dirty="0">
              <a:solidFill>
                <a:srgbClr val="3275C5"/>
              </a:solidFill>
              <a:latin typeface="#9Slide07 IcielSoup of Justice" pitchFamily="2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3A5C51C-B74A-041E-7279-3C9006617F7D}"/>
              </a:ext>
            </a:extLst>
          </p:cNvPr>
          <p:cNvSpPr/>
          <p:nvPr/>
        </p:nvSpPr>
        <p:spPr>
          <a:xfrm>
            <a:off x="11430000" y="5857219"/>
            <a:ext cx="5406728" cy="4528134"/>
          </a:xfrm>
          <a:custGeom>
            <a:avLst/>
            <a:gdLst/>
            <a:ahLst/>
            <a:cxnLst/>
            <a:rect l="l" t="t" r="r" b="b"/>
            <a:pathLst>
              <a:path w="5406728" h="4528134">
                <a:moveTo>
                  <a:pt x="0" y="0"/>
                </a:moveTo>
                <a:lnTo>
                  <a:pt x="5406728" y="0"/>
                </a:lnTo>
                <a:lnTo>
                  <a:pt x="5406728" y="4528135"/>
                </a:lnTo>
                <a:lnTo>
                  <a:pt x="0" y="45281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523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43AC6E-FBC7-978C-7F82-54262173E2D2}"/>
              </a:ext>
            </a:extLst>
          </p:cNvPr>
          <p:cNvSpPr txBox="1"/>
          <p:nvPr/>
        </p:nvSpPr>
        <p:spPr>
          <a:xfrm>
            <a:off x="381001" y="384463"/>
            <a:ext cx="2320388" cy="9247908"/>
          </a:xfrm>
          <a:custGeom>
            <a:avLst/>
            <a:gdLst>
              <a:gd name="connsiteX0" fmla="*/ 0 w 2320388"/>
              <a:gd name="connsiteY0" fmla="*/ 0 h 9247908"/>
              <a:gd name="connsiteX1" fmla="*/ 2320388 w 2320388"/>
              <a:gd name="connsiteY1" fmla="*/ 0 h 9247908"/>
              <a:gd name="connsiteX2" fmla="*/ 2320388 w 2320388"/>
              <a:gd name="connsiteY2" fmla="*/ 9247908 h 9247908"/>
              <a:gd name="connsiteX3" fmla="*/ 0 w 2320388"/>
              <a:gd name="connsiteY3" fmla="*/ 9247908 h 9247908"/>
              <a:gd name="connsiteX4" fmla="*/ 0 w 2320388"/>
              <a:gd name="connsiteY4" fmla="*/ 0 h 92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388" h="9247908" fill="none" extrusionOk="0">
                <a:moveTo>
                  <a:pt x="0" y="0"/>
                </a:moveTo>
                <a:cubicBezTo>
                  <a:pt x="436958" y="-64693"/>
                  <a:pt x="2084872" y="-12606"/>
                  <a:pt x="2320388" y="0"/>
                </a:cubicBezTo>
                <a:cubicBezTo>
                  <a:pt x="2249197" y="2981019"/>
                  <a:pt x="2349842" y="6108055"/>
                  <a:pt x="2320388" y="9247908"/>
                </a:cubicBezTo>
                <a:cubicBezTo>
                  <a:pt x="1452868" y="9085929"/>
                  <a:pt x="376206" y="9401721"/>
                  <a:pt x="0" y="9247908"/>
                </a:cubicBezTo>
                <a:cubicBezTo>
                  <a:pt x="-107605" y="5037474"/>
                  <a:pt x="155931" y="1123414"/>
                  <a:pt x="0" y="0"/>
                </a:cubicBezTo>
                <a:close/>
              </a:path>
              <a:path w="2320388" h="9247908" stroke="0" extrusionOk="0">
                <a:moveTo>
                  <a:pt x="0" y="0"/>
                </a:moveTo>
                <a:cubicBezTo>
                  <a:pt x="452854" y="56996"/>
                  <a:pt x="1716902" y="-104518"/>
                  <a:pt x="2320388" y="0"/>
                </a:cubicBezTo>
                <a:cubicBezTo>
                  <a:pt x="2266368" y="3557429"/>
                  <a:pt x="2404831" y="7201041"/>
                  <a:pt x="2320388" y="9247908"/>
                </a:cubicBezTo>
                <a:cubicBezTo>
                  <a:pt x="1315093" y="9080263"/>
                  <a:pt x="438544" y="9265393"/>
                  <a:pt x="0" y="9247908"/>
                </a:cubicBezTo>
                <a:cubicBezTo>
                  <a:pt x="-21603" y="4897842"/>
                  <a:pt x="-85086" y="2484963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9066891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890"/>
              </a:lnSpc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18FB7D-39B6-CA70-7487-2BE82BFF5A1D}"/>
              </a:ext>
            </a:extLst>
          </p:cNvPr>
          <p:cNvSpPr/>
          <p:nvPr/>
        </p:nvSpPr>
        <p:spPr>
          <a:xfrm>
            <a:off x="457200" y="653683"/>
            <a:ext cx="2015589" cy="869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3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4300" b="1" dirty="0">
                <a:solidFill>
                  <a:srgbClr val="000000"/>
                </a:solidFill>
                <a:latin typeface="+mj-lt"/>
              </a:rPr>
              <a:t>Mở đầu</a:t>
            </a:r>
            <a:r>
              <a:rPr lang="vi-VN" sz="4300" dirty="0">
                <a:solidFill>
                  <a:srgbClr val="000000"/>
                </a:solidFill>
                <a:latin typeface="+mj-lt"/>
              </a:rPr>
              <a:t>: Người chủ trì nêu vấn đề thảo luận đã được thống nhất ở phần chuẩn bị.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3AC6E-FBC7-978C-7F82-54262173E2D2}"/>
              </a:ext>
            </a:extLst>
          </p:cNvPr>
          <p:cNvSpPr txBox="1"/>
          <p:nvPr/>
        </p:nvSpPr>
        <p:spPr>
          <a:xfrm>
            <a:off x="2929991" y="342899"/>
            <a:ext cx="10481209" cy="9205527"/>
          </a:xfrm>
          <a:custGeom>
            <a:avLst/>
            <a:gdLst>
              <a:gd name="connsiteX0" fmla="*/ 0 w 10481209"/>
              <a:gd name="connsiteY0" fmla="*/ 0 h 9205527"/>
              <a:gd name="connsiteX1" fmla="*/ 10481209 w 10481209"/>
              <a:gd name="connsiteY1" fmla="*/ 0 h 9205527"/>
              <a:gd name="connsiteX2" fmla="*/ 10481209 w 10481209"/>
              <a:gd name="connsiteY2" fmla="*/ 9205527 h 9205527"/>
              <a:gd name="connsiteX3" fmla="*/ 0 w 10481209"/>
              <a:gd name="connsiteY3" fmla="*/ 9205527 h 9205527"/>
              <a:gd name="connsiteX4" fmla="*/ 0 w 10481209"/>
              <a:gd name="connsiteY4" fmla="*/ 0 h 920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1209" h="9205527" fill="none" extrusionOk="0">
                <a:moveTo>
                  <a:pt x="0" y="0"/>
                </a:moveTo>
                <a:cubicBezTo>
                  <a:pt x="2150594" y="-64693"/>
                  <a:pt x="6496617" y="-12606"/>
                  <a:pt x="10481209" y="0"/>
                </a:cubicBezTo>
                <a:cubicBezTo>
                  <a:pt x="10410018" y="1532286"/>
                  <a:pt x="10510663" y="5313383"/>
                  <a:pt x="10481209" y="9205527"/>
                </a:cubicBezTo>
                <a:cubicBezTo>
                  <a:pt x="7507514" y="9043548"/>
                  <a:pt x="2169793" y="9359340"/>
                  <a:pt x="0" y="9205527"/>
                </a:cubicBezTo>
                <a:cubicBezTo>
                  <a:pt x="-107605" y="7475134"/>
                  <a:pt x="155931" y="3953767"/>
                  <a:pt x="0" y="0"/>
                </a:cubicBezTo>
                <a:close/>
              </a:path>
              <a:path w="10481209" h="9205527" stroke="0" extrusionOk="0">
                <a:moveTo>
                  <a:pt x="0" y="0"/>
                </a:moveTo>
                <a:cubicBezTo>
                  <a:pt x="4119415" y="56996"/>
                  <a:pt x="8248362" y="-104518"/>
                  <a:pt x="10481209" y="0"/>
                </a:cubicBezTo>
                <a:cubicBezTo>
                  <a:pt x="10427189" y="4363365"/>
                  <a:pt x="10565652" y="7569003"/>
                  <a:pt x="10481209" y="9205527"/>
                </a:cubicBezTo>
                <a:cubicBezTo>
                  <a:pt x="7984183" y="9037882"/>
                  <a:pt x="2820460" y="9223012"/>
                  <a:pt x="0" y="9205527"/>
                </a:cubicBezTo>
                <a:cubicBezTo>
                  <a:pt x="-21603" y="5833067"/>
                  <a:pt x="-85086" y="2172793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9066891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890"/>
              </a:lnSpc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18FB7D-39B6-CA70-7487-2BE82BFF5A1D}"/>
              </a:ext>
            </a:extLst>
          </p:cNvPr>
          <p:cNvSpPr/>
          <p:nvPr/>
        </p:nvSpPr>
        <p:spPr>
          <a:xfrm>
            <a:off x="3006190" y="647700"/>
            <a:ext cx="10252610" cy="869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300" b="1" dirty="0">
                <a:solidFill>
                  <a:srgbClr val="000000"/>
                </a:solidFill>
                <a:latin typeface="+mj-lt"/>
              </a:rPr>
              <a:t>- Triển khai:</a:t>
            </a:r>
          </a:p>
          <a:p>
            <a:pPr algn="just"/>
            <a:r>
              <a:rPr lang="vi-VN" sz="4300" dirty="0">
                <a:solidFill>
                  <a:srgbClr val="000000"/>
                </a:solidFill>
                <a:latin typeface="+mj-lt"/>
              </a:rPr>
              <a:t>+ Theo sự chỉ định của người chủ trì, các thành viên trình bày ý kiến thảo luận với các lí lẽ và bằng chứng thuyết phục. Chú ý sử dụng ngôn ngữ cơ thể và điều chỉnh ngữ điệu nói cho phù hợp với nội dung rình bày; kết hợp hiệu quả ngôn ngữ nói với các phương tiện hỗ trợ như tranh ảnh, đoạn phim ngắn,…</a:t>
            </a:r>
          </a:p>
          <a:p>
            <a:pPr algn="just"/>
            <a:r>
              <a:rPr lang="vi-VN" sz="4300" dirty="0">
                <a:solidFill>
                  <a:srgbClr val="000000"/>
                </a:solidFill>
                <a:latin typeface="+mj-lt"/>
              </a:rPr>
              <a:t>+ Khi một thành viên phát biểu, các thành viên còn lại lắng nghe, ghi chép vắn tắt nội dung ý kiến; đặt câu hỏi, góp ý, phản biện.</a:t>
            </a:r>
          </a:p>
          <a:p>
            <a:pPr algn="just"/>
            <a:r>
              <a:rPr lang="vi-VN" sz="4300" dirty="0">
                <a:solidFill>
                  <a:srgbClr val="000000"/>
                </a:solidFill>
                <a:latin typeface="+mj-lt"/>
              </a:rPr>
              <a:t>+ Thư kí ghi chép nội dung các ý kiến thảo luận thành biên bản.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3AC6E-FBC7-978C-7F82-54262173E2D2}"/>
              </a:ext>
            </a:extLst>
          </p:cNvPr>
          <p:cNvSpPr txBox="1"/>
          <p:nvPr/>
        </p:nvSpPr>
        <p:spPr>
          <a:xfrm>
            <a:off x="13639802" y="357250"/>
            <a:ext cx="4267199" cy="9275122"/>
          </a:xfrm>
          <a:custGeom>
            <a:avLst/>
            <a:gdLst>
              <a:gd name="connsiteX0" fmla="*/ 0 w 4267199"/>
              <a:gd name="connsiteY0" fmla="*/ 0 h 9275122"/>
              <a:gd name="connsiteX1" fmla="*/ 4267199 w 4267199"/>
              <a:gd name="connsiteY1" fmla="*/ 0 h 9275122"/>
              <a:gd name="connsiteX2" fmla="*/ 4267199 w 4267199"/>
              <a:gd name="connsiteY2" fmla="*/ 9275122 h 9275122"/>
              <a:gd name="connsiteX3" fmla="*/ 0 w 4267199"/>
              <a:gd name="connsiteY3" fmla="*/ 9275122 h 9275122"/>
              <a:gd name="connsiteX4" fmla="*/ 0 w 4267199"/>
              <a:gd name="connsiteY4" fmla="*/ 0 h 927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199" h="9275122" fill="none" extrusionOk="0">
                <a:moveTo>
                  <a:pt x="0" y="0"/>
                </a:moveTo>
                <a:cubicBezTo>
                  <a:pt x="1602439" y="-64693"/>
                  <a:pt x="2925288" y="-12606"/>
                  <a:pt x="4267199" y="0"/>
                </a:cubicBezTo>
                <a:cubicBezTo>
                  <a:pt x="4196008" y="1546842"/>
                  <a:pt x="4296653" y="6945088"/>
                  <a:pt x="4267199" y="9275122"/>
                </a:cubicBezTo>
                <a:cubicBezTo>
                  <a:pt x="2452474" y="9113143"/>
                  <a:pt x="837518" y="9428935"/>
                  <a:pt x="0" y="9275122"/>
                </a:cubicBezTo>
                <a:cubicBezTo>
                  <a:pt x="-107605" y="7874331"/>
                  <a:pt x="155931" y="1670415"/>
                  <a:pt x="0" y="0"/>
                </a:cubicBezTo>
                <a:close/>
              </a:path>
              <a:path w="4267199" h="9275122" stroke="0" extrusionOk="0">
                <a:moveTo>
                  <a:pt x="0" y="0"/>
                </a:moveTo>
                <a:cubicBezTo>
                  <a:pt x="1051158" y="56996"/>
                  <a:pt x="2800445" y="-104518"/>
                  <a:pt x="4267199" y="0"/>
                </a:cubicBezTo>
                <a:cubicBezTo>
                  <a:pt x="4213179" y="4385516"/>
                  <a:pt x="4351642" y="6272667"/>
                  <a:pt x="4267199" y="9275122"/>
                </a:cubicBezTo>
                <a:cubicBezTo>
                  <a:pt x="3587044" y="9107477"/>
                  <a:pt x="460624" y="9292607"/>
                  <a:pt x="0" y="9275122"/>
                </a:cubicBezTo>
                <a:cubicBezTo>
                  <a:pt x="-21603" y="5316156"/>
                  <a:pt x="-85086" y="1013062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9066891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1890"/>
              </a:lnSpc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18FB7D-39B6-CA70-7487-2BE82BFF5A1D}"/>
              </a:ext>
            </a:extLst>
          </p:cNvPr>
          <p:cNvSpPr/>
          <p:nvPr/>
        </p:nvSpPr>
        <p:spPr>
          <a:xfrm>
            <a:off x="13792202" y="609600"/>
            <a:ext cx="4114800" cy="1067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thúc: </a:t>
            </a:r>
            <a:endParaRPr lang="en-US" sz="4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chủ trì tổng kết các nội dung chính đã thảo luận</a:t>
            </a:r>
            <a:endParaRPr lang="en-US" sz="4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</a:t>
            </a:r>
            <a:r>
              <a:rPr lang="vi-VN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hẳng định ý nghĩa của việc thảo luận về vấn đề trong đời sống được gợi ra từ tác phẩm văn học</a:t>
            </a:r>
            <a:endParaRPr lang="en-US" sz="4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vi-VN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 ơn sự góp ý của các thành viên tham gia.</a:t>
            </a:r>
          </a:p>
          <a:p>
            <a:r>
              <a:rPr lang="vi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11351324" y="2398023"/>
            <a:ext cx="10522735" cy="5490954"/>
          </a:xfrm>
          <a:custGeom>
            <a:avLst/>
            <a:gdLst/>
            <a:ahLst/>
            <a:cxnLst/>
            <a:rect l="l" t="t" r="r" b="b"/>
            <a:pathLst>
              <a:path w="10522735" h="5490954">
                <a:moveTo>
                  <a:pt x="0" y="5490954"/>
                </a:moveTo>
                <a:lnTo>
                  <a:pt x="10522735" y="5490954"/>
                </a:lnTo>
                <a:lnTo>
                  <a:pt x="10522735" y="0"/>
                </a:lnTo>
                <a:lnTo>
                  <a:pt x="0" y="0"/>
                </a:lnTo>
                <a:lnTo>
                  <a:pt x="0" y="549095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00200" y="2552700"/>
            <a:ext cx="8830014" cy="398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3275C5"/>
                </a:solidFill>
                <a:effectLst/>
                <a:uLnTx/>
                <a:uFillTx/>
                <a:latin typeface="#9Slide07 IcielSoup of Justice" pitchFamily="2" charset="0"/>
              </a:rPr>
              <a:t>III.</a:t>
            </a:r>
          </a:p>
          <a:p>
            <a:pPr marL="0" marR="0" lvl="0" indent="0" algn="ctr" defTabSz="914400" rtl="0" eaLnBrk="1" fontAlgn="auto" latinLnBrk="0" hangingPunct="1">
              <a:lnSpc>
                <a:spcPts val="16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noProof="0" dirty="0" err="1">
                <a:solidFill>
                  <a:srgbClr val="3275C5"/>
                </a:solidFill>
                <a:latin typeface="#9Slide07 IcielSoup of Justice" pitchFamily="2" charset="0"/>
              </a:rPr>
              <a:t>Đánh</a:t>
            </a:r>
            <a:r>
              <a:rPr lang="en-US" sz="10000" noProof="0" dirty="0">
                <a:solidFill>
                  <a:srgbClr val="3275C5"/>
                </a:solidFill>
                <a:latin typeface="#9Slide07 IcielSoup of Justice" pitchFamily="2" charset="0"/>
              </a:rPr>
              <a:t> </a:t>
            </a:r>
            <a:r>
              <a:rPr lang="en-US" sz="10000" noProof="0" dirty="0" err="1">
                <a:solidFill>
                  <a:srgbClr val="3275C5"/>
                </a:solidFill>
                <a:latin typeface="#9Slide07 IcielSoup of Justice" pitchFamily="2" charset="0"/>
              </a:rPr>
              <a:t>giá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3275C5"/>
              </a:solidFill>
              <a:effectLst/>
              <a:uLnTx/>
              <a:uFillTx/>
              <a:latin typeface="#9Slide07 IcielSoup of Justice" pitchFamily="2" charset="0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E1EADB0C-278B-1BDA-C533-911207CA35DC}"/>
              </a:ext>
            </a:extLst>
          </p:cNvPr>
          <p:cNvSpPr/>
          <p:nvPr/>
        </p:nvSpPr>
        <p:spPr>
          <a:xfrm>
            <a:off x="9753600" y="5041912"/>
            <a:ext cx="7010400" cy="5362956"/>
          </a:xfrm>
          <a:custGeom>
            <a:avLst/>
            <a:gdLst/>
            <a:ahLst/>
            <a:cxnLst/>
            <a:rect l="l" t="t" r="r" b="b"/>
            <a:pathLst>
              <a:path w="5378824" h="4114800">
                <a:moveTo>
                  <a:pt x="0" y="0"/>
                </a:moveTo>
                <a:lnTo>
                  <a:pt x="5378824" y="0"/>
                </a:lnTo>
                <a:lnTo>
                  <a:pt x="53788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6751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05741"/>
          <a:ext cx="17830800" cy="9875522"/>
        </p:xfrm>
        <a:graphic>
          <a:graphicData uri="http://schemas.openxmlformats.org/drawingml/2006/table">
            <a:tbl>
              <a:tblPr/>
              <a:tblGrid>
                <a:gridCol w="3841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0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54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 đánh giá cuộc thảo luận</a:t>
                      </a:r>
                      <a:endParaRPr kumimoji="0" lang="vi-V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987" marR="1369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987" marR="1369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</a:t>
                      </a:r>
                      <a:endParaRPr kumimoji="0" lang="vi-V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987" marR="1369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</a:p>
                  </a:txBody>
                  <a:tcPr marL="182651" marR="182651" marT="91319" marB="913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</a:p>
                  </a:txBody>
                  <a:tcPr marL="182651" marR="182651" marT="91319" marB="913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663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và cách thức tổ chức thảo luận</a:t>
                      </a:r>
                      <a:endParaRPr kumimoji="0" lang="vi-V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987" marR="1369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thảo luận có ý nghĩa, thiết thực với cuộc sống</a:t>
                      </a:r>
                      <a:endParaRPr kumimoji="0" lang="vi-V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2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ý kiến hướng vào trọng tâm, không tản mạn; có ý kiến độc đáo, tạo điểm nhấn cho buổi thảo luận</a:t>
                      </a:r>
                      <a:endParaRPr kumimoji="0" lang="vi-V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thời lượng dự kiến</a:t>
                      </a:r>
                      <a:endParaRPr kumimoji="0" lang="vi-V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95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khí thảo luận cởi mở, thân thiện; người nói, người nghe hưởng ứng nhiệt tình.</a:t>
                      </a:r>
                      <a:endParaRPr kumimoji="0" lang="vi-V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4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sử dụng các phương tiện nghe nhìn đạt hiệu quả tốt</a:t>
                      </a:r>
                      <a:endParaRPr kumimoji="0" lang="vi-V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44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 giải quyết vấn đề qua các ý kiến thảo luận</a:t>
                      </a:r>
                      <a:endParaRPr kumimoji="0" lang="vi-V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987" marR="1369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quyết được vấn đề mà qua cuộc thảo luận đã đặt ra (có nhiều giải pháp thiết thực, khả thi)</a:t>
                      </a:r>
                      <a:endParaRPr kumimoji="0" lang="vi-V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9E18838-64D8-033E-E317-8CF3E419C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3307">
            <a:off x="15163800" y="5676900"/>
            <a:ext cx="3363193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01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6140" y="4198434"/>
            <a:ext cx="121405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 hủy hoại của chiến tranh, khát vọng hạnh phúc của con người được gợi ra từ tác phẩm </a:t>
            </a:r>
            <a:r>
              <a:rPr lang="vi-V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Chinh phụ ngâm.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3188962" y="1601587"/>
            <a:ext cx="1161263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#9Slide05 Beautiful Caps" panose="02040603050506020204" pitchFamily="18" charset="0"/>
              </a:rPr>
              <a:t>Cùng</a:t>
            </a:r>
            <a:r>
              <a:rPr lang="en-US" sz="9600" b="1" dirty="0">
                <a:solidFill>
                  <a:srgbClr val="FF0000"/>
                </a:solidFill>
                <a:latin typeface="#9Slide05 Beautiful Caps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#9Slide05 Beautiful Caps" panose="02040603050506020204" pitchFamily="18" charset="0"/>
              </a:rPr>
              <a:t>nhau</a:t>
            </a:r>
            <a:r>
              <a:rPr lang="en-US" sz="9600" b="1" dirty="0">
                <a:solidFill>
                  <a:srgbClr val="FF0000"/>
                </a:solidFill>
                <a:latin typeface="#9Slide05 Beautiful Caps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#9Slide05 Beautiful Caps" panose="02040603050506020204" pitchFamily="18" charset="0"/>
              </a:rPr>
              <a:t>thảo</a:t>
            </a:r>
            <a:r>
              <a:rPr lang="en-US" sz="9600" b="1" dirty="0">
                <a:solidFill>
                  <a:srgbClr val="FF0000"/>
                </a:solidFill>
                <a:latin typeface="#9Slide05 Beautiful Caps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#9Slide05 Beautiful Caps" panose="02040603050506020204" pitchFamily="18" charset="0"/>
              </a:rPr>
              <a:t>luận</a:t>
            </a:r>
            <a:endParaRPr lang="vi-VN" sz="34400" b="1" spc="300" dirty="0">
              <a:solidFill>
                <a:srgbClr val="FF0000"/>
              </a:solidFill>
              <a:latin typeface="#9Slide05 Aphrodite Pro" panose="02000000000000000000" pitchFamily="2" charset="0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BB433D0B-6569-6BB6-2672-2073851523F3}"/>
              </a:ext>
            </a:extLst>
          </p:cNvPr>
          <p:cNvSpPr/>
          <p:nvPr/>
        </p:nvSpPr>
        <p:spPr>
          <a:xfrm rot="-1780280">
            <a:off x="-1130208" y="-2572472"/>
            <a:ext cx="8627188" cy="5144941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1613E524-822B-F0A6-4AF9-360335BEF231}"/>
              </a:ext>
            </a:extLst>
          </p:cNvPr>
          <p:cNvSpPr/>
          <p:nvPr/>
        </p:nvSpPr>
        <p:spPr>
          <a:xfrm rot="8820853">
            <a:off x="12028012" y="7991687"/>
            <a:ext cx="8627188" cy="5144941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D3981710-01AF-4647-4E3E-1E0DD54020C5}"/>
              </a:ext>
            </a:extLst>
          </p:cNvPr>
          <p:cNvSpPr/>
          <p:nvPr/>
        </p:nvSpPr>
        <p:spPr>
          <a:xfrm>
            <a:off x="13030200" y="6286500"/>
            <a:ext cx="4777707" cy="4114800"/>
          </a:xfrm>
          <a:custGeom>
            <a:avLst/>
            <a:gdLst/>
            <a:ahLst/>
            <a:cxnLst/>
            <a:rect l="l" t="t" r="r" b="b"/>
            <a:pathLst>
              <a:path w="4777707" h="4114800">
                <a:moveTo>
                  <a:pt x="0" y="0"/>
                </a:moveTo>
                <a:lnTo>
                  <a:pt x="4777707" y="0"/>
                </a:lnTo>
                <a:lnTo>
                  <a:pt x="47777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8676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5130576" y="2423415"/>
            <a:ext cx="10522735" cy="5490954"/>
          </a:xfrm>
          <a:custGeom>
            <a:avLst/>
            <a:gdLst/>
            <a:ahLst/>
            <a:cxnLst/>
            <a:rect l="l" t="t" r="r" b="b"/>
            <a:pathLst>
              <a:path w="10522735" h="5490954">
                <a:moveTo>
                  <a:pt x="0" y="0"/>
                </a:moveTo>
                <a:lnTo>
                  <a:pt x="10522734" y="0"/>
                </a:lnTo>
                <a:lnTo>
                  <a:pt x="10522734" y="5490954"/>
                </a:lnTo>
                <a:lnTo>
                  <a:pt x="0" y="5490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800600" y="1714500"/>
            <a:ext cx="9886665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NÓI VÀ NGHE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5800" y="3238500"/>
            <a:ext cx="170688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#9Slide04 Vollkorn SemiBold" panose="00000700000000000000" pitchFamily="2" charset="0"/>
                <a:cs typeface="Times New Roman" panose="02020603050405020304" pitchFamily="18" charset="0"/>
              </a:rPr>
              <a:t>T</a:t>
            </a:r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#9Slide04 Vollkorn SemiBold" panose="00000700000000000000" pitchFamily="2" charset="0"/>
                <a:cs typeface="Times New Roman" panose="02020603050405020304" pitchFamily="18" charset="0"/>
              </a:rPr>
              <a:t>HẢO LUẬN VỀ MỘT VẤN ĐỀ ĐÁNG QUAN TÂM TRONG ĐỜI SỐNG PHÙ HỢP VỚI LỨA TUỔI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#9Slide04 Vollkorn SemiBold" panose="000007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5400" dirty="0" smtClean="0">
                <a:latin typeface="Times New Roman" panose="02020603050405020304" pitchFamily="18" charset="0"/>
                <a:ea typeface="#9Slide04 Vollkorn SemiBold" panose="000007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solidFill>
                  <a:srgbClr val="00B050"/>
                </a:solidFill>
                <a:latin typeface="#9Slide04 Vollkorn SemiBold" panose="00000700000000000000" pitchFamily="2" charset="0"/>
                <a:ea typeface="#9Slide04 Vollkorn SemiBold" panose="00000700000000000000" pitchFamily="2" charset="0"/>
              </a:rPr>
              <a:t>(</a:t>
            </a:r>
            <a:r>
              <a:rPr lang="vi-VN" sz="5400" b="1" dirty="0">
                <a:solidFill>
                  <a:srgbClr val="00B050"/>
                </a:solidFill>
                <a:latin typeface="#9Slide04 Vollkorn SemiBold" panose="00000700000000000000" pitchFamily="2" charset="0"/>
                <a:ea typeface="#9Slide04 Vollkorn SemiBold" panose="00000700000000000000" pitchFamily="2" charset="0"/>
              </a:rPr>
              <a:t>được gợi ra từ tác phẩm văn học)</a:t>
            </a:r>
            <a:endParaRPr lang="vi-VN" sz="11500" b="1" spc="300" dirty="0">
              <a:solidFill>
                <a:srgbClr val="00B050"/>
              </a:solidFill>
              <a:latin typeface="#9Slide04 Vollkorn SemiBold" panose="00000700000000000000" pitchFamily="2" charset="0"/>
              <a:ea typeface="#9Slide04 Vollkorn SemiBold" panose="00000700000000000000" pitchFamily="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61401" y="342900"/>
            <a:ext cx="1251166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25</a:t>
            </a:r>
            <a:endParaRPr lang="en-US" sz="6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4B9B1C5C-4B65-9DC8-DDDD-9173B8D21F4D}"/>
              </a:ext>
            </a:extLst>
          </p:cNvPr>
          <p:cNvSpPr/>
          <p:nvPr/>
        </p:nvSpPr>
        <p:spPr>
          <a:xfrm>
            <a:off x="4564213" y="6098617"/>
            <a:ext cx="9159573" cy="4496764"/>
          </a:xfrm>
          <a:custGeom>
            <a:avLst/>
            <a:gdLst/>
            <a:ahLst/>
            <a:cxnLst/>
            <a:rect l="l" t="t" r="r" b="b"/>
            <a:pathLst>
              <a:path w="7315200" h="3043123">
                <a:moveTo>
                  <a:pt x="0" y="0"/>
                </a:moveTo>
                <a:lnTo>
                  <a:pt x="7315200" y="0"/>
                </a:lnTo>
                <a:lnTo>
                  <a:pt x="7315200" y="3043123"/>
                </a:lnTo>
                <a:lnTo>
                  <a:pt x="0" y="30431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11351324" y="2398023"/>
            <a:ext cx="10522735" cy="5490954"/>
          </a:xfrm>
          <a:custGeom>
            <a:avLst/>
            <a:gdLst/>
            <a:ahLst/>
            <a:cxnLst/>
            <a:rect l="l" t="t" r="r" b="b"/>
            <a:pathLst>
              <a:path w="10522735" h="5490954">
                <a:moveTo>
                  <a:pt x="0" y="5490954"/>
                </a:moveTo>
                <a:lnTo>
                  <a:pt x="10522735" y="5490954"/>
                </a:lnTo>
                <a:lnTo>
                  <a:pt x="10522735" y="0"/>
                </a:lnTo>
                <a:lnTo>
                  <a:pt x="0" y="0"/>
                </a:lnTo>
                <a:lnTo>
                  <a:pt x="0" y="549095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71600" y="2171700"/>
            <a:ext cx="11963400" cy="398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I. </a:t>
            </a:r>
          </a:p>
          <a:p>
            <a:pPr algn="ctr">
              <a:lnSpc>
                <a:spcPts val="16799"/>
              </a:lnSpc>
            </a:pPr>
            <a:r>
              <a:rPr lang="en-US" sz="10000" dirty="0" err="1">
                <a:solidFill>
                  <a:srgbClr val="3275C5"/>
                </a:solidFill>
                <a:latin typeface="#9Slide07 IcielSoup of Justice" pitchFamily="2" charset="0"/>
              </a:rPr>
              <a:t>Trước</a:t>
            </a: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 </a:t>
            </a:r>
            <a:r>
              <a:rPr lang="en-US" sz="10000" dirty="0" err="1">
                <a:solidFill>
                  <a:srgbClr val="3275C5"/>
                </a:solidFill>
                <a:latin typeface="#9Slide07 IcielSoup of Justice" pitchFamily="2" charset="0"/>
              </a:rPr>
              <a:t>khi</a:t>
            </a: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 </a:t>
            </a:r>
            <a:r>
              <a:rPr lang="en-US" sz="10000" dirty="0" err="1">
                <a:solidFill>
                  <a:srgbClr val="3275C5"/>
                </a:solidFill>
                <a:latin typeface="#9Slide07 IcielSoup of Justice" pitchFamily="2" charset="0"/>
              </a:rPr>
              <a:t>thảo</a:t>
            </a: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 </a:t>
            </a:r>
            <a:r>
              <a:rPr lang="en-US" sz="10000" dirty="0" err="1">
                <a:solidFill>
                  <a:srgbClr val="3275C5"/>
                </a:solidFill>
                <a:latin typeface="#9Slide07 IcielSoup of Justice" pitchFamily="2" charset="0"/>
              </a:rPr>
              <a:t>luận</a:t>
            </a:r>
            <a:endParaRPr lang="en-US" sz="10000" dirty="0">
              <a:solidFill>
                <a:srgbClr val="3275C5"/>
              </a:solidFill>
              <a:latin typeface="#9Slide07 IcielSoup of Justice" pitchFamily="2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BD01396C-3820-3ED2-F039-158C94D573FD}"/>
              </a:ext>
            </a:extLst>
          </p:cNvPr>
          <p:cNvSpPr/>
          <p:nvPr/>
        </p:nvSpPr>
        <p:spPr>
          <a:xfrm>
            <a:off x="11315783" y="1181100"/>
            <a:ext cx="4563214" cy="2869121"/>
          </a:xfrm>
          <a:custGeom>
            <a:avLst/>
            <a:gdLst/>
            <a:ahLst/>
            <a:cxnLst/>
            <a:rect l="l" t="t" r="r" b="b"/>
            <a:pathLst>
              <a:path w="6544414" h="4114800">
                <a:moveTo>
                  <a:pt x="0" y="0"/>
                </a:moveTo>
                <a:lnTo>
                  <a:pt x="6544414" y="0"/>
                </a:lnTo>
                <a:lnTo>
                  <a:pt x="6544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912D5DE4-40DD-B880-3083-B1E1330D608B}"/>
              </a:ext>
            </a:extLst>
          </p:cNvPr>
          <p:cNvSpPr/>
          <p:nvPr/>
        </p:nvSpPr>
        <p:spPr>
          <a:xfrm rot="-1780280">
            <a:off x="-1130208" y="-2572472"/>
            <a:ext cx="8627188" cy="5144941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20">
            <a:extLst>
              <a:ext uri="{FF2B5EF4-FFF2-40B4-BE49-F238E27FC236}">
                <a16:creationId xmlns:a16="http://schemas.microsoft.com/office/drawing/2014/main" id="{C01C087A-38E0-41D4-46F5-91E1AF4F2A9E}"/>
              </a:ext>
            </a:extLst>
          </p:cNvPr>
          <p:cNvSpPr/>
          <p:nvPr/>
        </p:nvSpPr>
        <p:spPr>
          <a:xfrm rot="8820853">
            <a:off x="12028012" y="7991687"/>
            <a:ext cx="8627188" cy="5144941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33"/>
          <p:cNvGrpSpPr/>
          <p:nvPr/>
        </p:nvGrpSpPr>
        <p:grpSpPr>
          <a:xfrm>
            <a:off x="654576" y="800100"/>
            <a:ext cx="4136138" cy="6825083"/>
            <a:chOff x="6876" y="2865017"/>
            <a:chExt cx="4136138" cy="4963365"/>
          </a:xfrm>
        </p:grpSpPr>
        <p:sp>
          <p:nvSpPr>
            <p:cNvPr id="56" name="Rounded Rectangle 55"/>
            <p:cNvSpPr/>
            <p:nvPr/>
          </p:nvSpPr>
          <p:spPr>
            <a:xfrm>
              <a:off x="6876" y="2865017"/>
              <a:ext cx="4136138" cy="4963365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ounded Rectangle 4"/>
            <p:cNvSpPr txBox="1"/>
            <p:nvPr/>
          </p:nvSpPr>
          <p:spPr>
            <a:xfrm rot="16200000">
              <a:off x="-1614489" y="4486383"/>
              <a:ext cx="4069960" cy="827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1163" rIns="208915" bIns="0" numCol="1" spcCol="1270" anchor="t" anchorCtr="0">
              <a:noAutofit/>
            </a:bodyPr>
            <a:lstStyle/>
            <a:p>
              <a:pPr lvl="0" algn="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700" kern="1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35479" y="800100"/>
            <a:ext cx="4136138" cy="6825083"/>
            <a:chOff x="4287779" y="2865017"/>
            <a:chExt cx="4136138" cy="4963365"/>
          </a:xfrm>
        </p:grpSpPr>
        <p:sp>
          <p:nvSpPr>
            <p:cNvPr id="52" name="Rounded Rectangle 51"/>
            <p:cNvSpPr/>
            <p:nvPr/>
          </p:nvSpPr>
          <p:spPr>
            <a:xfrm>
              <a:off x="4287779" y="2865017"/>
              <a:ext cx="4136138" cy="4963365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ounded Rectangle 8"/>
            <p:cNvSpPr txBox="1"/>
            <p:nvPr/>
          </p:nvSpPr>
          <p:spPr>
            <a:xfrm rot="16200000">
              <a:off x="2666413" y="4486383"/>
              <a:ext cx="4069960" cy="827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1163" rIns="208915" bIns="0" numCol="1" spcCol="1270" anchor="t" anchorCtr="0">
              <a:noAutofit/>
            </a:bodyPr>
            <a:lstStyle/>
            <a:p>
              <a:pPr lvl="0" algn="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700" kern="1200"/>
            </a:p>
          </p:txBody>
        </p:sp>
      </p:grpSp>
      <p:sp>
        <p:nvSpPr>
          <p:cNvPr id="37" name="Flowchart: Extract 36"/>
          <p:cNvSpPr/>
          <p:nvPr/>
        </p:nvSpPr>
        <p:spPr>
          <a:xfrm rot="5400000">
            <a:off x="4591489" y="6606101"/>
            <a:ext cx="729341" cy="620420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9216382" y="800100"/>
            <a:ext cx="4136138" cy="6825083"/>
            <a:chOff x="8568682" y="2865017"/>
            <a:chExt cx="4136138" cy="4963365"/>
          </a:xfrm>
        </p:grpSpPr>
        <p:sp>
          <p:nvSpPr>
            <p:cNvPr id="50" name="Rounded Rectangle 49"/>
            <p:cNvSpPr/>
            <p:nvPr/>
          </p:nvSpPr>
          <p:spPr>
            <a:xfrm>
              <a:off x="8568682" y="2865017"/>
              <a:ext cx="4136138" cy="4963365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11"/>
            <p:cNvSpPr txBox="1"/>
            <p:nvPr/>
          </p:nvSpPr>
          <p:spPr>
            <a:xfrm rot="16200000">
              <a:off x="6947316" y="4486383"/>
              <a:ext cx="4069960" cy="827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1163" rIns="208915" bIns="0" numCol="1" spcCol="1270" anchor="t" anchorCtr="0">
              <a:noAutofit/>
            </a:bodyPr>
            <a:lstStyle/>
            <a:p>
              <a:pPr lvl="0" algn="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700" kern="1200"/>
            </a:p>
          </p:txBody>
        </p:sp>
      </p:grpSp>
      <p:sp>
        <p:nvSpPr>
          <p:cNvPr id="39" name="Flowchart: Extract 38"/>
          <p:cNvSpPr/>
          <p:nvPr/>
        </p:nvSpPr>
        <p:spPr>
          <a:xfrm rot="5400000">
            <a:off x="8872392" y="6606101"/>
            <a:ext cx="729341" cy="620420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1" name="Group 40"/>
          <p:cNvGrpSpPr/>
          <p:nvPr/>
        </p:nvGrpSpPr>
        <p:grpSpPr>
          <a:xfrm>
            <a:off x="13497285" y="800100"/>
            <a:ext cx="4136138" cy="6825083"/>
            <a:chOff x="12849585" y="2865017"/>
            <a:chExt cx="4136138" cy="4963365"/>
          </a:xfrm>
        </p:grpSpPr>
        <p:sp>
          <p:nvSpPr>
            <p:cNvPr id="46" name="Rounded Rectangle 45"/>
            <p:cNvSpPr/>
            <p:nvPr/>
          </p:nvSpPr>
          <p:spPr>
            <a:xfrm>
              <a:off x="12849585" y="2865017"/>
              <a:ext cx="4136138" cy="4963365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16"/>
            <p:cNvSpPr txBox="1"/>
            <p:nvPr/>
          </p:nvSpPr>
          <p:spPr>
            <a:xfrm rot="16200000">
              <a:off x="11228219" y="4486383"/>
              <a:ext cx="4069960" cy="827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1163" rIns="208915" bIns="0" numCol="1" spcCol="1270" anchor="t" anchorCtr="0">
              <a:noAutofit/>
            </a:bodyPr>
            <a:lstStyle/>
            <a:p>
              <a:pPr lvl="0" algn="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700" kern="1200"/>
            </a:p>
          </p:txBody>
        </p:sp>
      </p:grpSp>
      <p:sp>
        <p:nvSpPr>
          <p:cNvPr id="42" name="Flowchart: Extract 41"/>
          <p:cNvSpPr/>
          <p:nvPr/>
        </p:nvSpPr>
        <p:spPr>
          <a:xfrm rot="5400000">
            <a:off x="13153295" y="6606101"/>
            <a:ext cx="729341" cy="620420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Rectangle 57"/>
          <p:cNvSpPr/>
          <p:nvPr/>
        </p:nvSpPr>
        <p:spPr>
          <a:xfrm>
            <a:off x="945448" y="1152583"/>
            <a:ext cx="346190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bg1"/>
                </a:solidFill>
                <a:latin typeface="+mj-lt"/>
              </a:rPr>
              <a:t>- Thành lập nhóm và lựa chọn vấn đề đáng quan tâm trong đời sống được gợi ra từ tác phẩm văn học đã học hoặc đã đọc để thảo luận.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225005" y="1152583"/>
            <a:ext cx="36080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bg1"/>
                </a:solidFill>
                <a:latin typeface="+mj-lt"/>
              </a:rPr>
              <a:t>- Phân công người điều hành (chủ trì) và thư kí (có nhiệm vụ ghi lại nội dung cuộc thảo luận).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448800" y="1152583"/>
            <a:ext cx="3703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bg1"/>
                </a:solidFill>
                <a:latin typeface="+mj-lt"/>
              </a:rPr>
              <a:t>- Thống nhất nguyên tắc khi thảo luận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3694754" y="1088709"/>
            <a:ext cx="38551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4000" dirty="0">
                <a:solidFill>
                  <a:schemeClr val="bg1"/>
                </a:solidFill>
                <a:latin typeface="+mj-lt"/>
              </a:rPr>
              <a:t>Mỗi người cần nắm nội dung khái quát và các chi tiết trong tác phẩm văn học có liên quan đến vấn đề được lựa chọn để chuẩn bị ý kiến tham gia thảo luận. 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32445" y="8125035"/>
            <a:ext cx="14140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vi-VN" sz="4400" dirty="0">
                <a:solidFill>
                  <a:srgbClr val="000000"/>
                </a:solidFill>
                <a:latin typeface="+mj-lt"/>
              </a:rPr>
              <a:t>Có thể chuẩn bị tranh ảnh, đoạn phim ngắn,…để hỗ trợ cho phần trình bày.</a:t>
            </a:r>
            <a:endParaRPr lang="vi-VN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210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724" y="800100"/>
            <a:ext cx="1737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5C5CC8-2166-5FDC-7B22-070F1C01F224}"/>
              </a:ext>
            </a:extLst>
          </p:cNvPr>
          <p:cNvSpPr/>
          <p:nvPr/>
        </p:nvSpPr>
        <p:spPr>
          <a:xfrm>
            <a:off x="903248" y="2019300"/>
            <a:ext cx="1654655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viên tham gia thảo luận cần tuân thủ sự điều hành của người chủ trì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 gọn, rõ ràng, không lặp lại các ý người khác đã trình bày mà cần có sự tiếp nối, phát triển những ý đó một cách hợp lý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nghe cần lắng nghe với thái độ tôn trọng, không ngắt lời người nói.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A453FE4C-A3CB-983F-C1B8-215F6FEFC142}"/>
              </a:ext>
            </a:extLst>
          </p:cNvPr>
          <p:cNvSpPr/>
          <p:nvPr/>
        </p:nvSpPr>
        <p:spPr>
          <a:xfrm>
            <a:off x="-3443348" y="8420100"/>
            <a:ext cx="6886695" cy="4114800"/>
          </a:xfrm>
          <a:custGeom>
            <a:avLst/>
            <a:gdLst/>
            <a:ahLst/>
            <a:cxnLst/>
            <a:rect l="l" t="t" r="r" b="b"/>
            <a:pathLst>
              <a:path w="6886695" h="4114800">
                <a:moveTo>
                  <a:pt x="0" y="0"/>
                </a:moveTo>
                <a:lnTo>
                  <a:pt x="6886694" y="0"/>
                </a:lnTo>
                <a:lnTo>
                  <a:pt x="6886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2B6BFE4-124B-7DFF-E8EE-E593F3D335AD}"/>
              </a:ext>
            </a:extLst>
          </p:cNvPr>
          <p:cNvSpPr/>
          <p:nvPr/>
        </p:nvSpPr>
        <p:spPr>
          <a:xfrm>
            <a:off x="14478000" y="-1257300"/>
            <a:ext cx="6166594" cy="4114800"/>
          </a:xfrm>
          <a:custGeom>
            <a:avLst/>
            <a:gdLst/>
            <a:ahLst/>
            <a:cxnLst/>
            <a:rect l="l" t="t" r="r" b="b"/>
            <a:pathLst>
              <a:path w="6166594" h="4114800">
                <a:moveTo>
                  <a:pt x="0" y="0"/>
                </a:moveTo>
                <a:lnTo>
                  <a:pt x="6166594" y="0"/>
                </a:lnTo>
                <a:lnTo>
                  <a:pt x="6166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392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4;p9"/>
          <p:cNvSpPr/>
          <p:nvPr/>
        </p:nvSpPr>
        <p:spPr>
          <a:xfrm>
            <a:off x="228600" y="1866900"/>
            <a:ext cx="2408872" cy="6477000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137138" tIns="68549" rIns="137138" bIns="68549"/>
          <a:lstStyle/>
          <a:p>
            <a:pPr marL="0" marR="0" lvl="0" indent="0" algn="ctr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39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Giáo viên</a:t>
            </a:r>
          </a:p>
          <a:p>
            <a:pPr marL="0" marR="0" lvl="0" indent="0" algn="ctr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3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Nắm bao quát lớp</a:t>
            </a:r>
          </a:p>
        </p:txBody>
      </p:sp>
      <p:sp>
        <p:nvSpPr>
          <p:cNvPr id="3" name="Google Shape;175;p9"/>
          <p:cNvSpPr/>
          <p:nvPr/>
        </p:nvSpPr>
        <p:spPr>
          <a:xfrm>
            <a:off x="2897506" y="1866900"/>
            <a:ext cx="5607366" cy="6442764"/>
          </a:xfrm>
          <a:prstGeom prst="roundRect">
            <a:avLst>
              <a:gd name="adj" fmla="val 10000"/>
            </a:avLst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137138" tIns="68549" rIns="137138" bIns="68549"/>
          <a:lstStyle/>
          <a:p>
            <a:pPr marL="0" marR="0" lvl="0" indent="0" algn="ctr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39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Người </a:t>
            </a:r>
            <a:r>
              <a:rPr kumimoji="0" lang="en-US" sz="4399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chủ</a:t>
            </a:r>
            <a:r>
              <a:rPr kumimoji="0" lang="en-US" sz="4399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99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trì</a:t>
            </a:r>
            <a:endParaRPr kumimoji="0" lang="vi-VN" sz="43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3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Sắp xếp, giới thiệu tuần tự các ý kiến, định hướng vào trọng tâm đề tài, kiểm soát thời gian phát biểu ý kiến của từng người; tổ chức đánh giá, tổng kết cuộc thảo luận</a:t>
            </a:r>
            <a:endParaRPr kumimoji="0" lang="en-US" sz="4399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Google Shape;176;p9"/>
          <p:cNvSpPr/>
          <p:nvPr/>
        </p:nvSpPr>
        <p:spPr>
          <a:xfrm>
            <a:off x="8786677" y="1866900"/>
            <a:ext cx="2918595" cy="647700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137138" tIns="68549" rIns="137138" bIns="68549"/>
          <a:lstStyle/>
          <a:p>
            <a:pPr marL="0" marR="0" lvl="0" indent="0" algn="ctr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39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Thư kí</a:t>
            </a:r>
          </a:p>
          <a:p>
            <a:pPr marL="0" marR="0" lvl="0" indent="0" algn="ctr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399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Ghi</a:t>
            </a:r>
            <a:r>
              <a:rPr kumimoji="0" lang="en-US" sz="4399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 </a:t>
            </a:r>
            <a:r>
              <a:rPr kumimoji="0" lang="en-US" sz="4399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chép</a:t>
            </a:r>
            <a:r>
              <a:rPr kumimoji="0" lang="en-US" sz="4399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 </a:t>
            </a:r>
            <a:r>
              <a:rPr kumimoji="0" lang="en-US" sz="4399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những</a:t>
            </a:r>
            <a:r>
              <a:rPr kumimoji="0" lang="en-US" sz="4399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 </a:t>
            </a:r>
            <a:r>
              <a:rPr kumimoji="0" lang="en-US" sz="4399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nội</a:t>
            </a:r>
            <a:r>
              <a:rPr kumimoji="0" lang="en-US" sz="4399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 dung, ý </a:t>
            </a:r>
            <a:r>
              <a:rPr kumimoji="0" lang="en-US" sz="4399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kiến</a:t>
            </a:r>
            <a:r>
              <a:rPr kumimoji="0" lang="en-US" sz="4399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 </a:t>
            </a:r>
            <a:r>
              <a:rPr kumimoji="0" lang="en-US" sz="4399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trong</a:t>
            </a:r>
            <a:r>
              <a:rPr kumimoji="0" lang="en-US" sz="4399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 </a:t>
            </a:r>
            <a:r>
              <a:rPr kumimoji="0" lang="en-US" sz="4399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cuộc</a:t>
            </a:r>
            <a:r>
              <a:rPr kumimoji="0" lang="en-US" sz="4399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 </a:t>
            </a:r>
            <a:r>
              <a:rPr kumimoji="0" lang="en-US" sz="4399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thảo</a:t>
            </a:r>
            <a:r>
              <a:rPr kumimoji="0" lang="en-US" sz="4399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 </a:t>
            </a:r>
            <a:r>
              <a:rPr kumimoji="0" lang="en-US" sz="4399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luận</a:t>
            </a:r>
            <a:endParaRPr kumimoji="0" lang="en-US" sz="4399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Catamaran"/>
            </a:endParaRPr>
          </a:p>
          <a:p>
            <a:pPr marL="0" marR="0" lvl="0" indent="0" algn="ctr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399" kern="0" noProof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(</a:t>
            </a:r>
            <a:r>
              <a:rPr lang="en-US" sz="4399" kern="0" noProof="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phiếu</a:t>
            </a:r>
            <a:r>
              <a:rPr lang="en-US" sz="4399" kern="0" noProof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 </a:t>
            </a:r>
            <a:r>
              <a:rPr lang="en-US" sz="4399" kern="0" noProof="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số</a:t>
            </a:r>
            <a:r>
              <a:rPr lang="en-US" sz="4399" kern="0" noProof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tamaran"/>
              </a:rPr>
              <a:t> 1)</a:t>
            </a:r>
            <a:endParaRPr kumimoji="0" lang="en-US" sz="4399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Catamaran"/>
            </a:endParaRPr>
          </a:p>
          <a:p>
            <a:pPr marL="0" marR="0" lvl="0" indent="0" algn="ctr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4399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174;p9"/>
          <p:cNvSpPr/>
          <p:nvPr/>
        </p:nvSpPr>
        <p:spPr>
          <a:xfrm>
            <a:off x="12086272" y="1861457"/>
            <a:ext cx="2538277" cy="644276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137138" tIns="68549" rIns="137138" bIns="68549"/>
          <a:lstStyle/>
          <a:p>
            <a:pPr marL="0" marR="0" lvl="0" indent="0" algn="ctr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399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</a:t>
            </a:r>
            <a:r>
              <a:rPr kumimoji="0" lang="en-US" sz="4399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99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4399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99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4399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99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từng</a:t>
            </a:r>
            <a:r>
              <a:rPr kumimoji="0" lang="en-US" sz="4399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99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nhóm</a:t>
            </a:r>
            <a:endParaRPr kumimoji="0" lang="en-US" sz="4399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399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lang="en-US" sz="4399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99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sz="4399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PHT </a:t>
            </a:r>
            <a:r>
              <a:rPr lang="en-US" sz="4399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4399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</a:t>
            </a:r>
            <a:endParaRPr kumimoji="0" lang="vi-VN" sz="4399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Google Shape;174;p9"/>
          <p:cNvSpPr/>
          <p:nvPr/>
        </p:nvSpPr>
        <p:spPr>
          <a:xfrm>
            <a:off x="14951802" y="1861457"/>
            <a:ext cx="3018472" cy="6442764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137138" tIns="68549" rIns="137138" bIns="68549"/>
          <a:lstStyle/>
          <a:p>
            <a:pPr marL="0" marR="0" lvl="0" indent="0" algn="ctr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399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439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99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4399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99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nhóm</a:t>
            </a:r>
            <a:endParaRPr kumimoji="0" lang="en-US" sz="4399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399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Lựa</a:t>
            </a:r>
            <a:r>
              <a:rPr lang="en-US" sz="4399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99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4399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99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4399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 </a:t>
            </a:r>
            <a:r>
              <a:rPr lang="en-US" sz="4399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kiến</a:t>
            </a:r>
            <a:r>
              <a:rPr lang="en-US" sz="4399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hay, </a:t>
            </a:r>
            <a:r>
              <a:rPr lang="en-US" sz="4399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phù</a:t>
            </a:r>
            <a:r>
              <a:rPr lang="en-US" sz="4399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99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4399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99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399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điền</a:t>
            </a:r>
            <a:r>
              <a:rPr lang="en-US" sz="4399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99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4399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99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phiếu</a:t>
            </a:r>
            <a:r>
              <a:rPr lang="en-US" sz="4399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99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4399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  <a:endParaRPr kumimoji="0" lang="vi-VN" sz="4399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AC3D35AB-1D06-C4E4-2906-054E6BB25920}"/>
              </a:ext>
            </a:extLst>
          </p:cNvPr>
          <p:cNvSpPr/>
          <p:nvPr/>
        </p:nvSpPr>
        <p:spPr>
          <a:xfrm>
            <a:off x="16154400" y="-2476500"/>
            <a:ext cx="3934778" cy="4114800"/>
          </a:xfrm>
          <a:custGeom>
            <a:avLst/>
            <a:gdLst/>
            <a:ahLst/>
            <a:cxnLst/>
            <a:rect l="l" t="t" r="r" b="b"/>
            <a:pathLst>
              <a:path w="3934778" h="4114800">
                <a:moveTo>
                  <a:pt x="0" y="0"/>
                </a:moveTo>
                <a:lnTo>
                  <a:pt x="3934778" y="0"/>
                </a:lnTo>
                <a:lnTo>
                  <a:pt x="39347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2846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546BBF-C82D-5AAA-C37E-B04511D5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929"/>
            <a:ext cx="7285523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BC884247-5DC9-4745-3A0D-75407EEF9EF8}"/>
              </a:ext>
            </a:extLst>
          </p:cNvPr>
          <p:cNvSpPr/>
          <p:nvPr/>
        </p:nvSpPr>
        <p:spPr>
          <a:xfrm>
            <a:off x="1905000" y="2297839"/>
            <a:ext cx="4004566" cy="7989161"/>
          </a:xfrm>
          <a:custGeom>
            <a:avLst/>
            <a:gdLst/>
            <a:ahLst/>
            <a:cxnLst/>
            <a:rect l="l" t="t" r="r" b="b"/>
            <a:pathLst>
              <a:path w="2062543" h="4114800">
                <a:moveTo>
                  <a:pt x="0" y="0"/>
                </a:moveTo>
                <a:lnTo>
                  <a:pt x="2062544" y="0"/>
                </a:lnTo>
                <a:lnTo>
                  <a:pt x="20625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271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3790E-4ED8-2185-62CF-DBEC69C79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-8363"/>
            <a:ext cx="7214598" cy="10287000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369F6380-A58A-C711-8956-46ECA5BFC179}"/>
              </a:ext>
            </a:extLst>
          </p:cNvPr>
          <p:cNvSpPr/>
          <p:nvPr/>
        </p:nvSpPr>
        <p:spPr>
          <a:xfrm>
            <a:off x="13258800" y="1642472"/>
            <a:ext cx="3429000" cy="8673335"/>
          </a:xfrm>
          <a:custGeom>
            <a:avLst/>
            <a:gdLst/>
            <a:ahLst/>
            <a:cxnLst/>
            <a:rect l="l" t="t" r="r" b="b"/>
            <a:pathLst>
              <a:path w="4089083" h="4114800">
                <a:moveTo>
                  <a:pt x="0" y="0"/>
                </a:moveTo>
                <a:lnTo>
                  <a:pt x="4089083" y="0"/>
                </a:lnTo>
                <a:lnTo>
                  <a:pt x="40890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16303"/>
            </a:stretch>
          </a:blipFill>
        </p:spPr>
      </p:sp>
    </p:spTree>
    <p:extLst>
      <p:ext uri="{BB962C8B-B14F-4D97-AF65-F5344CB8AC3E}">
        <p14:creationId xmlns:p14="http://schemas.microsoft.com/office/powerpoint/2010/main" val="6627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1FA643-447A-F81A-55AA-9510E1103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0"/>
            <a:ext cx="7246024" cy="10287000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3EDE726D-7B4B-9202-BBF2-8298978CD433}"/>
              </a:ext>
            </a:extLst>
          </p:cNvPr>
          <p:cNvSpPr/>
          <p:nvPr/>
        </p:nvSpPr>
        <p:spPr>
          <a:xfrm>
            <a:off x="1219200" y="1744692"/>
            <a:ext cx="5257800" cy="8520935"/>
          </a:xfrm>
          <a:custGeom>
            <a:avLst/>
            <a:gdLst/>
            <a:ahLst/>
            <a:cxnLst/>
            <a:rect l="l" t="t" r="r" b="b"/>
            <a:pathLst>
              <a:path w="4089083" h="4114800">
                <a:moveTo>
                  <a:pt x="0" y="0"/>
                </a:moveTo>
                <a:lnTo>
                  <a:pt x="4089083" y="0"/>
                </a:lnTo>
                <a:lnTo>
                  <a:pt x="40890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82784"/>
            </a:stretch>
          </a:blipFill>
        </p:spPr>
      </p:sp>
    </p:spTree>
    <p:extLst>
      <p:ext uri="{BB962C8B-B14F-4D97-AF65-F5344CB8AC3E}">
        <p14:creationId xmlns:p14="http://schemas.microsoft.com/office/powerpoint/2010/main" val="23105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878</Words>
  <Application>Microsoft Office PowerPoint</Application>
  <PresentationFormat>Custom</PresentationFormat>
  <Paragraphs>80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#9Slide05 Aphrodite Pro</vt:lpstr>
      <vt:lpstr>Arial</vt:lpstr>
      <vt:lpstr>#9Slide05 SVNThe Carpenter</vt:lpstr>
      <vt:lpstr>Cambria</vt:lpstr>
      <vt:lpstr>Wingdings</vt:lpstr>
      <vt:lpstr>#9Slide07 IcielSoup of Justice</vt:lpstr>
      <vt:lpstr>Times New Roman</vt:lpstr>
      <vt:lpstr>Calibri</vt:lpstr>
      <vt:lpstr>#9Slide04 Vollkorn SemiBold</vt:lpstr>
      <vt:lpstr>#9Slide05 Beautiful Caps</vt:lpstr>
      <vt:lpstr>Catamaran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Modern Minimalist Business Proposal Presentation</dc:title>
  <cp:lastModifiedBy>Admin</cp:lastModifiedBy>
  <cp:revision>36</cp:revision>
  <dcterms:created xsi:type="dcterms:W3CDTF">2006-08-16T00:00:00Z</dcterms:created>
  <dcterms:modified xsi:type="dcterms:W3CDTF">2024-09-22T15:24:57Z</dcterms:modified>
  <dc:identifier>DAGGmZelRMg</dc:identifier>
</cp:coreProperties>
</file>