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82" r:id="rId20"/>
    <p:sldId id="276" r:id="rId21"/>
    <p:sldId id="277" r:id="rId22"/>
    <p:sldId id="285" r:id="rId23"/>
    <p:sldId id="280" r:id="rId24"/>
    <p:sldId id="278" r:id="rId25"/>
  </p:sldIdLst>
  <p:sldSz cx="12192000" cy="6858000"/>
  <p:notesSz cx="6858000" cy="9144000"/>
  <p:embeddedFontLst>
    <p:embeddedFont>
      <p:font typeface="Dancing Script" panose="020B0604020202020204" charset="0"/>
      <p:regular r:id="rId27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i3shV9rFQXNb4MhJ7OFpjqDH80E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270AC81-C2E3-4E5D-8931-02B3582756AD}">
  <a:tblStyle styleId="{9270AC81-C2E3-4E5D-8931-02B3582756AD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5" Type="http://customschemas.google.com/relationships/presentationmetadata" Target="meta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808406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02602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00951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e41b325ad7_0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ge41b325ad7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08899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60297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e41b325ad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e41b325ad7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ge41b325ad7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1516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e3342e4ef0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5" name="Google Shape;205;ge3342e4ef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94819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e41b325ad7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ge41b325ad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89266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e323815cee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ge323815cee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46128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e3342e4ef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e3342e4ef0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ge3342e4ef0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85484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e3342e4ef0_0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ge3342e4ef0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31739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e3342e4ef0_0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ge3342e4ef0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46361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84118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e323815ce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e323815cee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ge323815cee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2170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40007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e323815ce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e323815cee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ge323815cee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79725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05502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9" name="Google Shape;25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0575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8214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25683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7913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80547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35015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777392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4986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 descr="69+ Hình nền Powerpoint đẹp, đơn giản, ấn tượng theo Chủ đề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6876806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1333499" y="905933"/>
            <a:ext cx="8801327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CAAC"/>
              </a:buClr>
              <a:buSzPts val="6000"/>
              <a:buFont typeface="Calibri"/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BÀI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: LỰC HẤP DẪN VÀ TRỌNG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endParaRPr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778000" y="313267"/>
            <a:ext cx="592666" cy="5926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0" name="Google Shape;170;p11"/>
          <p:cNvGraphicFramePr/>
          <p:nvPr>
            <p:extLst>
              <p:ext uri="{D42A27DB-BD31-4B8C-83A1-F6EECF244321}">
                <p14:modId xmlns:p14="http://schemas.microsoft.com/office/powerpoint/2010/main" val="2673875242"/>
              </p:ext>
            </p:extLst>
          </p:nvPr>
        </p:nvGraphicFramePr>
        <p:xfrm>
          <a:off x="145142" y="1436914"/>
          <a:ext cx="11901725" cy="3505720"/>
        </p:xfrm>
        <a:graphic>
          <a:graphicData uri="http://schemas.openxmlformats.org/drawingml/2006/table">
            <a:tbl>
              <a:tblPr firstRow="1" bandRow="1">
                <a:noFill/>
                <a:tableStyleId>{9270AC81-C2E3-4E5D-8931-02B3582756AD}</a:tableStyleId>
              </a:tblPr>
              <a:tblGrid>
                <a:gridCol w="11901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31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Phiếu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học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tập</a:t>
                      </a:r>
                      <a:endParaRPr sz="28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7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Trái Đất và các hành tinh quay quanh Mặt Trời vì giữa chúng có lực hút</a:t>
                      </a:r>
                      <a:endParaRPr sz="2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37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Trái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táo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và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các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vật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rơi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xuống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mặt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đất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vì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có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lực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hút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từ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Trái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Đất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tác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dụng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lên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các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vật</a:t>
                      </a:r>
                      <a:endParaRPr sz="28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5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Lực hấp dẫn </a:t>
                      </a:r>
                      <a:r>
                        <a:rPr lang="en-US"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là lực hút giữa các vật có khối lượng</a:t>
                      </a:r>
                      <a:endParaRPr sz="2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0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Hai quyển sách nằm trên bàn có lực hấp dẫn vì chúng có khối lượng</a:t>
                      </a:r>
                      <a:endParaRPr sz="2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1" name="Google Shape;171;p11"/>
          <p:cNvSpPr/>
          <p:nvPr/>
        </p:nvSpPr>
        <p:spPr>
          <a:xfrm>
            <a:off x="0" y="0"/>
            <a:ext cx="12192636" cy="90106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00" scaled="0"/>
          </a:gra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4000" b="1">
                <a:solidFill>
                  <a:srgbClr val="C55A1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2. LỰC HẤP DẪN</a:t>
            </a:r>
            <a:endParaRPr sz="4000" b="1">
              <a:solidFill>
                <a:srgbClr val="FE4444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ge41b325ad7_0_16" descr="69+ Hình nền Powerpoint đẹp, đơn giản, ấn tượng theo Chủ đề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600" cy="690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ge41b325ad7_0_16"/>
          <p:cNvSpPr/>
          <p:nvPr/>
        </p:nvSpPr>
        <p:spPr>
          <a:xfrm>
            <a:off x="1555675" y="539805"/>
            <a:ext cx="10636325" cy="1227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12" scaled="0"/>
          </a:gra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 dirty="0">
                <a:solidFill>
                  <a:srgbClr val="C55A1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3.TRỌNG LƯỢNG</a:t>
            </a:r>
            <a:endParaRPr lang="vi-VN" sz="3200" b="1" dirty="0">
              <a:solidFill>
                <a:srgbClr val="C55A1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79" name="Google Shape;179;ge41b325ad7_0_16"/>
          <p:cNvSpPr txBox="1"/>
          <p:nvPr/>
        </p:nvSpPr>
        <p:spPr>
          <a:xfrm>
            <a:off x="994950" y="1560644"/>
            <a:ext cx="9328200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Học</a:t>
            </a:r>
            <a:r>
              <a:rPr lang="en-US" sz="40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40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sinh</a:t>
            </a:r>
            <a:r>
              <a:rPr lang="en-US" sz="40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40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hoạt</a:t>
            </a:r>
            <a:r>
              <a:rPr lang="en-US" sz="40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40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động</a:t>
            </a:r>
            <a:r>
              <a:rPr lang="en-US" sz="40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40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nhóm</a:t>
            </a:r>
            <a:r>
              <a:rPr lang="en-US" sz="40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6 </a:t>
            </a:r>
            <a:r>
              <a:rPr lang="en-US" sz="40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để</a:t>
            </a:r>
            <a:r>
              <a:rPr lang="en-US" sz="40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40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trả</a:t>
            </a:r>
            <a:r>
              <a:rPr lang="en-US" sz="40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40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lời</a:t>
            </a:r>
            <a:r>
              <a:rPr lang="en-US" sz="40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40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câu</a:t>
            </a:r>
            <a:r>
              <a:rPr lang="en-US" sz="40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40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hỏi</a:t>
            </a:r>
            <a:r>
              <a:rPr lang="en-US" sz="40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40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trên</a:t>
            </a:r>
            <a:r>
              <a:rPr lang="en-US" sz="40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:</a:t>
            </a:r>
            <a:endParaRPr sz="4000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Bước</a:t>
            </a:r>
            <a:r>
              <a:rPr lang="en-US" sz="40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1: </a:t>
            </a:r>
            <a:r>
              <a:rPr lang="en-US" sz="40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Đem</a:t>
            </a:r>
            <a:r>
              <a:rPr lang="en-US" sz="40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40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quả</a:t>
            </a:r>
            <a:r>
              <a:rPr lang="en-US" sz="40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40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nặng</a:t>
            </a:r>
            <a:r>
              <a:rPr lang="en-US" sz="40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, </a:t>
            </a:r>
            <a:r>
              <a:rPr lang="en-US" sz="40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lò</a:t>
            </a:r>
            <a:r>
              <a:rPr lang="en-US" sz="40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40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xo,giá</a:t>
            </a:r>
            <a:r>
              <a:rPr lang="en-US" sz="40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40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đỡ</a:t>
            </a:r>
            <a:r>
              <a:rPr lang="en-US" sz="40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40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những</a:t>
            </a:r>
            <a:r>
              <a:rPr lang="en-US" sz="40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40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vật</a:t>
            </a:r>
            <a:r>
              <a:rPr lang="en-US" sz="40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40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dụng</a:t>
            </a:r>
            <a:r>
              <a:rPr lang="en-US" sz="40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40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mà</a:t>
            </a:r>
            <a:r>
              <a:rPr lang="en-US" sz="40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40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nhóm</a:t>
            </a:r>
            <a:r>
              <a:rPr lang="en-US" sz="40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40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đã</a:t>
            </a:r>
            <a:r>
              <a:rPr lang="en-US" sz="40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40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chuẩn</a:t>
            </a:r>
            <a:r>
              <a:rPr lang="en-US" sz="40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40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bị</a:t>
            </a:r>
            <a:r>
              <a:rPr lang="en-US" sz="40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. </a:t>
            </a:r>
            <a:r>
              <a:rPr lang="en-US" sz="40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Sau</a:t>
            </a:r>
            <a:r>
              <a:rPr lang="en-US" sz="40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40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đó</a:t>
            </a:r>
            <a:r>
              <a:rPr lang="en-US" sz="40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40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tiến</a:t>
            </a:r>
            <a:r>
              <a:rPr lang="en-US" sz="40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40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hành</a:t>
            </a:r>
            <a:r>
              <a:rPr lang="en-US" sz="40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40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thí</a:t>
            </a:r>
            <a:r>
              <a:rPr lang="en-US" sz="40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40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nghiệm</a:t>
            </a:r>
            <a:r>
              <a:rPr lang="en-US" sz="40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endParaRPr sz="4000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Bước</a:t>
            </a:r>
            <a:r>
              <a:rPr lang="en-US" sz="40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2: </a:t>
            </a:r>
            <a:r>
              <a:rPr lang="en-US" sz="40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Thảo</a:t>
            </a:r>
            <a:r>
              <a:rPr lang="en-US" sz="40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40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luận</a:t>
            </a:r>
            <a:r>
              <a:rPr lang="en-US" sz="40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, </a:t>
            </a:r>
            <a:r>
              <a:rPr lang="en-US" sz="40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rút</a:t>
            </a:r>
            <a:r>
              <a:rPr lang="en-US" sz="40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40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ra</a:t>
            </a:r>
            <a:r>
              <a:rPr lang="en-US" sz="40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40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câu</a:t>
            </a:r>
            <a:r>
              <a:rPr lang="en-US" sz="40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40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trả</a:t>
            </a:r>
            <a:r>
              <a:rPr lang="en-US" sz="40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40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lời</a:t>
            </a:r>
            <a:r>
              <a:rPr lang="en-US" sz="40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40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đúng</a:t>
            </a:r>
            <a:r>
              <a:rPr lang="en-US" sz="40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.</a:t>
            </a:r>
            <a:endParaRPr sz="4000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80" name="Google Shape;180;ge41b325ad7_0_16"/>
          <p:cNvSpPr txBox="1"/>
          <p:nvPr/>
        </p:nvSpPr>
        <p:spPr>
          <a:xfrm>
            <a:off x="1555675" y="5346255"/>
            <a:ext cx="8516202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40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Đánh</a:t>
            </a:r>
            <a:r>
              <a:rPr lang="en-US" sz="40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40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giá</a:t>
            </a:r>
            <a:r>
              <a:rPr lang="en-US" sz="40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40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hoạt</a:t>
            </a:r>
            <a:r>
              <a:rPr lang="en-US" sz="40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40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động</a:t>
            </a:r>
            <a:r>
              <a:rPr lang="en-US" sz="40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40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nhóm</a:t>
            </a:r>
            <a:r>
              <a:rPr lang="en-US" sz="40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(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r>
              <a:rPr lang="en-US" sz="40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.</a:t>
            </a:r>
            <a:endParaRPr sz="4000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32950" y="1364776"/>
            <a:ext cx="3959050" cy="549322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loud Callout 1"/>
          <p:cNvSpPr/>
          <p:nvPr/>
        </p:nvSpPr>
        <p:spPr>
          <a:xfrm>
            <a:off x="267286" y="1828800"/>
            <a:ext cx="7498079" cy="2934268"/>
          </a:xfrm>
          <a:prstGeom prst="cloudCallout">
            <a:avLst>
              <a:gd name="adj1" fmla="val -31113"/>
              <a:gd name="adj2" fmla="val 956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xo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6" name="Google Shape;178;ge41b325ad7_0_16"/>
          <p:cNvSpPr/>
          <p:nvPr/>
        </p:nvSpPr>
        <p:spPr>
          <a:xfrm>
            <a:off x="0" y="0"/>
            <a:ext cx="12192000" cy="1227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12" scaled="0"/>
          </a:gra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 dirty="0">
                <a:solidFill>
                  <a:srgbClr val="C55A1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3.TRỌNG LƯỢNG</a:t>
            </a:r>
            <a:endParaRPr lang="vi-VN" sz="3200" b="1" dirty="0">
              <a:solidFill>
                <a:srgbClr val="C55A1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ge41b325ad7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97839" y="1227900"/>
            <a:ext cx="3894161" cy="56301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ge41b325ad7_0_1"/>
          <p:cNvSpPr/>
          <p:nvPr/>
        </p:nvSpPr>
        <p:spPr>
          <a:xfrm>
            <a:off x="654382" y="1826057"/>
            <a:ext cx="6422100" cy="3983899"/>
          </a:xfrm>
          <a:prstGeom prst="cloudCallout">
            <a:avLst>
              <a:gd name="adj1" fmla="val -30940"/>
              <a:gd name="adj2" fmla="val 9968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178;ge41b325ad7_0_16"/>
          <p:cNvSpPr/>
          <p:nvPr/>
        </p:nvSpPr>
        <p:spPr>
          <a:xfrm>
            <a:off x="0" y="0"/>
            <a:ext cx="12192000" cy="1227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12" scaled="0"/>
          </a:gra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 dirty="0">
                <a:solidFill>
                  <a:srgbClr val="C55A1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3.TRỌNG LƯỢNG</a:t>
            </a:r>
            <a:endParaRPr lang="vi-VN" sz="2800" b="1" dirty="0">
              <a:solidFill>
                <a:srgbClr val="C55A1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8" name="Google Shape;208;ge3342e4ef0_0_0"/>
          <p:cNvGraphicFramePr/>
          <p:nvPr>
            <p:extLst>
              <p:ext uri="{D42A27DB-BD31-4B8C-83A1-F6EECF244321}">
                <p14:modId xmlns:p14="http://schemas.microsoft.com/office/powerpoint/2010/main" val="4005871498"/>
              </p:ext>
            </p:extLst>
          </p:nvPr>
        </p:nvGraphicFramePr>
        <p:xfrm>
          <a:off x="109182" y="1507182"/>
          <a:ext cx="11928143" cy="4996078"/>
        </p:xfrm>
        <a:graphic>
          <a:graphicData uri="http://schemas.openxmlformats.org/drawingml/2006/table">
            <a:tbl>
              <a:tblPr firstRow="1" bandRow="1">
                <a:noFill/>
                <a:tableStyleId>{9270AC81-C2E3-4E5D-8931-02B3582756AD}</a:tableStyleId>
              </a:tblPr>
              <a:tblGrid>
                <a:gridCol w="96979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01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686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Phiếu</a:t>
                      </a:r>
                      <a:r>
                        <a:rPr lang="en-US" sz="2400" u="none" strike="noStrike" cap="none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400" u="none" strike="noStrike" cap="none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học</a:t>
                      </a:r>
                      <a:r>
                        <a:rPr lang="en-US" sz="2400" u="none" strike="noStrike" cap="none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400" u="none" strike="noStrike" cap="none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tập</a:t>
                      </a:r>
                      <a:endParaRPr sz="2400" u="none" strike="noStrike" cap="none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câu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trả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lời</a:t>
                      </a:r>
                      <a:endParaRPr sz="2400" u="none" strike="noStrike" cap="none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617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400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Khi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treo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quả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nặng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vào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lò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xo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thì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quả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nặng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chịu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tác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dụng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của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những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lực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nào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?</a:t>
                      </a:r>
                      <a:endParaRPr sz="2400" dirty="0"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4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……………….</a:t>
                      </a:r>
                      <a:endParaRPr sz="24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335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400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Khi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quả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nặng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đứng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hai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lực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tác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dụng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lên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có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đặc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điểm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như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thế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nào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về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phương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chiều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cường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độ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?</a:t>
                      </a:r>
                      <a:endParaRPr sz="2400" dirty="0"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4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………………</a:t>
                      </a:r>
                      <a:endParaRPr sz="24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835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400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Khi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móc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quả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nặng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vào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lò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xo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thì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quả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nặng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chuyển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động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như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thế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nào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trước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khi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dừng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lại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?</a:t>
                      </a:r>
                      <a:endParaRPr sz="2400" dirty="0"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………………</a:t>
                      </a:r>
                      <a:endParaRPr sz="24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21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400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Khi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thả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viên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phấn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ở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độ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cao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nào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đó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thì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viên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phấn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sẽ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chuyển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động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như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thế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nào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?</a:t>
                      </a:r>
                      <a:endParaRPr sz="2400" dirty="0"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4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………………</a:t>
                      </a:r>
                      <a:endParaRPr sz="24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835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từ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nội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dung 3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và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4 ta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có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nhận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xét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gì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về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chuyển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động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của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quả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nặng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và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viên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phấn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?</a:t>
                      </a:r>
                      <a:endParaRPr sz="24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4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……………</a:t>
                      </a:r>
                      <a:endParaRPr sz="24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09" name="Google Shape;209;ge3342e4ef0_0_0"/>
          <p:cNvSpPr/>
          <p:nvPr/>
        </p:nvSpPr>
        <p:spPr>
          <a:xfrm>
            <a:off x="0" y="0"/>
            <a:ext cx="12192600" cy="9012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12" scaled="0"/>
          </a:gra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4000" b="1" dirty="0">
                <a:solidFill>
                  <a:srgbClr val="C55A1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3. TRỌNG LƯỢNG</a:t>
            </a:r>
            <a:endParaRPr sz="4000" b="1" dirty="0">
              <a:solidFill>
                <a:srgbClr val="FE4444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10" name="Google Shape;210;ge3342e4ef0_0_0"/>
          <p:cNvSpPr txBox="1"/>
          <p:nvPr/>
        </p:nvSpPr>
        <p:spPr>
          <a:xfrm>
            <a:off x="0" y="901200"/>
            <a:ext cx="12192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i="1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Hãy</a:t>
            </a:r>
            <a:r>
              <a:rPr lang="en-US" sz="2800" i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i="1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thảo</a:t>
            </a:r>
            <a:r>
              <a:rPr lang="en-US" sz="2800" i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i="1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luận</a:t>
            </a:r>
            <a:r>
              <a:rPr lang="en-US" sz="2800" i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i="1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nhóm</a:t>
            </a:r>
            <a:r>
              <a:rPr lang="en-US" sz="2800" i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i="1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và</a:t>
            </a:r>
            <a:r>
              <a:rPr lang="en-US" sz="2800" i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i="1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hoàn</a:t>
            </a:r>
            <a:r>
              <a:rPr lang="en-US" sz="2800" i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i="1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thành</a:t>
            </a:r>
            <a:r>
              <a:rPr lang="en-US" sz="2800" i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i="1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phiếu</a:t>
            </a:r>
            <a:r>
              <a:rPr lang="en-US" sz="2800" i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i="1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học</a:t>
            </a:r>
            <a:r>
              <a:rPr lang="en-US" sz="2800" i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i="1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tập</a:t>
            </a:r>
            <a:r>
              <a:rPr lang="en-US" sz="2800" i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 </a:t>
            </a:r>
            <a:endParaRPr sz="2800" i="1" dirty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6" name="Google Shape;216;ge41b325ad7_0_7"/>
          <p:cNvGraphicFramePr/>
          <p:nvPr>
            <p:extLst>
              <p:ext uri="{D42A27DB-BD31-4B8C-83A1-F6EECF244321}">
                <p14:modId xmlns:p14="http://schemas.microsoft.com/office/powerpoint/2010/main" val="499900485"/>
              </p:ext>
            </p:extLst>
          </p:nvPr>
        </p:nvGraphicFramePr>
        <p:xfrm>
          <a:off x="177420" y="1424397"/>
          <a:ext cx="11724329" cy="5140175"/>
        </p:xfrm>
        <a:graphic>
          <a:graphicData uri="http://schemas.openxmlformats.org/drawingml/2006/table">
            <a:tbl>
              <a:tblPr firstRow="1" bandRow="1">
                <a:noFill/>
                <a:tableStyleId>{9270AC81-C2E3-4E5D-8931-02B3582756AD}</a:tableStyleId>
              </a:tblPr>
              <a:tblGrid>
                <a:gridCol w="8538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62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8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Phiếu</a:t>
                      </a:r>
                      <a:r>
                        <a:rPr lang="en-US" sz="2400" u="none" strike="noStrike" cap="none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400" u="none" strike="noStrike" cap="none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học</a:t>
                      </a:r>
                      <a:r>
                        <a:rPr lang="en-US" sz="2400" u="none" strike="noStrike" cap="none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400" u="none" strike="noStrike" cap="none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tập</a:t>
                      </a:r>
                      <a:endParaRPr sz="2400" u="none" strike="noStrike" cap="none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câu trả lời</a:t>
                      </a:r>
                      <a:endParaRPr sz="2400" u="none" strike="noStrike" cap="none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026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400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Khi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treo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quả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nặng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vào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lò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xo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thì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quả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nặng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chịu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tác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dụng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của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những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lực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nào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?</a:t>
                      </a:r>
                      <a:endParaRPr sz="2400" dirty="0"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40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hai lực cân bằng</a:t>
                      </a:r>
                      <a:endParaRPr sz="240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026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400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Khi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quả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nặng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đứng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hai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lực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tác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dụng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lên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có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đặc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điểm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như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thế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nào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về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phương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chiều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cường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độ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?</a:t>
                      </a:r>
                      <a:endParaRPr sz="2400" dirty="0"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91450" marR="91450" marT="45725" marB="45725" anchor="ctr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400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cùng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phương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,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ngược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chiều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,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cùng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cường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độ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endParaRPr sz="24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91450" marR="91450" marT="45725" marB="45725" anchor="ctr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026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Khi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móc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quả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nặng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vào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lò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xo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thì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quả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nặng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chuyển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động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như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thế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nào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trước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khi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dừng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lại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?</a:t>
                      </a:r>
                      <a:endParaRPr sz="2400" dirty="0"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91450" marR="91450" marT="45725" marB="45725" anchor="ctr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chuyển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động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hướng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về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phía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mặt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đất</a:t>
                      </a:r>
                      <a:endParaRPr sz="24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91450" marR="91450" marT="45725" marB="45725" anchor="ctr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026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400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Khi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thả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viên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phấn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ở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độ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cao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nào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đó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thì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viên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phấn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sẽ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chuyển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động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như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thế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nào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?</a:t>
                      </a:r>
                      <a:endParaRPr sz="2400" dirty="0"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400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rơi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xuống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đất</a:t>
                      </a:r>
                      <a:endParaRPr sz="24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0026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từ nội dung 3 và 4 ta có nhận xét gì về chuyển động của quả nặng và viên phấn?</a:t>
                      </a:r>
                      <a:endParaRPr sz="240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91450" marR="91450" marT="45725" marB="45725" anchor="ctr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400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chuyển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động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hướng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về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phía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mặt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đất</a:t>
                      </a:r>
                      <a:endParaRPr sz="24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91450" marR="91450" marT="45725" marB="45725" anchor="ctr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17" name="Google Shape;217;ge41b325ad7_0_7"/>
          <p:cNvSpPr/>
          <p:nvPr/>
        </p:nvSpPr>
        <p:spPr>
          <a:xfrm>
            <a:off x="0" y="0"/>
            <a:ext cx="12192600" cy="9012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12" scaled="0"/>
          </a:gra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4000" b="1" dirty="0">
                <a:solidFill>
                  <a:srgbClr val="C55A1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3. TRỌNG LƯỢNG</a:t>
            </a:r>
            <a:endParaRPr sz="4000" b="1" dirty="0">
              <a:solidFill>
                <a:srgbClr val="FE4444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18" name="Google Shape;218;ge41b325ad7_0_7"/>
          <p:cNvSpPr txBox="1"/>
          <p:nvPr/>
        </p:nvSpPr>
        <p:spPr>
          <a:xfrm>
            <a:off x="600" y="901200"/>
            <a:ext cx="12192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Hãy</a:t>
            </a:r>
            <a:r>
              <a:rPr lang="en-US" sz="28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thảo</a:t>
            </a:r>
            <a:r>
              <a:rPr lang="en-US" sz="28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luận</a:t>
            </a:r>
            <a:r>
              <a:rPr lang="en-US" sz="28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nhóm</a:t>
            </a:r>
            <a:r>
              <a:rPr lang="en-US" sz="28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28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hoàn</a:t>
            </a:r>
            <a:r>
              <a:rPr lang="en-US" sz="28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thành</a:t>
            </a:r>
            <a:r>
              <a:rPr lang="en-US" sz="28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phiếu</a:t>
            </a:r>
            <a:r>
              <a:rPr lang="en-US" sz="28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học</a:t>
            </a:r>
            <a:r>
              <a:rPr lang="en-US" sz="28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tập</a:t>
            </a:r>
            <a:r>
              <a:rPr lang="en-US" sz="28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2800"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ge323815cee_0_13" descr="69+ Hình nền Powerpoint đẹp, đơn giản, ấn tượng theo Chủ đề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112542"/>
            <a:ext cx="12192600" cy="68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ge323815cee_0_13"/>
          <p:cNvSpPr txBox="1">
            <a:spLocks noGrp="1"/>
          </p:cNvSpPr>
          <p:nvPr>
            <p:ph type="body" idx="1"/>
          </p:nvPr>
        </p:nvSpPr>
        <p:spPr>
          <a:xfrm>
            <a:off x="817490" y="2587042"/>
            <a:ext cx="10985303" cy="1227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vi-V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Lực mà trái đất tác dụng lên vật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vi-V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là lực hấp dẫn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vi-V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trọng lực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6" name="Google Shape;226;ge323815cee_0_13"/>
          <p:cNvSpPr/>
          <p:nvPr/>
        </p:nvSpPr>
        <p:spPr>
          <a:xfrm>
            <a:off x="1637731" y="0"/>
            <a:ext cx="10554869" cy="1227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12" scaled="0"/>
          </a:gra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C55A1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3. TRỌNG LƯỢNG</a:t>
            </a:r>
            <a:endParaRPr sz="4000" b="1" dirty="0">
              <a:solidFill>
                <a:srgbClr val="C55A1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27" name="Google Shape;227;ge323815cee_0_13"/>
          <p:cNvSpPr txBox="1"/>
          <p:nvPr/>
        </p:nvSpPr>
        <p:spPr>
          <a:xfrm>
            <a:off x="913025" y="1925814"/>
            <a:ext cx="3851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KẾT LUẬN</a:t>
            </a:r>
            <a:endParaRPr sz="3600" b="1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ge3342e4ef0_0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8251" y="118875"/>
            <a:ext cx="5949474" cy="334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ge3342e4ef0_0_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3299" y="118875"/>
            <a:ext cx="5454951" cy="3343275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ge3342e4ef0_0_7"/>
          <p:cNvSpPr/>
          <p:nvPr/>
        </p:nvSpPr>
        <p:spPr>
          <a:xfrm>
            <a:off x="818867" y="4137356"/>
            <a:ext cx="10140286" cy="1471874"/>
          </a:xfrm>
          <a:prstGeom prst="cloudCallout">
            <a:avLst>
              <a:gd name="adj1" fmla="val -32934"/>
              <a:gd name="adj2" fmla="val 119058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e3342e4ef0_0_17"/>
          <p:cNvSpPr txBox="1">
            <a:spLocks noGrp="1"/>
          </p:cNvSpPr>
          <p:nvPr>
            <p:ph type="body" idx="1"/>
          </p:nvPr>
        </p:nvSpPr>
        <p:spPr>
          <a:xfrm>
            <a:off x="476287" y="2246141"/>
            <a:ext cx="11481251" cy="3634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2873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64285"/>
              <a:buNone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P=10.m </a:t>
            </a:r>
          </a:p>
          <a:p>
            <a:pPr marL="122873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64285"/>
              <a:buNone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(N)</a:t>
            </a:r>
          </a:p>
          <a:p>
            <a:pPr marL="122873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64285"/>
              <a:buNone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(kg)</a:t>
            </a:r>
          </a:p>
          <a:p>
            <a:pPr marL="457200" lvl="0" indent="-33432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64285"/>
              <a:buChar char="-"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2" name="Google Shape;242;ge3342e4ef0_0_17"/>
          <p:cNvSpPr/>
          <p:nvPr/>
        </p:nvSpPr>
        <p:spPr>
          <a:xfrm>
            <a:off x="0" y="31402"/>
            <a:ext cx="12192000" cy="1227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12" scaled="0"/>
          </a:gra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C55A1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3. TRỌNG LƯỢNG</a:t>
            </a:r>
            <a:endParaRPr sz="4000" b="1" dirty="0">
              <a:solidFill>
                <a:srgbClr val="C55A1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43" name="Google Shape;243;ge3342e4ef0_0_17"/>
          <p:cNvSpPr txBox="1"/>
          <p:nvPr/>
        </p:nvSpPr>
        <p:spPr>
          <a:xfrm>
            <a:off x="312525" y="1527249"/>
            <a:ext cx="3851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KẾT LUẬN</a:t>
            </a:r>
            <a:endParaRPr sz="3600" b="1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" grpId="0" build="p"/>
      <p:bldP spid="24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e3342e4ef0_0_17"/>
          <p:cNvSpPr/>
          <p:nvPr/>
        </p:nvSpPr>
        <p:spPr>
          <a:xfrm>
            <a:off x="0" y="31402"/>
            <a:ext cx="12192000" cy="1227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12" scaled="0"/>
          </a:gra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C55A1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3. TRỌNG LƯỢNG</a:t>
            </a:r>
            <a:endParaRPr sz="4000" b="1" dirty="0">
              <a:solidFill>
                <a:srgbClr val="C55A1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43" name="Google Shape;243;ge3342e4ef0_0_17"/>
          <p:cNvSpPr txBox="1"/>
          <p:nvPr/>
        </p:nvSpPr>
        <p:spPr>
          <a:xfrm>
            <a:off x="312525" y="1527249"/>
            <a:ext cx="3851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KẾT LUẬN</a:t>
            </a:r>
            <a:endParaRPr sz="3600" b="1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7820" y="2646408"/>
            <a:ext cx="118341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916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3" descr="69+ Hình nền Powerpoint đẹp, đơn giản, ấn tượng theo Chủ đề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636" cy="690689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3"/>
          <p:cNvSpPr/>
          <p:nvPr/>
        </p:nvSpPr>
        <p:spPr>
          <a:xfrm>
            <a:off x="886095" y="926413"/>
            <a:ext cx="10816046" cy="1227908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00" scaled="0"/>
          </a:gra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rgbClr val="C55A1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1. KHỐI LƯỢNG</a:t>
            </a:r>
            <a:endParaRPr sz="4000" b="1" dirty="0">
              <a:solidFill>
                <a:srgbClr val="C55A1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06" name="Google Shape;106;p3"/>
          <p:cNvSpPr txBox="1"/>
          <p:nvPr/>
        </p:nvSpPr>
        <p:spPr>
          <a:xfrm>
            <a:off x="994950" y="2540175"/>
            <a:ext cx="10598336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Học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sinh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hoạt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động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nhóm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6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để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trả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lời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câu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hỏi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trên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:</a:t>
            </a:r>
            <a:endParaRPr sz="2800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Bước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1: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Đem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cân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những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vật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dụng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mà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nhóm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đã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chuẩn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bị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.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Sau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đó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, so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sánh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khối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lượng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ghi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trên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bao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bì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với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khối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lượng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cân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được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.</a:t>
            </a:r>
            <a:endParaRPr sz="2800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Bước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2: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Thảo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luận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,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rút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ra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câu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trả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lời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đúng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.</a:t>
            </a:r>
            <a:endParaRPr sz="2800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07" name="Google Shape;107;p3"/>
          <p:cNvSpPr txBox="1"/>
          <p:nvPr/>
        </p:nvSpPr>
        <p:spPr>
          <a:xfrm>
            <a:off x="1514732" y="4473706"/>
            <a:ext cx="5270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Đánh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giá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hoạt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động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nhóm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.</a:t>
            </a:r>
            <a:endParaRPr sz="2800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10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010" y="901065"/>
            <a:ext cx="68102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VD: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45kg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5584" y="1542197"/>
            <a:ext cx="4286250" cy="42785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4273" y="2279183"/>
            <a:ext cx="49814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P=10.m=10.45 =450N</a:t>
            </a:r>
          </a:p>
        </p:txBody>
      </p:sp>
      <p:sp>
        <p:nvSpPr>
          <p:cNvPr id="6" name="Google Shape;256;p13"/>
          <p:cNvSpPr/>
          <p:nvPr/>
        </p:nvSpPr>
        <p:spPr>
          <a:xfrm>
            <a:off x="0" y="0"/>
            <a:ext cx="12192636" cy="90106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00" scaled="0"/>
          </a:gra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FE44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VẬN DỤNG</a:t>
            </a:r>
            <a:endParaRPr sz="4000" b="1" dirty="0">
              <a:solidFill>
                <a:srgbClr val="FE444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3" name="Google Shape;253;p13"/>
          <p:cNvGraphicFramePr/>
          <p:nvPr>
            <p:extLst>
              <p:ext uri="{D42A27DB-BD31-4B8C-83A1-F6EECF244321}">
                <p14:modId xmlns:p14="http://schemas.microsoft.com/office/powerpoint/2010/main" val="350086653"/>
              </p:ext>
            </p:extLst>
          </p:nvPr>
        </p:nvGraphicFramePr>
        <p:xfrm>
          <a:off x="-635" y="-122830"/>
          <a:ext cx="12192635" cy="6858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2192635" imgH="6858635" progId="Paint.Picture">
                  <p:embed/>
                </p:oleObj>
              </mc:Choice>
              <mc:Fallback>
                <p:oleObj r:id="rId3" imgW="12192635" imgH="6858635" progId="Paint.Picture">
                  <p:embed/>
                  <p:pic>
                    <p:nvPicPr>
                      <p:cNvPr id="253" name="Google Shape;253;p13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-635" y="-122830"/>
                        <a:ext cx="12192635" cy="68586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4" name="Google Shape;254;p13"/>
          <p:cNvSpPr txBox="1"/>
          <p:nvPr/>
        </p:nvSpPr>
        <p:spPr>
          <a:xfrm>
            <a:off x="0" y="1690177"/>
            <a:ext cx="12004766" cy="501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AutoNum type="arabicPeriod"/>
            </a:pP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Nêu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hai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ví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dụ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về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lực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hấp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dẫn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giữa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vật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đời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sống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</a:pPr>
            <a:endParaRPr lang="en-US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</a:pP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2.Một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quyển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sách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100 g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một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quả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bằng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sắt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100 g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đặt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gần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nhau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trên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mặt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bàn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Nhận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xét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nào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sau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đây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đúng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A. Hai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vật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cùng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thể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tích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B. Hai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vật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khác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khối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lượng</a:t>
            </a:r>
            <a:endParaRPr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C.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lực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hấp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dẫn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giữa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hai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vật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5" name="Google Shape;255;p13"/>
          <p:cNvSpPr/>
          <p:nvPr/>
        </p:nvSpPr>
        <p:spPr>
          <a:xfrm>
            <a:off x="466168" y="6057929"/>
            <a:ext cx="692331" cy="692331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3"/>
          <p:cNvSpPr/>
          <p:nvPr/>
        </p:nvSpPr>
        <p:spPr>
          <a:xfrm>
            <a:off x="0" y="0"/>
            <a:ext cx="12192636" cy="90106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00" scaled="0"/>
          </a:gra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FE44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VẬN DỤNG</a:t>
            </a:r>
            <a:endParaRPr sz="4000" b="1" dirty="0">
              <a:solidFill>
                <a:srgbClr val="FE444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010" y="901065"/>
            <a:ext cx="109518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: 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bạn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học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sinh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có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khối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lượng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45kg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thì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trọng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lượng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bạn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bằng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bao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nhiêu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?</a:t>
            </a:r>
          </a:p>
        </p:txBody>
      </p:sp>
      <p:sp>
        <p:nvSpPr>
          <p:cNvPr id="6" name="Google Shape;256;p13"/>
          <p:cNvSpPr/>
          <p:nvPr/>
        </p:nvSpPr>
        <p:spPr>
          <a:xfrm>
            <a:off x="0" y="0"/>
            <a:ext cx="12192636" cy="90106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00" scaled="0"/>
          </a:gra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E4444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4. VẬN DỤNG</a:t>
            </a:r>
            <a:endParaRPr kumimoji="0" sz="4000" b="1" i="0" u="none" strike="noStrike" kern="0" cap="none" spc="0" normalizeH="0" baseline="0" noProof="0" dirty="0">
              <a:ln>
                <a:noFill/>
              </a:ln>
              <a:solidFill>
                <a:srgbClr val="FE4444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A79121-5F36-4E16-83E4-E003C08E1369}"/>
              </a:ext>
            </a:extLst>
          </p:cNvPr>
          <p:cNvSpPr txBox="1"/>
          <p:nvPr/>
        </p:nvSpPr>
        <p:spPr>
          <a:xfrm>
            <a:off x="387980" y="3024771"/>
            <a:ext cx="106423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: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FADA65-84ED-4E9D-99E2-D19A3AE1C783}"/>
              </a:ext>
            </a:extLst>
          </p:cNvPr>
          <p:cNvSpPr txBox="1"/>
          <p:nvPr/>
        </p:nvSpPr>
        <p:spPr>
          <a:xfrm>
            <a:off x="387980" y="4780888"/>
            <a:ext cx="114160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 :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Cho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839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3" name="Google Shape;253;p13"/>
          <p:cNvGraphicFramePr/>
          <p:nvPr>
            <p:extLst>
              <p:ext uri="{D42A27DB-BD31-4B8C-83A1-F6EECF244321}">
                <p14:modId xmlns:p14="http://schemas.microsoft.com/office/powerpoint/2010/main" val="2922049753"/>
              </p:ext>
            </p:extLst>
          </p:nvPr>
        </p:nvGraphicFramePr>
        <p:xfrm>
          <a:off x="-131292" y="29475"/>
          <a:ext cx="12323292" cy="6931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12192635" imgH="6858635" progId="Paint.Picture">
                  <p:embed/>
                </p:oleObj>
              </mc:Choice>
              <mc:Fallback>
                <p:oleObj name="Bitmap Image" r:id="rId3" imgW="12192635" imgH="6858635" progId="Paint.Picture">
                  <p:embed/>
                  <p:pic>
                    <p:nvPicPr>
                      <p:cNvPr id="0" name="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-131292" y="29475"/>
                        <a:ext cx="12323292" cy="69310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4" name="Google Shape;254;p13"/>
          <p:cNvSpPr txBox="1"/>
          <p:nvPr/>
        </p:nvSpPr>
        <p:spPr>
          <a:xfrm>
            <a:off x="187234" y="1244910"/>
            <a:ext cx="12004766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AutoNum type="arabicPeriod"/>
            </a:pPr>
            <a:r>
              <a:rPr lang="vi-VN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Một xe ô tô có khối lượng 5 tấn thì trọng lượng của ô tô bằng bao nhiêu?</a:t>
            </a:r>
          </a:p>
        </p:txBody>
      </p:sp>
      <p:sp>
        <p:nvSpPr>
          <p:cNvPr id="255" name="Google Shape;255;p13"/>
          <p:cNvSpPr/>
          <p:nvPr/>
        </p:nvSpPr>
        <p:spPr>
          <a:xfrm>
            <a:off x="510363" y="4348807"/>
            <a:ext cx="535454" cy="550119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3"/>
          <p:cNvSpPr/>
          <p:nvPr/>
        </p:nvSpPr>
        <p:spPr>
          <a:xfrm>
            <a:off x="0" y="29475"/>
            <a:ext cx="11824147" cy="90106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00" scaled="0"/>
          </a:gra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FE44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VẬN DỤNG</a:t>
            </a:r>
            <a:endParaRPr sz="4000" b="1" dirty="0">
              <a:solidFill>
                <a:srgbClr val="FE444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4971" y="2937338"/>
            <a:ext cx="15760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B. 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500N</a:t>
            </a:r>
            <a:endParaRPr lang="vi-VN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2736" y="3589497"/>
            <a:ext cx="17812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C. 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5000N</a:t>
            </a:r>
            <a:endParaRPr lang="vi-VN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5319" y="4327893"/>
            <a:ext cx="20088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r>
              <a:rPr lang="vi-VN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50000N</a:t>
            </a:r>
            <a:endParaRPr lang="vi-VN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0850" y="2280068"/>
            <a:ext cx="14719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vi-VN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 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50N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7167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" grpId="0" animBg="1"/>
      <p:bldP spid="3" grpId="0"/>
      <p:bldP spid="4" grpId="0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14" descr="69+ Hình nền Powerpoint đẹp, đơn giản, ấn tượng theo Chủ đề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1" cy="6876806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14"/>
          <p:cNvSpPr/>
          <p:nvPr/>
        </p:nvSpPr>
        <p:spPr>
          <a:xfrm>
            <a:off x="838200" y="2899794"/>
            <a:ext cx="10515600" cy="1076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CHÀO CÁC EM</a:t>
            </a:r>
            <a:endParaRPr sz="3200" b="1">
              <a:solidFill>
                <a:schemeClr val="dk1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CHÚC CÁC EM HỌC TỐT!!!</a:t>
            </a:r>
            <a:endParaRPr sz="3200" b="1">
              <a:solidFill>
                <a:schemeClr val="dk1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pic>
        <p:nvPicPr>
          <p:cNvPr id="263" name="Google Shape;263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651000" y="440267"/>
            <a:ext cx="592666" cy="5926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" name="Google Shape;112;p4"/>
          <p:cNvGraphicFramePr/>
          <p:nvPr>
            <p:extLst>
              <p:ext uri="{D42A27DB-BD31-4B8C-83A1-F6EECF244321}">
                <p14:modId xmlns:p14="http://schemas.microsoft.com/office/powerpoint/2010/main" val="1763298058"/>
              </p:ext>
            </p:extLst>
          </p:nvPr>
        </p:nvGraphicFramePr>
        <p:xfrm>
          <a:off x="635" y="0"/>
          <a:ext cx="12192000" cy="6857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2192000" imgH="6857365" progId="Paint.Picture">
                  <p:embed/>
                </p:oleObj>
              </mc:Choice>
              <mc:Fallback>
                <p:oleObj r:id="rId3" imgW="12192000" imgH="6857365" progId="Paint.Picture">
                  <p:embed/>
                  <p:pic>
                    <p:nvPicPr>
                      <p:cNvPr id="112" name="Google Shape;112;p4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635" y="0"/>
                        <a:ext cx="12192000" cy="68573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" name="Google Shape;113;p4"/>
          <p:cNvSpPr/>
          <p:nvPr/>
        </p:nvSpPr>
        <p:spPr>
          <a:xfrm>
            <a:off x="838175" y="513725"/>
            <a:ext cx="10515600" cy="510000"/>
          </a:xfrm>
          <a:prstGeom prst="rect">
            <a:avLst/>
          </a:prstGeom>
          <a:solidFill>
            <a:schemeClr val="lt2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14" name="Google Shape;11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85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5" name="Google Shape;115;p4"/>
          <p:cNvGraphicFramePr/>
          <p:nvPr>
            <p:extLst>
              <p:ext uri="{D42A27DB-BD31-4B8C-83A1-F6EECF244321}">
                <p14:modId xmlns:p14="http://schemas.microsoft.com/office/powerpoint/2010/main" val="3329542260"/>
              </p:ext>
            </p:extLst>
          </p:nvPr>
        </p:nvGraphicFramePr>
        <p:xfrm>
          <a:off x="838200" y="1217930"/>
          <a:ext cx="10515625" cy="5219075"/>
        </p:xfrm>
        <a:graphic>
          <a:graphicData uri="http://schemas.openxmlformats.org/drawingml/2006/table">
            <a:tbl>
              <a:tblPr firstRow="1" bandRow="1">
                <a:noFill/>
                <a:tableStyleId>{9270AC81-C2E3-4E5D-8931-02B3582756AD}</a:tableStyleId>
              </a:tblPr>
              <a:tblGrid>
                <a:gridCol w="1263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7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1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9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43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03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80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07000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en-US" sz="1200" b="1" u="none" strike="noStrike" cap="none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Tiêu</a:t>
                      </a:r>
                      <a:r>
                        <a:rPr lang="en-US" sz="1200" b="1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200" b="1" u="none" strike="noStrike" cap="none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chí</a:t>
                      </a:r>
                      <a:r>
                        <a:rPr lang="en-US" sz="1200" b="1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200" b="1" u="none" strike="noStrike" cap="none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đánh</a:t>
                      </a:r>
                      <a:r>
                        <a:rPr lang="en-US" sz="1200" b="1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200" b="1" u="none" strike="noStrike" cap="none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giá</a:t>
                      </a:r>
                      <a:endParaRPr sz="1200" b="1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BF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en-US" sz="12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Trọng số</a:t>
                      </a:r>
                      <a:endParaRPr sz="12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BF6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en-US" sz="12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Mức độ biểu hiện</a:t>
                      </a:r>
                      <a:endParaRPr sz="12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B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en-US" sz="12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Điểm nhóm</a:t>
                      </a:r>
                      <a:endParaRPr sz="12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B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en-US" sz="1200" b="1" i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Mức 1Chưa đạt( 0-4 điểm)</a:t>
                      </a:r>
                      <a:endParaRPr sz="1200" b="1" i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en-US" sz="1200" b="1" i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Mức 2Đạt(5-6 điểm)</a:t>
                      </a:r>
                      <a:endParaRPr sz="1200" b="1" i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en-US" sz="1200" b="1" i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Mức 3Tốt(7-8 điểm)</a:t>
                      </a:r>
                      <a:endParaRPr sz="1200" b="1" i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en-US" sz="1200" b="1" i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Mức 4Xuất sắc(9 – 10 điểm)</a:t>
                      </a:r>
                      <a:endParaRPr sz="1200" b="1" i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9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en-US" sz="1200" b="1" i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Chuẩn bị đồ dùng thí nghiệm</a:t>
                      </a:r>
                      <a:endParaRPr sz="1200" b="1" i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en-US" sz="1200" b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10%</a:t>
                      </a:r>
                      <a:endParaRPr sz="1200" b="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en-US" sz="1200" b="0" u="none" strike="noStrike" cap="none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Không</a:t>
                      </a:r>
                      <a:r>
                        <a:rPr lang="en-US" sz="1200" b="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200" b="0" u="none" strike="noStrike" cap="none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chọn</a:t>
                      </a:r>
                      <a:r>
                        <a:rPr lang="en-US" sz="1200" b="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200" b="0" u="none" strike="noStrike" cap="none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đúng</a:t>
                      </a:r>
                      <a:r>
                        <a:rPr lang="en-US" sz="1200" b="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</a:t>
                      </a:r>
                      <a:r>
                        <a:rPr lang="en-US" sz="1200" b="0" u="none" strike="noStrike" cap="none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dụng</a:t>
                      </a:r>
                      <a:r>
                        <a:rPr lang="en-US" sz="1200" b="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200" b="0" u="none" strike="noStrike" cap="none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cụ</a:t>
                      </a:r>
                      <a:r>
                        <a:rPr lang="en-US" sz="1200" b="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200" b="0" u="none" strike="noStrike" cap="none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thí</a:t>
                      </a:r>
                      <a:r>
                        <a:rPr lang="en-US" sz="1200" b="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200" b="0" u="none" strike="noStrike" cap="none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nghiệm</a:t>
                      </a:r>
                      <a:r>
                        <a:rPr lang="en-US" sz="1200" b="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200" b="0" u="none" strike="noStrike" cap="none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Nhận</a:t>
                      </a:r>
                      <a:r>
                        <a:rPr lang="en-US" sz="1200" b="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200" b="0" u="none" strike="noStrike" cap="none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hỗ</a:t>
                      </a:r>
                      <a:r>
                        <a:rPr lang="en-US" sz="1200" b="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200" b="0" u="none" strike="noStrike" cap="none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trợ</a:t>
                      </a:r>
                      <a:r>
                        <a:rPr lang="en-US" sz="1200" b="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200" b="0" u="none" strike="noStrike" cap="none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từ</a:t>
                      </a:r>
                      <a:r>
                        <a:rPr lang="en-US" sz="1200" b="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200" b="0" u="none" strike="noStrike" cap="none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giáo</a:t>
                      </a:r>
                      <a:r>
                        <a:rPr lang="en-US" sz="1200" b="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200" b="0" u="none" strike="noStrike" cap="none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viên</a:t>
                      </a:r>
                      <a:r>
                        <a:rPr lang="en-US" sz="1200" b="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200" b="0" u="none" strike="noStrike" cap="none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để</a:t>
                      </a:r>
                      <a:r>
                        <a:rPr lang="en-US" sz="1200" b="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200" b="0" u="none" strike="noStrike" cap="none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chọn</a:t>
                      </a:r>
                      <a:r>
                        <a:rPr lang="en-US" sz="1200" b="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200" b="0" u="none" strike="noStrike" cap="none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dụng</a:t>
                      </a:r>
                      <a:r>
                        <a:rPr lang="en-US" sz="1200" b="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200" b="0" u="none" strike="noStrike" cap="none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cụ</a:t>
                      </a:r>
                      <a:endParaRPr sz="1200" b="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en-US" sz="1200" b="0" u="none" strike="noStrike" cap="none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Chọn</a:t>
                      </a:r>
                      <a:r>
                        <a:rPr lang="en-US" sz="1200" b="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200" b="0" u="none" strike="noStrike" cap="none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đúng</a:t>
                      </a:r>
                      <a:r>
                        <a:rPr lang="en-US" sz="1200" b="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200" b="0" u="none" strike="noStrike" cap="none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dụng</a:t>
                      </a:r>
                      <a:r>
                        <a:rPr lang="en-US" sz="1200" b="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200" b="0" u="none" strike="noStrike" cap="none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cụ</a:t>
                      </a:r>
                      <a:r>
                        <a:rPr lang="en-US" sz="1200" b="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200" b="0" u="none" strike="noStrike" cap="none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thí</a:t>
                      </a:r>
                      <a:r>
                        <a:rPr lang="en-US" sz="1200" b="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200" b="0" u="none" strike="noStrike" cap="none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nghiệm</a:t>
                      </a:r>
                      <a:endParaRPr sz="1200" b="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en-US" sz="1200" b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Chọn đúng 2/3 dụng cụ, dụng cụ có giới hạn đo và độ chia nhỏ nhất phù hợp (nếu có) để thực hiện thí nghiệm</a:t>
                      </a:r>
                      <a:endParaRPr sz="1200" b="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en-US" sz="1200" b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Chọn đúng tất cả dụng cụ,   dụng cụ  có giới hạn đo  và độ chia nhỏ nhất phù hợp (nếu có) để thực hiện thí nghiệm</a:t>
                      </a:r>
                      <a:endParaRPr sz="1200" b="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en-US" sz="1200" b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200" b="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7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en-US" sz="1200" b="1" i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Thực hiện thí nghiệm</a:t>
                      </a:r>
                      <a:endParaRPr sz="1200" b="1" i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en-US" sz="1200" b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50%</a:t>
                      </a:r>
                      <a:endParaRPr sz="1200" b="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en-US" sz="1200" b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Thực hiện chưa đúng một số bước trong quy trình thí nghiệm.</a:t>
                      </a:r>
                      <a:endParaRPr sz="1200" b="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en-US" sz="1200" b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Thực hiện đúng nhưng chưa chính xác một số bước trong quy trình thí nghiệm.</a:t>
                      </a:r>
                      <a:endParaRPr sz="1200" b="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en-US" sz="1200" b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Thực hiện chính xác các bước trong quy trình thí nghiệm.</a:t>
                      </a:r>
                      <a:endParaRPr sz="1200" b="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en-US" sz="1200" b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Thực hiện chính xác  và nhanh các bước trong quy trình thí  nghiệm.</a:t>
                      </a:r>
                      <a:endParaRPr sz="1200" b="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en-US" sz="1200" b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200" b="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8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en-US" sz="1200" b="1" i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Thu thập dữ liệu và rút ra kết luận khoahọc</a:t>
                      </a:r>
                      <a:endParaRPr sz="1200" b="1" i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en-US" sz="1200" b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30%</a:t>
                      </a:r>
                      <a:endParaRPr sz="1200" b="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en-US" sz="1200" b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Có trả lời các câu hỏi và có ghi chép dữ liệu.</a:t>
                      </a:r>
                      <a:endParaRPr sz="1200" b="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en-US" sz="1200" b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Trả lời đúng 2/3 câu hỏi ngắn, ghi chép cụ thể kết quả và thực hiện đủ các yêu cầu khác.</a:t>
                      </a:r>
                      <a:endParaRPr sz="1200" b="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en-US" sz="1200" b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Trả lời đúng các câu hỏi ngắn, ghi chép cụ thể kết quả và thực hiện đủ các yêu cầu khác.</a:t>
                      </a:r>
                      <a:endParaRPr sz="1200" b="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en-US" sz="1200" b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Trả lời đúng tất cả các câu hỏi, lập luận chặt chẽ,  ghi chép cụ thể kết quả và thực hiện đủ các yêu cầu khác.</a:t>
                      </a:r>
                      <a:endParaRPr sz="1200" b="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en-US" sz="1200" b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200" b="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109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en-US" sz="1200" b="1" i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Thái độ</a:t>
                      </a:r>
                      <a:endParaRPr sz="1200" b="1" i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en-US" sz="1200" b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10%</a:t>
                      </a:r>
                      <a:endParaRPr sz="1200" b="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en-US" sz="1200" b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Hợp tác, trung thực trong hoạt  động, vệ sinh chưa sạch sẽ.</a:t>
                      </a:r>
                      <a:endParaRPr sz="1200" b="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en-US" sz="1200" b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Nghiêm túc, hợp tác, trung thực trong hoạt động, giữ vệ sinh chung.</a:t>
                      </a:r>
                      <a:endParaRPr sz="1200" b="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en-US" sz="1200" b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Nghiêm túc, hợp tác, trung thực trong hoạt động, sắp xếp các dụng cụ thí nghiệm gọn gàng, giữ vệ sinh chung.</a:t>
                      </a:r>
                      <a:endParaRPr sz="1200" b="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en-US" sz="1200" b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Nghiêm túc, hợp tác, trung thực trong hoạt động, sắp xếp  các dụng cụ thí nghiệm khoa học,hợp lý, giữ vệ sinh chung.</a:t>
                      </a:r>
                      <a:endParaRPr sz="1200" b="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en-US" sz="1200" b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200" b="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1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en-US" sz="1200" b="1" i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Điểm tổng</a:t>
                      </a:r>
                      <a:endParaRPr sz="1200" b="1" i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4D5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1" i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4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"/>
          <p:cNvSpPr/>
          <p:nvPr/>
        </p:nvSpPr>
        <p:spPr>
          <a:xfrm>
            <a:off x="6349619" y="1829435"/>
            <a:ext cx="5826755" cy="3199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48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Trên</a:t>
            </a:r>
            <a:r>
              <a:rPr lang="en-US" sz="48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48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hộp</a:t>
            </a:r>
            <a:r>
              <a:rPr lang="en-US" sz="48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48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sữa</a:t>
            </a:r>
            <a:r>
              <a:rPr lang="en-US" sz="48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48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có</a:t>
            </a:r>
            <a:r>
              <a:rPr lang="en-US" sz="48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48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ghi</a:t>
            </a:r>
            <a:r>
              <a:rPr lang="en-US" sz="48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“</a:t>
            </a:r>
            <a:r>
              <a:rPr lang="en-US" sz="48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Khối</a:t>
            </a:r>
            <a:r>
              <a:rPr lang="en-US" sz="48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48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lượng</a:t>
            </a:r>
            <a:r>
              <a:rPr lang="en-US" sz="48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48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tịnh</a:t>
            </a:r>
            <a:r>
              <a:rPr lang="en-US" sz="48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380 g”, </a:t>
            </a:r>
            <a:r>
              <a:rPr lang="en-US" sz="48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số</a:t>
            </a:r>
            <a:r>
              <a:rPr lang="en-US" sz="48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48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ghi</a:t>
            </a:r>
            <a:r>
              <a:rPr lang="en-US" sz="48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48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đó</a:t>
            </a:r>
            <a:r>
              <a:rPr lang="en-US" sz="48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48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cho</a:t>
            </a:r>
            <a:r>
              <a:rPr lang="en-US" sz="48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48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biết</a:t>
            </a:r>
            <a:r>
              <a:rPr lang="en-US" sz="48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48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sức</a:t>
            </a:r>
            <a:r>
              <a:rPr lang="en-US" sz="48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48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nặng</a:t>
            </a:r>
            <a:r>
              <a:rPr lang="en-US" sz="48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48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của</a:t>
            </a:r>
            <a:r>
              <a:rPr lang="en-US" sz="48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48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hộp</a:t>
            </a:r>
            <a:r>
              <a:rPr lang="en-US" sz="48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48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sữa</a:t>
            </a:r>
            <a:r>
              <a:rPr lang="en-US" sz="48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hay </a:t>
            </a:r>
            <a:r>
              <a:rPr lang="en-US" sz="48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lượng</a:t>
            </a:r>
            <a:r>
              <a:rPr lang="en-US" sz="48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48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sữa</a:t>
            </a:r>
            <a:r>
              <a:rPr lang="en-US" sz="48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48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chứa</a:t>
            </a:r>
            <a:r>
              <a:rPr lang="en-US" sz="48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48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trong</a:t>
            </a:r>
            <a:r>
              <a:rPr lang="en-US" sz="48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48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hộp</a:t>
            </a:r>
            <a:r>
              <a:rPr lang="en-US" sz="48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?</a:t>
            </a:r>
            <a:endParaRPr sz="4800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23" name="Google Shape;123;p5"/>
          <p:cNvSpPr/>
          <p:nvPr/>
        </p:nvSpPr>
        <p:spPr>
          <a:xfrm>
            <a:off x="255543" y="203083"/>
            <a:ext cx="10816046" cy="1227908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00" scaled="0"/>
          </a:gra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C55A1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1. KHỐI LƯỢNG</a:t>
            </a:r>
            <a:endParaRPr sz="4000" b="1" dirty="0">
              <a:solidFill>
                <a:srgbClr val="C55A1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graphicFrame>
        <p:nvGraphicFramePr>
          <p:cNvPr id="124" name="Google Shape;124;p5"/>
          <p:cNvGraphicFramePr/>
          <p:nvPr>
            <p:extLst>
              <p:ext uri="{D42A27DB-BD31-4B8C-83A1-F6EECF244321}">
                <p14:modId xmlns:p14="http://schemas.microsoft.com/office/powerpoint/2010/main" val="1963130382"/>
              </p:ext>
            </p:extLst>
          </p:nvPr>
        </p:nvGraphicFramePr>
        <p:xfrm>
          <a:off x="-299710" y="1502392"/>
          <a:ext cx="5826755" cy="5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3952875" imgH="4133850" progId="Paint.Picture">
                  <p:embed/>
                </p:oleObj>
              </mc:Choice>
              <mc:Fallback>
                <p:oleObj r:id="rId3" imgW="3952875" imgH="4133850" progId="Paint.Picture">
                  <p:embed/>
                  <p:pic>
                    <p:nvPicPr>
                      <p:cNvPr id="124" name="Google Shape;124;p5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-299710" y="1502392"/>
                        <a:ext cx="5826755" cy="5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9" name="Google Shape;129;p6"/>
          <p:cNvGraphicFramePr/>
          <p:nvPr>
            <p:extLst>
              <p:ext uri="{D42A27DB-BD31-4B8C-83A1-F6EECF244321}">
                <p14:modId xmlns:p14="http://schemas.microsoft.com/office/powerpoint/2010/main" val="1541443087"/>
              </p:ext>
            </p:extLst>
          </p:nvPr>
        </p:nvGraphicFramePr>
        <p:xfrm>
          <a:off x="0" y="-635"/>
          <a:ext cx="12191365" cy="6858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2191365" imgH="6858635" progId="Paint.Picture">
                  <p:embed/>
                </p:oleObj>
              </mc:Choice>
              <mc:Fallback>
                <p:oleObj r:id="rId3" imgW="12191365" imgH="6858635" progId="Paint.Picture">
                  <p:embed/>
                  <p:pic>
                    <p:nvPicPr>
                      <p:cNvPr id="129" name="Google Shape;129;p6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0" y="-635"/>
                        <a:ext cx="12191365" cy="68586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1" name="Google Shape;131;p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0" y="2063432"/>
            <a:ext cx="3754120" cy="432625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6"/>
          <p:cNvSpPr/>
          <p:nvPr/>
        </p:nvSpPr>
        <p:spPr>
          <a:xfrm>
            <a:off x="6426738" y="2024062"/>
            <a:ext cx="4888865" cy="280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48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Trên</a:t>
            </a:r>
            <a:r>
              <a:rPr lang="en-US" sz="48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48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một</a:t>
            </a:r>
            <a:r>
              <a:rPr lang="en-US" sz="48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bao </a:t>
            </a:r>
            <a:r>
              <a:rPr lang="en-US" sz="48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gạo</a:t>
            </a:r>
            <a:r>
              <a:rPr lang="en-US" sz="48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48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có</a:t>
            </a:r>
            <a:r>
              <a:rPr lang="en-US" sz="48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48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ghi</a:t>
            </a:r>
            <a:r>
              <a:rPr lang="en-US" sz="48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“</a:t>
            </a:r>
            <a:r>
              <a:rPr lang="en-US" sz="48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Khối</a:t>
            </a:r>
            <a:r>
              <a:rPr lang="en-US" sz="48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48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lượng</a:t>
            </a:r>
            <a:r>
              <a:rPr lang="en-US" sz="48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48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tịnh</a:t>
            </a:r>
            <a:r>
              <a:rPr lang="en-US" sz="48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25 kg”. </a:t>
            </a:r>
            <a:r>
              <a:rPr lang="en-US" sz="48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Số</a:t>
            </a:r>
            <a:r>
              <a:rPr lang="en-US" sz="48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48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ghi</a:t>
            </a:r>
            <a:r>
              <a:rPr lang="en-US" sz="48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48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đó</a:t>
            </a:r>
            <a:r>
              <a:rPr lang="en-US" sz="48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48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cho</a:t>
            </a:r>
            <a:r>
              <a:rPr lang="en-US" sz="48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48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biết</a:t>
            </a:r>
            <a:r>
              <a:rPr lang="en-US" sz="48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48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thông</a:t>
            </a:r>
            <a:r>
              <a:rPr lang="en-US" sz="48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tin </a:t>
            </a:r>
            <a:r>
              <a:rPr lang="en-US" sz="48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gì</a:t>
            </a:r>
            <a:r>
              <a:rPr lang="en-US" sz="48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?</a:t>
            </a:r>
            <a:endParaRPr sz="4800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33" name="Google Shape;133;p6"/>
          <p:cNvSpPr/>
          <p:nvPr/>
        </p:nvSpPr>
        <p:spPr>
          <a:xfrm>
            <a:off x="117574" y="131377"/>
            <a:ext cx="10666186" cy="1310776"/>
          </a:xfrm>
          <a:prstGeom prst="roundRect">
            <a:avLst>
              <a:gd name="adj" fmla="val 19791"/>
            </a:avLst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00" scaled="0"/>
          </a:gra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C55A1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1. KHỐI LƯỢNG</a:t>
            </a:r>
            <a:endParaRPr sz="4000" b="1" dirty="0">
              <a:solidFill>
                <a:srgbClr val="C55A1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7" descr="69+ Hình nền Powerpoint đẹp, đơn giản, ấn tượng theo Chủ đề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636" cy="685736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7"/>
          <p:cNvSpPr txBox="1">
            <a:spLocks noGrp="1"/>
          </p:cNvSpPr>
          <p:nvPr>
            <p:ph type="body" idx="1"/>
          </p:nvPr>
        </p:nvSpPr>
        <p:spPr>
          <a:xfrm>
            <a:off x="1214119" y="3136265"/>
            <a:ext cx="9730545" cy="3041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Khi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tịnh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1" name="Google Shape;141;p7"/>
          <p:cNvSpPr/>
          <p:nvPr/>
        </p:nvSpPr>
        <p:spPr>
          <a:xfrm>
            <a:off x="1376590" y="572984"/>
            <a:ext cx="10816046" cy="1227908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00" scaled="0"/>
          </a:gra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C55A1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1. KHỐI LƯỢNG</a:t>
            </a:r>
            <a:endParaRPr sz="4000" b="1" dirty="0">
              <a:solidFill>
                <a:srgbClr val="C55A1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42" name="Google Shape;142;p7"/>
          <p:cNvSpPr txBox="1"/>
          <p:nvPr/>
        </p:nvSpPr>
        <p:spPr>
          <a:xfrm>
            <a:off x="1214120" y="2145328"/>
            <a:ext cx="3851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KẾT LUẬN</a:t>
            </a:r>
            <a:endParaRPr sz="3600" b="1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"/>
          <p:cNvSpPr txBox="1"/>
          <p:nvPr/>
        </p:nvSpPr>
        <p:spPr>
          <a:xfrm>
            <a:off x="0" y="1110343"/>
            <a:ext cx="7445829" cy="550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Các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hành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tinh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như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Trái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Đất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Sao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Thủy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Sao Kim, … quay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quanh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Mặt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Trời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làm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xuất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hiện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thủy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triều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cũng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như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các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hiện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tượng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thiên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nhiên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khác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Vậy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điều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gì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giữ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cho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các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hành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tinh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quay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quanh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Mặt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Trời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?</a:t>
            </a:r>
            <a:endParaRPr sz="3200" dirty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Các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vật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như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trái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táo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cuốn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sách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cây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bút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cái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gối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…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rơi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xuống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mặt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đất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khi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không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có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gì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giữ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hay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chặn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lại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Tại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sao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lại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như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vậy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?</a:t>
            </a:r>
            <a:endParaRPr sz="3200" dirty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pic>
        <p:nvPicPr>
          <p:cNvPr id="148" name="Google Shape;14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1251" y="1110343"/>
            <a:ext cx="4225464" cy="2374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8" descr="Isaac Newton khám phá ra lực hấp dẫn nhờ quả táo rơi trúng đầu chỉ là giai  thoại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91250" y="4023180"/>
            <a:ext cx="4130635" cy="2835048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8"/>
          <p:cNvSpPr/>
          <p:nvPr/>
        </p:nvSpPr>
        <p:spPr>
          <a:xfrm>
            <a:off x="0" y="0"/>
            <a:ext cx="12192636" cy="90106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00" scaled="0"/>
          </a:gra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4000" b="1" dirty="0">
                <a:solidFill>
                  <a:srgbClr val="C55A1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2. LỰC HẤP DẪN</a:t>
            </a:r>
            <a:endParaRPr sz="4000" b="1" dirty="0">
              <a:solidFill>
                <a:srgbClr val="FE4444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"/>
          <p:cNvSpPr txBox="1"/>
          <p:nvPr/>
        </p:nvSpPr>
        <p:spPr>
          <a:xfrm>
            <a:off x="0" y="979714"/>
            <a:ext cx="12192000" cy="521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Hai hiện tượng trông có vẻ khác biệt ở trên thực ra lại có cùng một nguyên nhân. </a:t>
            </a:r>
            <a:endParaRPr sz="280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56" name="Google Shape;156;p9"/>
          <p:cNvSpPr/>
          <p:nvPr/>
        </p:nvSpPr>
        <p:spPr>
          <a:xfrm>
            <a:off x="0" y="-11612"/>
            <a:ext cx="12192636" cy="90106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00" scaled="0"/>
          </a:gra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4000" b="1" dirty="0">
                <a:solidFill>
                  <a:srgbClr val="C55A1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2. LỰC HẤP DẪN</a:t>
            </a:r>
            <a:endParaRPr sz="4000" b="1" dirty="0">
              <a:solidFill>
                <a:srgbClr val="FE4444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57" name="Google Shape;157;p9"/>
          <p:cNvSpPr/>
          <p:nvPr/>
        </p:nvSpPr>
        <p:spPr>
          <a:xfrm>
            <a:off x="801858" y="1591945"/>
            <a:ext cx="10297551" cy="4152900"/>
          </a:xfrm>
          <a:prstGeom prst="cloudCallout">
            <a:avLst>
              <a:gd name="adj1" fmla="val -71099"/>
              <a:gd name="adj2" fmla="val -1678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 err="1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Lực</a:t>
            </a:r>
            <a:r>
              <a:rPr lang="en-US" sz="6000" b="1" dirty="0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6000" b="1" dirty="0" err="1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hấp</a:t>
            </a:r>
            <a:r>
              <a:rPr lang="en-US" sz="6000" b="1" dirty="0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6000" b="1" dirty="0" err="1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dẫn</a:t>
            </a:r>
            <a:endParaRPr sz="6000" b="1" dirty="0">
              <a:solidFill>
                <a:schemeClr val="lt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là</a:t>
            </a:r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lực</a:t>
            </a:r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hút</a:t>
            </a:r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giữa</a:t>
            </a:r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các</a:t>
            </a:r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vật</a:t>
            </a:r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có</a:t>
            </a:r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khối</a:t>
            </a:r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lượng</a:t>
            </a:r>
            <a:endParaRPr sz="6000" b="1" dirty="0">
              <a:solidFill>
                <a:srgbClr val="FFFF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0"/>
          <p:cNvSpPr txBox="1"/>
          <p:nvPr/>
        </p:nvSpPr>
        <p:spPr>
          <a:xfrm>
            <a:off x="0" y="1095284"/>
            <a:ext cx="12192000" cy="521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Hai hiện tượng trông có vẻ khác biệt ở trên thực ra lại có cùng một nguyên nhân. </a:t>
            </a:r>
            <a:r>
              <a:rPr lang="en-US" sz="2800" i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endParaRPr sz="2800" i="1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graphicFrame>
        <p:nvGraphicFramePr>
          <p:cNvPr id="163" name="Google Shape;163;p10"/>
          <p:cNvGraphicFramePr/>
          <p:nvPr>
            <p:extLst>
              <p:ext uri="{D42A27DB-BD31-4B8C-83A1-F6EECF244321}">
                <p14:modId xmlns:p14="http://schemas.microsoft.com/office/powerpoint/2010/main" val="586402235"/>
              </p:ext>
            </p:extLst>
          </p:nvPr>
        </p:nvGraphicFramePr>
        <p:xfrm>
          <a:off x="145142" y="2333380"/>
          <a:ext cx="11901725" cy="3571550"/>
        </p:xfrm>
        <a:graphic>
          <a:graphicData uri="http://schemas.openxmlformats.org/drawingml/2006/table">
            <a:tbl>
              <a:tblPr firstRow="1" bandRow="1">
                <a:noFill/>
                <a:tableStyleId>{9270AC81-C2E3-4E5D-8931-02B3582756AD}</a:tableStyleId>
              </a:tblPr>
              <a:tblGrid>
                <a:gridCol w="11901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4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Phiếu</a:t>
                      </a:r>
                      <a:r>
                        <a:rPr lang="en-US" sz="28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học</a:t>
                      </a:r>
                      <a:r>
                        <a:rPr lang="en-US" sz="28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tập</a:t>
                      </a:r>
                      <a:endParaRPr sz="28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7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Trái</a:t>
                      </a:r>
                      <a:r>
                        <a:rPr lang="en-US" sz="28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Đất</a:t>
                      </a:r>
                      <a:r>
                        <a:rPr lang="en-US" sz="28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và</a:t>
                      </a:r>
                      <a:r>
                        <a:rPr lang="en-US" sz="28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các</a:t>
                      </a:r>
                      <a:r>
                        <a:rPr lang="en-US" sz="28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hành</a:t>
                      </a:r>
                      <a:r>
                        <a:rPr lang="en-US" sz="28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tinh</a:t>
                      </a:r>
                      <a:r>
                        <a:rPr lang="en-US" sz="28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quay </a:t>
                      </a:r>
                      <a:r>
                        <a:rPr lang="en-US" sz="2800" u="none" strike="noStrike" cap="none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quanh</a:t>
                      </a:r>
                      <a:r>
                        <a:rPr lang="en-US" sz="28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Mặt</a:t>
                      </a:r>
                      <a:r>
                        <a:rPr lang="en-US" sz="28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Trời</a:t>
                      </a:r>
                      <a:r>
                        <a:rPr lang="en-US" sz="28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vì</a:t>
                      </a:r>
                      <a:r>
                        <a:rPr lang="en-US" sz="28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……...........................................</a:t>
                      </a:r>
                      <a:endParaRPr sz="28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37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Trái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táo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và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các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vật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rơi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xuống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mặt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đất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vì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………………………………...................</a:t>
                      </a:r>
                      <a:endParaRPr sz="28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5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Lực ……………………… là lực hút giữa các vật có …………………………......</a:t>
                      </a:r>
                      <a:endParaRPr sz="2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0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Hai quyển sách nằm trên bàn có lực ………………… vì .......................................</a:t>
                      </a:r>
                      <a:endParaRPr sz="2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4" name="Google Shape;164;p10"/>
          <p:cNvSpPr/>
          <p:nvPr/>
        </p:nvSpPr>
        <p:spPr>
          <a:xfrm>
            <a:off x="0" y="0"/>
            <a:ext cx="12192636" cy="90106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00" scaled="0"/>
          </a:gra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4000" b="1">
                <a:solidFill>
                  <a:srgbClr val="C55A1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2. LỰC HẤP DẪN</a:t>
            </a:r>
            <a:endParaRPr sz="4000" b="1">
              <a:solidFill>
                <a:srgbClr val="FE4444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65" name="Google Shape;165;p10"/>
          <p:cNvSpPr txBox="1"/>
          <p:nvPr/>
        </p:nvSpPr>
        <p:spPr>
          <a:xfrm>
            <a:off x="266700" y="1811564"/>
            <a:ext cx="11756978" cy="521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i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Hãy thảo luận nhóm và hoàn thành phiếu học tập. </a:t>
            </a:r>
            <a:endParaRPr sz="2800" i="1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1567</Words>
  <Application>Microsoft Office PowerPoint</Application>
  <PresentationFormat>Widescreen</PresentationFormat>
  <Paragraphs>153</Paragraphs>
  <Slides>24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Calibri</vt:lpstr>
      <vt:lpstr>Dancing Script</vt:lpstr>
      <vt:lpstr>Times New Roman</vt:lpstr>
      <vt:lpstr>Arial</vt:lpstr>
      <vt:lpstr>Office Theme</vt:lpstr>
      <vt:lpstr>Bitmap Image</vt:lpstr>
      <vt:lpstr>BÀI 37: LỰC HẤP DẪN VÀ TRỌNG LƯỢNG</vt:lpstr>
      <vt:lpstr>PowerPoint Presentation</vt:lpstr>
      <vt:lpstr>Đánh giá hoạt động nhóm theo tiêu chí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45: LỰC HẤP DẪN VÀ TRỌNG LỰC</dc:title>
  <dc:creator>TRANG</dc:creator>
  <cp:lastModifiedBy>Admin</cp:lastModifiedBy>
  <cp:revision>26</cp:revision>
  <dcterms:created xsi:type="dcterms:W3CDTF">2021-06-14T12:08:00Z</dcterms:created>
  <dcterms:modified xsi:type="dcterms:W3CDTF">2025-01-20T08:47:22Z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