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64" r:id="rId4"/>
    <p:sldId id="266" r:id="rId5"/>
    <p:sldId id="267" r:id="rId6"/>
    <p:sldId id="269" r:id="rId7"/>
    <p:sldId id="259" r:id="rId8"/>
    <p:sldId id="260" r:id="rId9"/>
    <p:sldId id="261" r:id="rId10"/>
    <p:sldId id="262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8AED0-1E8F-4B98-BBAC-98562F189169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CFC264-DF6C-4244-A843-1B20C050E89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3700" y="685800"/>
            <a:ext cx="6070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6" name="Google Shape;17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177" name="Google Shape;17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t>1</a:t>
            </a:fld>
            <a:endParaRPr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2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hoạt động này GV cho phát cho hs phiếu tiêu chí đánh giá và cho hs tiến hành chấm chéo lẫn nhau.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07B3D-B3E7-4551-8916-BDB0697CB48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3213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https://www.youtube.com/watch?v=i7mkBRQfueY</a:t>
            </a:r>
          </a:p>
          <a:p>
            <a:r>
              <a:rPr lang="en-US"/>
              <a:t>Video về khí hậu của Ireland</a:t>
            </a:r>
          </a:p>
          <a:p>
            <a:r>
              <a:rPr lang="en-US"/>
              <a:t>https://www.youtube.com/watch?v=HKp-QrXek2k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07B3D-B3E7-4551-8916-BDB0697CB48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7967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5" name="Google Shape;27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276" name="Google Shape;276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t>6</a:t>
            </a:fld>
            <a:endParaRPr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5" name="Google Shape;27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276" name="Google Shape;276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t>7</a:t>
            </a:fld>
            <a:endParaRPr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7" name="Google Shape;28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288" name="Google Shape;28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t>8</a:t>
            </a:fld>
            <a:endParaRPr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6" name="Google Shape;29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297" name="Google Shape;297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t>9</a:t>
            </a:fld>
            <a:endParaRPr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3700" y="685800"/>
            <a:ext cx="6070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7" name="Google Shape;30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08" name="Google Shape;308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t>10</a:t>
            </a:fld>
            <a:endParaRPr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99FA-4B04-4B8B-B0E3-C8F8041F28F0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78A22-D0D2-4F57-87FB-B400A5BBAA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99FA-4B04-4B8B-B0E3-C8F8041F28F0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78A22-D0D2-4F57-87FB-B400A5BBAA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99FA-4B04-4B8B-B0E3-C8F8041F28F0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78A22-D0D2-4F57-87FB-B400A5BBAA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99FA-4B04-4B8B-B0E3-C8F8041F28F0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78A22-D0D2-4F57-87FB-B400A5BBAA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99FA-4B04-4B8B-B0E3-C8F8041F28F0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78A22-D0D2-4F57-87FB-B400A5BBAA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99FA-4B04-4B8B-B0E3-C8F8041F28F0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78A22-D0D2-4F57-87FB-B400A5BBAA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99FA-4B04-4B8B-B0E3-C8F8041F28F0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78A22-D0D2-4F57-87FB-B400A5BBAA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99FA-4B04-4B8B-B0E3-C8F8041F28F0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78A22-D0D2-4F57-87FB-B400A5BBAA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99FA-4B04-4B8B-B0E3-C8F8041F28F0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78A22-D0D2-4F57-87FB-B400A5BBAA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99FA-4B04-4B8B-B0E3-C8F8041F28F0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78A22-D0D2-4F57-87FB-B400A5BBAA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99FA-4B04-4B8B-B0E3-C8F8041F28F0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78A22-D0D2-4F57-87FB-B400A5BBAA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D99FA-4B04-4B8B-B0E3-C8F8041F28F0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78A22-D0D2-4F57-87FB-B400A5BBAAE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2.mp4"/><Relationship Id="rId6" Type="http://schemas.openxmlformats.org/officeDocument/2006/relationships/image" Target="../media/image7.png"/><Relationship Id="rId5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4" descr="2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725880" y="698553"/>
            <a:ext cx="7338386" cy="610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4" descr="4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0" y="3314681"/>
            <a:ext cx="9144001" cy="354331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4"/>
          <p:cNvSpPr txBox="1"/>
          <p:nvPr/>
        </p:nvSpPr>
        <p:spPr>
          <a:xfrm>
            <a:off x="1785282" y="990656"/>
            <a:ext cx="5219581" cy="964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724" tIns="27854" rIns="55724" bIns="27854" anchor="t" anchorCtr="0">
            <a:spAutoFit/>
          </a:bodyPr>
          <a:lstStyle/>
          <a:p>
            <a:pPr algn="ctr">
              <a:buClr>
                <a:srgbClr val="FF0066"/>
              </a:buClr>
              <a:buSzPts val="9600"/>
            </a:pPr>
            <a:r>
              <a:rPr lang="en-US" sz="5900" b="1" dirty="0" err="1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lang="en-US" sz="5900" b="1" dirty="0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rPr>
              <a:t> 15:</a:t>
            </a:r>
            <a:endParaRPr dirty="0"/>
          </a:p>
        </p:txBody>
      </p:sp>
      <p:sp>
        <p:nvSpPr>
          <p:cNvPr id="182" name="Google Shape;182;p4"/>
          <p:cNvSpPr txBox="1"/>
          <p:nvPr/>
        </p:nvSpPr>
        <p:spPr>
          <a:xfrm>
            <a:off x="529905" y="2207868"/>
            <a:ext cx="7769823" cy="1610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724" tIns="27854" rIns="55724" bIns="27854" anchor="t" anchorCtr="0">
            <a:spAutoFit/>
          </a:bodyPr>
          <a:lstStyle/>
          <a:p>
            <a:pPr algn="ctr">
              <a:buClr>
                <a:schemeClr val="dk1"/>
              </a:buClr>
              <a:buSzPts val="5300"/>
            </a:pP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THỰC HÀNH</a:t>
            </a:r>
            <a:endParaRPr dirty="0"/>
          </a:p>
          <a:p>
            <a:pPr algn="ctr">
              <a:spcBef>
                <a:spcPts val="366"/>
              </a:spcBef>
              <a:buClr>
                <a:schemeClr val="dk1"/>
              </a:buClr>
              <a:buSzPts val="5300"/>
            </a:pP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PHÂN TÍCH BIỂU ĐỒ NHIỆT ĐỘ VÀ LƯỢNG MƯA</a:t>
            </a: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p4" descr="3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1568442" y="3644397"/>
            <a:ext cx="5653261" cy="2883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15" descr="2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725880" y="698553"/>
            <a:ext cx="7338386" cy="610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5" descr="4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0" y="3314681"/>
            <a:ext cx="9144001" cy="3543319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5"/>
          <p:cNvSpPr txBox="1"/>
          <p:nvPr/>
        </p:nvSpPr>
        <p:spPr>
          <a:xfrm>
            <a:off x="961585" y="1709204"/>
            <a:ext cx="6631757" cy="2087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724" tIns="27854" rIns="55724" bIns="27854" anchor="t" anchorCtr="0">
            <a:spAutoFit/>
          </a:bodyPr>
          <a:lstStyle/>
          <a:p>
            <a:pPr algn="ctr">
              <a:buClr>
                <a:srgbClr val="FF0066"/>
              </a:buClr>
              <a:buSzPts val="7200"/>
            </a:pPr>
            <a:r>
              <a:rPr lang="en-US" sz="4400" b="1" dirty="0" err="1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rPr>
              <a:t>Cảm</a:t>
            </a:r>
            <a:r>
              <a:rPr lang="en-US" sz="4400" b="1" dirty="0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rPr>
              <a:t>ơn</a:t>
            </a:r>
            <a:r>
              <a:rPr lang="en-US" sz="4400" b="1" dirty="0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4400" b="1" dirty="0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rPr>
              <a:t>thầy</a:t>
            </a:r>
            <a:r>
              <a:rPr lang="en-US" sz="4400" b="1" dirty="0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4400" b="1" dirty="0" err="1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rPr>
              <a:t>cô</a:t>
            </a:r>
            <a:r>
              <a:rPr lang="en-US" sz="4400" b="1" dirty="0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rPr>
              <a:t>giáo</a:t>
            </a:r>
            <a:endParaRPr sz="4400" b="1" dirty="0">
              <a:solidFill>
                <a:srgbClr val="FF0066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FF0066"/>
              </a:buClr>
              <a:buSzPts val="7200"/>
            </a:pPr>
            <a:r>
              <a:rPr lang="en-US" sz="4400" b="1" dirty="0" err="1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4400" b="1" dirty="0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4400" b="1" dirty="0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rPr>
              <a:t>em</a:t>
            </a:r>
            <a:r>
              <a:rPr lang="en-US" sz="4400" b="1" dirty="0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rPr>
              <a:t>học</a:t>
            </a:r>
            <a:r>
              <a:rPr lang="en-US" sz="4400" b="1" dirty="0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rPr>
              <a:t>sinh</a:t>
            </a:r>
            <a:r>
              <a:rPr lang="en-US" sz="4400" b="1" dirty="0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dirty="0"/>
          </a:p>
        </p:txBody>
      </p:sp>
      <p:pic>
        <p:nvPicPr>
          <p:cNvPr id="313" name="Google Shape;313;p15" descr="3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1568442" y="3644397"/>
            <a:ext cx="5653261" cy="2883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8"/>
          <p:cNvPicPr preferRelativeResize="0"/>
          <p:nvPr/>
        </p:nvPicPr>
        <p:blipFill rotWithShape="1">
          <a:blip r:embed="rId3" cstate="print">
            <a:alphaModFix/>
          </a:blip>
          <a:srcRect l="38336" t="22032" r="40574" b="33932"/>
          <a:stretch/>
        </p:blipFill>
        <p:spPr>
          <a:xfrm>
            <a:off x="228600" y="838200"/>
            <a:ext cx="2847196" cy="436240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8"/>
          <p:cNvSpPr/>
          <p:nvPr/>
        </p:nvSpPr>
        <p:spPr>
          <a:xfrm>
            <a:off x="304800" y="5181600"/>
            <a:ext cx="3178817" cy="548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724" tIns="27854" rIns="55724" bIns="27854" anchor="t" anchorCtr="0">
            <a:spAutoFit/>
          </a:bodyPr>
          <a:lstStyle/>
          <a:p>
            <a:pPr algn="ctr">
              <a:buClr>
                <a:srgbClr val="C00000"/>
              </a:buClr>
              <a:buSzPts val="3600"/>
            </a:pPr>
            <a:r>
              <a:rPr lang="en-US" sz="1600" b="1" dirty="0" err="1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Hình</a:t>
            </a: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15.1. </a:t>
            </a:r>
            <a:r>
              <a:rPr lang="en-US" sz="1600" b="1" dirty="0" err="1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Biểu</a:t>
            </a: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đồ</a:t>
            </a: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nhiệt</a:t>
            </a: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độ</a:t>
            </a: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, </a:t>
            </a:r>
            <a:r>
              <a:rPr lang="en-US" sz="1600" b="1" dirty="0" err="1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lượng</a:t>
            </a: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mưa</a:t>
            </a: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của</a:t>
            </a: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Va</a:t>
            </a: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-</a:t>
            </a:r>
            <a:r>
              <a:rPr lang="en-US" sz="1600" b="1" dirty="0" err="1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len</a:t>
            </a: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-xi-a</a:t>
            </a:r>
            <a:endParaRPr sz="1600" b="1" dirty="0">
              <a:solidFill>
                <a:schemeClr val="dk1"/>
              </a:solidFill>
              <a:latin typeface="Times New Roman" pitchFamily="18" charset="0"/>
              <a:ea typeface="Helvetica Neue"/>
              <a:cs typeface="Times New Roman" pitchFamily="18" charset="0"/>
              <a:sym typeface="Helvetica Neue"/>
            </a:endParaRPr>
          </a:p>
        </p:txBody>
      </p:sp>
      <p:sp>
        <p:nvSpPr>
          <p:cNvPr id="230" name="Google Shape;230;p8"/>
          <p:cNvSpPr/>
          <p:nvPr/>
        </p:nvSpPr>
        <p:spPr>
          <a:xfrm>
            <a:off x="3962400" y="457200"/>
            <a:ext cx="4773819" cy="5657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724" tIns="27854" rIns="55724" bIns="27854" anchor="t" anchorCtr="0">
            <a:spAutoFit/>
          </a:bodyPr>
          <a:lstStyle/>
          <a:p>
            <a:pPr algn="just">
              <a:buClr>
                <a:schemeClr val="dk1"/>
              </a:buClr>
              <a:buSzPts val="3600"/>
            </a:pP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Quan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sát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hình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15.1,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cho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biết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: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chemeClr val="dk1"/>
              </a:buClr>
              <a:buSzPts val="3600"/>
            </a:pP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-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Trục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bên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trái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thể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hiện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yếu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tố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nào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?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Đơn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vị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đo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của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yếu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tố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đó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là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gì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?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chemeClr val="dk1"/>
              </a:buClr>
              <a:buSzPts val="3600"/>
            </a:pP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-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Trục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bên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phải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thể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hiện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yếu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tố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nào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?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Đơn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vị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đo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của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yếu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tố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đó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là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gì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?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chemeClr val="dk1"/>
              </a:buClr>
              <a:buSzPts val="3600"/>
            </a:pP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-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Biểu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đồ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cột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màu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xanh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thể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hiện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cho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yếu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tố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nào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?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chemeClr val="dk1"/>
              </a:buClr>
              <a:buSzPts val="3600"/>
            </a:pP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-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Đường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biểu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diễn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màu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đỏ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thể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hiện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yếu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tố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nào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?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chemeClr val="dk1"/>
              </a:buClr>
              <a:buSzPts val="3600"/>
            </a:pP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-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Trục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ngang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thể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hiện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yếu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tố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nào</a:t>
            </a:r>
            <a:r>
              <a:rPr lang="en-US" sz="2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?</a:t>
            </a:r>
            <a:endParaRPr sz="22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1" name="Google Shape;231;p8"/>
          <p:cNvSpPr/>
          <p:nvPr/>
        </p:nvSpPr>
        <p:spPr>
          <a:xfrm>
            <a:off x="4572000" y="1828800"/>
            <a:ext cx="2416817" cy="425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724" tIns="27854" rIns="55724" bIns="27854" anchor="t" anchorCtr="0">
            <a:spAutoFit/>
          </a:bodyPr>
          <a:lstStyle/>
          <a:p>
            <a:pPr algn="ctr">
              <a:buClr>
                <a:srgbClr val="C00000"/>
              </a:buClr>
              <a:buSzPts val="3600"/>
            </a:pP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Lượng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mưa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(mm)</a:t>
            </a:r>
            <a:endParaRPr sz="2400" dirty="0">
              <a:solidFill>
                <a:schemeClr val="dk1"/>
              </a:solidFill>
              <a:latin typeface="Times New Roman" pitchFamily="18" charset="0"/>
              <a:ea typeface="Helvetica Neue"/>
              <a:cs typeface="Times New Roman" pitchFamily="18" charset="0"/>
              <a:sym typeface="Helvetica Neue"/>
            </a:endParaRPr>
          </a:p>
        </p:txBody>
      </p:sp>
      <p:sp>
        <p:nvSpPr>
          <p:cNvPr id="232" name="Google Shape;232;p8"/>
          <p:cNvSpPr/>
          <p:nvPr/>
        </p:nvSpPr>
        <p:spPr>
          <a:xfrm>
            <a:off x="4572000" y="3124200"/>
            <a:ext cx="1906937" cy="425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724" tIns="27854" rIns="55724" bIns="27854" anchor="t" anchorCtr="0">
            <a:spAutoFit/>
          </a:bodyPr>
          <a:lstStyle/>
          <a:p>
            <a:pPr algn="ctr">
              <a:buClr>
                <a:srgbClr val="C00000"/>
              </a:buClr>
              <a:buSzPts val="3600"/>
            </a:pP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Nhiệt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độ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(</a:t>
            </a:r>
            <a:r>
              <a:rPr lang="en-US" sz="2400" baseline="30000" dirty="0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0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)</a:t>
            </a:r>
            <a:endParaRPr sz="2400" b="1" dirty="0">
              <a:solidFill>
                <a:schemeClr val="dk1"/>
              </a:solidFill>
              <a:latin typeface="Times New Roman" pitchFamily="18" charset="0"/>
              <a:ea typeface="Helvetica Neue"/>
              <a:cs typeface="Times New Roman" pitchFamily="18" charset="0"/>
              <a:sym typeface="Helvetica Neue"/>
            </a:endParaRPr>
          </a:p>
        </p:txBody>
      </p:sp>
      <p:sp>
        <p:nvSpPr>
          <p:cNvPr id="233" name="Google Shape;233;p8"/>
          <p:cNvSpPr/>
          <p:nvPr/>
        </p:nvSpPr>
        <p:spPr>
          <a:xfrm>
            <a:off x="6781800" y="3810000"/>
            <a:ext cx="2133600" cy="61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724" tIns="27854" rIns="55724" bIns="27854" anchor="t" anchorCtr="0">
            <a:spAutoFit/>
          </a:bodyPr>
          <a:lstStyle/>
          <a:p>
            <a:pPr algn="ctr">
              <a:buClr>
                <a:srgbClr val="C00000"/>
              </a:buClr>
              <a:buSzPts val="3600"/>
            </a:pP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Lượng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mưa</a:t>
            </a:r>
            <a:endParaRPr lang="en-US" dirty="0" smtClean="0">
              <a:solidFill>
                <a:srgbClr val="C00000"/>
              </a:solidFill>
              <a:latin typeface="Times New Roman" pitchFamily="18" charset="0"/>
              <a:ea typeface="Helvetica Neue"/>
              <a:cs typeface="Times New Roman" pitchFamily="18" charset="0"/>
              <a:sym typeface="Helvetica Neue"/>
            </a:endParaRPr>
          </a:p>
          <a:p>
            <a:pPr algn="ctr">
              <a:buClr>
                <a:srgbClr val="C00000"/>
              </a:buClr>
              <a:buSzPts val="3600"/>
            </a:pP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trung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bình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năm</a:t>
            </a:r>
            <a:endParaRPr dirty="0">
              <a:solidFill>
                <a:schemeClr val="dk1"/>
              </a:solidFill>
              <a:latin typeface="Times New Roman" pitchFamily="18" charset="0"/>
              <a:ea typeface="Helvetica Neue"/>
              <a:cs typeface="Times New Roman" pitchFamily="18" charset="0"/>
              <a:sym typeface="Helvetica Neue"/>
            </a:endParaRPr>
          </a:p>
        </p:txBody>
      </p:sp>
      <p:sp>
        <p:nvSpPr>
          <p:cNvPr id="234" name="Google Shape;234;p8"/>
          <p:cNvSpPr/>
          <p:nvPr/>
        </p:nvSpPr>
        <p:spPr>
          <a:xfrm>
            <a:off x="6248400" y="4723750"/>
            <a:ext cx="2557969" cy="61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724" tIns="27854" rIns="55724" bIns="27854" anchor="t" anchorCtr="0">
            <a:spAutoFit/>
          </a:bodyPr>
          <a:lstStyle/>
          <a:p>
            <a:pPr algn="ctr">
              <a:buClr>
                <a:srgbClr val="C00000"/>
              </a:buClr>
              <a:buSzPts val="3600"/>
            </a:pP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Nhiệt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độ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các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tháng</a:t>
            </a:r>
            <a:endParaRPr lang="en-US" dirty="0" smtClean="0">
              <a:solidFill>
                <a:srgbClr val="C00000"/>
              </a:solidFill>
              <a:latin typeface="Times New Roman" pitchFamily="18" charset="0"/>
              <a:ea typeface="Helvetica Neue"/>
              <a:cs typeface="Times New Roman" pitchFamily="18" charset="0"/>
              <a:sym typeface="Helvetica Neue"/>
            </a:endParaRPr>
          </a:p>
          <a:p>
            <a:pPr algn="ctr">
              <a:buClr>
                <a:srgbClr val="C00000"/>
              </a:buClr>
              <a:buSzPts val="3600"/>
            </a:pP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trong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năm</a:t>
            </a:r>
            <a:endParaRPr dirty="0">
              <a:solidFill>
                <a:schemeClr val="dk1"/>
              </a:solidFill>
              <a:latin typeface="Times New Roman" pitchFamily="18" charset="0"/>
              <a:ea typeface="Helvetica Neue"/>
              <a:cs typeface="Times New Roman" pitchFamily="18" charset="0"/>
              <a:sym typeface="Helvetica Neue"/>
            </a:endParaRPr>
          </a:p>
        </p:txBody>
      </p:sp>
      <p:sp>
        <p:nvSpPr>
          <p:cNvPr id="235" name="Google Shape;235;p8"/>
          <p:cNvSpPr/>
          <p:nvPr/>
        </p:nvSpPr>
        <p:spPr>
          <a:xfrm>
            <a:off x="4572000" y="5638800"/>
            <a:ext cx="3139288" cy="394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724" tIns="27854" rIns="55724" bIns="27854" anchor="t" anchorCtr="0">
            <a:spAutoFit/>
          </a:bodyPr>
          <a:lstStyle/>
          <a:p>
            <a:pPr algn="ctr">
              <a:buClr>
                <a:srgbClr val="C00000"/>
              </a:buClr>
              <a:buSzPts val="3600"/>
            </a:pP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Các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tháng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trong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ea typeface="Helvetica Neue"/>
                <a:cs typeface="Times New Roman" pitchFamily="18" charset="0"/>
                <a:sym typeface="Helvetica Neue"/>
              </a:rPr>
              <a:t>năm</a:t>
            </a:r>
            <a:endParaRPr sz="2200" dirty="0">
              <a:solidFill>
                <a:schemeClr val="dk1"/>
              </a:solidFill>
              <a:latin typeface="Times New Roman" pitchFamily="18" charset="0"/>
              <a:ea typeface="Helvetica Neue"/>
              <a:cs typeface="Times New Roman" pitchFamily="18" charset="0"/>
              <a:sym typeface="Helvetica Neue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06891D-1474-4021-A822-FF518E8D84B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1371600"/>
            <a:ext cx="2514600" cy="41457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B9C469-AC30-411B-B617-E72F7C6517D0}"/>
              </a:ext>
            </a:extLst>
          </p:cNvPr>
          <p:cNvSpPr txBox="1"/>
          <p:nvPr/>
        </p:nvSpPr>
        <p:spPr>
          <a:xfrm>
            <a:off x="541953" y="200214"/>
            <a:ext cx="2047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#9Slide03 AllRoundGothic" panose="020B0703020202020104" pitchFamily="34" charset="0"/>
              </a:rPr>
              <a:t>BÀI TẬP 1: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D5C5DFFB-DE5F-466A-9156-30193FF706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6203200"/>
              </p:ext>
            </p:extLst>
          </p:nvPr>
        </p:nvGraphicFramePr>
        <p:xfrm>
          <a:off x="3383051" y="611261"/>
          <a:ext cx="5524543" cy="6021178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271396">
                  <a:extLst>
                    <a:ext uri="{9D8B030D-6E8A-4147-A177-3AD203B41FA5}">
                      <a16:colId xmlns:a16="http://schemas.microsoft.com/office/drawing/2014/main" xmlns="" val="359482092"/>
                    </a:ext>
                  </a:extLst>
                </a:gridCol>
                <a:gridCol w="1925924">
                  <a:extLst>
                    <a:ext uri="{9D8B030D-6E8A-4147-A177-3AD203B41FA5}">
                      <a16:colId xmlns:a16="http://schemas.microsoft.com/office/drawing/2014/main" xmlns="" val="2273679344"/>
                    </a:ext>
                  </a:extLst>
                </a:gridCol>
                <a:gridCol w="2327223">
                  <a:extLst>
                    <a:ext uri="{9D8B030D-6E8A-4147-A177-3AD203B41FA5}">
                      <a16:colId xmlns:a16="http://schemas.microsoft.com/office/drawing/2014/main" xmlns="" val="2421070825"/>
                    </a:ext>
                  </a:extLst>
                </a:gridCol>
              </a:tblGrid>
              <a:tr h="354323"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tiêu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endParaRPr lang="en-US" sz="1800" dirty="0">
                        <a:effectLst/>
                        <a:latin typeface="Times New Roman" pitchFamily="18" charset="0"/>
                        <a:ea typeface="Tahoma" panose="020B060403050404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VA-LEN-XI-A</a:t>
                      </a:r>
                      <a:endParaRPr lang="en-US" sz="1800" dirty="0">
                        <a:effectLst/>
                        <a:latin typeface="Times New Roman" pitchFamily="18" charset="0"/>
                        <a:ea typeface="Tahoma" panose="020B060403050404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88454670"/>
                  </a:ext>
                </a:extLst>
              </a:tr>
              <a:tr h="354323">
                <a:tc rowSpan="3">
                  <a:txBody>
                    <a:bodyPr/>
                    <a:lstStyle/>
                    <a:p>
                      <a:pPr indent="18034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Nhiệt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800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C)</a:t>
                      </a:r>
                      <a:endParaRPr lang="en-US" sz="1800" dirty="0">
                        <a:effectLst/>
                        <a:latin typeface="Times New Roman" pitchFamily="18" charset="0"/>
                        <a:ea typeface="Tahoma" panose="020B060403050404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Cao </a:t>
                      </a:r>
                      <a:r>
                        <a:rPr lang="en-US" sz="1800" dirty="0" err="1">
                          <a:effectLst/>
                        </a:rPr>
                        <a:t>nhất</a:t>
                      </a:r>
                      <a:r>
                        <a:rPr lang="en-US" sz="1800" dirty="0">
                          <a:effectLst/>
                        </a:rPr>
                        <a:t>/</a:t>
                      </a:r>
                      <a:r>
                        <a:rPr lang="en-US" sz="1800" dirty="0" err="1">
                          <a:effectLst/>
                        </a:rPr>
                        <a:t>tháng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1800"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88158538"/>
                  </a:ext>
                </a:extLst>
              </a:tr>
              <a:tr h="3543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Thấp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nhất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</a:t>
                      </a:r>
                      <a:endParaRPr lang="en-US" sz="1800" dirty="0">
                        <a:effectLst/>
                        <a:latin typeface="Times New Roman" pitchFamily="18" charset="0"/>
                        <a:ea typeface="Tahoma" panose="020B060403050404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1800">
                        <a:effectLst/>
                        <a:latin typeface="Times New Roman" pitchFamily="18" charset="0"/>
                        <a:ea typeface="Tahoma" panose="020B060403050404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03464140"/>
                  </a:ext>
                </a:extLst>
              </a:tr>
              <a:tr h="3543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Chênh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lệch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nhiệt</a:t>
                      </a:r>
                      <a:endParaRPr lang="en-US" sz="1800" dirty="0">
                        <a:effectLst/>
                        <a:latin typeface="Times New Roman" pitchFamily="18" charset="0"/>
                        <a:ea typeface="Tahoma" panose="020B060403050404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1800" dirty="0">
                        <a:effectLst/>
                        <a:latin typeface="Times New Roman" pitchFamily="18" charset="0"/>
                        <a:ea typeface="Tahoma" panose="020B060403050404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54008738"/>
                  </a:ext>
                </a:extLst>
              </a:tr>
              <a:tr h="354323">
                <a:tc rowSpan="3">
                  <a:txBody>
                    <a:bodyPr/>
                    <a:lstStyle/>
                    <a:p>
                      <a:pPr indent="18034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mưa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(mm)</a:t>
                      </a:r>
                      <a:endParaRPr lang="en-US" sz="1800" dirty="0">
                        <a:effectLst/>
                        <a:latin typeface="Times New Roman" pitchFamily="18" charset="0"/>
                        <a:ea typeface="Tahoma" panose="020B060403050404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mưa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trên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100mm</a:t>
                      </a:r>
                      <a:endParaRPr lang="en-US" sz="1800" dirty="0">
                        <a:effectLst/>
                        <a:latin typeface="Times New Roman" pitchFamily="18" charset="0"/>
                        <a:ea typeface="Tahoma" panose="020B060403050404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1800">
                        <a:effectLst/>
                        <a:latin typeface="Times New Roman" pitchFamily="18" charset="0"/>
                        <a:ea typeface="Tahoma" panose="020B060403050404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90209107"/>
                  </a:ext>
                </a:extLst>
              </a:tr>
              <a:tr h="8612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mưa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dưới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100mm</a:t>
                      </a:r>
                      <a:endParaRPr lang="en-US" sz="1800" dirty="0">
                        <a:effectLst/>
                        <a:latin typeface="Times New Roman" pitchFamily="18" charset="0"/>
                        <a:ea typeface="Tahoma" panose="020B060403050404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1800" dirty="0">
                        <a:effectLst/>
                        <a:latin typeface="Times New Roman" pitchFamily="18" charset="0"/>
                        <a:ea typeface="Tahoma" panose="020B060403050404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48215202"/>
                  </a:ext>
                </a:extLst>
              </a:tr>
              <a:tr h="9988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Lượng mưa trung bình năm</a:t>
                      </a:r>
                      <a:endParaRPr lang="en-US" sz="1800">
                        <a:effectLst/>
                        <a:latin typeface="Times New Roman" pitchFamily="18" charset="0"/>
                        <a:ea typeface="Tahoma" panose="020B060403050404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1800" dirty="0">
                        <a:effectLst/>
                        <a:latin typeface="Times New Roman" pitchFamily="18" charset="0"/>
                        <a:ea typeface="Tahoma" panose="020B060403050404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69345212"/>
                  </a:ext>
                </a:extLst>
              </a:tr>
              <a:tr h="123327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luận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chế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nhiệt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chế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mưa</a:t>
                      </a:r>
                      <a:endParaRPr lang="en-US" sz="1800" dirty="0">
                        <a:effectLst/>
                        <a:latin typeface="Times New Roman" pitchFamily="18" charset="0"/>
                        <a:ea typeface="Tahoma" panose="020B060403050404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1800" dirty="0">
                        <a:effectLst/>
                        <a:latin typeface="Times New Roman" pitchFamily="18" charset="0"/>
                        <a:ea typeface="Tahoma" panose="020B060403050404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62283488"/>
                  </a:ext>
                </a:extLst>
              </a:tr>
              <a:tr h="726306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Thuộc đới khí hậu </a:t>
                      </a:r>
                      <a:endParaRPr lang="en-US" sz="2000">
                        <a:effectLst/>
                        <a:latin typeface="Times New Roman" pitchFamily="18" charset="0"/>
                        <a:ea typeface="Tahoma" panose="020B060403050404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itchFamily="18" charset="0"/>
                        <a:ea typeface="Tahoma" panose="020B060403050404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6961677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274D9BB-513A-4F67-9637-DECD7DB50511}"/>
              </a:ext>
            </a:extLst>
          </p:cNvPr>
          <p:cNvSpPr txBox="1"/>
          <p:nvPr/>
        </p:nvSpPr>
        <p:spPr>
          <a:xfrm>
            <a:off x="5181600" y="228600"/>
            <a:ext cx="2675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2A8062E-1502-4294-8151-E63434D4B6BA}"/>
              </a:ext>
            </a:extLst>
          </p:cNvPr>
          <p:cNvSpPr txBox="1"/>
          <p:nvPr/>
        </p:nvSpPr>
        <p:spPr>
          <a:xfrm>
            <a:off x="6705600" y="990600"/>
            <a:ext cx="19346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15</a:t>
            </a:r>
            <a:r>
              <a:rPr lang="en-US" baseline="300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0</a:t>
            </a:r>
            <a:r>
              <a:rPr lang="en-US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C/ </a:t>
            </a:r>
            <a:r>
              <a:rPr lang="en-US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tháng</a:t>
            </a:r>
            <a:r>
              <a:rPr lang="en-US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8</a:t>
            </a:r>
            <a:endParaRPr lang="en-US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CD040EC-8C01-4B3F-9808-0B9BEB15C80B}"/>
              </a:ext>
            </a:extLst>
          </p:cNvPr>
          <p:cNvSpPr txBox="1"/>
          <p:nvPr/>
        </p:nvSpPr>
        <p:spPr>
          <a:xfrm>
            <a:off x="6705600" y="1371600"/>
            <a:ext cx="2133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7</a:t>
            </a:r>
            <a:r>
              <a:rPr lang="en-US" sz="2000" baseline="300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0</a:t>
            </a:r>
            <a:r>
              <a:rPr lang="en-US" sz="20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C/ </a:t>
            </a:r>
            <a:r>
              <a:rPr lang="en-US" sz="20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tháng</a:t>
            </a:r>
            <a:r>
              <a:rPr lang="en-US" sz="20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12, 1</a:t>
            </a:r>
            <a:endParaRPr 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4DD4CEF-2BE3-47DF-8056-C464078EF2C7}"/>
              </a:ext>
            </a:extLst>
          </p:cNvPr>
          <p:cNvSpPr txBox="1"/>
          <p:nvPr/>
        </p:nvSpPr>
        <p:spPr>
          <a:xfrm>
            <a:off x="7010400" y="1752600"/>
            <a:ext cx="7541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8</a:t>
            </a:r>
            <a:r>
              <a:rPr lang="en-US" sz="2000" baseline="300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0</a:t>
            </a:r>
            <a:r>
              <a:rPr lang="en-US" sz="20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9E421A5-A3AC-4871-B70A-DC33C6E3779D}"/>
              </a:ext>
            </a:extLst>
          </p:cNvPr>
          <p:cNvSpPr txBox="1"/>
          <p:nvPr/>
        </p:nvSpPr>
        <p:spPr>
          <a:xfrm>
            <a:off x="6705600" y="2133600"/>
            <a:ext cx="2068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8,9,10,11,12,1,2,3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B764CF2-70ED-4CF7-A362-BA9FBA5D58B5}"/>
              </a:ext>
            </a:extLst>
          </p:cNvPr>
          <p:cNvSpPr txBox="1"/>
          <p:nvPr/>
        </p:nvSpPr>
        <p:spPr>
          <a:xfrm>
            <a:off x="6820525" y="2820590"/>
            <a:ext cx="1944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4,5,6,7</a:t>
            </a:r>
            <a:endParaRPr lang="en-US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ACB56E5-B853-402B-9942-D6F6543AB26F}"/>
              </a:ext>
            </a:extLst>
          </p:cNvPr>
          <p:cNvSpPr txBox="1"/>
          <p:nvPr/>
        </p:nvSpPr>
        <p:spPr>
          <a:xfrm>
            <a:off x="6705600" y="3657600"/>
            <a:ext cx="1944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1416mm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4275601-7834-45A4-B8EB-FAAB6B4071D0}"/>
              </a:ext>
            </a:extLst>
          </p:cNvPr>
          <p:cNvSpPr txBox="1"/>
          <p:nvPr/>
        </p:nvSpPr>
        <p:spPr>
          <a:xfrm>
            <a:off x="4809020" y="4568254"/>
            <a:ext cx="41063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chênh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lệch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D06B4C5-ED26-406E-B4C5-607D34D1E201}"/>
              </a:ext>
            </a:extLst>
          </p:cNvPr>
          <p:cNvSpPr txBox="1"/>
          <p:nvPr/>
        </p:nvSpPr>
        <p:spPr>
          <a:xfrm>
            <a:off x="4953000" y="5791200"/>
            <a:ext cx="38215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xmlns="" id="{077C3E41-7667-4DA6-A8EB-7969448C2075}"/>
              </a:ext>
            </a:extLst>
          </p:cNvPr>
          <p:cNvSpPr/>
          <p:nvPr/>
        </p:nvSpPr>
        <p:spPr>
          <a:xfrm>
            <a:off x="0" y="0"/>
            <a:ext cx="9144000" cy="7086600"/>
          </a:xfrm>
          <a:prstGeom prst="frame">
            <a:avLst>
              <a:gd name="adj1" fmla="val 2463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2077328" y="2438400"/>
            <a:ext cx="0" cy="198120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057400" y="2452468"/>
            <a:ext cx="6096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157068" y="2909668"/>
            <a:ext cx="1524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219200" y="2895600"/>
            <a:ext cx="19928" cy="150993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576732" y="2923736"/>
            <a:ext cx="19928" cy="150993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191064" y="3824068"/>
            <a:ext cx="139973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1947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>
            <a:extLst>
              <a:ext uri="{FF2B5EF4-FFF2-40B4-BE49-F238E27FC236}">
                <a16:creationId xmlns:a16="http://schemas.microsoft.com/office/drawing/2014/main" xmlns="" id="{3E06B3D2-A320-465E-96B4-E5264F9BE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1715" y="251652"/>
            <a:ext cx="5201818" cy="6354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AFA401E9-0D59-4BE6-AFC9-A6864CCCC2D3}"/>
              </a:ext>
            </a:extLst>
          </p:cNvPr>
          <p:cNvSpPr/>
          <p:nvPr/>
        </p:nvSpPr>
        <p:spPr>
          <a:xfrm>
            <a:off x="4195635" y="2353455"/>
            <a:ext cx="202367" cy="2698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F9A5A1B-99D1-44DE-8AC6-EED2A886587E}"/>
              </a:ext>
            </a:extLst>
          </p:cNvPr>
          <p:cNvSpPr txBox="1"/>
          <p:nvPr/>
        </p:nvSpPr>
        <p:spPr>
          <a:xfrm>
            <a:off x="381000" y="685800"/>
            <a:ext cx="32589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-xi-a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8D8A794-A114-4863-9695-A34623423179}"/>
              </a:ext>
            </a:extLst>
          </p:cNvPr>
          <p:cNvSpPr txBox="1"/>
          <p:nvPr/>
        </p:nvSpPr>
        <p:spPr>
          <a:xfrm>
            <a:off x="381000" y="1905000"/>
            <a:ext cx="32589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mẻ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15CD5CB-684E-4C61-937D-628D14BCBD5C}"/>
              </a:ext>
            </a:extLst>
          </p:cNvPr>
          <p:cNvSpPr txBox="1"/>
          <p:nvPr/>
        </p:nvSpPr>
        <p:spPr>
          <a:xfrm>
            <a:off x="457200" y="3048000"/>
            <a:ext cx="34871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Weather on the Island of Ireland">
            <a:hlinkClick r:id="" action="ppaction://media"/>
            <a:extLst>
              <a:ext uri="{FF2B5EF4-FFF2-40B4-BE49-F238E27FC236}">
                <a16:creationId xmlns:a16="http://schemas.microsoft.com/office/drawing/2014/main" xmlns="" id="{13BDD765-B286-4F5C-AC5B-C9D6D49E7FC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24169" y="4040568"/>
            <a:ext cx="3087974" cy="2315980"/>
          </a:xfrm>
          <a:prstGeom prst="rect">
            <a:avLst/>
          </a:prstGeom>
        </p:spPr>
      </p:pic>
      <p:sp>
        <p:nvSpPr>
          <p:cNvPr id="8" name="Frame 7">
            <a:extLst>
              <a:ext uri="{FF2B5EF4-FFF2-40B4-BE49-F238E27FC236}">
                <a16:creationId xmlns:a16="http://schemas.microsoft.com/office/drawing/2014/main" xmlns="" id="{1B22E0C6-FE90-480E-8251-3A640E44A9E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463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78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âu hỏi 2 trang 164 Địa Lí lớp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905000"/>
            <a:ext cx="6629400" cy="43434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990600" y="533400"/>
            <a:ext cx="731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vi-VN" sz="2400" dirty="0" smtClean="0">
                <a:solidFill>
                  <a:srgbClr val="C00000"/>
                </a:solidFill>
                <a:latin typeface="+mj-lt"/>
              </a:rPr>
              <a:t>Quan </a:t>
            </a:r>
            <a:r>
              <a:rPr lang="vi-VN" sz="2400" dirty="0">
                <a:solidFill>
                  <a:srgbClr val="C00000"/>
                </a:solidFill>
                <a:latin typeface="+mj-lt"/>
              </a:rPr>
              <a:t>sát hình 15.2, em hãy so sánh đặc điểm nhiệt độ và lượng mưa của Môn-trê-an, Ca-na-da và Hà Nội, Việt Nam.</a:t>
            </a:r>
            <a:endParaRPr lang="en-US" sz="24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3" name="Google Shape;283;p12"/>
          <p:cNvGraphicFramePr/>
          <p:nvPr/>
        </p:nvGraphicFramePr>
        <p:xfrm>
          <a:off x="838200" y="838200"/>
          <a:ext cx="7557268" cy="48972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7786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786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6033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3600"/>
                        <a:buFont typeface="Helvetica Neue"/>
                        <a:buNone/>
                      </a:pPr>
                      <a:r>
                        <a:rPr lang="en-US" sz="2000" b="1" u="none" strike="noStrike" cap="none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Helvetica Neue"/>
                          <a:cs typeface="Times New Roman" pitchFamily="18" charset="0"/>
                          <a:sym typeface="Helvetica Neue"/>
                        </a:rPr>
                        <a:t>Môn</a:t>
                      </a:r>
                      <a:r>
                        <a:rPr lang="en-US" sz="2000" b="1" u="none" strike="noStrike" cap="non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Helvetica Neue"/>
                          <a:cs typeface="Times New Roman" pitchFamily="18" charset="0"/>
                          <a:sym typeface="Helvetica Neue"/>
                        </a:rPr>
                        <a:t>-</a:t>
                      </a:r>
                      <a:r>
                        <a:rPr lang="en-US" sz="2000" b="1" u="none" strike="noStrike" cap="none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Helvetica Neue"/>
                          <a:cs typeface="Times New Roman" pitchFamily="18" charset="0"/>
                          <a:sym typeface="Helvetica Neue"/>
                        </a:rPr>
                        <a:t>trê</a:t>
                      </a:r>
                      <a:r>
                        <a:rPr lang="en-US" sz="2000" b="1" u="none" strike="noStrike" cap="non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Helvetica Neue"/>
                          <a:cs typeface="Times New Roman" pitchFamily="18" charset="0"/>
                          <a:sym typeface="Helvetica Neue"/>
                        </a:rPr>
                        <a:t>-an (Montreal), Ca-</a:t>
                      </a:r>
                      <a:r>
                        <a:rPr lang="en-US" sz="2000" b="1" u="none" strike="noStrike" cap="none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Helvetica Neue"/>
                          <a:cs typeface="Times New Roman" pitchFamily="18" charset="0"/>
                          <a:sym typeface="Helvetica Neue"/>
                        </a:rPr>
                        <a:t>na</a:t>
                      </a:r>
                      <a:r>
                        <a:rPr lang="en-US" sz="2000" b="1" u="none" strike="noStrike" cap="non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Helvetica Neue"/>
                          <a:cs typeface="Times New Roman" pitchFamily="18" charset="0"/>
                          <a:sym typeface="Helvetica Neue"/>
                        </a:rPr>
                        <a:t>-</a:t>
                      </a:r>
                      <a:r>
                        <a:rPr lang="en-US" sz="2000" b="1" u="none" strike="noStrike" cap="none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Helvetica Neue"/>
                          <a:cs typeface="Times New Roman" pitchFamily="18" charset="0"/>
                          <a:sym typeface="Helvetica Neue"/>
                        </a:rPr>
                        <a:t>đa</a:t>
                      </a:r>
                      <a:r>
                        <a:rPr lang="en-US" sz="2000" b="1" u="none" strike="noStrike" cap="non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Helvetica Neue"/>
                          <a:cs typeface="Times New Roman" pitchFamily="18" charset="0"/>
                          <a:sym typeface="Helvetica Neue"/>
                        </a:rPr>
                        <a:t> </a:t>
                      </a:r>
                      <a:endParaRPr sz="2000" u="none" strike="noStrike" cap="none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839" marR="49839" marT="33093" marB="33093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3600"/>
                        <a:buFont typeface="Helvetica Neue"/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0070C0"/>
                          </a:solidFill>
                          <a:latin typeface="Times New Roman" pitchFamily="18" charset="0"/>
                          <a:ea typeface="Helvetica Neue"/>
                          <a:cs typeface="Times New Roman" pitchFamily="18" charset="0"/>
                          <a:sym typeface="Helvetica Neue"/>
                        </a:rPr>
                        <a:t>Hà Nội, Việt Nam</a:t>
                      </a:r>
                      <a:endParaRPr sz="2000" u="none" strike="noStrike" cap="none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839" marR="49839" marT="33093" marB="33093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3690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Tx/>
                        <a:buNone/>
                      </a:pP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-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Nhiệt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độ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tháng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thấp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nhất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khoảng</a:t>
                      </a:r>
                      <a:endParaRPr lang="en-US" sz="2000" b="0" i="0" u="none" strike="noStrike" cap="none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Arial"/>
                        <a:cs typeface="Times New Roman" pitchFamily="18" charset="0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Tx/>
                        <a:buNone/>
                      </a:pP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……….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Tx/>
                        <a:buNone/>
                      </a:pP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-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Nhiệt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độ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tháng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cao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nhất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khoảng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………..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Tx/>
                        <a:buNone/>
                      </a:pP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-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Biên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độ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nhiệt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độ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khoảng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………</a:t>
                      </a:r>
                      <a:endParaRPr sz="2000" b="0" i="0" u="none" strike="noStrike" cap="none" dirty="0">
                        <a:solidFill>
                          <a:schemeClr val="dk1"/>
                        </a:solidFill>
                        <a:latin typeface="Times New Roman" pitchFamily="18" charset="0"/>
                        <a:ea typeface="Arial"/>
                        <a:cs typeface="Times New Roman" pitchFamily="18" charset="0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-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Tổng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lượng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mưa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cả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năm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là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……. 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mm.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Có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nhiều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tháng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lượng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mưa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dưới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100mm.</a:t>
                      </a:r>
                      <a:endParaRPr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Arial"/>
                        <a:buNone/>
                      </a:pPr>
                      <a:endParaRPr sz="2000" b="0" i="0" u="none" strike="noStrike" cap="none" dirty="0">
                        <a:solidFill>
                          <a:schemeClr val="dk1"/>
                        </a:solidFill>
                        <a:latin typeface="Times New Roman" pitchFamily="18" charset="0"/>
                        <a:ea typeface="Arial"/>
                        <a:cs typeface="Times New Roman" pitchFamily="18" charset="0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- Ở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đới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khí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hậu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……….</a:t>
                      </a:r>
                      <a:endParaRPr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839" marR="49839" marT="33093" marB="33093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Tx/>
                        <a:buNone/>
                      </a:pP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-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Nhiệt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độ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tháng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thấp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nhất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khoảng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…………..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Tx/>
                        <a:buNone/>
                      </a:pP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-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Nhiệt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độ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tháng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cao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nhất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khoảng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………….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Tx/>
                        <a:buNone/>
                      </a:pP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-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Biên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độ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nhiệt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độ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khoảng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………</a:t>
                      </a:r>
                      <a:endParaRPr sz="20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-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Tổng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lượng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mưa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cả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năm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là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……… mm.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Mưa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nhiều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từ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tháng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…..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đến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tháng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……;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mưa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ít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hoặc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không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có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mưa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từ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tháng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…….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tới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tháng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…….</a:t>
                      </a:r>
                      <a:endParaRPr sz="2000" b="0" i="0" u="none" strike="noStrike" cap="none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Arial"/>
                        <a:cs typeface="Times New Roman" pitchFamily="18" charset="0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- Ở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đới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khí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hậu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…………..</a:t>
                      </a:r>
                      <a:endParaRPr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839" marR="49839" marT="33093" marB="33093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3" name="Google Shape;283;p12"/>
          <p:cNvGraphicFramePr/>
          <p:nvPr/>
        </p:nvGraphicFramePr>
        <p:xfrm>
          <a:off x="838200" y="838200"/>
          <a:ext cx="7557268" cy="48972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7786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786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6033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3600"/>
                        <a:buFont typeface="Helvetica Neue"/>
                        <a:buNone/>
                      </a:pPr>
                      <a:r>
                        <a:rPr lang="en-US" sz="2000" b="1" u="none" strike="noStrike" cap="none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Helvetica Neue"/>
                          <a:cs typeface="Times New Roman" pitchFamily="18" charset="0"/>
                          <a:sym typeface="Helvetica Neue"/>
                        </a:rPr>
                        <a:t>Môn</a:t>
                      </a:r>
                      <a:r>
                        <a:rPr lang="en-US" sz="2000" b="1" u="none" strike="noStrike" cap="non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Helvetica Neue"/>
                          <a:cs typeface="Times New Roman" pitchFamily="18" charset="0"/>
                          <a:sym typeface="Helvetica Neue"/>
                        </a:rPr>
                        <a:t>-</a:t>
                      </a:r>
                      <a:r>
                        <a:rPr lang="en-US" sz="2000" b="1" u="none" strike="noStrike" cap="none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Helvetica Neue"/>
                          <a:cs typeface="Times New Roman" pitchFamily="18" charset="0"/>
                          <a:sym typeface="Helvetica Neue"/>
                        </a:rPr>
                        <a:t>trê</a:t>
                      </a:r>
                      <a:r>
                        <a:rPr lang="en-US" sz="2000" b="1" u="none" strike="noStrike" cap="non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Helvetica Neue"/>
                          <a:cs typeface="Times New Roman" pitchFamily="18" charset="0"/>
                          <a:sym typeface="Helvetica Neue"/>
                        </a:rPr>
                        <a:t>-an (Montreal), Ca-</a:t>
                      </a:r>
                      <a:r>
                        <a:rPr lang="en-US" sz="2000" b="1" u="none" strike="noStrike" cap="none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Helvetica Neue"/>
                          <a:cs typeface="Times New Roman" pitchFamily="18" charset="0"/>
                          <a:sym typeface="Helvetica Neue"/>
                        </a:rPr>
                        <a:t>na</a:t>
                      </a:r>
                      <a:r>
                        <a:rPr lang="en-US" sz="2000" b="1" u="none" strike="noStrike" cap="non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Helvetica Neue"/>
                          <a:cs typeface="Times New Roman" pitchFamily="18" charset="0"/>
                          <a:sym typeface="Helvetica Neue"/>
                        </a:rPr>
                        <a:t>-</a:t>
                      </a:r>
                      <a:r>
                        <a:rPr lang="en-US" sz="2000" b="1" u="none" strike="noStrike" cap="none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Helvetica Neue"/>
                          <a:cs typeface="Times New Roman" pitchFamily="18" charset="0"/>
                          <a:sym typeface="Helvetica Neue"/>
                        </a:rPr>
                        <a:t>đa</a:t>
                      </a:r>
                      <a:r>
                        <a:rPr lang="en-US" sz="2000" b="1" u="none" strike="noStrike" cap="none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Helvetica Neue"/>
                          <a:cs typeface="Times New Roman" pitchFamily="18" charset="0"/>
                          <a:sym typeface="Helvetica Neue"/>
                        </a:rPr>
                        <a:t> </a:t>
                      </a:r>
                      <a:endParaRPr sz="2000" u="none" strike="noStrike" cap="none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839" marR="49839" marT="33093" marB="33093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3600"/>
                        <a:buFont typeface="Helvetica Neue"/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0070C0"/>
                          </a:solidFill>
                          <a:latin typeface="Times New Roman" pitchFamily="18" charset="0"/>
                          <a:ea typeface="Helvetica Neue"/>
                          <a:cs typeface="Times New Roman" pitchFamily="18" charset="0"/>
                          <a:sym typeface="Helvetica Neue"/>
                        </a:rPr>
                        <a:t>Hà Nội, Việt Nam</a:t>
                      </a:r>
                      <a:endParaRPr sz="2000" u="none" strike="noStrike" cap="none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839" marR="49839" marT="33093" marB="33093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3690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Tx/>
                        <a:buNone/>
                      </a:pP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-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Nhiệt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độ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tháng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thấp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nhất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khoảng</a:t>
                      </a:r>
                      <a:endParaRPr lang="en-US" sz="2000" b="0" i="0" u="none" strike="noStrike" cap="none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Arial"/>
                        <a:cs typeface="Times New Roman" pitchFamily="18" charset="0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Tx/>
                        <a:buNone/>
                      </a:pP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-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10</a:t>
                      </a:r>
                      <a:r>
                        <a:rPr lang="en-US" sz="2000" b="0" i="0" u="none" strike="noStrike" cap="none" baseline="30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0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C.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Tx/>
                        <a:buNone/>
                      </a:pP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-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Nhiệt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độ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tháng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cao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nhất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khoảng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23</a:t>
                      </a:r>
                      <a:r>
                        <a:rPr lang="en-US" sz="2000" b="0" i="0" u="none" strike="noStrike" cap="none" baseline="30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0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C.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Tx/>
                        <a:buNone/>
                      </a:pP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-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Biên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độ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nhiệt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độ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khoảng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33</a:t>
                      </a:r>
                      <a:r>
                        <a:rPr lang="en-US" sz="2000" b="0" i="0" u="none" strike="noStrike" cap="none" baseline="300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0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C.</a:t>
                      </a:r>
                      <a:endParaRPr sz="2000" b="0" i="0" u="none" strike="noStrike" cap="none" dirty="0">
                        <a:solidFill>
                          <a:schemeClr val="dk1"/>
                        </a:solidFill>
                        <a:latin typeface="Times New Roman" pitchFamily="18" charset="0"/>
                        <a:ea typeface="Arial"/>
                        <a:cs typeface="Times New Roman" pitchFamily="18" charset="0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-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Tổng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lượng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mưa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cả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năm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là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1040 mm.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Có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nhiều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tháng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lượng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mưa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dưới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100mm.</a:t>
                      </a:r>
                      <a:endParaRPr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Arial"/>
                        <a:buNone/>
                      </a:pPr>
                      <a:endParaRPr sz="2000" b="0" i="0" u="none" strike="noStrike" cap="none" dirty="0">
                        <a:solidFill>
                          <a:schemeClr val="dk1"/>
                        </a:solidFill>
                        <a:latin typeface="Times New Roman" pitchFamily="18" charset="0"/>
                        <a:ea typeface="Arial"/>
                        <a:cs typeface="Times New Roman" pitchFamily="18" charset="0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- Ở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đới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khí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hậu</a:t>
                      </a:r>
                      <a:r>
                        <a:rPr lang="en-US" sz="2000" b="0" i="0" u="none" strike="noStrike" cap="none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ôn</a:t>
                      </a:r>
                      <a:r>
                        <a:rPr lang="en-US" sz="2000" b="0" i="0" u="none" strike="noStrike" cap="none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đới</a:t>
                      </a:r>
                      <a:r>
                        <a:rPr lang="en-US" sz="2000" b="0" i="0" u="none" strike="noStrike" cap="none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.</a:t>
                      </a:r>
                      <a:endParaRPr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839" marR="49839" marT="33093" marB="33093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Tx/>
                        <a:buNone/>
                      </a:pP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-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Nhiệt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độ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tháng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thấp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nhất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khoảng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17</a:t>
                      </a:r>
                      <a:r>
                        <a:rPr lang="en-US" sz="2000" b="0" i="0" u="none" strike="noStrike" cap="none" baseline="30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0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Tx/>
                        <a:buNone/>
                      </a:pP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-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Nhiệt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độ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tháng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cao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nhất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khoảng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30</a:t>
                      </a:r>
                      <a:r>
                        <a:rPr lang="en-US" sz="2000" b="0" i="0" u="none" strike="noStrike" cap="none" baseline="30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0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C.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Tx/>
                        <a:buNone/>
                      </a:pP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-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Biên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độ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nhiệt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độ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khoảng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13</a:t>
                      </a:r>
                      <a:r>
                        <a:rPr lang="en-US" sz="2000" b="0" i="0" u="none" strike="noStrike" cap="none" baseline="30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0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C.</a:t>
                      </a:r>
                      <a:endParaRPr sz="20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-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Tổng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lượng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mưa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cả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năm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là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1724 mm.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Mưa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nhiều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từ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tháng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5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đến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tháng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10;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mưa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ít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hoặc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không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có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mưa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từ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tháng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11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tới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tháng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4.</a:t>
                      </a:r>
                      <a:endParaRPr sz="2000" b="0" i="0" u="none" strike="noStrike" cap="none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Arial"/>
                        <a:cs typeface="Times New Roman" pitchFamily="18" charset="0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- Ở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đới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khí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hậu</a:t>
                      </a:r>
                      <a:r>
                        <a:rPr lang="en-US" sz="2000" b="0" i="0" u="none" strike="noStrike" cap="non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nhiệt</a:t>
                      </a:r>
                      <a:r>
                        <a:rPr lang="en-US" sz="2000" b="0" i="0" u="none" strike="noStrike" cap="none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đới</a:t>
                      </a:r>
                      <a:r>
                        <a:rPr lang="en-US" sz="2000" b="0" i="0" u="none" strike="noStrike" cap="none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.</a:t>
                      </a:r>
                      <a:endParaRPr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839" marR="49839" marT="33093" marB="33093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13" descr="1-47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-19898" y="216000"/>
            <a:ext cx="9151786" cy="6705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3" descr="1-48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0" y="3985660"/>
            <a:ext cx="3710722" cy="287234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3"/>
          <p:cNvSpPr/>
          <p:nvPr/>
        </p:nvSpPr>
        <p:spPr>
          <a:xfrm>
            <a:off x="1043688" y="1939205"/>
            <a:ext cx="7024612" cy="119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724" tIns="27854" rIns="55724" bIns="27854" anchor="t" anchorCtr="0">
            <a:spAutoFit/>
          </a:bodyPr>
          <a:lstStyle/>
          <a:p>
            <a:pPr algn="just">
              <a:buClr>
                <a:schemeClr val="dk1"/>
              </a:buClr>
              <a:buSzPts val="6000"/>
            </a:pPr>
            <a:r>
              <a:rPr lang="en-US" sz="3700" dirty="0" err="1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Khi</a:t>
            </a:r>
            <a:r>
              <a:rPr lang="en-US" sz="3700" dirty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700" dirty="0" err="1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phân</a:t>
            </a:r>
            <a:r>
              <a:rPr lang="en-US" sz="3700" dirty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700" dirty="0" err="1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tích</a:t>
            </a:r>
            <a:r>
              <a:rPr lang="en-US" sz="3700" dirty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700" dirty="0" err="1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biểu</a:t>
            </a:r>
            <a:r>
              <a:rPr lang="en-US" sz="3700" dirty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700" dirty="0" err="1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đồ</a:t>
            </a:r>
            <a:r>
              <a:rPr lang="en-US" sz="3700" dirty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700" dirty="0" err="1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nhiệt</a:t>
            </a:r>
            <a:r>
              <a:rPr lang="en-US" sz="3700" dirty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700" dirty="0" err="1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độ</a:t>
            </a:r>
            <a:r>
              <a:rPr lang="en-US" sz="3700" dirty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700" dirty="0" err="1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và</a:t>
            </a:r>
            <a:r>
              <a:rPr lang="en-US" sz="3700" dirty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700" dirty="0" err="1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lượng</a:t>
            </a:r>
            <a:r>
              <a:rPr lang="en-US" sz="3700" dirty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700" dirty="0" err="1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mưa</a:t>
            </a:r>
            <a:r>
              <a:rPr lang="en-US" sz="3700" dirty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, </a:t>
            </a:r>
            <a:r>
              <a:rPr lang="en-US" sz="3700" dirty="0" err="1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em</a:t>
            </a:r>
            <a:r>
              <a:rPr lang="en-US" sz="3700" dirty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700" dirty="0" err="1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cần</a:t>
            </a:r>
            <a:r>
              <a:rPr lang="en-US" sz="3700" dirty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700" dirty="0" err="1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chú</a:t>
            </a:r>
            <a:r>
              <a:rPr lang="en-US" sz="3700" dirty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ý </a:t>
            </a:r>
            <a:r>
              <a:rPr lang="en-US" sz="3700" dirty="0" err="1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những</a:t>
            </a:r>
            <a:r>
              <a:rPr lang="en-US" sz="3700" dirty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700" dirty="0" err="1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gì</a:t>
            </a:r>
            <a:r>
              <a:rPr lang="en-US" sz="3700" dirty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?</a:t>
            </a:r>
            <a:endParaRPr sz="3700" dirty="0">
              <a:solidFill>
                <a:srgbClr val="C00000"/>
              </a:solidFill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293" name="Google Shape;293;p13"/>
          <p:cNvSpPr txBox="1"/>
          <p:nvPr/>
        </p:nvSpPr>
        <p:spPr>
          <a:xfrm>
            <a:off x="2979462" y="1037307"/>
            <a:ext cx="3153064" cy="671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724" tIns="27854" rIns="55724" bIns="27854" anchor="t" anchorCtr="0">
            <a:spAutoFit/>
          </a:bodyPr>
          <a:lstStyle/>
          <a:p>
            <a:pPr algn="ctr">
              <a:buClr>
                <a:srgbClr val="FF0066"/>
              </a:buClr>
              <a:buSzPts val="6600"/>
            </a:pPr>
            <a:r>
              <a:rPr lang="en-US" sz="4000" b="1" dirty="0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rPr>
              <a:t>LUYỆN TẬP</a:t>
            </a:r>
            <a:endParaRPr sz="4000" b="1" dirty="0">
              <a:solidFill>
                <a:srgbClr val="FF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14" descr="1-17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-58832" y="4069532"/>
            <a:ext cx="9202832" cy="2788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4" descr="1-31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1471657" y="250469"/>
            <a:ext cx="5730032" cy="6203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4" descr="1-34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6312293" y="2937830"/>
            <a:ext cx="2831707" cy="3983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4" descr="1-33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0" y="-420510"/>
            <a:ext cx="2242525" cy="7278511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4"/>
          <p:cNvSpPr/>
          <p:nvPr/>
        </p:nvSpPr>
        <p:spPr>
          <a:xfrm>
            <a:off x="2301357" y="2490930"/>
            <a:ext cx="4232825" cy="2733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724" tIns="27854" rIns="55724" bIns="27854" anchor="t" anchorCtr="0">
            <a:spAutoFit/>
          </a:bodyPr>
          <a:lstStyle/>
          <a:p>
            <a:pPr algn="just">
              <a:buClr>
                <a:schemeClr val="dk1"/>
              </a:buClr>
              <a:buSzPts val="4800"/>
            </a:pPr>
            <a:r>
              <a:rPr lang="en-US" sz="2900" dirty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- </a:t>
            </a:r>
            <a:r>
              <a:rPr lang="en-US" sz="2900" dirty="0" err="1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Nhiệm</a:t>
            </a:r>
            <a:r>
              <a:rPr lang="en-US" sz="2900" dirty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2900" dirty="0" err="1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vụ</a:t>
            </a:r>
            <a:r>
              <a:rPr lang="en-US" sz="2900" dirty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: </a:t>
            </a:r>
            <a:r>
              <a:rPr lang="en-US" sz="2900" dirty="0" err="1">
                <a:solidFill>
                  <a:srgbClr val="C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Sưu</a:t>
            </a:r>
            <a:r>
              <a:rPr lang="en-US" sz="2900" dirty="0">
                <a:solidFill>
                  <a:srgbClr val="C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2900" dirty="0" err="1">
                <a:solidFill>
                  <a:srgbClr val="C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tầm</a:t>
            </a:r>
            <a:r>
              <a:rPr lang="en-US" sz="2900" dirty="0">
                <a:solidFill>
                  <a:srgbClr val="C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2900" dirty="0" err="1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một</a:t>
            </a:r>
            <a:r>
              <a:rPr lang="en-US" sz="2900" dirty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2900" dirty="0" err="1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biểu</a:t>
            </a:r>
            <a:r>
              <a:rPr lang="en-US" sz="2900" dirty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2900" dirty="0" err="1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đồ</a:t>
            </a:r>
            <a:r>
              <a:rPr lang="en-US" sz="2900" dirty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2900" dirty="0" err="1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nhiệt</a:t>
            </a:r>
            <a:r>
              <a:rPr lang="en-US" sz="2900" dirty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2900" dirty="0" err="1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độ</a:t>
            </a:r>
            <a:r>
              <a:rPr lang="en-US" sz="2900" dirty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2900" dirty="0" err="1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và</a:t>
            </a:r>
            <a:r>
              <a:rPr lang="en-US" sz="2900" dirty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2900" dirty="0" err="1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lượng</a:t>
            </a:r>
            <a:r>
              <a:rPr lang="en-US" sz="2900" dirty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2900" dirty="0" err="1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mưa</a:t>
            </a:r>
            <a:r>
              <a:rPr lang="en-US" sz="2900" dirty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ở </a:t>
            </a:r>
            <a:r>
              <a:rPr lang="en-US" sz="2900" dirty="0" err="1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địa</a:t>
            </a:r>
            <a:r>
              <a:rPr lang="en-US" sz="2900" dirty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2900" dirty="0" err="1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phương</a:t>
            </a:r>
            <a:r>
              <a:rPr lang="en-US" sz="2900" dirty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2900" dirty="0" err="1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em</a:t>
            </a:r>
            <a:r>
              <a:rPr lang="en-US" sz="2900" dirty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2900" dirty="0" err="1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và</a:t>
            </a:r>
            <a:r>
              <a:rPr lang="en-US" sz="2900" dirty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2900" dirty="0" err="1">
                <a:solidFill>
                  <a:srgbClr val="C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phân</a:t>
            </a:r>
            <a:r>
              <a:rPr lang="en-US" sz="2900" dirty="0">
                <a:solidFill>
                  <a:srgbClr val="C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2900" dirty="0" err="1">
                <a:solidFill>
                  <a:srgbClr val="C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tích</a:t>
            </a:r>
            <a:r>
              <a:rPr lang="en-US" sz="2900" dirty="0">
                <a:solidFill>
                  <a:srgbClr val="C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.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chemeClr val="dk1"/>
              </a:buClr>
              <a:buSzPts val="4800"/>
            </a:pPr>
            <a:r>
              <a:rPr lang="en-US" sz="2900" dirty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- </a:t>
            </a:r>
            <a:r>
              <a:rPr lang="en-US" sz="2900" dirty="0" err="1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Thực</a:t>
            </a:r>
            <a:r>
              <a:rPr lang="en-US" sz="2900" dirty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2900" dirty="0" err="1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hiện</a:t>
            </a:r>
            <a:r>
              <a:rPr lang="en-US" sz="2900" dirty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2900" dirty="0" err="1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theo</a:t>
            </a:r>
            <a:r>
              <a:rPr lang="en-US" sz="2900" dirty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2900" dirty="0" err="1">
                <a:solidFill>
                  <a:srgbClr val="C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cá</a:t>
            </a:r>
            <a:r>
              <a:rPr lang="en-US" sz="2900" dirty="0">
                <a:solidFill>
                  <a:srgbClr val="C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2900" dirty="0" err="1">
                <a:solidFill>
                  <a:srgbClr val="C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nhân</a:t>
            </a:r>
            <a:r>
              <a:rPr lang="en-US" sz="2900" dirty="0">
                <a:solidFill>
                  <a:srgbClr val="C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.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chemeClr val="dk1"/>
              </a:buClr>
              <a:buSzPts val="4800"/>
            </a:pPr>
            <a:r>
              <a:rPr lang="en-US" sz="2900" dirty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- </a:t>
            </a:r>
            <a:r>
              <a:rPr lang="en-US" sz="2900" dirty="0" err="1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Nộp</a:t>
            </a:r>
            <a:r>
              <a:rPr lang="en-US" sz="2900" dirty="0">
                <a:solidFill>
                  <a:schemeClr val="dk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2900" dirty="0" err="1">
                <a:solidFill>
                  <a:srgbClr val="C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sau</a:t>
            </a:r>
            <a:r>
              <a:rPr lang="en-US" sz="2900" dirty="0">
                <a:solidFill>
                  <a:srgbClr val="C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1 </a:t>
            </a:r>
            <a:r>
              <a:rPr lang="en-US" sz="2900" dirty="0" err="1">
                <a:solidFill>
                  <a:srgbClr val="C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tuần</a:t>
            </a:r>
            <a:r>
              <a:rPr lang="en-US" sz="2900" dirty="0">
                <a:solidFill>
                  <a:srgbClr val="C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.</a:t>
            </a:r>
            <a:endParaRPr sz="2900" dirty="0">
              <a:solidFill>
                <a:srgbClr val="C00000"/>
              </a:solidFill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304" name="Google Shape;304;p14"/>
          <p:cNvSpPr txBox="1"/>
          <p:nvPr/>
        </p:nvSpPr>
        <p:spPr>
          <a:xfrm>
            <a:off x="2794859" y="1636915"/>
            <a:ext cx="3153064" cy="671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724" tIns="27854" rIns="55724" bIns="27854" anchor="t" anchorCtr="0">
            <a:spAutoFit/>
          </a:bodyPr>
          <a:lstStyle/>
          <a:p>
            <a:pPr algn="ctr">
              <a:buClr>
                <a:srgbClr val="FF0066"/>
              </a:buClr>
              <a:buSzPts val="6600"/>
            </a:pP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VẬN DỤNG</a:t>
            </a:r>
            <a:endParaRPr sz="4000" b="1" dirty="0">
              <a:solidFill>
                <a:srgbClr val="FF0066"/>
              </a:solidFill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654</Words>
  <Application>Microsoft Office PowerPoint</Application>
  <PresentationFormat>On-screen Show (4:3)</PresentationFormat>
  <Paragraphs>92</Paragraphs>
  <Slides>10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NCC</dc:creator>
  <cp:lastModifiedBy>NCC</cp:lastModifiedBy>
  <cp:revision>12</cp:revision>
  <dcterms:created xsi:type="dcterms:W3CDTF">2023-04-03T12:42:56Z</dcterms:created>
  <dcterms:modified xsi:type="dcterms:W3CDTF">2023-04-03T13:44:45Z</dcterms:modified>
</cp:coreProperties>
</file>