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9" r:id="rId2"/>
    <p:sldId id="256" r:id="rId3"/>
    <p:sldId id="266" r:id="rId4"/>
    <p:sldId id="267" r:id="rId5"/>
    <p:sldId id="293" r:id="rId6"/>
    <p:sldId id="303" r:id="rId7"/>
    <p:sldId id="268" r:id="rId8"/>
    <p:sldId id="302" r:id="rId9"/>
    <p:sldId id="304" r:id="rId10"/>
    <p:sldId id="297" r:id="rId11"/>
    <p:sldId id="301" r:id="rId12"/>
    <p:sldId id="300" r:id="rId13"/>
    <p:sldId id="294" r:id="rId14"/>
  </p:sldIdLst>
  <p:sldSz cx="18288000" cy="10287000"/>
  <p:notesSz cx="6858000" cy="9144000"/>
  <p:embeddedFontLst>
    <p:embeddedFont>
      <p:font typeface="#9Slide04 Maitree Bold" panose="00000800000000000000"/>
      <p:bold r:id="rId16"/>
    </p:embeddedFont>
    <p:embeddedFont>
      <p:font typeface="#9Slide07 IcielSoup of Justice"/>
      <p:regular r:id="rId17"/>
    </p:embeddedFont>
    <p:embeddedFont>
      <p:font typeface="#9Slide07 SVNBango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459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9B18C-1097-440C-89C7-3BF75114D8B9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EC43-C71A-4214-A157-A1E56201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nay).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(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endParaRPr lang="en-US" baseline="0" dirty="0"/>
          </a:p>
          <a:p>
            <a:r>
              <a:rPr lang="en-US" baseline="0" dirty="0"/>
              <a:t>+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nhì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baseline="0" dirty="0"/>
          </a:p>
          <a:p>
            <a:r>
              <a:rPr lang="en-US" baseline="0" dirty="0"/>
              <a:t>+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talk show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(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8EC43-C71A-4214-A157-A1E5620154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6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baseline="0" dirty="0"/>
              <a:t> ý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dữ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, HS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đúc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dàn</a:t>
            </a:r>
            <a:r>
              <a:rPr lang="en-US" baseline="0" dirty="0"/>
              <a:t> ý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8EC43-C71A-4214-A157-A1E5620154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1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EC43-C71A-4214-A157-A1E5620154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AC2BFA0-6CBF-1865-5BA1-46FED122295C}"/>
              </a:ext>
            </a:extLst>
          </p:cNvPr>
          <p:cNvSpPr/>
          <p:nvPr/>
        </p:nvSpPr>
        <p:spPr>
          <a:xfrm>
            <a:off x="3505200" y="4425300"/>
            <a:ext cx="10940273" cy="6823996"/>
          </a:xfrm>
          <a:custGeom>
            <a:avLst/>
            <a:gdLst/>
            <a:ahLst/>
            <a:cxnLst/>
            <a:rect l="l" t="t" r="r" b="b"/>
            <a:pathLst>
              <a:path w="13193747" h="8229600">
                <a:moveTo>
                  <a:pt x="0" y="0"/>
                </a:moveTo>
                <a:lnTo>
                  <a:pt x="13193748" y="0"/>
                </a:lnTo>
                <a:lnTo>
                  <a:pt x="131937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0A9342E-1E02-90E2-59CA-985C6553C8DA}"/>
              </a:ext>
            </a:extLst>
          </p:cNvPr>
          <p:cNvSpPr/>
          <p:nvPr/>
        </p:nvSpPr>
        <p:spPr>
          <a:xfrm>
            <a:off x="-76200" y="571500"/>
            <a:ext cx="7368791" cy="2438400"/>
          </a:xfrm>
          <a:custGeom>
            <a:avLst/>
            <a:gdLst/>
            <a:ahLst/>
            <a:cxnLst/>
            <a:rect l="l" t="t" r="r" b="b"/>
            <a:pathLst>
              <a:path w="9360281" h="3097402">
                <a:moveTo>
                  <a:pt x="0" y="0"/>
                </a:moveTo>
                <a:lnTo>
                  <a:pt x="9360281" y="0"/>
                </a:lnTo>
                <a:lnTo>
                  <a:pt x="9360281" y="3097402"/>
                </a:lnTo>
                <a:lnTo>
                  <a:pt x="0" y="30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7EA3F6D-49D4-4733-40BD-B4B32B0A2132}"/>
              </a:ext>
            </a:extLst>
          </p:cNvPr>
          <p:cNvSpPr txBox="1"/>
          <p:nvPr/>
        </p:nvSpPr>
        <p:spPr>
          <a:xfrm>
            <a:off x="457200" y="571500"/>
            <a:ext cx="304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Bản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tin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08DE62E-5917-2DB7-2255-187685CDEE51}"/>
              </a:ext>
            </a:extLst>
          </p:cNvPr>
          <p:cNvSpPr txBox="1"/>
          <p:nvPr/>
        </p:nvSpPr>
        <p:spPr>
          <a:xfrm>
            <a:off x="2438400" y="1562100"/>
            <a:ext cx="304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Thời</a:t>
            </a:r>
            <a:r>
              <a:rPr lang="en-US" sz="6000" dirty="0">
                <a:solidFill>
                  <a:schemeClr val="bg1"/>
                </a:solidFill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sự</a:t>
            </a:r>
            <a:endParaRPr lang="en-US" sz="6000" dirty="0">
              <a:solidFill>
                <a:schemeClr val="bg1"/>
              </a:solidFill>
              <a:latin typeface="#9Slide04 Maitree Bold" panose="00000800000000000000" pitchFamily="2" charset="-34"/>
              <a:cs typeface="#9Slide04 Maitree Bold" panose="00000800000000000000" pitchFamily="2" charset="-34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6675B73-4595-8ACF-6DE2-D05A6878B4A9}"/>
              </a:ext>
            </a:extLst>
          </p:cNvPr>
          <p:cNvSpPr txBox="1"/>
          <p:nvPr/>
        </p:nvSpPr>
        <p:spPr>
          <a:xfrm>
            <a:off x="288536" y="2838679"/>
            <a:ext cx="17373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Vấn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đề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có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tính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thời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sự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</a:p>
          <a:p>
            <a:pPr algn="ctr"/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trong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đời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sống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của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lứa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tuổi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học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sinh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48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hiện</a:t>
            </a:r>
            <a:r>
              <a:rPr lang="en-US" sz="48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66617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23671-F789-336C-9B44-4D6564DF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62" y="0"/>
            <a:ext cx="720807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866900"/>
            <a:ext cx="1318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7200" b="0" i="0" dirty="0">
                <a:solidFill>
                  <a:srgbClr val="C00000"/>
                </a:solidFill>
                <a:effectLst/>
                <a:latin typeface="#9Slide07 SVNBang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7200" b="0" i="0" dirty="0">
                <a:solidFill>
                  <a:srgbClr val="C00000"/>
                </a:solidFill>
                <a:effectLst/>
                <a:latin typeface="#9Slide07 SVNBang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7200" b="0" i="0" dirty="0">
              <a:solidFill>
                <a:srgbClr val="C00000"/>
              </a:solidFill>
              <a:effectLst/>
              <a:latin typeface="#9Slide07 SVNBang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7200" b="0" i="0" dirty="0">
              <a:solidFill>
                <a:srgbClr val="C00000"/>
              </a:solidFill>
              <a:effectLst/>
              <a:latin typeface="#9Slide07 SVNBang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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talk show</a:t>
            </a:r>
          </a:p>
          <a:p>
            <a:pPr algn="just"/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20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phút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D7EB512-F41A-70C8-8035-4024FD9DCC1B}"/>
              </a:ext>
            </a:extLst>
          </p:cNvPr>
          <p:cNvSpPr/>
          <p:nvPr/>
        </p:nvSpPr>
        <p:spPr>
          <a:xfrm>
            <a:off x="12383262" y="2768858"/>
            <a:ext cx="5904738" cy="8229600"/>
          </a:xfrm>
          <a:custGeom>
            <a:avLst/>
            <a:gdLst/>
            <a:ahLst/>
            <a:cxnLst/>
            <a:rect l="l" t="t" r="r" b="b"/>
            <a:pathLst>
              <a:path w="5904738" h="8229600">
                <a:moveTo>
                  <a:pt x="0" y="0"/>
                </a:moveTo>
                <a:lnTo>
                  <a:pt x="5904738" y="0"/>
                </a:lnTo>
                <a:lnTo>
                  <a:pt x="59047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65865"/>
            <a:ext cx="1668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0" i="0" dirty="0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Talk show- </a:t>
            </a:r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thiếu</a:t>
            </a:r>
            <a:r>
              <a:rPr lang="en-US" sz="7200" b="0" i="0" dirty="0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 </a:t>
            </a:r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niên</a:t>
            </a:r>
            <a:r>
              <a:rPr lang="en-US" sz="7200" b="0" i="0" dirty="0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 </a:t>
            </a:r>
            <a:r>
              <a:rPr lang="en-US" sz="7200" b="0" i="0" dirty="0" err="1">
                <a:solidFill>
                  <a:srgbClr val="C00000"/>
                </a:solidFill>
                <a:effectLst/>
                <a:latin typeface="#9Slide07 SVNBango" panose="02000000000000000000" pitchFamily="2" charset="0"/>
              </a:rPr>
              <a:t>nói</a:t>
            </a:r>
            <a:endParaRPr lang="vi-VN" sz="7200" b="0" i="0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85800" y="3676079"/>
            <a:ext cx="17068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Một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vấn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đề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có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tính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thời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sự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trong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đời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sống</a:t>
            </a:r>
            <a:endParaRPr lang="en-US" sz="5400" dirty="0">
              <a:latin typeface="#9Slide04 Maitree Bold" panose="00000800000000000000" pitchFamily="2" charset="-34"/>
              <a:cs typeface="#9Slide04 Maitree Bold" panose="00000800000000000000" pitchFamily="2" charset="-34"/>
            </a:endParaRPr>
          </a:p>
          <a:p>
            <a:pPr algn="ctr"/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của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lứa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tuổi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học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sinh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</a:t>
            </a:r>
            <a:r>
              <a:rPr lang="en-US" sz="5400" dirty="0" err="1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hiện</a:t>
            </a:r>
            <a:r>
              <a:rPr lang="en-US" sz="5400" dirty="0">
                <a:latin typeface="#9Slide04 Maitree Bold" panose="00000800000000000000" pitchFamily="2" charset="-34"/>
                <a:cs typeface="#9Slide04 Maitree Bold" panose="00000800000000000000" pitchFamily="2" charset="-34"/>
              </a:rPr>
              <a:t> nay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AEF5CF-145C-C80B-63FA-03BDB879C99B}"/>
              </a:ext>
            </a:extLst>
          </p:cNvPr>
          <p:cNvSpPr/>
          <p:nvPr/>
        </p:nvSpPr>
        <p:spPr>
          <a:xfrm>
            <a:off x="5486400" y="6558441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4F6EA9-FEC8-ED54-2134-2B0E84CE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753" y="0"/>
            <a:ext cx="707649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5130576" y="2423415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708547" y="2476500"/>
            <a:ext cx="7004506" cy="1280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41: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00462" y="4015710"/>
            <a:ext cx="1325879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81400" y="342900"/>
            <a:ext cx="13258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3.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Hồn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nước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nằm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#9Slide07 SVNBango" panose="02000000000000000000" pitchFamily="2" charset="0"/>
              </a:rPr>
              <a:t>mẹ</a:t>
            </a:r>
            <a:r>
              <a:rPr lang="en-US" sz="5400" dirty="0">
                <a:solidFill>
                  <a:srgbClr val="002060"/>
                </a:solidFill>
                <a:latin typeface="#9Slide07 SVNBango" panose="02000000000000000000" pitchFamily="2" charset="0"/>
              </a:rPr>
              <a:t> cha</a:t>
            </a:r>
            <a:endParaRPr lang="vi-VN" sz="5400" dirty="0">
              <a:solidFill>
                <a:srgbClr val="002060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7C4886D-4FFD-D10E-3A30-291CDC173087}"/>
              </a:ext>
            </a:extLst>
          </p:cNvPr>
          <p:cNvSpPr/>
          <p:nvPr/>
        </p:nvSpPr>
        <p:spPr>
          <a:xfrm flipH="1">
            <a:off x="1080598" y="2005822"/>
            <a:ext cx="3538728" cy="8229600"/>
          </a:xfrm>
          <a:custGeom>
            <a:avLst/>
            <a:gdLst/>
            <a:ahLst/>
            <a:cxnLst/>
            <a:rect l="l" t="t" r="r" b="b"/>
            <a:pathLst>
              <a:path w="3538728" h="8229600">
                <a:moveTo>
                  <a:pt x="0" y="0"/>
                </a:moveTo>
                <a:lnTo>
                  <a:pt x="3538728" y="0"/>
                </a:lnTo>
                <a:lnTo>
                  <a:pt x="35387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25D1E5C-3B14-846E-2FBE-E0BA1727093A}"/>
              </a:ext>
            </a:extLst>
          </p:cNvPr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09800" y="3390900"/>
            <a:ext cx="11963400" cy="4308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I. </a:t>
            </a:r>
          </a:p>
          <a:p>
            <a:pPr algn="ctr">
              <a:lnSpc>
                <a:spcPts val="16799"/>
              </a:lnSpc>
            </a:pP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Trước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khi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NÓI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484F6A2-CA4B-47EF-1B77-643FDE1AD6FD}"/>
              </a:ext>
            </a:extLst>
          </p:cNvPr>
          <p:cNvSpPr/>
          <p:nvPr/>
        </p:nvSpPr>
        <p:spPr>
          <a:xfrm>
            <a:off x="7315200" y="723900"/>
            <a:ext cx="10507251" cy="9390856"/>
          </a:xfrm>
          <a:custGeom>
            <a:avLst/>
            <a:gdLst/>
            <a:ahLst/>
            <a:cxnLst/>
            <a:rect l="l" t="t" r="r" b="b"/>
            <a:pathLst>
              <a:path w="6822918" h="6097983">
                <a:moveTo>
                  <a:pt x="0" y="0"/>
                </a:moveTo>
                <a:lnTo>
                  <a:pt x="6822918" y="0"/>
                </a:lnTo>
                <a:lnTo>
                  <a:pt x="6822918" y="6097983"/>
                </a:lnTo>
                <a:lnTo>
                  <a:pt x="0" y="6097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80" b="98090" l="9941" r="97107">
                          <a14:foregroundMark x1="97181" y1="49252" x2="92136" y2="74252"/>
                          <a14:foregroundMark x1="80341" y1="5814" x2="80786" y2="16611"/>
                          <a14:foregroundMark x1="75000" y1="1080" x2="75593" y2="5731"/>
                          <a14:foregroundMark x1="62389" y1="94186" x2="77226" y2="87625"/>
                          <a14:foregroundMark x1="81899" y1="97010" x2="62685" y2="98339"/>
                          <a14:foregroundMark x1="62685" y1="98339" x2="57344" y2="95017"/>
                          <a14:foregroundMark x1="57344" y1="95017" x2="56973" y2="88953"/>
                          <a14:foregroundMark x1="56973" y1="88953" x2="57344" y2="88206"/>
                          <a14:foregroundMark x1="52745" y1="99419" x2="81677" y2="96262"/>
                          <a14:foregroundMark x1="81677" y1="96262" x2="85089" y2="98090"/>
                          <a14:foregroundMark x1="79674" y1="33472" x2="77671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00100"/>
            <a:ext cx="1524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vi-VN" sz="44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+mj-lt"/>
              </a:rPr>
              <a:t>ìm đề tài từ thực tế đời sống của lứa tuổi học sinh, từ trải nghiệm cá nhân hoặc tham khảo một số vấn đề sau: 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ự xung đột giữa các thế hệ trong gia đình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ạo lực học đường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ém đá” tập thể trên mạng xã hội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ử dụng ngôn ngữ dung tục trong giao tiếp với bạn bè,…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FCFFCB5-2C83-85BC-B7DF-63CF78486960}"/>
              </a:ext>
            </a:extLst>
          </p:cNvPr>
          <p:cNvSpPr/>
          <p:nvPr/>
        </p:nvSpPr>
        <p:spPr>
          <a:xfrm>
            <a:off x="6248400" y="5475297"/>
            <a:ext cx="5273736" cy="4838652"/>
          </a:xfrm>
          <a:custGeom>
            <a:avLst/>
            <a:gdLst/>
            <a:ahLst/>
            <a:cxnLst/>
            <a:rect l="l" t="t" r="r" b="b"/>
            <a:pathLst>
              <a:path w="5273736" h="4838652">
                <a:moveTo>
                  <a:pt x="0" y="0"/>
                </a:moveTo>
                <a:lnTo>
                  <a:pt x="5273736" y="0"/>
                </a:lnTo>
                <a:lnTo>
                  <a:pt x="5273736" y="4838653"/>
                </a:lnTo>
                <a:lnTo>
                  <a:pt x="0" y="4838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52500"/>
            <a:ext cx="11201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-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huẩn bị nội dung bài nói bằng cách trả lời một số câu hỏi như: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Lí do lựa chọn vấn đề để trình bày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Có thể dùng những lí lẽ, bằng chứng nào để thuyết phục người nghe đồng tình với ý kiến của mình về vấn đề được bàn luận?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Cần đưa ra những hướng giải quyết nào cho vấn đề?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Việc bàn luận về vấn đề có ý nghĩa như thế nào?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7FAE097-6CAA-A85B-5D39-A012AEE7F024}"/>
              </a:ext>
            </a:extLst>
          </p:cNvPr>
          <p:cNvSpPr/>
          <p:nvPr/>
        </p:nvSpPr>
        <p:spPr>
          <a:xfrm>
            <a:off x="13030200" y="2324100"/>
            <a:ext cx="4690872" cy="8229600"/>
          </a:xfrm>
          <a:custGeom>
            <a:avLst/>
            <a:gdLst/>
            <a:ahLst/>
            <a:cxnLst/>
            <a:rect l="l" t="t" r="r" b="b"/>
            <a:pathLst>
              <a:path w="4690872" h="8229600">
                <a:moveTo>
                  <a:pt x="0" y="0"/>
                </a:moveTo>
                <a:lnTo>
                  <a:pt x="4690872" y="0"/>
                </a:lnTo>
                <a:lnTo>
                  <a:pt x="46908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1ABD556-B974-F459-105C-637DE4A7148A}"/>
              </a:ext>
            </a:extLst>
          </p:cNvPr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09800" y="3390900"/>
            <a:ext cx="11963400" cy="3981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II.</a:t>
            </a:r>
          </a:p>
          <a:p>
            <a:pPr algn="ctr">
              <a:lnSpc>
                <a:spcPts val="16799"/>
              </a:lnSpc>
            </a:pP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Trình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bày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bài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nói</a:t>
            </a:r>
            <a:endParaRPr lang="en-US" sz="10000" dirty="0">
              <a:solidFill>
                <a:srgbClr val="3275C5"/>
              </a:solidFill>
              <a:latin typeface="#9Slide07 IcielSoup of Justice" pitchFamily="2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484F6A2-CA4B-47EF-1B77-643FDE1AD6FD}"/>
              </a:ext>
            </a:extLst>
          </p:cNvPr>
          <p:cNvSpPr/>
          <p:nvPr/>
        </p:nvSpPr>
        <p:spPr>
          <a:xfrm>
            <a:off x="7315200" y="723900"/>
            <a:ext cx="10507251" cy="9390856"/>
          </a:xfrm>
          <a:custGeom>
            <a:avLst/>
            <a:gdLst/>
            <a:ahLst/>
            <a:cxnLst/>
            <a:rect l="l" t="t" r="r" b="b"/>
            <a:pathLst>
              <a:path w="6822918" h="6097983">
                <a:moveTo>
                  <a:pt x="0" y="0"/>
                </a:moveTo>
                <a:lnTo>
                  <a:pt x="6822918" y="0"/>
                </a:lnTo>
                <a:lnTo>
                  <a:pt x="6822918" y="6097983"/>
                </a:lnTo>
                <a:lnTo>
                  <a:pt x="0" y="6097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80" b="98090" l="9941" r="97107">
                          <a14:foregroundMark x1="97181" y1="49252" x2="92136" y2="74252"/>
                          <a14:foregroundMark x1="80341" y1="5814" x2="80786" y2="16611"/>
                          <a14:foregroundMark x1="75000" y1="1080" x2="75593" y2="5731"/>
                          <a14:foregroundMark x1="62389" y1="94186" x2="77226" y2="87625"/>
                          <a14:foregroundMark x1="81899" y1="97010" x2="62685" y2="98339"/>
                          <a14:foregroundMark x1="62685" y1="98339" x2="57344" y2="95017"/>
                          <a14:foregroundMark x1="57344" y1="95017" x2="56973" y2="88953"/>
                          <a14:foregroundMark x1="56973" y1="88953" x2="57344" y2="88206"/>
                          <a14:foregroundMark x1="52745" y1="99419" x2="81677" y2="96262"/>
                          <a14:foregroundMark x1="81677" y1="96262" x2="85089" y2="98090"/>
                          <a14:foregroundMark x1="79674" y1="33472" x2="77671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04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257300"/>
            <a:ext cx="166878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 thiệu vấn đề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giới thiệu trực tiếp hoặc gián tiếp bằng cách chia sẻ một trải nghiệm cá nhân hay kể lại một câu chuyện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Triển khai: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ngắn gọn lí do lựa chọn vấn đề.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ý kiến về vấn đề.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sử dụng các lí lẽ và bằng chứng làm cơ sở cho ý kiến của mình, ưu tiên những trải nghiệm cá nhân và những sự thật mà người nghe có thể kiểm chứng 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giải pháp khả thi để giải quyết vấn đề.</a:t>
            </a: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định ý nghĩa của việc bàn luận vấn đề.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26205"/>
            <a:ext cx="1501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7 SVNBango" panose="02000000000000000000" pitchFamily="2" charset="0"/>
                <a:cs typeface="Times New Roman" panose="02020603050405020304" pitchFamily="18" charset="0"/>
              </a:rPr>
              <a:t>Dữ</a:t>
            </a:r>
            <a:r>
              <a:rPr lang="en-US" sz="5400" b="1" dirty="0">
                <a:solidFill>
                  <a:srgbClr val="FF0000"/>
                </a:solidFill>
                <a:latin typeface="#9Slide07 SVNBang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SVNBango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5400" b="1" dirty="0">
                <a:solidFill>
                  <a:srgbClr val="FF0000"/>
                </a:solidFill>
                <a:latin typeface="#9Slide07 SVNBang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SVNBango" panose="02000000000000000000" pitchFamily="2" charset="0"/>
                <a:cs typeface="Times New Roman" panose="02020603050405020304" pitchFamily="18" charset="0"/>
              </a:rPr>
              <a:t>giả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C1ECCE8-D13E-C58B-4644-24DA695256BD}"/>
              </a:ext>
            </a:extLst>
          </p:cNvPr>
          <p:cNvSpPr/>
          <p:nvPr/>
        </p:nvSpPr>
        <p:spPr>
          <a:xfrm>
            <a:off x="15031434" y="-713040"/>
            <a:ext cx="3230546" cy="3505200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19100"/>
            <a:ext cx="17373600" cy="754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Mở đầu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iới thiệu vấn 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thể giới thiệu trực tiếp hoặc gián tiếp bằng cách chia sẻ một trải nghiệm cá nhân hay kể lại một câu chuyện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Triển khai: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Nêu ngắn gọn lí do lựa chọn vấn đề.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Trình bày ý kiến về vấn đề.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ý sử dụng các lí lẽ và bằng chứng làm cơ sở cho ý kiến của mình, ưu tiên những trải nghiệm cá nhân và những sự thật mà người nghe có thể kiểm chứng 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Nêu giải pháp khả thi để giải quyết vấn đề.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Kết thúc: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hẳng định ý nghĩa của việc bàn luận vấn 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420100"/>
            <a:ext cx="1737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 dụng ngôn ngữ cơ thể và điều chỉnh ngữ điệu nói cho phù hợp với nội dung trình bày.</a:t>
            </a:r>
          </a:p>
        </p:txBody>
      </p:sp>
    </p:spTree>
    <p:extLst>
      <p:ext uri="{BB962C8B-B14F-4D97-AF65-F5344CB8AC3E}">
        <p14:creationId xmlns:p14="http://schemas.microsoft.com/office/powerpoint/2010/main" val="31176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1ABD556-B974-F459-105C-637DE4A7148A}"/>
              </a:ext>
            </a:extLst>
          </p:cNvPr>
          <p:cNvSpPr/>
          <p:nvPr/>
        </p:nvSpPr>
        <p:spPr>
          <a:xfrm rot="5400000" flipV="1">
            <a:off x="11351324" y="2398023"/>
            <a:ext cx="10522735" cy="5490954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5490954"/>
                </a:moveTo>
                <a:lnTo>
                  <a:pt x="10522735" y="5490954"/>
                </a:lnTo>
                <a:lnTo>
                  <a:pt x="10522735" y="0"/>
                </a:lnTo>
                <a:lnTo>
                  <a:pt x="0" y="0"/>
                </a:lnTo>
                <a:lnTo>
                  <a:pt x="0" y="54909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209800" y="3390900"/>
            <a:ext cx="11963400" cy="3981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III.</a:t>
            </a:r>
          </a:p>
          <a:p>
            <a:pPr algn="ctr">
              <a:lnSpc>
                <a:spcPts val="16799"/>
              </a:lnSpc>
            </a:pP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Sau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khi</a:t>
            </a:r>
            <a:r>
              <a:rPr lang="en-US" sz="10000" dirty="0">
                <a:solidFill>
                  <a:srgbClr val="3275C5"/>
                </a:solidFill>
                <a:latin typeface="#9Slide07 IcielSoup of Justice" pitchFamily="2" charset="0"/>
              </a:rPr>
              <a:t> </a:t>
            </a:r>
            <a:r>
              <a:rPr lang="en-US" sz="10000" dirty="0" err="1">
                <a:solidFill>
                  <a:srgbClr val="3275C5"/>
                </a:solidFill>
                <a:latin typeface="#9Slide07 IcielSoup of Justice" pitchFamily="2" charset="0"/>
              </a:rPr>
              <a:t>nói</a:t>
            </a:r>
            <a:endParaRPr lang="en-US" sz="10000" dirty="0">
              <a:solidFill>
                <a:srgbClr val="3275C5"/>
              </a:solidFill>
              <a:latin typeface="#9Slide07 IcielSoup of Justice" pitchFamily="2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484F6A2-CA4B-47EF-1B77-643FDE1AD6FD}"/>
              </a:ext>
            </a:extLst>
          </p:cNvPr>
          <p:cNvSpPr/>
          <p:nvPr/>
        </p:nvSpPr>
        <p:spPr>
          <a:xfrm>
            <a:off x="7315200" y="723900"/>
            <a:ext cx="10507251" cy="9390856"/>
          </a:xfrm>
          <a:custGeom>
            <a:avLst/>
            <a:gdLst/>
            <a:ahLst/>
            <a:cxnLst/>
            <a:rect l="l" t="t" r="r" b="b"/>
            <a:pathLst>
              <a:path w="6822918" h="6097983">
                <a:moveTo>
                  <a:pt x="0" y="0"/>
                </a:moveTo>
                <a:lnTo>
                  <a:pt x="6822918" y="0"/>
                </a:lnTo>
                <a:lnTo>
                  <a:pt x="6822918" y="6097983"/>
                </a:lnTo>
                <a:lnTo>
                  <a:pt x="0" y="6097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80" b="98090" l="9941" r="97107">
                          <a14:foregroundMark x1="97181" y1="49252" x2="92136" y2="74252"/>
                          <a14:foregroundMark x1="80341" y1="5814" x2="80786" y2="16611"/>
                          <a14:foregroundMark x1="75000" y1="1080" x2="75593" y2="5731"/>
                          <a14:foregroundMark x1="62389" y1="94186" x2="77226" y2="87625"/>
                          <a14:foregroundMark x1="81899" y1="97010" x2="62685" y2="98339"/>
                          <a14:foregroundMark x1="62685" y1="98339" x2="57344" y2="95017"/>
                          <a14:foregroundMark x1="57344" y1="95017" x2="56973" y2="88953"/>
                          <a14:foregroundMark x1="56973" y1="88953" x2="57344" y2="88206"/>
                          <a14:foregroundMark x1="52745" y1="99419" x2="81677" y2="96262"/>
                          <a14:foregroundMark x1="81677" y1="96262" x2="85089" y2="98090"/>
                          <a14:foregroundMark x1="79674" y1="33472" x2="77671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13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880</Words>
  <Application>Microsoft Office PowerPoint</Application>
  <PresentationFormat>Custom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#9Slide07 IcielSoup of Justice</vt:lpstr>
      <vt:lpstr>Arial</vt:lpstr>
      <vt:lpstr>Times New Roman</vt:lpstr>
      <vt:lpstr>#9Slide04 Maitree Bold</vt:lpstr>
      <vt:lpstr>Calibri</vt:lpstr>
      <vt:lpstr>#9Slide07 SVNBango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Minimalist Business Proposal Presentation</dc:title>
  <cp:lastModifiedBy>Nguyễn Thị Tâm</cp:lastModifiedBy>
  <cp:revision>55</cp:revision>
  <dcterms:created xsi:type="dcterms:W3CDTF">2006-08-16T00:00:00Z</dcterms:created>
  <dcterms:modified xsi:type="dcterms:W3CDTF">2024-11-17T14:25:14Z</dcterms:modified>
  <dc:identifier>DAGGmZelRMg</dc:identifier>
</cp:coreProperties>
</file>