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734" r:id="rId2"/>
    <p:sldId id="735" r:id="rId3"/>
    <p:sldId id="759" r:id="rId4"/>
    <p:sldId id="773" r:id="rId5"/>
    <p:sldId id="707" r:id="rId6"/>
    <p:sldId id="709" r:id="rId7"/>
    <p:sldId id="774" r:id="rId8"/>
    <p:sldId id="775" r:id="rId9"/>
    <p:sldId id="776" r:id="rId10"/>
    <p:sldId id="756" r:id="rId11"/>
    <p:sldId id="784" r:id="rId12"/>
    <p:sldId id="777" r:id="rId13"/>
    <p:sldId id="778" r:id="rId14"/>
    <p:sldId id="779" r:id="rId15"/>
    <p:sldId id="780" r:id="rId16"/>
    <p:sldId id="632" r:id="rId17"/>
    <p:sldId id="634" r:id="rId18"/>
    <p:sldId id="781" r:id="rId19"/>
    <p:sldId id="782" r:id="rId20"/>
    <p:sldId id="785" r:id="rId21"/>
    <p:sldId id="783" r:id="rId22"/>
    <p:sldId id="786" r:id="rId23"/>
    <p:sldId id="640" r:id="rId24"/>
  </p:sldIdLst>
  <p:sldSz cx="12188825" cy="6858000"/>
  <p:notesSz cx="6858000" cy="91440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E8867AD-EF16-4402-9E9E-3FA5D933B004}">
          <p14:sldIdLst>
            <p14:sldId id="734"/>
            <p14:sldId id="735"/>
            <p14:sldId id="759"/>
            <p14:sldId id="773"/>
            <p14:sldId id="707"/>
            <p14:sldId id="709"/>
            <p14:sldId id="774"/>
            <p14:sldId id="775"/>
            <p14:sldId id="776"/>
            <p14:sldId id="756"/>
            <p14:sldId id="784"/>
            <p14:sldId id="777"/>
            <p14:sldId id="778"/>
            <p14:sldId id="779"/>
            <p14:sldId id="780"/>
            <p14:sldId id="632"/>
            <p14:sldId id="634"/>
            <p14:sldId id="781"/>
            <p14:sldId id="782"/>
            <p14:sldId id="785"/>
            <p14:sldId id="783"/>
            <p14:sldId id="786"/>
            <p14:sldId id="640"/>
          </p14:sldIdLst>
        </p14:section>
      </p14:sectionLst>
    </p:ext>
    <p:ext uri="{EFAFB233-063F-42B5-8137-9DF3F51BA10A}">
      <p15:sldGuideLst xmlns:p15="http://schemas.microsoft.com/office/powerpoint/2012/main">
        <p15:guide id="1" orient="horz" pos="2160">
          <p15:clr>
            <a:srgbClr val="A4A3A4"/>
          </p15:clr>
        </p15:guide>
        <p15:guide id="2" pos="383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4DB"/>
    <a:srgbClr val="E5F6DE"/>
    <a:srgbClr val="DEF3D5"/>
    <a:srgbClr val="C4E9B5"/>
    <a:srgbClr val="0E3E16"/>
    <a:srgbClr val="0B2F11"/>
    <a:srgbClr val="0F4117"/>
    <a:srgbClr val="0C3613"/>
    <a:srgbClr val="1B4955"/>
    <a:srgbClr val="16335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84" autoAdjust="0"/>
    <p:restoredTop sz="94719" autoAdjust="0"/>
  </p:normalViewPr>
  <p:slideViewPr>
    <p:cSldViewPr>
      <p:cViewPr varScale="1">
        <p:scale>
          <a:sx n="59" d="100"/>
          <a:sy n="59" d="100"/>
        </p:scale>
        <p:origin x="340" y="48"/>
      </p:cViewPr>
      <p:guideLst>
        <p:guide orient="horz" pos="2160"/>
        <p:guide pos="3839"/>
      </p:guideLst>
    </p:cSldViewPr>
  </p:slideViewPr>
  <p:notesTextViewPr>
    <p:cViewPr>
      <p:scale>
        <a:sx n="50" d="100"/>
        <a:sy n="5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8553F7-B9DF-40E4-9460-D9E3E4AC60BE}" type="datetimeFigureOut">
              <a:rPr lang="en-US" smtClean="0"/>
              <a:t>11/10/2024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A6F3B7D-E3BB-4AF2-97E7-41990B22480D}" type="slidenum">
              <a:rPr lang="en-US" smtClean="0"/>
              <a:t>‹#›</a:t>
            </a:fld>
            <a:endParaRPr lang="en-US"/>
          </a:p>
        </p:txBody>
      </p:sp>
    </p:spTree>
    <p:extLst>
      <p:ext uri="{BB962C8B-B14F-4D97-AF65-F5344CB8AC3E}">
        <p14:creationId xmlns:p14="http://schemas.microsoft.com/office/powerpoint/2010/main" val="1866573691"/>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a:t>
            </a:fld>
            <a:endParaRPr lang="en-US"/>
          </a:p>
        </p:txBody>
      </p:sp>
    </p:spTree>
    <p:extLst>
      <p:ext uri="{BB962C8B-B14F-4D97-AF65-F5344CB8AC3E}">
        <p14:creationId xmlns:p14="http://schemas.microsoft.com/office/powerpoint/2010/main" val="8407137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10</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11</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12</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13</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14</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15</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16</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17</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18</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19</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a:t>
            </a:fld>
            <a:endParaRPr lang="en-US"/>
          </a:p>
        </p:txBody>
      </p:sp>
    </p:spTree>
    <p:extLst>
      <p:ext uri="{BB962C8B-B14F-4D97-AF65-F5344CB8AC3E}">
        <p14:creationId xmlns:p14="http://schemas.microsoft.com/office/powerpoint/2010/main" val="15674951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20</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21</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22</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23</a:t>
            </a:fld>
            <a:endParaRPr lang="en-US"/>
          </a:p>
        </p:txBody>
      </p:sp>
    </p:spTree>
    <p:extLst>
      <p:ext uri="{BB962C8B-B14F-4D97-AF65-F5344CB8AC3E}">
        <p14:creationId xmlns:p14="http://schemas.microsoft.com/office/powerpoint/2010/main" val="11434328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3</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4</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5</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6</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7</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8</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9</a:t>
            </a:fld>
            <a:endParaRPr lang="en-US"/>
          </a:p>
        </p:txBody>
      </p:sp>
    </p:spTree>
    <p:extLst>
      <p:ext uri="{BB962C8B-B14F-4D97-AF65-F5344CB8AC3E}">
        <p14:creationId xmlns:p14="http://schemas.microsoft.com/office/powerpoint/2010/main" val="8186118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6"/>
            <a:ext cx="10360501" cy="1470025"/>
          </a:xfrm>
        </p:spPr>
        <p:txBody>
          <a:bodyPr/>
          <a:lstStyle/>
          <a:p>
            <a:r>
              <a:rPr lang="en-US"/>
              <a:t>Click to edit Master title style</a:t>
            </a:r>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F611894-28B8-4005-BA35-73238799DD5F}" type="datetimeFigureOut">
              <a:rPr lang="en-US" smtClean="0"/>
              <a:t>11/10/2024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16844316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611894-28B8-4005-BA35-73238799DD5F}" type="datetimeFigureOut">
              <a:rPr lang="en-US" smtClean="0"/>
              <a:t>11/10/2024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7229642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06374"/>
            <a:ext cx="2742486"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441" y="206374"/>
            <a:ext cx="802431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611894-28B8-4005-BA35-73238799DD5F}" type="datetimeFigureOut">
              <a:rPr lang="en-US" smtClean="0"/>
              <a:t>11/10/2024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1372447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611894-28B8-4005-BA35-73238799DD5F}" type="datetimeFigureOut">
              <a:rPr lang="en-US" smtClean="0"/>
              <a:t>11/10/2024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818628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1"/>
            <a:ext cx="10360501" cy="1362075"/>
          </a:xfrm>
        </p:spPr>
        <p:txBody>
          <a:bodyPr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700">
                <a:solidFill>
                  <a:schemeClr val="tx1">
                    <a:tint val="75000"/>
                  </a:schemeClr>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611894-28B8-4005-BA35-73238799DD5F}" type="datetimeFigureOut">
              <a:rPr lang="en-US" smtClean="0"/>
              <a:t>11/10/2024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192837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441" y="1200151"/>
            <a:ext cx="5383398"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986" y="1200151"/>
            <a:ext cx="5383398"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F611894-28B8-4005-BA35-73238799DD5F}" type="datetimeFigureOut">
              <a:rPr lang="en-US" smtClean="0"/>
              <a:t>11/10/2024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36347858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441" y="274637"/>
            <a:ext cx="10969943"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441" y="1535113"/>
            <a:ext cx="5385514"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1756" y="1535113"/>
            <a:ext cx="5387630"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1756" y="2174875"/>
            <a:ext cx="5387630"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F611894-28B8-4005-BA35-73238799DD5F}" type="datetimeFigureOut">
              <a:rPr lang="en-US" smtClean="0"/>
              <a:t>11/10/2024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1437921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F611894-28B8-4005-BA35-73238799DD5F}" type="datetimeFigureOut">
              <a:rPr lang="en-US" smtClean="0"/>
              <a:t>11/10/2024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728311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611894-28B8-4005-BA35-73238799DD5F}" type="datetimeFigureOut">
              <a:rPr lang="en-US" smtClean="0"/>
              <a:t>11/10/2024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590025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3" y="273049"/>
            <a:ext cx="4010039" cy="1162051"/>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5492" y="273052"/>
            <a:ext cx="6813892"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443" y="1435102"/>
            <a:ext cx="4010039" cy="46910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F611894-28B8-4005-BA35-73238799DD5F}" type="datetimeFigureOut">
              <a:rPr lang="en-US" smtClean="0"/>
              <a:t>11/10/2024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87491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9"/>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095" y="612775"/>
            <a:ext cx="7313295" cy="4114800"/>
          </a:xfrm>
        </p:spPr>
        <p:txBody>
          <a:bodyPr/>
          <a:lstStyle>
            <a:lvl1pPr marL="0" indent="0">
              <a:buNone/>
              <a:defRPr sz="43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endParaRPr lang="en-US"/>
          </a:p>
        </p:txBody>
      </p:sp>
      <p:sp>
        <p:nvSpPr>
          <p:cNvPr id="4" name="Text Placeholder 3"/>
          <p:cNvSpPr>
            <a:spLocks noGrp="1"/>
          </p:cNvSpPr>
          <p:nvPr>
            <p:ph type="body" sz="half" idx="2"/>
          </p:nvPr>
        </p:nvSpPr>
        <p:spPr>
          <a:xfrm>
            <a:off x="2389095" y="5367338"/>
            <a:ext cx="7313295" cy="8048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F611894-28B8-4005-BA35-73238799DD5F}" type="datetimeFigureOut">
              <a:rPr lang="en-US" smtClean="0"/>
              <a:t>11/10/2024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3278776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7"/>
            <a:ext cx="10969943" cy="1143000"/>
          </a:xfrm>
          <a:prstGeom prst="rect">
            <a:avLst/>
          </a:prstGeom>
        </p:spPr>
        <p:txBody>
          <a:bodyPr vert="horz" lIns="121899" tIns="60949" rIns="121899" bIns="60949" rtlCol="0" anchor="ctr">
            <a:normAutofit/>
          </a:bodyPr>
          <a:lstStyle/>
          <a:p>
            <a:r>
              <a:rPr lang="en-US"/>
              <a:t>Click to edit Master title style</a:t>
            </a:r>
          </a:p>
        </p:txBody>
      </p:sp>
      <p:sp>
        <p:nvSpPr>
          <p:cNvPr id="3" name="Text Placeholder 2"/>
          <p:cNvSpPr>
            <a:spLocks noGrp="1"/>
          </p:cNvSpPr>
          <p:nvPr>
            <p:ph type="body" idx="1"/>
          </p:nvPr>
        </p:nvSpPr>
        <p:spPr>
          <a:xfrm>
            <a:off x="609441" y="1600201"/>
            <a:ext cx="10969943" cy="4525963"/>
          </a:xfrm>
          <a:prstGeom prst="rect">
            <a:avLst/>
          </a:prstGeom>
        </p:spPr>
        <p:txBody>
          <a:bodyPr vert="horz" lIns="121899" tIns="60949" rIns="121899" bIns="6094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441" y="6356351"/>
            <a:ext cx="2844059" cy="365125"/>
          </a:xfrm>
          <a:prstGeom prst="rect">
            <a:avLst/>
          </a:prstGeom>
        </p:spPr>
        <p:txBody>
          <a:bodyPr vert="horz" lIns="121899" tIns="60949" rIns="121899" bIns="60949" rtlCol="0" anchor="ctr"/>
          <a:lstStyle>
            <a:lvl1pPr algn="l">
              <a:defRPr sz="1600">
                <a:solidFill>
                  <a:schemeClr val="tx1">
                    <a:tint val="75000"/>
                  </a:schemeClr>
                </a:solidFill>
              </a:defRPr>
            </a:lvl1pPr>
          </a:lstStyle>
          <a:p>
            <a:fld id="{BF611894-28B8-4005-BA35-73238799DD5F}" type="datetimeFigureOut">
              <a:rPr lang="en-US" smtClean="0"/>
              <a:t>11/10/2024</a:t>
            </a:fld>
            <a:endParaRPr lang="en-US"/>
          </a:p>
        </p:txBody>
      </p:sp>
      <p:sp>
        <p:nvSpPr>
          <p:cNvPr id="5" name="Footer Placeholder 4"/>
          <p:cNvSpPr>
            <a:spLocks noGrp="1"/>
          </p:cNvSpPr>
          <p:nvPr>
            <p:ph type="ftr" sz="quarter" idx="3"/>
          </p:nvPr>
        </p:nvSpPr>
        <p:spPr>
          <a:xfrm>
            <a:off x="4164515" y="6356351"/>
            <a:ext cx="3859795" cy="365125"/>
          </a:xfrm>
          <a:prstGeom prst="rect">
            <a:avLst/>
          </a:prstGeom>
        </p:spPr>
        <p:txBody>
          <a:bodyPr vert="horz" lIns="121899" tIns="60949" rIns="121899" bIns="60949"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5325" y="6356351"/>
            <a:ext cx="2844059" cy="365125"/>
          </a:xfrm>
          <a:prstGeom prst="rect">
            <a:avLst/>
          </a:prstGeom>
        </p:spPr>
        <p:txBody>
          <a:bodyPr vert="horz" lIns="121899" tIns="60949" rIns="121899" bIns="60949" rtlCol="0" anchor="ctr"/>
          <a:lstStyle>
            <a:lvl1pPr algn="r">
              <a:defRPr sz="1600">
                <a:solidFill>
                  <a:schemeClr val="tx1">
                    <a:tint val="75000"/>
                  </a:schemeClr>
                </a:solidFill>
              </a:defRPr>
            </a:lvl1pPr>
          </a:lstStyle>
          <a:p>
            <a:fld id="{D0E06FD8-449D-4F0F-BCDD-5B30A88EA0EC}" type="slidenum">
              <a:rPr lang="en-US" smtClean="0"/>
              <a:t>‹#›</a:t>
            </a:fld>
            <a:endParaRPr lang="en-US"/>
          </a:p>
        </p:txBody>
      </p:sp>
    </p:spTree>
    <p:extLst>
      <p:ext uri="{BB962C8B-B14F-4D97-AF65-F5344CB8AC3E}">
        <p14:creationId xmlns:p14="http://schemas.microsoft.com/office/powerpoint/2010/main" val="8153037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218987" rtl="0" eaLnBrk="1" latinLnBrk="0" hangingPunct="1">
        <a:spcBef>
          <a:spcPct val="0"/>
        </a:spcBef>
        <a:buNone/>
        <a:defRPr sz="5900" kern="1200">
          <a:solidFill>
            <a:schemeClr val="tx1"/>
          </a:solidFill>
          <a:latin typeface="+mj-lt"/>
          <a:ea typeface="+mj-ea"/>
          <a:cs typeface="+mj-cs"/>
        </a:defRPr>
      </a:lvl1pPr>
    </p:titleStyle>
    <p:bodyStyle>
      <a:lvl1pPr marL="457120" indent="-457120" algn="l" defTabSz="1218987"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427" indent="-380933" algn="l" defTabSz="1218987"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23733" indent="-304747" algn="l" defTabSz="1218987"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22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272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0.emf"/><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0.emf"/><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1.emf"/></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3.emf"/><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8.emf"/><Relationship Id="rId5" Type="http://schemas.openxmlformats.org/officeDocument/2006/relationships/image" Target="../media/image37.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8" Type="http://schemas.openxmlformats.org/officeDocument/2006/relationships/image" Target="../media/image41.emf"/><Relationship Id="rId3" Type="http://schemas.openxmlformats.org/officeDocument/2006/relationships/image" Target="../media/image16.png"/><Relationship Id="rId7" Type="http://schemas.openxmlformats.org/officeDocument/2006/relationships/image" Target="../media/image40.em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8" Type="http://schemas.openxmlformats.org/officeDocument/2006/relationships/image" Target="../media/image480.png"/><Relationship Id="rId3" Type="http://schemas.openxmlformats.org/officeDocument/2006/relationships/image" Target="../media/image44.png"/><Relationship Id="rId7" Type="http://schemas.openxmlformats.org/officeDocument/2006/relationships/image" Target="../media/image47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390.png"/><Relationship Id="rId10" Type="http://schemas.openxmlformats.org/officeDocument/2006/relationships/image" Target="../media/image50.png"/><Relationship Id="rId4" Type="http://schemas.openxmlformats.org/officeDocument/2006/relationships/image" Target="../media/image16.png"/><Relationship Id="rId9" Type="http://schemas.openxmlformats.org/officeDocument/2006/relationships/image" Target="../media/image49.png"/></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image" Target="../media/image44.png"/><Relationship Id="rId7" Type="http://schemas.openxmlformats.org/officeDocument/2006/relationships/image" Target="../media/image47.wmf"/><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oleObject" Target="../embeddings/oleObject1.bin"/><Relationship Id="rId11" Type="http://schemas.openxmlformats.org/officeDocument/2006/relationships/image" Target="../media/image54.png"/><Relationship Id="rId5" Type="http://schemas.openxmlformats.org/officeDocument/2006/relationships/image" Target="../media/image46.emf"/><Relationship Id="rId4" Type="http://schemas.openxmlformats.org/officeDocument/2006/relationships/image" Target="../media/image16.png"/><Relationship Id="rId9" Type="http://schemas.openxmlformats.org/officeDocument/2006/relationships/image" Target="../media/image48.wmf"/></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9.emf"/><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9.emf"/><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50.emf"/><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image" Target="../media/image44.png"/><Relationship Id="rId7" Type="http://schemas.openxmlformats.org/officeDocument/2006/relationships/image" Target="../media/image51.wmf"/><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oleObject" Target="../embeddings/oleObject3.bin"/><Relationship Id="rId11" Type="http://schemas.openxmlformats.org/officeDocument/2006/relationships/image" Target="../media/image53.wmf"/><Relationship Id="rId5" Type="http://schemas.openxmlformats.org/officeDocument/2006/relationships/image" Target="../media/image50.emf"/><Relationship Id="rId10" Type="http://schemas.openxmlformats.org/officeDocument/2006/relationships/oleObject" Target="../embeddings/oleObject5.bin"/><Relationship Id="rId4" Type="http://schemas.openxmlformats.org/officeDocument/2006/relationships/image" Target="../media/image16.png"/><Relationship Id="rId9" Type="http://schemas.openxmlformats.org/officeDocument/2006/relationships/image" Target="../media/image52.wmf"/></Relationships>
</file>

<file path=ppt/slides/_rels/slide2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slideLayout" Target="../slideLayouts/slideLayout2.xml"/><Relationship Id="rId7" Type="http://schemas.openxmlformats.org/officeDocument/2006/relationships/image" Target="../media/image57.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notesSlide" Target="../notesSlides/notesSlide23.xml"/><Relationship Id="rId9"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2.emf"/><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5.emf"/><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emf"/><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19.e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6.emf"/></Relationships>
</file>

<file path=ppt/slides/_rels/slide9.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8.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4189412" y="2370510"/>
            <a:ext cx="1248443" cy="1134690"/>
            <a:chOff x="4265612" y="2027866"/>
            <a:chExt cx="1248443" cy="1134690"/>
          </a:xfrm>
        </p:grpSpPr>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65612" y="2027866"/>
              <a:ext cx="1248443" cy="1134690"/>
            </a:xfrm>
            <a:prstGeom prst="rect">
              <a:avLst/>
            </a:prstGeom>
          </p:spPr>
        </p:pic>
        <p:sp>
          <p:nvSpPr>
            <p:cNvPr id="12" name="Rectangle 11"/>
            <p:cNvSpPr/>
            <p:nvPr/>
          </p:nvSpPr>
          <p:spPr>
            <a:xfrm>
              <a:off x="4556285" y="2342092"/>
              <a:ext cx="791755" cy="707886"/>
            </a:xfrm>
            <a:prstGeom prst="rect">
              <a:avLst/>
            </a:prstGeom>
          </p:spPr>
          <p:txBody>
            <a:bodyPr wrap="none">
              <a:spAutoFit/>
            </a:bodyPr>
            <a:lstStyle/>
            <a:p>
              <a:pPr algn="ctr"/>
              <a:r>
                <a:rPr lang="en-US" sz="4000" b="1" spc="67">
                  <a:ln w="11430"/>
                  <a:effectLst>
                    <a:outerShdw blurRad="76200" dist="50800" dir="5400000" algn="tl" rotWithShape="0">
                      <a:srgbClr val="000000">
                        <a:alpha val="65000"/>
                      </a:srgbClr>
                    </a:outerShdw>
                  </a:effectLst>
                  <a:latin typeface=".VnCentury SchoolbookH" pitchFamily="34" charset="0"/>
                </a:rPr>
                <a:t>13</a:t>
              </a:r>
              <a:endParaRPr lang="en-US" sz="6600" b="1" spc="67">
                <a:ln w="11430"/>
                <a:effectLst>
                  <a:outerShdw blurRad="76200" dist="50800" dir="5400000" algn="tl" rotWithShape="0">
                    <a:srgbClr val="000000">
                      <a:alpha val="65000"/>
                    </a:srgbClr>
                  </a:outerShdw>
                </a:effectLst>
                <a:latin typeface=".VnCentury SchoolbookH" pitchFamily="34" charset="0"/>
              </a:endParaRPr>
            </a:p>
          </p:txBody>
        </p:sp>
        <p:pic>
          <p:nvPicPr>
            <p:cNvPr id="13"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r="15643" b="33898"/>
            <a:stretch/>
          </p:blipFill>
          <p:spPr bwMode="auto">
            <a:xfrm>
              <a:off x="4485621" y="2214006"/>
              <a:ext cx="780685" cy="338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Rounded Rectangle 1"/>
          <p:cNvSpPr/>
          <p:nvPr/>
        </p:nvSpPr>
        <p:spPr>
          <a:xfrm>
            <a:off x="5529739" y="2433258"/>
            <a:ext cx="5365273" cy="1071942"/>
          </a:xfrm>
          <a:prstGeom prst="roundRect">
            <a:avLst>
              <a:gd name="adj" fmla="val 8013"/>
            </a:avLst>
          </a:prstGeom>
          <a:solidFill>
            <a:srgbClr val="0E3E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012" y="381000"/>
            <a:ext cx="3211080" cy="653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5" name="Straight Connector 14"/>
          <p:cNvCxnSpPr/>
          <p:nvPr/>
        </p:nvCxnSpPr>
        <p:spPr>
          <a:xfrm>
            <a:off x="655512" y="853029"/>
            <a:ext cx="2895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79667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3207" r="4001" b="30000"/>
          <a:stretch/>
        </p:blipFill>
        <p:spPr bwMode="auto">
          <a:xfrm>
            <a:off x="5437855" y="1743075"/>
            <a:ext cx="4849145"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6675" name="Picture 3"/>
          <p:cNvPicPr>
            <a:picLocks noChangeAspect="1" noChangeArrowheads="1"/>
          </p:cNvPicPr>
          <p:nvPr/>
        </p:nvPicPr>
        <p:blipFill rotWithShape="1">
          <a:blip r:embed="rId8">
            <a:extLst>
              <a:ext uri="{28A0092B-C50C-407E-A947-70E740481C1C}">
                <a14:useLocalDpi xmlns:a14="http://schemas.microsoft.com/office/drawing/2010/main" val="0"/>
              </a:ext>
            </a:extLst>
          </a:blip>
          <a:srcRect l="4425" r="6574" b="23475"/>
          <a:stretch/>
        </p:blipFill>
        <p:spPr bwMode="auto">
          <a:xfrm>
            <a:off x="6001709" y="2528075"/>
            <a:ext cx="4380056" cy="898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027571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4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9012" y="3048000"/>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379412" y="1114425"/>
            <a:ext cx="11506200" cy="1781175"/>
            <a:chOff x="379412" y="1166100"/>
            <a:chExt cx="11506200" cy="1781175"/>
          </a:xfrm>
        </p:grpSpPr>
        <p:sp>
          <p:nvSpPr>
            <p:cNvPr id="17" name="Rounded Rectangle 16"/>
            <p:cNvSpPr/>
            <p:nvPr/>
          </p:nvSpPr>
          <p:spPr>
            <a:xfrm>
              <a:off x="379412" y="1166100"/>
              <a:ext cx="11506200" cy="1781175"/>
            </a:xfrm>
            <a:prstGeom prst="roundRect">
              <a:avLst>
                <a:gd name="adj" fmla="val 3662"/>
              </a:avLst>
            </a:prstGeom>
            <a:solidFill>
              <a:srgbClr val="E5F3F7"/>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8" name="TextBox 17"/>
            <p:cNvSpPr txBox="1"/>
            <p:nvPr/>
          </p:nvSpPr>
          <p:spPr>
            <a:xfrm>
              <a:off x="836612" y="1247775"/>
              <a:ext cx="10820400" cy="1631216"/>
            </a:xfrm>
            <a:prstGeom prst="rect">
              <a:avLst/>
            </a:prstGeom>
            <a:noFill/>
          </p:spPr>
          <p:txBody>
            <a:bodyPr wrap="square" rtlCol="0">
              <a:spAutoFit/>
            </a:bodyPr>
            <a:lstStyle/>
            <a:p>
              <a:r>
                <a:rPr lang="en-US" b="1">
                  <a:latin typeface="Arial" pitchFamily="34" charset="0"/>
                  <a:cs typeface="Arial" pitchFamily="34" charset="0"/>
                </a:rPr>
                <a:t>          </a:t>
              </a:r>
              <a:r>
                <a:rPr lang="en-US" sz="2500" b="1">
                  <a:latin typeface="Arial" pitchFamily="34" charset="0"/>
                  <a:cs typeface="Arial" pitchFamily="34" charset="0"/>
                </a:rPr>
                <a:t>Chứng minh rằng nếu một điểm thuộc </a:t>
              </a:r>
              <a:r>
                <a:rPr lang="vi-VN" sz="2500" b="1">
                  <a:latin typeface="Arial" pitchFamily="34" charset="0"/>
                  <a:cs typeface="Arial" pitchFamily="34" charset="0"/>
                </a:rPr>
                <a:t>đường tròn</a:t>
              </a:r>
              <a:r>
                <a:rPr lang="en-US" sz="2500" b="1">
                  <a:latin typeface="Arial" pitchFamily="34" charset="0"/>
                  <a:cs typeface="Arial" pitchFamily="34" charset="0"/>
                </a:rPr>
                <a:t> (O) thì :</a:t>
              </a:r>
            </a:p>
            <a:p>
              <a:pPr marL="457200" indent="-457200">
                <a:buAutoNum type="alphaLcParenR"/>
              </a:pPr>
              <a:r>
                <a:rPr lang="en-US" sz="2500" b="1">
                  <a:latin typeface="Arial" pitchFamily="34" charset="0"/>
                  <a:cs typeface="Arial" pitchFamily="34" charset="0"/>
                </a:rPr>
                <a:t>Điểm đối xứng với nó qua tâm O cũng thuộc (O)</a:t>
              </a:r>
            </a:p>
            <a:p>
              <a:pPr marL="457200" indent="-457200">
                <a:buAutoNum type="alphaLcParenR"/>
              </a:pPr>
              <a:r>
                <a:rPr lang="en-US" sz="2500" b="1">
                  <a:latin typeface="Arial" pitchFamily="34" charset="0"/>
                  <a:cs typeface="Arial" pitchFamily="34" charset="0"/>
                </a:rPr>
                <a:t>Điểm đối xứng với nó qua một </a:t>
              </a:r>
              <a:r>
                <a:rPr lang="vi-VN" sz="2500" b="1">
                  <a:latin typeface="Arial" pitchFamily="34" charset="0"/>
                  <a:cs typeface="Arial" pitchFamily="34" charset="0"/>
                </a:rPr>
                <a:t>đường thẳng</a:t>
              </a:r>
              <a:r>
                <a:rPr lang="en-US" sz="2500" b="1">
                  <a:latin typeface="Arial" pitchFamily="34" charset="0"/>
                  <a:cs typeface="Arial" pitchFamily="34" charset="0"/>
                </a:rPr>
                <a:t> d tuỳ ý đi qua O cũng thuộc (O).</a:t>
              </a:r>
            </a:p>
          </p:txBody>
        </p:sp>
        <p:pic>
          <p:nvPicPr>
            <p:cNvPr id="78438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r="37138" b="24816"/>
            <a:stretch/>
          </p:blipFill>
          <p:spPr bwMode="auto">
            <a:xfrm>
              <a:off x="455612" y="1238250"/>
              <a:ext cx="1143000" cy="48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1" name="TextBox 10"/>
          <p:cNvSpPr txBox="1"/>
          <p:nvPr/>
        </p:nvSpPr>
        <p:spPr>
          <a:xfrm>
            <a:off x="447213" y="632700"/>
            <a:ext cx="7323599" cy="477054"/>
          </a:xfrm>
          <a:prstGeom prst="rect">
            <a:avLst/>
          </a:prstGeom>
          <a:noFill/>
        </p:spPr>
        <p:txBody>
          <a:bodyPr wrap="square" rtlCol="0">
            <a:spAutoFit/>
          </a:bodyPr>
          <a:lstStyle/>
          <a:p>
            <a:pPr marL="342900" indent="-342900">
              <a:buFont typeface="Wingdings" pitchFamily="2" charset="2"/>
              <a:buChar char="q"/>
            </a:pPr>
            <a:r>
              <a:rPr lang="en-US" sz="2500" b="1" i="1">
                <a:solidFill>
                  <a:srgbClr val="C00000"/>
                </a:solidFill>
                <a:latin typeface="Arial" pitchFamily="34" charset="0"/>
                <a:cs typeface="Arial" pitchFamily="34" charset="0"/>
              </a:rPr>
              <a:t>Tâm và trục đối xứng của </a:t>
            </a:r>
            <a:r>
              <a:rPr lang="vi-VN" sz="2500" b="1" i="1">
                <a:solidFill>
                  <a:srgbClr val="C00000"/>
                </a:solidFill>
                <a:latin typeface="Arial" pitchFamily="34" charset="0"/>
                <a:cs typeface="Arial" pitchFamily="34" charset="0"/>
              </a:rPr>
              <a:t>đường tròn</a:t>
            </a:r>
            <a:r>
              <a:rPr lang="en-US" sz="2500" b="1" i="1">
                <a:solidFill>
                  <a:srgbClr val="C00000"/>
                </a:solidFill>
                <a:latin typeface="Arial" pitchFamily="34" charset="0"/>
                <a:cs typeface="Arial" pitchFamily="34" charset="0"/>
              </a:rPr>
              <a:t> .</a:t>
            </a:r>
            <a:endParaRPr lang="vi-VN" sz="2500" b="1" i="1">
              <a:solidFill>
                <a:srgbClr val="C00000"/>
              </a:solidFill>
              <a:latin typeface="Arial" pitchFamily="34" charset="0"/>
              <a:cs typeface="Arial" pitchFamily="34" charset="0"/>
            </a:endParaRPr>
          </a:p>
        </p:txBody>
      </p:sp>
      <p:sp>
        <p:nvSpPr>
          <p:cNvPr id="13" name="AutoShape 4"/>
          <p:cNvSpPr>
            <a:spLocks noChangeArrowheads="1"/>
          </p:cNvSpPr>
          <p:nvPr/>
        </p:nvSpPr>
        <p:spPr bwMode="gray">
          <a:xfrm>
            <a:off x="447214" y="95249"/>
            <a:ext cx="5418598" cy="438151"/>
          </a:xfrm>
          <a:prstGeom prst="roundRect">
            <a:avLst>
              <a:gd name="adj" fmla="val 50000"/>
            </a:avLst>
          </a:prstGeom>
          <a:solidFill>
            <a:schemeClr val="accent5">
              <a:lumMod val="50000"/>
            </a:schemeClr>
          </a:soli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a:solidFill>
                  <a:schemeClr val="bg1"/>
                </a:solidFill>
                <a:latin typeface="Arial" pitchFamily="34" charset="0"/>
                <a:cs typeface="Arial" pitchFamily="34" charset="0"/>
              </a:rPr>
              <a:t>  2 . TÍNH ĐỐI XỨNG CỦA </a:t>
            </a:r>
            <a:r>
              <a:rPr lang="vi-VN" sz="1900" b="1">
                <a:solidFill>
                  <a:schemeClr val="bg1"/>
                </a:solidFill>
                <a:latin typeface="Arial" pitchFamily="34" charset="0"/>
                <a:cs typeface="Arial" pitchFamily="34" charset="0"/>
              </a:rPr>
              <a:t>ĐƯỜNG TRÒN</a:t>
            </a:r>
            <a:r>
              <a:rPr lang="en-US" sz="1900" b="1">
                <a:solidFill>
                  <a:schemeClr val="bg1"/>
                </a:solidFill>
                <a:latin typeface="Arial" pitchFamily="34" charset="0"/>
                <a:cs typeface="Arial" pitchFamily="34" charset="0"/>
              </a:rPr>
              <a:t> .</a:t>
            </a:r>
            <a:endParaRPr lang="vi-VN" sz="1900" b="1">
              <a:solidFill>
                <a:schemeClr val="bg1"/>
              </a:solidFill>
              <a:latin typeface="Arial" pitchFamily="34" charset="0"/>
              <a:cs typeface="Arial" pitchFamily="34" charset="0"/>
            </a:endParaRPr>
          </a:p>
        </p:txBody>
      </p:sp>
      <p:pic>
        <p:nvPicPr>
          <p:cNvPr id="80691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85212" y="2895600"/>
            <a:ext cx="3143250" cy="3705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608012" y="3429000"/>
            <a:ext cx="7467600" cy="800219"/>
          </a:xfrm>
          <a:prstGeom prst="rect">
            <a:avLst/>
          </a:prstGeom>
          <a:noFill/>
        </p:spPr>
        <p:txBody>
          <a:bodyPr wrap="square" rtlCol="0">
            <a:spAutoFit/>
          </a:bodyPr>
          <a:lstStyle/>
          <a:p>
            <a:r>
              <a:rPr lang="pt-BR" sz="2300" b="1">
                <a:latin typeface="Arial" pitchFamily="34" charset="0"/>
                <a:cs typeface="Arial" pitchFamily="34" charset="0"/>
              </a:rPr>
              <a:t>a) Lấy điểm A bất kì thuộc (O).</a:t>
            </a:r>
            <a:r>
              <a:rPr lang="vi-VN" sz="2300" b="1">
                <a:latin typeface="Arial" pitchFamily="34" charset="0"/>
                <a:cs typeface="Arial" pitchFamily="34" charset="0"/>
              </a:rPr>
              <a:t> </a:t>
            </a:r>
            <a:br>
              <a:rPr lang="en-US" sz="2300" b="1">
                <a:latin typeface="Arial" pitchFamily="34" charset="0"/>
                <a:cs typeface="Arial" pitchFamily="34" charset="0"/>
              </a:rPr>
            </a:br>
            <a:r>
              <a:rPr lang="en-US" sz="2300" b="1">
                <a:latin typeface="Arial" pitchFamily="34" charset="0"/>
                <a:cs typeface="Arial" pitchFamily="34" charset="0"/>
              </a:rPr>
              <a:t>    </a:t>
            </a:r>
            <a:r>
              <a:rPr lang="vi-VN" sz="2300" b="1">
                <a:latin typeface="Arial" pitchFamily="34" charset="0"/>
                <a:cs typeface="Arial" pitchFamily="34" charset="0"/>
              </a:rPr>
              <a:t>Gọi A' là điểm đối xứng với A qua O.</a:t>
            </a:r>
            <a:r>
              <a:rPr lang="pt-BR" sz="2300" b="1">
                <a:latin typeface="Arial" pitchFamily="34" charset="0"/>
                <a:cs typeface="Arial" pitchFamily="34" charset="0"/>
              </a:rPr>
              <a:t> </a:t>
            </a:r>
            <a:endParaRPr lang="vi-VN" sz="2300" b="1">
              <a:latin typeface="Arial" pitchFamily="34" charset="0"/>
              <a:cs typeface="Arial" pitchFamily="34" charset="0"/>
            </a:endParaRPr>
          </a:p>
        </p:txBody>
      </p:sp>
      <p:sp>
        <p:nvSpPr>
          <p:cNvPr id="12" name="TextBox 11"/>
          <p:cNvSpPr txBox="1"/>
          <p:nvPr/>
        </p:nvSpPr>
        <p:spPr>
          <a:xfrm>
            <a:off x="942975" y="4256984"/>
            <a:ext cx="7208837" cy="446276"/>
          </a:xfrm>
          <a:prstGeom prst="rect">
            <a:avLst/>
          </a:prstGeom>
          <a:noFill/>
        </p:spPr>
        <p:txBody>
          <a:bodyPr wrap="square" rtlCol="0">
            <a:spAutoFit/>
          </a:bodyPr>
          <a:lstStyle/>
          <a:p>
            <a:r>
              <a:rPr lang="vi-VN" sz="2300" b="1">
                <a:latin typeface="Arial" pitchFamily="34" charset="0"/>
                <a:cs typeface="Arial" pitchFamily="34" charset="0"/>
              </a:rPr>
              <a:t>Khi đó: O là trung điểm của AA' hay OA = OA' = R.</a:t>
            </a:r>
          </a:p>
        </p:txBody>
      </p:sp>
      <p:sp>
        <p:nvSpPr>
          <p:cNvPr id="14" name="TextBox 13"/>
          <p:cNvSpPr txBox="1"/>
          <p:nvPr/>
        </p:nvSpPr>
        <p:spPr>
          <a:xfrm>
            <a:off x="931862" y="4750075"/>
            <a:ext cx="7208837" cy="446276"/>
          </a:xfrm>
          <a:prstGeom prst="rect">
            <a:avLst/>
          </a:prstGeom>
          <a:noFill/>
        </p:spPr>
        <p:txBody>
          <a:bodyPr wrap="square" rtlCol="0">
            <a:spAutoFit/>
          </a:bodyPr>
          <a:lstStyle/>
          <a:p>
            <a:r>
              <a:rPr lang="vi-VN" sz="2300" b="1">
                <a:latin typeface="Arial" pitchFamily="34" charset="0"/>
                <a:cs typeface="Arial" pitchFamily="34" charset="0"/>
              </a:rPr>
              <a:t>Suy ra A' cũng thuộc đường tròn (O).</a:t>
            </a:r>
          </a:p>
        </p:txBody>
      </p:sp>
      <p:sp>
        <p:nvSpPr>
          <p:cNvPr id="15" name="TextBox 14"/>
          <p:cNvSpPr txBox="1"/>
          <p:nvPr/>
        </p:nvSpPr>
        <p:spPr>
          <a:xfrm>
            <a:off x="608012" y="5262216"/>
            <a:ext cx="7467600" cy="446276"/>
          </a:xfrm>
          <a:prstGeom prst="rect">
            <a:avLst/>
          </a:prstGeom>
          <a:noFill/>
        </p:spPr>
        <p:txBody>
          <a:bodyPr wrap="square" rtlCol="0">
            <a:spAutoFit/>
          </a:bodyPr>
          <a:lstStyle/>
          <a:p>
            <a:r>
              <a:rPr lang="vi-VN" sz="2300" b="1">
                <a:latin typeface="Arial" pitchFamily="34" charset="0"/>
                <a:cs typeface="Arial" pitchFamily="34" charset="0"/>
              </a:rPr>
              <a:t>b) Lấy điểm M bất kì thuộc (O).</a:t>
            </a:r>
          </a:p>
        </p:txBody>
      </p:sp>
      <p:sp>
        <p:nvSpPr>
          <p:cNvPr id="16" name="TextBox 15"/>
          <p:cNvSpPr txBox="1"/>
          <p:nvPr/>
        </p:nvSpPr>
        <p:spPr>
          <a:xfrm>
            <a:off x="825497" y="5755307"/>
            <a:ext cx="7208837" cy="800219"/>
          </a:xfrm>
          <a:prstGeom prst="rect">
            <a:avLst/>
          </a:prstGeom>
          <a:noFill/>
        </p:spPr>
        <p:txBody>
          <a:bodyPr wrap="square" rtlCol="0">
            <a:spAutoFit/>
          </a:bodyPr>
          <a:lstStyle/>
          <a:p>
            <a:r>
              <a:rPr lang="vi-VN" sz="2300" b="1">
                <a:latin typeface="Arial" pitchFamily="34" charset="0"/>
                <a:cs typeface="Arial" pitchFamily="34" charset="0"/>
              </a:rPr>
              <a:t>Gọi M' là điểm đối xứng với M qua d.</a:t>
            </a:r>
            <a:r>
              <a:rPr lang="en-US" sz="2300" b="1">
                <a:latin typeface="Arial" pitchFamily="34" charset="0"/>
                <a:cs typeface="Arial" pitchFamily="34" charset="0"/>
              </a:rPr>
              <a:t> </a:t>
            </a:r>
            <a:br>
              <a:rPr lang="en-US" sz="2300" b="1">
                <a:latin typeface="Arial" pitchFamily="34" charset="0"/>
                <a:cs typeface="Arial" pitchFamily="34" charset="0"/>
              </a:rPr>
            </a:br>
            <a:r>
              <a:rPr lang="vi-VN" sz="2300" b="1">
                <a:latin typeface="Arial" pitchFamily="34" charset="0"/>
                <a:cs typeface="Arial" pitchFamily="34" charset="0"/>
              </a:rPr>
              <a:t>Gọi I là giao điểm của d với MM'.</a:t>
            </a:r>
          </a:p>
        </p:txBody>
      </p:sp>
    </p:spTree>
    <p:extLst>
      <p:ext uri="{BB962C8B-B14F-4D97-AF65-F5344CB8AC3E}">
        <p14:creationId xmlns:p14="http://schemas.microsoft.com/office/powerpoint/2010/main" val="252558020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806914"/>
                                        </p:tgtEl>
                                        <p:attrNameLst>
                                          <p:attrName>style.visibility</p:attrName>
                                        </p:attrNameLst>
                                      </p:cBhvr>
                                      <p:to>
                                        <p:strVal val="visible"/>
                                      </p:to>
                                    </p:set>
                                    <p:animEffect transition="in" filter="wipe(left)">
                                      <p:cBhvr>
                                        <p:cTn id="16" dur="500"/>
                                        <p:tgtEl>
                                          <p:spTgt spid="8069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left)">
                                      <p:cBhvr>
                                        <p:cTn id="21" dur="500"/>
                                        <p:tgtEl>
                                          <p:spTgt spid="24"/>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left)">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left)">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left)">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left)">
                                      <p:cBhvr>
                                        <p:cTn id="4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P spid="15"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4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0412" y="3038475"/>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379412" y="1114425"/>
            <a:ext cx="11506200" cy="1781175"/>
            <a:chOff x="379412" y="1166100"/>
            <a:chExt cx="11506200" cy="1781175"/>
          </a:xfrm>
        </p:grpSpPr>
        <p:sp>
          <p:nvSpPr>
            <p:cNvPr id="17" name="Rounded Rectangle 16"/>
            <p:cNvSpPr/>
            <p:nvPr/>
          </p:nvSpPr>
          <p:spPr>
            <a:xfrm>
              <a:off x="379412" y="1166100"/>
              <a:ext cx="11506200" cy="1781175"/>
            </a:xfrm>
            <a:prstGeom prst="roundRect">
              <a:avLst>
                <a:gd name="adj" fmla="val 3662"/>
              </a:avLst>
            </a:prstGeom>
            <a:solidFill>
              <a:srgbClr val="E5F3F7"/>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8" name="TextBox 17"/>
            <p:cNvSpPr txBox="1"/>
            <p:nvPr/>
          </p:nvSpPr>
          <p:spPr>
            <a:xfrm>
              <a:off x="836612" y="1247775"/>
              <a:ext cx="10820400" cy="1631216"/>
            </a:xfrm>
            <a:prstGeom prst="rect">
              <a:avLst/>
            </a:prstGeom>
            <a:noFill/>
          </p:spPr>
          <p:txBody>
            <a:bodyPr wrap="square" rtlCol="0">
              <a:spAutoFit/>
            </a:bodyPr>
            <a:lstStyle/>
            <a:p>
              <a:r>
                <a:rPr lang="en-US" b="1">
                  <a:latin typeface="Arial" pitchFamily="34" charset="0"/>
                  <a:cs typeface="Arial" pitchFamily="34" charset="0"/>
                </a:rPr>
                <a:t>          </a:t>
              </a:r>
              <a:r>
                <a:rPr lang="en-US" sz="2500" b="1">
                  <a:latin typeface="Arial" pitchFamily="34" charset="0"/>
                  <a:cs typeface="Arial" pitchFamily="34" charset="0"/>
                </a:rPr>
                <a:t>Chứng minh rằng nếu một điểm thuộc </a:t>
              </a:r>
              <a:r>
                <a:rPr lang="vi-VN" sz="2500" b="1">
                  <a:latin typeface="Arial" pitchFamily="34" charset="0"/>
                  <a:cs typeface="Arial" pitchFamily="34" charset="0"/>
                </a:rPr>
                <a:t>đường tròn</a:t>
              </a:r>
              <a:r>
                <a:rPr lang="en-US" sz="2500" b="1">
                  <a:latin typeface="Arial" pitchFamily="34" charset="0"/>
                  <a:cs typeface="Arial" pitchFamily="34" charset="0"/>
                </a:rPr>
                <a:t> (O) thì :</a:t>
              </a:r>
            </a:p>
            <a:p>
              <a:pPr marL="457200" indent="-457200">
                <a:buAutoNum type="alphaLcParenR"/>
              </a:pPr>
              <a:r>
                <a:rPr lang="en-US" sz="2500" b="1">
                  <a:latin typeface="Arial" pitchFamily="34" charset="0"/>
                  <a:cs typeface="Arial" pitchFamily="34" charset="0"/>
                </a:rPr>
                <a:t>Điểm đối xứng với nó qua tâm O cũng thuộc (O)</a:t>
              </a:r>
            </a:p>
            <a:p>
              <a:pPr marL="457200" indent="-457200">
                <a:buAutoNum type="alphaLcParenR"/>
              </a:pPr>
              <a:r>
                <a:rPr lang="en-US" sz="2500" b="1">
                  <a:latin typeface="Arial" pitchFamily="34" charset="0"/>
                  <a:cs typeface="Arial" pitchFamily="34" charset="0"/>
                </a:rPr>
                <a:t>Điểm đối xứng với nó qua một </a:t>
              </a:r>
              <a:r>
                <a:rPr lang="vi-VN" sz="2500" b="1">
                  <a:latin typeface="Arial" pitchFamily="34" charset="0"/>
                  <a:cs typeface="Arial" pitchFamily="34" charset="0"/>
                </a:rPr>
                <a:t>đường thẳng</a:t>
              </a:r>
              <a:r>
                <a:rPr lang="en-US" sz="2500" b="1">
                  <a:latin typeface="Arial" pitchFamily="34" charset="0"/>
                  <a:cs typeface="Arial" pitchFamily="34" charset="0"/>
                </a:rPr>
                <a:t> d tuỳ ý đi qua O cũng thuộc (O).</a:t>
              </a:r>
            </a:p>
          </p:txBody>
        </p:sp>
        <p:pic>
          <p:nvPicPr>
            <p:cNvPr id="78438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r="37138" b="24816"/>
            <a:stretch/>
          </p:blipFill>
          <p:spPr bwMode="auto">
            <a:xfrm>
              <a:off x="455612" y="1238250"/>
              <a:ext cx="1143000" cy="48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1" name="TextBox 10"/>
          <p:cNvSpPr txBox="1"/>
          <p:nvPr/>
        </p:nvSpPr>
        <p:spPr>
          <a:xfrm>
            <a:off x="447213" y="632700"/>
            <a:ext cx="7323599" cy="477054"/>
          </a:xfrm>
          <a:prstGeom prst="rect">
            <a:avLst/>
          </a:prstGeom>
          <a:noFill/>
        </p:spPr>
        <p:txBody>
          <a:bodyPr wrap="square" rtlCol="0">
            <a:spAutoFit/>
          </a:bodyPr>
          <a:lstStyle/>
          <a:p>
            <a:pPr marL="342900" indent="-342900">
              <a:buFont typeface="Wingdings" pitchFamily="2" charset="2"/>
              <a:buChar char="q"/>
            </a:pPr>
            <a:r>
              <a:rPr lang="en-US" sz="2500" b="1" i="1">
                <a:solidFill>
                  <a:srgbClr val="C00000"/>
                </a:solidFill>
                <a:latin typeface="Arial" pitchFamily="34" charset="0"/>
                <a:cs typeface="Arial" pitchFamily="34" charset="0"/>
              </a:rPr>
              <a:t>Tâm và trục đối xứng của </a:t>
            </a:r>
            <a:r>
              <a:rPr lang="vi-VN" sz="2500" b="1" i="1">
                <a:solidFill>
                  <a:srgbClr val="C00000"/>
                </a:solidFill>
                <a:latin typeface="Arial" pitchFamily="34" charset="0"/>
                <a:cs typeface="Arial" pitchFamily="34" charset="0"/>
              </a:rPr>
              <a:t>đường tròn</a:t>
            </a:r>
            <a:r>
              <a:rPr lang="en-US" sz="2500" b="1" i="1">
                <a:solidFill>
                  <a:srgbClr val="C00000"/>
                </a:solidFill>
                <a:latin typeface="Arial" pitchFamily="34" charset="0"/>
                <a:cs typeface="Arial" pitchFamily="34" charset="0"/>
              </a:rPr>
              <a:t> .</a:t>
            </a:r>
            <a:endParaRPr lang="vi-VN" sz="2500" b="1" i="1">
              <a:solidFill>
                <a:srgbClr val="C00000"/>
              </a:solidFill>
              <a:latin typeface="Arial" pitchFamily="34" charset="0"/>
              <a:cs typeface="Arial" pitchFamily="34" charset="0"/>
            </a:endParaRPr>
          </a:p>
        </p:txBody>
      </p:sp>
      <p:sp>
        <p:nvSpPr>
          <p:cNvPr id="13" name="AutoShape 4"/>
          <p:cNvSpPr>
            <a:spLocks noChangeArrowheads="1"/>
          </p:cNvSpPr>
          <p:nvPr/>
        </p:nvSpPr>
        <p:spPr bwMode="gray">
          <a:xfrm>
            <a:off x="447214" y="95249"/>
            <a:ext cx="5418598" cy="438151"/>
          </a:xfrm>
          <a:prstGeom prst="roundRect">
            <a:avLst>
              <a:gd name="adj" fmla="val 50000"/>
            </a:avLst>
          </a:prstGeom>
          <a:solidFill>
            <a:schemeClr val="accent5">
              <a:lumMod val="50000"/>
            </a:schemeClr>
          </a:soli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a:solidFill>
                  <a:schemeClr val="bg1"/>
                </a:solidFill>
                <a:latin typeface="Arial" pitchFamily="34" charset="0"/>
                <a:cs typeface="Arial" pitchFamily="34" charset="0"/>
              </a:rPr>
              <a:t>  2 . TÍNH ĐỐI XỨNG CỦA </a:t>
            </a:r>
            <a:r>
              <a:rPr lang="vi-VN" sz="1900" b="1">
                <a:solidFill>
                  <a:schemeClr val="bg1"/>
                </a:solidFill>
                <a:latin typeface="Arial" pitchFamily="34" charset="0"/>
                <a:cs typeface="Arial" pitchFamily="34" charset="0"/>
              </a:rPr>
              <a:t>ĐƯỜNG TRÒN</a:t>
            </a:r>
            <a:r>
              <a:rPr lang="en-US" sz="1900" b="1">
                <a:solidFill>
                  <a:schemeClr val="bg1"/>
                </a:solidFill>
                <a:latin typeface="Arial" pitchFamily="34" charset="0"/>
                <a:cs typeface="Arial" pitchFamily="34" charset="0"/>
              </a:rPr>
              <a:t> .</a:t>
            </a:r>
            <a:endParaRPr lang="vi-VN" sz="1900" b="1">
              <a:solidFill>
                <a:schemeClr val="bg1"/>
              </a:solidFill>
              <a:latin typeface="Arial" pitchFamily="34" charset="0"/>
              <a:cs typeface="Arial" pitchFamily="34" charset="0"/>
            </a:endParaRPr>
          </a:p>
        </p:txBody>
      </p:sp>
      <p:pic>
        <p:nvPicPr>
          <p:cNvPr id="80691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85212" y="2895600"/>
            <a:ext cx="3143250" cy="3705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10" name="TextBox 9"/>
              <p:cNvSpPr txBox="1"/>
              <p:nvPr/>
            </p:nvSpPr>
            <p:spPr>
              <a:xfrm>
                <a:off x="760412" y="3429000"/>
                <a:ext cx="7467600" cy="485133"/>
              </a:xfrm>
              <a:prstGeom prst="rect">
                <a:avLst/>
              </a:prstGeom>
              <a:noFill/>
            </p:spPr>
            <p:txBody>
              <a:bodyPr wrap="square" rtlCol="0">
                <a:spAutoFit/>
              </a:bodyPr>
              <a:lstStyle/>
              <a:p>
                <a:r>
                  <a:rPr lang="en-US" sz="2300" b="1">
                    <a:latin typeface="Arial" pitchFamily="34" charset="0"/>
                    <a:cs typeface="Arial" pitchFamily="34" charset="0"/>
                  </a:rPr>
                  <a:t>Khi đó MM’</a:t>
                </a:r>
                <a14:m>
                  <m:oMath xmlns:m="http://schemas.openxmlformats.org/officeDocument/2006/math">
                    <m:r>
                      <a:rPr lang="en-US" sz="2300" b="1" i="1" smtClean="0">
                        <a:latin typeface="Cambria Math"/>
                        <a:ea typeface="Cambria Math"/>
                        <a:cs typeface="Arial" pitchFamily="34" charset="0"/>
                      </a:rPr>
                      <m:t>⊥</m:t>
                    </m:r>
                  </m:oMath>
                </a14:m>
                <a:r>
                  <a:rPr lang="en-US" sz="2300" b="1">
                    <a:latin typeface="Arial" pitchFamily="34" charset="0"/>
                    <a:cs typeface="Arial" pitchFamily="34" charset="0"/>
                  </a:rPr>
                  <a:t>OI tại M hay </a:t>
                </a:r>
                <a14:m>
                  <m:oMath xmlns:m="http://schemas.openxmlformats.org/officeDocument/2006/math">
                    <m:acc>
                      <m:accPr>
                        <m:chr m:val="̂"/>
                        <m:ctrlPr>
                          <a:rPr lang="en-US" sz="2300" b="1" i="1" smtClean="0">
                            <a:latin typeface="Cambria Math" panose="02040503050406030204" pitchFamily="18" charset="0"/>
                            <a:cs typeface="Arial" pitchFamily="34" charset="0"/>
                          </a:rPr>
                        </m:ctrlPr>
                      </m:accPr>
                      <m:e>
                        <m:r>
                          <a:rPr lang="en-US" sz="2300" b="1" i="1" smtClean="0">
                            <a:latin typeface="Cambria Math"/>
                            <a:cs typeface="Arial" pitchFamily="34" charset="0"/>
                          </a:rPr>
                          <m:t>𝑶𝑰𝑴</m:t>
                        </m:r>
                      </m:e>
                    </m:acc>
                    <m:r>
                      <a:rPr lang="en-US" sz="2300" b="1" i="1" smtClean="0">
                        <a:latin typeface="Cambria Math"/>
                        <a:cs typeface="Arial" pitchFamily="34" charset="0"/>
                      </a:rPr>
                      <m:t>=</m:t>
                    </m:r>
                    <m:acc>
                      <m:accPr>
                        <m:chr m:val="̂"/>
                        <m:ctrlPr>
                          <a:rPr lang="en-US" sz="2300" b="1" i="1" smtClean="0">
                            <a:latin typeface="Cambria Math" panose="02040503050406030204" pitchFamily="18" charset="0"/>
                            <a:cs typeface="Arial" pitchFamily="34" charset="0"/>
                          </a:rPr>
                        </m:ctrlPr>
                      </m:accPr>
                      <m:e>
                        <m:r>
                          <a:rPr lang="en-US" sz="2300" b="1" i="1" smtClean="0">
                            <a:latin typeface="Cambria Math"/>
                            <a:cs typeface="Arial" pitchFamily="34" charset="0"/>
                          </a:rPr>
                          <m:t>𝑶𝑰𝑴</m:t>
                        </m:r>
                        <m:r>
                          <a:rPr lang="en-US" sz="2300" b="1" i="1" smtClean="0">
                            <a:latin typeface="Cambria Math"/>
                            <a:cs typeface="Arial" pitchFamily="34" charset="0"/>
                          </a:rPr>
                          <m:t>′</m:t>
                        </m:r>
                      </m:e>
                    </m:acc>
                    <m:r>
                      <a:rPr lang="en-US" sz="2300" b="1" i="1" smtClean="0">
                        <a:latin typeface="Cambria Math"/>
                        <a:cs typeface="Arial" pitchFamily="34" charset="0"/>
                      </a:rPr>
                      <m:t>=</m:t>
                    </m:r>
                    <m:sSup>
                      <m:sSupPr>
                        <m:ctrlPr>
                          <a:rPr lang="en-US" sz="2300" b="1" i="1" smtClean="0">
                            <a:latin typeface="Cambria Math" panose="02040503050406030204" pitchFamily="18" charset="0"/>
                            <a:cs typeface="Arial" pitchFamily="34" charset="0"/>
                          </a:rPr>
                        </m:ctrlPr>
                      </m:sSupPr>
                      <m:e>
                        <m:r>
                          <a:rPr lang="en-US" sz="2300" b="1" i="1" smtClean="0">
                            <a:latin typeface="Cambria Math"/>
                            <a:cs typeface="Arial" pitchFamily="34" charset="0"/>
                          </a:rPr>
                          <m:t>𝟗𝟎</m:t>
                        </m:r>
                      </m:e>
                      <m:sup>
                        <m:r>
                          <a:rPr lang="en-US" sz="2300" b="1" i="1" smtClean="0">
                            <a:latin typeface="Cambria Math"/>
                            <a:cs typeface="Arial" pitchFamily="34" charset="0"/>
                          </a:rPr>
                          <m:t>𝟎</m:t>
                        </m:r>
                      </m:sup>
                    </m:sSup>
                  </m:oMath>
                </a14:m>
                <a:endParaRPr lang="vi-VN" sz="2300" b="1">
                  <a:latin typeface="Arial" pitchFamily="34" charset="0"/>
                  <a:cs typeface="Arial" pitchFamily="34" charset="0"/>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760412" y="3429000"/>
                <a:ext cx="7467600" cy="485133"/>
              </a:xfrm>
              <a:prstGeom prst="rect">
                <a:avLst/>
              </a:prstGeom>
              <a:blipFill rotWithShape="1">
                <a:blip r:embed="rId6"/>
                <a:stretch>
                  <a:fillRect l="-1224" t="-1266" b="-265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760412" y="4033846"/>
                <a:ext cx="7620000" cy="839076"/>
              </a:xfrm>
              <a:prstGeom prst="rect">
                <a:avLst/>
              </a:prstGeom>
              <a:noFill/>
            </p:spPr>
            <p:txBody>
              <a:bodyPr wrap="square" rtlCol="0">
                <a:spAutoFit/>
              </a:bodyPr>
              <a:lstStyle/>
              <a:p>
                <a:r>
                  <a:rPr lang="en-US" sz="2300" b="1">
                    <a:latin typeface="Arial" pitchFamily="34" charset="0"/>
                    <a:cs typeface="Arial" pitchFamily="34" charset="0"/>
                  </a:rPr>
                  <a:t>Xét </a:t>
                </a:r>
                <a14:m>
                  <m:oMath xmlns:m="http://schemas.openxmlformats.org/officeDocument/2006/math">
                    <m:r>
                      <a:rPr lang="en-US" sz="2300" b="1" i="1" smtClean="0">
                        <a:latin typeface="Cambria Math"/>
                        <a:ea typeface="Cambria Math"/>
                        <a:cs typeface="Arial" pitchFamily="34" charset="0"/>
                      </a:rPr>
                      <m:t>∆</m:t>
                    </m:r>
                  </m:oMath>
                </a14:m>
                <a:r>
                  <a:rPr lang="en-US" sz="2300" b="1">
                    <a:latin typeface="Arial" pitchFamily="34" charset="0"/>
                    <a:cs typeface="Arial" pitchFamily="34" charset="0"/>
                  </a:rPr>
                  <a:t>OIM và </a:t>
                </a:r>
                <a14:m>
                  <m:oMath xmlns:m="http://schemas.openxmlformats.org/officeDocument/2006/math">
                    <m:r>
                      <a:rPr lang="en-US" sz="2300" b="1" i="1">
                        <a:latin typeface="Cambria Math"/>
                        <a:ea typeface="Cambria Math"/>
                        <a:cs typeface="Arial" pitchFamily="34" charset="0"/>
                      </a:rPr>
                      <m:t>∆</m:t>
                    </m:r>
                  </m:oMath>
                </a14:m>
                <a:r>
                  <a:rPr lang="en-US" sz="2300" b="1">
                    <a:latin typeface="Arial" pitchFamily="34" charset="0"/>
                    <a:cs typeface="Arial" pitchFamily="34" charset="0"/>
                  </a:rPr>
                  <a:t>OIM’ có : OI chung ; </a:t>
                </a:r>
                <a14:m>
                  <m:oMath xmlns:m="http://schemas.openxmlformats.org/officeDocument/2006/math">
                    <m:acc>
                      <m:accPr>
                        <m:chr m:val="̂"/>
                        <m:ctrlPr>
                          <a:rPr lang="en-US" sz="2300" b="1" i="1">
                            <a:latin typeface="Cambria Math" panose="02040503050406030204" pitchFamily="18" charset="0"/>
                            <a:cs typeface="Arial" pitchFamily="34" charset="0"/>
                          </a:rPr>
                        </m:ctrlPr>
                      </m:accPr>
                      <m:e>
                        <m:r>
                          <a:rPr lang="en-US" sz="2300" b="1" i="1">
                            <a:latin typeface="Cambria Math"/>
                            <a:cs typeface="Arial" pitchFamily="34" charset="0"/>
                          </a:rPr>
                          <m:t>𝑶𝑰𝑴</m:t>
                        </m:r>
                      </m:e>
                    </m:acc>
                    <m:r>
                      <a:rPr lang="en-US" sz="2300" b="1" i="1">
                        <a:latin typeface="Cambria Math"/>
                        <a:cs typeface="Arial" pitchFamily="34" charset="0"/>
                      </a:rPr>
                      <m:t>=</m:t>
                    </m:r>
                    <m:acc>
                      <m:accPr>
                        <m:chr m:val="̂"/>
                        <m:ctrlPr>
                          <a:rPr lang="en-US" sz="2300" b="1" i="1">
                            <a:latin typeface="Cambria Math" panose="02040503050406030204" pitchFamily="18" charset="0"/>
                            <a:cs typeface="Arial" pitchFamily="34" charset="0"/>
                          </a:rPr>
                        </m:ctrlPr>
                      </m:accPr>
                      <m:e>
                        <m:r>
                          <a:rPr lang="en-US" sz="2300" b="1" i="1">
                            <a:latin typeface="Cambria Math"/>
                            <a:cs typeface="Arial" pitchFamily="34" charset="0"/>
                          </a:rPr>
                          <m:t>𝑶𝑰𝑴</m:t>
                        </m:r>
                        <m:r>
                          <a:rPr lang="en-US" sz="2300" b="1" i="1">
                            <a:latin typeface="Cambria Math"/>
                            <a:cs typeface="Arial" pitchFamily="34" charset="0"/>
                          </a:rPr>
                          <m:t>′</m:t>
                        </m:r>
                      </m:e>
                    </m:acc>
                  </m:oMath>
                </a14:m>
                <a:r>
                  <a:rPr lang="en-US" sz="2300" b="1">
                    <a:latin typeface="Arial" pitchFamily="34" charset="0"/>
                    <a:cs typeface="Arial" pitchFamily="34" charset="0"/>
                  </a:rPr>
                  <a:t> ; </a:t>
                </a:r>
                <a:br>
                  <a:rPr lang="en-US" sz="2300" b="1">
                    <a:latin typeface="Arial" pitchFamily="34" charset="0"/>
                    <a:cs typeface="Arial" pitchFamily="34" charset="0"/>
                  </a:rPr>
                </a:br>
                <a:r>
                  <a:rPr lang="en-US" sz="2300" b="1">
                    <a:latin typeface="Arial" pitchFamily="34" charset="0"/>
                    <a:cs typeface="Arial" pitchFamily="34" charset="0"/>
                  </a:rPr>
                  <a:t>IM = IM’ nên </a:t>
                </a:r>
                <a14:m>
                  <m:oMath xmlns:m="http://schemas.openxmlformats.org/officeDocument/2006/math">
                    <m:r>
                      <a:rPr lang="en-US" sz="2300" b="1" i="1">
                        <a:latin typeface="Cambria Math"/>
                        <a:ea typeface="Cambria Math"/>
                        <a:cs typeface="Arial" pitchFamily="34" charset="0"/>
                      </a:rPr>
                      <m:t>∆</m:t>
                    </m:r>
                  </m:oMath>
                </a14:m>
                <a:r>
                  <a:rPr lang="en-US" sz="2300" b="1">
                    <a:latin typeface="Arial" pitchFamily="34" charset="0"/>
                    <a:cs typeface="Arial" pitchFamily="34" charset="0"/>
                  </a:rPr>
                  <a:t>OIM = </a:t>
                </a:r>
                <a14:m>
                  <m:oMath xmlns:m="http://schemas.openxmlformats.org/officeDocument/2006/math">
                    <m:r>
                      <a:rPr lang="en-US" sz="2300" b="1" i="1">
                        <a:latin typeface="Cambria Math"/>
                        <a:ea typeface="Cambria Math"/>
                        <a:cs typeface="Arial" pitchFamily="34" charset="0"/>
                      </a:rPr>
                      <m:t>∆</m:t>
                    </m:r>
                  </m:oMath>
                </a14:m>
                <a:r>
                  <a:rPr lang="en-US" sz="2300" b="1">
                    <a:latin typeface="Arial" pitchFamily="34" charset="0"/>
                    <a:cs typeface="Arial" pitchFamily="34" charset="0"/>
                  </a:rPr>
                  <a:t>OIM’ (c.g.c)</a:t>
                </a:r>
                <a:endParaRPr lang="vi-VN" sz="2300" b="1">
                  <a:latin typeface="Arial" pitchFamily="34" charset="0"/>
                  <a:cs typeface="Arial" pitchFamily="34" charset="0"/>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760412" y="4033846"/>
                <a:ext cx="7620000" cy="839076"/>
              </a:xfrm>
              <a:prstGeom prst="rect">
                <a:avLst/>
              </a:prstGeom>
              <a:blipFill rotWithShape="1">
                <a:blip r:embed="rId7"/>
                <a:stretch>
                  <a:fillRect l="-1200" t="-730" b="-15328"/>
                </a:stretch>
              </a:blipFill>
            </p:spPr>
            <p:txBody>
              <a:bodyPr/>
              <a:lstStyle/>
              <a:p>
                <a:r>
                  <a:rPr lang="en-US">
                    <a:noFill/>
                  </a:rPr>
                  <a:t> </a:t>
                </a:r>
              </a:p>
            </p:txBody>
          </p:sp>
        </mc:Fallback>
      </mc:AlternateContent>
    </p:spTree>
    <p:extLst>
      <p:ext uri="{BB962C8B-B14F-4D97-AF65-F5344CB8AC3E}">
        <p14:creationId xmlns:p14="http://schemas.microsoft.com/office/powerpoint/2010/main" val="21445968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426575" y="1129568"/>
            <a:ext cx="8915119" cy="2809533"/>
            <a:chOff x="455611" y="1219200"/>
            <a:chExt cx="8915119" cy="2809533"/>
          </a:xfrm>
        </p:grpSpPr>
        <p:sp>
          <p:nvSpPr>
            <p:cNvPr id="19" name="Rounded Rectangle 18"/>
            <p:cNvSpPr/>
            <p:nvPr/>
          </p:nvSpPr>
          <p:spPr>
            <a:xfrm>
              <a:off x="455611" y="1219200"/>
              <a:ext cx="8510677" cy="2528031"/>
            </a:xfrm>
            <a:prstGeom prst="roundRect">
              <a:avLst>
                <a:gd name="adj" fmla="val 3662"/>
              </a:avLst>
            </a:prstGeom>
            <a:solidFill>
              <a:srgbClr val="FDEDD3"/>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22" name="TextBox 21"/>
            <p:cNvSpPr txBox="1"/>
            <p:nvPr/>
          </p:nvSpPr>
          <p:spPr>
            <a:xfrm>
              <a:off x="629988" y="1371600"/>
              <a:ext cx="8008060" cy="892552"/>
            </a:xfrm>
            <a:prstGeom prst="rect">
              <a:avLst/>
            </a:prstGeom>
            <a:noFill/>
          </p:spPr>
          <p:txBody>
            <a:bodyPr wrap="square" rtlCol="0">
              <a:spAutoFit/>
            </a:bodyPr>
            <a:lstStyle/>
            <a:p>
              <a:pPr marL="457200" indent="-457200" algn="just">
                <a:buFont typeface="Arial" pitchFamily="34" charset="0"/>
                <a:buChar char="•"/>
              </a:pPr>
              <a:r>
                <a:rPr lang="vi-VN" sz="2600" b="1">
                  <a:latin typeface="Arial" pitchFamily="34" charset="0"/>
                  <a:cs typeface="Arial" pitchFamily="34" charset="0"/>
                </a:rPr>
                <a:t>Đường tròn</a:t>
              </a:r>
              <a:r>
                <a:rPr lang="en-US" sz="2600" b="1">
                  <a:latin typeface="Arial" pitchFamily="34" charset="0"/>
                  <a:cs typeface="Arial" pitchFamily="34" charset="0"/>
                </a:rPr>
                <a:t> là hình có tâm đối xứng; tâm của </a:t>
              </a:r>
              <a:r>
                <a:rPr lang="vi-VN" sz="2600" b="1">
                  <a:latin typeface="Arial" pitchFamily="34" charset="0"/>
                  <a:cs typeface="Arial" pitchFamily="34" charset="0"/>
                </a:rPr>
                <a:t>đường tròn</a:t>
              </a:r>
              <a:r>
                <a:rPr lang="en-US" sz="2600" b="1">
                  <a:latin typeface="Arial" pitchFamily="34" charset="0"/>
                  <a:cs typeface="Arial" pitchFamily="34" charset="0"/>
                </a:rPr>
                <a:t> là </a:t>
              </a:r>
              <a:r>
                <a:rPr lang="en-US" sz="2600" b="1" i="1">
                  <a:solidFill>
                    <a:srgbClr val="C00000"/>
                  </a:solidFill>
                  <a:latin typeface="Arial" pitchFamily="34" charset="0"/>
                  <a:cs typeface="Arial" pitchFamily="34" charset="0"/>
                </a:rPr>
                <a:t>tâm đối xứng </a:t>
              </a:r>
              <a:r>
                <a:rPr lang="en-US" sz="2600" b="1">
                  <a:latin typeface="Arial" pitchFamily="34" charset="0"/>
                  <a:cs typeface="Arial" pitchFamily="34" charset="0"/>
                </a:rPr>
                <a:t>của nó.</a:t>
              </a:r>
            </a:p>
          </p:txBody>
        </p:sp>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257048" y="2832832"/>
              <a:ext cx="1113682" cy="1195901"/>
            </a:xfrm>
            <a:prstGeom prst="rect">
              <a:avLst/>
            </a:prstGeom>
          </p:spPr>
        </p:pic>
      </p:grpSp>
      <p:sp>
        <p:nvSpPr>
          <p:cNvPr id="10" name="TextBox 9"/>
          <p:cNvSpPr txBox="1"/>
          <p:nvPr/>
        </p:nvSpPr>
        <p:spPr>
          <a:xfrm>
            <a:off x="447213" y="632700"/>
            <a:ext cx="6942599" cy="477054"/>
          </a:xfrm>
          <a:prstGeom prst="rect">
            <a:avLst/>
          </a:prstGeom>
          <a:noFill/>
        </p:spPr>
        <p:txBody>
          <a:bodyPr wrap="square" rtlCol="0">
            <a:spAutoFit/>
          </a:bodyPr>
          <a:lstStyle/>
          <a:p>
            <a:pPr marL="342900" indent="-342900">
              <a:buFont typeface="Wingdings" pitchFamily="2" charset="2"/>
              <a:buChar char="q"/>
            </a:pPr>
            <a:r>
              <a:rPr lang="en-US" sz="2500" b="1" i="1">
                <a:solidFill>
                  <a:srgbClr val="C00000"/>
                </a:solidFill>
                <a:latin typeface="Arial" pitchFamily="34" charset="0"/>
                <a:cs typeface="Arial" pitchFamily="34" charset="0"/>
              </a:rPr>
              <a:t>Tâm và trục đối xứng của </a:t>
            </a:r>
            <a:r>
              <a:rPr lang="vi-VN" sz="2500" b="1" i="1">
                <a:solidFill>
                  <a:srgbClr val="C00000"/>
                </a:solidFill>
                <a:latin typeface="Arial" pitchFamily="34" charset="0"/>
                <a:cs typeface="Arial" pitchFamily="34" charset="0"/>
              </a:rPr>
              <a:t>đường tròn</a:t>
            </a:r>
            <a:r>
              <a:rPr lang="en-US" sz="2500" b="1" i="1">
                <a:solidFill>
                  <a:srgbClr val="C00000"/>
                </a:solidFill>
                <a:latin typeface="Arial" pitchFamily="34" charset="0"/>
                <a:cs typeface="Arial" pitchFamily="34" charset="0"/>
              </a:rPr>
              <a:t> .</a:t>
            </a:r>
            <a:endParaRPr lang="vi-VN" sz="2500" b="1" i="1">
              <a:solidFill>
                <a:srgbClr val="C00000"/>
              </a:solidFill>
              <a:latin typeface="Arial" pitchFamily="34" charset="0"/>
              <a:cs typeface="Arial" pitchFamily="34" charset="0"/>
            </a:endParaRPr>
          </a:p>
        </p:txBody>
      </p:sp>
      <p:sp>
        <p:nvSpPr>
          <p:cNvPr id="11" name="AutoShape 4"/>
          <p:cNvSpPr>
            <a:spLocks noChangeArrowheads="1"/>
          </p:cNvSpPr>
          <p:nvPr/>
        </p:nvSpPr>
        <p:spPr bwMode="gray">
          <a:xfrm>
            <a:off x="447214" y="95249"/>
            <a:ext cx="5418598" cy="438151"/>
          </a:xfrm>
          <a:prstGeom prst="roundRect">
            <a:avLst>
              <a:gd name="adj" fmla="val 50000"/>
            </a:avLst>
          </a:prstGeom>
          <a:solidFill>
            <a:schemeClr val="accent5">
              <a:lumMod val="50000"/>
            </a:schemeClr>
          </a:soli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a:solidFill>
                  <a:schemeClr val="bg1"/>
                </a:solidFill>
                <a:latin typeface="Arial" pitchFamily="34" charset="0"/>
                <a:cs typeface="Arial" pitchFamily="34" charset="0"/>
              </a:rPr>
              <a:t>  2 . TÍNH ĐỐI XỨNG CỦA </a:t>
            </a:r>
            <a:r>
              <a:rPr lang="vi-VN" sz="1900" b="1">
                <a:solidFill>
                  <a:schemeClr val="bg1"/>
                </a:solidFill>
                <a:latin typeface="Arial" pitchFamily="34" charset="0"/>
                <a:cs typeface="Arial" pitchFamily="34" charset="0"/>
              </a:rPr>
              <a:t>ĐƯỜNG TRÒN</a:t>
            </a:r>
            <a:r>
              <a:rPr lang="en-US" sz="1900" b="1">
                <a:solidFill>
                  <a:schemeClr val="bg1"/>
                </a:solidFill>
                <a:latin typeface="Arial" pitchFamily="34" charset="0"/>
                <a:cs typeface="Arial" pitchFamily="34" charset="0"/>
              </a:rPr>
              <a:t> .</a:t>
            </a:r>
            <a:endParaRPr lang="vi-VN" sz="1900" b="1">
              <a:solidFill>
                <a:schemeClr val="bg1"/>
              </a:solidFill>
              <a:latin typeface="Arial" pitchFamily="34" charset="0"/>
              <a:cs typeface="Arial" pitchFamily="34" charset="0"/>
            </a:endParaRPr>
          </a:p>
        </p:txBody>
      </p:sp>
      <p:pic>
        <p:nvPicPr>
          <p:cNvPr id="80384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84544" y="1215353"/>
            <a:ext cx="2628900" cy="201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589964" y="2203073"/>
            <a:ext cx="7474660" cy="1292662"/>
          </a:xfrm>
          <a:prstGeom prst="rect">
            <a:avLst/>
          </a:prstGeom>
          <a:noFill/>
        </p:spPr>
        <p:txBody>
          <a:bodyPr wrap="square" rtlCol="0">
            <a:spAutoFit/>
          </a:bodyPr>
          <a:lstStyle/>
          <a:p>
            <a:pPr marL="457200" indent="-457200" algn="just">
              <a:buFont typeface="Arial" pitchFamily="34" charset="0"/>
              <a:buChar char="•"/>
            </a:pPr>
            <a:r>
              <a:rPr lang="vi-VN" sz="2600" b="1">
                <a:latin typeface="Arial" pitchFamily="34" charset="0"/>
                <a:cs typeface="Arial" pitchFamily="34" charset="0"/>
              </a:rPr>
              <a:t>Đường tròn</a:t>
            </a:r>
            <a:r>
              <a:rPr lang="en-US" sz="2600" b="1">
                <a:latin typeface="Arial" pitchFamily="34" charset="0"/>
                <a:cs typeface="Arial" pitchFamily="34" charset="0"/>
              </a:rPr>
              <a:t> là hình có trục đối xứng; mỗi </a:t>
            </a:r>
            <a:r>
              <a:rPr lang="vi-VN" sz="2600" b="1">
                <a:latin typeface="Arial" pitchFamily="34" charset="0"/>
                <a:cs typeface="Arial" pitchFamily="34" charset="0"/>
              </a:rPr>
              <a:t>đường thẳng</a:t>
            </a:r>
            <a:r>
              <a:rPr lang="en-US" sz="2600" b="1">
                <a:latin typeface="Arial" pitchFamily="34" charset="0"/>
                <a:cs typeface="Arial" pitchFamily="34" charset="0"/>
              </a:rPr>
              <a:t> qua tâm của </a:t>
            </a:r>
            <a:r>
              <a:rPr lang="vi-VN" sz="2600" b="1">
                <a:latin typeface="Arial" pitchFamily="34" charset="0"/>
                <a:cs typeface="Arial" pitchFamily="34" charset="0"/>
              </a:rPr>
              <a:t>đường tròn</a:t>
            </a:r>
            <a:r>
              <a:rPr lang="en-US" sz="2600" b="1">
                <a:latin typeface="Arial" pitchFamily="34" charset="0"/>
                <a:cs typeface="Arial" pitchFamily="34" charset="0"/>
              </a:rPr>
              <a:t> là một </a:t>
            </a:r>
            <a:r>
              <a:rPr lang="en-US" sz="2600" b="1" i="1">
                <a:solidFill>
                  <a:srgbClr val="C00000"/>
                </a:solidFill>
                <a:latin typeface="Arial" pitchFamily="34" charset="0"/>
                <a:cs typeface="Arial" pitchFamily="34" charset="0"/>
              </a:rPr>
              <a:t>trục đối xứng </a:t>
            </a:r>
            <a:r>
              <a:rPr lang="en-US" sz="2600" b="1">
                <a:latin typeface="Arial" pitchFamily="34" charset="0"/>
                <a:cs typeface="Arial" pitchFamily="34" charset="0"/>
              </a:rPr>
              <a:t>của nó.</a:t>
            </a:r>
          </a:p>
        </p:txBody>
      </p:sp>
      <p:sp>
        <p:nvSpPr>
          <p:cNvPr id="21" name="TextBox 20"/>
          <p:cNvSpPr txBox="1"/>
          <p:nvPr/>
        </p:nvSpPr>
        <p:spPr>
          <a:xfrm>
            <a:off x="1217612" y="4419600"/>
            <a:ext cx="10058400" cy="861774"/>
          </a:xfrm>
          <a:prstGeom prst="rect">
            <a:avLst/>
          </a:prstGeom>
          <a:solidFill>
            <a:schemeClr val="accent5">
              <a:lumMod val="20000"/>
              <a:lumOff val="80000"/>
            </a:schemeClr>
          </a:solidFill>
        </p:spPr>
        <p:txBody>
          <a:bodyPr wrap="square" rtlCol="0">
            <a:spAutoFit/>
          </a:bodyPr>
          <a:lstStyle/>
          <a:p>
            <a:pPr marL="342900" indent="-342900" algn="just">
              <a:buFont typeface="Wingdings" pitchFamily="2" charset="2"/>
              <a:buChar char="q"/>
            </a:pPr>
            <a:r>
              <a:rPr lang="en-US" sz="2500" b="1">
                <a:solidFill>
                  <a:schemeClr val="accent6">
                    <a:lumMod val="75000"/>
                  </a:schemeClr>
                </a:solidFill>
                <a:latin typeface="Arial" pitchFamily="34" charset="0"/>
                <a:cs typeface="Arial" pitchFamily="34" charset="0"/>
              </a:rPr>
              <a:t>Nhận xét </a:t>
            </a:r>
            <a:r>
              <a:rPr lang="en-US" sz="2500" b="1">
                <a:latin typeface="Arial" pitchFamily="34" charset="0"/>
                <a:cs typeface="Arial" pitchFamily="34" charset="0"/>
              </a:rPr>
              <a:t>: </a:t>
            </a:r>
            <a:r>
              <a:rPr lang="vi-VN" sz="2500" b="1">
                <a:latin typeface="Arial" pitchFamily="34" charset="0"/>
                <a:cs typeface="Arial" pitchFamily="34" charset="0"/>
              </a:rPr>
              <a:t>Đường tròn</a:t>
            </a:r>
            <a:r>
              <a:rPr lang="en-US" sz="2500" b="1">
                <a:latin typeface="Arial" pitchFamily="34" charset="0"/>
                <a:cs typeface="Arial" pitchFamily="34" charset="0"/>
              </a:rPr>
              <a:t> có một tâm đối xứng, nhưng có vô số </a:t>
            </a:r>
            <a:br>
              <a:rPr lang="en-US" sz="2500" b="1">
                <a:latin typeface="Arial" pitchFamily="34" charset="0"/>
                <a:cs typeface="Arial" pitchFamily="34" charset="0"/>
              </a:rPr>
            </a:br>
            <a:r>
              <a:rPr lang="en-US" sz="2500" b="1">
                <a:latin typeface="Arial" pitchFamily="34" charset="0"/>
                <a:cs typeface="Arial" pitchFamily="34" charset="0"/>
              </a:rPr>
              <a:t>                  trục đối xứng.</a:t>
            </a:r>
            <a:endParaRPr lang="vi-VN" sz="2500" b="1">
              <a:latin typeface="Arial" pitchFamily="34" charset="0"/>
              <a:cs typeface="Arial" pitchFamily="34" charset="0"/>
            </a:endParaRPr>
          </a:p>
        </p:txBody>
      </p:sp>
    </p:spTree>
    <p:extLst>
      <p:ext uri="{BB962C8B-B14F-4D97-AF65-F5344CB8AC3E}">
        <p14:creationId xmlns:p14="http://schemas.microsoft.com/office/powerpoint/2010/main" val="250918723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03843"/>
                                        </p:tgtEl>
                                        <p:attrNameLst>
                                          <p:attrName>style.visibility</p:attrName>
                                        </p:attrNameLst>
                                      </p:cBhvr>
                                      <p:to>
                                        <p:strVal val="visible"/>
                                      </p:to>
                                    </p:set>
                                    <p:animEffect transition="in" filter="wipe(left)">
                                      <p:cBhvr>
                                        <p:cTn id="11" dur="500"/>
                                        <p:tgtEl>
                                          <p:spTgt spid="80384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left)">
                                      <p:cBhvr>
                                        <p:cTn id="2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49041" y="2675459"/>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TextBox 35"/>
          <p:cNvSpPr txBox="1"/>
          <p:nvPr/>
        </p:nvSpPr>
        <p:spPr>
          <a:xfrm>
            <a:off x="1188610" y="3055619"/>
            <a:ext cx="7158463" cy="1246495"/>
          </a:xfrm>
          <a:prstGeom prst="rect">
            <a:avLst/>
          </a:prstGeom>
          <a:noFill/>
        </p:spPr>
        <p:txBody>
          <a:bodyPr wrap="square" rtlCol="0">
            <a:spAutoFit/>
          </a:bodyPr>
          <a:lstStyle/>
          <a:p>
            <a:pPr marL="457200" indent="-457200" algn="just">
              <a:buFont typeface="+mj-lt"/>
              <a:buAutoNum type="alphaLcParenR"/>
            </a:pPr>
            <a:r>
              <a:rPr lang="en-US" b="1">
                <a:latin typeface="Arial" pitchFamily="34" charset="0"/>
                <a:cs typeface="Arial" pitchFamily="34" charset="0"/>
              </a:rPr>
              <a:t>Do O là tâm đối xứng của (O) nên điểm N đối xứng với M qua tâm O phải vừa thuộc (O), vừa thuộc OM.</a:t>
            </a:r>
            <a:endParaRPr lang="vi-VN" b="1">
              <a:latin typeface="Arial" pitchFamily="34" charset="0"/>
              <a:cs typeface="Arial" pitchFamily="34" charset="0"/>
            </a:endParaRPr>
          </a:p>
        </p:txBody>
      </p:sp>
      <p:grpSp>
        <p:nvGrpSpPr>
          <p:cNvPr id="4" name="Group 3"/>
          <p:cNvGrpSpPr/>
          <p:nvPr/>
        </p:nvGrpSpPr>
        <p:grpSpPr>
          <a:xfrm>
            <a:off x="241370" y="737545"/>
            <a:ext cx="11641049" cy="1824182"/>
            <a:chOff x="241370" y="737545"/>
            <a:chExt cx="11641049" cy="1824182"/>
          </a:xfrm>
        </p:grpSpPr>
        <p:pic>
          <p:nvPicPr>
            <p:cNvPr id="2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370" y="737545"/>
              <a:ext cx="1360526" cy="1319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ounded Rectangle 22"/>
            <p:cNvSpPr/>
            <p:nvPr/>
          </p:nvSpPr>
          <p:spPr>
            <a:xfrm>
              <a:off x="1666730" y="762001"/>
              <a:ext cx="10142682" cy="1799726"/>
            </a:xfrm>
            <a:prstGeom prst="roundRect">
              <a:avLst>
                <a:gd name="adj" fmla="val 5590"/>
              </a:avLst>
            </a:prstGeom>
            <a:solidFill>
              <a:srgbClr val="DBD2E4"/>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24" name="TextBox 23"/>
            <p:cNvSpPr txBox="1"/>
            <p:nvPr/>
          </p:nvSpPr>
          <p:spPr>
            <a:xfrm>
              <a:off x="1979612" y="838200"/>
              <a:ext cx="9902807" cy="1723527"/>
            </a:xfrm>
            <a:prstGeom prst="rect">
              <a:avLst/>
            </a:prstGeom>
            <a:noFill/>
          </p:spPr>
          <p:txBody>
            <a:bodyPr wrap="square" lIns="121899" tIns="60949" rIns="121899" bIns="60949" rtlCol="0">
              <a:spAutoFit/>
            </a:bodyPr>
            <a:lstStyle/>
            <a:p>
              <a:r>
                <a:rPr lang="en-US" sz="2500" b="1">
                  <a:latin typeface="Arial" pitchFamily="34" charset="0"/>
                  <a:cs typeface="Arial" pitchFamily="34" charset="0"/>
                </a:rPr>
                <a:t>Cho điểm M nằm trên </a:t>
              </a:r>
              <a:r>
                <a:rPr lang="vi-VN" sz="2500" b="1">
                  <a:latin typeface="Arial" pitchFamily="34" charset="0"/>
                  <a:cs typeface="Arial" pitchFamily="34" charset="0"/>
                </a:rPr>
                <a:t>đường tròn</a:t>
              </a:r>
              <a:r>
                <a:rPr lang="en-US" sz="2500" b="1">
                  <a:latin typeface="Arial" pitchFamily="34" charset="0"/>
                  <a:cs typeface="Arial" pitchFamily="34" charset="0"/>
                </a:rPr>
                <a:t> (O) đường kính AB. SỬ dụng tính đối xứng của (O) , hãy nêu cách tìm:</a:t>
              </a:r>
            </a:p>
            <a:p>
              <a:pPr marL="514350" indent="-514350">
                <a:buAutoNum type="alphaLcParenR"/>
              </a:pPr>
              <a:r>
                <a:rPr lang="en-US" sz="2500" b="1">
                  <a:latin typeface="Arial" pitchFamily="34" charset="0"/>
                  <a:cs typeface="Arial" pitchFamily="34" charset="0"/>
                </a:rPr>
                <a:t>Điểm N đối xứng với điểm M qua tâm O</a:t>
              </a:r>
            </a:p>
            <a:p>
              <a:pPr marL="514350" indent="-514350">
                <a:buAutoNum type="alphaLcParenR"/>
              </a:pPr>
              <a:r>
                <a:rPr lang="en-US" sz="2500" b="1">
                  <a:latin typeface="Arial" pitchFamily="34" charset="0"/>
                  <a:cs typeface="Arial" pitchFamily="34" charset="0"/>
                </a:rPr>
                <a:t>Điểm P đối xứng với điểm M qua </a:t>
              </a:r>
              <a:r>
                <a:rPr lang="vi-VN" sz="2500" b="1">
                  <a:latin typeface="Arial" pitchFamily="34" charset="0"/>
                  <a:cs typeface="Arial" pitchFamily="34" charset="0"/>
                </a:rPr>
                <a:t>đường thẳng</a:t>
              </a:r>
              <a:r>
                <a:rPr lang="en-US" sz="2500" b="1">
                  <a:latin typeface="Arial" pitchFamily="34" charset="0"/>
                  <a:cs typeface="Arial" pitchFamily="34" charset="0"/>
                </a:rPr>
                <a:t> AB. </a:t>
              </a:r>
              <a:endParaRPr lang="vi-VN" sz="2500" b="1">
                <a:latin typeface="Arial" pitchFamily="34" charset="0"/>
                <a:cs typeface="Arial" pitchFamily="34" charset="0"/>
              </a:endParaRPr>
            </a:p>
          </p:txBody>
        </p:sp>
        <p:sp>
          <p:nvSpPr>
            <p:cNvPr id="25" name="Rectangle 24"/>
            <p:cNvSpPr/>
            <p:nvPr/>
          </p:nvSpPr>
          <p:spPr>
            <a:xfrm>
              <a:off x="730856" y="1171575"/>
              <a:ext cx="457754" cy="646331"/>
            </a:xfrm>
            <a:prstGeom prst="rect">
              <a:avLst/>
            </a:prstGeom>
          </p:spPr>
          <p:txBody>
            <a:bodyPr wrap="none">
              <a:spAutoFit/>
            </a:bodyPr>
            <a:lstStyle/>
            <a:p>
              <a:pPr algn="ctr"/>
              <a:r>
                <a:rPr lang="en-US" sz="3600" b="1" spc="67">
                  <a:ln w="11430"/>
                  <a:effectLst>
                    <a:outerShdw blurRad="76200" dist="50800" dir="5400000" algn="tl" rotWithShape="0">
                      <a:srgbClr val="000000">
                        <a:alpha val="65000"/>
                      </a:srgbClr>
                    </a:outerShdw>
                  </a:effectLst>
                  <a:latin typeface=".VnCentury SchoolbookH" pitchFamily="34" charset="0"/>
                </a:rPr>
                <a:t>2</a:t>
              </a:r>
              <a:endParaRPr lang="en-US" sz="4000" b="1" spc="67">
                <a:ln w="11430"/>
                <a:effectLst>
                  <a:outerShdw blurRad="76200" dist="50800" dir="5400000" algn="tl" rotWithShape="0">
                    <a:srgbClr val="000000">
                      <a:alpha val="65000"/>
                    </a:srgbClr>
                  </a:outerShdw>
                </a:effectLst>
                <a:latin typeface=".VnCentury SchoolbookH" pitchFamily="34" charset="0"/>
              </a:endParaRPr>
            </a:p>
          </p:txBody>
        </p:sp>
      </p:grpSp>
      <p:sp>
        <p:nvSpPr>
          <p:cNvPr id="11" name="AutoShape 4"/>
          <p:cNvSpPr>
            <a:spLocks noChangeArrowheads="1"/>
          </p:cNvSpPr>
          <p:nvPr/>
        </p:nvSpPr>
        <p:spPr bwMode="gray">
          <a:xfrm>
            <a:off x="447214" y="95249"/>
            <a:ext cx="5418598" cy="438151"/>
          </a:xfrm>
          <a:prstGeom prst="roundRect">
            <a:avLst>
              <a:gd name="adj" fmla="val 50000"/>
            </a:avLst>
          </a:prstGeom>
          <a:solidFill>
            <a:schemeClr val="accent5">
              <a:lumMod val="50000"/>
            </a:schemeClr>
          </a:soli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a:solidFill>
                  <a:schemeClr val="bg1"/>
                </a:solidFill>
                <a:latin typeface="Arial" pitchFamily="34" charset="0"/>
                <a:cs typeface="Arial" pitchFamily="34" charset="0"/>
              </a:rPr>
              <a:t>  2 . TÍNH ĐỐI XỨNG CỦA </a:t>
            </a:r>
            <a:r>
              <a:rPr lang="vi-VN" sz="1900" b="1">
                <a:solidFill>
                  <a:schemeClr val="bg1"/>
                </a:solidFill>
                <a:latin typeface="Arial" pitchFamily="34" charset="0"/>
                <a:cs typeface="Arial" pitchFamily="34" charset="0"/>
              </a:rPr>
              <a:t>ĐƯỜNG TRÒN</a:t>
            </a:r>
            <a:r>
              <a:rPr lang="en-US" sz="1900" b="1">
                <a:solidFill>
                  <a:schemeClr val="bg1"/>
                </a:solidFill>
                <a:latin typeface="Arial" pitchFamily="34" charset="0"/>
                <a:cs typeface="Arial" pitchFamily="34" charset="0"/>
              </a:rPr>
              <a:t> .</a:t>
            </a:r>
            <a:endParaRPr lang="vi-VN" sz="1900" b="1">
              <a:solidFill>
                <a:schemeClr val="bg1"/>
              </a:solidFill>
              <a:latin typeface="Arial" pitchFamily="34" charset="0"/>
              <a:cs typeface="Arial" pitchFamily="34" charset="0"/>
            </a:endParaRPr>
          </a:p>
        </p:txBody>
      </p:sp>
      <p:sp>
        <p:nvSpPr>
          <p:cNvPr id="14" name="TextBox 13"/>
          <p:cNvSpPr txBox="1"/>
          <p:nvPr/>
        </p:nvSpPr>
        <p:spPr>
          <a:xfrm>
            <a:off x="1567291" y="4319826"/>
            <a:ext cx="7194121" cy="461665"/>
          </a:xfrm>
          <a:prstGeom prst="rect">
            <a:avLst/>
          </a:prstGeom>
          <a:noFill/>
        </p:spPr>
        <p:txBody>
          <a:bodyPr wrap="square" rtlCol="0">
            <a:spAutoFit/>
          </a:bodyPr>
          <a:lstStyle/>
          <a:p>
            <a:pPr algn="just"/>
            <a:r>
              <a:rPr lang="en-US" b="1">
                <a:latin typeface="Arial" pitchFamily="34" charset="0"/>
                <a:cs typeface="Arial" pitchFamily="34" charset="0"/>
              </a:rPr>
              <a:t>Vậy N là giao điểm của (O) với </a:t>
            </a:r>
            <a:r>
              <a:rPr lang="vi-VN" b="1">
                <a:latin typeface="Arial" pitchFamily="34" charset="0"/>
                <a:cs typeface="Arial" pitchFamily="34" charset="0"/>
              </a:rPr>
              <a:t>đường thẳng</a:t>
            </a:r>
            <a:r>
              <a:rPr lang="en-US" b="1">
                <a:latin typeface="Arial" pitchFamily="34" charset="0"/>
                <a:cs typeface="Arial" pitchFamily="34" charset="0"/>
              </a:rPr>
              <a:t> OM</a:t>
            </a:r>
            <a:endParaRPr lang="vi-VN" b="1">
              <a:latin typeface="Arial" pitchFamily="34" charset="0"/>
              <a:cs typeface="Arial" pitchFamily="34" charset="0"/>
            </a:endParaRPr>
          </a:p>
        </p:txBody>
      </p:sp>
      <p:sp>
        <p:nvSpPr>
          <p:cNvPr id="15" name="TextBox 14"/>
          <p:cNvSpPr txBox="1"/>
          <p:nvPr/>
        </p:nvSpPr>
        <p:spPr>
          <a:xfrm>
            <a:off x="1125111" y="5119806"/>
            <a:ext cx="10684301" cy="830997"/>
          </a:xfrm>
          <a:prstGeom prst="rect">
            <a:avLst/>
          </a:prstGeom>
          <a:noFill/>
        </p:spPr>
        <p:txBody>
          <a:bodyPr wrap="square" rtlCol="0">
            <a:spAutoFit/>
          </a:bodyPr>
          <a:lstStyle/>
          <a:p>
            <a:pPr marL="457200" indent="-457200" algn="just">
              <a:buFont typeface="+mj-lt"/>
              <a:buAutoNum type="alphaLcParenR" startAt="2"/>
            </a:pPr>
            <a:r>
              <a:rPr lang="en-US" b="1">
                <a:latin typeface="Arial" pitchFamily="34" charset="0"/>
                <a:cs typeface="Arial" pitchFamily="34" charset="0"/>
              </a:rPr>
              <a:t>Do AB là trục đối xứng của (O) nên P đối xứng với điểm M qua AB phải vừa thuộc (O), vừa thuộc đường vuông góc hạ từ M xuống AB</a:t>
            </a:r>
            <a:endParaRPr lang="vi-VN" b="1">
              <a:latin typeface="Arial" pitchFamily="34" charset="0"/>
              <a:cs typeface="Arial" pitchFamily="34" charset="0"/>
            </a:endParaRPr>
          </a:p>
        </p:txBody>
      </p:sp>
      <p:sp>
        <p:nvSpPr>
          <p:cNvPr id="16" name="TextBox 15"/>
          <p:cNvSpPr txBox="1"/>
          <p:nvPr/>
        </p:nvSpPr>
        <p:spPr>
          <a:xfrm>
            <a:off x="1567290" y="6027003"/>
            <a:ext cx="10089722" cy="830997"/>
          </a:xfrm>
          <a:prstGeom prst="rect">
            <a:avLst/>
          </a:prstGeom>
          <a:noFill/>
        </p:spPr>
        <p:txBody>
          <a:bodyPr wrap="square" rtlCol="0">
            <a:spAutoFit/>
          </a:bodyPr>
          <a:lstStyle/>
          <a:p>
            <a:pPr algn="just"/>
            <a:r>
              <a:rPr lang="en-US" b="1">
                <a:latin typeface="Arial" pitchFamily="34" charset="0"/>
                <a:cs typeface="Arial" pitchFamily="34" charset="0"/>
              </a:rPr>
              <a:t>Vậy P là giao điểm của (O) với </a:t>
            </a:r>
            <a:r>
              <a:rPr lang="vi-VN" b="1">
                <a:latin typeface="Arial" pitchFamily="34" charset="0"/>
                <a:cs typeface="Arial" pitchFamily="34" charset="0"/>
              </a:rPr>
              <a:t>đường thẳng</a:t>
            </a:r>
            <a:r>
              <a:rPr lang="en-US" b="1">
                <a:latin typeface="Arial" pitchFamily="34" charset="0"/>
                <a:cs typeface="Arial" pitchFamily="34" charset="0"/>
              </a:rPr>
              <a:t> đi qua M và vuông góc với AB.</a:t>
            </a:r>
            <a:endParaRPr lang="vi-VN" b="1">
              <a:latin typeface="Arial" pitchFamily="34" charset="0"/>
              <a:cs typeface="Arial" pitchFamily="34" charset="0"/>
            </a:endParaRPr>
          </a:p>
        </p:txBody>
      </p:sp>
      <p:pic>
        <p:nvPicPr>
          <p:cNvPr id="80486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04287" y="2533649"/>
            <a:ext cx="2600325" cy="2571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721680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04868"/>
                                        </p:tgtEl>
                                        <p:attrNameLst>
                                          <p:attrName>style.visibility</p:attrName>
                                        </p:attrNameLst>
                                      </p:cBhvr>
                                      <p:to>
                                        <p:strVal val="visible"/>
                                      </p:to>
                                    </p:set>
                                    <p:animEffect transition="in" filter="wipe(left)">
                                      <p:cBhvr>
                                        <p:cTn id="11" dur="500"/>
                                        <p:tgtEl>
                                          <p:spTgt spid="80486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wipe(left)">
                                      <p:cBhvr>
                                        <p:cTn id="20" dur="500"/>
                                        <p:tgtEl>
                                          <p:spTgt spid="3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left)">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left)">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14" grpId="0"/>
      <p:bldP spid="15"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4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7612" y="2398537"/>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227012" y="762000"/>
            <a:ext cx="11714162" cy="1475817"/>
            <a:chOff x="227012" y="762000"/>
            <a:chExt cx="11714162" cy="1475817"/>
          </a:xfrm>
        </p:grpSpPr>
        <p:sp>
          <p:nvSpPr>
            <p:cNvPr id="8" name="Rounded Rectangle 7"/>
            <p:cNvSpPr/>
            <p:nvPr/>
          </p:nvSpPr>
          <p:spPr>
            <a:xfrm>
              <a:off x="2035174" y="838200"/>
              <a:ext cx="9906000" cy="1399617"/>
            </a:xfrm>
            <a:prstGeom prst="roundRect">
              <a:avLst>
                <a:gd name="adj" fmla="val 5381"/>
              </a:avLst>
            </a:prstGeom>
            <a:solidFill>
              <a:srgbClr val="FDF4DB"/>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0" name="TextBox 9"/>
            <p:cNvSpPr txBox="1"/>
            <p:nvPr/>
          </p:nvSpPr>
          <p:spPr>
            <a:xfrm>
              <a:off x="2284413" y="914400"/>
              <a:ext cx="9571036" cy="1323417"/>
            </a:xfrm>
            <a:prstGeom prst="rect">
              <a:avLst/>
            </a:prstGeom>
            <a:noFill/>
          </p:spPr>
          <p:txBody>
            <a:bodyPr wrap="square" lIns="121899" tIns="60949" rIns="121899" bIns="60949" rtlCol="0">
              <a:spAutoFit/>
            </a:bodyPr>
            <a:lstStyle/>
            <a:p>
              <a:r>
                <a:rPr lang="en-US" sz="2600" b="1">
                  <a:latin typeface="Arial" pitchFamily="34" charset="0"/>
                  <a:cs typeface="Arial" pitchFamily="34" charset="0"/>
                </a:rPr>
                <a:t>Cho </a:t>
              </a:r>
              <a:r>
                <a:rPr lang="vi-VN" sz="2600" b="1">
                  <a:latin typeface="Arial" pitchFamily="34" charset="0"/>
                  <a:cs typeface="Arial" pitchFamily="34" charset="0"/>
                </a:rPr>
                <a:t>đường tròn</a:t>
              </a:r>
              <a:r>
                <a:rPr lang="en-US" sz="2600" b="1">
                  <a:latin typeface="Arial" pitchFamily="34" charset="0"/>
                  <a:cs typeface="Arial" pitchFamily="34" charset="0"/>
                </a:rPr>
                <a:t> tâm O và hai điểm A, B thuộc (O) . Gọi d là đường trung trực của đoạn AB. Chứng minh rằng d là một trục đối xứng của (O) .</a:t>
              </a:r>
              <a:endParaRPr lang="vi-VN" sz="2600" b="1">
                <a:latin typeface="Arial" pitchFamily="34" charset="0"/>
                <a:cs typeface="Arial" pitchFamily="34" charset="0"/>
              </a:endParaRPr>
            </a:p>
          </p:txBody>
        </p:sp>
        <p:pic>
          <p:nvPicPr>
            <p:cNvPr id="7260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7012" y="762000"/>
              <a:ext cx="1642311" cy="1426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 name="Rectangle 48"/>
            <p:cNvSpPr/>
            <p:nvPr/>
          </p:nvSpPr>
          <p:spPr>
            <a:xfrm>
              <a:off x="789634" y="1297913"/>
              <a:ext cx="517065"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67">
                  <a:ln w="11430"/>
                  <a:effectLst>
                    <a:outerShdw blurRad="76200" dist="50800" dir="5400000" algn="tl" rotWithShape="0">
                      <a:srgbClr val="000000">
                        <a:alpha val="65000"/>
                      </a:srgbClr>
                    </a:outerShdw>
                  </a:effectLst>
                  <a:latin typeface=".VnCentury SchoolbookH" pitchFamily="34" charset="0"/>
                </a:rPr>
                <a:t>2</a:t>
              </a:r>
              <a:endParaRPr lang="en-US" sz="4800" b="1" spc="67">
                <a:ln w="11430"/>
                <a:effectLst>
                  <a:outerShdw blurRad="76200" dist="50800" dir="5400000" algn="tl" rotWithShape="0">
                    <a:srgbClr val="000000">
                      <a:alpha val="65000"/>
                    </a:srgbClr>
                  </a:outerShdw>
                </a:effectLst>
                <a:latin typeface=".VnCentury SchoolbookH" pitchFamily="34" charset="0"/>
              </a:endParaRPr>
            </a:p>
          </p:txBody>
        </p:sp>
        <p:pic>
          <p:nvPicPr>
            <p:cNvPr id="726020"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r="9096" b="19797"/>
            <a:stretch/>
          </p:blipFill>
          <p:spPr bwMode="auto">
            <a:xfrm>
              <a:off x="466264" y="934848"/>
              <a:ext cx="1036613" cy="51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5" name="TextBox 14"/>
          <p:cNvSpPr txBox="1"/>
          <p:nvPr/>
        </p:nvSpPr>
        <p:spPr>
          <a:xfrm>
            <a:off x="989012" y="2819400"/>
            <a:ext cx="6553200" cy="461665"/>
          </a:xfrm>
          <a:prstGeom prst="rect">
            <a:avLst/>
          </a:prstGeom>
          <a:noFill/>
        </p:spPr>
        <p:txBody>
          <a:bodyPr wrap="square" rtlCol="0">
            <a:spAutoFit/>
          </a:bodyPr>
          <a:lstStyle/>
          <a:p>
            <a:pPr marL="514350" indent="-514350">
              <a:buFont typeface="Wingdings" pitchFamily="2" charset="2"/>
              <a:buChar char="v"/>
            </a:pPr>
            <a:r>
              <a:rPr lang="vi-VN" b="1">
                <a:latin typeface="Arial" pitchFamily="34" charset="0"/>
                <a:cs typeface="Arial" pitchFamily="34" charset="0"/>
              </a:rPr>
              <a:t>Vì hai điểm A, B thuộc (O) nên OA = OB.</a:t>
            </a:r>
          </a:p>
        </p:txBody>
      </p:sp>
      <p:sp>
        <p:nvSpPr>
          <p:cNvPr id="13" name="AutoShape 4"/>
          <p:cNvSpPr>
            <a:spLocks noChangeArrowheads="1"/>
          </p:cNvSpPr>
          <p:nvPr/>
        </p:nvSpPr>
        <p:spPr bwMode="gray">
          <a:xfrm>
            <a:off x="447214" y="95249"/>
            <a:ext cx="5418598" cy="438151"/>
          </a:xfrm>
          <a:prstGeom prst="roundRect">
            <a:avLst>
              <a:gd name="adj" fmla="val 50000"/>
            </a:avLst>
          </a:prstGeom>
          <a:solidFill>
            <a:schemeClr val="accent5">
              <a:lumMod val="50000"/>
            </a:schemeClr>
          </a:soli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a:solidFill>
                  <a:schemeClr val="bg1"/>
                </a:solidFill>
                <a:latin typeface="Arial" pitchFamily="34" charset="0"/>
                <a:cs typeface="Arial" pitchFamily="34" charset="0"/>
              </a:rPr>
              <a:t>  2 . TÍNH ĐỐI XỨNG CỦA </a:t>
            </a:r>
            <a:r>
              <a:rPr lang="vi-VN" sz="1900" b="1">
                <a:solidFill>
                  <a:schemeClr val="bg1"/>
                </a:solidFill>
                <a:latin typeface="Arial" pitchFamily="34" charset="0"/>
                <a:cs typeface="Arial" pitchFamily="34" charset="0"/>
              </a:rPr>
              <a:t>ĐƯỜNG TRÒN</a:t>
            </a:r>
            <a:r>
              <a:rPr lang="en-US" sz="1900" b="1">
                <a:solidFill>
                  <a:schemeClr val="bg1"/>
                </a:solidFill>
                <a:latin typeface="Arial" pitchFamily="34" charset="0"/>
                <a:cs typeface="Arial" pitchFamily="34" charset="0"/>
              </a:rPr>
              <a:t> .</a:t>
            </a:r>
            <a:endParaRPr lang="vi-VN" sz="1900" b="1">
              <a:solidFill>
                <a:schemeClr val="bg1"/>
              </a:solidFill>
              <a:latin typeface="Arial" pitchFamily="34" charset="0"/>
              <a:cs typeface="Arial" pitchFamily="34" charset="0"/>
            </a:endParaRPr>
          </a:p>
        </p:txBody>
      </p:sp>
      <p:sp>
        <p:nvSpPr>
          <p:cNvPr id="14" name="TextBox 13"/>
          <p:cNvSpPr txBox="1"/>
          <p:nvPr/>
        </p:nvSpPr>
        <p:spPr>
          <a:xfrm>
            <a:off x="1520339" y="3310115"/>
            <a:ext cx="6553200" cy="830997"/>
          </a:xfrm>
          <a:prstGeom prst="rect">
            <a:avLst/>
          </a:prstGeom>
          <a:noFill/>
        </p:spPr>
        <p:txBody>
          <a:bodyPr wrap="square" rtlCol="0">
            <a:spAutoFit/>
          </a:bodyPr>
          <a:lstStyle/>
          <a:p>
            <a:pPr algn="just"/>
            <a:r>
              <a:rPr lang="vi-VN" b="1">
                <a:latin typeface="Arial" pitchFamily="34" charset="0"/>
                <a:cs typeface="Arial" pitchFamily="34" charset="0"/>
              </a:rPr>
              <a:t>Mà d là đường trung trực của đoạn AB nên nên O thuộc </a:t>
            </a:r>
          </a:p>
        </p:txBody>
      </p:sp>
      <p:sp>
        <p:nvSpPr>
          <p:cNvPr id="18" name="TextBox 17"/>
          <p:cNvSpPr txBox="1"/>
          <p:nvPr/>
        </p:nvSpPr>
        <p:spPr>
          <a:xfrm>
            <a:off x="1520339" y="4141112"/>
            <a:ext cx="6553200" cy="830997"/>
          </a:xfrm>
          <a:prstGeom prst="rect">
            <a:avLst/>
          </a:prstGeom>
          <a:noFill/>
        </p:spPr>
        <p:txBody>
          <a:bodyPr wrap="square" rtlCol="0">
            <a:spAutoFit/>
          </a:bodyPr>
          <a:lstStyle/>
          <a:p>
            <a:pPr algn="just"/>
            <a:r>
              <a:rPr lang="vi-VN" b="1">
                <a:latin typeface="Arial" pitchFamily="34" charset="0"/>
                <a:cs typeface="Arial" pitchFamily="34" charset="0"/>
              </a:rPr>
              <a:t>Hay đường thẳng d đi qua tâm O của đường tròn.</a:t>
            </a:r>
          </a:p>
        </p:txBody>
      </p:sp>
      <p:sp>
        <p:nvSpPr>
          <p:cNvPr id="19" name="TextBox 18"/>
          <p:cNvSpPr txBox="1"/>
          <p:nvPr/>
        </p:nvSpPr>
        <p:spPr>
          <a:xfrm>
            <a:off x="1520339" y="4962643"/>
            <a:ext cx="6553200" cy="461665"/>
          </a:xfrm>
          <a:prstGeom prst="rect">
            <a:avLst/>
          </a:prstGeom>
          <a:noFill/>
        </p:spPr>
        <p:txBody>
          <a:bodyPr wrap="square" rtlCol="0">
            <a:spAutoFit/>
          </a:bodyPr>
          <a:lstStyle/>
          <a:p>
            <a:pPr algn="just"/>
            <a:r>
              <a:rPr lang="vi-VN" b="1">
                <a:latin typeface="Arial" pitchFamily="34" charset="0"/>
                <a:cs typeface="Arial" pitchFamily="34" charset="0"/>
              </a:rPr>
              <a:t>Vậy d là một trục đối xứng của (O).</a:t>
            </a:r>
          </a:p>
        </p:txBody>
      </p:sp>
      <p:pic>
        <p:nvPicPr>
          <p:cNvPr id="81715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56612" y="2307549"/>
            <a:ext cx="2981325" cy="366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16354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17154"/>
                                        </p:tgtEl>
                                        <p:attrNameLst>
                                          <p:attrName>style.visibility</p:attrName>
                                        </p:attrNameLst>
                                      </p:cBhvr>
                                      <p:to>
                                        <p:strVal val="visible"/>
                                      </p:to>
                                    </p:set>
                                    <p:animEffect transition="in" filter="wipe(left)">
                                      <p:cBhvr>
                                        <p:cTn id="11" dur="500"/>
                                        <p:tgtEl>
                                          <p:spTgt spid="81715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left)">
                                      <p:cBhvr>
                                        <p:cTn id="16" dur="500"/>
                                        <p:tgtEl>
                                          <p:spTgt spid="25"/>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left)">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left)">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left)">
                                      <p:cBhvr>
                                        <p:cTn id="3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4" grpId="0"/>
      <p:bldP spid="18"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4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03712" y="2418257"/>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96870" y="713340"/>
            <a:ext cx="11788742" cy="1572660"/>
            <a:chOff x="96870" y="713340"/>
            <a:chExt cx="11788742" cy="1572660"/>
          </a:xfrm>
        </p:grpSpPr>
        <p:pic>
          <p:nvPicPr>
            <p:cNvPr id="6164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870" y="713340"/>
              <a:ext cx="1806542" cy="1572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ounded Rectangle 7"/>
            <p:cNvSpPr/>
            <p:nvPr/>
          </p:nvSpPr>
          <p:spPr>
            <a:xfrm>
              <a:off x="1979612" y="762001"/>
              <a:ext cx="9906000" cy="1523999"/>
            </a:xfrm>
            <a:prstGeom prst="roundRect">
              <a:avLst>
                <a:gd name="adj" fmla="val 5381"/>
              </a:avLst>
            </a:prstGeom>
            <a:solidFill>
              <a:schemeClr val="accent3">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0" name="TextBox 9"/>
            <p:cNvSpPr txBox="1"/>
            <p:nvPr/>
          </p:nvSpPr>
          <p:spPr>
            <a:xfrm>
              <a:off x="2132012" y="856349"/>
              <a:ext cx="9601200" cy="1277251"/>
            </a:xfrm>
            <a:prstGeom prst="rect">
              <a:avLst/>
            </a:prstGeom>
            <a:noFill/>
          </p:spPr>
          <p:txBody>
            <a:bodyPr wrap="square" lIns="121899" tIns="60949" rIns="121899" bIns="60949" rtlCol="0">
              <a:spAutoFit/>
            </a:bodyPr>
            <a:lstStyle/>
            <a:p>
              <a:pPr algn="just"/>
              <a:r>
                <a:rPr lang="en-US" sz="2500" b="1">
                  <a:latin typeface="Arial" pitchFamily="34" charset="0"/>
                  <a:cs typeface="Arial" pitchFamily="34" charset="0"/>
                </a:rPr>
                <a:t>Trở lại tình huống mở đầu, bằng cách gấp đôi mảnh giấy hình tròn theo hai cách khác nhau, Oanh có thể tìm lại được tâm của hình tròn. Em hãy làm thử xem.</a:t>
              </a:r>
              <a:endParaRPr lang="vi-VN" sz="2500" b="1">
                <a:latin typeface="Arial" pitchFamily="34" charset="0"/>
                <a:cs typeface="Arial" pitchFamily="34" charset="0"/>
              </a:endParaRPr>
            </a:p>
          </p:txBody>
        </p:sp>
        <p:pic>
          <p:nvPicPr>
            <p:cNvPr id="80077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r="5337" b="18781"/>
            <a:stretch/>
          </p:blipFill>
          <p:spPr bwMode="auto">
            <a:xfrm>
              <a:off x="402084" y="838200"/>
              <a:ext cx="1196528" cy="629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p:cNvSpPr/>
            <p:nvPr/>
          </p:nvSpPr>
          <p:spPr>
            <a:xfrm>
              <a:off x="789634" y="1297913"/>
              <a:ext cx="517065"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67">
                  <a:ln w="11430"/>
                  <a:effectLst>
                    <a:outerShdw blurRad="76200" dist="50800" dir="5400000" algn="tl" rotWithShape="0">
                      <a:srgbClr val="000000">
                        <a:alpha val="65000"/>
                      </a:srgbClr>
                    </a:outerShdw>
                  </a:effectLst>
                  <a:latin typeface=".VnCentury SchoolbookH" pitchFamily="34" charset="0"/>
                </a:rPr>
                <a:t>2</a:t>
              </a:r>
              <a:endParaRPr lang="en-US" sz="4800" b="1" spc="67">
                <a:ln w="11430"/>
                <a:effectLst>
                  <a:outerShdw blurRad="76200" dist="50800" dir="5400000" algn="tl" rotWithShape="0">
                    <a:srgbClr val="000000">
                      <a:alpha val="65000"/>
                    </a:srgbClr>
                  </a:outerShdw>
                </a:effectLst>
                <a:latin typeface=".VnCentury SchoolbookH" pitchFamily="34" charset="0"/>
              </a:endParaRPr>
            </a:p>
          </p:txBody>
        </p:sp>
      </p:grpSp>
      <p:sp>
        <p:nvSpPr>
          <p:cNvPr id="12" name="AutoShape 4"/>
          <p:cNvSpPr>
            <a:spLocks noChangeArrowheads="1"/>
          </p:cNvSpPr>
          <p:nvPr/>
        </p:nvSpPr>
        <p:spPr bwMode="gray">
          <a:xfrm>
            <a:off x="447214" y="95249"/>
            <a:ext cx="5418598" cy="438151"/>
          </a:xfrm>
          <a:prstGeom prst="roundRect">
            <a:avLst>
              <a:gd name="adj" fmla="val 50000"/>
            </a:avLst>
          </a:prstGeom>
          <a:solidFill>
            <a:schemeClr val="accent5">
              <a:lumMod val="50000"/>
            </a:schemeClr>
          </a:soli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a:solidFill>
                  <a:schemeClr val="bg1"/>
                </a:solidFill>
                <a:latin typeface="Arial" pitchFamily="34" charset="0"/>
                <a:cs typeface="Arial" pitchFamily="34" charset="0"/>
              </a:rPr>
              <a:t>  2 . TÍNH ĐỐI XỨNG CỦA </a:t>
            </a:r>
            <a:r>
              <a:rPr lang="vi-VN" sz="1900" b="1">
                <a:solidFill>
                  <a:schemeClr val="bg1"/>
                </a:solidFill>
                <a:latin typeface="Arial" pitchFamily="34" charset="0"/>
                <a:cs typeface="Arial" pitchFamily="34" charset="0"/>
              </a:rPr>
              <a:t>ĐƯỜNG TRÒN</a:t>
            </a:r>
            <a:r>
              <a:rPr lang="en-US" sz="1900" b="1">
                <a:solidFill>
                  <a:schemeClr val="bg1"/>
                </a:solidFill>
                <a:latin typeface="Arial" pitchFamily="34" charset="0"/>
                <a:cs typeface="Arial" pitchFamily="34" charset="0"/>
              </a:rPr>
              <a:t> .</a:t>
            </a:r>
            <a:endParaRPr lang="vi-VN" sz="1900" b="1">
              <a:solidFill>
                <a:schemeClr val="bg1"/>
              </a:solidFill>
              <a:latin typeface="Arial" pitchFamily="34" charset="0"/>
              <a:cs typeface="Arial" pitchFamily="34" charset="0"/>
            </a:endParaRPr>
          </a:p>
        </p:txBody>
      </p:sp>
      <p:sp>
        <p:nvSpPr>
          <p:cNvPr id="16" name="TextBox 15"/>
          <p:cNvSpPr txBox="1"/>
          <p:nvPr/>
        </p:nvSpPr>
        <p:spPr>
          <a:xfrm>
            <a:off x="402084" y="2743200"/>
            <a:ext cx="7521128" cy="1200329"/>
          </a:xfrm>
          <a:prstGeom prst="rect">
            <a:avLst/>
          </a:prstGeom>
          <a:noFill/>
        </p:spPr>
        <p:txBody>
          <a:bodyPr wrap="square" rtlCol="0">
            <a:spAutoFit/>
          </a:bodyPr>
          <a:lstStyle/>
          <a:p>
            <a:pPr marL="342900" indent="-342900" algn="just">
              <a:buFont typeface="Wingdings" pitchFamily="2" charset="2"/>
              <a:buChar char="§"/>
            </a:pPr>
            <a:r>
              <a:rPr lang="vi-VN" b="1">
                <a:latin typeface="Arial" pitchFamily="34" charset="0"/>
                <a:cs typeface="Arial" pitchFamily="34" charset="0"/>
              </a:rPr>
              <a:t>Gấp đôi hình tròn sao cho mép giấy của chúng đè khít lên nhau, ta miết phần ngăn cách hai nửa hình tròn ta được một đường kính.</a:t>
            </a:r>
          </a:p>
        </p:txBody>
      </p:sp>
      <p:sp>
        <p:nvSpPr>
          <p:cNvPr id="18" name="TextBox 17"/>
          <p:cNvSpPr txBox="1"/>
          <p:nvPr/>
        </p:nvSpPr>
        <p:spPr>
          <a:xfrm>
            <a:off x="692149" y="3943529"/>
            <a:ext cx="7239000" cy="1200329"/>
          </a:xfrm>
          <a:prstGeom prst="rect">
            <a:avLst/>
          </a:prstGeom>
          <a:noFill/>
        </p:spPr>
        <p:txBody>
          <a:bodyPr wrap="square" rtlCol="0">
            <a:spAutoFit/>
          </a:bodyPr>
          <a:lstStyle/>
          <a:p>
            <a:pPr algn="just"/>
            <a:r>
              <a:rPr lang="vi-VN" b="1">
                <a:latin typeface="Arial" pitchFamily="34" charset="0"/>
                <a:cs typeface="Arial" pitchFamily="34" charset="0"/>
              </a:rPr>
              <a:t>Tiếp theo ta mở tờ giấy và gấp theo hướng khác và các mép giấy của hình tròn cũng đè khít lên nhau. Từ đó, xác định được đường kính mới.</a:t>
            </a:r>
          </a:p>
        </p:txBody>
      </p:sp>
      <p:sp>
        <p:nvSpPr>
          <p:cNvPr id="19" name="TextBox 18"/>
          <p:cNvSpPr txBox="1"/>
          <p:nvPr/>
        </p:nvSpPr>
        <p:spPr>
          <a:xfrm>
            <a:off x="703448" y="5200471"/>
            <a:ext cx="7239000" cy="830997"/>
          </a:xfrm>
          <a:prstGeom prst="rect">
            <a:avLst/>
          </a:prstGeom>
          <a:noFill/>
        </p:spPr>
        <p:txBody>
          <a:bodyPr wrap="square" rtlCol="0">
            <a:spAutoFit/>
          </a:bodyPr>
          <a:lstStyle/>
          <a:p>
            <a:pPr algn="just"/>
            <a:r>
              <a:rPr lang="vi-VN" b="1">
                <a:latin typeface="Arial" pitchFamily="34" charset="0"/>
                <a:cs typeface="Arial" pitchFamily="34" charset="0"/>
              </a:rPr>
              <a:t>Hai đường kính này cắt nhau tại một điểm chính là tâm của hình tròn.</a:t>
            </a:r>
          </a:p>
        </p:txBody>
      </p:sp>
      <p:pic>
        <p:nvPicPr>
          <p:cNvPr id="80793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69039" y="2376671"/>
            <a:ext cx="2459373" cy="1933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07940"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990012" y="4542242"/>
            <a:ext cx="2147455" cy="2147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07941"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990012" y="4542242"/>
            <a:ext cx="2147455" cy="2147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73923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07938"/>
                                        </p:tgtEl>
                                        <p:attrNameLst>
                                          <p:attrName>style.visibility</p:attrName>
                                        </p:attrNameLst>
                                      </p:cBhvr>
                                      <p:to>
                                        <p:strVal val="visible"/>
                                      </p:to>
                                    </p:set>
                                    <p:animEffect transition="in" filter="wipe(left)">
                                      <p:cBhvr>
                                        <p:cTn id="11" dur="500"/>
                                        <p:tgtEl>
                                          <p:spTgt spid="80793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left)">
                                      <p:cBhvr>
                                        <p:cTn id="16" dur="500"/>
                                        <p:tgtEl>
                                          <p:spTgt spid="25"/>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left)">
                                      <p:cBhvr>
                                        <p:cTn id="20" dur="500"/>
                                        <p:tgtEl>
                                          <p:spTgt spid="16"/>
                                        </p:tgtEl>
                                      </p:cBhvr>
                                    </p:animEffect>
                                  </p:childTnLst>
                                </p:cTn>
                              </p:par>
                            </p:childTnLst>
                          </p:cTn>
                        </p:par>
                        <p:par>
                          <p:cTn id="21" fill="hold">
                            <p:stCondLst>
                              <p:cond delay="1000"/>
                            </p:stCondLst>
                            <p:childTnLst>
                              <p:par>
                                <p:cTn id="22" presetID="22" presetClass="entr" presetSubtype="8" fill="hold" nodeType="afterEffect">
                                  <p:stCondLst>
                                    <p:cond delay="0"/>
                                  </p:stCondLst>
                                  <p:childTnLst>
                                    <p:set>
                                      <p:cBhvr>
                                        <p:cTn id="23" dur="1" fill="hold">
                                          <p:stCondLst>
                                            <p:cond delay="0"/>
                                          </p:stCondLst>
                                        </p:cTn>
                                        <p:tgtEl>
                                          <p:spTgt spid="807941"/>
                                        </p:tgtEl>
                                        <p:attrNameLst>
                                          <p:attrName>style.visibility</p:attrName>
                                        </p:attrNameLst>
                                      </p:cBhvr>
                                      <p:to>
                                        <p:strVal val="visible"/>
                                      </p:to>
                                    </p:set>
                                    <p:animEffect transition="in" filter="wipe(left)">
                                      <p:cBhvr>
                                        <p:cTn id="24" dur="500"/>
                                        <p:tgtEl>
                                          <p:spTgt spid="80794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left)">
                                      <p:cBhvr>
                                        <p:cTn id="29" dur="500"/>
                                        <p:tgtEl>
                                          <p:spTgt spid="18"/>
                                        </p:tgtEl>
                                      </p:cBhvr>
                                    </p:animEffect>
                                  </p:childTnLst>
                                </p:cTn>
                              </p:par>
                            </p:childTnLst>
                          </p:cTn>
                        </p:par>
                        <p:par>
                          <p:cTn id="30" fill="hold">
                            <p:stCondLst>
                              <p:cond delay="500"/>
                            </p:stCondLst>
                            <p:childTnLst>
                              <p:par>
                                <p:cTn id="31" presetID="22" presetClass="entr" presetSubtype="8" fill="hold" nodeType="afterEffect">
                                  <p:stCondLst>
                                    <p:cond delay="0"/>
                                  </p:stCondLst>
                                  <p:childTnLst>
                                    <p:set>
                                      <p:cBhvr>
                                        <p:cTn id="32" dur="1" fill="hold">
                                          <p:stCondLst>
                                            <p:cond delay="0"/>
                                          </p:stCondLst>
                                        </p:cTn>
                                        <p:tgtEl>
                                          <p:spTgt spid="807940"/>
                                        </p:tgtEl>
                                        <p:attrNameLst>
                                          <p:attrName>style.visibility</p:attrName>
                                        </p:attrNameLst>
                                      </p:cBhvr>
                                      <p:to>
                                        <p:strVal val="visible"/>
                                      </p:to>
                                    </p:set>
                                    <p:animEffect transition="in" filter="wipe(left)">
                                      <p:cBhvr>
                                        <p:cTn id="33" dur="500"/>
                                        <p:tgtEl>
                                          <p:spTgt spid="80794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left)">
                                      <p:cBhvr>
                                        <p:cTn id="3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440983" y="5638800"/>
            <a:ext cx="1746254" cy="1354444"/>
          </a:xfrm>
          <a:prstGeom prst="rect">
            <a:avLst/>
          </a:prstGeom>
        </p:spPr>
      </p:pic>
      <p:pic>
        <p:nvPicPr>
          <p:cNvPr id="6348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0012" y="1219200"/>
            <a:ext cx="8950325" cy="421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936193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1979612" y="120311"/>
            <a:ext cx="9906000" cy="1491443"/>
          </a:xfrm>
          <a:prstGeom prst="roundRect">
            <a:avLst>
              <a:gd name="adj" fmla="val 5381"/>
            </a:avLst>
          </a:prstGeom>
          <a:solidFill>
            <a:srgbClr val="CAE6EE"/>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chemeClr val="accent5">
                  <a:lumMod val="50000"/>
                </a:schemeClr>
              </a:solidFill>
            </a:endParaRPr>
          </a:p>
        </p:txBody>
      </p:sp>
      <p:pic>
        <p:nvPicPr>
          <p:cNvPr id="1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746" y="77194"/>
            <a:ext cx="1806542" cy="1572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0812" y="1753693"/>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10" name="TextBox 9"/>
              <p:cNvSpPr txBox="1"/>
              <p:nvPr/>
            </p:nvSpPr>
            <p:spPr>
              <a:xfrm>
                <a:off x="2132012" y="213319"/>
                <a:ext cx="9829800" cy="1365160"/>
              </a:xfrm>
              <a:prstGeom prst="rect">
                <a:avLst/>
              </a:prstGeom>
              <a:noFill/>
            </p:spPr>
            <p:txBody>
              <a:bodyPr wrap="square" lIns="121899" tIns="60949" rIns="121899" bIns="60949" rtlCol="0">
                <a:spAutoFit/>
              </a:bodyPr>
              <a:lstStyle/>
              <a:p>
                <a:r>
                  <a:rPr lang="en-US" sz="2600" b="1">
                    <a:latin typeface="Arial" pitchFamily="34" charset="0"/>
                    <a:cs typeface="Arial" pitchFamily="34" charset="0"/>
                  </a:rPr>
                  <a:t>Trong mặt phẳng toạ độ Oxy, cho các điểm M(0;2), N(0;-3) và P(2;-1) . Vẽ hình và cho biết các điểm đã cho, điểm nào nằm trong, điểm nào nằm ngoài </a:t>
                </a:r>
                <a:r>
                  <a:rPr lang="vi-VN" sz="2600" b="1">
                    <a:latin typeface="Arial" pitchFamily="34" charset="0"/>
                    <a:cs typeface="Arial" pitchFamily="34" charset="0"/>
                  </a:rPr>
                  <a:t>đường tròn</a:t>
                </a:r>
                <a:r>
                  <a:rPr lang="en-US" sz="2600" b="1">
                    <a:latin typeface="Arial" pitchFamily="34" charset="0"/>
                    <a:cs typeface="Arial" pitchFamily="34" charset="0"/>
                  </a:rPr>
                  <a:t> (</a:t>
                </a:r>
                <a14:m>
                  <m:oMath xmlns:m="http://schemas.openxmlformats.org/officeDocument/2006/math">
                    <m:r>
                      <a:rPr lang="en-US" sz="2600" b="1" i="1" smtClean="0">
                        <a:latin typeface="Cambria Math"/>
                        <a:cs typeface="Arial" pitchFamily="34" charset="0"/>
                      </a:rPr>
                      <m:t>𝟎</m:t>
                    </m:r>
                    <m:r>
                      <a:rPr lang="en-US" sz="2600" b="1" i="1" smtClean="0">
                        <a:latin typeface="Cambria Math"/>
                        <a:cs typeface="Arial" pitchFamily="34" charset="0"/>
                      </a:rPr>
                      <m:t>;</m:t>
                    </m:r>
                    <m:rad>
                      <m:radPr>
                        <m:degHide m:val="on"/>
                        <m:ctrlPr>
                          <a:rPr lang="en-US" sz="2600" b="1" i="1" smtClean="0">
                            <a:latin typeface="Cambria Math" panose="02040503050406030204" pitchFamily="18" charset="0"/>
                            <a:cs typeface="Arial" pitchFamily="34" charset="0"/>
                          </a:rPr>
                        </m:ctrlPr>
                      </m:radPr>
                      <m:deg/>
                      <m:e>
                        <m:r>
                          <a:rPr lang="en-US" sz="2600" b="1" i="1" smtClean="0">
                            <a:latin typeface="Cambria Math"/>
                            <a:cs typeface="Arial" pitchFamily="34" charset="0"/>
                          </a:rPr>
                          <m:t>𝟓</m:t>
                        </m:r>
                      </m:e>
                    </m:rad>
                  </m:oMath>
                </a14:m>
                <a:r>
                  <a:rPr lang="en-US" sz="2600" b="1">
                    <a:latin typeface="Arial" pitchFamily="34" charset="0"/>
                    <a:cs typeface="Arial" pitchFamily="34" charset="0"/>
                  </a:rPr>
                  <a:t>) ? Vì sao?</a:t>
                </a:r>
                <a:endParaRPr lang="vi-VN" sz="2600" b="1">
                  <a:latin typeface="Arial" pitchFamily="34" charset="0"/>
                  <a:cs typeface="Arial" pitchFamily="34" charset="0"/>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2132012" y="213319"/>
                <a:ext cx="9829800" cy="1365160"/>
              </a:xfrm>
              <a:prstGeom prst="rect">
                <a:avLst/>
              </a:prstGeom>
              <a:blipFill rotWithShape="1">
                <a:blip r:embed="rId5"/>
                <a:stretch>
                  <a:fillRect l="-806" t="-3125" r="-744" b="-8929"/>
                </a:stretch>
              </a:blipFill>
            </p:spPr>
            <p:txBody>
              <a:bodyPr/>
              <a:lstStyle/>
              <a:p>
                <a:r>
                  <a:rPr lang="en-US">
                    <a:noFill/>
                  </a:rPr>
                  <a:t> </a:t>
                </a:r>
              </a:p>
            </p:txBody>
          </p:sp>
        </mc:Fallback>
      </mc:AlternateContent>
      <p:sp>
        <p:nvSpPr>
          <p:cNvPr id="49" name="Rectangle 48"/>
          <p:cNvSpPr/>
          <p:nvPr/>
        </p:nvSpPr>
        <p:spPr>
          <a:xfrm>
            <a:off x="469592" y="381000"/>
            <a:ext cx="1090491" cy="83099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spc="67">
                <a:ln w="11430"/>
                <a:effectLst>
                  <a:outerShdw blurRad="76200" dist="50800" dir="5400000" algn="tl" rotWithShape="0">
                    <a:srgbClr val="000000">
                      <a:alpha val="65000"/>
                    </a:srgbClr>
                  </a:outerShdw>
                </a:effectLst>
                <a:latin typeface=".VnCentury SchoolbookH" pitchFamily="34" charset="0"/>
              </a:rPr>
              <a:t>5.1</a:t>
            </a:r>
            <a:endParaRPr lang="en-US" sz="6000" b="1" spc="67">
              <a:ln w="11430"/>
              <a:effectLst>
                <a:outerShdw blurRad="76200" dist="50800" dir="5400000" algn="tl" rotWithShape="0">
                  <a:srgbClr val="000000">
                    <a:alpha val="65000"/>
                  </a:srgbClr>
                </a:outerShdw>
              </a:effectLst>
              <a:latin typeface=".VnCentury SchoolbookH" pitchFamily="34" charset="0"/>
            </a:endParaRPr>
          </a:p>
        </p:txBody>
      </p:sp>
      <p:grpSp>
        <p:nvGrpSpPr>
          <p:cNvPr id="2" name="Group 1"/>
          <p:cNvGrpSpPr/>
          <p:nvPr/>
        </p:nvGrpSpPr>
        <p:grpSpPr>
          <a:xfrm>
            <a:off x="8250958" y="1752600"/>
            <a:ext cx="3634654" cy="4114800"/>
            <a:chOff x="8151811" y="1828801"/>
            <a:chExt cx="3634654" cy="4114800"/>
          </a:xfrm>
        </p:grpSpPr>
        <p:pic>
          <p:nvPicPr>
            <p:cNvPr id="714154" name="Picture 145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79533" y="1905000"/>
              <a:ext cx="3506932" cy="3974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8151811" y="1828801"/>
              <a:ext cx="3634653" cy="4114800"/>
            </a:xfrm>
            <a:prstGeom prst="rect">
              <a:avLst/>
            </a:prstGeom>
            <a:no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14" name="TextBox 13"/>
              <p:cNvSpPr txBox="1"/>
              <p:nvPr/>
            </p:nvSpPr>
            <p:spPr>
              <a:xfrm>
                <a:off x="402084" y="2133600"/>
                <a:ext cx="7521128" cy="972895"/>
              </a:xfrm>
              <a:prstGeom prst="rect">
                <a:avLst/>
              </a:prstGeom>
              <a:noFill/>
            </p:spPr>
            <p:txBody>
              <a:bodyPr wrap="square" rtlCol="0">
                <a:spAutoFit/>
              </a:bodyPr>
              <a:lstStyle/>
              <a:p>
                <a:pPr marL="342900" indent="-342900" algn="just">
                  <a:buFont typeface="Arial" pitchFamily="34" charset="0"/>
                  <a:buChar char="•"/>
                </a:pPr>
                <a:r>
                  <a:rPr lang="en-US" sz="2500" b="1">
                    <a:latin typeface="Arial" pitchFamily="34" charset="0"/>
                    <a:cs typeface="Arial" pitchFamily="34" charset="0"/>
                  </a:rPr>
                  <a:t>Ta có : </a:t>
                </a:r>
                <a14:m>
                  <m:oMath xmlns:m="http://schemas.openxmlformats.org/officeDocument/2006/math">
                    <m:r>
                      <a:rPr lang="en-US" sz="2500" b="1" i="1" smtClean="0">
                        <a:latin typeface="Cambria Math"/>
                        <a:cs typeface="Arial" pitchFamily="34" charset="0"/>
                      </a:rPr>
                      <m:t>𝑶𝑴</m:t>
                    </m:r>
                    <m:r>
                      <a:rPr lang="en-US" sz="2500" b="1" i="1" smtClean="0">
                        <a:latin typeface="Cambria Math"/>
                        <a:cs typeface="Arial" pitchFamily="34" charset="0"/>
                      </a:rPr>
                      <m:t>=</m:t>
                    </m:r>
                    <m:r>
                      <a:rPr lang="en-US" sz="2500" b="1" i="1" smtClean="0">
                        <a:latin typeface="Cambria Math"/>
                        <a:cs typeface="Arial" pitchFamily="34" charset="0"/>
                      </a:rPr>
                      <m:t>𝟐</m:t>
                    </m:r>
                    <m:r>
                      <a:rPr lang="en-US" sz="2500" b="1" i="1" smtClean="0">
                        <a:latin typeface="Cambria Math"/>
                        <a:cs typeface="Arial" pitchFamily="34" charset="0"/>
                      </a:rPr>
                      <m:t>&lt;</m:t>
                    </m:r>
                    <m:rad>
                      <m:radPr>
                        <m:degHide m:val="on"/>
                        <m:ctrlPr>
                          <a:rPr lang="en-US" sz="2500" b="1" i="1" smtClean="0">
                            <a:latin typeface="Cambria Math" panose="02040503050406030204" pitchFamily="18" charset="0"/>
                            <a:cs typeface="Arial" pitchFamily="34" charset="0"/>
                          </a:rPr>
                        </m:ctrlPr>
                      </m:radPr>
                      <m:deg/>
                      <m:e>
                        <m:r>
                          <a:rPr lang="en-US" sz="2500" b="1" i="1" smtClean="0">
                            <a:latin typeface="Cambria Math"/>
                            <a:cs typeface="Arial" pitchFamily="34" charset="0"/>
                          </a:rPr>
                          <m:t>𝟓</m:t>
                        </m:r>
                      </m:e>
                    </m:rad>
                  </m:oMath>
                </a14:m>
                <a:r>
                  <a:rPr lang="en-US" sz="2500" b="1">
                    <a:latin typeface="Arial" pitchFamily="34" charset="0"/>
                    <a:cs typeface="Arial" pitchFamily="34" charset="0"/>
                  </a:rPr>
                  <a:t> nên điểm M nằm trong </a:t>
                </a:r>
                <a:r>
                  <a:rPr lang="vi-VN" sz="2500" b="1">
                    <a:latin typeface="Arial" pitchFamily="34" charset="0"/>
                    <a:cs typeface="Arial" pitchFamily="34" charset="0"/>
                  </a:rPr>
                  <a:t>đường tròn</a:t>
                </a:r>
                <a:r>
                  <a:rPr lang="en-US" sz="2500" b="1">
                    <a:latin typeface="Arial" pitchFamily="34" charset="0"/>
                    <a:cs typeface="Arial" pitchFamily="34" charset="0"/>
                  </a:rPr>
                  <a:t> </a:t>
                </a:r>
                <a14:m>
                  <m:oMath xmlns:m="http://schemas.openxmlformats.org/officeDocument/2006/math">
                    <m:d>
                      <m:dPr>
                        <m:ctrlPr>
                          <a:rPr lang="en-US" sz="2500" b="1" i="1" smtClean="0">
                            <a:latin typeface="Cambria Math" panose="02040503050406030204" pitchFamily="18" charset="0"/>
                            <a:cs typeface="Arial" pitchFamily="34" charset="0"/>
                          </a:rPr>
                        </m:ctrlPr>
                      </m:dPr>
                      <m:e>
                        <m:r>
                          <a:rPr lang="en-US" sz="2500" b="1" i="1" smtClean="0">
                            <a:latin typeface="Cambria Math"/>
                            <a:cs typeface="Arial" pitchFamily="34" charset="0"/>
                          </a:rPr>
                          <m:t>𝑶</m:t>
                        </m:r>
                        <m:r>
                          <a:rPr lang="en-US" sz="2500" b="1" i="1" smtClean="0">
                            <a:latin typeface="Cambria Math"/>
                            <a:cs typeface="Arial" pitchFamily="34" charset="0"/>
                          </a:rPr>
                          <m:t>;</m:t>
                        </m:r>
                        <m:rad>
                          <m:radPr>
                            <m:degHide m:val="on"/>
                            <m:ctrlPr>
                              <a:rPr lang="en-US" sz="2500" b="1" i="1" smtClean="0">
                                <a:latin typeface="Cambria Math" panose="02040503050406030204" pitchFamily="18" charset="0"/>
                                <a:cs typeface="Arial" pitchFamily="34" charset="0"/>
                              </a:rPr>
                            </m:ctrlPr>
                          </m:radPr>
                          <m:deg/>
                          <m:e>
                            <m:r>
                              <a:rPr lang="en-US" sz="2500" b="1" i="1" smtClean="0">
                                <a:latin typeface="Cambria Math"/>
                                <a:cs typeface="Arial" pitchFamily="34" charset="0"/>
                              </a:rPr>
                              <m:t>𝟓</m:t>
                            </m:r>
                          </m:e>
                        </m:rad>
                      </m:e>
                    </m:d>
                  </m:oMath>
                </a14:m>
                <a:endParaRPr lang="vi-VN" sz="2500" b="1">
                  <a:latin typeface="Arial" pitchFamily="34" charset="0"/>
                  <a:cs typeface="Arial" pitchFamily="34" charset="0"/>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402084" y="2133600"/>
                <a:ext cx="7521128" cy="972895"/>
              </a:xfrm>
              <a:prstGeom prst="rect">
                <a:avLst/>
              </a:prstGeom>
              <a:blipFill rotWithShape="1">
                <a:blip r:embed="rId7"/>
                <a:stretch>
                  <a:fillRect l="-1216" t="-625" r="-1297" b="-106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402084" y="3084694"/>
                <a:ext cx="7521128" cy="972895"/>
              </a:xfrm>
              <a:prstGeom prst="rect">
                <a:avLst/>
              </a:prstGeom>
              <a:noFill/>
            </p:spPr>
            <p:txBody>
              <a:bodyPr wrap="square" rtlCol="0">
                <a:spAutoFit/>
              </a:bodyPr>
              <a:lstStyle/>
              <a:p>
                <a:pPr marL="342900" indent="-342900" algn="just">
                  <a:buFont typeface="Arial" pitchFamily="34" charset="0"/>
                  <a:buChar char="•"/>
                </a:pPr>
                <a:r>
                  <a:rPr lang="en-US" sz="2500" b="1">
                    <a:latin typeface="Arial" pitchFamily="34" charset="0"/>
                    <a:cs typeface="Arial" pitchFamily="34" charset="0"/>
                  </a:rPr>
                  <a:t> </a:t>
                </a:r>
                <a14:m>
                  <m:oMath xmlns:m="http://schemas.openxmlformats.org/officeDocument/2006/math">
                    <m:r>
                      <a:rPr lang="en-US" sz="2500" b="1" i="1" smtClean="0">
                        <a:latin typeface="Cambria Math"/>
                        <a:cs typeface="Arial" pitchFamily="34" charset="0"/>
                      </a:rPr>
                      <m:t>𝑶𝑵</m:t>
                    </m:r>
                    <m:r>
                      <a:rPr lang="en-US" sz="2500" b="1" i="1" smtClean="0">
                        <a:latin typeface="Cambria Math"/>
                        <a:cs typeface="Arial" pitchFamily="34" charset="0"/>
                      </a:rPr>
                      <m:t>=</m:t>
                    </m:r>
                    <m:r>
                      <a:rPr lang="en-US" sz="2500" b="1" i="1" smtClean="0">
                        <a:latin typeface="Cambria Math"/>
                        <a:cs typeface="Arial" pitchFamily="34" charset="0"/>
                      </a:rPr>
                      <m:t>𝟑</m:t>
                    </m:r>
                    <m:r>
                      <a:rPr lang="en-US" sz="2500" b="1" i="1" smtClean="0">
                        <a:latin typeface="Cambria Math"/>
                        <a:cs typeface="Arial" pitchFamily="34" charset="0"/>
                      </a:rPr>
                      <m:t>&gt;</m:t>
                    </m:r>
                    <m:rad>
                      <m:radPr>
                        <m:degHide m:val="on"/>
                        <m:ctrlPr>
                          <a:rPr lang="en-US" sz="2500" b="1" i="1" smtClean="0">
                            <a:latin typeface="Cambria Math" panose="02040503050406030204" pitchFamily="18" charset="0"/>
                            <a:cs typeface="Arial" pitchFamily="34" charset="0"/>
                          </a:rPr>
                        </m:ctrlPr>
                      </m:radPr>
                      <m:deg/>
                      <m:e>
                        <m:r>
                          <a:rPr lang="en-US" sz="2500" b="1" i="1" smtClean="0">
                            <a:latin typeface="Cambria Math"/>
                            <a:cs typeface="Arial" pitchFamily="34" charset="0"/>
                          </a:rPr>
                          <m:t>𝟓</m:t>
                        </m:r>
                      </m:e>
                    </m:rad>
                  </m:oMath>
                </a14:m>
                <a:r>
                  <a:rPr lang="en-US" sz="2500" b="1">
                    <a:latin typeface="Arial" pitchFamily="34" charset="0"/>
                    <a:cs typeface="Arial" pitchFamily="34" charset="0"/>
                  </a:rPr>
                  <a:t> nên điểm N nằm ngoài </a:t>
                </a:r>
                <a:r>
                  <a:rPr lang="vi-VN" sz="2500" b="1">
                    <a:latin typeface="Arial" pitchFamily="34" charset="0"/>
                    <a:cs typeface="Arial" pitchFamily="34" charset="0"/>
                  </a:rPr>
                  <a:t>đường tròn</a:t>
                </a:r>
                <a:r>
                  <a:rPr lang="en-US" sz="2500" b="1">
                    <a:latin typeface="Arial" pitchFamily="34" charset="0"/>
                    <a:cs typeface="Arial" pitchFamily="34" charset="0"/>
                  </a:rPr>
                  <a:t> </a:t>
                </a:r>
                <a14:m>
                  <m:oMath xmlns:m="http://schemas.openxmlformats.org/officeDocument/2006/math">
                    <m:d>
                      <m:dPr>
                        <m:ctrlPr>
                          <a:rPr lang="en-US" sz="2500" b="1" i="1" smtClean="0">
                            <a:latin typeface="Cambria Math" panose="02040503050406030204" pitchFamily="18" charset="0"/>
                            <a:cs typeface="Arial" pitchFamily="34" charset="0"/>
                          </a:rPr>
                        </m:ctrlPr>
                      </m:dPr>
                      <m:e>
                        <m:r>
                          <a:rPr lang="en-US" sz="2500" b="1" i="1" smtClean="0">
                            <a:latin typeface="Cambria Math"/>
                            <a:cs typeface="Arial" pitchFamily="34" charset="0"/>
                          </a:rPr>
                          <m:t>𝑶</m:t>
                        </m:r>
                        <m:r>
                          <a:rPr lang="en-US" sz="2500" b="1" i="1" smtClean="0">
                            <a:latin typeface="Cambria Math"/>
                            <a:cs typeface="Arial" pitchFamily="34" charset="0"/>
                          </a:rPr>
                          <m:t>;</m:t>
                        </m:r>
                        <m:rad>
                          <m:radPr>
                            <m:degHide m:val="on"/>
                            <m:ctrlPr>
                              <a:rPr lang="en-US" sz="2500" b="1" i="1" smtClean="0">
                                <a:latin typeface="Cambria Math" panose="02040503050406030204" pitchFamily="18" charset="0"/>
                                <a:cs typeface="Arial" pitchFamily="34" charset="0"/>
                              </a:rPr>
                            </m:ctrlPr>
                          </m:radPr>
                          <m:deg/>
                          <m:e>
                            <m:r>
                              <a:rPr lang="en-US" sz="2500" b="1" i="1" smtClean="0">
                                <a:latin typeface="Cambria Math"/>
                                <a:cs typeface="Arial" pitchFamily="34" charset="0"/>
                              </a:rPr>
                              <m:t>𝟓</m:t>
                            </m:r>
                          </m:e>
                        </m:rad>
                      </m:e>
                    </m:d>
                  </m:oMath>
                </a14:m>
                <a:endParaRPr lang="vi-VN" sz="2500" b="1">
                  <a:latin typeface="Arial" pitchFamily="34" charset="0"/>
                  <a:cs typeface="Arial" pitchFamily="34" charset="0"/>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402084" y="3084694"/>
                <a:ext cx="7521128" cy="972895"/>
              </a:xfrm>
              <a:prstGeom prst="rect">
                <a:avLst/>
              </a:prstGeom>
              <a:blipFill rotWithShape="1">
                <a:blip r:embed="rId8"/>
                <a:stretch>
                  <a:fillRect l="-1216" t="-625" r="-1297" b="-106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402084" y="4052026"/>
                <a:ext cx="7521128" cy="972895"/>
              </a:xfrm>
              <a:prstGeom prst="rect">
                <a:avLst/>
              </a:prstGeom>
              <a:noFill/>
            </p:spPr>
            <p:txBody>
              <a:bodyPr wrap="square" rtlCol="0">
                <a:spAutoFit/>
              </a:bodyPr>
              <a:lstStyle/>
              <a:p>
                <a:pPr marL="342900" indent="-342900" algn="just">
                  <a:buFont typeface="Arial" pitchFamily="34" charset="0"/>
                  <a:buChar char="•"/>
                </a:pPr>
                <a:r>
                  <a:rPr lang="en-US" sz="2500" b="1">
                    <a:latin typeface="Arial" pitchFamily="34" charset="0"/>
                    <a:cs typeface="Arial" pitchFamily="34" charset="0"/>
                  </a:rPr>
                  <a:t>Ta có : </a:t>
                </a:r>
                <a14:m>
                  <m:oMath xmlns:m="http://schemas.openxmlformats.org/officeDocument/2006/math">
                    <m:sSup>
                      <m:sSupPr>
                        <m:ctrlPr>
                          <a:rPr lang="en-US" sz="2500" b="1" i="1" smtClean="0">
                            <a:latin typeface="Cambria Math" panose="02040503050406030204" pitchFamily="18" charset="0"/>
                            <a:cs typeface="Arial" pitchFamily="34" charset="0"/>
                          </a:rPr>
                        </m:ctrlPr>
                      </m:sSupPr>
                      <m:e>
                        <m:r>
                          <a:rPr lang="en-US" sz="2500" b="1" i="1" smtClean="0">
                            <a:latin typeface="Cambria Math"/>
                            <a:cs typeface="Arial" pitchFamily="34" charset="0"/>
                          </a:rPr>
                          <m:t>𝑶𝑷</m:t>
                        </m:r>
                      </m:e>
                      <m:sup>
                        <m:r>
                          <a:rPr lang="en-US" sz="2500" b="1" i="1" smtClean="0">
                            <a:latin typeface="Cambria Math"/>
                            <a:cs typeface="Arial" pitchFamily="34" charset="0"/>
                          </a:rPr>
                          <m:t>𝟐</m:t>
                        </m:r>
                      </m:sup>
                    </m:sSup>
                    <m:r>
                      <a:rPr lang="en-US" sz="2500" b="1" i="1" smtClean="0">
                        <a:latin typeface="Cambria Math"/>
                        <a:cs typeface="Arial" pitchFamily="34" charset="0"/>
                      </a:rPr>
                      <m:t>=</m:t>
                    </m:r>
                    <m:sSup>
                      <m:sSupPr>
                        <m:ctrlPr>
                          <a:rPr lang="en-US" sz="2500" b="1" i="1" smtClean="0">
                            <a:latin typeface="Cambria Math" panose="02040503050406030204" pitchFamily="18" charset="0"/>
                            <a:cs typeface="Arial" pitchFamily="34" charset="0"/>
                          </a:rPr>
                        </m:ctrlPr>
                      </m:sSupPr>
                      <m:e>
                        <m:r>
                          <a:rPr lang="en-US" sz="2500" b="1" i="1" smtClean="0">
                            <a:latin typeface="Cambria Math"/>
                            <a:cs typeface="Arial" pitchFamily="34" charset="0"/>
                          </a:rPr>
                          <m:t>𝟐</m:t>
                        </m:r>
                      </m:e>
                      <m:sup>
                        <m:r>
                          <a:rPr lang="en-US" sz="2500" b="1" i="1" smtClean="0">
                            <a:latin typeface="Cambria Math"/>
                            <a:cs typeface="Arial" pitchFamily="34" charset="0"/>
                          </a:rPr>
                          <m:t>𝟐</m:t>
                        </m:r>
                      </m:sup>
                    </m:sSup>
                    <m:r>
                      <a:rPr lang="en-US" sz="2500" b="1" i="1" smtClean="0">
                        <a:latin typeface="Cambria Math"/>
                        <a:cs typeface="Arial" pitchFamily="34" charset="0"/>
                      </a:rPr>
                      <m:t>+</m:t>
                    </m:r>
                    <m:sSup>
                      <m:sSupPr>
                        <m:ctrlPr>
                          <a:rPr lang="en-US" sz="2500" b="1" i="1" smtClean="0">
                            <a:latin typeface="Cambria Math" panose="02040503050406030204" pitchFamily="18" charset="0"/>
                            <a:cs typeface="Arial" pitchFamily="34" charset="0"/>
                          </a:rPr>
                        </m:ctrlPr>
                      </m:sSupPr>
                      <m:e>
                        <m:r>
                          <a:rPr lang="en-US" sz="2500" b="1" i="1" smtClean="0">
                            <a:latin typeface="Cambria Math"/>
                            <a:cs typeface="Arial" pitchFamily="34" charset="0"/>
                          </a:rPr>
                          <m:t>𝟏</m:t>
                        </m:r>
                      </m:e>
                      <m:sup>
                        <m:r>
                          <a:rPr lang="en-US" sz="2500" b="1" i="1" smtClean="0">
                            <a:latin typeface="Cambria Math"/>
                            <a:cs typeface="Arial" pitchFamily="34" charset="0"/>
                          </a:rPr>
                          <m:t>𝟐</m:t>
                        </m:r>
                      </m:sup>
                    </m:sSup>
                    <m:r>
                      <a:rPr lang="en-US" sz="2500" b="1" i="1" smtClean="0">
                        <a:latin typeface="Cambria Math"/>
                        <a:cs typeface="Arial" pitchFamily="34" charset="0"/>
                      </a:rPr>
                      <m:t>=</m:t>
                    </m:r>
                    <m:r>
                      <a:rPr lang="en-US" sz="2500" b="1" i="1" smtClean="0">
                        <a:latin typeface="Cambria Math"/>
                        <a:cs typeface="Arial" pitchFamily="34" charset="0"/>
                      </a:rPr>
                      <m:t>𝟓</m:t>
                    </m:r>
                  </m:oMath>
                </a14:m>
                <a:r>
                  <a:rPr lang="en-US" sz="2500" b="1">
                    <a:latin typeface="Arial" pitchFamily="34" charset="0"/>
                    <a:cs typeface="Arial" pitchFamily="34" charset="0"/>
                  </a:rPr>
                  <a:t> . Suy ra </a:t>
                </a:r>
                <a14:m>
                  <m:oMath xmlns:m="http://schemas.openxmlformats.org/officeDocument/2006/math">
                    <m:r>
                      <a:rPr lang="en-US" sz="2500" b="1" i="1" smtClean="0">
                        <a:latin typeface="Cambria Math"/>
                        <a:cs typeface="Arial" pitchFamily="34" charset="0"/>
                      </a:rPr>
                      <m:t>𝑶𝑷</m:t>
                    </m:r>
                    <m:r>
                      <a:rPr lang="en-US" sz="2500" b="1" i="1" smtClean="0">
                        <a:latin typeface="Cambria Math"/>
                        <a:cs typeface="Arial" pitchFamily="34" charset="0"/>
                      </a:rPr>
                      <m:t>=</m:t>
                    </m:r>
                    <m:rad>
                      <m:radPr>
                        <m:degHide m:val="on"/>
                        <m:ctrlPr>
                          <a:rPr lang="en-US" sz="2500" b="1" i="1" smtClean="0">
                            <a:latin typeface="Cambria Math" panose="02040503050406030204" pitchFamily="18" charset="0"/>
                            <a:cs typeface="Arial" pitchFamily="34" charset="0"/>
                          </a:rPr>
                        </m:ctrlPr>
                      </m:radPr>
                      <m:deg/>
                      <m:e>
                        <m:r>
                          <a:rPr lang="en-US" sz="2500" b="1" i="1" smtClean="0">
                            <a:latin typeface="Cambria Math"/>
                            <a:cs typeface="Arial" pitchFamily="34" charset="0"/>
                          </a:rPr>
                          <m:t>𝟓</m:t>
                        </m:r>
                      </m:e>
                    </m:rad>
                  </m:oMath>
                </a14:m>
                <a:r>
                  <a:rPr lang="en-US" sz="2500" b="1">
                    <a:latin typeface="Arial" pitchFamily="34" charset="0"/>
                    <a:cs typeface="Arial" pitchFamily="34" charset="0"/>
                  </a:rPr>
                  <a:t> nên điểm P nằm trên </a:t>
                </a:r>
                <a:r>
                  <a:rPr lang="vi-VN" sz="2500" b="1">
                    <a:latin typeface="Arial" pitchFamily="34" charset="0"/>
                    <a:cs typeface="Arial" pitchFamily="34" charset="0"/>
                  </a:rPr>
                  <a:t>đường tròn</a:t>
                </a:r>
                <a:r>
                  <a:rPr lang="en-US" sz="2500" b="1">
                    <a:latin typeface="Arial" pitchFamily="34" charset="0"/>
                    <a:cs typeface="Arial" pitchFamily="34" charset="0"/>
                  </a:rPr>
                  <a:t> </a:t>
                </a:r>
                <a14:m>
                  <m:oMath xmlns:m="http://schemas.openxmlformats.org/officeDocument/2006/math">
                    <m:d>
                      <m:dPr>
                        <m:ctrlPr>
                          <a:rPr lang="en-US" sz="2500" b="1" i="1">
                            <a:latin typeface="Cambria Math" panose="02040503050406030204" pitchFamily="18" charset="0"/>
                            <a:cs typeface="Arial" pitchFamily="34" charset="0"/>
                          </a:rPr>
                        </m:ctrlPr>
                      </m:dPr>
                      <m:e>
                        <m:r>
                          <a:rPr lang="en-US" sz="2500" b="1" i="1">
                            <a:latin typeface="Cambria Math"/>
                            <a:cs typeface="Arial" pitchFamily="34" charset="0"/>
                          </a:rPr>
                          <m:t>𝑶</m:t>
                        </m:r>
                        <m:r>
                          <a:rPr lang="en-US" sz="2500" b="1" i="1">
                            <a:latin typeface="Cambria Math"/>
                            <a:cs typeface="Arial" pitchFamily="34" charset="0"/>
                          </a:rPr>
                          <m:t>;</m:t>
                        </m:r>
                        <m:rad>
                          <m:radPr>
                            <m:degHide m:val="on"/>
                            <m:ctrlPr>
                              <a:rPr lang="en-US" sz="2500" b="1" i="1">
                                <a:latin typeface="Cambria Math" panose="02040503050406030204" pitchFamily="18" charset="0"/>
                                <a:cs typeface="Arial" pitchFamily="34" charset="0"/>
                              </a:rPr>
                            </m:ctrlPr>
                          </m:radPr>
                          <m:deg/>
                          <m:e>
                            <m:r>
                              <a:rPr lang="en-US" sz="2500" b="1" i="1">
                                <a:latin typeface="Cambria Math"/>
                                <a:cs typeface="Arial" pitchFamily="34" charset="0"/>
                              </a:rPr>
                              <m:t>𝟓</m:t>
                            </m:r>
                          </m:e>
                        </m:rad>
                      </m:e>
                    </m:d>
                  </m:oMath>
                </a14:m>
                <a:r>
                  <a:rPr lang="en-US" sz="2500" b="1">
                    <a:latin typeface="Arial" pitchFamily="34" charset="0"/>
                    <a:cs typeface="Arial" pitchFamily="34" charset="0"/>
                  </a:rPr>
                  <a:t> </a:t>
                </a:r>
                <a:endParaRPr lang="vi-VN" sz="2500" b="1">
                  <a:latin typeface="Arial" pitchFamily="34" charset="0"/>
                  <a:cs typeface="Arial" pitchFamily="34" charset="0"/>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402084" y="4052026"/>
                <a:ext cx="7521128" cy="972895"/>
              </a:xfrm>
              <a:prstGeom prst="rect">
                <a:avLst/>
              </a:prstGeom>
              <a:blipFill rotWithShape="1">
                <a:blip r:embed="rId9"/>
                <a:stretch>
                  <a:fillRect l="-1216" t="-629" b="-113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402084" y="5083323"/>
                <a:ext cx="7521128" cy="1317477"/>
              </a:xfrm>
              <a:prstGeom prst="rect">
                <a:avLst/>
              </a:prstGeom>
              <a:noFill/>
            </p:spPr>
            <p:txBody>
              <a:bodyPr wrap="square" rtlCol="0">
                <a:spAutoFit/>
              </a:bodyPr>
              <a:lstStyle/>
              <a:p>
                <a:pPr marL="342900" indent="-342900" algn="just">
                  <a:buFont typeface="Arial" pitchFamily="34" charset="0"/>
                  <a:buChar char="•"/>
                </a:pPr>
                <a:r>
                  <a:rPr lang="vi-VN" sz="2500" b="1">
                    <a:latin typeface="Arial" pitchFamily="34" charset="0"/>
                    <a:cs typeface="Arial" pitchFamily="34" charset="0"/>
                  </a:rPr>
                  <a:t>Vậy trong các điểm đã cho, điểm P nằm trên, điểm M nằm trong, điểm N nằm ngoài đường tròn</a:t>
                </a:r>
                <a:r>
                  <a:rPr lang="en-US" sz="2500" b="1">
                    <a:latin typeface="Arial" pitchFamily="34" charset="0"/>
                    <a:cs typeface="Arial" pitchFamily="34" charset="0"/>
                  </a:rPr>
                  <a:t> </a:t>
                </a:r>
                <a14:m>
                  <m:oMath xmlns:m="http://schemas.openxmlformats.org/officeDocument/2006/math">
                    <m:d>
                      <m:dPr>
                        <m:ctrlPr>
                          <a:rPr lang="en-US" sz="2500" b="1" i="1">
                            <a:latin typeface="Cambria Math" panose="02040503050406030204" pitchFamily="18" charset="0"/>
                            <a:cs typeface="Arial" pitchFamily="34" charset="0"/>
                          </a:rPr>
                        </m:ctrlPr>
                      </m:dPr>
                      <m:e>
                        <m:r>
                          <a:rPr lang="en-US" sz="2500" b="1" i="1">
                            <a:latin typeface="Cambria Math"/>
                            <a:cs typeface="Arial" pitchFamily="34" charset="0"/>
                          </a:rPr>
                          <m:t>𝑶</m:t>
                        </m:r>
                        <m:r>
                          <a:rPr lang="en-US" sz="2500" b="1" i="1">
                            <a:latin typeface="Cambria Math"/>
                            <a:cs typeface="Arial" pitchFamily="34" charset="0"/>
                          </a:rPr>
                          <m:t>;</m:t>
                        </m:r>
                        <m:rad>
                          <m:radPr>
                            <m:degHide m:val="on"/>
                            <m:ctrlPr>
                              <a:rPr lang="en-US" sz="2500" b="1" i="1">
                                <a:latin typeface="Cambria Math" panose="02040503050406030204" pitchFamily="18" charset="0"/>
                                <a:cs typeface="Arial" pitchFamily="34" charset="0"/>
                              </a:rPr>
                            </m:ctrlPr>
                          </m:radPr>
                          <m:deg/>
                          <m:e>
                            <m:r>
                              <a:rPr lang="en-US" sz="2500" b="1" i="1">
                                <a:latin typeface="Cambria Math"/>
                                <a:cs typeface="Arial" pitchFamily="34" charset="0"/>
                              </a:rPr>
                              <m:t>𝟓</m:t>
                            </m:r>
                          </m:e>
                        </m:rad>
                      </m:e>
                    </m:d>
                  </m:oMath>
                </a14:m>
                <a:r>
                  <a:rPr lang="en-US" sz="2500" b="1">
                    <a:latin typeface="Arial" pitchFamily="34" charset="0"/>
                    <a:cs typeface="Arial" pitchFamily="34" charset="0"/>
                  </a:rPr>
                  <a:t> </a:t>
                </a:r>
                <a:endParaRPr lang="vi-VN" sz="2500" b="1">
                  <a:latin typeface="Arial" pitchFamily="34" charset="0"/>
                  <a:cs typeface="Arial" pitchFamily="34" charset="0"/>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402084" y="5083323"/>
                <a:ext cx="7521128" cy="1317477"/>
              </a:xfrm>
              <a:prstGeom prst="rect">
                <a:avLst/>
              </a:prstGeom>
              <a:blipFill rotWithShape="1">
                <a:blip r:embed="rId10"/>
                <a:stretch>
                  <a:fillRect l="-1216" t="-3241" r="-1297" b="-7870"/>
                </a:stretch>
              </a:blipFill>
            </p:spPr>
            <p:txBody>
              <a:bodyPr/>
              <a:lstStyle/>
              <a:p>
                <a:r>
                  <a:rPr lang="en-US">
                    <a:noFill/>
                  </a:rPr>
                  <a:t> </a:t>
                </a:r>
              </a:p>
            </p:txBody>
          </p:sp>
        </mc:Fallback>
      </mc:AlternateContent>
    </p:spTree>
    <p:extLst>
      <p:ext uri="{BB962C8B-B14F-4D97-AF65-F5344CB8AC3E}">
        <p14:creationId xmlns:p14="http://schemas.microsoft.com/office/powerpoint/2010/main" val="122249501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979612" y="120311"/>
            <a:ext cx="9906000" cy="1491443"/>
          </a:xfrm>
          <a:prstGeom prst="roundRect">
            <a:avLst>
              <a:gd name="adj" fmla="val 5381"/>
            </a:avLst>
          </a:prstGeom>
          <a:solidFill>
            <a:srgbClr val="CAE6EE"/>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chemeClr val="accent5">
                  <a:lumMod val="50000"/>
                </a:schemeClr>
              </a:solidFill>
            </a:endParaRPr>
          </a:p>
        </p:txBody>
      </p:sp>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746" y="77194"/>
            <a:ext cx="1806542" cy="1572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18012" y="1730271"/>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2132012" y="213319"/>
            <a:ext cx="9829800" cy="1323417"/>
          </a:xfrm>
          <a:prstGeom prst="rect">
            <a:avLst/>
          </a:prstGeom>
          <a:noFill/>
        </p:spPr>
        <p:txBody>
          <a:bodyPr wrap="square" lIns="121899" tIns="60949" rIns="121899" bIns="60949" rtlCol="0">
            <a:spAutoFit/>
          </a:bodyPr>
          <a:lstStyle/>
          <a:p>
            <a:r>
              <a:rPr lang="en-US" sz="2600" b="1">
                <a:latin typeface="Arial" pitchFamily="34" charset="0"/>
                <a:cs typeface="Arial" pitchFamily="34" charset="0"/>
              </a:rPr>
              <a:t>Cho tam giác ABC vuông tại A có AB = 3cm , AC = 4cm . Chứng minh rằng các điểm A, B, C thuộc cùng một </a:t>
            </a:r>
            <a:r>
              <a:rPr lang="vi-VN" sz="2600" b="1">
                <a:latin typeface="Arial" pitchFamily="34" charset="0"/>
                <a:cs typeface="Arial" pitchFamily="34" charset="0"/>
              </a:rPr>
              <a:t>đường tròn</a:t>
            </a:r>
            <a:r>
              <a:rPr lang="en-US" sz="2600" b="1">
                <a:latin typeface="Arial" pitchFamily="34" charset="0"/>
                <a:cs typeface="Arial" pitchFamily="34" charset="0"/>
              </a:rPr>
              <a:t>. Tính bán kính của </a:t>
            </a:r>
            <a:r>
              <a:rPr lang="vi-VN" sz="2600" b="1">
                <a:latin typeface="Arial" pitchFamily="34" charset="0"/>
                <a:cs typeface="Arial" pitchFamily="34" charset="0"/>
              </a:rPr>
              <a:t>đường tròn</a:t>
            </a:r>
            <a:r>
              <a:rPr lang="en-US" sz="2600" b="1">
                <a:latin typeface="Arial" pitchFamily="34" charset="0"/>
                <a:cs typeface="Arial" pitchFamily="34" charset="0"/>
              </a:rPr>
              <a:t> đó.</a:t>
            </a:r>
            <a:endParaRPr lang="vi-VN" sz="2600" b="1">
              <a:latin typeface="Arial" pitchFamily="34" charset="0"/>
              <a:cs typeface="Arial" pitchFamily="34" charset="0"/>
            </a:endParaRPr>
          </a:p>
        </p:txBody>
      </p:sp>
      <p:sp>
        <p:nvSpPr>
          <p:cNvPr id="49" name="Rectangle 48"/>
          <p:cNvSpPr/>
          <p:nvPr/>
        </p:nvSpPr>
        <p:spPr>
          <a:xfrm>
            <a:off x="359787" y="304800"/>
            <a:ext cx="1310102" cy="1015663"/>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000" b="1" spc="67">
                <a:ln w="11430"/>
                <a:effectLst>
                  <a:outerShdw blurRad="76200" dist="50800" dir="5400000" algn="tl" rotWithShape="0">
                    <a:srgbClr val="000000">
                      <a:alpha val="65000"/>
                    </a:srgbClr>
                  </a:outerShdw>
                </a:effectLst>
                <a:latin typeface=".VnCentury SchoolbookH" pitchFamily="34" charset="0"/>
              </a:rPr>
              <a:t>5.2</a:t>
            </a:r>
            <a:endParaRPr lang="en-US" sz="7200" b="1" spc="67">
              <a:ln w="11430"/>
              <a:effectLst>
                <a:outerShdw blurRad="76200" dist="50800" dir="5400000" algn="tl" rotWithShape="0">
                  <a:srgbClr val="000000">
                    <a:alpha val="65000"/>
                  </a:srgbClr>
                </a:outerShdw>
              </a:effectLst>
              <a:latin typeface=".VnCentury SchoolbookH" pitchFamily="34" charset="0"/>
            </a:endParaRPr>
          </a:p>
        </p:txBody>
      </p:sp>
      <p:pic>
        <p:nvPicPr>
          <p:cNvPr id="81101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81328" y="1772516"/>
            <a:ext cx="2914650" cy="291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402084" y="2133600"/>
            <a:ext cx="7521128" cy="830997"/>
          </a:xfrm>
          <a:prstGeom prst="rect">
            <a:avLst/>
          </a:prstGeom>
          <a:noFill/>
        </p:spPr>
        <p:txBody>
          <a:bodyPr wrap="square" rtlCol="0">
            <a:spAutoFit/>
          </a:bodyPr>
          <a:lstStyle/>
          <a:p>
            <a:pPr marL="342900" indent="-342900" algn="just">
              <a:buFont typeface="Wingdings" pitchFamily="2" charset="2"/>
              <a:buChar char="§"/>
            </a:pPr>
            <a:r>
              <a:rPr lang="vi-VN" b="1">
                <a:latin typeface="Arial" pitchFamily="34" charset="0"/>
                <a:cs typeface="Arial" pitchFamily="34" charset="0"/>
              </a:rPr>
              <a:t>Gọi O là trung điểm của BC. Ta có AO là trung</a:t>
            </a:r>
            <a:r>
              <a:rPr lang="en-US" b="1">
                <a:latin typeface="Arial" pitchFamily="34" charset="0"/>
                <a:cs typeface="Arial" pitchFamily="34" charset="0"/>
              </a:rPr>
              <a:t> tuyến  ứng với cạnh huyền nên </a:t>
            </a:r>
            <a:endParaRPr lang="vi-VN" b="1">
              <a:latin typeface="Arial" pitchFamily="34" charset="0"/>
              <a:cs typeface="Arial" pitchFamily="34"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4096475431"/>
              </p:ext>
            </p:extLst>
          </p:nvPr>
        </p:nvGraphicFramePr>
        <p:xfrm>
          <a:off x="2438356" y="2854765"/>
          <a:ext cx="3402948" cy="898377"/>
        </p:xfrm>
        <a:graphic>
          <a:graphicData uri="http://schemas.openxmlformats.org/presentationml/2006/ole">
            <mc:AlternateContent xmlns:mc="http://schemas.openxmlformats.org/markup-compatibility/2006">
              <mc:Choice xmlns:v="urn:schemas-microsoft-com:vml" Requires="v">
                <p:oleObj name="Equation" r:id="rId6" imgW="1587240" imgH="419040" progId="Equation.DSMT4">
                  <p:embed/>
                </p:oleObj>
              </mc:Choice>
              <mc:Fallback>
                <p:oleObj name="Equation" r:id="rId6" imgW="1587240" imgH="419040" progId="Equation.DSMT4">
                  <p:embed/>
                  <p:pic>
                    <p:nvPicPr>
                      <p:cNvPr id="0" name=""/>
                      <p:cNvPicPr/>
                      <p:nvPr/>
                    </p:nvPicPr>
                    <p:blipFill>
                      <a:blip r:embed="rId7"/>
                      <a:stretch>
                        <a:fillRect/>
                      </a:stretch>
                    </p:blipFill>
                    <p:spPr>
                      <a:xfrm>
                        <a:off x="2438356" y="2854765"/>
                        <a:ext cx="3402948" cy="898377"/>
                      </a:xfrm>
                      <a:prstGeom prst="rect">
                        <a:avLst/>
                      </a:prstGeom>
                    </p:spPr>
                  </p:pic>
                </p:oleObj>
              </mc:Fallback>
            </mc:AlternateContent>
          </a:graphicData>
        </a:graphic>
      </p:graphicFrame>
      <p:sp>
        <p:nvSpPr>
          <p:cNvPr id="12" name="TextBox 11"/>
          <p:cNvSpPr txBox="1"/>
          <p:nvPr/>
        </p:nvSpPr>
        <p:spPr>
          <a:xfrm>
            <a:off x="662999" y="3664803"/>
            <a:ext cx="7946013" cy="461665"/>
          </a:xfrm>
          <a:prstGeom prst="rect">
            <a:avLst/>
          </a:prstGeom>
          <a:noFill/>
        </p:spPr>
        <p:txBody>
          <a:bodyPr wrap="square" rtlCol="0">
            <a:spAutoFit/>
          </a:bodyPr>
          <a:lstStyle/>
          <a:p>
            <a:pPr algn="just"/>
            <a:r>
              <a:rPr lang="vi-VN" b="1">
                <a:latin typeface="Arial" pitchFamily="34" charset="0"/>
                <a:cs typeface="Arial" pitchFamily="34" charset="0"/>
              </a:rPr>
              <a:t>Suy ra A, B, C cùng thuộc đường tròn bán kính OA.</a:t>
            </a:r>
          </a:p>
        </p:txBody>
      </p:sp>
      <p:sp>
        <p:nvSpPr>
          <p:cNvPr id="13" name="TextBox 12"/>
          <p:cNvSpPr txBox="1"/>
          <p:nvPr/>
        </p:nvSpPr>
        <p:spPr>
          <a:xfrm>
            <a:off x="662998" y="4160969"/>
            <a:ext cx="7946013" cy="461665"/>
          </a:xfrm>
          <a:prstGeom prst="rect">
            <a:avLst/>
          </a:prstGeom>
          <a:noFill/>
        </p:spPr>
        <p:txBody>
          <a:bodyPr wrap="square" rtlCol="0">
            <a:spAutoFit/>
          </a:bodyPr>
          <a:lstStyle/>
          <a:p>
            <a:pPr algn="just"/>
            <a:r>
              <a:rPr lang="vi-VN" b="1">
                <a:latin typeface="Arial" pitchFamily="34" charset="0"/>
                <a:cs typeface="Arial" pitchFamily="34" charset="0"/>
              </a:rPr>
              <a:t>Tâm O là trung điểm của BC nên BC là đường kính.</a:t>
            </a:r>
          </a:p>
        </p:txBody>
      </p:sp>
      <p:sp>
        <p:nvSpPr>
          <p:cNvPr id="14" name="TextBox 13"/>
          <p:cNvSpPr txBox="1"/>
          <p:nvPr/>
        </p:nvSpPr>
        <p:spPr>
          <a:xfrm>
            <a:off x="642360" y="4623500"/>
            <a:ext cx="7946013" cy="461665"/>
          </a:xfrm>
          <a:prstGeom prst="rect">
            <a:avLst/>
          </a:prstGeom>
          <a:noFill/>
        </p:spPr>
        <p:txBody>
          <a:bodyPr wrap="square" rtlCol="0">
            <a:spAutoFit/>
          </a:bodyPr>
          <a:lstStyle/>
          <a:p>
            <a:pPr algn="just"/>
            <a:r>
              <a:rPr lang="vi-VN" b="1">
                <a:latin typeface="Arial" pitchFamily="34" charset="0"/>
                <a:cs typeface="Arial" pitchFamily="34" charset="0"/>
              </a:rPr>
              <a:t>Do đó, các điểm A, B, C thuộc cùng một đường tròn.</a:t>
            </a:r>
          </a:p>
        </p:txBody>
      </p:sp>
      <p:sp>
        <p:nvSpPr>
          <p:cNvPr id="15" name="TextBox 14"/>
          <p:cNvSpPr txBox="1"/>
          <p:nvPr/>
        </p:nvSpPr>
        <p:spPr>
          <a:xfrm>
            <a:off x="642360" y="5076777"/>
            <a:ext cx="5909254" cy="461665"/>
          </a:xfrm>
          <a:prstGeom prst="rect">
            <a:avLst/>
          </a:prstGeom>
          <a:noFill/>
        </p:spPr>
        <p:txBody>
          <a:bodyPr wrap="square" rtlCol="0">
            <a:spAutoFit/>
          </a:bodyPr>
          <a:lstStyle/>
          <a:p>
            <a:pPr algn="just"/>
            <a:r>
              <a:rPr lang="vi-VN" b="1">
                <a:latin typeface="Arial" pitchFamily="34" charset="0"/>
                <a:cs typeface="Arial" pitchFamily="34" charset="0"/>
              </a:rPr>
              <a:t>Xét tam giác ABC vuông tại A</a:t>
            </a:r>
            <a:r>
              <a:rPr lang="en-US" b="1">
                <a:latin typeface="Arial" pitchFamily="34" charset="0"/>
                <a:cs typeface="Arial" pitchFamily="34" charset="0"/>
              </a:rPr>
              <a:t> , ta có :</a:t>
            </a:r>
            <a:endParaRPr lang="vi-VN" b="1">
              <a:latin typeface="Arial" pitchFamily="34" charset="0"/>
              <a:cs typeface="Arial" pitchFamily="34" charset="0"/>
            </a:endParaRPr>
          </a:p>
        </p:txBody>
      </p:sp>
      <p:graphicFrame>
        <p:nvGraphicFramePr>
          <p:cNvPr id="16" name="Object 15"/>
          <p:cNvGraphicFramePr>
            <a:graphicFrameLocks noChangeAspect="1"/>
          </p:cNvGraphicFramePr>
          <p:nvPr>
            <p:extLst>
              <p:ext uri="{D42A27DB-BD31-4B8C-83A1-F6EECF244321}">
                <p14:modId xmlns:p14="http://schemas.microsoft.com/office/powerpoint/2010/main" val="2626527563"/>
              </p:ext>
            </p:extLst>
          </p:nvPr>
        </p:nvGraphicFramePr>
        <p:xfrm>
          <a:off x="6281896" y="5061089"/>
          <a:ext cx="4765517" cy="434817"/>
        </p:xfrm>
        <a:graphic>
          <a:graphicData uri="http://schemas.openxmlformats.org/presentationml/2006/ole">
            <mc:AlternateContent xmlns:mc="http://schemas.openxmlformats.org/markup-compatibility/2006">
              <mc:Choice xmlns:v="urn:schemas-microsoft-com:vml" Requires="v">
                <p:oleObj name="Equation" r:id="rId8" imgW="2222280" imgH="203040" progId="Equation.DSMT4">
                  <p:embed/>
                </p:oleObj>
              </mc:Choice>
              <mc:Fallback>
                <p:oleObj name="Equation" r:id="rId8" imgW="2222280" imgH="203040" progId="Equation.DSMT4">
                  <p:embed/>
                  <p:pic>
                    <p:nvPicPr>
                      <p:cNvPr id="0" name=""/>
                      <p:cNvPicPr/>
                      <p:nvPr/>
                    </p:nvPicPr>
                    <p:blipFill>
                      <a:blip r:embed="rId9"/>
                      <a:stretch>
                        <a:fillRect/>
                      </a:stretch>
                    </p:blipFill>
                    <p:spPr>
                      <a:xfrm>
                        <a:off x="6281896" y="5061089"/>
                        <a:ext cx="4765517" cy="434817"/>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17" name="TextBox 16"/>
              <p:cNvSpPr txBox="1"/>
              <p:nvPr/>
            </p:nvSpPr>
            <p:spPr>
              <a:xfrm>
                <a:off x="661410" y="5493603"/>
                <a:ext cx="5909254" cy="647357"/>
              </a:xfrm>
              <a:prstGeom prst="rect">
                <a:avLst/>
              </a:prstGeom>
              <a:noFill/>
            </p:spPr>
            <p:txBody>
              <a:bodyPr wrap="square" rtlCol="0">
                <a:spAutoFit/>
              </a:bodyPr>
              <a:lstStyle/>
              <a:p>
                <a:pPr algn="just"/>
                <a:r>
                  <a:rPr lang="en-US" b="1">
                    <a:latin typeface="Arial" pitchFamily="34" charset="0"/>
                    <a:cs typeface="Arial" pitchFamily="34" charset="0"/>
                  </a:rPr>
                  <a:t>Suy ra </a:t>
                </a:r>
                <a14:m>
                  <m:oMath xmlns:m="http://schemas.openxmlformats.org/officeDocument/2006/math">
                    <m:r>
                      <a:rPr lang="en-US" b="1" i="1" smtClean="0">
                        <a:latin typeface="Cambria Math"/>
                        <a:cs typeface="Arial" pitchFamily="34" charset="0"/>
                      </a:rPr>
                      <m:t>𝑩𝑪</m:t>
                    </m:r>
                    <m:r>
                      <a:rPr lang="en-US" b="1" i="1" smtClean="0">
                        <a:latin typeface="Cambria Math"/>
                        <a:cs typeface="Arial" pitchFamily="34" charset="0"/>
                      </a:rPr>
                      <m:t>=</m:t>
                    </m:r>
                    <m:r>
                      <a:rPr lang="en-US" b="1" i="1" smtClean="0">
                        <a:latin typeface="Cambria Math"/>
                        <a:cs typeface="Arial" pitchFamily="34" charset="0"/>
                      </a:rPr>
                      <m:t>𝟓</m:t>
                    </m:r>
                    <m:r>
                      <a:rPr lang="en-US" b="1" i="1" smtClean="0">
                        <a:latin typeface="Cambria Math"/>
                        <a:cs typeface="Arial" pitchFamily="34" charset="0"/>
                      </a:rPr>
                      <m:t>𝒄𝒎</m:t>
                    </m:r>
                  </m:oMath>
                </a14:m>
                <a:r>
                  <a:rPr lang="en-US" b="1">
                    <a:latin typeface="Arial" pitchFamily="34" charset="0"/>
                    <a:cs typeface="Arial" pitchFamily="34" charset="0"/>
                  </a:rPr>
                  <a:t> , OA </a:t>
                </a:r>
                <a14:m>
                  <m:oMath xmlns:m="http://schemas.openxmlformats.org/officeDocument/2006/math">
                    <m:r>
                      <a:rPr lang="en-US" b="1" i="1" smtClean="0">
                        <a:latin typeface="Cambria Math"/>
                        <a:cs typeface="Arial" pitchFamily="34" charset="0"/>
                      </a:rPr>
                      <m:t>=</m:t>
                    </m:r>
                    <m:f>
                      <m:fPr>
                        <m:ctrlPr>
                          <a:rPr lang="en-US" b="1" i="1" smtClean="0">
                            <a:latin typeface="Cambria Math" panose="02040503050406030204" pitchFamily="18" charset="0"/>
                            <a:cs typeface="Arial" pitchFamily="34" charset="0"/>
                          </a:rPr>
                        </m:ctrlPr>
                      </m:fPr>
                      <m:num>
                        <m:r>
                          <a:rPr lang="en-US" b="1" i="1" smtClean="0">
                            <a:latin typeface="Cambria Math"/>
                            <a:cs typeface="Arial" pitchFamily="34" charset="0"/>
                          </a:rPr>
                          <m:t>𝟏</m:t>
                        </m:r>
                      </m:num>
                      <m:den>
                        <m:r>
                          <a:rPr lang="en-US" b="1" i="1" smtClean="0">
                            <a:latin typeface="Cambria Math"/>
                            <a:cs typeface="Arial" pitchFamily="34" charset="0"/>
                          </a:rPr>
                          <m:t>𝟐</m:t>
                        </m:r>
                      </m:den>
                    </m:f>
                    <m:r>
                      <a:rPr lang="en-US" b="1" i="1" smtClean="0">
                        <a:latin typeface="Cambria Math"/>
                        <a:cs typeface="Arial" pitchFamily="34" charset="0"/>
                      </a:rPr>
                      <m:t>𝑩𝑪</m:t>
                    </m:r>
                    <m:r>
                      <a:rPr lang="en-US" b="1" i="1" smtClean="0">
                        <a:latin typeface="Cambria Math"/>
                        <a:cs typeface="Arial" pitchFamily="34" charset="0"/>
                      </a:rPr>
                      <m:t>=</m:t>
                    </m:r>
                    <m:r>
                      <a:rPr lang="en-US" b="1" i="1" smtClean="0">
                        <a:latin typeface="Cambria Math"/>
                        <a:cs typeface="Arial" pitchFamily="34" charset="0"/>
                      </a:rPr>
                      <m:t>𝟐</m:t>
                    </m:r>
                    <m:r>
                      <a:rPr lang="en-US" b="1" i="1" smtClean="0">
                        <a:latin typeface="Cambria Math"/>
                        <a:cs typeface="Arial" pitchFamily="34" charset="0"/>
                      </a:rPr>
                      <m:t>,</m:t>
                    </m:r>
                    <m:r>
                      <a:rPr lang="en-US" b="1" i="1" smtClean="0">
                        <a:latin typeface="Cambria Math"/>
                        <a:cs typeface="Arial" pitchFamily="34" charset="0"/>
                      </a:rPr>
                      <m:t>𝟓</m:t>
                    </m:r>
                  </m:oMath>
                </a14:m>
                <a:r>
                  <a:rPr lang="en-US" b="1">
                    <a:latin typeface="Arial" pitchFamily="34" charset="0"/>
                    <a:cs typeface="Arial" pitchFamily="34" charset="0"/>
                  </a:rPr>
                  <a:t>cm</a:t>
                </a:r>
                <a:endParaRPr lang="vi-VN" b="1">
                  <a:latin typeface="Arial" pitchFamily="34" charset="0"/>
                  <a:cs typeface="Arial" pitchFamily="34" charset="0"/>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661410" y="5493603"/>
                <a:ext cx="5909254" cy="647357"/>
              </a:xfrm>
              <a:prstGeom prst="rect">
                <a:avLst/>
              </a:prstGeom>
              <a:blipFill rotWithShape="1">
                <a:blip r:embed="rId11"/>
                <a:stretch>
                  <a:fillRect l="-1546" b="-4717"/>
                </a:stretch>
              </a:blipFill>
            </p:spPr>
            <p:txBody>
              <a:bodyPr/>
              <a:lstStyle/>
              <a:p>
                <a:r>
                  <a:rPr lang="en-US">
                    <a:noFill/>
                  </a:rPr>
                  <a:t> </a:t>
                </a:r>
              </a:p>
            </p:txBody>
          </p:sp>
        </mc:Fallback>
      </mc:AlternateContent>
      <p:sp>
        <p:nvSpPr>
          <p:cNvPr id="18" name="TextBox 17"/>
          <p:cNvSpPr txBox="1"/>
          <p:nvPr/>
        </p:nvSpPr>
        <p:spPr>
          <a:xfrm>
            <a:off x="640771" y="6141646"/>
            <a:ext cx="11244841" cy="461665"/>
          </a:xfrm>
          <a:prstGeom prst="rect">
            <a:avLst/>
          </a:prstGeom>
          <a:noFill/>
        </p:spPr>
        <p:txBody>
          <a:bodyPr wrap="square" rtlCol="0">
            <a:spAutoFit/>
          </a:bodyPr>
          <a:lstStyle/>
          <a:p>
            <a:pPr algn="just"/>
            <a:r>
              <a:rPr lang="vi-VN" b="1">
                <a:latin typeface="Arial" pitchFamily="34" charset="0"/>
                <a:cs typeface="Arial" pitchFamily="34" charset="0"/>
              </a:rPr>
              <a:t>Vậy các điểm A, B, C thuộc cùng một đường tròn và có bán kính là 2,5 cm.</a:t>
            </a:r>
          </a:p>
        </p:txBody>
      </p:sp>
    </p:spTree>
    <p:extLst>
      <p:ext uri="{BB962C8B-B14F-4D97-AF65-F5344CB8AC3E}">
        <p14:creationId xmlns:p14="http://schemas.microsoft.com/office/powerpoint/2010/main" val="122841762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left)">
                                      <p:cBhvr>
                                        <p:cTn id="31" dur="500"/>
                                        <p:tgtEl>
                                          <p:spTgt spid="15"/>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left)">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left)">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left)">
                                      <p:cBhvr>
                                        <p:cTn id="4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7"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979612" y="120311"/>
            <a:ext cx="9906000" cy="2247422"/>
          </a:xfrm>
          <a:prstGeom prst="roundRect">
            <a:avLst>
              <a:gd name="adj" fmla="val 5381"/>
            </a:avLst>
          </a:prstGeom>
          <a:solidFill>
            <a:srgbClr val="CAE6EE"/>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chemeClr val="accent5">
                  <a:lumMod val="50000"/>
                </a:schemeClr>
              </a:solidFill>
            </a:endParaRPr>
          </a:p>
        </p:txBody>
      </p:sp>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746" y="77194"/>
            <a:ext cx="1806542" cy="1572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6612" y="2503701"/>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2132012" y="213319"/>
            <a:ext cx="9829800" cy="2154414"/>
          </a:xfrm>
          <a:prstGeom prst="rect">
            <a:avLst/>
          </a:prstGeom>
          <a:noFill/>
        </p:spPr>
        <p:txBody>
          <a:bodyPr wrap="square" lIns="121899" tIns="60949" rIns="121899" bIns="60949" rtlCol="0">
            <a:spAutoFit/>
          </a:bodyPr>
          <a:lstStyle/>
          <a:p>
            <a:r>
              <a:rPr lang="en-US" sz="2200" b="1">
                <a:latin typeface="Arial" pitchFamily="34" charset="0"/>
                <a:cs typeface="Arial" pitchFamily="34" charset="0"/>
              </a:rPr>
              <a:t>Cho </a:t>
            </a:r>
            <a:r>
              <a:rPr lang="vi-VN" sz="2200" b="1">
                <a:latin typeface="Arial" pitchFamily="34" charset="0"/>
                <a:cs typeface="Arial" pitchFamily="34" charset="0"/>
              </a:rPr>
              <a:t>đường tròn</a:t>
            </a:r>
            <a:r>
              <a:rPr lang="en-US" sz="2200" b="1">
                <a:latin typeface="Arial" pitchFamily="34" charset="0"/>
                <a:cs typeface="Arial" pitchFamily="34" charset="0"/>
              </a:rPr>
              <a:t> (O) , </a:t>
            </a:r>
            <a:r>
              <a:rPr lang="vi-VN" sz="2200" b="1">
                <a:latin typeface="Arial" pitchFamily="34" charset="0"/>
                <a:cs typeface="Arial" pitchFamily="34" charset="0"/>
              </a:rPr>
              <a:t>đường thẳng</a:t>
            </a:r>
            <a:r>
              <a:rPr lang="en-US" sz="2200" b="1">
                <a:latin typeface="Arial" pitchFamily="34" charset="0"/>
                <a:cs typeface="Arial" pitchFamily="34" charset="0"/>
              </a:rPr>
              <a:t> d đi qua O và điểm A thuộc (O) nhưng không thuộc d. Gọi B là điểm đối xứng với A qua d, C và D lần lượt là điểm đối xứng với A và B qua O</a:t>
            </a:r>
          </a:p>
          <a:p>
            <a:pPr marL="457200" indent="-457200">
              <a:buAutoNum type="alphaLcParenR"/>
            </a:pPr>
            <a:r>
              <a:rPr lang="en-US" sz="2200" b="1">
                <a:latin typeface="Arial" pitchFamily="34" charset="0"/>
                <a:cs typeface="Arial" pitchFamily="34" charset="0"/>
              </a:rPr>
              <a:t>Ba điểm B, C và D có thuộc (O) không? Vì sao?</a:t>
            </a:r>
          </a:p>
          <a:p>
            <a:pPr marL="457200" indent="-457200">
              <a:buAutoNum type="alphaLcParenR"/>
            </a:pPr>
            <a:r>
              <a:rPr lang="en-US" sz="2200" b="1">
                <a:latin typeface="Arial" pitchFamily="34" charset="0"/>
                <a:cs typeface="Arial" pitchFamily="34" charset="0"/>
              </a:rPr>
              <a:t>Chứng minh tứ giác ABCD là hình chữ nhật .</a:t>
            </a:r>
          </a:p>
          <a:p>
            <a:pPr marL="457200" indent="-457200">
              <a:buAutoNum type="alphaLcParenR"/>
            </a:pPr>
            <a:r>
              <a:rPr lang="en-US" sz="2200" b="1">
                <a:latin typeface="Arial" pitchFamily="34" charset="0"/>
                <a:cs typeface="Arial" pitchFamily="34" charset="0"/>
              </a:rPr>
              <a:t>Chứng minh rằng C và D đối xứng với nhau qua d.</a:t>
            </a:r>
            <a:endParaRPr lang="vi-VN" sz="2200" b="1">
              <a:latin typeface="Arial" pitchFamily="34" charset="0"/>
              <a:cs typeface="Arial" pitchFamily="34" charset="0"/>
            </a:endParaRPr>
          </a:p>
        </p:txBody>
      </p:sp>
      <p:sp>
        <p:nvSpPr>
          <p:cNvPr id="49" name="Rectangle 48"/>
          <p:cNvSpPr/>
          <p:nvPr/>
        </p:nvSpPr>
        <p:spPr>
          <a:xfrm>
            <a:off x="359787" y="304800"/>
            <a:ext cx="1310102" cy="1015663"/>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000" b="1" spc="67">
                <a:ln w="11430"/>
                <a:effectLst>
                  <a:outerShdw blurRad="76200" dist="50800" dir="5400000" algn="tl" rotWithShape="0">
                    <a:srgbClr val="000000">
                      <a:alpha val="65000"/>
                    </a:srgbClr>
                  </a:outerShdw>
                </a:effectLst>
                <a:latin typeface=".VnCentury SchoolbookH" pitchFamily="34" charset="0"/>
              </a:rPr>
              <a:t>5.3</a:t>
            </a:r>
            <a:endParaRPr lang="en-US" sz="7200" b="1" spc="67">
              <a:ln w="11430"/>
              <a:effectLst>
                <a:outerShdw blurRad="76200" dist="50800" dir="5400000" algn="tl" rotWithShape="0">
                  <a:srgbClr val="000000">
                    <a:alpha val="65000"/>
                  </a:srgbClr>
                </a:outerShdw>
              </a:effectLst>
              <a:latin typeface=".VnCentury SchoolbookH" pitchFamily="34" charset="0"/>
            </a:endParaRPr>
          </a:p>
        </p:txBody>
      </p:sp>
      <p:pic>
        <p:nvPicPr>
          <p:cNvPr id="81203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11857" y="2526030"/>
            <a:ext cx="3373755" cy="2807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531812" y="2952870"/>
            <a:ext cx="7521128" cy="861774"/>
          </a:xfrm>
          <a:prstGeom prst="rect">
            <a:avLst/>
          </a:prstGeom>
          <a:noFill/>
        </p:spPr>
        <p:txBody>
          <a:bodyPr wrap="square" rtlCol="0">
            <a:spAutoFit/>
          </a:bodyPr>
          <a:lstStyle/>
          <a:p>
            <a:pPr marL="457200" indent="-457200" algn="just">
              <a:buFont typeface="+mj-lt"/>
              <a:buAutoNum type="alphaLcParenR"/>
            </a:pPr>
            <a:r>
              <a:rPr lang="vi-VN" sz="2500" b="1">
                <a:latin typeface="Arial" pitchFamily="34" charset="0"/>
                <a:cs typeface="Arial" pitchFamily="34" charset="0"/>
              </a:rPr>
              <a:t>Ta có d là là đường thẳng đi qua tâm O nên d là trục đối xứng của đường tròn.</a:t>
            </a:r>
          </a:p>
        </p:txBody>
      </p:sp>
      <p:sp>
        <p:nvSpPr>
          <p:cNvPr id="12" name="TextBox 11"/>
          <p:cNvSpPr txBox="1"/>
          <p:nvPr/>
        </p:nvSpPr>
        <p:spPr>
          <a:xfrm>
            <a:off x="991017" y="3786426"/>
            <a:ext cx="7055412" cy="861774"/>
          </a:xfrm>
          <a:prstGeom prst="rect">
            <a:avLst/>
          </a:prstGeom>
          <a:noFill/>
        </p:spPr>
        <p:txBody>
          <a:bodyPr wrap="square" rtlCol="0">
            <a:spAutoFit/>
          </a:bodyPr>
          <a:lstStyle/>
          <a:p>
            <a:pPr algn="just"/>
            <a:r>
              <a:rPr lang="vi-VN" sz="2500" b="1">
                <a:latin typeface="Arial" pitchFamily="34" charset="0"/>
                <a:cs typeface="Arial" pitchFamily="34" charset="0"/>
              </a:rPr>
              <a:t>Vì A thuộc (O) và B là điểm đối xứng của A qua d nên B cũng thuộc (O).</a:t>
            </a:r>
          </a:p>
        </p:txBody>
      </p:sp>
      <p:sp>
        <p:nvSpPr>
          <p:cNvPr id="13" name="TextBox 12"/>
          <p:cNvSpPr txBox="1"/>
          <p:nvPr/>
        </p:nvSpPr>
        <p:spPr>
          <a:xfrm>
            <a:off x="997528" y="4624626"/>
            <a:ext cx="7055412" cy="861774"/>
          </a:xfrm>
          <a:prstGeom prst="rect">
            <a:avLst/>
          </a:prstGeom>
          <a:noFill/>
        </p:spPr>
        <p:txBody>
          <a:bodyPr wrap="square" rtlCol="0">
            <a:spAutoFit/>
          </a:bodyPr>
          <a:lstStyle/>
          <a:p>
            <a:pPr algn="just"/>
            <a:r>
              <a:rPr lang="vi-VN" sz="2500" b="1">
                <a:latin typeface="Arial" pitchFamily="34" charset="0"/>
                <a:cs typeface="Arial" pitchFamily="34" charset="0"/>
              </a:rPr>
              <a:t>Vì C, D lần lượt là điểm đối xứng của A, B qua O nên C, D cũng thuộc (O).</a:t>
            </a:r>
          </a:p>
        </p:txBody>
      </p:sp>
      <p:sp>
        <p:nvSpPr>
          <p:cNvPr id="14" name="TextBox 13"/>
          <p:cNvSpPr txBox="1"/>
          <p:nvPr/>
        </p:nvSpPr>
        <p:spPr>
          <a:xfrm>
            <a:off x="514188" y="5638800"/>
            <a:ext cx="11066624" cy="477054"/>
          </a:xfrm>
          <a:prstGeom prst="rect">
            <a:avLst/>
          </a:prstGeom>
          <a:noFill/>
        </p:spPr>
        <p:txBody>
          <a:bodyPr wrap="square" rtlCol="0">
            <a:spAutoFit/>
          </a:bodyPr>
          <a:lstStyle/>
          <a:p>
            <a:pPr marL="457200" indent="-457200" algn="just">
              <a:buFont typeface="+mj-lt"/>
              <a:buAutoNum type="alphaLcParenR" startAt="2"/>
            </a:pPr>
            <a:r>
              <a:rPr lang="en-US" sz="2500" b="1">
                <a:latin typeface="Arial" pitchFamily="34" charset="0"/>
                <a:cs typeface="Arial" pitchFamily="34" charset="0"/>
              </a:rPr>
              <a:t>Ta có </a:t>
            </a:r>
            <a:r>
              <a:rPr lang="vi-VN" sz="2500" b="1">
                <a:latin typeface="Arial" pitchFamily="34" charset="0"/>
                <a:cs typeface="Arial" pitchFamily="34" charset="0"/>
              </a:rPr>
              <a:t>C đối xứng với A qua O nên O là trung điểm của AC.</a:t>
            </a:r>
          </a:p>
        </p:txBody>
      </p:sp>
      <p:sp>
        <p:nvSpPr>
          <p:cNvPr id="15" name="TextBox 14"/>
          <p:cNvSpPr txBox="1"/>
          <p:nvPr/>
        </p:nvSpPr>
        <p:spPr>
          <a:xfrm>
            <a:off x="986414" y="6144429"/>
            <a:ext cx="9451397" cy="477054"/>
          </a:xfrm>
          <a:prstGeom prst="rect">
            <a:avLst/>
          </a:prstGeom>
          <a:noFill/>
        </p:spPr>
        <p:txBody>
          <a:bodyPr wrap="square" rtlCol="0">
            <a:spAutoFit/>
          </a:bodyPr>
          <a:lstStyle/>
          <a:p>
            <a:pPr algn="just"/>
            <a:r>
              <a:rPr lang="vi-VN" sz="2500" b="1">
                <a:latin typeface="Arial" pitchFamily="34" charset="0"/>
                <a:cs typeface="Arial" pitchFamily="34" charset="0"/>
              </a:rPr>
              <a:t>D đối xứng với B qua O nên O là trung điểm của BD.</a:t>
            </a:r>
          </a:p>
        </p:txBody>
      </p:sp>
    </p:spTree>
    <p:extLst>
      <p:ext uri="{BB962C8B-B14F-4D97-AF65-F5344CB8AC3E}">
        <p14:creationId xmlns:p14="http://schemas.microsoft.com/office/powerpoint/2010/main" val="126894199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Cơ cấu dân số theo giới là gì? Công thức tính và Ý nghĩ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499" y="66317"/>
            <a:ext cx="2720181"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1" name="Group 30"/>
          <p:cNvGrpSpPr/>
          <p:nvPr/>
        </p:nvGrpSpPr>
        <p:grpSpPr>
          <a:xfrm>
            <a:off x="1522412" y="3124200"/>
            <a:ext cx="9520310" cy="1920795"/>
            <a:chOff x="-606425" y="978334"/>
            <a:chExt cx="9520310" cy="1920795"/>
          </a:xfrm>
        </p:grpSpPr>
        <p:grpSp>
          <p:nvGrpSpPr>
            <p:cNvPr id="32" name="Group 31"/>
            <p:cNvGrpSpPr/>
            <p:nvPr/>
          </p:nvGrpSpPr>
          <p:grpSpPr>
            <a:xfrm>
              <a:off x="-606425" y="978334"/>
              <a:ext cx="9067800" cy="1600200"/>
              <a:chOff x="-812658" y="980745"/>
              <a:chExt cx="10820781" cy="1600200"/>
            </a:xfrm>
          </p:grpSpPr>
          <p:sp>
            <p:nvSpPr>
              <p:cNvPr id="34" name="Rounded Rectangle 33"/>
              <p:cNvSpPr/>
              <p:nvPr/>
            </p:nvSpPr>
            <p:spPr>
              <a:xfrm>
                <a:off x="-812658" y="980745"/>
                <a:ext cx="10820781" cy="1600200"/>
              </a:xfrm>
              <a:prstGeom prst="roundRect">
                <a:avLst>
                  <a:gd name="adj" fmla="val 4061"/>
                </a:avLst>
              </a:prstGeom>
              <a:solidFill>
                <a:schemeClr val="accent5">
                  <a:lumMod val="20000"/>
                  <a:lumOff val="80000"/>
                </a:schemeClr>
              </a:soli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630796" y="1094057"/>
                <a:ext cx="9911472" cy="1338828"/>
              </a:xfrm>
              <a:prstGeom prst="rect">
                <a:avLst/>
              </a:prstGeom>
              <a:noFill/>
            </p:spPr>
            <p:txBody>
              <a:bodyPr wrap="square" rtlCol="0">
                <a:spAutoFit/>
              </a:bodyPr>
              <a:lstStyle/>
              <a:p>
                <a:pPr algn="just"/>
                <a:r>
                  <a:rPr lang="en-US" sz="2000" b="1" dirty="0">
                    <a:latin typeface="Arial" pitchFamily="34" charset="0"/>
                    <a:cs typeface="Arial" pitchFamily="34" charset="0"/>
                  </a:rPr>
                  <a:t>      </a:t>
                </a:r>
                <a:r>
                  <a:rPr lang="en-US" sz="2700" b="1" dirty="0" err="1">
                    <a:latin typeface="Arial" pitchFamily="34" charset="0"/>
                    <a:cs typeface="Arial" pitchFamily="34" charset="0"/>
                  </a:rPr>
                  <a:t>Bạn</a:t>
                </a:r>
                <a:r>
                  <a:rPr lang="en-US" sz="2700" b="1" dirty="0">
                    <a:latin typeface="Arial" pitchFamily="34" charset="0"/>
                    <a:cs typeface="Arial" pitchFamily="34" charset="0"/>
                  </a:rPr>
                  <a:t> </a:t>
                </a:r>
                <a:r>
                  <a:rPr lang="en-US" sz="2700" b="1" dirty="0" err="1">
                    <a:latin typeface="Arial" pitchFamily="34" charset="0"/>
                    <a:cs typeface="Arial" pitchFamily="34" charset="0"/>
                  </a:rPr>
                  <a:t>Oanh</a:t>
                </a:r>
                <a:r>
                  <a:rPr lang="en-US" sz="2700" b="1" dirty="0">
                    <a:latin typeface="Arial" pitchFamily="34" charset="0"/>
                    <a:cs typeface="Arial" pitchFamily="34" charset="0"/>
                  </a:rPr>
                  <a:t> </a:t>
                </a:r>
                <a:r>
                  <a:rPr lang="en-US" sz="2700" b="1" dirty="0" err="1">
                    <a:latin typeface="Arial" pitchFamily="34" charset="0"/>
                    <a:cs typeface="Arial" pitchFamily="34" charset="0"/>
                  </a:rPr>
                  <a:t>có</a:t>
                </a:r>
                <a:r>
                  <a:rPr lang="en-US" sz="2700" b="1" dirty="0">
                    <a:latin typeface="Arial" pitchFamily="34" charset="0"/>
                    <a:cs typeface="Arial" pitchFamily="34" charset="0"/>
                  </a:rPr>
                  <a:t> </a:t>
                </a:r>
                <a:r>
                  <a:rPr lang="en-US" sz="2700" b="1" dirty="0" err="1">
                    <a:latin typeface="Arial" pitchFamily="34" charset="0"/>
                    <a:cs typeface="Arial" pitchFamily="34" charset="0"/>
                  </a:rPr>
                  <a:t>một</a:t>
                </a:r>
                <a:r>
                  <a:rPr lang="en-US" sz="2700" b="1" dirty="0">
                    <a:latin typeface="Arial" pitchFamily="34" charset="0"/>
                    <a:cs typeface="Arial" pitchFamily="34" charset="0"/>
                  </a:rPr>
                  <a:t> </a:t>
                </a:r>
                <a:r>
                  <a:rPr lang="en-US" sz="2700" b="1" dirty="0" err="1">
                    <a:latin typeface="Arial" pitchFamily="34" charset="0"/>
                    <a:cs typeface="Arial" pitchFamily="34" charset="0"/>
                  </a:rPr>
                  <a:t>mảnh</a:t>
                </a:r>
                <a:r>
                  <a:rPr lang="en-US" sz="2700" b="1" dirty="0">
                    <a:latin typeface="Arial" pitchFamily="34" charset="0"/>
                    <a:cs typeface="Arial" pitchFamily="34" charset="0"/>
                  </a:rPr>
                  <a:t> </a:t>
                </a:r>
                <a:r>
                  <a:rPr lang="en-US" sz="2700" b="1" dirty="0" err="1">
                    <a:latin typeface="Arial" pitchFamily="34" charset="0"/>
                    <a:cs typeface="Arial" pitchFamily="34" charset="0"/>
                  </a:rPr>
                  <a:t>giấy</a:t>
                </a:r>
                <a:r>
                  <a:rPr lang="en-US" sz="2700" b="1" dirty="0">
                    <a:latin typeface="Arial" pitchFamily="34" charset="0"/>
                    <a:cs typeface="Arial" pitchFamily="34" charset="0"/>
                  </a:rPr>
                  <a:t> </a:t>
                </a:r>
                <a:r>
                  <a:rPr lang="en-US" sz="2700" b="1" dirty="0" err="1">
                    <a:latin typeface="Arial" pitchFamily="34" charset="0"/>
                    <a:cs typeface="Arial" pitchFamily="34" charset="0"/>
                  </a:rPr>
                  <a:t>hình</a:t>
                </a:r>
                <a:r>
                  <a:rPr lang="en-US" sz="2700" b="1" dirty="0">
                    <a:latin typeface="Arial" pitchFamily="34" charset="0"/>
                    <a:cs typeface="Arial" pitchFamily="34" charset="0"/>
                  </a:rPr>
                  <a:t> </a:t>
                </a:r>
                <a:r>
                  <a:rPr lang="en-US" sz="2700" b="1" dirty="0" err="1">
                    <a:latin typeface="Arial" pitchFamily="34" charset="0"/>
                    <a:cs typeface="Arial" pitchFamily="34" charset="0"/>
                  </a:rPr>
                  <a:t>tròn</a:t>
                </a:r>
                <a:r>
                  <a:rPr lang="en-US" sz="2700" b="1" dirty="0">
                    <a:latin typeface="Arial" pitchFamily="34" charset="0"/>
                    <a:cs typeface="Arial" pitchFamily="34" charset="0"/>
                  </a:rPr>
                  <a:t> </a:t>
                </a:r>
                <a:r>
                  <a:rPr lang="en-US" sz="2700" b="1" dirty="0" err="1">
                    <a:latin typeface="Arial" pitchFamily="34" charset="0"/>
                    <a:cs typeface="Arial" pitchFamily="34" charset="0"/>
                  </a:rPr>
                  <a:t>không</a:t>
                </a:r>
                <a:r>
                  <a:rPr lang="en-US" sz="2700" b="1" dirty="0">
                    <a:latin typeface="Arial" pitchFamily="34" charset="0"/>
                    <a:cs typeface="Arial" pitchFamily="34" charset="0"/>
                  </a:rPr>
                  <a:t> </a:t>
                </a:r>
                <a:r>
                  <a:rPr lang="en-US" sz="2700" b="1" dirty="0" err="1">
                    <a:latin typeface="Arial" pitchFamily="34" charset="0"/>
                    <a:cs typeface="Arial" pitchFamily="34" charset="0"/>
                  </a:rPr>
                  <a:t>còn</a:t>
                </a:r>
                <a:r>
                  <a:rPr lang="en-US" sz="2700" b="1" dirty="0">
                    <a:latin typeface="Arial" pitchFamily="34" charset="0"/>
                    <a:cs typeface="Arial" pitchFamily="34" charset="0"/>
                  </a:rPr>
                  <a:t> </a:t>
                </a:r>
                <a:r>
                  <a:rPr lang="en-US" sz="2700" b="1" dirty="0" err="1">
                    <a:latin typeface="Arial" pitchFamily="34" charset="0"/>
                    <a:cs typeface="Arial" pitchFamily="34" charset="0"/>
                  </a:rPr>
                  <a:t>dấu</a:t>
                </a:r>
                <a:r>
                  <a:rPr lang="en-US" sz="2700" b="1" dirty="0">
                    <a:latin typeface="Arial" pitchFamily="34" charset="0"/>
                    <a:cs typeface="Arial" pitchFamily="34" charset="0"/>
                  </a:rPr>
                  <a:t> </a:t>
                </a:r>
                <a:r>
                  <a:rPr lang="en-US" sz="2700" b="1" dirty="0" err="1">
                    <a:latin typeface="Arial" pitchFamily="34" charset="0"/>
                    <a:cs typeface="Arial" pitchFamily="34" charset="0"/>
                  </a:rPr>
                  <a:t>vết</a:t>
                </a:r>
                <a:r>
                  <a:rPr lang="en-US" sz="2700" b="1" dirty="0">
                    <a:latin typeface="Arial" pitchFamily="34" charset="0"/>
                    <a:cs typeface="Arial" pitchFamily="34" charset="0"/>
                  </a:rPr>
                  <a:t> </a:t>
                </a:r>
                <a:r>
                  <a:rPr lang="en-US" sz="2700" b="1" dirty="0" err="1">
                    <a:latin typeface="Arial" pitchFamily="34" charset="0"/>
                    <a:cs typeface="Arial" pitchFamily="34" charset="0"/>
                  </a:rPr>
                  <a:t>của</a:t>
                </a:r>
                <a:r>
                  <a:rPr lang="en-US" sz="2700" b="1" dirty="0">
                    <a:latin typeface="Arial" pitchFamily="34" charset="0"/>
                    <a:cs typeface="Arial" pitchFamily="34" charset="0"/>
                  </a:rPr>
                  <a:t> </a:t>
                </a:r>
                <a:r>
                  <a:rPr lang="en-US" sz="2700" b="1" dirty="0" err="1">
                    <a:latin typeface="Arial" pitchFamily="34" charset="0"/>
                    <a:cs typeface="Arial" pitchFamily="34" charset="0"/>
                  </a:rPr>
                  <a:t>tâm</a:t>
                </a:r>
                <a:r>
                  <a:rPr lang="en-US" sz="2700" b="1" dirty="0">
                    <a:latin typeface="Arial" pitchFamily="34" charset="0"/>
                    <a:cs typeface="Arial" pitchFamily="34" charset="0"/>
                  </a:rPr>
                  <a:t>. Theo </a:t>
                </a:r>
                <a:r>
                  <a:rPr lang="en-US" sz="2700" b="1" dirty="0" err="1">
                    <a:latin typeface="Arial" pitchFamily="34" charset="0"/>
                    <a:cs typeface="Arial" pitchFamily="34" charset="0"/>
                  </a:rPr>
                  <a:t>em</a:t>
                </a:r>
                <a:r>
                  <a:rPr lang="en-US" sz="2700" b="1" dirty="0">
                    <a:latin typeface="Arial" pitchFamily="34" charset="0"/>
                    <a:cs typeface="Arial" pitchFamily="34" charset="0"/>
                  </a:rPr>
                  <a:t>, </a:t>
                </a:r>
                <a:r>
                  <a:rPr lang="en-US" sz="2700" b="1" dirty="0" err="1">
                    <a:latin typeface="Arial" pitchFamily="34" charset="0"/>
                    <a:cs typeface="Arial" pitchFamily="34" charset="0"/>
                  </a:rPr>
                  <a:t>Oanh</a:t>
                </a:r>
                <a:r>
                  <a:rPr lang="en-US" sz="2700" b="1" dirty="0">
                    <a:latin typeface="Arial" pitchFamily="34" charset="0"/>
                    <a:cs typeface="Arial" pitchFamily="34" charset="0"/>
                  </a:rPr>
                  <a:t> </a:t>
                </a:r>
                <a:r>
                  <a:rPr lang="en-US" sz="2700" b="1" dirty="0" err="1">
                    <a:latin typeface="Arial" pitchFamily="34" charset="0"/>
                    <a:cs typeface="Arial" pitchFamily="34" charset="0"/>
                  </a:rPr>
                  <a:t>làm</a:t>
                </a:r>
                <a:r>
                  <a:rPr lang="en-US" sz="2700" b="1" dirty="0">
                    <a:latin typeface="Arial" pitchFamily="34" charset="0"/>
                    <a:cs typeface="Arial" pitchFamily="34" charset="0"/>
                  </a:rPr>
                  <a:t> </a:t>
                </a:r>
                <a:r>
                  <a:rPr lang="en-US" sz="2700" b="1" dirty="0" err="1">
                    <a:latin typeface="Arial" pitchFamily="34" charset="0"/>
                    <a:cs typeface="Arial" pitchFamily="34" charset="0"/>
                  </a:rPr>
                  <a:t>thế</a:t>
                </a:r>
                <a:r>
                  <a:rPr lang="en-US" sz="2700" b="1" dirty="0">
                    <a:latin typeface="Arial" pitchFamily="34" charset="0"/>
                    <a:cs typeface="Arial" pitchFamily="34" charset="0"/>
                  </a:rPr>
                  <a:t> </a:t>
                </a:r>
                <a:r>
                  <a:rPr lang="en-US" sz="2700" b="1" dirty="0" err="1">
                    <a:latin typeface="Arial" pitchFamily="34" charset="0"/>
                    <a:cs typeface="Arial" pitchFamily="34" charset="0"/>
                  </a:rPr>
                  <a:t>nào</a:t>
                </a:r>
                <a:r>
                  <a:rPr lang="en-US" sz="2700" b="1" dirty="0">
                    <a:latin typeface="Arial" pitchFamily="34" charset="0"/>
                    <a:cs typeface="Arial" pitchFamily="34" charset="0"/>
                  </a:rPr>
                  <a:t> </a:t>
                </a:r>
                <a:r>
                  <a:rPr lang="en-US" sz="2700" b="1" dirty="0" err="1">
                    <a:latin typeface="Arial" pitchFamily="34" charset="0"/>
                    <a:cs typeface="Arial" pitchFamily="34" charset="0"/>
                  </a:rPr>
                  <a:t>để</a:t>
                </a:r>
                <a:r>
                  <a:rPr lang="en-US" sz="2700" b="1" dirty="0">
                    <a:latin typeface="Arial" pitchFamily="34" charset="0"/>
                    <a:cs typeface="Arial" pitchFamily="34" charset="0"/>
                  </a:rPr>
                  <a:t> </a:t>
                </a:r>
                <a:r>
                  <a:rPr lang="en-US" sz="2700" b="1" dirty="0" err="1">
                    <a:latin typeface="Arial" pitchFamily="34" charset="0"/>
                    <a:cs typeface="Arial" pitchFamily="34" charset="0"/>
                  </a:rPr>
                  <a:t>tìm</a:t>
                </a:r>
                <a:r>
                  <a:rPr lang="en-US" sz="2700" b="1" dirty="0">
                    <a:latin typeface="Arial" pitchFamily="34" charset="0"/>
                    <a:cs typeface="Arial" pitchFamily="34" charset="0"/>
                  </a:rPr>
                  <a:t> </a:t>
                </a:r>
                <a:r>
                  <a:rPr lang="en-US" sz="2700" b="1" dirty="0" err="1">
                    <a:latin typeface="Arial" pitchFamily="34" charset="0"/>
                    <a:cs typeface="Arial" pitchFamily="34" charset="0"/>
                  </a:rPr>
                  <a:t>lại</a:t>
                </a:r>
                <a:r>
                  <a:rPr lang="en-US" sz="2700" b="1" dirty="0">
                    <a:latin typeface="Arial" pitchFamily="34" charset="0"/>
                    <a:cs typeface="Arial" pitchFamily="34" charset="0"/>
                  </a:rPr>
                  <a:t> </a:t>
                </a:r>
                <a:r>
                  <a:rPr lang="en-US" sz="2700" b="1" dirty="0" err="1">
                    <a:latin typeface="Arial" pitchFamily="34" charset="0"/>
                    <a:cs typeface="Arial" pitchFamily="34" charset="0"/>
                  </a:rPr>
                  <a:t>tâm</a:t>
                </a:r>
                <a:r>
                  <a:rPr lang="en-US" sz="2700" b="1" dirty="0">
                    <a:latin typeface="Arial" pitchFamily="34" charset="0"/>
                    <a:cs typeface="Arial" pitchFamily="34" charset="0"/>
                  </a:rPr>
                  <a:t> </a:t>
                </a:r>
                <a:r>
                  <a:rPr lang="en-US" sz="2700" b="1" dirty="0" err="1">
                    <a:latin typeface="Arial" pitchFamily="34" charset="0"/>
                    <a:cs typeface="Arial" pitchFamily="34" charset="0"/>
                  </a:rPr>
                  <a:t>của</a:t>
                </a:r>
                <a:r>
                  <a:rPr lang="en-US" sz="2700" b="1" dirty="0">
                    <a:latin typeface="Arial" pitchFamily="34" charset="0"/>
                    <a:cs typeface="Arial" pitchFamily="34" charset="0"/>
                  </a:rPr>
                  <a:t> </a:t>
                </a:r>
                <a:r>
                  <a:rPr lang="en-US" sz="2700" b="1" dirty="0" err="1">
                    <a:latin typeface="Arial" pitchFamily="34" charset="0"/>
                    <a:cs typeface="Arial" pitchFamily="34" charset="0"/>
                  </a:rPr>
                  <a:t>hình</a:t>
                </a:r>
                <a:r>
                  <a:rPr lang="en-US" sz="2700" b="1" dirty="0">
                    <a:latin typeface="Arial" pitchFamily="34" charset="0"/>
                    <a:cs typeface="Arial" pitchFamily="34" charset="0"/>
                  </a:rPr>
                  <a:t> </a:t>
                </a:r>
                <a:r>
                  <a:rPr lang="en-US" sz="2700" b="1" dirty="0" err="1">
                    <a:latin typeface="Arial" pitchFamily="34" charset="0"/>
                    <a:cs typeface="Arial" pitchFamily="34" charset="0"/>
                  </a:rPr>
                  <a:t>tròn</a:t>
                </a:r>
                <a:r>
                  <a:rPr lang="en-US" sz="2700" b="1" dirty="0">
                    <a:latin typeface="Arial" pitchFamily="34" charset="0"/>
                    <a:cs typeface="Arial" pitchFamily="34" charset="0"/>
                  </a:rPr>
                  <a:t> </a:t>
                </a:r>
                <a:r>
                  <a:rPr lang="en-US" sz="2700" b="1" dirty="0" err="1">
                    <a:latin typeface="Arial" pitchFamily="34" charset="0"/>
                    <a:cs typeface="Arial" pitchFamily="34" charset="0"/>
                  </a:rPr>
                  <a:t>đó</a:t>
                </a:r>
                <a:r>
                  <a:rPr lang="en-US" sz="2700" b="1" dirty="0">
                    <a:latin typeface="Arial" pitchFamily="34" charset="0"/>
                    <a:cs typeface="Arial" pitchFamily="34" charset="0"/>
                  </a:rPr>
                  <a:t>.</a:t>
                </a:r>
                <a:endParaRPr lang="vi-VN" sz="2700" b="1" dirty="0">
                  <a:latin typeface="Arial" pitchFamily="34" charset="0"/>
                  <a:cs typeface="Arial" pitchFamily="34" charset="0"/>
                </a:endParaRPr>
              </a:p>
            </p:txBody>
          </p:sp>
        </p:grpSp>
        <p:pic>
          <p:nvPicPr>
            <p:cNvPr id="33" name="Pictur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546975" y="1283134"/>
              <a:ext cx="1366910" cy="1615995"/>
            </a:xfrm>
            <a:prstGeom prst="rect">
              <a:avLst/>
            </a:prstGeom>
          </p:spPr>
        </p:pic>
      </p:grpSp>
      <p:grpSp>
        <p:nvGrpSpPr>
          <p:cNvPr id="2" name="Group 1"/>
          <p:cNvGrpSpPr/>
          <p:nvPr/>
        </p:nvGrpSpPr>
        <p:grpSpPr>
          <a:xfrm>
            <a:off x="3967161" y="457200"/>
            <a:ext cx="3270251" cy="2574578"/>
            <a:chOff x="442911" y="964278"/>
            <a:chExt cx="3270251" cy="2574578"/>
          </a:xfrm>
        </p:grpSpPr>
        <p:pic>
          <p:nvPicPr>
            <p:cNvPr id="13" name="Picture 3"/>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contrast="16000"/>
                      </a14:imgEffect>
                    </a14:imgLayer>
                  </a14:imgProps>
                </a:ext>
                <a:ext uri="{28A0092B-C50C-407E-A947-70E740481C1C}">
                  <a14:useLocalDpi xmlns:a14="http://schemas.microsoft.com/office/drawing/2010/main" val="0"/>
                </a:ext>
              </a:extLst>
            </a:blip>
            <a:srcRect/>
            <a:stretch>
              <a:fillRect/>
            </a:stretch>
          </p:blipFill>
          <p:spPr bwMode="auto">
            <a:xfrm flipH="1">
              <a:off x="442911" y="2197408"/>
              <a:ext cx="1593896" cy="1341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7699"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70012" y="964278"/>
              <a:ext cx="2343150" cy="234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80333307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left)">
                                      <p:cBhvr>
                                        <p:cTn id="1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979612" y="120311"/>
            <a:ext cx="9906000" cy="2247422"/>
          </a:xfrm>
          <a:prstGeom prst="roundRect">
            <a:avLst>
              <a:gd name="adj" fmla="val 5381"/>
            </a:avLst>
          </a:prstGeom>
          <a:solidFill>
            <a:srgbClr val="CAE6EE"/>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chemeClr val="accent5">
                  <a:lumMod val="50000"/>
                </a:schemeClr>
              </a:solidFill>
            </a:endParaRPr>
          </a:p>
        </p:txBody>
      </p:sp>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746" y="77194"/>
            <a:ext cx="1806542" cy="1572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6612" y="2475126"/>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2132012" y="213319"/>
            <a:ext cx="9829800" cy="2154414"/>
          </a:xfrm>
          <a:prstGeom prst="rect">
            <a:avLst/>
          </a:prstGeom>
          <a:noFill/>
        </p:spPr>
        <p:txBody>
          <a:bodyPr wrap="square" lIns="121899" tIns="60949" rIns="121899" bIns="60949" rtlCol="0">
            <a:spAutoFit/>
          </a:bodyPr>
          <a:lstStyle/>
          <a:p>
            <a:r>
              <a:rPr lang="en-US" sz="2200" b="1">
                <a:latin typeface="Arial" pitchFamily="34" charset="0"/>
                <a:cs typeface="Arial" pitchFamily="34" charset="0"/>
              </a:rPr>
              <a:t>Cho </a:t>
            </a:r>
            <a:r>
              <a:rPr lang="vi-VN" sz="2200" b="1">
                <a:latin typeface="Arial" pitchFamily="34" charset="0"/>
                <a:cs typeface="Arial" pitchFamily="34" charset="0"/>
              </a:rPr>
              <a:t>đường tròn</a:t>
            </a:r>
            <a:r>
              <a:rPr lang="en-US" sz="2200" b="1">
                <a:latin typeface="Arial" pitchFamily="34" charset="0"/>
                <a:cs typeface="Arial" pitchFamily="34" charset="0"/>
              </a:rPr>
              <a:t> (O) , </a:t>
            </a:r>
            <a:r>
              <a:rPr lang="vi-VN" sz="2200" b="1">
                <a:latin typeface="Arial" pitchFamily="34" charset="0"/>
                <a:cs typeface="Arial" pitchFamily="34" charset="0"/>
              </a:rPr>
              <a:t>đường thẳng</a:t>
            </a:r>
            <a:r>
              <a:rPr lang="en-US" sz="2200" b="1">
                <a:latin typeface="Arial" pitchFamily="34" charset="0"/>
                <a:cs typeface="Arial" pitchFamily="34" charset="0"/>
              </a:rPr>
              <a:t> d đi qua O và điểm A thuộc (O) nhưng không thuộc d. Gọi B là điểm đối xứng với A qua d, C và D lần lượt là điểm đối xứng với A và B qua O</a:t>
            </a:r>
          </a:p>
          <a:p>
            <a:pPr marL="457200" indent="-457200">
              <a:buAutoNum type="alphaLcParenR"/>
            </a:pPr>
            <a:r>
              <a:rPr lang="en-US" sz="2200" b="1">
                <a:latin typeface="Arial" pitchFamily="34" charset="0"/>
                <a:cs typeface="Arial" pitchFamily="34" charset="0"/>
              </a:rPr>
              <a:t>Ba điểm B, C và D có thuộc (O) không? Vì sao?</a:t>
            </a:r>
          </a:p>
          <a:p>
            <a:pPr marL="457200" indent="-457200">
              <a:buAutoNum type="alphaLcParenR"/>
            </a:pPr>
            <a:r>
              <a:rPr lang="en-US" sz="2200" b="1">
                <a:latin typeface="Arial" pitchFamily="34" charset="0"/>
                <a:cs typeface="Arial" pitchFamily="34" charset="0"/>
              </a:rPr>
              <a:t>Chứng minh tứ giác ABCD là hình chữ nhật .</a:t>
            </a:r>
          </a:p>
          <a:p>
            <a:pPr marL="457200" indent="-457200">
              <a:buAutoNum type="alphaLcParenR"/>
            </a:pPr>
            <a:r>
              <a:rPr lang="en-US" sz="2200" b="1">
                <a:latin typeface="Arial" pitchFamily="34" charset="0"/>
                <a:cs typeface="Arial" pitchFamily="34" charset="0"/>
              </a:rPr>
              <a:t>Chứng minh rằng C và D đối xứng với nhau qua d.</a:t>
            </a:r>
            <a:endParaRPr lang="vi-VN" sz="2200" b="1">
              <a:latin typeface="Arial" pitchFamily="34" charset="0"/>
              <a:cs typeface="Arial" pitchFamily="34" charset="0"/>
            </a:endParaRPr>
          </a:p>
        </p:txBody>
      </p:sp>
      <p:sp>
        <p:nvSpPr>
          <p:cNvPr id="49" name="Rectangle 48"/>
          <p:cNvSpPr/>
          <p:nvPr/>
        </p:nvSpPr>
        <p:spPr>
          <a:xfrm>
            <a:off x="359787" y="304800"/>
            <a:ext cx="1310102" cy="1015663"/>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000" b="1" spc="67">
                <a:ln w="11430"/>
                <a:effectLst>
                  <a:outerShdw blurRad="76200" dist="50800" dir="5400000" algn="tl" rotWithShape="0">
                    <a:srgbClr val="000000">
                      <a:alpha val="65000"/>
                    </a:srgbClr>
                  </a:outerShdw>
                </a:effectLst>
                <a:latin typeface=".VnCentury SchoolbookH" pitchFamily="34" charset="0"/>
              </a:rPr>
              <a:t>5.3</a:t>
            </a:r>
            <a:endParaRPr lang="en-US" sz="7200" b="1" spc="67">
              <a:ln w="11430"/>
              <a:effectLst>
                <a:outerShdw blurRad="76200" dist="50800" dir="5400000" algn="tl" rotWithShape="0">
                  <a:srgbClr val="000000">
                    <a:alpha val="65000"/>
                  </a:srgbClr>
                </a:outerShdw>
              </a:effectLst>
              <a:latin typeface=".VnCentury SchoolbookH" pitchFamily="34" charset="0"/>
            </a:endParaRPr>
          </a:p>
        </p:txBody>
      </p:sp>
      <p:pic>
        <p:nvPicPr>
          <p:cNvPr id="81203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11857" y="2526030"/>
            <a:ext cx="3373755" cy="2807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836612" y="2790825"/>
            <a:ext cx="7055412" cy="861774"/>
          </a:xfrm>
          <a:prstGeom prst="rect">
            <a:avLst/>
          </a:prstGeom>
          <a:noFill/>
        </p:spPr>
        <p:txBody>
          <a:bodyPr wrap="square" rtlCol="0">
            <a:spAutoFit/>
          </a:bodyPr>
          <a:lstStyle/>
          <a:p>
            <a:pPr algn="just"/>
            <a:r>
              <a:rPr lang="vi-VN" sz="2500" b="1">
                <a:latin typeface="Arial" pitchFamily="34" charset="0"/>
                <a:cs typeface="Arial" pitchFamily="34" charset="0"/>
              </a:rPr>
              <a:t>Tứ giác ABCD có hai đường chéo AC và BD cắt nhau tại trung điểm O của mỗi đường.</a:t>
            </a:r>
          </a:p>
        </p:txBody>
      </p:sp>
      <p:sp>
        <p:nvSpPr>
          <p:cNvPr id="14" name="TextBox 13"/>
          <p:cNvSpPr txBox="1"/>
          <p:nvPr/>
        </p:nvSpPr>
        <p:spPr>
          <a:xfrm>
            <a:off x="836612" y="3652599"/>
            <a:ext cx="7055412" cy="861774"/>
          </a:xfrm>
          <a:prstGeom prst="rect">
            <a:avLst/>
          </a:prstGeom>
          <a:noFill/>
        </p:spPr>
        <p:txBody>
          <a:bodyPr wrap="square" rtlCol="0">
            <a:spAutoFit/>
          </a:bodyPr>
          <a:lstStyle/>
          <a:p>
            <a:pPr algn="just"/>
            <a:r>
              <a:rPr lang="vi-VN" sz="2500" b="1">
                <a:latin typeface="Arial" pitchFamily="34" charset="0"/>
                <a:cs typeface="Arial" pitchFamily="34" charset="0"/>
              </a:rPr>
              <a:t>Mà BD = CD (bằng 2 lần bán kính (O)).</a:t>
            </a:r>
            <a:r>
              <a:rPr lang="en-US" sz="2500" b="1">
                <a:latin typeface="Arial" pitchFamily="34" charset="0"/>
                <a:cs typeface="Arial" pitchFamily="34" charset="0"/>
              </a:rPr>
              <a:t> </a:t>
            </a:r>
            <a:r>
              <a:rPr lang="vi-VN" sz="2500" b="1">
                <a:latin typeface="Arial" pitchFamily="34" charset="0"/>
                <a:cs typeface="Arial" pitchFamily="34" charset="0"/>
              </a:rPr>
              <a:t>Do đó, tứ giác ABCD là hình chữ nhật.</a:t>
            </a:r>
          </a:p>
        </p:txBody>
      </p:sp>
      <p:sp>
        <p:nvSpPr>
          <p:cNvPr id="15" name="TextBox 14"/>
          <p:cNvSpPr txBox="1"/>
          <p:nvPr/>
        </p:nvSpPr>
        <p:spPr>
          <a:xfrm>
            <a:off x="379412" y="4519851"/>
            <a:ext cx="7620000" cy="861774"/>
          </a:xfrm>
          <a:prstGeom prst="rect">
            <a:avLst/>
          </a:prstGeom>
          <a:noFill/>
        </p:spPr>
        <p:txBody>
          <a:bodyPr wrap="square" rtlCol="0">
            <a:spAutoFit/>
          </a:bodyPr>
          <a:lstStyle/>
          <a:p>
            <a:pPr marL="457200" indent="-457200" algn="just">
              <a:buFont typeface="+mj-lt"/>
              <a:buAutoNum type="alphaLcParenR" startAt="3"/>
            </a:pPr>
            <a:r>
              <a:rPr lang="vi-VN" sz="2500" b="1">
                <a:latin typeface="Arial" pitchFamily="34" charset="0"/>
                <a:cs typeface="Arial" pitchFamily="34" charset="0"/>
              </a:rPr>
              <a:t>Vì ABCD là hình chữ nhật nên AB // CD, mà AB ⊥ d nên d ⊥ CD.</a:t>
            </a:r>
          </a:p>
        </p:txBody>
      </p:sp>
      <p:sp>
        <p:nvSpPr>
          <p:cNvPr id="16" name="TextBox 15"/>
          <p:cNvSpPr txBox="1"/>
          <p:nvPr/>
        </p:nvSpPr>
        <p:spPr>
          <a:xfrm>
            <a:off x="836612" y="5395674"/>
            <a:ext cx="10439400" cy="477054"/>
          </a:xfrm>
          <a:prstGeom prst="rect">
            <a:avLst/>
          </a:prstGeom>
          <a:noFill/>
        </p:spPr>
        <p:txBody>
          <a:bodyPr wrap="square" rtlCol="0">
            <a:spAutoFit/>
          </a:bodyPr>
          <a:lstStyle/>
          <a:p>
            <a:pPr algn="just"/>
            <a:r>
              <a:rPr lang="vi-VN" sz="2500" b="1">
                <a:latin typeface="Arial" pitchFamily="34" charset="0"/>
                <a:cs typeface="Arial" pitchFamily="34" charset="0"/>
              </a:rPr>
              <a:t>Xét tam giác OCD có OC = OD nên tam giác OCD cân tại O.</a:t>
            </a:r>
          </a:p>
        </p:txBody>
      </p:sp>
      <p:sp>
        <p:nvSpPr>
          <p:cNvPr id="17" name="TextBox 16"/>
          <p:cNvSpPr txBox="1"/>
          <p:nvPr/>
        </p:nvSpPr>
        <p:spPr>
          <a:xfrm>
            <a:off x="815974" y="5872728"/>
            <a:ext cx="10993438" cy="861774"/>
          </a:xfrm>
          <a:prstGeom prst="rect">
            <a:avLst/>
          </a:prstGeom>
          <a:noFill/>
        </p:spPr>
        <p:txBody>
          <a:bodyPr wrap="square" rtlCol="0">
            <a:spAutoFit/>
          </a:bodyPr>
          <a:lstStyle/>
          <a:p>
            <a:pPr algn="just"/>
            <a:r>
              <a:rPr lang="vi-VN" sz="2500" b="1">
                <a:latin typeface="Arial" pitchFamily="34" charset="0"/>
                <a:cs typeface="Arial" pitchFamily="34" charset="0"/>
              </a:rPr>
              <a:t>Mà đường thẳng d là đường cao của tam giác OCD nên d cũng là trung trực của CD. Hay C và D đối xứng nhau qua đường thẳng d.</a:t>
            </a:r>
          </a:p>
        </p:txBody>
      </p:sp>
    </p:spTree>
    <p:extLst>
      <p:ext uri="{BB962C8B-B14F-4D97-AF65-F5344CB8AC3E}">
        <p14:creationId xmlns:p14="http://schemas.microsoft.com/office/powerpoint/2010/main" val="12928596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16" grpId="0"/>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979612" y="120311"/>
            <a:ext cx="9906000" cy="2339755"/>
          </a:xfrm>
          <a:prstGeom prst="roundRect">
            <a:avLst>
              <a:gd name="adj" fmla="val 5381"/>
            </a:avLst>
          </a:prstGeom>
          <a:solidFill>
            <a:srgbClr val="CAE6EE"/>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chemeClr val="accent5">
                  <a:lumMod val="50000"/>
                </a:schemeClr>
              </a:solidFill>
            </a:endParaRPr>
          </a:p>
        </p:txBody>
      </p:sp>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746" y="77194"/>
            <a:ext cx="1806542" cy="1572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5212" y="2598139"/>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2132012" y="213319"/>
            <a:ext cx="9677400" cy="2246747"/>
          </a:xfrm>
          <a:prstGeom prst="rect">
            <a:avLst/>
          </a:prstGeom>
          <a:noFill/>
        </p:spPr>
        <p:txBody>
          <a:bodyPr wrap="square" lIns="121899" tIns="60949" rIns="121899" bIns="60949" rtlCol="0">
            <a:spAutoFit/>
          </a:bodyPr>
          <a:lstStyle/>
          <a:p>
            <a:pPr algn="just"/>
            <a:r>
              <a:rPr lang="en-US" sz="2300" b="1">
                <a:latin typeface="Arial" pitchFamily="34" charset="0"/>
                <a:cs typeface="Arial" pitchFamily="34" charset="0"/>
              </a:rPr>
              <a:t>Cho hình vuông ABCD có E là giao điểm của hai </a:t>
            </a:r>
            <a:r>
              <a:rPr lang="vi-VN" sz="2300" b="1">
                <a:latin typeface="Arial" pitchFamily="34" charset="0"/>
                <a:cs typeface="Arial" pitchFamily="34" charset="0"/>
              </a:rPr>
              <a:t>đường chéo</a:t>
            </a:r>
            <a:r>
              <a:rPr lang="en-US" sz="2300" b="1">
                <a:latin typeface="Arial" pitchFamily="34" charset="0"/>
                <a:cs typeface="Arial" pitchFamily="34" charset="0"/>
              </a:rPr>
              <a:t> .</a:t>
            </a:r>
          </a:p>
          <a:p>
            <a:pPr marL="457200" indent="-457200" algn="just">
              <a:buAutoNum type="alphaLcParenR"/>
            </a:pPr>
            <a:r>
              <a:rPr lang="en-US" sz="2300" b="1">
                <a:latin typeface="Arial" pitchFamily="34" charset="0"/>
                <a:cs typeface="Arial" pitchFamily="34" charset="0"/>
              </a:rPr>
              <a:t>Chứng minh rằng có một </a:t>
            </a:r>
            <a:r>
              <a:rPr lang="vi-VN" sz="2300" b="1">
                <a:latin typeface="Arial" pitchFamily="34" charset="0"/>
                <a:cs typeface="Arial" pitchFamily="34" charset="0"/>
              </a:rPr>
              <a:t>đường tròn</a:t>
            </a:r>
            <a:r>
              <a:rPr lang="en-US" sz="2300" b="1">
                <a:latin typeface="Arial" pitchFamily="34" charset="0"/>
                <a:cs typeface="Arial" pitchFamily="34" charset="0"/>
              </a:rPr>
              <a:t> đi qua bốn điểm A, B, C, và D. Xác định tâm đối xứng và chỉ ra hai trục đối xứng của </a:t>
            </a:r>
            <a:r>
              <a:rPr lang="vi-VN" sz="2300" b="1">
                <a:latin typeface="Arial" pitchFamily="34" charset="0"/>
                <a:cs typeface="Arial" pitchFamily="34" charset="0"/>
              </a:rPr>
              <a:t>đường tròn</a:t>
            </a:r>
            <a:r>
              <a:rPr lang="en-US" sz="2300" b="1">
                <a:latin typeface="Arial" pitchFamily="34" charset="0"/>
                <a:cs typeface="Arial" pitchFamily="34" charset="0"/>
              </a:rPr>
              <a:t> đó.</a:t>
            </a:r>
          </a:p>
          <a:p>
            <a:pPr marL="457200" indent="-457200" algn="just">
              <a:buAutoNum type="alphaLcParenR"/>
            </a:pPr>
            <a:r>
              <a:rPr lang="en-US" sz="2300" b="1">
                <a:latin typeface="Arial" pitchFamily="34" charset="0"/>
                <a:cs typeface="Arial" pitchFamily="34" charset="0"/>
              </a:rPr>
              <a:t>Tính bán kính của </a:t>
            </a:r>
            <a:r>
              <a:rPr lang="vi-VN" sz="2300" b="1">
                <a:latin typeface="Arial" pitchFamily="34" charset="0"/>
                <a:cs typeface="Arial" pitchFamily="34" charset="0"/>
              </a:rPr>
              <a:t>đường tròn</a:t>
            </a:r>
            <a:r>
              <a:rPr lang="en-US" sz="2300" b="1">
                <a:latin typeface="Arial" pitchFamily="34" charset="0"/>
                <a:cs typeface="Arial" pitchFamily="34" charset="0"/>
              </a:rPr>
              <a:t> ở câu a, biết rằng hình vuông có cạnh bằng 3cm.</a:t>
            </a:r>
            <a:endParaRPr lang="vi-VN" sz="2300" b="1">
              <a:latin typeface="Arial" pitchFamily="34" charset="0"/>
              <a:cs typeface="Arial" pitchFamily="34" charset="0"/>
            </a:endParaRPr>
          </a:p>
        </p:txBody>
      </p:sp>
      <p:sp>
        <p:nvSpPr>
          <p:cNvPr id="49" name="Rectangle 48"/>
          <p:cNvSpPr/>
          <p:nvPr/>
        </p:nvSpPr>
        <p:spPr>
          <a:xfrm>
            <a:off x="359787" y="304800"/>
            <a:ext cx="1310102" cy="1015663"/>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000" b="1" spc="67">
                <a:ln w="11430"/>
                <a:effectLst>
                  <a:outerShdw blurRad="76200" dist="50800" dir="5400000" algn="tl" rotWithShape="0">
                    <a:srgbClr val="000000">
                      <a:alpha val="65000"/>
                    </a:srgbClr>
                  </a:outerShdw>
                </a:effectLst>
                <a:latin typeface=".VnCentury SchoolbookH" pitchFamily="34" charset="0"/>
              </a:rPr>
              <a:t>5.4</a:t>
            </a:r>
            <a:endParaRPr lang="en-US" sz="7200" b="1" spc="67">
              <a:ln w="11430"/>
              <a:effectLst>
                <a:outerShdw blurRad="76200" dist="50800" dir="5400000" algn="tl" rotWithShape="0">
                  <a:srgbClr val="000000">
                    <a:alpha val="65000"/>
                  </a:srgbClr>
                </a:outerShdw>
              </a:effectLst>
              <a:latin typeface=".VnCentury SchoolbookH" pitchFamily="34" charset="0"/>
            </a:endParaRPr>
          </a:p>
        </p:txBody>
      </p:sp>
      <p:pic>
        <p:nvPicPr>
          <p:cNvPr id="81305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09012" y="2581275"/>
            <a:ext cx="3067050" cy="306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377248" y="2971800"/>
            <a:ext cx="7622163" cy="1246495"/>
          </a:xfrm>
          <a:prstGeom prst="rect">
            <a:avLst/>
          </a:prstGeom>
          <a:noFill/>
        </p:spPr>
        <p:txBody>
          <a:bodyPr wrap="square" rtlCol="0">
            <a:spAutoFit/>
          </a:bodyPr>
          <a:lstStyle/>
          <a:p>
            <a:pPr marL="457200" indent="-457200">
              <a:buFont typeface="+mj-lt"/>
              <a:buAutoNum type="alphaLcParenR"/>
            </a:pPr>
            <a:r>
              <a:rPr lang="vi-VN" sz="2500" b="1">
                <a:latin typeface="Arial" pitchFamily="34" charset="0"/>
                <a:cs typeface="Arial" pitchFamily="34" charset="0"/>
              </a:rPr>
              <a:t>Do ABCD là hình vuông nên AC = BD và E là trung điểm của AC và BD.</a:t>
            </a:r>
            <a:r>
              <a:rPr lang="en-US" sz="2500" b="1">
                <a:latin typeface="Arial" pitchFamily="34" charset="0"/>
                <a:cs typeface="Arial" pitchFamily="34" charset="0"/>
              </a:rPr>
              <a:t> </a:t>
            </a:r>
            <a:br>
              <a:rPr lang="en-US" sz="2500" b="1">
                <a:latin typeface="Arial" pitchFamily="34" charset="0"/>
                <a:cs typeface="Arial" pitchFamily="34" charset="0"/>
              </a:rPr>
            </a:br>
            <a:r>
              <a:rPr lang="it-IT" sz="2500" b="1">
                <a:latin typeface="Arial" pitchFamily="34" charset="0"/>
                <a:cs typeface="Arial" pitchFamily="34" charset="0"/>
              </a:rPr>
              <a:t>Suy ra: EA = EB = EC = ED.</a:t>
            </a:r>
            <a:endParaRPr lang="vi-VN" sz="2500" b="1">
              <a:latin typeface="Arial" pitchFamily="34" charset="0"/>
              <a:cs typeface="Arial" pitchFamily="34" charset="0"/>
            </a:endParaRPr>
          </a:p>
        </p:txBody>
      </p:sp>
      <p:sp>
        <p:nvSpPr>
          <p:cNvPr id="12" name="TextBox 11"/>
          <p:cNvSpPr txBox="1"/>
          <p:nvPr/>
        </p:nvSpPr>
        <p:spPr>
          <a:xfrm>
            <a:off x="836611" y="4191000"/>
            <a:ext cx="7162799" cy="1246495"/>
          </a:xfrm>
          <a:prstGeom prst="rect">
            <a:avLst/>
          </a:prstGeom>
          <a:noFill/>
        </p:spPr>
        <p:txBody>
          <a:bodyPr wrap="square" rtlCol="0">
            <a:spAutoFit/>
          </a:bodyPr>
          <a:lstStyle/>
          <a:p>
            <a:pPr algn="just"/>
            <a:r>
              <a:rPr lang="vi-VN" sz="2500" b="1">
                <a:latin typeface="Arial" pitchFamily="34" charset="0"/>
                <a:cs typeface="Arial" pitchFamily="34" charset="0"/>
              </a:rPr>
              <a:t>Do đó các điểm A, B, C, D cùng thuộc một đường tròn hay chỉ có một đường tròn duy nhất đi qua bốn điểm này.</a:t>
            </a:r>
          </a:p>
        </p:txBody>
      </p:sp>
      <p:sp>
        <p:nvSpPr>
          <p:cNvPr id="13" name="TextBox 12"/>
          <p:cNvSpPr txBox="1"/>
          <p:nvPr/>
        </p:nvSpPr>
        <p:spPr>
          <a:xfrm>
            <a:off x="836612" y="5437495"/>
            <a:ext cx="7239000" cy="861774"/>
          </a:xfrm>
          <a:prstGeom prst="rect">
            <a:avLst/>
          </a:prstGeom>
          <a:noFill/>
        </p:spPr>
        <p:txBody>
          <a:bodyPr wrap="square" rtlCol="0">
            <a:spAutoFit/>
          </a:bodyPr>
          <a:lstStyle/>
          <a:p>
            <a:pPr algn="just"/>
            <a:r>
              <a:rPr lang="vi-VN" sz="2500" b="1">
                <a:latin typeface="Arial" pitchFamily="34" charset="0"/>
                <a:cs typeface="Arial" pitchFamily="34" charset="0"/>
              </a:rPr>
              <a:t>Đường tròn (E) có tâm E là tâm đối xứng và có hai trục đối xứng là AC và BD</a:t>
            </a:r>
          </a:p>
        </p:txBody>
      </p:sp>
    </p:spTree>
    <p:extLst>
      <p:ext uri="{BB962C8B-B14F-4D97-AF65-F5344CB8AC3E}">
        <p14:creationId xmlns:p14="http://schemas.microsoft.com/office/powerpoint/2010/main" val="334253084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979612" y="120311"/>
            <a:ext cx="9906000" cy="2339755"/>
          </a:xfrm>
          <a:prstGeom prst="roundRect">
            <a:avLst>
              <a:gd name="adj" fmla="val 5381"/>
            </a:avLst>
          </a:prstGeom>
          <a:solidFill>
            <a:srgbClr val="CAE6EE"/>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chemeClr val="accent5">
                  <a:lumMod val="50000"/>
                </a:schemeClr>
              </a:solidFill>
            </a:endParaRPr>
          </a:p>
        </p:txBody>
      </p:sp>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746" y="77194"/>
            <a:ext cx="1806542" cy="1572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5212" y="2598139"/>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2132012" y="213319"/>
            <a:ext cx="9677400" cy="2246747"/>
          </a:xfrm>
          <a:prstGeom prst="rect">
            <a:avLst/>
          </a:prstGeom>
          <a:noFill/>
        </p:spPr>
        <p:txBody>
          <a:bodyPr wrap="square" lIns="121899" tIns="60949" rIns="121899" bIns="60949" rtlCol="0">
            <a:spAutoFit/>
          </a:bodyPr>
          <a:lstStyle/>
          <a:p>
            <a:pPr algn="just"/>
            <a:r>
              <a:rPr lang="en-US" sz="2300" b="1">
                <a:latin typeface="Arial" pitchFamily="34" charset="0"/>
                <a:cs typeface="Arial" pitchFamily="34" charset="0"/>
              </a:rPr>
              <a:t>Cho hình vuông ABCD có E là giao điểm của hai </a:t>
            </a:r>
            <a:r>
              <a:rPr lang="vi-VN" sz="2300" b="1">
                <a:latin typeface="Arial" pitchFamily="34" charset="0"/>
                <a:cs typeface="Arial" pitchFamily="34" charset="0"/>
              </a:rPr>
              <a:t>đường chéo</a:t>
            </a:r>
            <a:r>
              <a:rPr lang="en-US" sz="2300" b="1">
                <a:latin typeface="Arial" pitchFamily="34" charset="0"/>
                <a:cs typeface="Arial" pitchFamily="34" charset="0"/>
              </a:rPr>
              <a:t> .</a:t>
            </a:r>
          </a:p>
          <a:p>
            <a:pPr marL="457200" indent="-457200" algn="just">
              <a:buAutoNum type="alphaLcParenR"/>
            </a:pPr>
            <a:r>
              <a:rPr lang="en-US" sz="2300" b="1">
                <a:latin typeface="Arial" pitchFamily="34" charset="0"/>
                <a:cs typeface="Arial" pitchFamily="34" charset="0"/>
              </a:rPr>
              <a:t>Chứng minh rằng có một </a:t>
            </a:r>
            <a:r>
              <a:rPr lang="vi-VN" sz="2300" b="1">
                <a:latin typeface="Arial" pitchFamily="34" charset="0"/>
                <a:cs typeface="Arial" pitchFamily="34" charset="0"/>
              </a:rPr>
              <a:t>đường tròn</a:t>
            </a:r>
            <a:r>
              <a:rPr lang="en-US" sz="2300" b="1">
                <a:latin typeface="Arial" pitchFamily="34" charset="0"/>
                <a:cs typeface="Arial" pitchFamily="34" charset="0"/>
              </a:rPr>
              <a:t> đi qua bốn điểm A, B, C, và D. Xác định tâm đối xứng và chỉ ra hai trục đối xứng của </a:t>
            </a:r>
            <a:r>
              <a:rPr lang="vi-VN" sz="2300" b="1">
                <a:latin typeface="Arial" pitchFamily="34" charset="0"/>
                <a:cs typeface="Arial" pitchFamily="34" charset="0"/>
              </a:rPr>
              <a:t>đường tròn</a:t>
            </a:r>
            <a:r>
              <a:rPr lang="en-US" sz="2300" b="1">
                <a:latin typeface="Arial" pitchFamily="34" charset="0"/>
                <a:cs typeface="Arial" pitchFamily="34" charset="0"/>
              </a:rPr>
              <a:t> đó.</a:t>
            </a:r>
          </a:p>
          <a:p>
            <a:pPr marL="457200" indent="-457200" algn="just">
              <a:buAutoNum type="alphaLcParenR"/>
            </a:pPr>
            <a:r>
              <a:rPr lang="en-US" sz="2300" b="1">
                <a:latin typeface="Arial" pitchFamily="34" charset="0"/>
                <a:cs typeface="Arial" pitchFamily="34" charset="0"/>
              </a:rPr>
              <a:t>Tính bán kính của </a:t>
            </a:r>
            <a:r>
              <a:rPr lang="vi-VN" sz="2300" b="1">
                <a:latin typeface="Arial" pitchFamily="34" charset="0"/>
                <a:cs typeface="Arial" pitchFamily="34" charset="0"/>
              </a:rPr>
              <a:t>đường tròn</a:t>
            </a:r>
            <a:r>
              <a:rPr lang="en-US" sz="2300" b="1">
                <a:latin typeface="Arial" pitchFamily="34" charset="0"/>
                <a:cs typeface="Arial" pitchFamily="34" charset="0"/>
              </a:rPr>
              <a:t> ở câu a, biết rằng hình vuông có cạnh bằng 3cm.</a:t>
            </a:r>
            <a:endParaRPr lang="vi-VN" sz="2300" b="1">
              <a:latin typeface="Arial" pitchFamily="34" charset="0"/>
              <a:cs typeface="Arial" pitchFamily="34" charset="0"/>
            </a:endParaRPr>
          </a:p>
        </p:txBody>
      </p:sp>
      <p:sp>
        <p:nvSpPr>
          <p:cNvPr id="49" name="Rectangle 48"/>
          <p:cNvSpPr/>
          <p:nvPr/>
        </p:nvSpPr>
        <p:spPr>
          <a:xfrm>
            <a:off x="359787" y="304800"/>
            <a:ext cx="1310102" cy="1015663"/>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000" b="1" spc="67">
                <a:ln w="11430"/>
                <a:effectLst>
                  <a:outerShdw blurRad="76200" dist="50800" dir="5400000" algn="tl" rotWithShape="0">
                    <a:srgbClr val="000000">
                      <a:alpha val="65000"/>
                    </a:srgbClr>
                  </a:outerShdw>
                </a:effectLst>
                <a:latin typeface=".VnCentury SchoolbookH" pitchFamily="34" charset="0"/>
              </a:rPr>
              <a:t>5.4</a:t>
            </a:r>
            <a:endParaRPr lang="en-US" sz="7200" b="1" spc="67">
              <a:ln w="11430"/>
              <a:effectLst>
                <a:outerShdw blurRad="76200" dist="50800" dir="5400000" algn="tl" rotWithShape="0">
                  <a:srgbClr val="000000">
                    <a:alpha val="65000"/>
                  </a:srgbClr>
                </a:outerShdw>
              </a:effectLst>
              <a:latin typeface=".VnCentury SchoolbookH" pitchFamily="34" charset="0"/>
            </a:endParaRPr>
          </a:p>
        </p:txBody>
      </p:sp>
      <p:pic>
        <p:nvPicPr>
          <p:cNvPr id="81305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09012" y="2581275"/>
            <a:ext cx="3067050" cy="306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377248" y="2971800"/>
            <a:ext cx="7622163" cy="861774"/>
          </a:xfrm>
          <a:prstGeom prst="rect">
            <a:avLst/>
          </a:prstGeom>
          <a:noFill/>
        </p:spPr>
        <p:txBody>
          <a:bodyPr wrap="square" rtlCol="0">
            <a:spAutoFit/>
          </a:bodyPr>
          <a:lstStyle/>
          <a:p>
            <a:pPr marL="457200" indent="-457200">
              <a:buFont typeface="+mj-lt"/>
              <a:buAutoNum type="alphaLcParenR" startAt="2"/>
            </a:pPr>
            <a:r>
              <a:rPr lang="vi-VN" sz="2500" b="1">
                <a:latin typeface="Arial" pitchFamily="34" charset="0"/>
                <a:cs typeface="Arial" pitchFamily="34" charset="0"/>
              </a:rPr>
              <a:t>Hình vuông có cạnh bằng 3 cm nên AB = BC = CD = DA = 3 cm.</a:t>
            </a:r>
          </a:p>
        </p:txBody>
      </p:sp>
      <p:sp>
        <p:nvSpPr>
          <p:cNvPr id="12" name="TextBox 11"/>
          <p:cNvSpPr txBox="1"/>
          <p:nvPr/>
        </p:nvSpPr>
        <p:spPr>
          <a:xfrm>
            <a:off x="836611" y="3810000"/>
            <a:ext cx="7162799" cy="477054"/>
          </a:xfrm>
          <a:prstGeom prst="rect">
            <a:avLst/>
          </a:prstGeom>
          <a:noFill/>
        </p:spPr>
        <p:txBody>
          <a:bodyPr wrap="square" rtlCol="0">
            <a:spAutoFit/>
          </a:bodyPr>
          <a:lstStyle/>
          <a:p>
            <a:pPr algn="just"/>
            <a:r>
              <a:rPr lang="en-US" sz="2500" b="1">
                <a:latin typeface="Arial" pitchFamily="34" charset="0"/>
                <a:cs typeface="Arial" pitchFamily="34" charset="0"/>
              </a:rPr>
              <a:t>Xét </a:t>
            </a:r>
            <a:r>
              <a:rPr lang="vi-VN" sz="2500" b="1">
                <a:latin typeface="Arial" pitchFamily="34" charset="0"/>
                <a:cs typeface="Arial" pitchFamily="34" charset="0"/>
              </a:rPr>
              <a:t>tam giác ABC vuông tại B, ta có:</a:t>
            </a:r>
          </a:p>
        </p:txBody>
      </p:sp>
      <p:sp>
        <p:nvSpPr>
          <p:cNvPr id="13" name="TextBox 12"/>
          <p:cNvSpPr txBox="1"/>
          <p:nvPr/>
        </p:nvSpPr>
        <p:spPr>
          <a:xfrm>
            <a:off x="1255712" y="4960441"/>
            <a:ext cx="1447800" cy="477054"/>
          </a:xfrm>
          <a:prstGeom prst="rect">
            <a:avLst/>
          </a:prstGeom>
          <a:noFill/>
        </p:spPr>
        <p:txBody>
          <a:bodyPr wrap="square" rtlCol="0">
            <a:spAutoFit/>
          </a:bodyPr>
          <a:lstStyle/>
          <a:p>
            <a:pPr algn="just"/>
            <a:r>
              <a:rPr lang="en-US" sz="2500" b="1">
                <a:latin typeface="Arial" pitchFamily="34" charset="0"/>
                <a:cs typeface="Arial" pitchFamily="34" charset="0"/>
              </a:rPr>
              <a:t>Suy ra :</a:t>
            </a:r>
            <a:endParaRPr lang="vi-VN" sz="2500" b="1">
              <a:latin typeface="Arial" pitchFamily="34" charset="0"/>
              <a:cs typeface="Arial" pitchFamily="34"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3811309417"/>
              </p:ext>
            </p:extLst>
          </p:nvPr>
        </p:nvGraphicFramePr>
        <p:xfrm>
          <a:off x="1721802" y="4321651"/>
          <a:ext cx="5210810" cy="478473"/>
        </p:xfrm>
        <a:graphic>
          <a:graphicData uri="http://schemas.openxmlformats.org/presentationml/2006/ole">
            <mc:AlternateContent xmlns:mc="http://schemas.openxmlformats.org/markup-compatibility/2006">
              <mc:Choice xmlns:v="urn:schemas-microsoft-com:vml" Requires="v">
                <p:oleObj name="Equation" r:id="rId6" imgW="2209680" imgH="203040" progId="Equation.DSMT4">
                  <p:embed/>
                </p:oleObj>
              </mc:Choice>
              <mc:Fallback>
                <p:oleObj name="Equation" r:id="rId6" imgW="2209680" imgH="203040" progId="Equation.DSMT4">
                  <p:embed/>
                  <p:pic>
                    <p:nvPicPr>
                      <p:cNvPr id="0" name="Object 15"/>
                      <p:cNvPicPr>
                        <a:picLocks noChangeAspect="1" noChangeArrowheads="1"/>
                      </p:cNvPicPr>
                      <p:nvPr/>
                    </p:nvPicPr>
                    <p:blipFill>
                      <a:blip r:embed="rId7"/>
                      <a:srcRect/>
                      <a:stretch>
                        <a:fillRect/>
                      </a:stretch>
                    </p:blipFill>
                    <p:spPr bwMode="auto">
                      <a:xfrm>
                        <a:off x="1721802" y="4321651"/>
                        <a:ext cx="5210810" cy="478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987780101"/>
              </p:ext>
            </p:extLst>
          </p:nvPr>
        </p:nvGraphicFramePr>
        <p:xfrm>
          <a:off x="2703512" y="4859243"/>
          <a:ext cx="2014538" cy="679450"/>
        </p:xfrm>
        <a:graphic>
          <a:graphicData uri="http://schemas.openxmlformats.org/presentationml/2006/ole">
            <mc:AlternateContent xmlns:mc="http://schemas.openxmlformats.org/markup-compatibility/2006">
              <mc:Choice xmlns:v="urn:schemas-microsoft-com:vml" Requires="v">
                <p:oleObj name="Equation" r:id="rId8" imgW="939600" imgH="317160" progId="Equation.DSMT4">
                  <p:embed/>
                </p:oleObj>
              </mc:Choice>
              <mc:Fallback>
                <p:oleObj name="Equation" r:id="rId8" imgW="939600" imgH="317160" progId="Equation.DSMT4">
                  <p:embed/>
                  <p:pic>
                    <p:nvPicPr>
                      <p:cNvPr id="0" name=""/>
                      <p:cNvPicPr>
                        <a:picLocks noChangeAspect="1" noChangeArrowheads="1"/>
                      </p:cNvPicPr>
                      <p:nvPr/>
                    </p:nvPicPr>
                    <p:blipFill>
                      <a:blip r:embed="rId9"/>
                      <a:srcRect/>
                      <a:stretch>
                        <a:fillRect/>
                      </a:stretch>
                    </p:blipFill>
                    <p:spPr bwMode="auto">
                      <a:xfrm>
                        <a:off x="2703512" y="4859243"/>
                        <a:ext cx="2014538"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4183096594"/>
              </p:ext>
            </p:extLst>
          </p:nvPr>
        </p:nvGraphicFramePr>
        <p:xfrm>
          <a:off x="4799012" y="5396622"/>
          <a:ext cx="2941637" cy="977900"/>
        </p:xfrm>
        <a:graphic>
          <a:graphicData uri="http://schemas.openxmlformats.org/presentationml/2006/ole">
            <mc:AlternateContent xmlns:mc="http://schemas.openxmlformats.org/markup-compatibility/2006">
              <mc:Choice xmlns:v="urn:schemas-microsoft-com:vml" Requires="v">
                <p:oleObj name="Equation" r:id="rId10" imgW="1371600" imgH="457200" progId="Equation.DSMT4">
                  <p:embed/>
                </p:oleObj>
              </mc:Choice>
              <mc:Fallback>
                <p:oleObj name="Equation" r:id="rId10" imgW="1371600" imgH="457200" progId="Equation.DSMT4">
                  <p:embed/>
                  <p:pic>
                    <p:nvPicPr>
                      <p:cNvPr id="0" name=""/>
                      <p:cNvPicPr>
                        <a:picLocks noChangeAspect="1" noChangeArrowheads="1"/>
                      </p:cNvPicPr>
                      <p:nvPr/>
                    </p:nvPicPr>
                    <p:blipFill>
                      <a:blip r:embed="rId11"/>
                      <a:srcRect/>
                      <a:stretch>
                        <a:fillRect/>
                      </a:stretch>
                    </p:blipFill>
                    <p:spPr bwMode="auto">
                      <a:xfrm>
                        <a:off x="4799012" y="5396622"/>
                        <a:ext cx="2941637"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6" name="TextBox 15"/>
          <p:cNvSpPr txBox="1"/>
          <p:nvPr/>
        </p:nvSpPr>
        <p:spPr>
          <a:xfrm>
            <a:off x="1255712" y="5647045"/>
            <a:ext cx="3619500" cy="477054"/>
          </a:xfrm>
          <a:prstGeom prst="rect">
            <a:avLst/>
          </a:prstGeom>
          <a:noFill/>
        </p:spPr>
        <p:txBody>
          <a:bodyPr wrap="square" rtlCol="0">
            <a:spAutoFit/>
          </a:bodyPr>
          <a:lstStyle/>
          <a:p>
            <a:pPr algn="just"/>
            <a:r>
              <a:rPr lang="en-US" sz="2500" b="1">
                <a:latin typeface="Arial" pitchFamily="34" charset="0"/>
                <a:cs typeface="Arial" pitchFamily="34" charset="0"/>
              </a:rPr>
              <a:t>Bán kính </a:t>
            </a:r>
            <a:r>
              <a:rPr lang="vi-VN" sz="2500" b="1">
                <a:latin typeface="Arial" pitchFamily="34" charset="0"/>
                <a:cs typeface="Arial" pitchFamily="34" charset="0"/>
              </a:rPr>
              <a:t>đường tròn</a:t>
            </a:r>
            <a:r>
              <a:rPr lang="en-US" sz="2500" b="1">
                <a:latin typeface="Arial" pitchFamily="34" charset="0"/>
                <a:cs typeface="Arial" pitchFamily="34" charset="0"/>
              </a:rPr>
              <a:t> :</a:t>
            </a:r>
            <a:endParaRPr lang="vi-VN" sz="2500" b="1">
              <a:latin typeface="Arial" pitchFamily="34" charset="0"/>
              <a:cs typeface="Arial" pitchFamily="34" charset="0"/>
            </a:endParaRPr>
          </a:p>
        </p:txBody>
      </p:sp>
    </p:spTree>
    <p:extLst>
      <p:ext uri="{BB962C8B-B14F-4D97-AF65-F5344CB8AC3E}">
        <p14:creationId xmlns:p14="http://schemas.microsoft.com/office/powerpoint/2010/main" val="372454689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left)">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left)">
                                      <p:cBhvr>
                                        <p:cTn id="30" dur="500"/>
                                        <p:tgtEl>
                                          <p:spTgt spid="16"/>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4" name="Rectangle 13"/>
          <p:cNvSpPr/>
          <p:nvPr/>
        </p:nvSpPr>
        <p:spPr>
          <a:xfrm>
            <a:off x="-812588" y="483107"/>
            <a:ext cx="5463146" cy="5892800"/>
          </a:xfrm>
          <a:custGeom>
            <a:avLst/>
            <a:gdLst/>
            <a:ahLst/>
            <a:cxnLst/>
            <a:rect l="l" t="t" r="r" b="b"/>
            <a:pathLst>
              <a:path w="4098427" h="4419600">
                <a:moveTo>
                  <a:pt x="0" y="0"/>
                </a:moveTo>
                <a:lnTo>
                  <a:pt x="4098427" y="0"/>
                </a:lnTo>
                <a:lnTo>
                  <a:pt x="2588032" y="4419600"/>
                </a:lnTo>
                <a:lnTo>
                  <a:pt x="0" y="441960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45" name="Rectangle 15"/>
          <p:cNvSpPr/>
          <p:nvPr/>
        </p:nvSpPr>
        <p:spPr>
          <a:xfrm rot="1132070">
            <a:off x="3697390" y="-21134"/>
            <a:ext cx="1915577" cy="6882235"/>
          </a:xfrm>
          <a:custGeom>
            <a:avLst/>
            <a:gdLst/>
            <a:ahLst/>
            <a:cxnLst/>
            <a:rect l="l" t="t" r="r" b="b"/>
            <a:pathLst>
              <a:path w="1437057" h="5161676">
                <a:moveTo>
                  <a:pt x="1437057" y="0"/>
                </a:moveTo>
                <a:lnTo>
                  <a:pt x="1437057" y="4670563"/>
                </a:lnTo>
                <a:lnTo>
                  <a:pt x="0" y="5161676"/>
                </a:lnTo>
                <a:lnTo>
                  <a:pt x="0" y="491114"/>
                </a:lnTo>
                <a:close/>
              </a:path>
            </a:pathLst>
          </a:custGeom>
          <a:gradFill>
            <a:gsLst>
              <a:gs pos="0">
                <a:schemeClr val="tx1">
                  <a:alpha val="40000"/>
                </a:schemeClr>
              </a:gs>
              <a:gs pos="100000">
                <a:schemeClr val="bg1">
                  <a:alpha val="3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46" name="Rectangle 15"/>
          <p:cNvSpPr/>
          <p:nvPr/>
        </p:nvSpPr>
        <p:spPr>
          <a:xfrm rot="1132070">
            <a:off x="5733438" y="-21134"/>
            <a:ext cx="1915577" cy="6882235"/>
          </a:xfrm>
          <a:custGeom>
            <a:avLst/>
            <a:gdLst/>
            <a:ahLst/>
            <a:cxnLst/>
            <a:rect l="l" t="t" r="r" b="b"/>
            <a:pathLst>
              <a:path w="1437057" h="5161676">
                <a:moveTo>
                  <a:pt x="1437057" y="0"/>
                </a:moveTo>
                <a:lnTo>
                  <a:pt x="1437057" y="4670563"/>
                </a:lnTo>
                <a:lnTo>
                  <a:pt x="0" y="5161676"/>
                </a:lnTo>
                <a:lnTo>
                  <a:pt x="0" y="491114"/>
                </a:lnTo>
                <a:close/>
              </a:path>
            </a:pathLst>
          </a:custGeom>
          <a:gradFill>
            <a:gsLst>
              <a:gs pos="0">
                <a:schemeClr val="tx1">
                  <a:alpha val="20000"/>
                </a:schemeClr>
              </a:gs>
              <a:gs pos="100000">
                <a:schemeClr val="bg1">
                  <a:alpha val="3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pic>
        <p:nvPicPr>
          <p:cNvPr id="11"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8043" t="17982" r="12601" b="22046"/>
          <a:stretch/>
        </p:blipFill>
        <p:spPr bwMode="auto">
          <a:xfrm>
            <a:off x="1167199" y="869115"/>
            <a:ext cx="1660188" cy="297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l="6471" t="11198" r="6916" b="28723"/>
          <a:stretch/>
        </p:blipFill>
        <p:spPr bwMode="auto">
          <a:xfrm>
            <a:off x="1115994" y="1219200"/>
            <a:ext cx="2507896" cy="333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6055" t="19121" r="17589" b="20906"/>
          <a:stretch/>
        </p:blipFill>
        <p:spPr bwMode="auto">
          <a:xfrm>
            <a:off x="990697" y="1018100"/>
            <a:ext cx="542890" cy="349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Nhac nen 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7219612" y="-3276600"/>
            <a:ext cx="609600" cy="609600"/>
          </a:xfrm>
          <a:prstGeom prst="rect">
            <a:avLst/>
          </a:prstGeom>
        </p:spPr>
      </p:pic>
    </p:spTree>
    <p:extLst>
      <p:ext uri="{BB962C8B-B14F-4D97-AF65-F5344CB8AC3E}">
        <p14:creationId xmlns:p14="http://schemas.microsoft.com/office/powerpoint/2010/main" val="187485677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0-#ppt_w/2"/>
                                          </p:val>
                                        </p:tav>
                                        <p:tav tm="100000">
                                          <p:val>
                                            <p:strVal val="#ppt_x"/>
                                          </p:val>
                                        </p:tav>
                                      </p:tavLst>
                                    </p:anim>
                                    <p:anim calcmode="lin" valueType="num">
                                      <p:cBhvr additive="base">
                                        <p:cTn id="8" dur="500" fill="hold"/>
                                        <p:tgtEl>
                                          <p:spTgt spid="4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additive="base">
                                        <p:cTn id="11" dur="500" fill="hold"/>
                                        <p:tgtEl>
                                          <p:spTgt spid="45"/>
                                        </p:tgtEl>
                                        <p:attrNameLst>
                                          <p:attrName>ppt_x</p:attrName>
                                        </p:attrNameLst>
                                      </p:cBhvr>
                                      <p:tavLst>
                                        <p:tav tm="0">
                                          <p:val>
                                            <p:strVal val="0-#ppt_w/2"/>
                                          </p:val>
                                        </p:tav>
                                        <p:tav tm="100000">
                                          <p:val>
                                            <p:strVal val="#ppt_x"/>
                                          </p:val>
                                        </p:tav>
                                      </p:tavLst>
                                    </p:anim>
                                    <p:anim calcmode="lin" valueType="num">
                                      <p:cBhvr additive="base">
                                        <p:cTn id="12" dur="500" fill="hold"/>
                                        <p:tgtEl>
                                          <p:spTgt spid="45"/>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46"/>
                                        </p:tgtEl>
                                        <p:attrNameLst>
                                          <p:attrName>style.visibility</p:attrName>
                                        </p:attrNameLst>
                                      </p:cBhvr>
                                      <p:to>
                                        <p:strVal val="visible"/>
                                      </p:to>
                                    </p:set>
                                    <p:anim calcmode="lin" valueType="num">
                                      <p:cBhvr additive="base">
                                        <p:cTn id="16" dur="600" fill="hold"/>
                                        <p:tgtEl>
                                          <p:spTgt spid="46"/>
                                        </p:tgtEl>
                                        <p:attrNameLst>
                                          <p:attrName>ppt_x</p:attrName>
                                        </p:attrNameLst>
                                      </p:cBhvr>
                                      <p:tavLst>
                                        <p:tav tm="0">
                                          <p:val>
                                            <p:strVal val="0-#ppt_w/2"/>
                                          </p:val>
                                        </p:tav>
                                        <p:tav tm="100000">
                                          <p:val>
                                            <p:strVal val="#ppt_x"/>
                                          </p:val>
                                        </p:tav>
                                      </p:tavLst>
                                    </p:anim>
                                    <p:anim calcmode="lin" valueType="num">
                                      <p:cBhvr additive="base">
                                        <p:cTn id="17" dur="600" fill="hold"/>
                                        <p:tgtEl>
                                          <p:spTgt spid="46"/>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100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1+#ppt_w/2"/>
                                          </p:val>
                                        </p:tav>
                                        <p:tav tm="100000">
                                          <p:val>
                                            <p:strVal val="#ppt_x"/>
                                          </p:val>
                                        </p:tav>
                                      </p:tavLst>
                                    </p:anim>
                                    <p:anim calcmode="lin" valueType="num">
                                      <p:cBhvr additive="base">
                                        <p:cTn id="21" dur="500" fill="hold"/>
                                        <p:tgtEl>
                                          <p:spTgt spid="11"/>
                                        </p:tgtEl>
                                        <p:attrNameLst>
                                          <p:attrName>ppt_y</p:attrName>
                                        </p:attrNameLst>
                                      </p:cBhvr>
                                      <p:tavLst>
                                        <p:tav tm="0">
                                          <p:val>
                                            <p:strVal val="#ppt_y"/>
                                          </p:val>
                                        </p:tav>
                                        <p:tav tm="100000">
                                          <p:val>
                                            <p:strVal val="#ppt_y"/>
                                          </p:val>
                                        </p:tav>
                                      </p:tavLst>
                                    </p:anim>
                                  </p:childTnLst>
                                </p:cTn>
                              </p:par>
                              <p:par>
                                <p:cTn id="22" presetID="2" presetClass="entr" presetSubtype="8" fill="hold" nodeType="withEffect">
                                  <p:stCondLst>
                                    <p:cond delay="100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0-#ppt_w/2"/>
                                          </p:val>
                                        </p:tav>
                                        <p:tav tm="100000">
                                          <p:val>
                                            <p:strVal val="#ppt_x"/>
                                          </p:val>
                                        </p:tav>
                                      </p:tavLst>
                                    </p:anim>
                                    <p:anim calcmode="lin" valueType="num">
                                      <p:cBhvr additive="base">
                                        <p:cTn id="25" dur="500" fill="hold"/>
                                        <p:tgtEl>
                                          <p:spTgt spid="13"/>
                                        </p:tgtEl>
                                        <p:attrNameLst>
                                          <p:attrName>ppt_y</p:attrName>
                                        </p:attrNameLst>
                                      </p:cBhvr>
                                      <p:tavLst>
                                        <p:tav tm="0">
                                          <p:val>
                                            <p:strVal val="#ppt_y"/>
                                          </p:val>
                                        </p:tav>
                                        <p:tav tm="100000">
                                          <p:val>
                                            <p:strVal val="#ppt_y"/>
                                          </p:val>
                                        </p:tav>
                                      </p:tavLst>
                                    </p:anim>
                                  </p:childTnLst>
                                </p:cTn>
                              </p:par>
                              <p:par>
                                <p:cTn id="26" presetID="2" presetClass="entr" presetSubtype="4" fill="hold" nodeType="withEffect">
                                  <p:stCondLst>
                                    <p:cond delay="100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ppt_x"/>
                                          </p:val>
                                        </p:tav>
                                        <p:tav tm="100000">
                                          <p:val>
                                            <p:strVal val="#ppt_x"/>
                                          </p:val>
                                        </p:tav>
                                      </p:tavLst>
                                    </p:anim>
                                    <p:anim calcmode="lin" valueType="num">
                                      <p:cBhvr additive="base">
                                        <p:cTn id="29" dur="500" fill="hold"/>
                                        <p:tgtEl>
                                          <p:spTgt spid="12"/>
                                        </p:tgtEl>
                                        <p:attrNameLst>
                                          <p:attrName>ppt_y</p:attrName>
                                        </p:attrNameLst>
                                      </p:cBhvr>
                                      <p:tavLst>
                                        <p:tav tm="0">
                                          <p:val>
                                            <p:strVal val="1+#ppt_h/2"/>
                                          </p:val>
                                        </p:tav>
                                        <p:tav tm="100000">
                                          <p:val>
                                            <p:strVal val="#ppt_y"/>
                                          </p:val>
                                        </p:tav>
                                      </p:tavLst>
                                    </p:anim>
                                  </p:childTnLst>
                                </p:cTn>
                              </p:par>
                            </p:childTnLst>
                          </p:cTn>
                        </p:par>
                        <p:par>
                          <p:cTn id="30" fill="hold">
                            <p:stCondLst>
                              <p:cond delay="2000"/>
                            </p:stCondLst>
                            <p:childTnLst>
                              <p:par>
                                <p:cTn id="31" presetID="1" presetClass="mediacall" presetSubtype="0" fill="hold" nodeType="afterEffect">
                                  <p:stCondLst>
                                    <p:cond delay="0"/>
                                  </p:stCondLst>
                                  <p:childTnLst>
                                    <p:cmd type="call" cmd="playFrom(0.0)">
                                      <p:cBhvr>
                                        <p:cTn id="32" dur="569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2"/>
                </p:tgtEl>
              </p:cMediaNode>
            </p:audio>
          </p:childTnLst>
        </p:cTn>
      </p:par>
    </p:tnLst>
    <p:bldLst>
      <p:bldP spid="44" grpId="0" animBg="1"/>
      <p:bldP spid="45" grpId="0" animBg="1"/>
      <p:bldP spid="4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426576" y="1129569"/>
            <a:ext cx="8229318" cy="1966056"/>
            <a:chOff x="455612" y="1219201"/>
            <a:chExt cx="8229318" cy="1966056"/>
          </a:xfrm>
        </p:grpSpPr>
        <p:sp>
          <p:nvSpPr>
            <p:cNvPr id="19" name="Rounded Rectangle 18"/>
            <p:cNvSpPr/>
            <p:nvPr/>
          </p:nvSpPr>
          <p:spPr>
            <a:xfrm>
              <a:off x="455612" y="1219201"/>
              <a:ext cx="7801436" cy="1676400"/>
            </a:xfrm>
            <a:prstGeom prst="roundRect">
              <a:avLst>
                <a:gd name="adj" fmla="val 3662"/>
              </a:avLst>
            </a:prstGeom>
            <a:solidFill>
              <a:srgbClr val="FDEDD3"/>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xmlns:a14="http://schemas.microsoft.com/office/drawing/2010/main">
          <mc:Choice Requires="a14">
            <p:sp>
              <p:nvSpPr>
                <p:cNvPr id="22" name="TextBox 21"/>
                <p:cNvSpPr txBox="1"/>
                <p:nvPr/>
              </p:nvSpPr>
              <p:spPr>
                <a:xfrm>
                  <a:off x="629988" y="1371600"/>
                  <a:ext cx="7474660" cy="1292662"/>
                </a:xfrm>
                <a:prstGeom prst="rect">
                  <a:avLst/>
                </a:prstGeom>
                <a:noFill/>
              </p:spPr>
              <p:txBody>
                <a:bodyPr wrap="square" rtlCol="0">
                  <a:spAutoFit/>
                </a:bodyPr>
                <a:lstStyle/>
                <a:p>
                  <a:pPr algn="just"/>
                  <a:r>
                    <a:rPr lang="en-US" sz="2600" b="1">
                      <a:latin typeface="Arial" pitchFamily="34" charset="0"/>
                      <a:cs typeface="Arial" pitchFamily="34" charset="0"/>
                    </a:rPr>
                    <a:t>      </a:t>
                  </a:r>
                  <a:r>
                    <a:rPr lang="vi-VN" sz="2600" b="1">
                      <a:solidFill>
                        <a:srgbClr val="C00000"/>
                      </a:solidFill>
                      <a:latin typeface="Arial" pitchFamily="34" charset="0"/>
                      <a:cs typeface="Arial" pitchFamily="34" charset="0"/>
                    </a:rPr>
                    <a:t>Đường tròn</a:t>
                  </a:r>
                  <a:r>
                    <a:rPr lang="en-US" sz="2600" b="1">
                      <a:solidFill>
                        <a:srgbClr val="C00000"/>
                      </a:solidFill>
                      <a:latin typeface="Arial" pitchFamily="34" charset="0"/>
                      <a:cs typeface="Arial" pitchFamily="34" charset="0"/>
                    </a:rPr>
                    <a:t> tâm O bán kính R </a:t>
                  </a:r>
                  <a:r>
                    <a:rPr lang="en-US" sz="2600" b="1">
                      <a:latin typeface="Arial" pitchFamily="34" charset="0"/>
                      <a:cs typeface="Arial" pitchFamily="34" charset="0"/>
                    </a:rPr>
                    <a:t>( </a:t>
                  </a:r>
                  <a14:m>
                    <m:oMath xmlns:m="http://schemas.openxmlformats.org/officeDocument/2006/math">
                      <m:r>
                        <a:rPr lang="en-US" sz="2600" b="1" i="1" smtClean="0">
                          <a:latin typeface="Cambria Math"/>
                          <a:cs typeface="Arial" pitchFamily="34" charset="0"/>
                        </a:rPr>
                        <m:t>𝑹</m:t>
                      </m:r>
                      <m:r>
                        <a:rPr lang="en-US" sz="2600" b="1" i="1" smtClean="0">
                          <a:latin typeface="Cambria Math"/>
                          <a:cs typeface="Arial" pitchFamily="34" charset="0"/>
                        </a:rPr>
                        <m:t>&gt;</m:t>
                      </m:r>
                      <m:r>
                        <a:rPr lang="en-US" sz="2600" b="1" i="1" smtClean="0">
                          <a:latin typeface="Cambria Math"/>
                          <a:cs typeface="Arial" pitchFamily="34" charset="0"/>
                        </a:rPr>
                        <m:t>𝟎</m:t>
                      </m:r>
                    </m:oMath>
                  </a14:m>
                  <a:r>
                    <a:rPr lang="en-US" sz="2600" b="1">
                      <a:latin typeface="Arial" pitchFamily="34" charset="0"/>
                      <a:cs typeface="Arial" pitchFamily="34" charset="0"/>
                    </a:rPr>
                    <a:t> ), </a:t>
                  </a:r>
                </a:p>
                <a:p>
                  <a:pPr algn="just"/>
                  <a:r>
                    <a:rPr lang="en-US" sz="2600" b="1">
                      <a:latin typeface="Arial" pitchFamily="34" charset="0"/>
                      <a:cs typeface="Arial" pitchFamily="34" charset="0"/>
                    </a:rPr>
                    <a:t>kí hiệu là (O; R) là hình gồm tất cả các điểm </a:t>
                  </a:r>
                </a:p>
                <a:p>
                  <a:pPr algn="just"/>
                  <a:r>
                    <a:rPr lang="en-US" sz="2600" b="1">
                      <a:latin typeface="Arial" pitchFamily="34" charset="0"/>
                      <a:cs typeface="Arial" pitchFamily="34" charset="0"/>
                    </a:rPr>
                    <a:t>cách điểm O một khoảng bằng R.</a:t>
                  </a:r>
                </a:p>
              </p:txBody>
            </p:sp>
          </mc:Choice>
          <mc:Fallback xmlns="">
            <p:sp>
              <p:nvSpPr>
                <p:cNvPr id="22" name="TextBox 21"/>
                <p:cNvSpPr txBox="1">
                  <a:spLocks noRot="1" noChangeAspect="1" noMove="1" noResize="1" noEditPoints="1" noAdjustHandles="1" noChangeArrowheads="1" noChangeShapeType="1" noTextEdit="1"/>
                </p:cNvSpPr>
                <p:nvPr/>
              </p:nvSpPr>
              <p:spPr>
                <a:xfrm>
                  <a:off x="629988" y="1371600"/>
                  <a:ext cx="7474660" cy="1292662"/>
                </a:xfrm>
                <a:prstGeom prst="rect">
                  <a:avLst/>
                </a:prstGeom>
                <a:blipFill rotWithShape="1">
                  <a:blip r:embed="rId3"/>
                  <a:stretch>
                    <a:fillRect l="-1468" t="-4245" b="-10849"/>
                  </a:stretch>
                </a:blipFill>
              </p:spPr>
              <p:txBody>
                <a:bodyPr/>
                <a:lstStyle/>
                <a:p>
                  <a:r>
                    <a:rPr lang="en-US">
                      <a:noFill/>
                    </a:rPr>
                    <a:t> </a:t>
                  </a:r>
                </a:p>
              </p:txBody>
            </p:sp>
          </mc:Fallback>
        </mc:AlternateContent>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571248" y="1989356"/>
              <a:ext cx="1113682" cy="1195901"/>
            </a:xfrm>
            <a:prstGeom prst="rect">
              <a:avLst/>
            </a:prstGeom>
          </p:spPr>
        </p:pic>
      </p:grpSp>
      <p:sp>
        <p:nvSpPr>
          <p:cNvPr id="17" name="TextBox 16"/>
          <p:cNvSpPr txBox="1"/>
          <p:nvPr/>
        </p:nvSpPr>
        <p:spPr>
          <a:xfrm>
            <a:off x="447214" y="632700"/>
            <a:ext cx="6713998" cy="477054"/>
          </a:xfrm>
          <a:prstGeom prst="rect">
            <a:avLst/>
          </a:prstGeom>
          <a:noFill/>
        </p:spPr>
        <p:txBody>
          <a:bodyPr wrap="square" rtlCol="0">
            <a:spAutoFit/>
          </a:bodyPr>
          <a:lstStyle/>
          <a:p>
            <a:pPr marL="342900" indent="-342900">
              <a:buFont typeface="Wingdings" pitchFamily="2" charset="2"/>
              <a:buChar char="q"/>
            </a:pPr>
            <a:r>
              <a:rPr lang="vi-VN" sz="2500" b="1" i="1" dirty="0">
                <a:solidFill>
                  <a:srgbClr val="C00000"/>
                </a:solidFill>
                <a:latin typeface="Arial" pitchFamily="34" charset="0"/>
                <a:cs typeface="Arial" pitchFamily="34" charset="0"/>
              </a:rPr>
              <a:t>Đường tròn</a:t>
            </a:r>
            <a:r>
              <a:rPr lang="en-US" sz="2500" b="1" i="1" dirty="0">
                <a:solidFill>
                  <a:srgbClr val="C00000"/>
                </a:solidFill>
                <a:latin typeface="Arial" pitchFamily="34" charset="0"/>
                <a:cs typeface="Arial" pitchFamily="34" charset="0"/>
              </a:rPr>
              <a:t> , </a:t>
            </a:r>
            <a:r>
              <a:rPr lang="en-US" sz="2500" b="1" i="1" dirty="0" err="1">
                <a:solidFill>
                  <a:srgbClr val="C00000"/>
                </a:solidFill>
                <a:latin typeface="Arial" pitchFamily="34" charset="0"/>
                <a:cs typeface="Arial" pitchFamily="34" charset="0"/>
              </a:rPr>
              <a:t>điểm</a:t>
            </a:r>
            <a:r>
              <a:rPr lang="en-US" sz="2500" b="1" i="1" dirty="0">
                <a:solidFill>
                  <a:srgbClr val="C00000"/>
                </a:solidFill>
                <a:latin typeface="Arial" pitchFamily="34" charset="0"/>
                <a:cs typeface="Arial" pitchFamily="34" charset="0"/>
              </a:rPr>
              <a:t> </a:t>
            </a:r>
            <a:r>
              <a:rPr lang="en-US" sz="2500" b="1" i="1" dirty="0" err="1">
                <a:solidFill>
                  <a:srgbClr val="C00000"/>
                </a:solidFill>
                <a:latin typeface="Arial" pitchFamily="34" charset="0"/>
                <a:cs typeface="Arial" pitchFamily="34" charset="0"/>
              </a:rPr>
              <a:t>thuộc</a:t>
            </a:r>
            <a:r>
              <a:rPr lang="en-US" sz="2500" b="1" i="1" dirty="0">
                <a:solidFill>
                  <a:srgbClr val="C00000"/>
                </a:solidFill>
                <a:latin typeface="Arial" pitchFamily="34" charset="0"/>
                <a:cs typeface="Arial" pitchFamily="34" charset="0"/>
              </a:rPr>
              <a:t> </a:t>
            </a:r>
            <a:r>
              <a:rPr lang="vi-VN" sz="2500" b="1" i="1" dirty="0">
                <a:solidFill>
                  <a:srgbClr val="C00000"/>
                </a:solidFill>
                <a:latin typeface="Arial" pitchFamily="34" charset="0"/>
                <a:cs typeface="Arial" pitchFamily="34" charset="0"/>
              </a:rPr>
              <a:t>đường tròn</a:t>
            </a:r>
            <a:r>
              <a:rPr lang="en-US" sz="2500" b="1" i="1" dirty="0">
                <a:solidFill>
                  <a:srgbClr val="C00000"/>
                </a:solidFill>
                <a:latin typeface="Arial" pitchFamily="34" charset="0"/>
                <a:cs typeface="Arial" pitchFamily="34" charset="0"/>
              </a:rPr>
              <a:t> .</a:t>
            </a:r>
            <a:endParaRPr lang="vi-VN" sz="2500" b="1" i="1" dirty="0">
              <a:solidFill>
                <a:srgbClr val="C00000"/>
              </a:solidFill>
              <a:latin typeface="Arial" pitchFamily="34" charset="0"/>
              <a:cs typeface="Arial" pitchFamily="34" charset="0"/>
            </a:endParaRPr>
          </a:p>
        </p:txBody>
      </p:sp>
      <p:sp>
        <p:nvSpPr>
          <p:cNvPr id="18" name="AutoShape 4"/>
          <p:cNvSpPr>
            <a:spLocks noChangeArrowheads="1"/>
          </p:cNvSpPr>
          <p:nvPr/>
        </p:nvSpPr>
        <p:spPr bwMode="gray">
          <a:xfrm>
            <a:off x="447214" y="95249"/>
            <a:ext cx="3106104" cy="438151"/>
          </a:xfrm>
          <a:prstGeom prst="roundRect">
            <a:avLst>
              <a:gd name="adj" fmla="val 50000"/>
            </a:avLst>
          </a:prstGeom>
          <a:solidFill>
            <a:schemeClr val="accent5">
              <a:lumMod val="50000"/>
            </a:schemeClr>
          </a:soli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a:solidFill>
                  <a:schemeClr val="bg1"/>
                </a:solidFill>
                <a:latin typeface="Arial" pitchFamily="34" charset="0"/>
                <a:cs typeface="Arial" pitchFamily="34" charset="0"/>
              </a:rPr>
              <a:t>  1  : </a:t>
            </a:r>
            <a:r>
              <a:rPr lang="vi-VN" sz="1900" b="1">
                <a:solidFill>
                  <a:schemeClr val="bg1"/>
                </a:solidFill>
                <a:latin typeface="Arial" pitchFamily="34" charset="0"/>
                <a:cs typeface="Arial" pitchFamily="34" charset="0"/>
              </a:rPr>
              <a:t>ĐƯỜNG TRÒN</a:t>
            </a:r>
            <a:r>
              <a:rPr lang="en-US" sz="1900" b="1">
                <a:solidFill>
                  <a:schemeClr val="bg1"/>
                </a:solidFill>
                <a:latin typeface="Arial" pitchFamily="34" charset="0"/>
                <a:cs typeface="Arial" pitchFamily="34" charset="0"/>
              </a:rPr>
              <a:t> .</a:t>
            </a:r>
            <a:endParaRPr lang="vi-VN" sz="1900" b="1">
              <a:solidFill>
                <a:schemeClr val="bg1"/>
              </a:solidFill>
              <a:latin typeface="Arial" pitchFamily="34" charset="0"/>
              <a:cs typeface="Arial" pitchFamily="34" charset="0"/>
            </a:endParaRPr>
          </a:p>
        </p:txBody>
      </p:sp>
      <p:pic>
        <p:nvPicPr>
          <p:cNvPr id="798723"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90012" y="876718"/>
            <a:ext cx="2657475" cy="234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20" name="TextBox 19"/>
              <p:cNvSpPr txBox="1"/>
              <p:nvPr/>
            </p:nvSpPr>
            <p:spPr>
              <a:xfrm>
                <a:off x="719246" y="3733800"/>
                <a:ext cx="10785366" cy="1554272"/>
              </a:xfrm>
              <a:prstGeom prst="rect">
                <a:avLst/>
              </a:prstGeom>
              <a:solidFill>
                <a:schemeClr val="accent5">
                  <a:lumMod val="20000"/>
                  <a:lumOff val="80000"/>
                </a:schemeClr>
              </a:solidFill>
            </p:spPr>
            <p:txBody>
              <a:bodyPr wrap="square" rtlCol="0">
                <a:spAutoFit/>
              </a:bodyPr>
              <a:lstStyle/>
              <a:p>
                <a:pPr marL="342900" indent="-342900">
                  <a:buFont typeface="Wingdings" pitchFamily="2" charset="2"/>
                  <a:buChar char="q"/>
                </a:pPr>
                <a:r>
                  <a:rPr lang="en-US" sz="2500" b="1" i="1" dirty="0" err="1">
                    <a:solidFill>
                      <a:schemeClr val="accent6">
                        <a:lumMod val="75000"/>
                      </a:schemeClr>
                    </a:solidFill>
                    <a:latin typeface="Arial" pitchFamily="34" charset="0"/>
                    <a:cs typeface="Arial" pitchFamily="34" charset="0"/>
                  </a:rPr>
                  <a:t>Chú</a:t>
                </a:r>
                <a:r>
                  <a:rPr lang="en-US" sz="2500" b="1" i="1" dirty="0">
                    <a:solidFill>
                      <a:schemeClr val="accent6">
                        <a:lumMod val="75000"/>
                      </a:schemeClr>
                    </a:solidFill>
                    <a:latin typeface="Arial" pitchFamily="34" charset="0"/>
                    <a:cs typeface="Arial" pitchFamily="34" charset="0"/>
                  </a:rPr>
                  <a:t> ý : </a:t>
                </a:r>
                <a:br>
                  <a:rPr lang="en-US" b="1" dirty="0">
                    <a:solidFill>
                      <a:schemeClr val="accent6">
                        <a:lumMod val="75000"/>
                      </a:schemeClr>
                    </a:solidFill>
                    <a:latin typeface="Arial" pitchFamily="34" charset="0"/>
                    <a:cs typeface="Arial" pitchFamily="34" charset="0"/>
                  </a:rPr>
                </a:br>
                <a:r>
                  <a:rPr lang="en-US" b="1" dirty="0">
                    <a:latin typeface="Arial" pitchFamily="34" charset="0"/>
                    <a:cs typeface="Arial" pitchFamily="34" charset="0"/>
                  </a:rPr>
                  <a:t>- </a:t>
                </a:r>
                <a:r>
                  <a:rPr lang="en-US" sz="2300" b="1" dirty="0" err="1">
                    <a:latin typeface="Arial" pitchFamily="34" charset="0"/>
                    <a:cs typeface="Arial" pitchFamily="34" charset="0"/>
                  </a:rPr>
                  <a:t>Khi</a:t>
                </a:r>
                <a:r>
                  <a:rPr lang="en-US" sz="2300" b="1" dirty="0">
                    <a:latin typeface="Arial" pitchFamily="34" charset="0"/>
                    <a:cs typeface="Arial" pitchFamily="34" charset="0"/>
                  </a:rPr>
                  <a:t> </a:t>
                </a:r>
                <a:r>
                  <a:rPr lang="en-US" sz="2300" b="1" dirty="0" err="1">
                    <a:latin typeface="Arial" pitchFamily="34" charset="0"/>
                    <a:cs typeface="Arial" pitchFamily="34" charset="0"/>
                  </a:rPr>
                  <a:t>không</a:t>
                </a:r>
                <a:r>
                  <a:rPr lang="en-US" sz="2300" b="1" dirty="0">
                    <a:latin typeface="Arial" pitchFamily="34" charset="0"/>
                    <a:cs typeface="Arial" pitchFamily="34" charset="0"/>
                  </a:rPr>
                  <a:t> </a:t>
                </a:r>
                <a:r>
                  <a:rPr lang="en-US" sz="2300" b="1" dirty="0" err="1">
                    <a:latin typeface="Arial" pitchFamily="34" charset="0"/>
                    <a:cs typeface="Arial" pitchFamily="34" charset="0"/>
                  </a:rPr>
                  <a:t>cần</a:t>
                </a:r>
                <a:r>
                  <a:rPr lang="en-US" sz="2300" b="1" dirty="0">
                    <a:latin typeface="Arial" pitchFamily="34" charset="0"/>
                    <a:cs typeface="Arial" pitchFamily="34" charset="0"/>
                  </a:rPr>
                  <a:t> </a:t>
                </a:r>
                <a:r>
                  <a:rPr lang="en-US" sz="2300" b="1" dirty="0" err="1">
                    <a:latin typeface="Arial" pitchFamily="34" charset="0"/>
                    <a:cs typeface="Arial" pitchFamily="34" charset="0"/>
                  </a:rPr>
                  <a:t>để</a:t>
                </a:r>
                <a:r>
                  <a:rPr lang="en-US" sz="2300" b="1" dirty="0">
                    <a:latin typeface="Arial" pitchFamily="34" charset="0"/>
                    <a:cs typeface="Arial" pitchFamily="34" charset="0"/>
                  </a:rPr>
                  <a:t> ý </a:t>
                </a:r>
                <a:r>
                  <a:rPr lang="en-US" sz="2300" b="1" dirty="0" err="1">
                    <a:latin typeface="Arial" pitchFamily="34" charset="0"/>
                    <a:cs typeface="Arial" pitchFamily="34" charset="0"/>
                  </a:rPr>
                  <a:t>đến</a:t>
                </a:r>
                <a:r>
                  <a:rPr lang="en-US" sz="2300" b="1" dirty="0">
                    <a:latin typeface="Arial" pitchFamily="34" charset="0"/>
                    <a:cs typeface="Arial" pitchFamily="34" charset="0"/>
                  </a:rPr>
                  <a:t> </a:t>
                </a:r>
                <a:r>
                  <a:rPr lang="en-US" sz="2300" b="1" dirty="0" err="1">
                    <a:latin typeface="Arial" pitchFamily="34" charset="0"/>
                    <a:cs typeface="Arial" pitchFamily="34" charset="0"/>
                  </a:rPr>
                  <a:t>bán</a:t>
                </a:r>
                <a:r>
                  <a:rPr lang="en-US" sz="2300" b="1" dirty="0">
                    <a:latin typeface="Arial" pitchFamily="34" charset="0"/>
                    <a:cs typeface="Arial" pitchFamily="34" charset="0"/>
                  </a:rPr>
                  <a:t> </a:t>
                </a:r>
                <a:r>
                  <a:rPr lang="en-US" sz="2300" b="1" dirty="0" err="1">
                    <a:latin typeface="Arial" pitchFamily="34" charset="0"/>
                    <a:cs typeface="Arial" pitchFamily="34" charset="0"/>
                  </a:rPr>
                  <a:t>kính</a:t>
                </a:r>
                <a:r>
                  <a:rPr lang="en-US" sz="2300" b="1" dirty="0">
                    <a:latin typeface="Arial" pitchFamily="34" charset="0"/>
                    <a:cs typeface="Arial" pitchFamily="34" charset="0"/>
                  </a:rPr>
                  <a:t> , ta </a:t>
                </a:r>
                <a:r>
                  <a:rPr lang="en-US" sz="2300" b="1" dirty="0" err="1">
                    <a:latin typeface="Arial" pitchFamily="34" charset="0"/>
                    <a:cs typeface="Arial" pitchFamily="34" charset="0"/>
                  </a:rPr>
                  <a:t>kí</a:t>
                </a:r>
                <a:r>
                  <a:rPr lang="en-US" sz="2300" b="1" dirty="0">
                    <a:latin typeface="Arial" pitchFamily="34" charset="0"/>
                    <a:cs typeface="Arial" pitchFamily="34" charset="0"/>
                  </a:rPr>
                  <a:t> </a:t>
                </a:r>
                <a:r>
                  <a:rPr lang="en-US" sz="2300" b="1" dirty="0" err="1">
                    <a:latin typeface="Arial" pitchFamily="34" charset="0"/>
                    <a:cs typeface="Arial" pitchFamily="34" charset="0"/>
                  </a:rPr>
                  <a:t>hiệu</a:t>
                </a:r>
                <a:r>
                  <a:rPr lang="en-US" sz="2300" b="1" dirty="0">
                    <a:latin typeface="Arial" pitchFamily="34" charset="0"/>
                    <a:cs typeface="Arial" pitchFamily="34" charset="0"/>
                  </a:rPr>
                  <a:t> </a:t>
                </a:r>
                <a:r>
                  <a:rPr lang="vi-VN" sz="2300" b="1" dirty="0">
                    <a:latin typeface="Arial" pitchFamily="34" charset="0"/>
                    <a:cs typeface="Arial" pitchFamily="34" charset="0"/>
                  </a:rPr>
                  <a:t>đường tròn</a:t>
                </a:r>
                <a:r>
                  <a:rPr lang="en-US" sz="2300" b="1" dirty="0">
                    <a:latin typeface="Arial" pitchFamily="34" charset="0"/>
                    <a:cs typeface="Arial" pitchFamily="34" charset="0"/>
                  </a:rPr>
                  <a:t> </a:t>
                </a:r>
                <a:r>
                  <a:rPr lang="en-US" sz="2300" b="1" dirty="0" err="1">
                    <a:latin typeface="Arial" pitchFamily="34" charset="0"/>
                    <a:cs typeface="Arial" pitchFamily="34" charset="0"/>
                  </a:rPr>
                  <a:t>tâm</a:t>
                </a:r>
                <a:r>
                  <a:rPr lang="en-US" sz="2300" b="1" dirty="0">
                    <a:latin typeface="Arial" pitchFamily="34" charset="0"/>
                    <a:cs typeface="Arial" pitchFamily="34" charset="0"/>
                  </a:rPr>
                  <a:t> O </a:t>
                </a:r>
                <a:r>
                  <a:rPr lang="en-US" sz="2300" b="1" dirty="0" err="1">
                    <a:latin typeface="Arial" pitchFamily="34" charset="0"/>
                    <a:cs typeface="Arial" pitchFamily="34" charset="0"/>
                  </a:rPr>
                  <a:t>là</a:t>
                </a:r>
                <a:r>
                  <a:rPr lang="en-US" sz="2300" b="1" dirty="0">
                    <a:latin typeface="Arial" pitchFamily="34" charset="0"/>
                    <a:cs typeface="Arial" pitchFamily="34" charset="0"/>
                  </a:rPr>
                  <a:t> (O)</a:t>
                </a:r>
                <a:br>
                  <a:rPr lang="en-US" sz="2300" b="1" dirty="0">
                    <a:latin typeface="Arial" pitchFamily="34" charset="0"/>
                    <a:cs typeface="Arial" pitchFamily="34" charset="0"/>
                  </a:rPr>
                </a:br>
                <a:r>
                  <a:rPr lang="en-US" sz="2300" b="1" dirty="0">
                    <a:latin typeface="Arial" pitchFamily="34" charset="0"/>
                    <a:cs typeface="Arial" pitchFamily="34" charset="0"/>
                  </a:rPr>
                  <a:t>- </a:t>
                </a:r>
                <a:r>
                  <a:rPr lang="en-US" sz="2300" b="1" dirty="0" err="1">
                    <a:latin typeface="Arial" pitchFamily="34" charset="0"/>
                    <a:cs typeface="Arial" pitchFamily="34" charset="0"/>
                  </a:rPr>
                  <a:t>Nếu</a:t>
                </a:r>
                <a:r>
                  <a:rPr lang="en-US" sz="2300" b="1" dirty="0">
                    <a:latin typeface="Arial" pitchFamily="34" charset="0"/>
                    <a:cs typeface="Arial" pitchFamily="34" charset="0"/>
                  </a:rPr>
                  <a:t> A </a:t>
                </a:r>
                <a:r>
                  <a:rPr lang="en-US" sz="2300" b="1" dirty="0" err="1">
                    <a:latin typeface="Arial" pitchFamily="34" charset="0"/>
                    <a:cs typeface="Arial" pitchFamily="34" charset="0"/>
                  </a:rPr>
                  <a:t>là</a:t>
                </a:r>
                <a:r>
                  <a:rPr lang="en-US" sz="2300" b="1" dirty="0">
                    <a:latin typeface="Arial" pitchFamily="34" charset="0"/>
                    <a:cs typeface="Arial" pitchFamily="34" charset="0"/>
                  </a:rPr>
                  <a:t> </a:t>
                </a:r>
                <a:r>
                  <a:rPr lang="en-US" sz="2300" b="1" dirty="0" err="1">
                    <a:latin typeface="Arial" pitchFamily="34" charset="0"/>
                    <a:cs typeface="Arial" pitchFamily="34" charset="0"/>
                  </a:rPr>
                  <a:t>một</a:t>
                </a:r>
                <a:r>
                  <a:rPr lang="en-US" sz="2300" b="1" dirty="0">
                    <a:latin typeface="Arial" pitchFamily="34" charset="0"/>
                    <a:cs typeface="Arial" pitchFamily="34" charset="0"/>
                  </a:rPr>
                  <a:t> </a:t>
                </a:r>
                <a:r>
                  <a:rPr lang="en-US" sz="2300" b="1" dirty="0" err="1">
                    <a:latin typeface="Arial" pitchFamily="34" charset="0"/>
                    <a:cs typeface="Arial" pitchFamily="34" charset="0"/>
                  </a:rPr>
                  <a:t>điểm</a:t>
                </a:r>
                <a:r>
                  <a:rPr lang="en-US" sz="2300" b="1" dirty="0">
                    <a:latin typeface="Arial" pitchFamily="34" charset="0"/>
                    <a:cs typeface="Arial" pitchFamily="34" charset="0"/>
                  </a:rPr>
                  <a:t> </a:t>
                </a:r>
                <a:r>
                  <a:rPr lang="en-US" sz="2300" b="1" dirty="0" err="1">
                    <a:latin typeface="Arial" pitchFamily="34" charset="0"/>
                    <a:cs typeface="Arial" pitchFamily="34" charset="0"/>
                  </a:rPr>
                  <a:t>của</a:t>
                </a:r>
                <a:r>
                  <a:rPr lang="en-US" sz="2300" b="1" dirty="0">
                    <a:latin typeface="Arial" pitchFamily="34" charset="0"/>
                    <a:cs typeface="Arial" pitchFamily="34" charset="0"/>
                  </a:rPr>
                  <a:t> </a:t>
                </a:r>
                <a:r>
                  <a:rPr lang="vi-VN" sz="2300" b="1" dirty="0">
                    <a:latin typeface="Arial" pitchFamily="34" charset="0"/>
                    <a:cs typeface="Arial" pitchFamily="34" charset="0"/>
                  </a:rPr>
                  <a:t>đường tròn</a:t>
                </a:r>
                <a:r>
                  <a:rPr lang="en-US" sz="2300" b="1" dirty="0">
                    <a:latin typeface="Arial" pitchFamily="34" charset="0"/>
                    <a:cs typeface="Arial" pitchFamily="34" charset="0"/>
                  </a:rPr>
                  <a:t> (O) </a:t>
                </a:r>
                <a:r>
                  <a:rPr lang="en-US" sz="2300" b="1" dirty="0" err="1">
                    <a:latin typeface="Arial" pitchFamily="34" charset="0"/>
                    <a:cs typeface="Arial" pitchFamily="34" charset="0"/>
                  </a:rPr>
                  <a:t>thì</a:t>
                </a:r>
                <a:r>
                  <a:rPr lang="en-US" sz="2300" b="1" dirty="0">
                    <a:latin typeface="Arial" pitchFamily="34" charset="0"/>
                    <a:cs typeface="Arial" pitchFamily="34" charset="0"/>
                  </a:rPr>
                  <a:t> ta </a:t>
                </a:r>
                <a:r>
                  <a:rPr lang="en-US" sz="2300" b="1" dirty="0" err="1">
                    <a:latin typeface="Arial" pitchFamily="34" charset="0"/>
                    <a:cs typeface="Arial" pitchFamily="34" charset="0"/>
                  </a:rPr>
                  <a:t>viết</a:t>
                </a:r>
                <a:r>
                  <a:rPr lang="en-US" sz="2300" b="1" dirty="0">
                    <a:latin typeface="Arial" pitchFamily="34" charset="0"/>
                    <a:cs typeface="Arial" pitchFamily="34" charset="0"/>
                  </a:rPr>
                  <a:t> </a:t>
                </a:r>
                <a14:m>
                  <m:oMath xmlns:m="http://schemas.openxmlformats.org/officeDocument/2006/math">
                    <m:r>
                      <a:rPr lang="en-US" sz="2300" b="1" i="1" smtClean="0">
                        <a:latin typeface="Cambria Math"/>
                        <a:cs typeface="Arial" pitchFamily="34" charset="0"/>
                      </a:rPr>
                      <m:t>𝑨</m:t>
                    </m:r>
                    <m:r>
                      <a:rPr lang="en-US" sz="2300" b="1" i="1" smtClean="0">
                        <a:latin typeface="Cambria Math"/>
                        <a:ea typeface="Cambria Math"/>
                        <a:cs typeface="Arial" pitchFamily="34" charset="0"/>
                      </a:rPr>
                      <m:t>∈(</m:t>
                    </m:r>
                    <m:r>
                      <a:rPr lang="en-US" sz="2300" b="1" i="1" smtClean="0">
                        <a:latin typeface="Cambria Math"/>
                        <a:ea typeface="Cambria Math"/>
                        <a:cs typeface="Arial" pitchFamily="34" charset="0"/>
                      </a:rPr>
                      <m:t>𝑶</m:t>
                    </m:r>
                    <m:r>
                      <a:rPr lang="en-US" sz="2300" b="1" i="1" smtClean="0">
                        <a:latin typeface="Cambria Math"/>
                        <a:ea typeface="Cambria Math"/>
                        <a:cs typeface="Arial" pitchFamily="34" charset="0"/>
                      </a:rPr>
                      <m:t>)</m:t>
                    </m:r>
                  </m:oMath>
                </a14:m>
                <a:r>
                  <a:rPr lang="en-US" sz="2300" b="1" dirty="0">
                    <a:latin typeface="Arial" pitchFamily="34" charset="0"/>
                    <a:cs typeface="Arial" pitchFamily="34" charset="0"/>
                  </a:rPr>
                  <a:t> . </a:t>
                </a:r>
                <a:r>
                  <a:rPr lang="en-US" sz="2300" b="1" dirty="0" err="1">
                    <a:latin typeface="Arial" pitchFamily="34" charset="0"/>
                    <a:cs typeface="Arial" pitchFamily="34" charset="0"/>
                  </a:rPr>
                  <a:t>Khi</a:t>
                </a:r>
                <a:r>
                  <a:rPr lang="en-US" sz="2300" b="1" dirty="0">
                    <a:latin typeface="Arial" pitchFamily="34" charset="0"/>
                    <a:cs typeface="Arial" pitchFamily="34" charset="0"/>
                  </a:rPr>
                  <a:t> </a:t>
                </a:r>
                <a:r>
                  <a:rPr lang="en-US" sz="2300" b="1" dirty="0" err="1">
                    <a:latin typeface="Arial" pitchFamily="34" charset="0"/>
                    <a:cs typeface="Arial" pitchFamily="34" charset="0"/>
                  </a:rPr>
                  <a:t>đó</a:t>
                </a:r>
                <a:r>
                  <a:rPr lang="en-US" sz="2300" b="1" dirty="0">
                    <a:latin typeface="Arial" pitchFamily="34" charset="0"/>
                    <a:cs typeface="Arial" pitchFamily="34" charset="0"/>
                  </a:rPr>
                  <a:t> ta </a:t>
                </a:r>
                <a:r>
                  <a:rPr lang="en-US" sz="2300" b="1" dirty="0" err="1">
                    <a:latin typeface="Arial" pitchFamily="34" charset="0"/>
                    <a:cs typeface="Arial" pitchFamily="34" charset="0"/>
                  </a:rPr>
                  <a:t>còn</a:t>
                </a:r>
                <a:r>
                  <a:rPr lang="en-US" sz="2300" b="1" dirty="0">
                    <a:latin typeface="Arial" pitchFamily="34" charset="0"/>
                    <a:cs typeface="Arial" pitchFamily="34" charset="0"/>
                  </a:rPr>
                  <a:t> </a:t>
                </a:r>
                <a:r>
                  <a:rPr lang="en-US" sz="2300" b="1" dirty="0" err="1">
                    <a:latin typeface="Arial" pitchFamily="34" charset="0"/>
                    <a:cs typeface="Arial" pitchFamily="34" charset="0"/>
                  </a:rPr>
                  <a:t>nói</a:t>
                </a:r>
                <a:r>
                  <a:rPr lang="en-US" sz="2300" b="1" dirty="0">
                    <a:latin typeface="Arial" pitchFamily="34" charset="0"/>
                    <a:cs typeface="Arial" pitchFamily="34" charset="0"/>
                  </a:rPr>
                  <a:t> </a:t>
                </a:r>
                <a:r>
                  <a:rPr lang="vi-VN" sz="2300" b="1" dirty="0">
                    <a:latin typeface="Arial" pitchFamily="34" charset="0"/>
                    <a:cs typeface="Arial" pitchFamily="34" charset="0"/>
                  </a:rPr>
                  <a:t>đường tròn</a:t>
                </a:r>
                <a:r>
                  <a:rPr lang="en-US" sz="2300" b="1" dirty="0">
                    <a:latin typeface="Arial" pitchFamily="34" charset="0"/>
                    <a:cs typeface="Arial" pitchFamily="34" charset="0"/>
                  </a:rPr>
                  <a:t> (O) </a:t>
                </a:r>
                <a:r>
                  <a:rPr lang="en-US" sz="2300" b="1" dirty="0" err="1">
                    <a:latin typeface="Arial" pitchFamily="34" charset="0"/>
                    <a:cs typeface="Arial" pitchFamily="34" charset="0"/>
                  </a:rPr>
                  <a:t>đi</a:t>
                </a:r>
                <a:r>
                  <a:rPr lang="en-US" sz="2300" b="1" dirty="0">
                    <a:latin typeface="Arial" pitchFamily="34" charset="0"/>
                    <a:cs typeface="Arial" pitchFamily="34" charset="0"/>
                  </a:rPr>
                  <a:t> qua </a:t>
                </a:r>
                <a:r>
                  <a:rPr lang="en-US" sz="2300" b="1" dirty="0" err="1">
                    <a:latin typeface="Arial" pitchFamily="34" charset="0"/>
                    <a:cs typeface="Arial" pitchFamily="34" charset="0"/>
                  </a:rPr>
                  <a:t>điểm</a:t>
                </a:r>
                <a:r>
                  <a:rPr lang="en-US" sz="2300" b="1" dirty="0">
                    <a:latin typeface="Arial" pitchFamily="34" charset="0"/>
                    <a:cs typeface="Arial" pitchFamily="34" charset="0"/>
                  </a:rPr>
                  <a:t> A, hay </a:t>
                </a:r>
                <a:r>
                  <a:rPr lang="en-US" sz="2300" b="1" dirty="0" err="1">
                    <a:latin typeface="Arial" pitchFamily="34" charset="0"/>
                    <a:cs typeface="Arial" pitchFamily="34" charset="0"/>
                  </a:rPr>
                  <a:t>điểm</a:t>
                </a:r>
                <a:r>
                  <a:rPr lang="en-US" sz="2300" b="1" dirty="0">
                    <a:latin typeface="Arial" pitchFamily="34" charset="0"/>
                    <a:cs typeface="Arial" pitchFamily="34" charset="0"/>
                  </a:rPr>
                  <a:t> A </a:t>
                </a:r>
                <a:r>
                  <a:rPr lang="en-US" sz="2300" b="1" dirty="0" err="1">
                    <a:latin typeface="Arial" pitchFamily="34" charset="0"/>
                    <a:cs typeface="Arial" pitchFamily="34" charset="0"/>
                  </a:rPr>
                  <a:t>nằm</a:t>
                </a:r>
                <a:r>
                  <a:rPr lang="en-US" sz="2300" b="1" dirty="0">
                    <a:latin typeface="Arial" pitchFamily="34" charset="0"/>
                    <a:cs typeface="Arial" pitchFamily="34" charset="0"/>
                  </a:rPr>
                  <a:t> </a:t>
                </a:r>
                <a:r>
                  <a:rPr lang="en-US" sz="2300" b="1" dirty="0" err="1">
                    <a:latin typeface="Arial" pitchFamily="34" charset="0"/>
                    <a:cs typeface="Arial" pitchFamily="34" charset="0"/>
                  </a:rPr>
                  <a:t>trên</a:t>
                </a:r>
                <a:r>
                  <a:rPr lang="en-US" sz="2300" b="1" dirty="0">
                    <a:latin typeface="Arial" pitchFamily="34" charset="0"/>
                    <a:cs typeface="Arial" pitchFamily="34" charset="0"/>
                  </a:rPr>
                  <a:t> </a:t>
                </a:r>
                <a:r>
                  <a:rPr lang="vi-VN" sz="2300" b="1" dirty="0">
                    <a:latin typeface="Arial" pitchFamily="34" charset="0"/>
                    <a:cs typeface="Arial" pitchFamily="34" charset="0"/>
                  </a:rPr>
                  <a:t>đường tròn</a:t>
                </a:r>
                <a:r>
                  <a:rPr lang="en-US" sz="2300" b="1" dirty="0">
                    <a:latin typeface="Arial" pitchFamily="34" charset="0"/>
                    <a:cs typeface="Arial" pitchFamily="34" charset="0"/>
                  </a:rPr>
                  <a:t> (O)</a:t>
                </a:r>
                <a:endParaRPr lang="vi-VN" sz="2300" b="1" dirty="0">
                  <a:latin typeface="Arial" pitchFamily="34" charset="0"/>
                  <a:cs typeface="Arial" pitchFamily="34" charset="0"/>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719246" y="3733800"/>
                <a:ext cx="10785366" cy="1554272"/>
              </a:xfrm>
              <a:prstGeom prst="rect">
                <a:avLst/>
              </a:prstGeom>
              <a:blipFill rotWithShape="1">
                <a:blip r:embed="rId6"/>
                <a:stretch>
                  <a:fillRect l="-848" t="-2756" b="-7874"/>
                </a:stretch>
              </a:blipFill>
            </p:spPr>
            <p:txBody>
              <a:bodyPr/>
              <a:lstStyle/>
              <a:p>
                <a:r>
                  <a:rPr lang="en-US">
                    <a:noFill/>
                  </a:rPr>
                  <a:t> </a:t>
                </a:r>
              </a:p>
            </p:txBody>
          </p:sp>
        </mc:Fallback>
      </mc:AlternateContent>
    </p:spTree>
    <p:extLst>
      <p:ext uri="{BB962C8B-B14F-4D97-AF65-F5344CB8AC3E}">
        <p14:creationId xmlns:p14="http://schemas.microsoft.com/office/powerpoint/2010/main" val="3240715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798723"/>
                                        </p:tgtEl>
                                        <p:attrNameLst>
                                          <p:attrName>style.visibility</p:attrName>
                                        </p:attrNameLst>
                                      </p:cBhvr>
                                      <p:to>
                                        <p:strVal val="visible"/>
                                      </p:to>
                                    </p:set>
                                    <p:animEffect transition="in" filter="wipe(left)">
                                      <p:cBhvr>
                                        <p:cTn id="16" dur="500"/>
                                        <p:tgtEl>
                                          <p:spTgt spid="79872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left)">
                                      <p:cBhvr>
                                        <p:cTn id="2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447214" y="632700"/>
            <a:ext cx="6866398" cy="477054"/>
          </a:xfrm>
          <a:prstGeom prst="rect">
            <a:avLst/>
          </a:prstGeom>
          <a:noFill/>
        </p:spPr>
        <p:txBody>
          <a:bodyPr wrap="square" rtlCol="0">
            <a:spAutoFit/>
          </a:bodyPr>
          <a:lstStyle/>
          <a:p>
            <a:pPr marL="342900" indent="-342900">
              <a:buFont typeface="Wingdings" pitchFamily="2" charset="2"/>
              <a:buChar char="q"/>
            </a:pPr>
            <a:r>
              <a:rPr lang="vi-VN" sz="2500" b="1" i="1">
                <a:solidFill>
                  <a:srgbClr val="C00000"/>
                </a:solidFill>
                <a:latin typeface="Arial" pitchFamily="34" charset="0"/>
                <a:cs typeface="Arial" pitchFamily="34" charset="0"/>
              </a:rPr>
              <a:t>Đường tròn</a:t>
            </a:r>
            <a:r>
              <a:rPr lang="en-US" sz="2500" b="1" i="1">
                <a:solidFill>
                  <a:srgbClr val="C00000"/>
                </a:solidFill>
                <a:latin typeface="Arial" pitchFamily="34" charset="0"/>
                <a:cs typeface="Arial" pitchFamily="34" charset="0"/>
              </a:rPr>
              <a:t> , điểm thuộc </a:t>
            </a:r>
            <a:r>
              <a:rPr lang="vi-VN" sz="2500" b="1" i="1">
                <a:solidFill>
                  <a:srgbClr val="C00000"/>
                </a:solidFill>
                <a:latin typeface="Arial" pitchFamily="34" charset="0"/>
                <a:cs typeface="Arial" pitchFamily="34" charset="0"/>
              </a:rPr>
              <a:t>đường tròn</a:t>
            </a:r>
            <a:r>
              <a:rPr lang="en-US" sz="2500" b="1" i="1">
                <a:solidFill>
                  <a:srgbClr val="C00000"/>
                </a:solidFill>
                <a:latin typeface="Arial" pitchFamily="34" charset="0"/>
                <a:cs typeface="Arial" pitchFamily="34" charset="0"/>
              </a:rPr>
              <a:t> </a:t>
            </a:r>
            <a:r>
              <a:rPr lang="en-US" sz="2200" b="1" i="1">
                <a:solidFill>
                  <a:schemeClr val="tx2">
                    <a:lumMod val="75000"/>
                  </a:schemeClr>
                </a:solidFill>
                <a:latin typeface="Arial" pitchFamily="34" charset="0"/>
                <a:cs typeface="Arial" pitchFamily="34" charset="0"/>
              </a:rPr>
              <a:t>.</a:t>
            </a:r>
            <a:endParaRPr lang="vi-VN" sz="2200" b="1" i="1">
              <a:solidFill>
                <a:schemeClr val="tx2">
                  <a:lumMod val="75000"/>
                </a:schemeClr>
              </a:solidFill>
              <a:latin typeface="Arial" pitchFamily="34" charset="0"/>
              <a:cs typeface="Arial" pitchFamily="34" charset="0"/>
            </a:endParaRPr>
          </a:p>
        </p:txBody>
      </p:sp>
      <p:sp>
        <p:nvSpPr>
          <p:cNvPr id="18" name="AutoShape 4"/>
          <p:cNvSpPr>
            <a:spLocks noChangeArrowheads="1"/>
          </p:cNvSpPr>
          <p:nvPr/>
        </p:nvSpPr>
        <p:spPr bwMode="gray">
          <a:xfrm>
            <a:off x="447214" y="95249"/>
            <a:ext cx="3106104" cy="438151"/>
          </a:xfrm>
          <a:prstGeom prst="roundRect">
            <a:avLst>
              <a:gd name="adj" fmla="val 50000"/>
            </a:avLst>
          </a:prstGeom>
          <a:solidFill>
            <a:schemeClr val="accent5">
              <a:lumMod val="50000"/>
            </a:schemeClr>
          </a:soli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a:solidFill>
                  <a:schemeClr val="bg1"/>
                </a:solidFill>
                <a:latin typeface="Arial" pitchFamily="34" charset="0"/>
                <a:cs typeface="Arial" pitchFamily="34" charset="0"/>
              </a:rPr>
              <a:t>  1  . </a:t>
            </a:r>
            <a:r>
              <a:rPr lang="vi-VN" sz="1900" b="1">
                <a:solidFill>
                  <a:schemeClr val="bg1"/>
                </a:solidFill>
                <a:latin typeface="Arial" pitchFamily="34" charset="0"/>
                <a:cs typeface="Arial" pitchFamily="34" charset="0"/>
              </a:rPr>
              <a:t>ĐƯỜNG TRÒN</a:t>
            </a:r>
            <a:r>
              <a:rPr lang="en-US" sz="1900" b="1">
                <a:solidFill>
                  <a:schemeClr val="bg1"/>
                </a:solidFill>
                <a:latin typeface="Arial" pitchFamily="34" charset="0"/>
                <a:cs typeface="Arial" pitchFamily="34" charset="0"/>
              </a:rPr>
              <a:t> .</a:t>
            </a:r>
            <a:endParaRPr lang="vi-VN" sz="1900" b="1">
              <a:solidFill>
                <a:schemeClr val="bg1"/>
              </a:solidFill>
              <a:latin typeface="Arial" pitchFamily="34" charset="0"/>
              <a:cs typeface="Arial" pitchFamily="34" charset="0"/>
            </a:endParaRPr>
          </a:p>
        </p:txBody>
      </p:sp>
      <p:grpSp>
        <p:nvGrpSpPr>
          <p:cNvPr id="2" name="Group 1"/>
          <p:cNvGrpSpPr/>
          <p:nvPr/>
        </p:nvGrpSpPr>
        <p:grpSpPr>
          <a:xfrm>
            <a:off x="150812" y="1190668"/>
            <a:ext cx="8785422" cy="3305132"/>
            <a:chOff x="280790" y="1190668"/>
            <a:chExt cx="8785422" cy="3305132"/>
          </a:xfrm>
        </p:grpSpPr>
        <p:sp>
          <p:nvSpPr>
            <p:cNvPr id="11" name="Rounded Rectangle 10"/>
            <p:cNvSpPr/>
            <p:nvPr/>
          </p:nvSpPr>
          <p:spPr>
            <a:xfrm>
              <a:off x="719245" y="1232594"/>
              <a:ext cx="8346967" cy="3263206"/>
            </a:xfrm>
            <a:prstGeom prst="roundRect">
              <a:avLst>
                <a:gd name="adj" fmla="val 3662"/>
              </a:avLst>
            </a:prstGeom>
            <a:solidFill>
              <a:schemeClr val="bg2"/>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mc:Choice xmlns:a14="http://schemas.microsoft.com/office/drawing/2010/main" Requires="a14">
            <p:sp>
              <p:nvSpPr>
                <p:cNvPr id="12" name="TextBox 11"/>
                <p:cNvSpPr txBox="1"/>
                <p:nvPr/>
              </p:nvSpPr>
              <p:spPr>
                <a:xfrm>
                  <a:off x="1108544" y="1365409"/>
                  <a:ext cx="7877528" cy="2215991"/>
                </a:xfrm>
                <a:prstGeom prst="rect">
                  <a:avLst/>
                </a:prstGeom>
                <a:noFill/>
              </p:spPr>
              <p:txBody>
                <a:bodyPr wrap="square" rtlCol="0">
                  <a:spAutoFit/>
                </a:bodyPr>
                <a:lstStyle/>
                <a:p>
                  <a:pPr marL="457200" indent="-457200">
                    <a:buFont typeface="+mj-lt"/>
                    <a:buAutoNum type="arabicPeriod"/>
                  </a:pPr>
                  <a:r>
                    <a:rPr lang="en-US" sz="2300" b="1">
                      <a:latin typeface="Arial" pitchFamily="34" charset="0"/>
                      <a:cs typeface="Arial" pitchFamily="34" charset="0"/>
                    </a:rPr>
                    <a:t>Trên Hình 5.1, ta thấy điểm A nằm trên, điểm C nằm trong và điểm B nằm ngoài </a:t>
                  </a:r>
                  <a:r>
                    <a:rPr lang="vi-VN" sz="2300" b="1">
                      <a:latin typeface="Arial" pitchFamily="34" charset="0"/>
                      <a:cs typeface="Arial" pitchFamily="34" charset="0"/>
                    </a:rPr>
                    <a:t>đường tròn</a:t>
                  </a:r>
                  <a:r>
                    <a:rPr lang="en-US" sz="2300" b="1">
                      <a:latin typeface="Arial" pitchFamily="34" charset="0"/>
                      <a:cs typeface="Arial" pitchFamily="34" charset="0"/>
                    </a:rPr>
                    <a:t> (O). </a:t>
                  </a:r>
                  <a:br>
                    <a:rPr lang="en-US" sz="2300" b="1">
                      <a:latin typeface="Arial" pitchFamily="34" charset="0"/>
                      <a:cs typeface="Arial" pitchFamily="34" charset="0"/>
                    </a:rPr>
                  </a:br>
                  <a:r>
                    <a:rPr lang="en-US" sz="2300" b="1">
                      <a:latin typeface="Arial" pitchFamily="34" charset="0"/>
                      <a:cs typeface="Arial" pitchFamily="34" charset="0"/>
                    </a:rPr>
                    <a:t>Tổng quát :</a:t>
                  </a:r>
                  <a:br>
                    <a:rPr lang="en-US" sz="2300" b="1">
                      <a:latin typeface="Arial" pitchFamily="34" charset="0"/>
                      <a:cs typeface="Arial" pitchFamily="34" charset="0"/>
                    </a:rPr>
                  </a:br>
                  <a:r>
                    <a:rPr lang="en-US" sz="2300" b="1">
                      <a:latin typeface="Arial" pitchFamily="34" charset="0"/>
                      <a:cs typeface="Arial" pitchFamily="34" charset="0"/>
                    </a:rPr>
                    <a:t>- Điểm M </a:t>
                  </a:r>
                  <a:r>
                    <a:rPr lang="en-US" sz="2300" b="1" i="1">
                      <a:solidFill>
                        <a:srgbClr val="C00000"/>
                      </a:solidFill>
                      <a:latin typeface="Arial" pitchFamily="34" charset="0"/>
                      <a:cs typeface="Arial" pitchFamily="34" charset="0"/>
                    </a:rPr>
                    <a:t>nằm trên </a:t>
                  </a:r>
                  <a:r>
                    <a:rPr lang="vi-VN" sz="2300" b="1">
                      <a:latin typeface="Arial" pitchFamily="34" charset="0"/>
                      <a:cs typeface="Arial" pitchFamily="34" charset="0"/>
                    </a:rPr>
                    <a:t>đường tròn</a:t>
                  </a:r>
                  <a:r>
                    <a:rPr lang="en-US" sz="2300" b="1">
                      <a:latin typeface="Arial" pitchFamily="34" charset="0"/>
                      <a:cs typeface="Arial" pitchFamily="34" charset="0"/>
                    </a:rPr>
                    <a:t> (O; R) nếu OM = R</a:t>
                  </a:r>
                  <a:br>
                    <a:rPr lang="en-US" sz="2300" b="1">
                      <a:latin typeface="Arial" pitchFamily="34" charset="0"/>
                      <a:cs typeface="Arial" pitchFamily="34" charset="0"/>
                    </a:rPr>
                  </a:br>
                  <a:r>
                    <a:rPr lang="en-US" sz="2300" b="1">
                      <a:latin typeface="Arial" pitchFamily="34" charset="0"/>
                      <a:cs typeface="Arial" pitchFamily="34" charset="0"/>
                    </a:rPr>
                    <a:t>- Điểm M </a:t>
                  </a:r>
                  <a:r>
                    <a:rPr lang="en-US" sz="2300" b="1" i="1">
                      <a:solidFill>
                        <a:srgbClr val="C00000"/>
                      </a:solidFill>
                      <a:latin typeface="Arial" pitchFamily="34" charset="0"/>
                      <a:cs typeface="Arial" pitchFamily="34" charset="0"/>
                    </a:rPr>
                    <a:t>nằm trong </a:t>
                  </a:r>
                  <a:r>
                    <a:rPr lang="vi-VN" sz="2300" b="1">
                      <a:latin typeface="Arial" pitchFamily="34" charset="0"/>
                      <a:cs typeface="Arial" pitchFamily="34" charset="0"/>
                    </a:rPr>
                    <a:t>đường tròn</a:t>
                  </a:r>
                  <a:r>
                    <a:rPr lang="en-US" sz="2300" b="1">
                      <a:latin typeface="Arial" pitchFamily="34" charset="0"/>
                      <a:cs typeface="Arial" pitchFamily="34" charset="0"/>
                    </a:rPr>
                    <a:t>  (O; R) nếu </a:t>
                  </a:r>
                  <a14:m>
                    <m:oMath xmlns:m="http://schemas.openxmlformats.org/officeDocument/2006/math">
                      <m:r>
                        <a:rPr lang="en-US" sz="2300" b="1" i="1" smtClean="0">
                          <a:latin typeface="Cambria Math"/>
                          <a:cs typeface="Arial" pitchFamily="34" charset="0"/>
                        </a:rPr>
                        <m:t>𝑶𝑴</m:t>
                      </m:r>
                      <m:r>
                        <a:rPr lang="en-US" sz="2300" b="1" i="1" smtClean="0">
                          <a:latin typeface="Cambria Math"/>
                          <a:cs typeface="Arial" pitchFamily="34" charset="0"/>
                        </a:rPr>
                        <m:t>&lt;</m:t>
                      </m:r>
                      <m:r>
                        <a:rPr lang="en-US" sz="2300" b="1" i="1" smtClean="0">
                          <a:latin typeface="Cambria Math"/>
                          <a:cs typeface="Arial" pitchFamily="34" charset="0"/>
                        </a:rPr>
                        <m:t>𝑹</m:t>
                      </m:r>
                    </m:oMath>
                  </a14:m>
                  <a:r>
                    <a:rPr lang="en-US" sz="2300" b="1">
                      <a:latin typeface="Arial" pitchFamily="34" charset="0"/>
                      <a:cs typeface="Arial" pitchFamily="34" charset="0"/>
                    </a:rPr>
                    <a:t> </a:t>
                  </a:r>
                  <a:br>
                    <a:rPr lang="en-US" sz="2300" b="1">
                      <a:latin typeface="Arial" pitchFamily="34" charset="0"/>
                      <a:cs typeface="Arial" pitchFamily="34" charset="0"/>
                    </a:rPr>
                  </a:br>
                  <a:r>
                    <a:rPr lang="en-US" sz="2300" b="1">
                      <a:latin typeface="Arial" pitchFamily="34" charset="0"/>
                      <a:cs typeface="Arial" pitchFamily="34" charset="0"/>
                    </a:rPr>
                    <a:t>- Điểm M </a:t>
                  </a:r>
                  <a:r>
                    <a:rPr lang="en-US" sz="2300" b="1" i="1">
                      <a:solidFill>
                        <a:srgbClr val="C00000"/>
                      </a:solidFill>
                      <a:latin typeface="Arial" pitchFamily="34" charset="0"/>
                      <a:cs typeface="Arial" pitchFamily="34" charset="0"/>
                    </a:rPr>
                    <a:t>nằm ngoài </a:t>
                  </a:r>
                  <a:r>
                    <a:rPr lang="vi-VN" sz="2300" b="1">
                      <a:latin typeface="Arial" pitchFamily="34" charset="0"/>
                      <a:cs typeface="Arial" pitchFamily="34" charset="0"/>
                    </a:rPr>
                    <a:t>đường tròn</a:t>
                  </a:r>
                  <a:r>
                    <a:rPr lang="en-US" sz="2300" b="1">
                      <a:latin typeface="Arial" pitchFamily="34" charset="0"/>
                      <a:cs typeface="Arial" pitchFamily="34" charset="0"/>
                    </a:rPr>
                    <a:t>  (O; R) nếu </a:t>
                  </a:r>
                  <a14:m>
                    <m:oMath xmlns:m="http://schemas.openxmlformats.org/officeDocument/2006/math">
                      <m:r>
                        <a:rPr lang="en-US" sz="2300" b="1" i="1">
                          <a:latin typeface="Cambria Math"/>
                          <a:cs typeface="Arial" pitchFamily="34" charset="0"/>
                        </a:rPr>
                        <m:t>𝑶𝑴</m:t>
                      </m:r>
                      <m:r>
                        <a:rPr lang="en-US" sz="2300" b="1" i="1" smtClean="0">
                          <a:latin typeface="Cambria Math"/>
                          <a:cs typeface="Arial" pitchFamily="34" charset="0"/>
                        </a:rPr>
                        <m:t>&gt;</m:t>
                      </m:r>
                      <m:r>
                        <a:rPr lang="en-US" sz="2300" b="1" i="1">
                          <a:latin typeface="Cambria Math"/>
                          <a:cs typeface="Arial" pitchFamily="34" charset="0"/>
                        </a:rPr>
                        <m:t>𝑹</m:t>
                      </m:r>
                    </m:oMath>
                  </a14:m>
                  <a:r>
                    <a:rPr lang="en-US" sz="2300" b="1">
                      <a:latin typeface="Arial" pitchFamily="34" charset="0"/>
                      <a:cs typeface="Arial" pitchFamily="34" charset="0"/>
                    </a:rPr>
                    <a:t> </a:t>
                  </a:r>
                  <a:endParaRPr lang="vi-VN" sz="2300" b="1">
                    <a:latin typeface="Arial" pitchFamily="34" charset="0"/>
                    <a:cs typeface="Arial" pitchFamily="34" charset="0"/>
                  </a:endParaRPr>
                </a:p>
              </p:txBody>
            </p:sp>
          </mc:Choice>
          <mc:Fallback>
            <p:sp>
              <p:nvSpPr>
                <p:cNvPr id="12" name="TextBox 11"/>
                <p:cNvSpPr txBox="1">
                  <a:spLocks noRot="1" noChangeAspect="1" noMove="1" noResize="1" noEditPoints="1" noAdjustHandles="1" noChangeArrowheads="1" noChangeShapeType="1" noTextEdit="1"/>
                </p:cNvSpPr>
                <p:nvPr/>
              </p:nvSpPr>
              <p:spPr>
                <a:xfrm>
                  <a:off x="1108544" y="1365409"/>
                  <a:ext cx="7877528" cy="2215991"/>
                </a:xfrm>
                <a:prstGeom prst="rect">
                  <a:avLst/>
                </a:prstGeom>
                <a:blipFill>
                  <a:blip r:embed="rId3"/>
                  <a:stretch>
                    <a:fillRect l="-929" t="-2198" r="-310" b="-4945"/>
                  </a:stretch>
                </a:blipFill>
              </p:spPr>
              <p:txBody>
                <a:bodyPr/>
                <a:lstStyle/>
                <a:p>
                  <a:r>
                    <a:rPr lang="vi-VN">
                      <a:noFill/>
                    </a:rPr>
                    <a:t> </a:t>
                  </a:r>
                </a:p>
              </p:txBody>
            </p:sp>
          </mc:Fallback>
        </mc:AlternateContent>
        <p:pic>
          <p:nvPicPr>
            <p:cNvPr id="1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790" y="1190668"/>
              <a:ext cx="936822" cy="853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4" name="TextBox 13"/>
          <p:cNvSpPr txBox="1"/>
          <p:nvPr/>
        </p:nvSpPr>
        <p:spPr>
          <a:xfrm>
            <a:off x="1001925" y="3581400"/>
            <a:ext cx="7877528" cy="800219"/>
          </a:xfrm>
          <a:prstGeom prst="rect">
            <a:avLst/>
          </a:prstGeom>
          <a:noFill/>
        </p:spPr>
        <p:txBody>
          <a:bodyPr wrap="square" rtlCol="0">
            <a:spAutoFit/>
          </a:bodyPr>
          <a:lstStyle/>
          <a:p>
            <a:pPr marL="457200" indent="-457200">
              <a:buFont typeface="+mj-lt"/>
              <a:buAutoNum type="arabicPeriod" startAt="2"/>
            </a:pPr>
            <a:r>
              <a:rPr lang="en-US" sz="2300" b="1">
                <a:solidFill>
                  <a:srgbClr val="C00000"/>
                </a:solidFill>
                <a:latin typeface="Arial" pitchFamily="34" charset="0"/>
                <a:cs typeface="Arial" pitchFamily="34" charset="0"/>
              </a:rPr>
              <a:t>Hình tròn </a:t>
            </a:r>
            <a:r>
              <a:rPr lang="en-US" sz="2300" b="1">
                <a:latin typeface="Arial" pitchFamily="34" charset="0"/>
                <a:cs typeface="Arial" pitchFamily="34" charset="0"/>
              </a:rPr>
              <a:t>tâm O bán kính R là hình gồm các điểm nằm trên và nằm trong </a:t>
            </a:r>
            <a:r>
              <a:rPr lang="vi-VN" sz="2300" b="1">
                <a:latin typeface="Arial" pitchFamily="34" charset="0"/>
                <a:cs typeface="Arial" pitchFamily="34" charset="0"/>
              </a:rPr>
              <a:t>đường tròn</a:t>
            </a:r>
            <a:r>
              <a:rPr lang="en-US" sz="2300" b="1">
                <a:latin typeface="Arial" pitchFamily="34" charset="0"/>
                <a:cs typeface="Arial" pitchFamily="34" charset="0"/>
              </a:rPr>
              <a:t> (O; R).</a:t>
            </a:r>
            <a:endParaRPr lang="vi-VN" sz="2300" b="1">
              <a:latin typeface="Arial" pitchFamily="34" charset="0"/>
              <a:cs typeface="Arial" pitchFamily="34" charset="0"/>
            </a:endParaRPr>
          </a:p>
        </p:txBody>
      </p:sp>
      <p:pic>
        <p:nvPicPr>
          <p:cNvPr id="81510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96939" y="1521835"/>
            <a:ext cx="3117273" cy="3004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121261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15106"/>
                                        </p:tgtEl>
                                        <p:attrNameLst>
                                          <p:attrName>style.visibility</p:attrName>
                                        </p:attrNameLst>
                                      </p:cBhvr>
                                      <p:to>
                                        <p:strVal val="visible"/>
                                      </p:to>
                                    </p:set>
                                    <p:animEffect transition="in" filter="wipe(down)">
                                      <p:cBhvr>
                                        <p:cTn id="7" dur="500"/>
                                        <p:tgtEl>
                                          <p:spTgt spid="81510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5380" y="2057400"/>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36" name="TextBox 35"/>
              <p:cNvSpPr txBox="1"/>
              <p:nvPr/>
            </p:nvSpPr>
            <p:spPr>
              <a:xfrm>
                <a:off x="1751011" y="2438653"/>
                <a:ext cx="6596061" cy="1246495"/>
              </a:xfrm>
              <a:prstGeom prst="rect">
                <a:avLst/>
              </a:prstGeom>
              <a:noFill/>
            </p:spPr>
            <p:txBody>
              <a:bodyPr wrap="square" rtlCol="0">
                <a:spAutoFit/>
              </a:bodyPr>
              <a:lstStyle/>
              <a:p>
                <a:pPr marL="514350" indent="-514350" algn="just">
                  <a:buFont typeface="Wingdings" pitchFamily="2" charset="2"/>
                  <a:buChar char="v"/>
                </a:pPr>
                <a:r>
                  <a:rPr lang="en-US" sz="2500" b="1">
                    <a:latin typeface="Arial" pitchFamily="34" charset="0"/>
                    <a:cs typeface="Arial" pitchFamily="34" charset="0"/>
                  </a:rPr>
                  <a:t>Vì O là trung điểm của đoạn AB nên OB = OA . Do đó </a:t>
                </a:r>
                <a14:m>
                  <m:oMath xmlns:m="http://schemas.openxmlformats.org/officeDocument/2006/math">
                    <m:r>
                      <a:rPr lang="en-US" sz="2500" b="1" i="1" smtClean="0">
                        <a:latin typeface="Cambria Math"/>
                        <a:cs typeface="Arial" pitchFamily="34" charset="0"/>
                      </a:rPr>
                      <m:t>𝑩</m:t>
                    </m:r>
                    <m:r>
                      <a:rPr lang="en-US" sz="2500" b="1" i="1" smtClean="0">
                        <a:latin typeface="Cambria Math"/>
                        <a:ea typeface="Cambria Math"/>
                        <a:cs typeface="Arial" pitchFamily="34" charset="0"/>
                      </a:rPr>
                      <m:t>∈</m:t>
                    </m:r>
                    <m:d>
                      <m:dPr>
                        <m:ctrlPr>
                          <a:rPr lang="en-US" sz="2500" b="1" i="1" smtClean="0">
                            <a:latin typeface="Cambria Math" panose="02040503050406030204" pitchFamily="18" charset="0"/>
                            <a:ea typeface="Cambria Math"/>
                            <a:cs typeface="Arial" pitchFamily="34" charset="0"/>
                          </a:rPr>
                        </m:ctrlPr>
                      </m:dPr>
                      <m:e>
                        <m:r>
                          <a:rPr lang="en-US" sz="2500" b="1" i="1" smtClean="0">
                            <a:latin typeface="Cambria Math"/>
                            <a:ea typeface="Cambria Math"/>
                            <a:cs typeface="Arial" pitchFamily="34" charset="0"/>
                          </a:rPr>
                          <m:t>𝑶</m:t>
                        </m:r>
                        <m:r>
                          <a:rPr lang="en-US" sz="2500" b="1" i="1" smtClean="0">
                            <a:latin typeface="Cambria Math"/>
                            <a:ea typeface="Cambria Math"/>
                            <a:cs typeface="Arial" pitchFamily="34" charset="0"/>
                          </a:rPr>
                          <m:t>;</m:t>
                        </m:r>
                        <m:r>
                          <a:rPr lang="en-US" sz="2500" b="1" i="1" smtClean="0">
                            <a:latin typeface="Cambria Math"/>
                            <a:ea typeface="Cambria Math"/>
                            <a:cs typeface="Arial" pitchFamily="34" charset="0"/>
                          </a:rPr>
                          <m:t>𝑶𝑨</m:t>
                        </m:r>
                      </m:e>
                    </m:d>
                  </m:oMath>
                </a14:m>
                <a:r>
                  <a:rPr lang="en-US" sz="2500" b="1">
                    <a:latin typeface="Arial" pitchFamily="34" charset="0"/>
                    <a:cs typeface="Arial" pitchFamily="34" charset="0"/>
                  </a:rPr>
                  <a:t> , nói cách khác </a:t>
                </a:r>
                <a:r>
                  <a:rPr lang="vi-VN" sz="2500" b="1">
                    <a:latin typeface="Arial" pitchFamily="34" charset="0"/>
                    <a:cs typeface="Arial" pitchFamily="34" charset="0"/>
                  </a:rPr>
                  <a:t>đường tròn</a:t>
                </a:r>
                <a:r>
                  <a:rPr lang="en-US" sz="2500" b="1">
                    <a:latin typeface="Arial" pitchFamily="34" charset="0"/>
                    <a:cs typeface="Arial" pitchFamily="34" charset="0"/>
                  </a:rPr>
                  <a:t> (O; OA) đi qua B.</a:t>
                </a:r>
                <a:endParaRPr lang="vi-VN" sz="2500" b="1">
                  <a:latin typeface="Arial" pitchFamily="34" charset="0"/>
                  <a:cs typeface="Arial" pitchFamily="34" charset="0"/>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1751011" y="2438653"/>
                <a:ext cx="6596061" cy="1246495"/>
              </a:xfrm>
              <a:prstGeom prst="rect">
                <a:avLst/>
              </a:prstGeom>
              <a:blipFill rotWithShape="1">
                <a:blip r:embed="rId4"/>
                <a:stretch>
                  <a:fillRect l="-1294" t="-3415" r="-1571" b="-10732"/>
                </a:stretch>
              </a:blipFill>
            </p:spPr>
            <p:txBody>
              <a:bodyPr/>
              <a:lstStyle/>
              <a:p>
                <a:r>
                  <a:rPr lang="en-US">
                    <a:noFill/>
                  </a:rPr>
                  <a:t> </a:t>
                </a:r>
              </a:p>
            </p:txBody>
          </p:sp>
        </mc:Fallback>
      </mc:AlternateContent>
      <p:sp>
        <p:nvSpPr>
          <p:cNvPr id="17" name="AutoShape 4"/>
          <p:cNvSpPr>
            <a:spLocks noChangeArrowheads="1"/>
          </p:cNvSpPr>
          <p:nvPr/>
        </p:nvSpPr>
        <p:spPr bwMode="gray">
          <a:xfrm>
            <a:off x="447214" y="95249"/>
            <a:ext cx="3106104" cy="438151"/>
          </a:xfrm>
          <a:prstGeom prst="roundRect">
            <a:avLst>
              <a:gd name="adj" fmla="val 50000"/>
            </a:avLst>
          </a:prstGeom>
          <a:solidFill>
            <a:schemeClr val="accent5">
              <a:lumMod val="50000"/>
            </a:schemeClr>
          </a:soli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a:solidFill>
                  <a:schemeClr val="bg1"/>
                </a:solidFill>
                <a:latin typeface="Arial" pitchFamily="34" charset="0"/>
                <a:cs typeface="Arial" pitchFamily="34" charset="0"/>
              </a:rPr>
              <a:t>  1  . </a:t>
            </a:r>
            <a:r>
              <a:rPr lang="vi-VN" sz="1900" b="1">
                <a:solidFill>
                  <a:schemeClr val="bg1"/>
                </a:solidFill>
                <a:latin typeface="Arial" pitchFamily="34" charset="0"/>
                <a:cs typeface="Arial" pitchFamily="34" charset="0"/>
              </a:rPr>
              <a:t>ĐƯỜNG TRÒN</a:t>
            </a:r>
            <a:r>
              <a:rPr lang="en-US" sz="1900" b="1">
                <a:solidFill>
                  <a:schemeClr val="bg1"/>
                </a:solidFill>
                <a:latin typeface="Arial" pitchFamily="34" charset="0"/>
                <a:cs typeface="Arial" pitchFamily="34" charset="0"/>
              </a:rPr>
              <a:t> .</a:t>
            </a:r>
            <a:endParaRPr lang="vi-VN" sz="1900" b="1">
              <a:solidFill>
                <a:schemeClr val="bg1"/>
              </a:solidFill>
              <a:latin typeface="Arial" pitchFamily="34" charset="0"/>
              <a:cs typeface="Arial" pitchFamily="34" charset="0"/>
            </a:endParaRPr>
          </a:p>
        </p:txBody>
      </p:sp>
      <p:pic>
        <p:nvPicPr>
          <p:cNvPr id="747717" name="Picture 19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61412" y="2088134"/>
            <a:ext cx="2609850" cy="240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510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9712" y="744082"/>
            <a:ext cx="11650663" cy="139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939254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47717"/>
                                        </p:tgtEl>
                                        <p:attrNameLst>
                                          <p:attrName>style.visibility</p:attrName>
                                        </p:attrNameLst>
                                      </p:cBhvr>
                                      <p:to>
                                        <p:strVal val="visible"/>
                                      </p:to>
                                    </p:set>
                                    <p:animEffect transition="in" filter="wipe(left)">
                                      <p:cBhvr>
                                        <p:cTn id="7" dur="500"/>
                                        <p:tgtEl>
                                          <p:spTgt spid="7477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barn(inVertical)">
                                      <p:cBhvr>
                                        <p:cTn id="1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4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1412" y="2209800"/>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1217612" y="2590800"/>
            <a:ext cx="6420336" cy="477054"/>
          </a:xfrm>
          <a:prstGeom prst="rect">
            <a:avLst/>
          </a:prstGeom>
          <a:noFill/>
        </p:spPr>
        <p:txBody>
          <a:bodyPr wrap="square" rtlCol="0">
            <a:spAutoFit/>
          </a:bodyPr>
          <a:lstStyle/>
          <a:p>
            <a:pPr marL="514350" indent="-514350">
              <a:buFont typeface="Wingdings" pitchFamily="2" charset="2"/>
              <a:buChar char="v"/>
            </a:pPr>
            <a:r>
              <a:rPr lang="vi-VN" sz="2500" b="1">
                <a:latin typeface="Arial" pitchFamily="34" charset="0"/>
                <a:cs typeface="Arial" pitchFamily="34" charset="0"/>
              </a:rPr>
              <a:t>Gọi O là trung điểm của BC.</a:t>
            </a:r>
          </a:p>
        </p:txBody>
      </p:sp>
      <p:sp>
        <p:nvSpPr>
          <p:cNvPr id="14" name="AutoShape 4"/>
          <p:cNvSpPr>
            <a:spLocks noChangeArrowheads="1"/>
          </p:cNvSpPr>
          <p:nvPr/>
        </p:nvSpPr>
        <p:spPr bwMode="gray">
          <a:xfrm>
            <a:off x="447214" y="95249"/>
            <a:ext cx="3106104" cy="438151"/>
          </a:xfrm>
          <a:prstGeom prst="roundRect">
            <a:avLst>
              <a:gd name="adj" fmla="val 50000"/>
            </a:avLst>
          </a:prstGeom>
          <a:solidFill>
            <a:schemeClr val="accent5">
              <a:lumMod val="50000"/>
            </a:schemeClr>
          </a:soli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a:solidFill>
                  <a:schemeClr val="bg1"/>
                </a:solidFill>
                <a:latin typeface="Arial" pitchFamily="34" charset="0"/>
                <a:cs typeface="Arial" pitchFamily="34" charset="0"/>
              </a:rPr>
              <a:t>  1  . </a:t>
            </a:r>
            <a:r>
              <a:rPr lang="vi-VN" sz="1900" b="1">
                <a:solidFill>
                  <a:schemeClr val="bg1"/>
                </a:solidFill>
                <a:latin typeface="Arial" pitchFamily="34" charset="0"/>
                <a:cs typeface="Arial" pitchFamily="34" charset="0"/>
              </a:rPr>
              <a:t>ĐƯỜNG TRÒN</a:t>
            </a:r>
            <a:r>
              <a:rPr lang="en-US" sz="1900" b="1">
                <a:solidFill>
                  <a:schemeClr val="bg1"/>
                </a:solidFill>
                <a:latin typeface="Arial" pitchFamily="34" charset="0"/>
                <a:cs typeface="Arial" pitchFamily="34" charset="0"/>
              </a:rPr>
              <a:t> .</a:t>
            </a:r>
            <a:endParaRPr lang="vi-VN" sz="1900" b="1">
              <a:solidFill>
                <a:schemeClr val="bg1"/>
              </a:solidFill>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18" name="TextBox 17"/>
              <p:cNvSpPr txBox="1"/>
              <p:nvPr/>
            </p:nvSpPr>
            <p:spPr>
              <a:xfrm>
                <a:off x="1699107" y="3123504"/>
                <a:ext cx="5892784" cy="1055161"/>
              </a:xfrm>
              <a:prstGeom prst="rect">
                <a:avLst/>
              </a:prstGeom>
              <a:noFill/>
            </p:spPr>
            <p:txBody>
              <a:bodyPr wrap="square" rtlCol="0">
                <a:spAutoFit/>
              </a:bodyPr>
              <a:lstStyle/>
              <a:p>
                <a:r>
                  <a:rPr lang="vi-VN" sz="2500" b="1">
                    <a:latin typeface="Arial" pitchFamily="34" charset="0"/>
                    <a:cs typeface="Arial" pitchFamily="34" charset="0"/>
                  </a:rPr>
                  <a:t>Ta có AO là trung tuyến ứng với cạnh huyền nên</a:t>
                </a:r>
                <a:r>
                  <a:rPr lang="en-US" sz="2500" b="1">
                    <a:latin typeface="Arial" pitchFamily="34" charset="0"/>
                    <a:cs typeface="Arial" pitchFamily="34" charset="0"/>
                  </a:rPr>
                  <a:t> </a:t>
                </a:r>
                <a14:m>
                  <m:oMath xmlns:m="http://schemas.openxmlformats.org/officeDocument/2006/math">
                    <m:r>
                      <a:rPr lang="en-US" sz="2500" b="1" i="1" smtClean="0">
                        <a:latin typeface="Cambria Math"/>
                        <a:cs typeface="Arial" pitchFamily="34" charset="0"/>
                      </a:rPr>
                      <m:t>𝑶𝑨</m:t>
                    </m:r>
                    <m:r>
                      <a:rPr lang="en-US" sz="2500" b="1" i="1" smtClean="0">
                        <a:latin typeface="Cambria Math"/>
                        <a:cs typeface="Arial" pitchFamily="34" charset="0"/>
                      </a:rPr>
                      <m:t>=</m:t>
                    </m:r>
                    <m:r>
                      <a:rPr lang="en-US" sz="2500" b="1" i="1" smtClean="0">
                        <a:latin typeface="Cambria Math"/>
                        <a:cs typeface="Arial" pitchFamily="34" charset="0"/>
                      </a:rPr>
                      <m:t>𝑶𝑩</m:t>
                    </m:r>
                    <m:r>
                      <a:rPr lang="en-US" sz="2500" b="1" i="1" smtClean="0">
                        <a:latin typeface="Cambria Math"/>
                        <a:cs typeface="Arial" pitchFamily="34" charset="0"/>
                      </a:rPr>
                      <m:t>=</m:t>
                    </m:r>
                    <m:r>
                      <a:rPr lang="en-US" sz="2500" b="1" i="1" smtClean="0">
                        <a:latin typeface="Cambria Math"/>
                        <a:cs typeface="Arial" pitchFamily="34" charset="0"/>
                      </a:rPr>
                      <m:t>𝑶𝑪</m:t>
                    </m:r>
                    <m:r>
                      <a:rPr lang="en-US" sz="2500" b="1" i="1" smtClean="0">
                        <a:latin typeface="Cambria Math"/>
                        <a:cs typeface="Arial" pitchFamily="34" charset="0"/>
                      </a:rPr>
                      <m:t>=</m:t>
                    </m:r>
                    <m:f>
                      <m:fPr>
                        <m:ctrlPr>
                          <a:rPr lang="en-US" sz="2500" b="1" i="1" smtClean="0">
                            <a:latin typeface="Cambria Math" panose="02040503050406030204" pitchFamily="18" charset="0"/>
                            <a:cs typeface="Arial" pitchFamily="34" charset="0"/>
                          </a:rPr>
                        </m:ctrlPr>
                      </m:fPr>
                      <m:num>
                        <m:r>
                          <a:rPr lang="en-US" sz="2500" b="1" i="1" smtClean="0">
                            <a:latin typeface="Cambria Math"/>
                            <a:cs typeface="Arial" pitchFamily="34" charset="0"/>
                          </a:rPr>
                          <m:t>𝟏</m:t>
                        </m:r>
                      </m:num>
                      <m:den>
                        <m:r>
                          <a:rPr lang="en-US" sz="2500" b="1" i="1" smtClean="0">
                            <a:latin typeface="Cambria Math"/>
                            <a:cs typeface="Arial" pitchFamily="34" charset="0"/>
                          </a:rPr>
                          <m:t>𝟐</m:t>
                        </m:r>
                      </m:den>
                    </m:f>
                    <m:r>
                      <a:rPr lang="en-US" sz="2500" b="1" i="1" smtClean="0">
                        <a:latin typeface="Cambria Math"/>
                        <a:cs typeface="Arial" pitchFamily="34" charset="0"/>
                      </a:rPr>
                      <m:t>𝑩𝑪</m:t>
                    </m:r>
                  </m:oMath>
                </a14:m>
                <a:r>
                  <a:rPr lang="vi-VN" sz="2500" b="1">
                    <a:latin typeface="Arial" pitchFamily="34" charset="0"/>
                    <a:cs typeface="Arial" pitchFamily="34" charset="0"/>
                  </a:rPr>
                  <a:t> </a:t>
                </a:r>
              </a:p>
            </p:txBody>
          </p:sp>
        </mc:Choice>
        <mc:Fallback xmlns="">
          <p:sp>
            <p:nvSpPr>
              <p:cNvPr id="18" name="TextBox 17"/>
              <p:cNvSpPr txBox="1">
                <a:spLocks noRot="1" noChangeAspect="1" noMove="1" noResize="1" noEditPoints="1" noAdjustHandles="1" noChangeArrowheads="1" noChangeShapeType="1" noTextEdit="1"/>
              </p:cNvSpPr>
              <p:nvPr/>
            </p:nvSpPr>
            <p:spPr>
              <a:xfrm>
                <a:off x="1699107" y="3123504"/>
                <a:ext cx="5892784" cy="1055161"/>
              </a:xfrm>
              <a:prstGeom prst="rect">
                <a:avLst/>
              </a:prstGeom>
              <a:blipFill rotWithShape="1">
                <a:blip r:embed="rId6"/>
                <a:stretch>
                  <a:fillRect l="-1760" t="-4046" r="-2381" b="-2312"/>
                </a:stretch>
              </a:blipFill>
            </p:spPr>
            <p:txBody>
              <a:bodyPr/>
              <a:lstStyle/>
              <a:p>
                <a:r>
                  <a:rPr lang="en-US">
                    <a:noFill/>
                  </a:rPr>
                  <a:t> </a:t>
                </a:r>
              </a:p>
            </p:txBody>
          </p:sp>
        </mc:Fallback>
      </mc:AlternateContent>
      <p:sp>
        <p:nvSpPr>
          <p:cNvPr id="19" name="TextBox 18"/>
          <p:cNvSpPr txBox="1"/>
          <p:nvPr/>
        </p:nvSpPr>
        <p:spPr>
          <a:xfrm>
            <a:off x="1699107" y="4234315"/>
            <a:ext cx="5892784" cy="861774"/>
          </a:xfrm>
          <a:prstGeom prst="rect">
            <a:avLst/>
          </a:prstGeom>
          <a:noFill/>
        </p:spPr>
        <p:txBody>
          <a:bodyPr wrap="square" rtlCol="0">
            <a:spAutoFit/>
          </a:bodyPr>
          <a:lstStyle/>
          <a:p>
            <a:r>
              <a:rPr lang="vi-VN" sz="2500" b="1">
                <a:latin typeface="Arial" pitchFamily="34" charset="0"/>
                <a:cs typeface="Arial" pitchFamily="34" charset="0"/>
              </a:rPr>
              <a:t>Suy ra A, B, C cùng thuộc đường tròn bán kính OA.</a:t>
            </a:r>
          </a:p>
        </p:txBody>
      </p:sp>
      <p:sp>
        <p:nvSpPr>
          <p:cNvPr id="20" name="TextBox 19"/>
          <p:cNvSpPr txBox="1"/>
          <p:nvPr/>
        </p:nvSpPr>
        <p:spPr>
          <a:xfrm>
            <a:off x="1699107" y="5151738"/>
            <a:ext cx="9748839" cy="861774"/>
          </a:xfrm>
          <a:prstGeom prst="rect">
            <a:avLst/>
          </a:prstGeom>
          <a:noFill/>
        </p:spPr>
        <p:txBody>
          <a:bodyPr wrap="square" rtlCol="0">
            <a:spAutoFit/>
          </a:bodyPr>
          <a:lstStyle/>
          <a:p>
            <a:r>
              <a:rPr lang="en-US" sz="2500" b="1">
                <a:latin typeface="Arial" pitchFamily="34" charset="0"/>
                <a:cs typeface="Arial" pitchFamily="34" charset="0"/>
              </a:rPr>
              <a:t>T</a:t>
            </a:r>
            <a:r>
              <a:rPr lang="vi-VN" sz="2500" b="1">
                <a:latin typeface="Arial" pitchFamily="34" charset="0"/>
                <a:cs typeface="Arial" pitchFamily="34" charset="0"/>
              </a:rPr>
              <a:t>âm O là trung điểm của BC nên BC là đường kính</a:t>
            </a:r>
            <a:r>
              <a:rPr lang="en-US" sz="2500" b="1">
                <a:latin typeface="Arial" pitchFamily="34" charset="0"/>
                <a:cs typeface="Arial" pitchFamily="34" charset="0"/>
              </a:rPr>
              <a:t>. </a:t>
            </a:r>
            <a:r>
              <a:rPr lang="vi-VN" sz="2500" b="1">
                <a:latin typeface="Arial" pitchFamily="34" charset="0"/>
                <a:cs typeface="Arial" pitchFamily="34" charset="0"/>
              </a:rPr>
              <a:t>Vậy điểm A thuộc đường tròn đường kính BC.</a:t>
            </a:r>
            <a:r>
              <a:rPr lang="en-US" sz="2500" b="1">
                <a:latin typeface="Arial" pitchFamily="34" charset="0"/>
                <a:cs typeface="Arial" pitchFamily="34" charset="0"/>
              </a:rPr>
              <a:t> </a:t>
            </a:r>
            <a:endParaRPr lang="vi-VN" sz="2500" b="1">
              <a:latin typeface="Arial" pitchFamily="34" charset="0"/>
              <a:cs typeface="Arial" pitchFamily="34" charset="0"/>
            </a:endParaRPr>
          </a:p>
        </p:txBody>
      </p:sp>
      <p:pic>
        <p:nvPicPr>
          <p:cNvPr id="816130"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12658" y="2193759"/>
            <a:ext cx="2914650" cy="291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3674" y="807439"/>
            <a:ext cx="11803063" cy="169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785804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16130"/>
                                        </p:tgtEl>
                                        <p:attrNameLst>
                                          <p:attrName>style.visibility</p:attrName>
                                        </p:attrNameLst>
                                      </p:cBhvr>
                                      <p:to>
                                        <p:strVal val="visible"/>
                                      </p:to>
                                    </p:set>
                                    <p:animEffect transition="in" filter="wipe(left)">
                                      <p:cBhvr>
                                        <p:cTn id="7" dur="500"/>
                                        <p:tgtEl>
                                          <p:spTgt spid="8161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left)">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left)">
                                      <p:cBhvr>
                                        <p:cTn id="3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P spid="19"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4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61598" y="2438400"/>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96870" y="713340"/>
            <a:ext cx="11788742" cy="1572660"/>
            <a:chOff x="96870" y="713340"/>
            <a:chExt cx="11788742" cy="1572660"/>
          </a:xfrm>
        </p:grpSpPr>
        <p:pic>
          <p:nvPicPr>
            <p:cNvPr id="6164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870" y="713340"/>
              <a:ext cx="1806542" cy="1572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ounded Rectangle 7"/>
            <p:cNvSpPr/>
            <p:nvPr/>
          </p:nvSpPr>
          <p:spPr>
            <a:xfrm>
              <a:off x="1979612" y="762001"/>
              <a:ext cx="9906000" cy="1523999"/>
            </a:xfrm>
            <a:prstGeom prst="roundRect">
              <a:avLst>
                <a:gd name="adj" fmla="val 5381"/>
              </a:avLst>
            </a:prstGeom>
            <a:solidFill>
              <a:schemeClr val="accent3">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0" name="TextBox 9"/>
            <p:cNvSpPr txBox="1"/>
            <p:nvPr/>
          </p:nvSpPr>
          <p:spPr>
            <a:xfrm>
              <a:off x="2132012" y="856349"/>
              <a:ext cx="9601200" cy="1277251"/>
            </a:xfrm>
            <a:prstGeom prst="rect">
              <a:avLst/>
            </a:prstGeom>
            <a:noFill/>
          </p:spPr>
          <p:txBody>
            <a:bodyPr wrap="square" lIns="121899" tIns="60949" rIns="121899" bIns="60949" rtlCol="0">
              <a:spAutoFit/>
            </a:bodyPr>
            <a:lstStyle/>
            <a:p>
              <a:pPr algn="just"/>
              <a:r>
                <a:rPr lang="en-US" sz="2500" b="1">
                  <a:latin typeface="Arial" pitchFamily="34" charset="0"/>
                  <a:cs typeface="Arial" pitchFamily="34" charset="0"/>
                </a:rPr>
                <a:t>Trong mặt phẳng toạ độ Oxy, cho các điểm A(3;0) , B(-2;0) , C(0;4). Vẽ hình và cho biết trong các điểm đã cho, điểm nào nằm trên, điểm nào nằm ngoài </a:t>
              </a:r>
              <a:r>
                <a:rPr lang="vi-VN" sz="2500" b="1">
                  <a:latin typeface="Arial" pitchFamily="34" charset="0"/>
                  <a:cs typeface="Arial" pitchFamily="34" charset="0"/>
                </a:rPr>
                <a:t>đường tròn</a:t>
              </a:r>
              <a:r>
                <a:rPr lang="en-US" sz="2500" b="1">
                  <a:latin typeface="Arial" pitchFamily="34" charset="0"/>
                  <a:cs typeface="Arial" pitchFamily="34" charset="0"/>
                </a:rPr>
                <a:t> (O;3) ?</a:t>
              </a:r>
              <a:endParaRPr lang="vi-VN" sz="2500" b="1">
                <a:latin typeface="Arial" pitchFamily="34" charset="0"/>
                <a:cs typeface="Arial" pitchFamily="34" charset="0"/>
              </a:endParaRPr>
            </a:p>
          </p:txBody>
        </p:sp>
        <p:pic>
          <p:nvPicPr>
            <p:cNvPr id="80077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r="5337" b="18781"/>
            <a:stretch/>
          </p:blipFill>
          <p:spPr bwMode="auto">
            <a:xfrm>
              <a:off x="402084" y="838200"/>
              <a:ext cx="1196528" cy="629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p:cNvSpPr/>
            <p:nvPr/>
          </p:nvSpPr>
          <p:spPr>
            <a:xfrm>
              <a:off x="789634" y="1297913"/>
              <a:ext cx="517065"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67">
                  <a:ln w="11430"/>
                  <a:effectLst>
                    <a:outerShdw blurRad="76200" dist="50800" dir="5400000" algn="tl" rotWithShape="0">
                      <a:srgbClr val="000000">
                        <a:alpha val="65000"/>
                      </a:srgbClr>
                    </a:outerShdw>
                  </a:effectLst>
                  <a:latin typeface=".VnCentury SchoolbookH" pitchFamily="34" charset="0"/>
                </a:rPr>
                <a:t>1</a:t>
              </a:r>
              <a:endParaRPr lang="en-US" sz="4800" b="1" spc="67">
                <a:ln w="11430"/>
                <a:effectLst>
                  <a:outerShdw blurRad="76200" dist="50800" dir="5400000" algn="tl" rotWithShape="0">
                    <a:srgbClr val="000000">
                      <a:alpha val="65000"/>
                    </a:srgbClr>
                  </a:outerShdw>
                </a:effectLst>
                <a:latin typeface=".VnCentury SchoolbookH" pitchFamily="34" charset="0"/>
              </a:endParaRPr>
            </a:p>
          </p:txBody>
        </p:sp>
      </p:grpSp>
      <p:sp>
        <p:nvSpPr>
          <p:cNvPr id="20" name="AutoShape 4"/>
          <p:cNvSpPr>
            <a:spLocks noChangeArrowheads="1"/>
          </p:cNvSpPr>
          <p:nvPr/>
        </p:nvSpPr>
        <p:spPr bwMode="gray">
          <a:xfrm>
            <a:off x="447214" y="95249"/>
            <a:ext cx="3106104" cy="438151"/>
          </a:xfrm>
          <a:prstGeom prst="roundRect">
            <a:avLst>
              <a:gd name="adj" fmla="val 50000"/>
            </a:avLst>
          </a:prstGeom>
          <a:solidFill>
            <a:schemeClr val="accent5">
              <a:lumMod val="50000"/>
            </a:schemeClr>
          </a:soli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a:solidFill>
                  <a:schemeClr val="bg1"/>
                </a:solidFill>
                <a:latin typeface="Arial" pitchFamily="34" charset="0"/>
                <a:cs typeface="Arial" pitchFamily="34" charset="0"/>
              </a:rPr>
              <a:t>  1  . </a:t>
            </a:r>
            <a:r>
              <a:rPr lang="vi-VN" sz="1900" b="1">
                <a:solidFill>
                  <a:schemeClr val="bg1"/>
                </a:solidFill>
                <a:latin typeface="Arial" pitchFamily="34" charset="0"/>
                <a:cs typeface="Arial" pitchFamily="34" charset="0"/>
              </a:rPr>
              <a:t>ĐƯỜNG TRÒN</a:t>
            </a:r>
            <a:r>
              <a:rPr lang="en-US" sz="1900" b="1">
                <a:solidFill>
                  <a:schemeClr val="bg1"/>
                </a:solidFill>
                <a:latin typeface="Arial" pitchFamily="34" charset="0"/>
                <a:cs typeface="Arial" pitchFamily="34" charset="0"/>
              </a:rPr>
              <a:t> .</a:t>
            </a:r>
            <a:endParaRPr lang="vi-VN" sz="1900" b="1">
              <a:solidFill>
                <a:schemeClr val="bg1"/>
              </a:solidFill>
              <a:latin typeface="Arial" pitchFamily="34" charset="0"/>
              <a:cs typeface="Arial" pitchFamily="34" charset="0"/>
            </a:endParaRPr>
          </a:p>
        </p:txBody>
      </p:sp>
      <p:grpSp>
        <p:nvGrpSpPr>
          <p:cNvPr id="7" name="Group 6"/>
          <p:cNvGrpSpPr/>
          <p:nvPr/>
        </p:nvGrpSpPr>
        <p:grpSpPr>
          <a:xfrm>
            <a:off x="8033513" y="2477593"/>
            <a:ext cx="3623499" cy="3466007"/>
            <a:chOff x="7770812" y="2438400"/>
            <a:chExt cx="3623499" cy="3466007"/>
          </a:xfrm>
        </p:grpSpPr>
        <p:pic>
          <p:nvPicPr>
            <p:cNvPr id="80077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98636" y="2589707"/>
              <a:ext cx="3495675" cy="331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7770812" y="2438400"/>
              <a:ext cx="3623499" cy="3466007"/>
            </a:xfrm>
            <a:prstGeom prst="rect">
              <a:avLst/>
            </a:prstGeom>
            <a:no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p:cNvSpPr txBox="1"/>
          <p:nvPr/>
        </p:nvSpPr>
        <p:spPr>
          <a:xfrm>
            <a:off x="1141412" y="2819400"/>
            <a:ext cx="6596061" cy="861774"/>
          </a:xfrm>
          <a:prstGeom prst="rect">
            <a:avLst/>
          </a:prstGeom>
          <a:noFill/>
        </p:spPr>
        <p:txBody>
          <a:bodyPr wrap="square" rtlCol="0">
            <a:spAutoFit/>
          </a:bodyPr>
          <a:lstStyle/>
          <a:p>
            <a:pPr marL="514350" indent="-514350" algn="just">
              <a:buFont typeface="Wingdings" pitchFamily="2" charset="2"/>
              <a:buChar char="v"/>
            </a:pPr>
            <a:r>
              <a:rPr lang="en-US" sz="2500" b="1">
                <a:latin typeface="Arial" pitchFamily="34" charset="0"/>
                <a:cs typeface="Arial" pitchFamily="34" charset="0"/>
              </a:rPr>
              <a:t>Các điểm A, B , C trong mặt phẳng toạ độ Oxy như hình bên . </a:t>
            </a:r>
            <a:endParaRPr lang="vi-VN" sz="2500" b="1">
              <a:latin typeface="Arial" pitchFamily="34" charset="0"/>
              <a:cs typeface="Arial" pitchFamily="34" charset="0"/>
            </a:endParaRPr>
          </a:p>
        </p:txBody>
      </p:sp>
      <p:sp>
        <p:nvSpPr>
          <p:cNvPr id="26" name="TextBox 25"/>
          <p:cNvSpPr txBox="1"/>
          <p:nvPr/>
        </p:nvSpPr>
        <p:spPr>
          <a:xfrm>
            <a:off x="1585725" y="3681174"/>
            <a:ext cx="6151747" cy="1631216"/>
          </a:xfrm>
          <a:prstGeom prst="rect">
            <a:avLst/>
          </a:prstGeom>
          <a:noFill/>
        </p:spPr>
        <p:txBody>
          <a:bodyPr wrap="square" rtlCol="0">
            <a:spAutoFit/>
          </a:bodyPr>
          <a:lstStyle/>
          <a:p>
            <a:r>
              <a:rPr lang="en-US" sz="2500" b="1">
                <a:latin typeface="Arial" pitchFamily="34" charset="0"/>
                <a:cs typeface="Arial" pitchFamily="34" charset="0"/>
              </a:rPr>
              <a:t>Từ hình vẽ , ta có :</a:t>
            </a:r>
            <a:br>
              <a:rPr lang="en-US" sz="2500" b="1">
                <a:latin typeface="Arial" pitchFamily="34" charset="0"/>
                <a:cs typeface="Arial" pitchFamily="34" charset="0"/>
              </a:rPr>
            </a:br>
            <a:r>
              <a:rPr lang="en-US" sz="2500" b="1">
                <a:latin typeface="Arial" pitchFamily="34" charset="0"/>
                <a:cs typeface="Arial" pitchFamily="34" charset="0"/>
              </a:rPr>
              <a:t>- Điểm A nằm trên </a:t>
            </a:r>
            <a:r>
              <a:rPr lang="vi-VN" sz="2500" b="1">
                <a:latin typeface="Arial" pitchFamily="34" charset="0"/>
                <a:cs typeface="Arial" pitchFamily="34" charset="0"/>
              </a:rPr>
              <a:t>đường tròn</a:t>
            </a:r>
            <a:r>
              <a:rPr lang="en-US" sz="2500" b="1">
                <a:latin typeface="Arial" pitchFamily="34" charset="0"/>
                <a:cs typeface="Arial" pitchFamily="34" charset="0"/>
              </a:rPr>
              <a:t> (O; 3)</a:t>
            </a:r>
            <a:br>
              <a:rPr lang="en-US" sz="2500" b="1">
                <a:latin typeface="Arial" pitchFamily="34" charset="0"/>
                <a:cs typeface="Arial" pitchFamily="34" charset="0"/>
              </a:rPr>
            </a:br>
            <a:r>
              <a:rPr lang="en-US" sz="2500" b="1">
                <a:latin typeface="Arial" pitchFamily="34" charset="0"/>
                <a:cs typeface="Arial" pitchFamily="34" charset="0"/>
              </a:rPr>
              <a:t>- Điểm B nằm trong </a:t>
            </a:r>
            <a:r>
              <a:rPr lang="vi-VN" sz="2500" b="1">
                <a:latin typeface="Arial" pitchFamily="34" charset="0"/>
                <a:cs typeface="Arial" pitchFamily="34" charset="0"/>
              </a:rPr>
              <a:t>đường tròn</a:t>
            </a:r>
            <a:r>
              <a:rPr lang="en-US" sz="2500" b="1">
                <a:latin typeface="Arial" pitchFamily="34" charset="0"/>
                <a:cs typeface="Arial" pitchFamily="34" charset="0"/>
              </a:rPr>
              <a:t> (O; 3)</a:t>
            </a:r>
            <a:endParaRPr lang="vi-VN" sz="2500" b="1">
              <a:latin typeface="Arial" pitchFamily="34" charset="0"/>
              <a:cs typeface="Arial" pitchFamily="34" charset="0"/>
            </a:endParaRPr>
          </a:p>
          <a:p>
            <a:r>
              <a:rPr lang="en-US" sz="2500" b="1">
                <a:latin typeface="Arial" pitchFamily="34" charset="0"/>
                <a:cs typeface="Arial" pitchFamily="34" charset="0"/>
              </a:rPr>
              <a:t>- Điểm A nằm ngoài </a:t>
            </a:r>
            <a:r>
              <a:rPr lang="vi-VN" sz="2500" b="1">
                <a:latin typeface="Arial" pitchFamily="34" charset="0"/>
                <a:cs typeface="Arial" pitchFamily="34" charset="0"/>
              </a:rPr>
              <a:t>đường tròn</a:t>
            </a:r>
            <a:r>
              <a:rPr lang="en-US" sz="2500" b="1">
                <a:latin typeface="Arial" pitchFamily="34" charset="0"/>
                <a:cs typeface="Arial" pitchFamily="34" charset="0"/>
              </a:rPr>
              <a:t> (O; 3)</a:t>
            </a:r>
            <a:endParaRPr lang="vi-VN" sz="2500" b="1">
              <a:latin typeface="Arial" pitchFamily="34" charset="0"/>
              <a:cs typeface="Arial" pitchFamily="34" charset="0"/>
            </a:endParaRPr>
          </a:p>
        </p:txBody>
      </p:sp>
    </p:spTree>
    <p:extLst>
      <p:ext uri="{BB962C8B-B14F-4D97-AF65-F5344CB8AC3E}">
        <p14:creationId xmlns:p14="http://schemas.microsoft.com/office/powerpoint/2010/main" val="211708943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left)">
                                      <p:cBhvr>
                                        <p:cTn id="16" dur="500"/>
                                        <p:tgtEl>
                                          <p:spTgt spid="24"/>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left)">
                                      <p:cBhvr>
                                        <p:cTn id="2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426576" y="1205769"/>
            <a:ext cx="8563436" cy="1537431"/>
            <a:chOff x="455612" y="1219201"/>
            <a:chExt cx="8563436" cy="1537431"/>
          </a:xfrm>
        </p:grpSpPr>
        <p:sp>
          <p:nvSpPr>
            <p:cNvPr id="19" name="Rounded Rectangle 18"/>
            <p:cNvSpPr/>
            <p:nvPr/>
          </p:nvSpPr>
          <p:spPr>
            <a:xfrm>
              <a:off x="455612" y="1219201"/>
              <a:ext cx="8563436" cy="1537431"/>
            </a:xfrm>
            <a:prstGeom prst="roundRect">
              <a:avLst>
                <a:gd name="adj" fmla="val 3662"/>
              </a:avLst>
            </a:prstGeom>
            <a:solidFill>
              <a:srgbClr val="FDEDD3"/>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22" name="TextBox 21"/>
            <p:cNvSpPr txBox="1"/>
            <p:nvPr/>
          </p:nvSpPr>
          <p:spPr>
            <a:xfrm>
              <a:off x="629988" y="1371600"/>
              <a:ext cx="8236660" cy="1292662"/>
            </a:xfrm>
            <a:prstGeom prst="rect">
              <a:avLst/>
            </a:prstGeom>
            <a:noFill/>
          </p:spPr>
          <p:txBody>
            <a:bodyPr wrap="square" rtlCol="0">
              <a:spAutoFit/>
            </a:bodyPr>
            <a:lstStyle/>
            <a:p>
              <a:r>
                <a:rPr lang="en-US" sz="2600" b="1" i="1">
                  <a:solidFill>
                    <a:srgbClr val="C00000"/>
                  </a:solidFill>
                  <a:latin typeface="Arial" pitchFamily="34" charset="0"/>
                  <a:cs typeface="Arial" pitchFamily="34" charset="0"/>
                </a:rPr>
                <a:t>1. Đối xứng tâm </a:t>
              </a:r>
              <a:r>
                <a:rPr lang="en-US" sz="2600" b="1">
                  <a:latin typeface="Arial" pitchFamily="34" charset="0"/>
                  <a:cs typeface="Arial" pitchFamily="34" charset="0"/>
                </a:rPr>
                <a:t>(H.5.3) : </a:t>
              </a:r>
              <a:br>
                <a:rPr lang="en-US" sz="2600" b="1">
                  <a:latin typeface="Arial" pitchFamily="34" charset="0"/>
                  <a:cs typeface="Arial" pitchFamily="34" charset="0"/>
                </a:rPr>
              </a:br>
              <a:r>
                <a:rPr lang="en-US" sz="2600" b="1">
                  <a:latin typeface="Arial" pitchFamily="34" charset="0"/>
                  <a:cs typeface="Arial" pitchFamily="34" charset="0"/>
                </a:rPr>
                <a:t>Hai điểm M và M’ gọi là đối xứng nhau qua điểm </a:t>
              </a:r>
              <a:r>
                <a:rPr lang="en-US" sz="2600" b="1">
                  <a:latin typeface="Times New Roman" pitchFamily="18" charset="0"/>
                  <a:cs typeface="Times New Roman" pitchFamily="18" charset="0"/>
                </a:rPr>
                <a:t>I</a:t>
              </a:r>
              <a:r>
                <a:rPr lang="en-US" sz="2600" b="1">
                  <a:latin typeface="Arial" pitchFamily="34" charset="0"/>
                  <a:cs typeface="Arial" pitchFamily="34" charset="0"/>
                </a:rPr>
                <a:t> (hay qua tâm </a:t>
              </a:r>
              <a:r>
                <a:rPr lang="en-US" sz="2600" b="1">
                  <a:latin typeface="Times New Roman" pitchFamily="18" charset="0"/>
                  <a:cs typeface="Times New Roman" pitchFamily="18" charset="0"/>
                </a:rPr>
                <a:t>I</a:t>
              </a:r>
              <a:r>
                <a:rPr lang="en-US" sz="2600" b="1">
                  <a:latin typeface="Arial" pitchFamily="34" charset="0"/>
                  <a:cs typeface="Arial" pitchFamily="34" charset="0"/>
                </a:rPr>
                <a:t>) nếu </a:t>
              </a:r>
              <a:r>
                <a:rPr lang="en-US" sz="2600" b="1">
                  <a:latin typeface="Times New Roman" pitchFamily="18" charset="0"/>
                  <a:cs typeface="Times New Roman" pitchFamily="18" charset="0"/>
                </a:rPr>
                <a:t>I</a:t>
              </a:r>
              <a:r>
                <a:rPr lang="en-US" sz="2600" b="1">
                  <a:latin typeface="Arial" pitchFamily="34" charset="0"/>
                  <a:cs typeface="Arial" pitchFamily="34" charset="0"/>
                </a:rPr>
                <a:t> là trung điểm của đoạn MM’.</a:t>
              </a:r>
            </a:p>
          </p:txBody>
        </p:sp>
      </p:grpSp>
      <p:sp>
        <p:nvSpPr>
          <p:cNvPr id="17" name="TextBox 16"/>
          <p:cNvSpPr txBox="1"/>
          <p:nvPr/>
        </p:nvSpPr>
        <p:spPr>
          <a:xfrm>
            <a:off x="447214" y="632700"/>
            <a:ext cx="5570998" cy="477054"/>
          </a:xfrm>
          <a:prstGeom prst="rect">
            <a:avLst/>
          </a:prstGeom>
          <a:noFill/>
        </p:spPr>
        <p:txBody>
          <a:bodyPr wrap="square" rtlCol="0">
            <a:spAutoFit/>
          </a:bodyPr>
          <a:lstStyle/>
          <a:p>
            <a:pPr marL="342900" indent="-342900">
              <a:buFont typeface="Wingdings" pitchFamily="2" charset="2"/>
              <a:buChar char="q"/>
            </a:pPr>
            <a:r>
              <a:rPr lang="en-US" sz="2500" b="1" i="1">
                <a:solidFill>
                  <a:schemeClr val="accent5">
                    <a:lumMod val="50000"/>
                  </a:schemeClr>
                </a:solidFill>
                <a:latin typeface="Arial" pitchFamily="34" charset="0"/>
                <a:cs typeface="Arial" pitchFamily="34" charset="0"/>
              </a:rPr>
              <a:t>Đối xứng tâm và đối xứng trục .</a:t>
            </a:r>
            <a:endParaRPr lang="vi-VN" sz="2500" b="1" i="1">
              <a:solidFill>
                <a:schemeClr val="accent5">
                  <a:lumMod val="50000"/>
                </a:schemeClr>
              </a:solidFill>
              <a:latin typeface="Arial" pitchFamily="34" charset="0"/>
              <a:cs typeface="Arial" pitchFamily="34" charset="0"/>
            </a:endParaRPr>
          </a:p>
        </p:txBody>
      </p:sp>
      <p:sp>
        <p:nvSpPr>
          <p:cNvPr id="18" name="AutoShape 4"/>
          <p:cNvSpPr>
            <a:spLocks noChangeArrowheads="1"/>
          </p:cNvSpPr>
          <p:nvPr/>
        </p:nvSpPr>
        <p:spPr bwMode="gray">
          <a:xfrm>
            <a:off x="447214" y="95249"/>
            <a:ext cx="5418598" cy="438151"/>
          </a:xfrm>
          <a:prstGeom prst="roundRect">
            <a:avLst>
              <a:gd name="adj" fmla="val 50000"/>
            </a:avLst>
          </a:prstGeom>
          <a:solidFill>
            <a:schemeClr val="accent5">
              <a:lumMod val="50000"/>
            </a:schemeClr>
          </a:soli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a:solidFill>
                  <a:schemeClr val="bg1"/>
                </a:solidFill>
                <a:latin typeface="Arial" pitchFamily="34" charset="0"/>
                <a:cs typeface="Arial" pitchFamily="34" charset="0"/>
              </a:rPr>
              <a:t>  2 . TÍNH ĐỐI XỨNG CỦA </a:t>
            </a:r>
            <a:r>
              <a:rPr lang="vi-VN" sz="1900" b="1">
                <a:solidFill>
                  <a:schemeClr val="bg1"/>
                </a:solidFill>
                <a:latin typeface="Arial" pitchFamily="34" charset="0"/>
                <a:cs typeface="Arial" pitchFamily="34" charset="0"/>
              </a:rPr>
              <a:t>ĐƯỜNG TRÒN</a:t>
            </a:r>
            <a:r>
              <a:rPr lang="en-US" sz="1900" b="1">
                <a:solidFill>
                  <a:schemeClr val="bg1"/>
                </a:solidFill>
                <a:latin typeface="Arial" pitchFamily="34" charset="0"/>
                <a:cs typeface="Arial" pitchFamily="34" charset="0"/>
              </a:rPr>
              <a:t> .</a:t>
            </a:r>
            <a:endParaRPr lang="vi-VN" sz="1900" b="1">
              <a:solidFill>
                <a:schemeClr val="bg1"/>
              </a:solidFill>
              <a:latin typeface="Arial" pitchFamily="34" charset="0"/>
              <a:cs typeface="Arial" pitchFamily="34" charset="0"/>
            </a:endParaRPr>
          </a:p>
        </p:txBody>
      </p:sp>
      <p:pic>
        <p:nvPicPr>
          <p:cNvPr id="8017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66212" y="1504436"/>
            <a:ext cx="3019425" cy="100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464676" y="3245346"/>
            <a:ext cx="8390398" cy="1692771"/>
            <a:chOff x="464676" y="2911971"/>
            <a:chExt cx="8390398" cy="1692771"/>
          </a:xfrm>
        </p:grpSpPr>
        <p:sp>
          <p:nvSpPr>
            <p:cNvPr id="14" name="Rounded Rectangle 13"/>
            <p:cNvSpPr/>
            <p:nvPr/>
          </p:nvSpPr>
          <p:spPr>
            <a:xfrm>
              <a:off x="464676" y="2911971"/>
              <a:ext cx="8296736" cy="1692771"/>
            </a:xfrm>
            <a:prstGeom prst="roundRect">
              <a:avLst>
                <a:gd name="adj" fmla="val 3662"/>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2" name="TextBox 11"/>
            <p:cNvSpPr txBox="1"/>
            <p:nvPr/>
          </p:nvSpPr>
          <p:spPr>
            <a:xfrm>
              <a:off x="618414" y="2911971"/>
              <a:ext cx="8236660" cy="1692771"/>
            </a:xfrm>
            <a:prstGeom prst="rect">
              <a:avLst/>
            </a:prstGeom>
            <a:noFill/>
          </p:spPr>
          <p:txBody>
            <a:bodyPr wrap="square" rtlCol="0">
              <a:spAutoFit/>
            </a:bodyPr>
            <a:lstStyle/>
            <a:p>
              <a:r>
                <a:rPr lang="en-US" sz="2600" b="1" i="1">
                  <a:solidFill>
                    <a:srgbClr val="C00000"/>
                  </a:solidFill>
                  <a:latin typeface="Arial" pitchFamily="34" charset="0"/>
                  <a:cs typeface="Arial" pitchFamily="34" charset="0"/>
                </a:rPr>
                <a:t>Ví dụ </a:t>
              </a:r>
              <a:r>
                <a:rPr lang="en-US" sz="2600" b="1">
                  <a:latin typeface="Arial" pitchFamily="34" charset="0"/>
                  <a:cs typeface="Arial" pitchFamily="34" charset="0"/>
                </a:rPr>
                <a:t>: nếu O là giao điểm 2 </a:t>
              </a:r>
              <a:r>
                <a:rPr lang="vi-VN" sz="2600" b="1">
                  <a:latin typeface="Arial" pitchFamily="34" charset="0"/>
                  <a:cs typeface="Arial" pitchFamily="34" charset="0"/>
                </a:rPr>
                <a:t>đường chéo</a:t>
              </a:r>
              <a:r>
                <a:rPr lang="en-US" sz="2600" b="1">
                  <a:latin typeface="Arial" pitchFamily="34" charset="0"/>
                  <a:cs typeface="Arial" pitchFamily="34" charset="0"/>
                </a:rPr>
                <a:t> của hình bình hành ABCD thì OA = OC nên A và C đối xứng nhau qua O.</a:t>
              </a:r>
              <a:br>
                <a:rPr lang="en-US" sz="2600" b="1">
                  <a:latin typeface="Arial" pitchFamily="34" charset="0"/>
                  <a:cs typeface="Arial" pitchFamily="34" charset="0"/>
                </a:rPr>
              </a:br>
              <a:r>
                <a:rPr lang="en-US" sz="2600" b="1">
                  <a:latin typeface="Arial" pitchFamily="34" charset="0"/>
                  <a:cs typeface="Arial" pitchFamily="34" charset="0"/>
                </a:rPr>
                <a:t>Tương tự B và D đối xứng nhau qua O.</a:t>
              </a:r>
            </a:p>
          </p:txBody>
        </p:sp>
      </p:grpSp>
      <p:pic>
        <p:nvPicPr>
          <p:cNvPr id="80179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37612" y="3152775"/>
            <a:ext cx="3248025" cy="202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663323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801795"/>
                                        </p:tgtEl>
                                        <p:attrNameLst>
                                          <p:attrName>style.visibility</p:attrName>
                                        </p:attrNameLst>
                                      </p:cBhvr>
                                      <p:to>
                                        <p:strVal val="visible"/>
                                      </p:to>
                                    </p:set>
                                    <p:animEffect transition="in" filter="wipe(left)">
                                      <p:cBhvr>
                                        <p:cTn id="16" dur="500"/>
                                        <p:tgtEl>
                                          <p:spTgt spid="80179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left)">
                                      <p:cBhvr>
                                        <p:cTn id="21" dur="500"/>
                                        <p:tgtEl>
                                          <p:spTgt spid="2"/>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801796"/>
                                        </p:tgtEl>
                                        <p:attrNameLst>
                                          <p:attrName>style.visibility</p:attrName>
                                        </p:attrNameLst>
                                      </p:cBhvr>
                                      <p:to>
                                        <p:strVal val="visible"/>
                                      </p:to>
                                    </p:set>
                                    <p:animEffect transition="in" filter="wipe(left)">
                                      <p:cBhvr>
                                        <p:cTn id="25" dur="500"/>
                                        <p:tgtEl>
                                          <p:spTgt spid="8017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426576" y="1205769"/>
            <a:ext cx="8563436" cy="1845170"/>
            <a:chOff x="455612" y="1219201"/>
            <a:chExt cx="8563436" cy="1845170"/>
          </a:xfrm>
        </p:grpSpPr>
        <p:sp>
          <p:nvSpPr>
            <p:cNvPr id="19" name="Rounded Rectangle 18"/>
            <p:cNvSpPr/>
            <p:nvPr/>
          </p:nvSpPr>
          <p:spPr>
            <a:xfrm>
              <a:off x="455612" y="1219201"/>
              <a:ext cx="8563436" cy="1845170"/>
            </a:xfrm>
            <a:prstGeom prst="roundRect">
              <a:avLst>
                <a:gd name="adj" fmla="val 3662"/>
              </a:avLst>
            </a:prstGeom>
            <a:solidFill>
              <a:srgbClr val="FDEDD3"/>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22" name="TextBox 21"/>
            <p:cNvSpPr txBox="1"/>
            <p:nvPr/>
          </p:nvSpPr>
          <p:spPr>
            <a:xfrm>
              <a:off x="629988" y="1308832"/>
              <a:ext cx="8236660" cy="1692771"/>
            </a:xfrm>
            <a:prstGeom prst="rect">
              <a:avLst/>
            </a:prstGeom>
            <a:noFill/>
          </p:spPr>
          <p:txBody>
            <a:bodyPr wrap="square" rtlCol="0">
              <a:spAutoFit/>
            </a:bodyPr>
            <a:lstStyle/>
            <a:p>
              <a:r>
                <a:rPr lang="en-US" sz="2600" b="1" i="1">
                  <a:solidFill>
                    <a:srgbClr val="C00000"/>
                  </a:solidFill>
                  <a:latin typeface="Arial" pitchFamily="34" charset="0"/>
                  <a:cs typeface="Arial" pitchFamily="34" charset="0"/>
                </a:rPr>
                <a:t>1. Đối xứng trục </a:t>
              </a:r>
              <a:r>
                <a:rPr lang="en-US" sz="2600" b="1">
                  <a:latin typeface="Arial" pitchFamily="34" charset="0"/>
                  <a:cs typeface="Arial" pitchFamily="34" charset="0"/>
                </a:rPr>
                <a:t>(H.5.4) : </a:t>
              </a:r>
              <a:br>
                <a:rPr lang="en-US" sz="2600" b="1">
                  <a:latin typeface="Arial" pitchFamily="34" charset="0"/>
                  <a:cs typeface="Arial" pitchFamily="34" charset="0"/>
                </a:rPr>
              </a:br>
              <a:r>
                <a:rPr lang="en-US" sz="2600" b="1">
                  <a:latin typeface="Arial" pitchFamily="34" charset="0"/>
                  <a:cs typeface="Arial" pitchFamily="34" charset="0"/>
                </a:rPr>
                <a:t>Hai điểm M và M’ gọi là đối xứng nhau qua </a:t>
              </a:r>
              <a:r>
                <a:rPr lang="vi-VN" sz="2600" b="1">
                  <a:latin typeface="Arial" pitchFamily="34" charset="0"/>
                  <a:cs typeface="Arial" pitchFamily="34" charset="0"/>
                </a:rPr>
                <a:t>đường thẳng</a:t>
              </a:r>
              <a:r>
                <a:rPr lang="en-US" sz="2600" b="1">
                  <a:latin typeface="Arial" pitchFamily="34" charset="0"/>
                  <a:cs typeface="Arial" pitchFamily="34" charset="0"/>
                </a:rPr>
                <a:t> d (hay qua trục d) nếu d là đường trung trực của </a:t>
              </a:r>
              <a:r>
                <a:rPr lang="vi-VN" sz="2600" b="1">
                  <a:latin typeface="Arial" pitchFamily="34" charset="0"/>
                  <a:cs typeface="Arial" pitchFamily="34" charset="0"/>
                </a:rPr>
                <a:t>đoạn thẳng</a:t>
              </a:r>
              <a:r>
                <a:rPr lang="en-US" sz="2600" b="1">
                  <a:latin typeface="Arial" pitchFamily="34" charset="0"/>
                  <a:cs typeface="Arial" pitchFamily="34" charset="0"/>
                </a:rPr>
                <a:t> MM’.</a:t>
              </a:r>
            </a:p>
          </p:txBody>
        </p:sp>
      </p:grpSp>
      <p:sp>
        <p:nvSpPr>
          <p:cNvPr id="17" name="TextBox 16"/>
          <p:cNvSpPr txBox="1"/>
          <p:nvPr/>
        </p:nvSpPr>
        <p:spPr>
          <a:xfrm>
            <a:off x="447214" y="632700"/>
            <a:ext cx="5570998" cy="477054"/>
          </a:xfrm>
          <a:prstGeom prst="rect">
            <a:avLst/>
          </a:prstGeom>
          <a:noFill/>
        </p:spPr>
        <p:txBody>
          <a:bodyPr wrap="square" rtlCol="0">
            <a:spAutoFit/>
          </a:bodyPr>
          <a:lstStyle/>
          <a:p>
            <a:pPr marL="342900" indent="-342900">
              <a:buFont typeface="Wingdings" pitchFamily="2" charset="2"/>
              <a:buChar char="q"/>
            </a:pPr>
            <a:r>
              <a:rPr lang="en-US" sz="2500" b="1" i="1">
                <a:solidFill>
                  <a:schemeClr val="tx2">
                    <a:lumMod val="75000"/>
                  </a:schemeClr>
                </a:solidFill>
                <a:latin typeface="Arial" pitchFamily="34" charset="0"/>
                <a:cs typeface="Arial" pitchFamily="34" charset="0"/>
              </a:rPr>
              <a:t>Đối xứng tâm và đối xứng trục .</a:t>
            </a:r>
            <a:endParaRPr lang="vi-VN" sz="2500" b="1" i="1">
              <a:solidFill>
                <a:schemeClr val="tx2">
                  <a:lumMod val="75000"/>
                </a:schemeClr>
              </a:solidFill>
              <a:latin typeface="Arial" pitchFamily="34" charset="0"/>
              <a:cs typeface="Arial" pitchFamily="34" charset="0"/>
            </a:endParaRPr>
          </a:p>
        </p:txBody>
      </p:sp>
      <p:sp>
        <p:nvSpPr>
          <p:cNvPr id="18" name="AutoShape 4"/>
          <p:cNvSpPr>
            <a:spLocks noChangeArrowheads="1"/>
          </p:cNvSpPr>
          <p:nvPr/>
        </p:nvSpPr>
        <p:spPr bwMode="gray">
          <a:xfrm>
            <a:off x="447214" y="95249"/>
            <a:ext cx="5418598" cy="438151"/>
          </a:xfrm>
          <a:prstGeom prst="roundRect">
            <a:avLst>
              <a:gd name="adj" fmla="val 50000"/>
            </a:avLst>
          </a:prstGeom>
          <a:solidFill>
            <a:schemeClr val="accent5">
              <a:lumMod val="50000"/>
            </a:schemeClr>
          </a:soli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a:solidFill>
                  <a:schemeClr val="bg1"/>
                </a:solidFill>
                <a:latin typeface="Arial" pitchFamily="34" charset="0"/>
                <a:cs typeface="Arial" pitchFamily="34" charset="0"/>
              </a:rPr>
              <a:t>  2 . TÍNH ĐỐI XỨNG CỦA </a:t>
            </a:r>
            <a:r>
              <a:rPr lang="vi-VN" sz="1900" b="1">
                <a:solidFill>
                  <a:schemeClr val="bg1"/>
                </a:solidFill>
                <a:latin typeface="Arial" pitchFamily="34" charset="0"/>
                <a:cs typeface="Arial" pitchFamily="34" charset="0"/>
              </a:rPr>
              <a:t>ĐƯỜNG TRÒN</a:t>
            </a:r>
            <a:r>
              <a:rPr lang="en-US" sz="1900" b="1">
                <a:solidFill>
                  <a:schemeClr val="bg1"/>
                </a:solidFill>
                <a:latin typeface="Arial" pitchFamily="34" charset="0"/>
                <a:cs typeface="Arial" pitchFamily="34" charset="0"/>
              </a:rPr>
              <a:t> .</a:t>
            </a:r>
            <a:endParaRPr lang="vi-VN" sz="1900" b="1">
              <a:solidFill>
                <a:schemeClr val="bg1"/>
              </a:solidFill>
              <a:latin typeface="Arial" pitchFamily="34" charset="0"/>
              <a:cs typeface="Arial" pitchFamily="34" charset="0"/>
            </a:endParaRPr>
          </a:p>
        </p:txBody>
      </p:sp>
      <p:grpSp>
        <p:nvGrpSpPr>
          <p:cNvPr id="2" name="Group 1"/>
          <p:cNvGrpSpPr/>
          <p:nvPr/>
        </p:nvGrpSpPr>
        <p:grpSpPr>
          <a:xfrm>
            <a:off x="464676" y="3793629"/>
            <a:ext cx="8525336" cy="1540371"/>
            <a:chOff x="464676" y="2911971"/>
            <a:chExt cx="8525336" cy="1540371"/>
          </a:xfrm>
        </p:grpSpPr>
        <p:sp>
          <p:nvSpPr>
            <p:cNvPr id="14" name="Rounded Rectangle 13"/>
            <p:cNvSpPr/>
            <p:nvPr/>
          </p:nvSpPr>
          <p:spPr>
            <a:xfrm>
              <a:off x="464676" y="2911971"/>
              <a:ext cx="8525336" cy="1540371"/>
            </a:xfrm>
            <a:prstGeom prst="roundRect">
              <a:avLst>
                <a:gd name="adj" fmla="val 3662"/>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2" name="TextBox 11"/>
            <p:cNvSpPr txBox="1"/>
            <p:nvPr/>
          </p:nvSpPr>
          <p:spPr>
            <a:xfrm>
              <a:off x="618414" y="3007280"/>
              <a:ext cx="8236660" cy="1292662"/>
            </a:xfrm>
            <a:prstGeom prst="rect">
              <a:avLst/>
            </a:prstGeom>
            <a:noFill/>
          </p:spPr>
          <p:txBody>
            <a:bodyPr wrap="square" rtlCol="0">
              <a:spAutoFit/>
            </a:bodyPr>
            <a:lstStyle/>
            <a:p>
              <a:pPr marL="457200" indent="-457200" algn="just">
                <a:buFont typeface="Wingdings" pitchFamily="2" charset="2"/>
                <a:buChar char="q"/>
              </a:pPr>
              <a:r>
                <a:rPr lang="en-US" sz="2600" b="1" i="1">
                  <a:solidFill>
                    <a:srgbClr val="C00000"/>
                  </a:solidFill>
                  <a:latin typeface="Arial" pitchFamily="34" charset="0"/>
                  <a:cs typeface="Arial" pitchFamily="34" charset="0"/>
                </a:rPr>
                <a:t>Ví dụ </a:t>
              </a:r>
              <a:r>
                <a:rPr lang="en-US" sz="2600" b="1">
                  <a:latin typeface="Arial" pitchFamily="34" charset="0"/>
                  <a:cs typeface="Arial" pitchFamily="34" charset="0"/>
                </a:rPr>
                <a:t>: nếu AH là đường cao trong tam giác ABC cân tại A thì AH cũng là đường trung trực của BC, nên B và C đối xứng nhau qua AH.</a:t>
              </a:r>
            </a:p>
          </p:txBody>
        </p:sp>
      </p:grpSp>
      <p:pic>
        <p:nvPicPr>
          <p:cNvPr id="8028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2412" y="848143"/>
            <a:ext cx="2905125" cy="2600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0282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2412" y="3477043"/>
            <a:ext cx="2343150" cy="279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732518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02819"/>
                                        </p:tgtEl>
                                        <p:attrNameLst>
                                          <p:attrName>style.visibility</p:attrName>
                                        </p:attrNameLst>
                                      </p:cBhvr>
                                      <p:to>
                                        <p:strVal val="visible"/>
                                      </p:to>
                                    </p:set>
                                    <p:animEffect transition="in" filter="wipe(left)">
                                      <p:cBhvr>
                                        <p:cTn id="11" dur="500"/>
                                        <p:tgtEl>
                                          <p:spTgt spid="80281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802820"/>
                                        </p:tgtEl>
                                        <p:attrNameLst>
                                          <p:attrName>style.visibility</p:attrName>
                                        </p:attrNameLst>
                                      </p:cBhvr>
                                      <p:to>
                                        <p:strVal val="visible"/>
                                      </p:to>
                                    </p:set>
                                    <p:animEffect transition="in" filter="wipe(left)">
                                      <p:cBhvr>
                                        <p:cTn id="20" dur="500"/>
                                        <p:tgtEl>
                                          <p:spTgt spid="8028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32349</TotalTime>
  <Words>2422</Words>
  <Application>Microsoft Office PowerPoint</Application>
  <PresentationFormat>Custom</PresentationFormat>
  <Paragraphs>150</Paragraphs>
  <Slides>23</Slides>
  <Notes>23</Notes>
  <HiddenSlides>0</HiddenSlides>
  <MMClips>1</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23</vt:i4>
      </vt:variant>
    </vt:vector>
  </HeadingPairs>
  <TitlesOfParts>
    <vt:vector size="31" baseType="lpstr">
      <vt:lpstr>.VnCentury SchoolbookH</vt:lpstr>
      <vt:lpstr>Arial</vt:lpstr>
      <vt:lpstr>Calibri</vt:lpstr>
      <vt:lpstr>Cambria Math</vt:lpstr>
      <vt:lpstr>Times New Roman</vt:lpstr>
      <vt:lpstr>Wingdings</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Phienbanmoi.com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Asus</cp:lastModifiedBy>
  <cp:revision>1860</cp:revision>
  <dcterms:created xsi:type="dcterms:W3CDTF">2021-08-04T05:24:17Z</dcterms:created>
  <dcterms:modified xsi:type="dcterms:W3CDTF">2024-11-10T15:04:39Z</dcterms:modified>
</cp:coreProperties>
</file>