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03" r:id="rId2"/>
    <p:sldId id="304" r:id="rId3"/>
    <p:sldId id="308" r:id="rId4"/>
    <p:sldId id="306" r:id="rId5"/>
    <p:sldId id="305" r:id="rId6"/>
    <p:sldId id="297" r:id="rId7"/>
    <p:sldId id="295" r:id="rId8"/>
    <p:sldId id="294" r:id="rId9"/>
    <p:sldId id="290" r:id="rId10"/>
    <p:sldId id="291" r:id="rId11"/>
    <p:sldId id="292" r:id="rId12"/>
    <p:sldId id="293" r:id="rId13"/>
    <p:sldId id="309" r:id="rId14"/>
    <p:sldId id="318" r:id="rId15"/>
    <p:sldId id="310" r:id="rId16"/>
    <p:sldId id="312" r:id="rId17"/>
    <p:sldId id="314" r:id="rId18"/>
    <p:sldId id="313" r:id="rId19"/>
    <p:sldId id="316" r:id="rId20"/>
    <p:sldId id="317" r:id="rId21"/>
    <p:sldId id="301" r:id="rId22"/>
    <p:sldId id="298" r:id="rId23"/>
    <p:sldId id="302" r:id="rId24"/>
    <p:sldId id="267" r:id="rId25"/>
    <p:sldId id="265" r:id="rId26"/>
    <p:sldId id="266" r:id="rId27"/>
    <p:sldId id="286" r:id="rId28"/>
    <p:sldId id="283" r:id="rId29"/>
    <p:sldId id="287" r:id="rId30"/>
    <p:sldId id="285" r:id="rId31"/>
    <p:sldId id="269" r:id="rId32"/>
    <p:sldId id="288" r:id="rId33"/>
    <p:sldId id="271" r:id="rId34"/>
    <p:sldId id="272" r:id="rId35"/>
    <p:sldId id="264"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28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1" d="100"/>
          <a:sy n="61" d="100"/>
        </p:scale>
        <p:origin x="2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13/4/2023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EE942-96A8-4958-B7B1-0271A602F99F}" type="slidenum">
              <a:rPr lang="en-US"/>
              <a:pPr/>
              <a:t>19</a:t>
            </a:fld>
            <a:endParaRPr lang="en-US"/>
          </a:p>
        </p:txBody>
      </p:sp>
      <p:sp>
        <p:nvSpPr>
          <p:cNvPr id="130050" name="Rectangle 2"/>
          <p:cNvSpPr>
            <a:spLocks noGrp="1" noRot="1" noChangeAspect="1" noChangeArrowheads="1" noTextEdit="1"/>
          </p:cNvSpPr>
          <p:nvPr>
            <p:ph type="sldImg"/>
          </p:nvPr>
        </p:nvSpPr>
        <p:spPr>
          <a:xfrm>
            <a:off x="381000" y="685800"/>
            <a:ext cx="6096000" cy="3429000"/>
          </a:xfrm>
          <a:ln/>
        </p:spPr>
      </p:sp>
      <p:sp>
        <p:nvSpPr>
          <p:cNvPr id="13005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64402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13/4/2023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hoc247.net/fckeditorimg/upload/images/giua-trua.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1849" y="862460"/>
            <a:ext cx="10920248" cy="4098423"/>
          </a:xfrm>
          <a:prstGeom prst="rect">
            <a:avLst/>
          </a:prstGeom>
          <a:noFill/>
          <a:ln>
            <a:noFill/>
          </a:ln>
        </p:spPr>
      </p:pic>
      <p:sp>
        <p:nvSpPr>
          <p:cNvPr id="5" name="TextBox 4"/>
          <p:cNvSpPr txBox="1"/>
          <p:nvPr/>
        </p:nvSpPr>
        <p:spPr>
          <a:xfrm>
            <a:off x="956441" y="399393"/>
            <a:ext cx="9911256" cy="584775"/>
          </a:xfrm>
          <a:prstGeom prst="rect">
            <a:avLst/>
          </a:prstGeom>
          <a:noFill/>
        </p:spPr>
        <p:txBody>
          <a:bodyPr wrap="square" rtlCol="0">
            <a:spAutoFit/>
          </a:bodyPr>
          <a:lstStyle/>
          <a:p>
            <a:r>
              <a:rPr lang="en-US" sz="3200" dirty="0" err="1" smtClean="0"/>
              <a:t>Hình</a:t>
            </a:r>
            <a:r>
              <a:rPr lang="en-US" sz="3200" dirty="0" smtClean="0"/>
              <a:t> </a:t>
            </a:r>
            <a:r>
              <a:rPr lang="en-US" sz="3200" dirty="0" err="1" smtClean="0"/>
              <a:t>ảnh</a:t>
            </a:r>
            <a:r>
              <a:rPr lang="en-US" sz="3200" dirty="0" smtClean="0"/>
              <a:t> </a:t>
            </a:r>
            <a:r>
              <a:rPr lang="en-US" sz="3200" dirty="0" err="1" smtClean="0"/>
              <a:t>dưới</a:t>
            </a:r>
            <a:r>
              <a:rPr lang="en-US" sz="3200" dirty="0" smtClean="0"/>
              <a:t> </a:t>
            </a:r>
            <a:r>
              <a:rPr lang="en-US" sz="3200" dirty="0" err="1" smtClean="0"/>
              <a:t>đây</a:t>
            </a:r>
            <a:r>
              <a:rPr lang="en-US" sz="3200" dirty="0" smtClean="0"/>
              <a:t> </a:t>
            </a:r>
            <a:r>
              <a:rPr lang="en-US" sz="3200" dirty="0" err="1" smtClean="0"/>
              <a:t>cho</a:t>
            </a:r>
            <a:r>
              <a:rPr lang="en-US" sz="3200" dirty="0" smtClean="0"/>
              <a:t> </a:t>
            </a:r>
            <a:r>
              <a:rPr lang="en-US" sz="3200" dirty="0" err="1" smtClean="0"/>
              <a:t>biết</a:t>
            </a:r>
            <a:r>
              <a:rPr lang="en-US" sz="3200" dirty="0" smtClean="0"/>
              <a:t> </a:t>
            </a:r>
            <a:r>
              <a:rPr lang="en-US" sz="3200" dirty="0" err="1" smtClean="0"/>
              <a:t>thời</a:t>
            </a:r>
            <a:r>
              <a:rPr lang="en-US" sz="3200" dirty="0" smtClean="0"/>
              <a:t> </a:t>
            </a:r>
            <a:r>
              <a:rPr lang="en-US" sz="3200" dirty="0" err="1" smtClean="0"/>
              <a:t>điểm</a:t>
            </a:r>
            <a:r>
              <a:rPr lang="en-US" sz="3200" dirty="0" smtClean="0"/>
              <a:t> </a:t>
            </a:r>
            <a:r>
              <a:rPr lang="en-US" sz="3200" dirty="0" err="1" smtClean="0"/>
              <a:t>nào</a:t>
            </a:r>
            <a:r>
              <a:rPr lang="en-US" sz="3200" dirty="0" smtClean="0"/>
              <a:t> </a:t>
            </a:r>
            <a:r>
              <a:rPr lang="en-US" sz="3200" dirty="0" err="1" smtClean="0"/>
              <a:t>trong</a:t>
            </a:r>
            <a:r>
              <a:rPr lang="en-US" sz="3200" dirty="0" smtClean="0"/>
              <a:t> </a:t>
            </a:r>
            <a:r>
              <a:rPr lang="en-US" sz="3200" dirty="0" err="1" smtClean="0"/>
              <a:t>ngày</a:t>
            </a:r>
            <a:r>
              <a:rPr lang="en-US" sz="3200" dirty="0" smtClean="0"/>
              <a:t>?</a:t>
            </a:r>
            <a:endParaRPr lang="en-US" sz="3200" dirty="0"/>
          </a:p>
        </p:txBody>
      </p:sp>
      <p:sp>
        <p:nvSpPr>
          <p:cNvPr id="6" name="TextBox 5"/>
          <p:cNvSpPr txBox="1"/>
          <p:nvPr/>
        </p:nvSpPr>
        <p:spPr>
          <a:xfrm>
            <a:off x="1429407" y="5633545"/>
            <a:ext cx="10100441" cy="707886"/>
          </a:xfrm>
          <a:prstGeom prst="rect">
            <a:avLst/>
          </a:prstGeom>
          <a:noFill/>
        </p:spPr>
        <p:txBody>
          <a:bodyPr wrap="square" rtlCol="0">
            <a:spAutoFit/>
          </a:bodyPr>
          <a:lstStyle/>
          <a:p>
            <a:r>
              <a:rPr lang="en-US" sz="2200" dirty="0" smtClean="0"/>
              <a:t>A. </a:t>
            </a:r>
            <a:r>
              <a:rPr lang="vi-VN" sz="2200" dirty="0" smtClean="0"/>
              <a:t>Sáng sớm.</a:t>
            </a:r>
            <a:r>
              <a:rPr lang="en-US" sz="2200" dirty="0" smtClean="0"/>
              <a:t>                                             B. </a:t>
            </a:r>
            <a:r>
              <a:rPr lang="vi-VN" sz="2200" dirty="0" smtClean="0"/>
              <a:t>Xế chiều.</a:t>
            </a:r>
            <a:r>
              <a:rPr lang="en-US" sz="2200" dirty="0" smtClean="0"/>
              <a:t>                                  </a:t>
            </a:r>
            <a:r>
              <a:rPr lang="en-US" sz="2200" dirty="0"/>
              <a:t>C</a:t>
            </a:r>
            <a:r>
              <a:rPr lang="en-US" sz="2200" dirty="0" smtClean="0"/>
              <a:t>. </a:t>
            </a:r>
            <a:r>
              <a:rPr lang="vi-VN" sz="2200" dirty="0" smtClean="0"/>
              <a:t>Giữa </a:t>
            </a:r>
            <a:r>
              <a:rPr lang="vi-VN" sz="2200" dirty="0"/>
              <a:t>trưa.</a:t>
            </a:r>
          </a:p>
          <a:p>
            <a:endParaRPr lang="en-US" dirty="0"/>
          </a:p>
        </p:txBody>
      </p:sp>
      <p:sp>
        <p:nvSpPr>
          <p:cNvPr id="7" name="Oval 6"/>
          <p:cNvSpPr/>
          <p:nvPr/>
        </p:nvSpPr>
        <p:spPr>
          <a:xfrm>
            <a:off x="9385737" y="5633544"/>
            <a:ext cx="588579" cy="578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6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258747" y="51000"/>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2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grpSp>
        <p:nvGrpSpPr>
          <p:cNvPr id="3" name="Group 3"/>
          <p:cNvGrpSpPr/>
          <p:nvPr/>
        </p:nvGrpSpPr>
        <p:grpSpPr bwMode="auto">
          <a:xfrm>
            <a:off x="-1" y="0"/>
            <a:ext cx="4179890" cy="6846888"/>
            <a:chOff x="-28576" y="-11112"/>
            <a:chExt cx="3886200" cy="6846888"/>
          </a:xfrm>
        </p:grpSpPr>
        <p:sp>
          <p:nvSpPr>
            <p:cNvPr id="4"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44: CHUYỂN ĐỘNG NHÌN THẤY CỦA MẶT TRĂNG</a:t>
              </a:r>
            </a:p>
          </p:txBody>
        </p:sp>
        <p:sp>
          <p:nvSpPr>
            <p:cNvPr id="6"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7" name="Text Box 6"/>
          <p:cNvSpPr txBox="1">
            <a:spLocks noChangeArrowheads="1"/>
          </p:cNvSpPr>
          <p:nvPr/>
        </p:nvSpPr>
        <p:spPr bwMode="auto">
          <a:xfrm>
            <a:off x="78857" y="790545"/>
            <a:ext cx="3993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1. ÁNH SÁNG CỦA MẶT TRĂNG </a:t>
            </a:r>
          </a:p>
        </p:txBody>
      </p:sp>
      <p:sp>
        <p:nvSpPr>
          <p:cNvPr id="8" name="Rectangle 36"/>
          <p:cNvSpPr>
            <a:spLocks noChangeArrowheads="1"/>
          </p:cNvSpPr>
          <p:nvPr/>
        </p:nvSpPr>
        <p:spPr bwMode="auto">
          <a:xfrm>
            <a:off x="7397974" y="1041231"/>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9" name="TextBox 8"/>
          <p:cNvSpPr txBox="1"/>
          <p:nvPr/>
        </p:nvSpPr>
        <p:spPr>
          <a:xfrm>
            <a:off x="7058219" y="-10522"/>
            <a:ext cx="4015843" cy="369332"/>
          </a:xfrm>
          <a:prstGeom prst="rect">
            <a:avLst/>
          </a:prstGeom>
          <a:noFill/>
        </p:spPr>
        <p:txBody>
          <a:bodyPr wrap="none" rtlCol="0">
            <a:spAutoFit/>
          </a:bodyPr>
          <a:lstStyle/>
          <a:p>
            <a:r>
              <a:rPr lang="en-US" dirty="0" err="1"/>
              <a:t>Quan</a:t>
            </a:r>
            <a:r>
              <a:rPr lang="en-US" dirty="0"/>
              <a:t> </a:t>
            </a:r>
            <a:r>
              <a:rPr lang="en-US" dirty="0" err="1"/>
              <a:t>sát</a:t>
            </a:r>
            <a:r>
              <a:rPr lang="en-US" dirty="0"/>
              <a:t> </a:t>
            </a:r>
            <a:r>
              <a:rPr lang="en-US" dirty="0" err="1"/>
              <a:t>hình</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 </a:t>
            </a:r>
          </a:p>
        </p:txBody>
      </p:sp>
      <p:graphicFrame>
        <p:nvGraphicFramePr>
          <p:cNvPr id="10" name="Table 9"/>
          <p:cNvGraphicFramePr>
            <a:graphicFrameLocks noGrp="1"/>
          </p:cNvGraphicFramePr>
          <p:nvPr>
            <p:extLst>
              <p:ext uri="{D42A27DB-BD31-4B8C-83A1-F6EECF244321}">
                <p14:modId xmlns:p14="http://schemas.microsoft.com/office/powerpoint/2010/main" val="983379767"/>
              </p:ext>
            </p:extLst>
          </p:nvPr>
        </p:nvGraphicFramePr>
        <p:xfrm>
          <a:off x="4532185" y="527844"/>
          <a:ext cx="7138894" cy="5821680"/>
        </p:xfrm>
        <a:graphic>
          <a:graphicData uri="http://schemas.openxmlformats.org/drawingml/2006/table">
            <a:tbl>
              <a:tblPr firstRow="1" bandRow="1">
                <a:tableStyleId>{5C22544A-7EE6-4342-B048-85BDC9FD1C3A}</a:tableStyleId>
              </a:tblPr>
              <a:tblGrid>
                <a:gridCol w="3569447">
                  <a:extLst>
                    <a:ext uri="{9D8B030D-6E8A-4147-A177-3AD203B41FA5}">
                      <a16:colId xmlns:a16="http://schemas.microsoft.com/office/drawing/2014/main" val="20000"/>
                    </a:ext>
                  </a:extLst>
                </a:gridCol>
                <a:gridCol w="3569447">
                  <a:extLst>
                    <a:ext uri="{9D8B030D-6E8A-4147-A177-3AD203B41FA5}">
                      <a16:colId xmlns:a16="http://schemas.microsoft.com/office/drawing/2014/main" val="20001"/>
                    </a:ext>
                  </a:extLst>
                </a:gridCol>
              </a:tblGrid>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0"/>
                  </a:ext>
                </a:extLst>
              </a:tr>
              <a:tr h="370840">
                <a:tc gridSpan="2">
                  <a:txBody>
                    <a:bodyPr/>
                    <a:lstStyle/>
                    <a:p>
                      <a:r>
                        <a:rPr lang="de-DE" sz="2000" kern="1200" dirty="0">
                          <a:solidFill>
                            <a:schemeClr val="dk1"/>
                          </a:solidFill>
                          <a:effectLst/>
                          <a:latin typeface="Times New Roman" panose="02020603050405020304" pitchFamily="18" charset="0"/>
                          <a:ea typeface="+mn-ea"/>
                          <a:cs typeface="Times New Roman" panose="02020603050405020304" pitchFamily="18" charset="0"/>
                        </a:rPr>
                        <a:t>Câu 1: Mặt Trăng có tự phát ra ánh sáng hay không?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sao</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1400" kern="1200" dirty="0" smtClean="0">
                          <a:solidFill>
                            <a:schemeClr val="dk1"/>
                          </a:solidFill>
                          <a:effectLst/>
                          <a:latin typeface="+mn-lt"/>
                          <a:ea typeface="+mn-ea"/>
                          <a:cs typeface="+mn-cs"/>
                        </a:rPr>
                        <a:t>…………………………………………………………………………………………………………………………………………………….</a:t>
                      </a:r>
                      <a:endParaRPr lang="en-US" sz="1400" dirty="0"/>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hMerge="1">
                  <a:txBody>
                    <a:bodyPr/>
                    <a:lstStyle/>
                    <a:p>
                      <a:endParaRPr lang="en-US"/>
                    </a:p>
                  </a:txBody>
                  <a:tcPr/>
                </a:tc>
                <a:extLst>
                  <a:ext uri="{0D108BD9-81ED-4DB2-BD59-A6C34878D82A}">
                    <a16:rowId xmlns:a16="http://schemas.microsoft.com/office/drawing/2014/main" val="10002"/>
                  </a:ext>
                </a:extLst>
              </a:tr>
              <a:tr h="370840">
                <a:tc gridSpan="2">
                  <a:txBody>
                    <a:bodyPr/>
                    <a:lstStyle/>
                    <a:p>
                      <a:endParaRPr lang="en-US" dirty="0"/>
                    </a:p>
                    <a:p>
                      <a:endParaRPr lang="en-US" dirty="0"/>
                    </a:p>
                    <a:p>
                      <a:endParaRPr lang="en-US" dirty="0"/>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11" name="Picture 10" descr="H:\LUYEN TRAN\NAM HOC 2020-2021\KHTN 6 THEO CV 5512\2. KHTN 6 - SÁCH CHÂN TRỜI SÁNG TẠO\mat trang trong bau troi dem.jpg"/>
          <p:cNvPicPr/>
          <p:nvPr/>
        </p:nvPicPr>
        <p:blipFill>
          <a:blip r:embed="rId2">
            <a:extLst>
              <a:ext uri="{28A0092B-C50C-407E-A947-70E740481C1C}">
                <a14:useLocalDpi xmlns:a14="http://schemas.microsoft.com/office/drawing/2010/main" val="0"/>
              </a:ext>
            </a:extLst>
          </a:blip>
          <a:srcRect/>
          <a:stretch>
            <a:fillRect/>
          </a:stretch>
        </p:blipFill>
        <p:spPr bwMode="auto">
          <a:xfrm>
            <a:off x="5358783" y="724292"/>
            <a:ext cx="2197100" cy="1647825"/>
          </a:xfrm>
          <a:prstGeom prst="rect">
            <a:avLst/>
          </a:prstGeom>
          <a:noFill/>
          <a:ln>
            <a:noFill/>
          </a:ln>
        </p:spPr>
      </p:pic>
      <p:pic>
        <p:nvPicPr>
          <p:cNvPr id="12" name="Picture 11" descr="H:\LUYEN TRAN\NAM HOC 2020-2021\KHTN 6 THEO CV 5512\2. KHTN 6 - SÁCH CHÂN TRỜI SÁNG TẠO\anh mat trang.jpg"/>
          <p:cNvPicPr/>
          <p:nvPr/>
        </p:nvPicPr>
        <p:blipFill>
          <a:blip r:embed="rId3">
            <a:extLst>
              <a:ext uri="{28A0092B-C50C-407E-A947-70E740481C1C}">
                <a14:useLocalDpi xmlns:a14="http://schemas.microsoft.com/office/drawing/2010/main" val="0"/>
              </a:ext>
            </a:extLst>
          </a:blip>
          <a:srcRect/>
          <a:stretch>
            <a:fillRect/>
          </a:stretch>
        </p:blipFill>
        <p:spPr bwMode="auto">
          <a:xfrm>
            <a:off x="8911939" y="715402"/>
            <a:ext cx="2085340" cy="1562100"/>
          </a:xfrm>
          <a:prstGeom prst="rect">
            <a:avLst/>
          </a:prstGeom>
          <a:noFill/>
          <a:ln>
            <a:noFill/>
          </a:ln>
        </p:spPr>
      </p:pic>
      <p:sp>
        <p:nvSpPr>
          <p:cNvPr id="13" name="Rectangle 12"/>
          <p:cNvSpPr/>
          <p:nvPr/>
        </p:nvSpPr>
        <p:spPr>
          <a:xfrm>
            <a:off x="4936211" y="2314109"/>
            <a:ext cx="3042243" cy="307777"/>
          </a:xfrm>
          <a:prstGeom prst="rect">
            <a:avLst/>
          </a:prstGeom>
        </p:spPr>
        <p:txBody>
          <a:bodyPr wrap="none">
            <a:spAutoFit/>
          </a:bodyPr>
          <a:lstStyle/>
          <a:p>
            <a:r>
              <a:rPr lang="de-DE"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1: Mặt Trăng trên bầu trời đêm</a:t>
            </a:r>
            <a:endParaRPr lang="en-US" sz="14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8737256" y="2209822"/>
            <a:ext cx="2434705" cy="307777"/>
          </a:xfrm>
          <a:prstGeom prst="rect">
            <a:avLst/>
          </a:prstGeom>
        </p:spPr>
        <p:txBody>
          <a:bodyPr wrap="none">
            <a:spAutoFit/>
          </a:bodyPr>
          <a:lstStyle/>
          <a:p>
            <a:r>
              <a:rPr lang="de-DE"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2: Ảnh chụp Mặt Trăng</a:t>
            </a:r>
            <a:endParaRPr lang="en-US" sz="1400" b="1" dirty="0">
              <a:latin typeface="Times New Roman" panose="02020603050405020304" pitchFamily="18" charset="0"/>
              <a:cs typeface="Times New Roman" panose="02020603050405020304" pitchFamily="18" charset="0"/>
            </a:endParaRPr>
          </a:p>
        </p:txBody>
      </p:sp>
      <p:pic>
        <p:nvPicPr>
          <p:cNvPr id="15" name="Picture 14" descr="H:\LUYEN TRAN\NAM HOC 2020-2021\KHTN 6 THEO CV 5512\2. KHTN 6 - SÁCH CHÂN TRỜI SÁNG TẠO\quan sat MT.png"/>
          <p:cNvPicPr/>
          <p:nvPr/>
        </p:nvPicPr>
        <p:blipFill rotWithShape="1">
          <a:blip r:embed="rId4">
            <a:extLst>
              <a:ext uri="{28A0092B-C50C-407E-A947-70E740481C1C}">
                <a14:useLocalDpi xmlns:a14="http://schemas.microsoft.com/office/drawing/2010/main" val="0"/>
              </a:ext>
            </a:extLst>
          </a:blip>
          <a:srcRect l="-1" r="1739" b="5353"/>
          <a:stretch>
            <a:fillRect/>
          </a:stretch>
        </p:blipFill>
        <p:spPr bwMode="auto">
          <a:xfrm>
            <a:off x="4776364" y="3456832"/>
            <a:ext cx="3552825" cy="1962150"/>
          </a:xfrm>
          <a:prstGeom prst="rect">
            <a:avLst/>
          </a:prstGeom>
          <a:noFill/>
          <a:ln>
            <a:noFill/>
          </a:ln>
        </p:spPr>
      </p:pic>
      <p:sp>
        <p:nvSpPr>
          <p:cNvPr id="16" name="Rectangle 15"/>
          <p:cNvSpPr/>
          <p:nvPr/>
        </p:nvSpPr>
        <p:spPr>
          <a:xfrm>
            <a:off x="8292710" y="3989706"/>
            <a:ext cx="3323795" cy="307777"/>
          </a:xfrm>
          <a:prstGeom prst="rect">
            <a:avLst/>
          </a:prstGeom>
        </p:spPr>
        <p:txBody>
          <a:bodyPr wrap="none">
            <a:spAutoFit/>
          </a:bodyPr>
          <a:lstStyle/>
          <a:p>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3: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Trăng</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Trái</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Đất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14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4720311" y="5418982"/>
            <a:ext cx="7055392" cy="830997"/>
          </a:xfrm>
          <a:prstGeom prst="rect">
            <a:avLst/>
          </a:prstGeom>
        </p:spPr>
        <p:txBody>
          <a:bodyPr wrap="square">
            <a:spAutoFit/>
          </a:bodyPr>
          <a:lstStyle/>
          <a:p>
            <a:r>
              <a:rPr lang="en-US" sz="2000"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Trăng</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a:t>
            </a:r>
          </a:p>
        </p:txBody>
      </p:sp>
      <p:sp>
        <p:nvSpPr>
          <p:cNvPr id="18" name="Rectangle 17"/>
          <p:cNvSpPr/>
          <p:nvPr/>
        </p:nvSpPr>
        <p:spPr>
          <a:xfrm>
            <a:off x="4685313" y="2837330"/>
            <a:ext cx="6985766" cy="734688"/>
          </a:xfrm>
          <a:prstGeom prst="rect">
            <a:avLst/>
          </a:prstGeom>
        </p:spPr>
        <p:txBody>
          <a:bodyPr wrap="square">
            <a:spAutoFit/>
          </a:bodyPr>
          <a:lstStyle/>
          <a:p>
            <a:pPr>
              <a:lnSpc>
                <a:spcPct val="107000"/>
              </a:lnSpc>
              <a:spcBef>
                <a:spcPts val="600"/>
              </a:spcBef>
              <a:spcAft>
                <a:spcPts val="600"/>
              </a:spcAft>
            </a:pPr>
            <a:r>
              <a:rPr lang="de-DE" sz="2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Mặt Trăng có cả </a:t>
            </a:r>
            <a:r>
              <a:rPr lang="de-DE" sz="20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phần tối</a:t>
            </a:r>
            <a:r>
              <a:rPr lang="de-DE" sz="2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và </a:t>
            </a:r>
            <a:r>
              <a:rPr lang="de-DE" sz="20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phần sáng</a:t>
            </a:r>
            <a:r>
              <a:rPr lang="de-DE" sz="2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do đó Mặt Trăng không tự phát ra ánh </a:t>
            </a:r>
            <a:r>
              <a:rPr lang="de-DE" sz="2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4605500" y="5845745"/>
            <a:ext cx="7011005" cy="1015663"/>
          </a:xfrm>
          <a:prstGeom prst="rect">
            <a:avLst/>
          </a:prstGeom>
        </p:spPr>
        <p:txBody>
          <a:bodyPr wrap="square">
            <a:spAutoFit/>
          </a:bodyPr>
          <a:lstStyle/>
          <a:p>
            <a:r>
              <a:rPr lang="de-DE" sz="2000" dirty="0">
                <a:highlight>
                  <a:srgbClr val="FFFFFF"/>
                </a:highlight>
                <a:latin typeface="Times New Roman" panose="02020603050405020304" pitchFamily="18" charset="0"/>
                <a:ea typeface="Times New Roman" panose="02020603050405020304" pitchFamily="18" charset="0"/>
              </a:rPr>
              <a:t>Chúng ta có thể nhìn thấy được Mặt Trăng vì Mặt Trời chiếu sáng Mặt Trăng và Mặt Trăng phản xạ ánh sáng Mặt Trời và chiếu tới mắt chúng ta</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3" grpId="0"/>
      <p:bldP spid="14"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 y="0"/>
            <a:ext cx="4179890" cy="6846888"/>
            <a:chOff x="-28576" y="-11112"/>
            <a:chExt cx="3886200" cy="6846888"/>
          </a:xfrm>
        </p:grpSpPr>
        <p:sp>
          <p:nvSpPr>
            <p:cNvPr id="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44: CHUYỂN ĐỘNG NHÌN THẤY CỦA MẶT TRĂNG</a:t>
              </a:r>
            </a:p>
          </p:txBody>
        </p:sp>
        <p:sp>
          <p:nvSpPr>
            <p:cNvPr id="5"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6" name="Text Box 6"/>
          <p:cNvSpPr txBox="1">
            <a:spLocks noChangeArrowheads="1"/>
          </p:cNvSpPr>
          <p:nvPr/>
        </p:nvSpPr>
        <p:spPr bwMode="auto">
          <a:xfrm>
            <a:off x="78857" y="790545"/>
            <a:ext cx="3993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1. ÁNH SÁNG CỦA MẶT TRĂNG </a:t>
            </a:r>
          </a:p>
        </p:txBody>
      </p:sp>
      <p:sp>
        <p:nvSpPr>
          <p:cNvPr id="7" name="Rectangle 64"/>
          <p:cNvSpPr>
            <a:spLocks noChangeArrowheads="1"/>
          </p:cNvSpPr>
          <p:nvPr/>
        </p:nvSpPr>
        <p:spPr bwMode="auto">
          <a:xfrm>
            <a:off x="93013" y="1498431"/>
            <a:ext cx="39938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eaLnBrk="1" hangingPunct="1"/>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không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có</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khả</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năng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tự</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phát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ánh</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mà</a:t>
            </a:r>
            <a:r>
              <a:rPr lang="en-US" altLang="en-US" sz="2000" b="1" dirty="0">
                <a:solidFill>
                  <a:srgbClr val="0000CC"/>
                </a:solidFill>
                <a:cs typeface="Times New Roman" panose="02020603050405020304" pitchFamily="18" charset="0"/>
              </a:rPr>
              <a:t> ta </a:t>
            </a:r>
            <a:r>
              <a:rPr lang="en-US" altLang="en-US" sz="2000" b="1" dirty="0" err="1">
                <a:solidFill>
                  <a:srgbClr val="0000CC"/>
                </a:solidFill>
                <a:cs typeface="Times New Roman" panose="02020603050405020304" pitchFamily="18" charset="0"/>
              </a:rPr>
              <a:t>nhìn</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thấy</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được</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là</a:t>
            </a:r>
            <a:r>
              <a:rPr lang="en-US" altLang="en-US" sz="2000" b="1" dirty="0">
                <a:solidFill>
                  <a:srgbClr val="0000CC"/>
                </a:solidFill>
                <a:cs typeface="Times New Roman" panose="02020603050405020304" pitchFamily="18" charset="0"/>
              </a:rPr>
              <a:t> do </a:t>
            </a:r>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phản</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xạ</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ánh</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Trời</a:t>
            </a:r>
            <a:r>
              <a:rPr lang="en-US" altLang="en-US" sz="2000" b="1" dirty="0">
                <a:solidFill>
                  <a:srgbClr val="0000CC"/>
                </a:solidFill>
                <a:cs typeface="Times New Roman" panose="02020603050405020304" pitchFamily="18" charset="0"/>
              </a:rPr>
              <a:t>.</a:t>
            </a:r>
            <a:endParaRPr lang="en-US" altLang="en-US" sz="2000" dirty="0">
              <a:solidFill>
                <a:srgbClr val="0000CC"/>
              </a:solidFill>
              <a:cs typeface="Times New Roman" panose="02020603050405020304" pitchFamily="18" charset="0"/>
            </a:endParaRPr>
          </a:p>
        </p:txBody>
      </p:sp>
      <p:sp>
        <p:nvSpPr>
          <p:cNvPr id="8" name="Rectangle 77"/>
          <p:cNvSpPr>
            <a:spLocks noChangeArrowheads="1"/>
          </p:cNvSpPr>
          <p:nvPr/>
        </p:nvSpPr>
        <p:spPr bwMode="auto">
          <a:xfrm>
            <a:off x="39101" y="2840306"/>
            <a:ext cx="41010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2. HÌNH DẠNG NHÌN THẤY CỦA MẶT TRĂNG</a:t>
            </a:r>
          </a:p>
        </p:txBody>
      </p:sp>
      <p:sp>
        <p:nvSpPr>
          <p:cNvPr id="9" name="TextBox 8"/>
          <p:cNvSpPr txBox="1"/>
          <p:nvPr/>
        </p:nvSpPr>
        <p:spPr>
          <a:xfrm>
            <a:off x="6093229" y="775156"/>
            <a:ext cx="4596938" cy="646331"/>
          </a:xfrm>
          <a:prstGeom prst="rect">
            <a:avLst/>
          </a:prstGeom>
          <a:noFill/>
        </p:spPr>
        <p:txBody>
          <a:bodyPr wrap="square" rtlCol="0">
            <a:spAutoFit/>
          </a:bodyPr>
          <a:lstStyle/>
          <a:p>
            <a:r>
              <a:rPr lang="en-US" dirty="0" err="1"/>
              <a:t>Quan</a:t>
            </a:r>
            <a:r>
              <a:rPr lang="en-US" dirty="0"/>
              <a:t> </a:t>
            </a:r>
            <a:r>
              <a:rPr lang="en-US" dirty="0" err="1"/>
              <a:t>sát</a:t>
            </a:r>
            <a:r>
              <a:rPr lang="en-US" dirty="0"/>
              <a:t> </a:t>
            </a:r>
            <a:r>
              <a:rPr lang="en-US" dirty="0" err="1"/>
              <a:t>đoạn</a:t>
            </a:r>
            <a:r>
              <a:rPr lang="en-US" dirty="0"/>
              <a:t> video:</a:t>
            </a:r>
          </a:p>
          <a:p>
            <a:endParaRPr lang="en-US" dirty="0"/>
          </a:p>
        </p:txBody>
      </p:sp>
      <p:pic>
        <p:nvPicPr>
          <p:cNvPr id="10" name="Moon Phase and Libration 20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9269" y="1207485"/>
            <a:ext cx="7871722" cy="4424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0"/>
                </p:tgtEl>
              </p:cMediaNode>
            </p:video>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15110" y="145738"/>
            <a:ext cx="4179890" cy="6846888"/>
            <a:chOff x="-28576" y="-11112"/>
            <a:chExt cx="3886200" cy="6846888"/>
          </a:xfrm>
        </p:grpSpPr>
        <p:sp>
          <p:nvSpPr>
            <p:cNvPr id="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44: CHUYỂN ĐỘNG NHÌN THẤY CỦA MẶT TRĂNG</a:t>
              </a:r>
            </a:p>
          </p:txBody>
        </p:sp>
        <p:sp>
          <p:nvSpPr>
            <p:cNvPr id="5"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6" name="Text Box 6"/>
          <p:cNvSpPr txBox="1">
            <a:spLocks noChangeArrowheads="1"/>
          </p:cNvSpPr>
          <p:nvPr/>
        </p:nvSpPr>
        <p:spPr bwMode="auto">
          <a:xfrm>
            <a:off x="78857" y="790545"/>
            <a:ext cx="3993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1. ÁNH SÁNG CỦA MẶT TRĂNG </a:t>
            </a:r>
          </a:p>
        </p:txBody>
      </p:sp>
      <p:sp>
        <p:nvSpPr>
          <p:cNvPr id="7" name="Rectangle 64"/>
          <p:cNvSpPr>
            <a:spLocks noChangeArrowheads="1"/>
          </p:cNvSpPr>
          <p:nvPr/>
        </p:nvSpPr>
        <p:spPr bwMode="auto">
          <a:xfrm>
            <a:off x="93013" y="1498431"/>
            <a:ext cx="39938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eaLnBrk="1" hangingPunct="1"/>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không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có</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khả</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năng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tự</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phát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ánh</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mà</a:t>
            </a:r>
            <a:r>
              <a:rPr lang="en-US" altLang="en-US" sz="2000" b="1" dirty="0">
                <a:solidFill>
                  <a:srgbClr val="0000CC"/>
                </a:solidFill>
                <a:cs typeface="Times New Roman" panose="02020603050405020304" pitchFamily="18" charset="0"/>
              </a:rPr>
              <a:t> ta </a:t>
            </a:r>
            <a:r>
              <a:rPr lang="en-US" altLang="en-US" sz="2000" b="1" dirty="0" err="1">
                <a:solidFill>
                  <a:srgbClr val="0000CC"/>
                </a:solidFill>
                <a:cs typeface="Times New Roman" panose="02020603050405020304" pitchFamily="18" charset="0"/>
              </a:rPr>
              <a:t>nhìn</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thấy</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được</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là</a:t>
            </a:r>
            <a:r>
              <a:rPr lang="en-US" altLang="en-US" sz="2000" b="1" dirty="0">
                <a:solidFill>
                  <a:srgbClr val="0000CC"/>
                </a:solidFill>
                <a:cs typeface="Times New Roman" panose="02020603050405020304" pitchFamily="18" charset="0"/>
              </a:rPr>
              <a:t> do </a:t>
            </a:r>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Trăng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phản</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xạ</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ánh</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sáng</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Mặt</a:t>
            </a:r>
            <a:r>
              <a:rPr lang="en-US" altLang="en-US" sz="2000" b="1" dirty="0">
                <a:solidFill>
                  <a:srgbClr val="0000CC"/>
                </a:solidFill>
                <a:cs typeface="Times New Roman" panose="02020603050405020304" pitchFamily="18" charset="0"/>
              </a:rPr>
              <a:t> </a:t>
            </a:r>
            <a:r>
              <a:rPr lang="en-US" altLang="en-US" sz="2000" b="1" dirty="0" err="1">
                <a:solidFill>
                  <a:srgbClr val="0000CC"/>
                </a:solidFill>
                <a:cs typeface="Times New Roman" panose="02020603050405020304" pitchFamily="18" charset="0"/>
              </a:rPr>
              <a:t>Trời</a:t>
            </a:r>
            <a:r>
              <a:rPr lang="en-US" altLang="en-US" sz="2000" b="1" dirty="0">
                <a:solidFill>
                  <a:srgbClr val="0000CC"/>
                </a:solidFill>
                <a:cs typeface="Times New Roman" panose="02020603050405020304" pitchFamily="18" charset="0"/>
              </a:rPr>
              <a:t>.</a:t>
            </a:r>
            <a:endParaRPr lang="en-US" altLang="en-US" sz="2000" dirty="0">
              <a:solidFill>
                <a:srgbClr val="0000CC"/>
              </a:solidFill>
              <a:cs typeface="Times New Roman" panose="02020603050405020304" pitchFamily="18" charset="0"/>
            </a:endParaRPr>
          </a:p>
        </p:txBody>
      </p:sp>
      <p:sp>
        <p:nvSpPr>
          <p:cNvPr id="8" name="Rectangle 77"/>
          <p:cNvSpPr>
            <a:spLocks noChangeArrowheads="1"/>
          </p:cNvSpPr>
          <p:nvPr/>
        </p:nvSpPr>
        <p:spPr bwMode="auto">
          <a:xfrm>
            <a:off x="39101" y="2840306"/>
            <a:ext cx="41010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2. HÌNH DẠNG NHÌN THẤY CỦA MẶT TRĂNG</a:t>
            </a:r>
          </a:p>
        </p:txBody>
      </p:sp>
      <p:sp>
        <p:nvSpPr>
          <p:cNvPr id="9" name="Text Box 9"/>
          <p:cNvSpPr txBox="1">
            <a:spLocks noChangeArrowheads="1"/>
          </p:cNvSpPr>
          <p:nvPr/>
        </p:nvSpPr>
        <p:spPr bwMode="auto">
          <a:xfrm>
            <a:off x="4642373" y="29802"/>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3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416744" y="84468"/>
            <a:ext cx="3506088" cy="369332"/>
          </a:xfrm>
          <a:prstGeom prst="rect">
            <a:avLst/>
          </a:prstGeom>
        </p:spPr>
        <p:txBody>
          <a:bodyPr wrap="none">
            <a:spAutoFit/>
          </a:bodyPr>
          <a:lstStyle/>
          <a:p>
            <a:r>
              <a:rPr lang="de-DE" dirty="0">
                <a:highlight>
                  <a:srgbClr val="FFFFFF"/>
                </a:highlight>
                <a:latin typeface="Times New Roman" panose="02020603050405020304" pitchFamily="18" charset="0"/>
                <a:ea typeface="Times New Roman" panose="02020603050405020304" pitchFamily="18" charset="0"/>
              </a:rPr>
              <a:t>Quan sát hình và trả lời các câu hỏi </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421831397"/>
              </p:ext>
            </p:extLst>
          </p:nvPr>
        </p:nvGraphicFramePr>
        <p:xfrm>
          <a:off x="4450500" y="599403"/>
          <a:ext cx="7562824" cy="5963488"/>
        </p:xfrm>
        <a:graphic>
          <a:graphicData uri="http://schemas.openxmlformats.org/drawingml/2006/table">
            <a:tbl>
              <a:tblPr firstRow="1" bandRow="1">
                <a:tableStyleId>{5C22544A-7EE6-4342-B048-85BDC9FD1C3A}</a:tableStyleId>
              </a:tblPr>
              <a:tblGrid>
                <a:gridCol w="3781412">
                  <a:extLst>
                    <a:ext uri="{9D8B030D-6E8A-4147-A177-3AD203B41FA5}">
                      <a16:colId xmlns:a16="http://schemas.microsoft.com/office/drawing/2014/main" val="20000"/>
                    </a:ext>
                  </a:extLst>
                </a:gridCol>
                <a:gridCol w="3781412">
                  <a:extLst>
                    <a:ext uri="{9D8B030D-6E8A-4147-A177-3AD203B41FA5}">
                      <a16:colId xmlns:a16="http://schemas.microsoft.com/office/drawing/2014/main" val="20001"/>
                    </a:ext>
                  </a:extLst>
                </a:gridCol>
              </a:tblGrid>
              <a:tr h="2221960">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solidFill>
                          <a:schemeClr val="tx1"/>
                        </a:solidFill>
                      </a:endParaRPr>
                    </a:p>
                    <a:p>
                      <a:r>
                        <a:rPr lang="en-US" sz="1400" dirty="0" err="1">
                          <a:solidFill>
                            <a:schemeClr val="tx1"/>
                          </a:solidFill>
                        </a:rPr>
                        <a:t>Hình</a:t>
                      </a:r>
                      <a:r>
                        <a:rPr lang="en-US" sz="1400" baseline="0" dirty="0">
                          <a:solidFill>
                            <a:schemeClr val="tx1"/>
                          </a:solidFill>
                        </a:rPr>
                        <a:t> 4: </a:t>
                      </a:r>
                      <a:r>
                        <a:rPr lang="en-US" sz="1400" baseline="0" dirty="0" err="1">
                          <a:solidFill>
                            <a:schemeClr val="tx1"/>
                          </a:solidFill>
                        </a:rPr>
                        <a:t>Một</a:t>
                      </a:r>
                      <a:r>
                        <a:rPr lang="en-US" sz="1400" baseline="0" dirty="0">
                          <a:solidFill>
                            <a:schemeClr val="tx1"/>
                          </a:solidFill>
                        </a:rPr>
                        <a:t> </a:t>
                      </a:r>
                      <a:r>
                        <a:rPr lang="en-US" sz="1400" baseline="0" dirty="0" err="1">
                          <a:solidFill>
                            <a:schemeClr val="tx1"/>
                          </a:solidFill>
                        </a:rPr>
                        <a:t>số</a:t>
                      </a:r>
                      <a:r>
                        <a:rPr lang="en-US" sz="1400" baseline="0" dirty="0">
                          <a:solidFill>
                            <a:schemeClr val="tx1"/>
                          </a:solidFill>
                        </a:rPr>
                        <a:t> </a:t>
                      </a:r>
                      <a:r>
                        <a:rPr lang="en-US" sz="1400" baseline="0" dirty="0" err="1">
                          <a:solidFill>
                            <a:schemeClr val="tx1"/>
                          </a:solidFill>
                        </a:rPr>
                        <a:t>hình</a:t>
                      </a:r>
                      <a:r>
                        <a:rPr lang="en-US" sz="1400" baseline="0" dirty="0">
                          <a:solidFill>
                            <a:schemeClr val="tx1"/>
                          </a:solidFill>
                        </a:rPr>
                        <a:t> </a:t>
                      </a:r>
                      <a:r>
                        <a:rPr lang="en-US" sz="1400" baseline="0" dirty="0" err="1">
                          <a:solidFill>
                            <a:schemeClr val="tx1"/>
                          </a:solidFill>
                        </a:rPr>
                        <a:t>dạng</a:t>
                      </a:r>
                      <a:r>
                        <a:rPr lang="en-US" sz="1400" baseline="0" dirty="0">
                          <a:solidFill>
                            <a:schemeClr val="tx1"/>
                          </a:solidFill>
                        </a:rPr>
                        <a:t> </a:t>
                      </a:r>
                      <a:r>
                        <a:rPr lang="en-US" sz="1400" baseline="0" dirty="0" err="1">
                          <a:solidFill>
                            <a:schemeClr val="tx1"/>
                          </a:solidFill>
                        </a:rPr>
                        <a:t>nhìn</a:t>
                      </a:r>
                      <a:r>
                        <a:rPr lang="en-US" sz="1400" baseline="0" dirty="0">
                          <a:solidFill>
                            <a:schemeClr val="tx1"/>
                          </a:solidFill>
                        </a:rPr>
                        <a:t> </a:t>
                      </a:r>
                      <a:r>
                        <a:rPr lang="en-US" sz="1400" baseline="0" dirty="0" err="1">
                          <a:solidFill>
                            <a:schemeClr val="tx1"/>
                          </a:solidFill>
                        </a:rPr>
                        <a:t>thấy</a:t>
                      </a:r>
                      <a:r>
                        <a:rPr lang="en-US" sz="1400" baseline="0" dirty="0">
                          <a:solidFill>
                            <a:schemeClr val="tx1"/>
                          </a:solidFill>
                        </a:rPr>
                        <a:t> </a:t>
                      </a:r>
                      <a:r>
                        <a:rPr lang="en-US" sz="1400" baseline="0" dirty="0" err="1">
                          <a:solidFill>
                            <a:schemeClr val="tx1"/>
                          </a:solidFill>
                        </a:rPr>
                        <a:t>của</a:t>
                      </a:r>
                      <a:r>
                        <a:rPr lang="en-US" sz="1400" baseline="0" dirty="0">
                          <a:solidFill>
                            <a:schemeClr val="tx1"/>
                          </a:solidFill>
                        </a:rPr>
                        <a:t> </a:t>
                      </a:r>
                      <a:r>
                        <a:rPr lang="en-US" sz="1400" baseline="0" dirty="0" err="1">
                          <a:solidFill>
                            <a:schemeClr val="tx1"/>
                          </a:solidFill>
                        </a:rPr>
                        <a:t>Mặt</a:t>
                      </a:r>
                      <a:r>
                        <a:rPr lang="en-US" sz="1400" baseline="0" dirty="0">
                          <a:solidFill>
                            <a:schemeClr val="tx1"/>
                          </a:solidFill>
                        </a:rPr>
                        <a:t> </a:t>
                      </a:r>
                      <a:r>
                        <a:rPr lang="en-US" sz="1400" baseline="0" dirty="0" err="1">
                          <a:solidFill>
                            <a:schemeClr val="tx1"/>
                          </a:solidFill>
                        </a:rPr>
                        <a:t>Trăng</a:t>
                      </a:r>
                      <a:endParaRPr lang="en-US" sz="1400" dirty="0">
                        <a:solidFill>
                          <a:schemeClr val="tx1"/>
                        </a:solidFill>
                      </a:endParaRPr>
                    </a:p>
                  </a:txBody>
                  <a:tcPr/>
                </a:tc>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solidFill>
                          <a:schemeClr val="tx1"/>
                        </a:solidFill>
                      </a:endParaRPr>
                    </a:p>
                    <a:p>
                      <a:r>
                        <a:rPr lang="en-US" sz="1400" dirty="0" err="1">
                          <a:solidFill>
                            <a:schemeClr val="tx1"/>
                          </a:solidFill>
                        </a:rPr>
                        <a:t>Hình</a:t>
                      </a:r>
                      <a:r>
                        <a:rPr lang="en-US" sz="1400" baseline="0" dirty="0">
                          <a:solidFill>
                            <a:schemeClr val="tx1"/>
                          </a:solidFill>
                        </a:rPr>
                        <a:t> 5: </a:t>
                      </a:r>
                      <a:r>
                        <a:rPr lang="en-US" sz="1400" dirty="0" err="1">
                          <a:solidFill>
                            <a:schemeClr val="tx1"/>
                          </a:solidFill>
                        </a:rPr>
                        <a:t>Hình</a:t>
                      </a:r>
                      <a:r>
                        <a:rPr lang="en-US" sz="1400" baseline="0" dirty="0">
                          <a:solidFill>
                            <a:schemeClr val="tx1"/>
                          </a:solidFill>
                        </a:rPr>
                        <a:t> </a:t>
                      </a:r>
                      <a:r>
                        <a:rPr lang="en-US" sz="1400" baseline="0" dirty="0" err="1">
                          <a:solidFill>
                            <a:schemeClr val="tx1"/>
                          </a:solidFill>
                        </a:rPr>
                        <a:t>ảnh</a:t>
                      </a:r>
                      <a:r>
                        <a:rPr lang="en-US" sz="1400" baseline="0" dirty="0">
                          <a:solidFill>
                            <a:schemeClr val="tx1"/>
                          </a:solidFill>
                        </a:rPr>
                        <a:t> </a:t>
                      </a:r>
                      <a:r>
                        <a:rPr lang="en-US" sz="1400" baseline="0" dirty="0" err="1">
                          <a:solidFill>
                            <a:schemeClr val="tx1"/>
                          </a:solidFill>
                        </a:rPr>
                        <a:t>Mặt</a:t>
                      </a:r>
                      <a:r>
                        <a:rPr lang="en-US" sz="1400" baseline="0" dirty="0">
                          <a:solidFill>
                            <a:schemeClr val="tx1"/>
                          </a:solidFill>
                        </a:rPr>
                        <a:t> </a:t>
                      </a:r>
                      <a:r>
                        <a:rPr lang="en-US" sz="1400" baseline="0" dirty="0" err="1">
                          <a:solidFill>
                            <a:schemeClr val="tx1"/>
                          </a:solidFill>
                        </a:rPr>
                        <a:t>Trăng</a:t>
                      </a:r>
                      <a:r>
                        <a:rPr lang="en-US" sz="1400" baseline="0" dirty="0">
                          <a:solidFill>
                            <a:schemeClr val="tx1"/>
                          </a:solidFill>
                        </a:rPr>
                        <a:t> </a:t>
                      </a:r>
                      <a:r>
                        <a:rPr lang="en-US" sz="1400" baseline="0" dirty="0" err="1">
                          <a:solidFill>
                            <a:schemeClr val="tx1"/>
                          </a:solidFill>
                        </a:rPr>
                        <a:t>được</a:t>
                      </a:r>
                      <a:r>
                        <a:rPr lang="en-US" sz="1400" baseline="0" dirty="0">
                          <a:solidFill>
                            <a:schemeClr val="tx1"/>
                          </a:solidFill>
                        </a:rPr>
                        <a:t> </a:t>
                      </a:r>
                      <a:r>
                        <a:rPr lang="en-US" sz="1400" baseline="0" dirty="0" err="1">
                          <a:solidFill>
                            <a:schemeClr val="tx1"/>
                          </a:solidFill>
                        </a:rPr>
                        <a:t>Mặt</a:t>
                      </a:r>
                      <a:r>
                        <a:rPr lang="en-US" sz="1400" baseline="0" dirty="0">
                          <a:solidFill>
                            <a:schemeClr val="tx1"/>
                          </a:solidFill>
                        </a:rPr>
                        <a:t> </a:t>
                      </a:r>
                      <a:r>
                        <a:rPr lang="en-US" sz="1400" baseline="0" dirty="0" err="1">
                          <a:solidFill>
                            <a:schemeClr val="tx1"/>
                          </a:solidFill>
                        </a:rPr>
                        <a:t>Trời</a:t>
                      </a:r>
                      <a:r>
                        <a:rPr lang="en-US" sz="1400" baseline="0" dirty="0">
                          <a:solidFill>
                            <a:schemeClr val="tx1"/>
                          </a:solidFill>
                        </a:rPr>
                        <a:t> </a:t>
                      </a:r>
                      <a:r>
                        <a:rPr lang="en-US" sz="1400" baseline="0" dirty="0" err="1">
                          <a:solidFill>
                            <a:schemeClr val="tx1"/>
                          </a:solidFill>
                        </a:rPr>
                        <a:t>chiếu</a:t>
                      </a:r>
                      <a:r>
                        <a:rPr lang="en-US" sz="1400" baseline="0" dirty="0">
                          <a:solidFill>
                            <a:schemeClr val="tx1"/>
                          </a:solidFill>
                        </a:rPr>
                        <a:t> </a:t>
                      </a:r>
                      <a:r>
                        <a:rPr lang="en-US" sz="1400" baseline="0" dirty="0" err="1">
                          <a:solidFill>
                            <a:schemeClr val="tx1"/>
                          </a:solidFill>
                        </a:rPr>
                        <a:t>sáng</a:t>
                      </a:r>
                      <a:endParaRPr lang="en-US" sz="1400" dirty="0">
                        <a:solidFill>
                          <a:schemeClr val="tx1"/>
                        </a:solidFill>
                      </a:endParaRPr>
                    </a:p>
                  </a:txBody>
                  <a:tcPr/>
                </a:tc>
                <a:extLst>
                  <a:ext uri="{0D108BD9-81ED-4DB2-BD59-A6C34878D82A}">
                    <a16:rowId xmlns:a16="http://schemas.microsoft.com/office/drawing/2014/main" val="10000"/>
                  </a:ext>
                </a:extLst>
              </a:tr>
              <a:tr h="355168">
                <a:tc gridSpan="2">
                  <a:txBody>
                    <a:bodyPr/>
                    <a:lstStyle/>
                    <a:p>
                      <a:r>
                        <a:rPr lang="en-US" sz="1800" dirty="0">
                          <a:solidFill>
                            <a:srgbClr val="2806BA"/>
                          </a:solidFill>
                          <a:latin typeface="Times New Roman" panose="02020603050405020304" pitchFamily="18" charset="0"/>
                          <a:cs typeface="Times New Roman" panose="02020603050405020304" pitchFamily="18" charset="0"/>
                        </a:rPr>
                        <a:t>Câu</a:t>
                      </a:r>
                      <a:r>
                        <a:rPr lang="en-US" sz="1800" baseline="0" dirty="0">
                          <a:solidFill>
                            <a:srgbClr val="2806BA"/>
                          </a:solidFill>
                          <a:latin typeface="Times New Roman" panose="02020603050405020304" pitchFamily="18" charset="0"/>
                          <a:cs typeface="Times New Roman" panose="02020603050405020304" pitchFamily="18" charset="0"/>
                        </a:rPr>
                        <a:t> 3: </a:t>
                      </a:r>
                      <a:r>
                        <a:rPr lang="en-US" sz="1800" baseline="0" dirty="0" err="1">
                          <a:solidFill>
                            <a:srgbClr val="2806BA"/>
                          </a:solidFill>
                          <a:latin typeface="Times New Roman" panose="02020603050405020304" pitchFamily="18" charset="0"/>
                          <a:cs typeface="Times New Roman" panose="02020603050405020304" pitchFamily="18" charset="0"/>
                        </a:rPr>
                        <a:t>Nêu</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các</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hình</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dạng</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nhìn</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thấy</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của</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Mặt</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Trăng</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mà</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em</a:t>
                      </a:r>
                      <a:r>
                        <a:rPr lang="en-US" sz="1800" baseline="0" dirty="0">
                          <a:solidFill>
                            <a:srgbClr val="2806BA"/>
                          </a:solidFill>
                          <a:latin typeface="Times New Roman" panose="02020603050405020304" pitchFamily="18" charset="0"/>
                          <a:cs typeface="Times New Roman" panose="02020603050405020304" pitchFamily="18" charset="0"/>
                        </a:rPr>
                        <a:t> </a:t>
                      </a:r>
                      <a:r>
                        <a:rPr lang="en-US" sz="1800" baseline="0" dirty="0" err="1">
                          <a:solidFill>
                            <a:srgbClr val="2806BA"/>
                          </a:solidFill>
                          <a:latin typeface="Times New Roman" panose="02020603050405020304" pitchFamily="18" charset="0"/>
                          <a:cs typeface="Times New Roman" panose="02020603050405020304" pitchFamily="18" charset="0"/>
                        </a:rPr>
                        <a:t>biết</a:t>
                      </a:r>
                      <a:r>
                        <a:rPr lang="en-US" sz="1800" baseline="0" dirty="0">
                          <a:solidFill>
                            <a:srgbClr val="2806BA"/>
                          </a:solidFill>
                          <a:latin typeface="Times New Roman" panose="02020603050405020304" pitchFamily="18" charset="0"/>
                          <a:cs typeface="Times New Roman" panose="02020603050405020304" pitchFamily="18" charset="0"/>
                        </a:rPr>
                        <a:t>?</a:t>
                      </a:r>
                      <a:endParaRPr lang="en-US" sz="1800" dirty="0">
                        <a:solidFill>
                          <a:srgbClr val="2806BA"/>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1"/>
                  </a:ext>
                </a:extLst>
              </a:tr>
              <a:tr h="355168">
                <a:tc gridSpan="2">
                  <a:txBody>
                    <a:bodyPr/>
                    <a:lstStyle/>
                    <a:p>
                      <a:r>
                        <a:rPr lang="en-US" sz="1400" dirty="0" smtClean="0"/>
                        <a:t>…………………………………………………………………………………………………………………………………</a:t>
                      </a:r>
                      <a:endParaRPr lang="en-US" sz="1400" dirty="0"/>
                    </a:p>
                  </a:txBody>
                  <a:tcPr/>
                </a:tc>
                <a:tc hMerge="1">
                  <a:txBody>
                    <a:bodyPr/>
                    <a:lstStyle/>
                    <a:p>
                      <a:endParaRPr lang="en-US"/>
                    </a:p>
                  </a:txBody>
                  <a:tcPr/>
                </a:tc>
                <a:extLst>
                  <a:ext uri="{0D108BD9-81ED-4DB2-BD59-A6C34878D82A}">
                    <a16:rowId xmlns:a16="http://schemas.microsoft.com/office/drawing/2014/main" val="10002"/>
                  </a:ext>
                </a:extLst>
              </a:tr>
              <a:tr h="355168">
                <a:tc gridSpan="2">
                  <a:txBody>
                    <a:bodyPr/>
                    <a:lstStyle/>
                    <a:p>
                      <a:endParaRPr lang="en-US" dirty="0"/>
                    </a:p>
                    <a:p>
                      <a:endParaRPr lang="en-US" dirty="0"/>
                    </a:p>
                    <a:p>
                      <a:endParaRPr lang="en-US" dirty="0"/>
                    </a:p>
                    <a:p>
                      <a:endParaRPr lang="en-US" dirty="0"/>
                    </a:p>
                    <a:p>
                      <a:endParaRPr lang="en-US" dirty="0"/>
                    </a:p>
                    <a:p>
                      <a:endParaRPr lang="en-US" dirty="0"/>
                    </a:p>
                  </a:txBody>
                  <a:tcPr/>
                </a:tc>
                <a:tc hMerge="1">
                  <a:txBody>
                    <a:bodyPr/>
                    <a:lstStyle/>
                    <a:p>
                      <a:endParaRPr lang="en-US"/>
                    </a:p>
                  </a:txBody>
                  <a:tcPr/>
                </a:tc>
                <a:extLst>
                  <a:ext uri="{0D108BD9-81ED-4DB2-BD59-A6C34878D82A}">
                    <a16:rowId xmlns:a16="http://schemas.microsoft.com/office/drawing/2014/main" val="10003"/>
                  </a:ext>
                </a:extLst>
              </a:tr>
              <a:tr h="355168">
                <a:tc gridSpan="2">
                  <a:txBody>
                    <a:bodyPr/>
                    <a:lstStyle/>
                    <a:p>
                      <a:r>
                        <a:rPr lang="de-DE" sz="1800" kern="1200" dirty="0">
                          <a:solidFill>
                            <a:srgbClr val="2806BA"/>
                          </a:solidFill>
                          <a:effectLst/>
                          <a:latin typeface="Times New Roman" panose="02020603050405020304" pitchFamily="18" charset="0"/>
                          <a:ea typeface="+mn-ea"/>
                          <a:cs typeface="Times New Roman" panose="02020603050405020304" pitchFamily="18" charset="0"/>
                        </a:rPr>
                        <a:t>Câu 4: Em hãy chỉ ra bề mặt của Mặt Trăng được Mặt Trời chiếu sáng và phần bề mặt của Mặt Trăng mà ở Trái Đất có thể nhìn thấy?</a:t>
                      </a:r>
                      <a:endParaRPr lang="en-US" sz="1800" dirty="0">
                        <a:solidFill>
                          <a:srgbClr val="2806BA"/>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4"/>
                  </a:ext>
                </a:extLst>
              </a:tr>
              <a:tr h="355168">
                <a:tc gridSpan="2">
                  <a:txBody>
                    <a:bodyPr/>
                    <a:lstStyle/>
                    <a:p>
                      <a:r>
                        <a:rPr lang="en-US" dirty="0"/>
                        <a:t>…………………………………………………………………………………………………………………………………………………..</a:t>
                      </a:r>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12" name="Picture 11" descr="H:\LUYEN TRAN\NAM HOC 2020-2021\KHTN 6 THEO CV 5512\2. KHTN 6 - SÁCH CHÂN TRỜI SÁNG TẠO\mto so hinh dang.png"/>
          <p:cNvPicPr/>
          <p:nvPr/>
        </p:nvPicPr>
        <p:blipFill rotWithShape="1">
          <a:blip r:embed="rId2">
            <a:extLst>
              <a:ext uri="{28A0092B-C50C-407E-A947-70E740481C1C}">
                <a14:useLocalDpi xmlns:a14="http://schemas.microsoft.com/office/drawing/2010/main" val="0"/>
              </a:ext>
            </a:extLst>
          </a:blip>
          <a:srcRect b="6648"/>
          <a:stretch>
            <a:fillRect/>
          </a:stretch>
        </p:blipFill>
        <p:spPr bwMode="auto">
          <a:xfrm>
            <a:off x="4642373" y="619265"/>
            <a:ext cx="3310040" cy="1687654"/>
          </a:xfrm>
          <a:prstGeom prst="rect">
            <a:avLst/>
          </a:prstGeom>
          <a:noFill/>
          <a:ln>
            <a:noFill/>
          </a:ln>
        </p:spPr>
      </p:pic>
      <p:pic>
        <p:nvPicPr>
          <p:cNvPr id="13" name="Picture 12" descr="H:\LUYEN TRAN\NAM HOC 2020-2021\KHTN 6 THEO CV 5512\2. KHTN 6 - SÁCH CHÂN TRỜI SÁNG TẠO\Tai-sao-ta-nhin-thay-mat-trang-co-nhieu-hinh-dang-157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0196" y="644094"/>
            <a:ext cx="3472921" cy="1687654"/>
          </a:xfrm>
          <a:prstGeom prst="rect">
            <a:avLst/>
          </a:prstGeom>
          <a:noFill/>
          <a:ln>
            <a:noFill/>
          </a:ln>
        </p:spPr>
      </p:pic>
      <p:sp>
        <p:nvSpPr>
          <p:cNvPr id="15" name="Rectangle 14"/>
          <p:cNvSpPr/>
          <p:nvPr/>
        </p:nvSpPr>
        <p:spPr>
          <a:xfrm>
            <a:off x="7740649" y="3569182"/>
            <a:ext cx="3588614" cy="2462213"/>
          </a:xfrm>
          <a:prstGeom prst="rect">
            <a:avLst/>
          </a:prstGeom>
        </p:spPr>
        <p:txBody>
          <a:bodyPr wrap="square">
            <a:spAutoFit/>
          </a:bodyPr>
          <a:lstStyle/>
          <a:p>
            <a:endParaRPr lang="en-US" dirty="0"/>
          </a:p>
          <a:p>
            <a:endParaRPr lang="en-US" sz="1400" b="1" dirty="0" smtClean="0"/>
          </a:p>
          <a:p>
            <a:endParaRPr lang="en-US" sz="1400" b="1" dirty="0"/>
          </a:p>
          <a:p>
            <a:r>
              <a:rPr lang="en-US" b="1" dirty="0" err="1" smtClean="0"/>
              <a:t>Hình</a:t>
            </a:r>
            <a:r>
              <a:rPr lang="en-US" b="1" dirty="0" smtClean="0"/>
              <a:t> </a:t>
            </a:r>
            <a:r>
              <a:rPr lang="en-US" b="1" dirty="0"/>
              <a:t>6: </a:t>
            </a:r>
            <a:r>
              <a:rPr lang="en-US" b="1" dirty="0" err="1"/>
              <a:t>Hình</a:t>
            </a:r>
            <a:r>
              <a:rPr lang="en-US" b="1" dirty="0"/>
              <a:t> </a:t>
            </a:r>
            <a:r>
              <a:rPr lang="en-US" b="1" dirty="0" err="1"/>
              <a:t>ảnh</a:t>
            </a:r>
            <a:r>
              <a:rPr lang="en-US" b="1" dirty="0"/>
              <a:t> </a:t>
            </a:r>
            <a:r>
              <a:rPr lang="en-US" b="1" dirty="0" err="1"/>
              <a:t>mô</a:t>
            </a:r>
            <a:r>
              <a:rPr lang="en-US" b="1" dirty="0"/>
              <a:t> </a:t>
            </a:r>
            <a:r>
              <a:rPr lang="en-US" b="1" dirty="0" err="1"/>
              <a:t>phỏng</a:t>
            </a:r>
            <a:r>
              <a:rPr lang="en-US" b="1" dirty="0"/>
              <a:t> </a:t>
            </a:r>
            <a:r>
              <a:rPr lang="en-US" b="1" dirty="0" err="1"/>
              <a:t>Mặt</a:t>
            </a:r>
            <a:r>
              <a:rPr lang="en-US" b="1" dirty="0"/>
              <a:t> </a:t>
            </a:r>
            <a:r>
              <a:rPr lang="en-US" b="1" dirty="0" err="1"/>
              <a:t>Trăng</a:t>
            </a:r>
            <a:r>
              <a:rPr lang="en-US" b="1" dirty="0"/>
              <a:t>, </a:t>
            </a:r>
            <a:r>
              <a:rPr lang="en-US" b="1" dirty="0" err="1"/>
              <a:t>Trái</a:t>
            </a:r>
            <a:r>
              <a:rPr lang="en-US" b="1" dirty="0"/>
              <a:t> </a:t>
            </a:r>
            <a:r>
              <a:rPr lang="en-US" b="1" dirty="0" err="1"/>
              <a:t>đất</a:t>
            </a:r>
            <a:r>
              <a:rPr lang="en-US" b="1" dirty="0"/>
              <a:t> </a:t>
            </a:r>
            <a:r>
              <a:rPr lang="en-US" b="1" dirty="0" err="1"/>
              <a:t>và</a:t>
            </a:r>
            <a:r>
              <a:rPr lang="en-US" b="1" dirty="0"/>
              <a:t>  </a:t>
            </a:r>
            <a:r>
              <a:rPr lang="en-US" b="1" dirty="0" err="1"/>
              <a:t>Mặt</a:t>
            </a:r>
            <a:r>
              <a:rPr lang="en-US" b="1" dirty="0"/>
              <a:t> </a:t>
            </a:r>
            <a:r>
              <a:rPr lang="en-US" b="1" dirty="0" err="1"/>
              <a:t>Trời</a:t>
            </a:r>
            <a:endParaRPr lang="en-US" b="1" dirty="0"/>
          </a:p>
          <a:p>
            <a:endParaRPr lang="en-US" dirty="0"/>
          </a:p>
          <a:p>
            <a:endParaRPr lang="en-US" dirty="0"/>
          </a:p>
          <a:p>
            <a:endParaRPr lang="en-US" dirty="0"/>
          </a:p>
          <a:p>
            <a:endParaRPr lang="en-US" dirty="0"/>
          </a:p>
        </p:txBody>
      </p:sp>
      <p:sp>
        <p:nvSpPr>
          <p:cNvPr id="16" name="Rectangle 15"/>
          <p:cNvSpPr/>
          <p:nvPr/>
        </p:nvSpPr>
        <p:spPr>
          <a:xfrm>
            <a:off x="4410746" y="3166810"/>
            <a:ext cx="7497476" cy="706755"/>
          </a:xfrm>
          <a:prstGeom prst="rect">
            <a:avLst/>
          </a:prstGeom>
        </p:spPr>
        <p:txBody>
          <a:bodyPr wrap="square">
            <a:spAutoFit/>
          </a:bodyPr>
          <a:lstStyle/>
          <a:p>
            <a:r>
              <a:rPr lang="de-DE" sz="2000" dirty="0">
                <a:highlight>
                  <a:srgbClr val="FFFFFF"/>
                </a:highlight>
                <a:latin typeface="Times New Roman" panose="02020603050405020304" pitchFamily="18" charset="0"/>
                <a:ea typeface="Times New Roman" panose="02020603050405020304" pitchFamily="18" charset="0"/>
              </a:rPr>
              <a:t>Các hình dạng thường nhìn thấy của Mặt Trăng gồm Trăng lưỡi liềm, Trăng bán nguyệt, Trăng khuyết, Trăng tròn.</a:t>
            </a:r>
            <a:endParaRPr lang="en-US" sz="2000" dirty="0"/>
          </a:p>
        </p:txBody>
      </p:sp>
      <p:sp>
        <p:nvSpPr>
          <p:cNvPr id="17" name="Rectangle 16"/>
          <p:cNvSpPr/>
          <p:nvPr/>
        </p:nvSpPr>
        <p:spPr>
          <a:xfrm>
            <a:off x="4371009" y="5861921"/>
            <a:ext cx="7682070" cy="1064009"/>
          </a:xfrm>
          <a:prstGeom prst="rect">
            <a:avLst/>
          </a:prstGeom>
        </p:spPr>
        <p:txBody>
          <a:bodyPr wrap="square">
            <a:spAutoFit/>
          </a:bodyPr>
          <a:lstStyle/>
          <a:p>
            <a:pPr indent="52388" algn="just">
              <a:lnSpc>
                <a:spcPct val="107000"/>
              </a:lnSpc>
              <a:spcBef>
                <a:spcPts val="600"/>
              </a:spcBef>
              <a:spcAft>
                <a:spcPts val="600"/>
              </a:spcAft>
            </a:pPr>
            <a:r>
              <a:rPr lang="de-DE" sz="2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Phần bề mặt Mặt Trăng được chiếu sáng là Mặt Trăng hướng về Mặt Trời (phần sáng trong hình 6). Phần bề mặt của Mặt Trăng mà ở Trái Đất có thể quan sát thấy là phần được Mặt Trời chiếu sáng hướng về Trái Đất.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Trong hình 44.4, em hãy chỉ ra phần bề mặt của Mặt Trăng được Mặt Trời  chiếu sáng và phần bé mặt của Mặt Trăng mà ở Trái Đất có thể nhìn"/>
          <p:cNvPicPr>
            <a:picLocks noChangeAspect="1" noChangeArrowheads="1"/>
          </p:cNvPicPr>
          <p:nvPr/>
        </p:nvPicPr>
        <p:blipFill rotWithShape="1">
          <a:blip r:embed="rId4">
            <a:extLst>
              <a:ext uri="{28A0092B-C50C-407E-A947-70E740481C1C}">
                <a14:useLocalDpi xmlns:a14="http://schemas.microsoft.com/office/drawing/2010/main" val="0"/>
              </a:ext>
            </a:extLst>
          </a:blip>
          <a:srcRect l="2043" r="31276" b="9587"/>
          <a:stretch/>
        </p:blipFill>
        <p:spPr bwMode="auto">
          <a:xfrm>
            <a:off x="4667768" y="3789482"/>
            <a:ext cx="2855614" cy="152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0110" y="346841"/>
            <a:ext cx="11067393" cy="59698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9089" y="599090"/>
            <a:ext cx="11101552" cy="5767059"/>
          </a:xfrm>
        </p:spPr>
        <p:txBody>
          <a:bodyPr>
            <a:normAutofit fontScale="92500" lnSpcReduction="20000"/>
          </a:bodyPr>
          <a:lstStyle/>
          <a:p>
            <a:pPr>
              <a:buFont typeface="Wingdings" panose="05000000000000000000" pitchFamily="2" charset="2"/>
              <a:buChar char="Ø"/>
            </a:pPr>
            <a:r>
              <a:rPr lang="en-US" sz="3600" dirty="0" err="1" smtClean="0">
                <a:solidFill>
                  <a:srgbClr val="C00000"/>
                </a:solidFill>
                <a:latin typeface="Algerian" panose="04020705040A02060702" pitchFamily="82" charset="0"/>
              </a:rPr>
              <a:t>NhẬn</a:t>
            </a:r>
            <a:r>
              <a:rPr lang="en-US" sz="3600" dirty="0" smtClean="0">
                <a:solidFill>
                  <a:srgbClr val="C00000"/>
                </a:solidFill>
                <a:latin typeface="Algerian" panose="04020705040A02060702" pitchFamily="82" charset="0"/>
              </a:rPr>
              <a:t> </a:t>
            </a:r>
            <a:r>
              <a:rPr lang="en-US" sz="3600" dirty="0" err="1" smtClean="0">
                <a:solidFill>
                  <a:srgbClr val="C00000"/>
                </a:solidFill>
                <a:latin typeface="Algerian" panose="04020705040A02060702" pitchFamily="82" charset="0"/>
              </a:rPr>
              <a:t>xét</a:t>
            </a:r>
            <a:r>
              <a:rPr lang="en-US" sz="3600" dirty="0" smtClean="0">
                <a:solidFill>
                  <a:srgbClr val="C00000"/>
                </a:solidFill>
                <a:latin typeface="Algerian" panose="04020705040A02060702" pitchFamily="82" charset="0"/>
              </a:rPr>
              <a:t>:</a:t>
            </a:r>
          </a:p>
          <a:p>
            <a:pPr marL="0" indent="0">
              <a:buNone/>
            </a:pPr>
            <a:endParaRPr lang="en-US" sz="3600" dirty="0" smtClean="0"/>
          </a:p>
          <a:p>
            <a:pPr>
              <a:buFont typeface="Wingdings" panose="05000000000000000000" pitchFamily="2" charset="2"/>
              <a:buChar char="v"/>
            </a:pPr>
            <a:r>
              <a:rPr lang="en-US" sz="3600" dirty="0" err="1" smtClean="0"/>
              <a:t>Hình</a:t>
            </a:r>
            <a:r>
              <a:rPr lang="en-US" sz="3600" dirty="0" smtClean="0"/>
              <a:t> </a:t>
            </a:r>
            <a:r>
              <a:rPr lang="en-US" sz="3600" dirty="0" err="1" smtClean="0"/>
              <a:t>dạng</a:t>
            </a:r>
            <a:r>
              <a:rPr lang="en-US" sz="3600" dirty="0" smtClean="0"/>
              <a:t> </a:t>
            </a:r>
            <a:r>
              <a:rPr lang="en-US" sz="3600" dirty="0" err="1" smtClean="0"/>
              <a:t>nhìn</a:t>
            </a:r>
            <a:r>
              <a:rPr lang="en-US" sz="3600" dirty="0" smtClean="0"/>
              <a:t> </a:t>
            </a:r>
            <a:r>
              <a:rPr lang="en-US" sz="3600" dirty="0" err="1" smtClean="0"/>
              <a:t>thấy</a:t>
            </a:r>
            <a:r>
              <a:rPr lang="en-US" sz="3600" dirty="0" smtClean="0"/>
              <a:t> </a:t>
            </a:r>
            <a:r>
              <a:rPr lang="en-US" sz="3600" dirty="0" err="1" smtClean="0"/>
              <a:t>của</a:t>
            </a:r>
            <a:r>
              <a:rPr lang="en-US" sz="3600" dirty="0" smtClean="0"/>
              <a:t> </a:t>
            </a:r>
            <a:r>
              <a:rPr lang="en-US" sz="3600" dirty="0" err="1" smtClean="0"/>
              <a:t>mặt</a:t>
            </a:r>
            <a:r>
              <a:rPr lang="en-US" sz="3600" dirty="0" smtClean="0"/>
              <a:t> </a:t>
            </a:r>
            <a:r>
              <a:rPr lang="en-US" sz="3600" dirty="0" err="1" smtClean="0"/>
              <a:t>trăng</a:t>
            </a:r>
            <a:r>
              <a:rPr lang="en-US" sz="3600" dirty="0" smtClean="0"/>
              <a:t> </a:t>
            </a:r>
            <a:r>
              <a:rPr lang="en-US" sz="3600" dirty="0" err="1" smtClean="0"/>
              <a:t>là</a:t>
            </a:r>
            <a:r>
              <a:rPr lang="en-US" sz="3600" dirty="0" smtClean="0"/>
              <a:t> </a:t>
            </a:r>
            <a:r>
              <a:rPr lang="en-US" sz="3600" dirty="0" err="1" smtClean="0"/>
              <a:t>phần</a:t>
            </a:r>
            <a:r>
              <a:rPr lang="en-US" sz="3600" dirty="0" smtClean="0"/>
              <a:t> </a:t>
            </a:r>
            <a:r>
              <a:rPr lang="en-US" sz="3600" dirty="0" err="1" smtClean="0"/>
              <a:t>bề</a:t>
            </a:r>
            <a:r>
              <a:rPr lang="en-US" sz="3600" dirty="0" smtClean="0"/>
              <a:t> </a:t>
            </a:r>
            <a:r>
              <a:rPr lang="en-US" sz="3600" dirty="0" err="1" smtClean="0"/>
              <a:t>mặt</a:t>
            </a:r>
            <a:r>
              <a:rPr lang="en-US" sz="3600" dirty="0" smtClean="0"/>
              <a:t> </a:t>
            </a:r>
            <a:r>
              <a:rPr lang="en-US" sz="3600" dirty="0" err="1" smtClean="0"/>
              <a:t>của</a:t>
            </a:r>
            <a:r>
              <a:rPr lang="en-US" sz="3600" dirty="0" smtClean="0"/>
              <a:t> </a:t>
            </a:r>
            <a:r>
              <a:rPr lang="en-US" sz="3600" dirty="0" err="1" smtClean="0"/>
              <a:t>mặt</a:t>
            </a:r>
            <a:r>
              <a:rPr lang="en-US" sz="3600" dirty="0" smtClean="0"/>
              <a:t> </a:t>
            </a:r>
            <a:r>
              <a:rPr lang="en-US" sz="3600" dirty="0" err="1" smtClean="0"/>
              <a:t>trăng</a:t>
            </a:r>
            <a:r>
              <a:rPr lang="en-US" sz="3600" dirty="0" smtClean="0"/>
              <a:t> </a:t>
            </a:r>
            <a:r>
              <a:rPr lang="en-US" sz="3600" dirty="0" err="1" smtClean="0"/>
              <a:t>được</a:t>
            </a:r>
            <a:r>
              <a:rPr lang="en-US" sz="3600" dirty="0" smtClean="0"/>
              <a:t> </a:t>
            </a:r>
            <a:r>
              <a:rPr lang="en-US" sz="3600" dirty="0" err="1" smtClean="0"/>
              <a:t>nhìn</a:t>
            </a:r>
            <a:r>
              <a:rPr lang="en-US" sz="3600" dirty="0" smtClean="0"/>
              <a:t> </a:t>
            </a:r>
            <a:r>
              <a:rPr lang="en-US" sz="3600" dirty="0" err="1" smtClean="0"/>
              <a:t>thấy</a:t>
            </a:r>
            <a:r>
              <a:rPr lang="en-US" sz="3600" dirty="0" smtClean="0"/>
              <a:t> </a:t>
            </a:r>
            <a:r>
              <a:rPr lang="en-US" sz="3600" dirty="0" err="1" smtClean="0"/>
              <a:t>khi</a:t>
            </a:r>
            <a:r>
              <a:rPr lang="en-US" sz="3600" dirty="0" smtClean="0"/>
              <a:t> </a:t>
            </a:r>
            <a:r>
              <a:rPr lang="en-US" sz="3600" dirty="0" err="1" smtClean="0"/>
              <a:t>quan</a:t>
            </a:r>
            <a:r>
              <a:rPr lang="en-US" sz="3600" dirty="0" smtClean="0"/>
              <a:t> </a:t>
            </a:r>
            <a:r>
              <a:rPr lang="en-US" sz="3600" dirty="0" err="1" smtClean="0"/>
              <a:t>sát</a:t>
            </a:r>
            <a:r>
              <a:rPr lang="en-US" sz="3600" dirty="0" smtClean="0"/>
              <a:t> </a:t>
            </a:r>
            <a:r>
              <a:rPr lang="en-US" sz="3600" dirty="0" err="1" smtClean="0"/>
              <a:t>từ</a:t>
            </a:r>
            <a:r>
              <a:rPr lang="en-US" sz="3600" dirty="0" smtClean="0"/>
              <a:t> </a:t>
            </a:r>
            <a:r>
              <a:rPr lang="en-US" sz="3600" dirty="0" err="1" smtClean="0"/>
              <a:t>Trái</a:t>
            </a:r>
            <a:r>
              <a:rPr lang="en-US" sz="3600" dirty="0" smtClean="0"/>
              <a:t> </a:t>
            </a:r>
            <a:r>
              <a:rPr lang="en-US" sz="3600" dirty="0" err="1" smtClean="0"/>
              <a:t>đất</a:t>
            </a:r>
            <a:endParaRPr lang="en-US" sz="3600" dirty="0" smtClean="0"/>
          </a:p>
          <a:p>
            <a:pPr>
              <a:buFont typeface="Wingdings" panose="05000000000000000000" pitchFamily="2" charset="2"/>
              <a:buChar char="v"/>
            </a:pPr>
            <a:endParaRPr lang="en-US" sz="3600" dirty="0" smtClean="0"/>
          </a:p>
          <a:p>
            <a:pPr>
              <a:buFont typeface="Wingdings" panose="05000000000000000000" pitchFamily="2" charset="2"/>
              <a:buChar char="v"/>
            </a:pPr>
            <a:r>
              <a:rPr lang="en-US" sz="3600" dirty="0" err="1" smtClean="0"/>
              <a:t>Mỗi</a:t>
            </a:r>
            <a:r>
              <a:rPr lang="en-US" sz="3600" dirty="0" smtClean="0"/>
              <a:t> </a:t>
            </a:r>
            <a:r>
              <a:rPr lang="en-US" sz="3600" dirty="0" err="1" smtClean="0"/>
              <a:t>thời</a:t>
            </a:r>
            <a:r>
              <a:rPr lang="en-US" sz="3600" dirty="0" smtClean="0"/>
              <a:t> </a:t>
            </a:r>
            <a:r>
              <a:rPr lang="en-US" sz="3600" dirty="0" err="1" smtClean="0"/>
              <a:t>điểm</a:t>
            </a:r>
            <a:r>
              <a:rPr lang="en-US" sz="3600" dirty="0" smtClean="0"/>
              <a:t>, </a:t>
            </a:r>
            <a:r>
              <a:rPr lang="en-US" sz="3600" dirty="0" err="1" smtClean="0"/>
              <a:t>phần</a:t>
            </a:r>
            <a:r>
              <a:rPr lang="en-US" sz="3600" dirty="0" smtClean="0"/>
              <a:t> </a:t>
            </a:r>
            <a:r>
              <a:rPr lang="en-US" sz="3600" dirty="0" err="1" smtClean="0"/>
              <a:t>bề</a:t>
            </a:r>
            <a:r>
              <a:rPr lang="en-US" sz="3600" dirty="0" smtClean="0"/>
              <a:t> </a:t>
            </a:r>
            <a:r>
              <a:rPr lang="en-US" sz="3600" dirty="0" err="1" smtClean="0"/>
              <a:t>mặt</a:t>
            </a:r>
            <a:r>
              <a:rPr lang="en-US" sz="3600" dirty="0" smtClean="0"/>
              <a:t> </a:t>
            </a:r>
            <a:r>
              <a:rPr lang="en-US" sz="3600" dirty="0" err="1" smtClean="0"/>
              <a:t>Mặt</a:t>
            </a:r>
            <a:r>
              <a:rPr lang="en-US" sz="3600" dirty="0" smtClean="0"/>
              <a:t> </a:t>
            </a:r>
            <a:r>
              <a:rPr lang="en-US" sz="3600" dirty="0" err="1" smtClean="0"/>
              <a:t>trăng</a:t>
            </a:r>
            <a:r>
              <a:rPr lang="en-US" sz="3600" dirty="0" smtClean="0"/>
              <a:t> </a:t>
            </a:r>
            <a:r>
              <a:rPr lang="en-US" sz="3600" dirty="0" err="1" smtClean="0"/>
              <a:t>hướng</a:t>
            </a:r>
            <a:r>
              <a:rPr lang="en-US" sz="3600" dirty="0" smtClean="0"/>
              <a:t> </a:t>
            </a:r>
            <a:r>
              <a:rPr lang="en-US" sz="3600" dirty="0" err="1" smtClean="0"/>
              <a:t>về</a:t>
            </a:r>
            <a:r>
              <a:rPr lang="en-US" sz="3600" dirty="0" smtClean="0"/>
              <a:t> </a:t>
            </a:r>
            <a:r>
              <a:rPr lang="en-US" sz="3600" dirty="0" err="1" smtClean="0"/>
              <a:t>phía</a:t>
            </a:r>
            <a:r>
              <a:rPr lang="en-US" sz="3600" dirty="0" smtClean="0"/>
              <a:t> </a:t>
            </a:r>
            <a:r>
              <a:rPr lang="en-US" sz="3600" dirty="0" err="1" smtClean="0"/>
              <a:t>Trái</a:t>
            </a:r>
            <a:r>
              <a:rPr lang="en-US" sz="3600" dirty="0" smtClean="0"/>
              <a:t> </a:t>
            </a:r>
            <a:r>
              <a:rPr lang="en-US" sz="3600" dirty="0" err="1" smtClean="0"/>
              <a:t>đất</a:t>
            </a:r>
            <a:r>
              <a:rPr lang="en-US" sz="3600" dirty="0" smtClean="0"/>
              <a:t> </a:t>
            </a:r>
            <a:r>
              <a:rPr lang="en-US" sz="3600" dirty="0" err="1" smtClean="0"/>
              <a:t>được</a:t>
            </a:r>
            <a:r>
              <a:rPr lang="en-US" sz="3600" dirty="0" smtClean="0"/>
              <a:t> </a:t>
            </a:r>
            <a:r>
              <a:rPr lang="en-US" sz="3600" dirty="0" err="1" smtClean="0"/>
              <a:t>mặt</a:t>
            </a:r>
            <a:r>
              <a:rPr lang="en-US" sz="3600" dirty="0" smtClean="0"/>
              <a:t> </a:t>
            </a:r>
            <a:r>
              <a:rPr lang="en-US" sz="3600" dirty="0" err="1" smtClean="0"/>
              <a:t>trời</a:t>
            </a:r>
            <a:r>
              <a:rPr lang="en-US" sz="3600" dirty="0" smtClean="0"/>
              <a:t> </a:t>
            </a:r>
            <a:r>
              <a:rPr lang="en-US" sz="3600" dirty="0" err="1" smtClean="0"/>
              <a:t>chiếu</a:t>
            </a:r>
            <a:r>
              <a:rPr lang="en-US" sz="3600" dirty="0" smtClean="0"/>
              <a:t> </a:t>
            </a:r>
            <a:r>
              <a:rPr lang="en-US" sz="3600" dirty="0" err="1" smtClean="0"/>
              <a:t>sáng</a:t>
            </a:r>
            <a:r>
              <a:rPr lang="en-US" sz="3600" dirty="0" smtClean="0"/>
              <a:t> </a:t>
            </a:r>
            <a:r>
              <a:rPr lang="en-US" sz="3600" dirty="0" err="1" smtClean="0"/>
              <a:t>có</a:t>
            </a:r>
            <a:r>
              <a:rPr lang="en-US" sz="3600" dirty="0" smtClean="0"/>
              <a:t> </a:t>
            </a:r>
            <a:r>
              <a:rPr lang="en-US" sz="3600" dirty="0" err="1" smtClean="0"/>
              <a:t>diện</a:t>
            </a:r>
            <a:r>
              <a:rPr lang="en-US" sz="3600" dirty="0" smtClean="0"/>
              <a:t> </a:t>
            </a:r>
            <a:r>
              <a:rPr lang="en-US" sz="3600" dirty="0" err="1" smtClean="0"/>
              <a:t>tích</a:t>
            </a:r>
            <a:r>
              <a:rPr lang="en-US" sz="3600" dirty="0" smtClean="0"/>
              <a:t> </a:t>
            </a:r>
            <a:r>
              <a:rPr lang="en-US" sz="3600" dirty="0" err="1" smtClean="0"/>
              <a:t>khác</a:t>
            </a:r>
            <a:r>
              <a:rPr lang="en-US" sz="3600" dirty="0" smtClean="0"/>
              <a:t> </a:t>
            </a:r>
            <a:r>
              <a:rPr lang="en-US" sz="3600" dirty="0" err="1" smtClean="0"/>
              <a:t>nhau</a:t>
            </a:r>
            <a:r>
              <a:rPr lang="en-US" sz="3600" dirty="0" smtClean="0"/>
              <a:t> </a:t>
            </a:r>
            <a:r>
              <a:rPr lang="en-US" sz="3600" dirty="0" err="1" smtClean="0"/>
              <a:t>nên</a:t>
            </a:r>
            <a:r>
              <a:rPr lang="en-US" sz="3600" dirty="0" smtClean="0"/>
              <a:t> ta </a:t>
            </a:r>
            <a:r>
              <a:rPr lang="en-US" sz="3600" dirty="0" err="1" smtClean="0"/>
              <a:t>thấy</a:t>
            </a:r>
            <a:r>
              <a:rPr lang="en-US" sz="3600" dirty="0" smtClean="0"/>
              <a:t> </a:t>
            </a:r>
            <a:r>
              <a:rPr lang="en-US" sz="3600" dirty="0" err="1" smtClean="0"/>
              <a:t>hình</a:t>
            </a:r>
            <a:r>
              <a:rPr lang="en-US" sz="3600" dirty="0" smtClean="0"/>
              <a:t> </a:t>
            </a:r>
            <a:r>
              <a:rPr lang="en-US" sz="3600" dirty="0" err="1" smtClean="0"/>
              <a:t>dạng</a:t>
            </a:r>
            <a:r>
              <a:rPr lang="en-US" sz="3600" dirty="0" smtClean="0"/>
              <a:t> </a:t>
            </a:r>
            <a:r>
              <a:rPr lang="en-US" sz="3600" dirty="0" err="1" smtClean="0"/>
              <a:t>của</a:t>
            </a:r>
            <a:r>
              <a:rPr lang="en-US" sz="3600" dirty="0" smtClean="0"/>
              <a:t> </a:t>
            </a:r>
            <a:r>
              <a:rPr lang="en-US" sz="3600" dirty="0" err="1" smtClean="0"/>
              <a:t>Mặt</a:t>
            </a:r>
            <a:r>
              <a:rPr lang="en-US" sz="3600" dirty="0" smtClean="0"/>
              <a:t> </a:t>
            </a:r>
            <a:r>
              <a:rPr lang="en-US" sz="3600" dirty="0" err="1" smtClean="0"/>
              <a:t>trăng</a:t>
            </a:r>
            <a:r>
              <a:rPr lang="en-US" sz="3600" dirty="0" smtClean="0"/>
              <a:t> </a:t>
            </a:r>
            <a:r>
              <a:rPr lang="en-US" sz="3600" dirty="0" err="1" smtClean="0"/>
              <a:t>là</a:t>
            </a:r>
            <a:r>
              <a:rPr lang="en-US" sz="3600" dirty="0" smtClean="0"/>
              <a:t> </a:t>
            </a:r>
            <a:r>
              <a:rPr lang="en-US" sz="3600" dirty="0" err="1" smtClean="0"/>
              <a:t>khác</a:t>
            </a:r>
            <a:r>
              <a:rPr lang="en-US" sz="3600" dirty="0" smtClean="0"/>
              <a:t> </a:t>
            </a:r>
            <a:r>
              <a:rPr lang="en-US" sz="3600" dirty="0" err="1" smtClean="0"/>
              <a:t>nhau</a:t>
            </a:r>
            <a:endParaRPr lang="en-US" sz="3600" dirty="0" smtClean="0"/>
          </a:p>
          <a:p>
            <a:pPr marL="0" indent="0">
              <a:buNone/>
            </a:pPr>
            <a:endParaRPr lang="en-US" sz="3600" dirty="0" smtClean="0"/>
          </a:p>
          <a:p>
            <a:pPr>
              <a:buFont typeface="Wingdings" panose="05000000000000000000" pitchFamily="2" charset="2"/>
              <a:buChar char="v"/>
            </a:pPr>
            <a:r>
              <a:rPr lang="en-US" sz="3600" dirty="0" err="1" smtClean="0"/>
              <a:t>Hình</a:t>
            </a:r>
            <a:r>
              <a:rPr lang="en-US" sz="3600" dirty="0" smtClean="0"/>
              <a:t> </a:t>
            </a:r>
            <a:r>
              <a:rPr lang="en-US" sz="3600" dirty="0" err="1" smtClean="0"/>
              <a:t>dạng</a:t>
            </a:r>
            <a:r>
              <a:rPr lang="en-US" sz="3600" dirty="0" smtClean="0"/>
              <a:t> </a:t>
            </a:r>
            <a:r>
              <a:rPr lang="en-US" sz="3600" dirty="0" err="1" smtClean="0"/>
              <a:t>nhìn</a:t>
            </a:r>
            <a:r>
              <a:rPr lang="en-US" sz="3600" dirty="0" smtClean="0"/>
              <a:t> </a:t>
            </a:r>
            <a:r>
              <a:rPr lang="en-US" sz="3600" dirty="0" err="1" smtClean="0"/>
              <a:t>thấy</a:t>
            </a:r>
            <a:r>
              <a:rPr lang="en-US" sz="3600" dirty="0" smtClean="0"/>
              <a:t> </a:t>
            </a:r>
            <a:r>
              <a:rPr lang="en-US" sz="3600" dirty="0" err="1" smtClean="0"/>
              <a:t>của</a:t>
            </a:r>
            <a:r>
              <a:rPr lang="en-US" sz="3600" dirty="0" smtClean="0"/>
              <a:t> </a:t>
            </a:r>
            <a:r>
              <a:rPr lang="en-US" sz="3600" dirty="0" err="1" smtClean="0"/>
              <a:t>mặt</a:t>
            </a:r>
            <a:r>
              <a:rPr lang="en-US" sz="3600" dirty="0" smtClean="0"/>
              <a:t> </a:t>
            </a:r>
            <a:r>
              <a:rPr lang="en-US" sz="3600" dirty="0" err="1" smtClean="0"/>
              <a:t>trăng</a:t>
            </a:r>
            <a:r>
              <a:rPr lang="en-US" sz="3600" dirty="0" smtClean="0"/>
              <a:t> </a:t>
            </a:r>
            <a:r>
              <a:rPr lang="en-US" sz="3600" dirty="0" err="1" smtClean="0"/>
              <a:t>thay</a:t>
            </a:r>
            <a:r>
              <a:rPr lang="en-US" sz="3600" dirty="0" smtClean="0"/>
              <a:t> </a:t>
            </a:r>
            <a:r>
              <a:rPr lang="en-US" sz="3600" dirty="0" err="1" smtClean="0"/>
              <a:t>đổi</a:t>
            </a:r>
            <a:r>
              <a:rPr lang="en-US" sz="3600" dirty="0" smtClean="0"/>
              <a:t> </a:t>
            </a:r>
            <a:r>
              <a:rPr lang="en-US" sz="3600" dirty="0" err="1" smtClean="0"/>
              <a:t>một</a:t>
            </a:r>
            <a:r>
              <a:rPr lang="en-US" sz="3600" dirty="0" smtClean="0"/>
              <a:t> </a:t>
            </a:r>
            <a:r>
              <a:rPr lang="en-US" sz="3600" dirty="0" err="1" smtClean="0"/>
              <a:t>cách</a:t>
            </a:r>
            <a:r>
              <a:rPr lang="en-US" sz="3600" dirty="0" smtClean="0"/>
              <a:t> </a:t>
            </a:r>
            <a:r>
              <a:rPr lang="en-US" sz="3600" dirty="0" err="1" smtClean="0"/>
              <a:t>tuần</a:t>
            </a:r>
            <a:r>
              <a:rPr lang="en-US" sz="3600" dirty="0" smtClean="0"/>
              <a:t> </a:t>
            </a:r>
            <a:r>
              <a:rPr lang="en-US" sz="3600" dirty="0" err="1" smtClean="0"/>
              <a:t>hoàn</a:t>
            </a:r>
            <a:r>
              <a:rPr lang="en-US" sz="3600" dirty="0" smtClean="0"/>
              <a:t>. </a:t>
            </a:r>
            <a:r>
              <a:rPr lang="en-US" sz="3600" dirty="0" err="1" smtClean="0"/>
              <a:t>Khoảng</a:t>
            </a:r>
            <a:r>
              <a:rPr lang="en-US" sz="3600" dirty="0" smtClean="0"/>
              <a:t> </a:t>
            </a:r>
            <a:r>
              <a:rPr lang="en-US" sz="3600" dirty="0" err="1" smtClean="0"/>
              <a:t>thời</a:t>
            </a:r>
            <a:r>
              <a:rPr lang="en-US" sz="3600" dirty="0" smtClean="0"/>
              <a:t> </a:t>
            </a:r>
            <a:r>
              <a:rPr lang="en-US" sz="3600" dirty="0" err="1" smtClean="0"/>
              <a:t>gian</a:t>
            </a:r>
            <a:r>
              <a:rPr lang="en-US" sz="3600" dirty="0" smtClean="0"/>
              <a:t> </a:t>
            </a:r>
            <a:r>
              <a:rPr lang="en-US" sz="3600" dirty="0" err="1" smtClean="0"/>
              <a:t>để</a:t>
            </a:r>
            <a:r>
              <a:rPr lang="en-US" sz="3600" dirty="0" smtClean="0"/>
              <a:t> </a:t>
            </a:r>
            <a:r>
              <a:rPr lang="en-US" sz="3600" dirty="0" err="1" smtClean="0"/>
              <a:t>Mặt</a:t>
            </a:r>
            <a:r>
              <a:rPr lang="en-US" sz="3600" dirty="0" smtClean="0"/>
              <a:t> </a:t>
            </a:r>
            <a:r>
              <a:rPr lang="en-US" sz="3600" dirty="0" err="1" smtClean="0"/>
              <a:t>trăng</a:t>
            </a:r>
            <a:r>
              <a:rPr lang="en-US" sz="3600" dirty="0" smtClean="0"/>
              <a:t> quay </a:t>
            </a:r>
            <a:r>
              <a:rPr lang="en-US" sz="3600" dirty="0" err="1" smtClean="0"/>
              <a:t>lại</a:t>
            </a:r>
            <a:r>
              <a:rPr lang="en-US" sz="3600" dirty="0" smtClean="0"/>
              <a:t> </a:t>
            </a:r>
            <a:r>
              <a:rPr lang="en-US" sz="3600" dirty="0" err="1" smtClean="0"/>
              <a:t>vị</a:t>
            </a:r>
            <a:r>
              <a:rPr lang="en-US" sz="3600" dirty="0" smtClean="0"/>
              <a:t> </a:t>
            </a:r>
            <a:r>
              <a:rPr lang="en-US" sz="3600" dirty="0" err="1" smtClean="0"/>
              <a:t>trí</a:t>
            </a:r>
            <a:r>
              <a:rPr lang="en-US" sz="3600" dirty="0" smtClean="0"/>
              <a:t>  </a:t>
            </a:r>
            <a:r>
              <a:rPr lang="en-US" sz="3600" dirty="0" err="1" smtClean="0"/>
              <a:t>nằm</a:t>
            </a:r>
            <a:r>
              <a:rPr lang="en-US" sz="3600" dirty="0" smtClean="0"/>
              <a:t> </a:t>
            </a:r>
            <a:r>
              <a:rPr lang="en-US" sz="3600" dirty="0" err="1" smtClean="0"/>
              <a:t>giữa</a:t>
            </a:r>
            <a:r>
              <a:rPr lang="en-US" sz="3600" dirty="0" smtClean="0"/>
              <a:t> </a:t>
            </a:r>
            <a:r>
              <a:rPr lang="en-US" sz="3600" dirty="0" err="1" smtClean="0"/>
              <a:t>mặt</a:t>
            </a:r>
            <a:r>
              <a:rPr lang="en-US" sz="3600" dirty="0" smtClean="0"/>
              <a:t> </a:t>
            </a:r>
            <a:r>
              <a:rPr lang="en-US" sz="3600" dirty="0" err="1" smtClean="0"/>
              <a:t>trời</a:t>
            </a:r>
            <a:r>
              <a:rPr lang="en-US" sz="3600" dirty="0" smtClean="0"/>
              <a:t> </a:t>
            </a:r>
            <a:r>
              <a:rPr lang="en-US" sz="3600" dirty="0" err="1" smtClean="0"/>
              <a:t>và</a:t>
            </a:r>
            <a:r>
              <a:rPr lang="en-US" sz="3600" dirty="0" smtClean="0"/>
              <a:t> </a:t>
            </a:r>
            <a:r>
              <a:rPr lang="en-US" sz="3600" dirty="0" err="1" smtClean="0"/>
              <a:t>Trái</a:t>
            </a:r>
            <a:r>
              <a:rPr lang="en-US" sz="3600" dirty="0" smtClean="0"/>
              <a:t> </a:t>
            </a:r>
            <a:r>
              <a:rPr lang="en-US" sz="3600" dirty="0" err="1" smtClean="0"/>
              <a:t>đất</a:t>
            </a:r>
            <a:r>
              <a:rPr lang="en-US" sz="3600" dirty="0" smtClean="0"/>
              <a:t> </a:t>
            </a:r>
            <a:r>
              <a:rPr lang="en-US" sz="3600" dirty="0" err="1" smtClean="0"/>
              <a:t>là</a:t>
            </a:r>
            <a:r>
              <a:rPr lang="en-US" sz="3600" dirty="0" smtClean="0"/>
              <a:t> 29,5 </a:t>
            </a:r>
            <a:r>
              <a:rPr lang="en-US" sz="3600" dirty="0" err="1" smtClean="0"/>
              <a:t>ngày</a:t>
            </a:r>
            <a:r>
              <a:rPr lang="en-US" sz="3600" dirty="0" smtClean="0"/>
              <a:t> </a:t>
            </a:r>
            <a:r>
              <a:rPr lang="en-US" sz="3600" dirty="0" err="1" smtClean="0"/>
              <a:t>và</a:t>
            </a:r>
            <a:r>
              <a:rPr lang="en-US" sz="3600" dirty="0" smtClean="0"/>
              <a:t> </a:t>
            </a:r>
            <a:r>
              <a:rPr lang="en-US" sz="3600" dirty="0" err="1" smtClean="0"/>
              <a:t>người</a:t>
            </a:r>
            <a:r>
              <a:rPr lang="en-US" sz="3600" dirty="0" smtClean="0"/>
              <a:t> ta </a:t>
            </a:r>
            <a:r>
              <a:rPr lang="en-US" sz="3600" dirty="0" err="1" smtClean="0"/>
              <a:t>gọi</a:t>
            </a:r>
            <a:r>
              <a:rPr lang="en-US" sz="3600" dirty="0" smtClean="0"/>
              <a:t> </a:t>
            </a:r>
            <a:r>
              <a:rPr lang="en-US" sz="3600" dirty="0" err="1" smtClean="0"/>
              <a:t>đó</a:t>
            </a:r>
            <a:r>
              <a:rPr lang="en-US" sz="3600" dirty="0" smtClean="0"/>
              <a:t> </a:t>
            </a:r>
            <a:r>
              <a:rPr lang="en-US" sz="3600" dirty="0" err="1" smtClean="0"/>
              <a:t>là</a:t>
            </a:r>
            <a:r>
              <a:rPr lang="en-US" sz="3600" dirty="0" smtClean="0"/>
              <a:t> </a:t>
            </a:r>
            <a:r>
              <a:rPr lang="en-US" sz="3600" dirty="0" err="1" smtClean="0"/>
              <a:t>tuần</a:t>
            </a:r>
            <a:r>
              <a:rPr lang="en-US" sz="3600" dirty="0" smtClean="0"/>
              <a:t> </a:t>
            </a:r>
            <a:r>
              <a:rPr lang="en-US" sz="3600" dirty="0" err="1" smtClean="0"/>
              <a:t>trăng</a:t>
            </a:r>
            <a:endParaRPr lang="en-US" sz="3600" dirty="0"/>
          </a:p>
        </p:txBody>
      </p:sp>
    </p:spTree>
    <p:extLst>
      <p:ext uri="{BB962C8B-B14F-4D97-AF65-F5344CB8AC3E}">
        <p14:creationId xmlns:p14="http://schemas.microsoft.com/office/powerpoint/2010/main" val="922472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hoc24.vn/source/KHTN%206/Ch%C6%B0%C6%A1ng%2011/tu%E1%BA%A7n%20tr%C4%83n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73" y="703354"/>
            <a:ext cx="12192000" cy="3868647"/>
          </a:xfrm>
          <a:prstGeom prst="rect">
            <a:avLst/>
          </a:prstGeom>
          <a:noFill/>
          <a:ln>
            <a:noFill/>
          </a:ln>
        </p:spPr>
      </p:pic>
    </p:spTree>
    <p:extLst>
      <p:ext uri="{BB962C8B-B14F-4D97-AF65-F5344CB8AC3E}">
        <p14:creationId xmlns:p14="http://schemas.microsoft.com/office/powerpoint/2010/main" val="3908418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hững câu thơ về trung thu hay nhất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3" y="-73572"/>
            <a:ext cx="14399172" cy="7245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882" y="378803"/>
            <a:ext cx="3878318" cy="5016758"/>
          </a:xfrm>
          <a:prstGeom prst="rect">
            <a:avLst/>
          </a:prstGeom>
          <a:noFill/>
        </p:spPr>
        <p:txBody>
          <a:bodyPr wrap="square" rtlCol="0">
            <a:spAutoFit/>
          </a:bodyPr>
          <a:lstStyle/>
          <a:p>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một</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lưỡi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trai</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hai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lá</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lúa</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ba</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câu</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liêm</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bốn</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lưỡi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liềm</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năm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liềm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giật</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Mồng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sáu</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thật</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trăng</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Mười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chín</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đụn</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dịn</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a:solidFill>
                  <a:schemeClr val="bg1"/>
                </a:solidFill>
                <a:latin typeface="Bahnschrift SemiBold Condensed" panose="020B0502040204020203" pitchFamily="34" charset="0"/>
              </a:rPr>
              <a:t>Hai </a:t>
            </a:r>
            <a:r>
              <a:rPr lang="en-US" sz="3200" dirty="0" err="1">
                <a:solidFill>
                  <a:schemeClr val="bg1"/>
                </a:solidFill>
                <a:latin typeface="Bahnschrift SemiBold Condensed" panose="020B0502040204020203" pitchFamily="34" charset="0"/>
              </a:rPr>
              <a:t>mươi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giấc</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tốt</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mốt</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nửa</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đêm</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hai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hạ</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huyền</a:t>
            </a:r>
            <a:endParaRPr lang="en-US" sz="3200" dirty="0">
              <a:solidFill>
                <a:schemeClr val="bg1"/>
              </a:solidFill>
              <a:latin typeface="Bahnschrift SemiBold Condensed" panose="020B0502040204020203" pitchFamily="34" charset="0"/>
            </a:endParaRPr>
          </a:p>
        </p:txBody>
      </p:sp>
      <p:sp>
        <p:nvSpPr>
          <p:cNvPr id="6" name="TextBox 5"/>
          <p:cNvSpPr txBox="1"/>
          <p:nvPr/>
        </p:nvSpPr>
        <p:spPr>
          <a:xfrm>
            <a:off x="3699639" y="2525958"/>
            <a:ext cx="3478926" cy="4524315"/>
          </a:xfrm>
          <a:prstGeom prst="rect">
            <a:avLst/>
          </a:prstGeom>
          <a:noFill/>
        </p:spPr>
        <p:txBody>
          <a:bodyPr wrap="square" rtlCol="0">
            <a:spAutoFit/>
          </a:bodyPr>
          <a:lstStyle/>
          <a:p>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ba</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gà</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gáy</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bốn</a:t>
            </a:r>
            <a:r>
              <a:rPr lang="en-US" sz="3200" dirty="0">
                <a:solidFill>
                  <a:schemeClr val="bg1"/>
                </a:solidFill>
                <a:latin typeface="Bahnschrift SemiBold Condensed" panose="020B0502040204020203" pitchFamily="34" charset="0"/>
              </a:rPr>
              <a:t> ở </a:t>
            </a:r>
            <a:r>
              <a:rPr lang="en-US" sz="3200" dirty="0" err="1">
                <a:solidFill>
                  <a:schemeClr val="bg1"/>
                </a:solidFill>
                <a:latin typeface="Bahnschrift SemiBold Condensed" panose="020B0502040204020203" pitchFamily="34" charset="0"/>
              </a:rPr>
              <a:t>đâu</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nhăm</a:t>
            </a:r>
            <a:r>
              <a:rPr lang="en-US" sz="3200" dirty="0">
                <a:solidFill>
                  <a:schemeClr val="bg1"/>
                </a:solidFill>
                <a:latin typeface="Bahnschrift SemiBold Condensed" panose="020B0502040204020203" pitchFamily="34" charset="0"/>
              </a:rPr>
              <a:t> ở </a:t>
            </a:r>
            <a:r>
              <a:rPr lang="en-US" sz="3200" dirty="0" err="1">
                <a:solidFill>
                  <a:schemeClr val="bg1"/>
                </a:solidFill>
                <a:latin typeface="Bahnschrift SemiBold Condensed" panose="020B0502040204020203" pitchFamily="34" charset="0"/>
              </a:rPr>
              <a:t>đấy</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sáu</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đã</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vậy</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bẩy</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làm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sao</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tám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thế</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nào</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Hăm</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chín</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thế</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ấy</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a:solidFill>
                  <a:schemeClr val="bg1"/>
                </a:solidFill>
                <a:latin typeface="Bahnschrift SemiBold Condensed" panose="020B0502040204020203" pitchFamily="34" charset="0"/>
              </a:rPr>
              <a:t>Ba </a:t>
            </a:r>
            <a:r>
              <a:rPr lang="en-US" sz="3200" dirty="0" err="1">
                <a:solidFill>
                  <a:schemeClr val="bg1"/>
                </a:solidFill>
                <a:latin typeface="Bahnschrift SemiBold Condensed" panose="020B0502040204020203" pitchFamily="34" charset="0"/>
              </a:rPr>
              <a:t>mươi</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chẳng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thấy</a:t>
            </a:r>
            <a:r>
              <a:rPr lang="en-US" sz="3200" dirty="0">
                <a:solidFill>
                  <a:schemeClr val="bg1"/>
                </a:solidFill>
                <a:latin typeface="Bahnschrift SemiBold Condensed" panose="020B0502040204020203" pitchFamily="34" charset="0"/>
              </a:rPr>
              <a:t/>
            </a:r>
            <a:br>
              <a:rPr lang="en-US" sz="3200" dirty="0">
                <a:solidFill>
                  <a:schemeClr val="bg1"/>
                </a:solidFill>
                <a:latin typeface="Bahnschrift SemiBold Condensed" panose="020B0502040204020203" pitchFamily="34" charset="0"/>
              </a:rPr>
            </a:br>
            <a:r>
              <a:rPr lang="en-US" sz="3200" dirty="0" err="1">
                <a:solidFill>
                  <a:schemeClr val="bg1"/>
                </a:solidFill>
                <a:latin typeface="Bahnschrift SemiBold Condensed" panose="020B0502040204020203" pitchFamily="34" charset="0"/>
              </a:rPr>
              <a:t>Mặt</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mày</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trăng</a:t>
            </a:r>
            <a:r>
              <a:rPr lang="en-US" sz="3200" dirty="0">
                <a:solidFill>
                  <a:schemeClr val="bg1"/>
                </a:solidFill>
                <a:latin typeface="Bahnschrift SemiBold Condensed" panose="020B0502040204020203" pitchFamily="34" charset="0"/>
              </a:rPr>
              <a:t> </a:t>
            </a:r>
            <a:r>
              <a:rPr lang="en-US" sz="3200" dirty="0" err="1">
                <a:solidFill>
                  <a:schemeClr val="bg1"/>
                </a:solidFill>
                <a:latin typeface="Bahnschrift SemiBold Condensed" panose="020B0502040204020203" pitchFamily="34" charset="0"/>
              </a:rPr>
              <a:t>đâu</a:t>
            </a:r>
            <a:r>
              <a:rPr lang="en-US" sz="3200" dirty="0">
                <a:solidFill>
                  <a:schemeClr val="bg1"/>
                </a:solidFill>
                <a:latin typeface="Bahnschrift SemiBold Condensed" panose="020B0502040204020203" pitchFamily="34" charset="0"/>
              </a:rPr>
              <a:t>.</a:t>
            </a:r>
          </a:p>
        </p:txBody>
      </p:sp>
    </p:spTree>
    <p:extLst>
      <p:ext uri="{BB962C8B-B14F-4D97-AF65-F5344CB8AC3E}">
        <p14:creationId xmlns:p14="http://schemas.microsoft.com/office/powerpoint/2010/main" val="3500203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428" y="260021"/>
            <a:ext cx="3026979" cy="1325563"/>
          </a:xfrm>
        </p:spPr>
        <p:txBody>
          <a:bodyPr/>
          <a:lstStyle/>
          <a:p>
            <a:r>
              <a:rPr lang="en-US" dirty="0" err="1" smtClean="0">
                <a:solidFill>
                  <a:srgbClr val="FF0000"/>
                </a:solidFill>
                <a:latin typeface="Algerian" panose="04020705040A02060702" pitchFamily="82" charset="0"/>
              </a:rPr>
              <a:t>VẬn</a:t>
            </a:r>
            <a:r>
              <a:rPr lang="en-US" dirty="0" smtClean="0">
                <a:latin typeface="Algerian" panose="04020705040A02060702" pitchFamily="82" charset="0"/>
              </a:rPr>
              <a:t> </a:t>
            </a:r>
            <a:r>
              <a:rPr lang="en-US" dirty="0" err="1" smtClean="0">
                <a:solidFill>
                  <a:srgbClr val="FF0000"/>
                </a:solidFill>
                <a:latin typeface="Algerian" panose="04020705040A02060702" pitchFamily="82" charset="0"/>
              </a:rPr>
              <a:t>dỤng</a:t>
            </a:r>
            <a:endParaRPr lang="en-US" dirty="0">
              <a:solidFill>
                <a:srgbClr val="FF0000"/>
              </a:solidFill>
              <a:latin typeface="Algerian" panose="04020705040A02060702" pitchFamily="82" charset="0"/>
            </a:endParaRPr>
          </a:p>
        </p:txBody>
      </p:sp>
      <p:sp>
        <p:nvSpPr>
          <p:cNvPr id="3" name="Content Placeholder 2"/>
          <p:cNvSpPr>
            <a:spLocks noGrp="1"/>
          </p:cNvSpPr>
          <p:nvPr>
            <p:ph idx="1"/>
          </p:nvPr>
        </p:nvSpPr>
        <p:spPr/>
        <p:txBody>
          <a:bodyPr/>
          <a:lstStyle/>
          <a:p>
            <a:pPr marL="0" indent="0">
              <a:buNone/>
            </a:pPr>
            <a:r>
              <a:rPr lang="en-US" b="1" dirty="0" smtClean="0"/>
              <a:t>Câu </a:t>
            </a:r>
            <a:r>
              <a:rPr lang="en-US" b="1" dirty="0"/>
              <a:t>1. </a:t>
            </a:r>
            <a:r>
              <a:rPr lang="en-US" dirty="0"/>
              <a:t>Ta </a:t>
            </a:r>
            <a:r>
              <a:rPr lang="en-US" dirty="0" err="1"/>
              <a:t>nhìn</a:t>
            </a:r>
            <a:r>
              <a:rPr lang="en-US" dirty="0"/>
              <a:t> </a:t>
            </a:r>
            <a:r>
              <a:rPr lang="en-US" dirty="0" err="1"/>
              <a:t>thấy</a:t>
            </a:r>
            <a:r>
              <a:rPr lang="en-US" dirty="0"/>
              <a:t> </a:t>
            </a:r>
            <a:r>
              <a:rPr lang="en-US" dirty="0" err="1"/>
              <a:t>Mặt</a:t>
            </a:r>
            <a:r>
              <a:rPr lang="en-US" dirty="0"/>
              <a:t> </a:t>
            </a:r>
            <a:r>
              <a:rPr lang="en-US" dirty="0" err="1"/>
              <a:t>Trăng</a:t>
            </a:r>
            <a:r>
              <a:rPr lang="en-US" dirty="0"/>
              <a:t> </a:t>
            </a:r>
            <a:r>
              <a:rPr lang="en-US" dirty="0" err="1"/>
              <a:t>vì</a:t>
            </a:r>
            <a:r>
              <a:rPr lang="en-US" dirty="0"/>
              <a:t>:</a:t>
            </a:r>
          </a:p>
          <a:p>
            <a:pPr marL="0" indent="0">
              <a:buNone/>
            </a:pPr>
            <a:r>
              <a:rPr lang="en-US" dirty="0"/>
              <a:t>A. </a:t>
            </a:r>
            <a:r>
              <a:rPr lang="en-US" dirty="0" err="1"/>
              <a:t>Mặt</a:t>
            </a:r>
            <a:r>
              <a:rPr lang="en-US" dirty="0"/>
              <a:t> </a:t>
            </a:r>
            <a:r>
              <a:rPr lang="en-US" dirty="0" err="1"/>
              <a:t>Trăng</a:t>
            </a:r>
            <a:r>
              <a:rPr lang="en-US" dirty="0"/>
              <a:t> </a:t>
            </a:r>
            <a:r>
              <a:rPr lang="en-US" dirty="0" err="1"/>
              <a:t>tự</a:t>
            </a:r>
            <a:r>
              <a:rPr lang="en-US" dirty="0"/>
              <a:t> </a:t>
            </a:r>
            <a:r>
              <a:rPr lang="en-US" dirty="0" err="1"/>
              <a:t>phát</a:t>
            </a:r>
            <a:r>
              <a:rPr lang="en-US" dirty="0"/>
              <a:t> </a:t>
            </a:r>
            <a:r>
              <a:rPr lang="en-US" dirty="0" err="1"/>
              <a:t>ra</a:t>
            </a:r>
            <a:r>
              <a:rPr lang="en-US" dirty="0"/>
              <a:t> </a:t>
            </a:r>
            <a:r>
              <a:rPr lang="en-US" dirty="0" err="1"/>
              <a:t>ánh</a:t>
            </a:r>
            <a:r>
              <a:rPr lang="en-US" dirty="0"/>
              <a:t> </a:t>
            </a:r>
            <a:r>
              <a:rPr lang="en-US" dirty="0" err="1"/>
              <a:t>sáng</a:t>
            </a:r>
            <a:r>
              <a:rPr lang="en-US" dirty="0"/>
              <a:t> </a:t>
            </a:r>
            <a:r>
              <a:rPr lang="en-US" dirty="0" err="1"/>
              <a:t>chiếu</a:t>
            </a:r>
            <a:r>
              <a:rPr lang="en-US" dirty="0"/>
              <a:t> </a:t>
            </a:r>
            <a:r>
              <a:rPr lang="en-US" dirty="0" err="1"/>
              <a:t>vào</a:t>
            </a:r>
            <a:r>
              <a:rPr lang="en-US" dirty="0"/>
              <a:t> </a:t>
            </a:r>
            <a:r>
              <a:rPr lang="en-US" dirty="0" err="1"/>
              <a:t>mắt</a:t>
            </a:r>
            <a:r>
              <a:rPr lang="en-US" dirty="0"/>
              <a:t> ta.</a:t>
            </a:r>
          </a:p>
          <a:p>
            <a:pPr marL="0" indent="0">
              <a:buNone/>
            </a:pPr>
            <a:r>
              <a:rPr lang="en-US" dirty="0"/>
              <a:t>B. </a:t>
            </a:r>
            <a:r>
              <a:rPr lang="en-US" dirty="0" err="1"/>
              <a:t>Mặt</a:t>
            </a:r>
            <a:r>
              <a:rPr lang="en-US" dirty="0"/>
              <a:t> </a:t>
            </a:r>
            <a:r>
              <a:rPr lang="en-US" dirty="0" err="1"/>
              <a:t>Trăng</a:t>
            </a:r>
            <a:r>
              <a:rPr lang="en-US" dirty="0"/>
              <a:t> </a:t>
            </a:r>
            <a:r>
              <a:rPr lang="en-US" dirty="0" err="1"/>
              <a:t>phản</a:t>
            </a:r>
            <a:r>
              <a:rPr lang="en-US" dirty="0"/>
              <a:t> </a:t>
            </a:r>
            <a:r>
              <a:rPr lang="en-US" dirty="0" err="1"/>
              <a:t>xạ</a:t>
            </a:r>
            <a:r>
              <a:rPr lang="en-US" dirty="0"/>
              <a:t> </a:t>
            </a:r>
            <a:r>
              <a:rPr lang="en-US" dirty="0" err="1"/>
              <a:t>ánh</a:t>
            </a:r>
            <a:r>
              <a:rPr lang="en-US" dirty="0"/>
              <a:t> </a:t>
            </a:r>
            <a:r>
              <a:rPr lang="en-US" dirty="0" err="1"/>
              <a:t>sáng</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vào</a:t>
            </a:r>
            <a:r>
              <a:rPr lang="en-US" dirty="0"/>
              <a:t> </a:t>
            </a:r>
            <a:r>
              <a:rPr lang="en-US" dirty="0" err="1"/>
              <a:t>mắt</a:t>
            </a:r>
            <a:r>
              <a:rPr lang="en-US" dirty="0"/>
              <a:t> ta.</a:t>
            </a:r>
          </a:p>
          <a:p>
            <a:pPr marL="0" indent="0">
              <a:buNone/>
            </a:pPr>
            <a:r>
              <a:rPr lang="en-US" dirty="0"/>
              <a:t>C. </a:t>
            </a:r>
            <a:r>
              <a:rPr lang="en-US" dirty="0" err="1"/>
              <a:t>Mặt</a:t>
            </a:r>
            <a:r>
              <a:rPr lang="en-US" dirty="0"/>
              <a:t> </a:t>
            </a:r>
            <a:r>
              <a:rPr lang="en-US" dirty="0" err="1"/>
              <a:t>Trăng</a:t>
            </a:r>
            <a:r>
              <a:rPr lang="en-US" dirty="0"/>
              <a:t> </a:t>
            </a:r>
            <a:r>
              <a:rPr lang="en-US" dirty="0" err="1"/>
              <a:t>phản</a:t>
            </a:r>
            <a:r>
              <a:rPr lang="en-US" dirty="0"/>
              <a:t> </a:t>
            </a:r>
            <a:r>
              <a:rPr lang="en-US" dirty="0" err="1"/>
              <a:t>xạ</a:t>
            </a:r>
            <a:r>
              <a:rPr lang="en-US" dirty="0"/>
              <a:t> </a:t>
            </a:r>
            <a:r>
              <a:rPr lang="en-US" dirty="0" err="1"/>
              <a:t>ánh</a:t>
            </a:r>
            <a:r>
              <a:rPr lang="en-US" dirty="0"/>
              <a:t> </a:t>
            </a:r>
            <a:r>
              <a:rPr lang="en-US" dirty="0" err="1"/>
              <a:t>sáng</a:t>
            </a:r>
            <a:r>
              <a:rPr lang="en-US" dirty="0"/>
              <a:t> </a:t>
            </a:r>
            <a:r>
              <a:rPr lang="en-US" dirty="0" err="1"/>
              <a:t>Trái</a:t>
            </a:r>
            <a:r>
              <a:rPr lang="en-US" dirty="0"/>
              <a:t> </a:t>
            </a:r>
            <a:r>
              <a:rPr lang="en-US" dirty="0" err="1"/>
              <a:t>Đất</a:t>
            </a:r>
            <a:r>
              <a:rPr lang="en-US" dirty="0"/>
              <a:t> </a:t>
            </a:r>
            <a:r>
              <a:rPr lang="en-US" dirty="0" err="1"/>
              <a:t>chiếu</a:t>
            </a:r>
            <a:r>
              <a:rPr lang="en-US" dirty="0"/>
              <a:t> </a:t>
            </a:r>
            <a:r>
              <a:rPr lang="en-US" dirty="0" err="1"/>
              <a:t>vào</a:t>
            </a:r>
            <a:r>
              <a:rPr lang="en-US" dirty="0"/>
              <a:t> </a:t>
            </a:r>
            <a:r>
              <a:rPr lang="en-US" dirty="0" err="1"/>
              <a:t>mắt</a:t>
            </a:r>
            <a:r>
              <a:rPr lang="en-US" dirty="0"/>
              <a:t> ta.</a:t>
            </a:r>
          </a:p>
          <a:p>
            <a:pPr marL="0" indent="0">
              <a:buNone/>
            </a:pPr>
            <a:r>
              <a:rPr lang="en-US" dirty="0"/>
              <a:t>D. </a:t>
            </a:r>
            <a:r>
              <a:rPr lang="en-US" dirty="0" err="1"/>
              <a:t>Mặt</a:t>
            </a:r>
            <a:r>
              <a:rPr lang="en-US" dirty="0"/>
              <a:t> </a:t>
            </a:r>
            <a:r>
              <a:rPr lang="en-US" dirty="0" err="1"/>
              <a:t>Trăng</a:t>
            </a:r>
            <a:r>
              <a:rPr lang="en-US" dirty="0"/>
              <a:t> </a:t>
            </a:r>
            <a:r>
              <a:rPr lang="en-US" dirty="0" err="1"/>
              <a:t>phản</a:t>
            </a:r>
            <a:r>
              <a:rPr lang="en-US" dirty="0"/>
              <a:t> </a:t>
            </a:r>
            <a:r>
              <a:rPr lang="en-US" dirty="0" err="1"/>
              <a:t>xạ</a:t>
            </a:r>
            <a:r>
              <a:rPr lang="en-US" dirty="0"/>
              <a:t> </a:t>
            </a:r>
            <a:r>
              <a:rPr lang="en-US" dirty="0" err="1"/>
              <a:t>ánh</a:t>
            </a:r>
            <a:r>
              <a:rPr lang="en-US" dirty="0"/>
              <a:t> </a:t>
            </a:r>
            <a:r>
              <a:rPr lang="en-US" dirty="0" err="1"/>
              <a:t>sáng</a:t>
            </a:r>
            <a:r>
              <a:rPr lang="en-US" dirty="0"/>
              <a:t> </a:t>
            </a:r>
            <a:r>
              <a:rPr lang="en-US" dirty="0" err="1"/>
              <a:t>từ</a:t>
            </a:r>
            <a:r>
              <a:rPr lang="en-US" dirty="0"/>
              <a:t> </a:t>
            </a:r>
            <a:r>
              <a:rPr lang="en-US" dirty="0" err="1"/>
              <a:t>các</a:t>
            </a:r>
            <a:r>
              <a:rPr lang="en-US" dirty="0"/>
              <a:t> </a:t>
            </a:r>
            <a:r>
              <a:rPr lang="en-US" dirty="0" err="1"/>
              <a:t>thiên</a:t>
            </a:r>
            <a:r>
              <a:rPr lang="en-US" dirty="0"/>
              <a:t> </a:t>
            </a:r>
            <a:r>
              <a:rPr lang="en-US" dirty="0" err="1"/>
              <a:t>thể</a:t>
            </a:r>
            <a:r>
              <a:rPr lang="en-US" dirty="0"/>
              <a:t> </a:t>
            </a:r>
            <a:r>
              <a:rPr lang="en-US" dirty="0" err="1"/>
              <a:t>chiếu</a:t>
            </a:r>
            <a:r>
              <a:rPr lang="en-US" dirty="0"/>
              <a:t> </a:t>
            </a:r>
            <a:r>
              <a:rPr lang="en-US" dirty="0" err="1"/>
              <a:t>vào</a:t>
            </a:r>
            <a:r>
              <a:rPr lang="en-US" dirty="0"/>
              <a:t> </a:t>
            </a:r>
            <a:r>
              <a:rPr lang="en-US" dirty="0" err="1"/>
              <a:t>mắt</a:t>
            </a:r>
            <a:r>
              <a:rPr lang="en-US" dirty="0"/>
              <a:t> ta.</a:t>
            </a:r>
          </a:p>
          <a:p>
            <a:endParaRPr lang="en-US" dirty="0"/>
          </a:p>
        </p:txBody>
      </p:sp>
      <p:sp>
        <p:nvSpPr>
          <p:cNvPr id="4" name="Oval 3"/>
          <p:cNvSpPr/>
          <p:nvPr/>
        </p:nvSpPr>
        <p:spPr>
          <a:xfrm>
            <a:off x="662152" y="2806262"/>
            <a:ext cx="597775" cy="578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35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idx="1"/>
          </p:nvPr>
        </p:nvSpPr>
        <p:spPr bwMode="auto">
          <a:xfrm>
            <a:off x="206828" y="968019"/>
            <a:ext cx="11817006"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1200" b="0" i="0" u="none" strike="noStrike" cap="none" normalizeH="0" baseline="0" dirty="0" smtClean="0">
                <a:ln>
                  <a:noFill/>
                </a:ln>
                <a:solidFill>
                  <a:srgbClr val="313131"/>
                </a:solidFill>
                <a:effectLst/>
                <a:latin typeface="Open Sans"/>
              </a:rPr>
              <a:t/>
            </a:r>
            <a:br>
              <a:rPr kumimoji="0" lang="en-US" altLang="en-US" sz="1200" b="0" i="0" u="none" strike="noStrike" cap="none" normalizeH="0" baseline="0" dirty="0" smtClean="0">
                <a:ln>
                  <a:noFill/>
                </a:ln>
                <a:solidFill>
                  <a:srgbClr val="313131"/>
                </a:solidFill>
                <a:effectLst/>
                <a:latin typeface="Open Sans"/>
              </a:rPr>
            </a:br>
            <a:endParaRPr kumimoji="0" lang="en-US" altLang="en-US"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3600" b="1" i="0" u="none" strike="noStrike" cap="none" normalizeH="0" baseline="0" dirty="0" smtClean="0">
                <a:ln>
                  <a:noFill/>
                </a:ln>
                <a:solidFill>
                  <a:srgbClr val="008000"/>
                </a:solidFill>
                <a:effectLst/>
                <a:latin typeface="Open Sans"/>
              </a:rPr>
              <a:t>Câu 2</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Phát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biểu</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nào</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sau</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đây</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là</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đúng</a:t>
            </a:r>
            <a:r>
              <a:rPr kumimoji="0" lang="en-US" altLang="en-US" sz="3600" b="0" i="0" u="none" strike="noStrike" cap="none" normalizeH="0" baseline="0" dirty="0" smtClean="0">
                <a:ln>
                  <a:noFill/>
                </a:ln>
                <a:solidFill>
                  <a:srgbClr val="000000"/>
                </a:solidFill>
                <a:effectLst/>
                <a:latin typeface="Open Sans"/>
              </a:rPr>
              <a:t>?</a:t>
            </a:r>
            <a:endParaRPr kumimoji="0" lang="en-US" altLang="en-US" sz="3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3600" b="0" i="0" u="none" strike="noStrike" cap="none" normalizeH="0" baseline="0" dirty="0" smtClean="0">
                <a:ln>
                  <a:noFill/>
                </a:ln>
                <a:solidFill>
                  <a:srgbClr val="000000"/>
                </a:solidFill>
                <a:effectLst/>
                <a:latin typeface="Open Sans"/>
              </a:rPr>
              <a:t>A.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tự</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phát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ra</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ánh</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sáng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chiếu</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xuống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Trái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Đất</a:t>
            </a:r>
            <a:r>
              <a:rPr kumimoji="0" lang="en-US" altLang="en-US" sz="3600" b="0" i="0" u="none" strike="noStrike" cap="none" normalizeH="0" baseline="0" dirty="0" smtClean="0">
                <a:ln>
                  <a:noFill/>
                </a:ln>
                <a:solidFill>
                  <a:srgbClr val="000000"/>
                </a:solidFill>
                <a:effectLst/>
                <a:latin typeface="Open Sans"/>
              </a:rPr>
              <a:t>.</a:t>
            </a:r>
            <a:endParaRPr kumimoji="0" lang="en-US" altLang="en-US" sz="3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3600" b="0" i="0" u="none" strike="noStrike" cap="none" normalizeH="0" baseline="0" dirty="0" smtClean="0">
                <a:ln>
                  <a:noFill/>
                </a:ln>
                <a:solidFill>
                  <a:srgbClr val="000000"/>
                </a:solidFill>
                <a:effectLst/>
                <a:latin typeface="Open Sans"/>
              </a:rPr>
              <a:t>B. </a:t>
            </a:r>
            <a:r>
              <a:rPr kumimoji="0" lang="en-US" altLang="en-US" sz="3600" b="0" i="0" u="none" strike="noStrike" cap="none" normalizeH="0" baseline="0" dirty="0" err="1" smtClean="0">
                <a:ln>
                  <a:noFill/>
                </a:ln>
                <a:solidFill>
                  <a:srgbClr val="000000"/>
                </a:solidFill>
                <a:effectLst/>
                <a:latin typeface="Open Sans"/>
              </a:rPr>
              <a:t>Tuần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là</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khoảng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thời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gian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để</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quay </a:t>
            </a:r>
            <a:r>
              <a:rPr kumimoji="0" lang="en-US" altLang="en-US" sz="3600" b="0" i="0" u="none" strike="noStrike" cap="none" normalizeH="0" baseline="0" dirty="0" err="1" smtClean="0">
                <a:ln>
                  <a:noFill/>
                </a:ln>
                <a:solidFill>
                  <a:srgbClr val="000000"/>
                </a:solidFill>
                <a:effectLst/>
                <a:latin typeface="Open Sans"/>
              </a:rPr>
              <a:t>trở</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lại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vị</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trí</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nằm</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giữa</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Trời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và</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Trái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Đất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là</a:t>
            </a:r>
            <a:r>
              <a:rPr kumimoji="0" lang="en-US" altLang="en-US" sz="3600" b="0" i="0" u="none" strike="noStrike" cap="none" normalizeH="0" baseline="0" dirty="0" smtClean="0">
                <a:ln>
                  <a:noFill/>
                </a:ln>
                <a:solidFill>
                  <a:srgbClr val="000000"/>
                </a:solidFill>
                <a:effectLst/>
                <a:latin typeface="Open Sans"/>
              </a:rPr>
              <a:t> 29,5 </a:t>
            </a:r>
            <a:r>
              <a:rPr kumimoji="0" lang="en-US" altLang="en-US" sz="3600" b="0" i="0" u="none" strike="noStrike" cap="none" normalizeH="0" baseline="0" dirty="0" err="1" smtClean="0">
                <a:ln>
                  <a:noFill/>
                </a:ln>
                <a:solidFill>
                  <a:srgbClr val="000000"/>
                </a:solidFill>
                <a:effectLst/>
                <a:latin typeface="Open Sans"/>
              </a:rPr>
              <a:t>ngày</a:t>
            </a:r>
            <a:r>
              <a:rPr kumimoji="0" lang="en-US" altLang="en-US" sz="3600" b="0" i="0" u="none" strike="noStrike" cap="none" normalizeH="0" baseline="0" dirty="0" smtClean="0">
                <a:ln>
                  <a:noFill/>
                </a:ln>
                <a:solidFill>
                  <a:srgbClr val="000000"/>
                </a:solidFill>
                <a:effectLst/>
                <a:latin typeface="Open Sans"/>
              </a:rPr>
              <a:t>.</a:t>
            </a:r>
            <a:endParaRPr kumimoji="0" lang="en-US" altLang="en-US" sz="3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3600" b="0" i="0" u="none" strike="noStrike" cap="none" normalizeH="0" baseline="0" dirty="0" smtClean="0">
                <a:ln>
                  <a:noFill/>
                </a:ln>
                <a:solidFill>
                  <a:srgbClr val="000000"/>
                </a:solidFill>
                <a:effectLst/>
                <a:latin typeface="Open Sans"/>
              </a:rPr>
              <a:t>C.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không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phản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xạ</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ánh</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sáng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Trời</a:t>
            </a:r>
            <a:r>
              <a:rPr kumimoji="0" lang="en-US" altLang="en-US" sz="3600" b="0" i="0" u="none" strike="noStrike" cap="none" normalizeH="0" baseline="0" dirty="0" smtClean="0">
                <a:ln>
                  <a:noFill/>
                </a:ln>
                <a:solidFill>
                  <a:srgbClr val="000000"/>
                </a:solidFill>
                <a:effectLst/>
                <a:latin typeface="Open Sans"/>
              </a:rPr>
              <a:t>.</a:t>
            </a:r>
            <a:endParaRPr kumimoji="0" lang="en-US" altLang="en-US" sz="3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ts val="600"/>
              </a:spcBef>
              <a:spcAft>
                <a:spcPct val="0"/>
              </a:spcAft>
              <a:buClrTx/>
              <a:buSzTx/>
              <a:buFontTx/>
              <a:buNone/>
              <a:tabLst/>
            </a:pPr>
            <a:r>
              <a:rPr kumimoji="0" lang="en-US" altLang="en-US" sz="3600" b="0" i="0" u="none" strike="noStrike" cap="none" normalizeH="0" baseline="0" dirty="0" smtClean="0">
                <a:ln>
                  <a:noFill/>
                </a:ln>
                <a:solidFill>
                  <a:srgbClr val="000000"/>
                </a:solidFill>
                <a:effectLst/>
                <a:latin typeface="Open Sans"/>
              </a:rPr>
              <a:t>D. Ta </a:t>
            </a:r>
            <a:r>
              <a:rPr kumimoji="0" lang="en-US" altLang="en-US" sz="3600" b="0" i="0" u="none" strike="noStrike" cap="none" normalizeH="0" baseline="0" dirty="0" err="1" smtClean="0">
                <a:ln>
                  <a:noFill/>
                </a:ln>
                <a:solidFill>
                  <a:srgbClr val="000000"/>
                </a:solidFill>
                <a:effectLst/>
                <a:latin typeface="Open Sans"/>
              </a:rPr>
              <a:t>nhìn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thấy</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tròn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khi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toàn</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bộ</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Trăng</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được</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Mặt</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Trời</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chiếu</a:t>
            </a:r>
            <a:r>
              <a:rPr kumimoji="0" lang="en-US" altLang="en-US" sz="3600" b="0" i="0" u="none" strike="noStrike" cap="none" normalizeH="0" baseline="0" dirty="0" smtClean="0">
                <a:ln>
                  <a:noFill/>
                </a:ln>
                <a:solidFill>
                  <a:srgbClr val="000000"/>
                </a:solidFill>
                <a:effectLst/>
                <a:latin typeface="Open Sans"/>
              </a:rPr>
              <a:t> </a:t>
            </a:r>
            <a:r>
              <a:rPr kumimoji="0" lang="en-US" altLang="en-US" sz="3600" b="0" i="0" u="none" strike="noStrike" cap="none" normalizeH="0" baseline="0" dirty="0" err="1" smtClean="0">
                <a:ln>
                  <a:noFill/>
                </a:ln>
                <a:solidFill>
                  <a:srgbClr val="000000"/>
                </a:solidFill>
                <a:effectLst/>
                <a:latin typeface="Open Sans"/>
              </a:rPr>
              <a:t>sáng</a:t>
            </a:r>
            <a:r>
              <a:rPr kumimoji="0" lang="en-US" altLang="en-US" sz="3600" b="0" i="0" u="none" strike="noStrike" cap="none" normalizeH="0" baseline="0" dirty="0" smtClean="0">
                <a:ln>
                  <a:noFill/>
                </a:ln>
                <a:solidFill>
                  <a:srgbClr val="000000"/>
                </a:solidFill>
                <a:effectLst/>
                <a:latin typeface="Open Sans"/>
              </a:rPr>
              <a:t>.</a:t>
            </a:r>
            <a:endParaRPr kumimoji="0" lang="en-US" altLang="en-US" sz="3600" b="0" i="0" u="none" strike="noStrike" cap="none" normalizeH="0" baseline="0" dirty="0" smtClean="0">
              <a:ln>
                <a:noFill/>
              </a:ln>
              <a:solidFill>
                <a:schemeClr val="tx1"/>
              </a:solidFill>
              <a:effectLst/>
            </a:endParaRPr>
          </a:p>
        </p:txBody>
      </p:sp>
      <p:sp>
        <p:nvSpPr>
          <p:cNvPr id="6" name="Oval 5"/>
          <p:cNvSpPr/>
          <p:nvPr/>
        </p:nvSpPr>
        <p:spPr>
          <a:xfrm>
            <a:off x="206828" y="2645722"/>
            <a:ext cx="597775" cy="578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3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0317" y="178676"/>
            <a:ext cx="10909738" cy="5977266"/>
          </a:xfrm>
        </p:spPr>
        <p:txBody>
          <a:bodyPr/>
          <a:lstStyle/>
          <a:p>
            <a:pPr marL="0" indent="0">
              <a:buNone/>
            </a:pPr>
            <a:r>
              <a:rPr lang="vi-VN" b="1" dirty="0"/>
              <a:t>Câu </a:t>
            </a:r>
            <a:r>
              <a:rPr lang="en-US" b="1" dirty="0" smtClean="0"/>
              <a:t>3</a:t>
            </a:r>
            <a:r>
              <a:rPr lang="vi-VN" b="1" dirty="0" smtClean="0"/>
              <a:t>.</a:t>
            </a:r>
            <a:r>
              <a:rPr lang="vi-VN" b="1" dirty="0"/>
              <a:t> </a:t>
            </a:r>
            <a:r>
              <a:rPr lang="vi-VN" dirty="0"/>
              <a:t>Vì sao Mặt Trời chỉ chiếu sáng được một nửa Mặt Trăng?</a:t>
            </a:r>
          </a:p>
          <a:p>
            <a:pPr marL="0" indent="0">
              <a:buNone/>
            </a:pPr>
            <a:r>
              <a:rPr lang="vi-VN" dirty="0"/>
              <a:t>A. Vì Mặt Trăng hình vuông</a:t>
            </a:r>
          </a:p>
          <a:p>
            <a:pPr marL="0" indent="0">
              <a:buNone/>
            </a:pPr>
            <a:r>
              <a:rPr lang="vi-VN" dirty="0"/>
              <a:t>B. Vì Mặt Trăng hình tròn</a:t>
            </a:r>
          </a:p>
          <a:p>
            <a:pPr marL="0" indent="0">
              <a:buNone/>
            </a:pPr>
            <a:r>
              <a:rPr lang="vi-VN" dirty="0"/>
              <a:t>C. Vì Mặt Trăng hình khối cầu</a:t>
            </a:r>
          </a:p>
          <a:p>
            <a:pPr marL="0" indent="0">
              <a:buNone/>
            </a:pPr>
            <a:r>
              <a:rPr lang="vi-VN" dirty="0"/>
              <a:t>D. Vì Mặt Trăng quay quanh trục của nó</a:t>
            </a:r>
          </a:p>
          <a:p>
            <a:pPr marL="0" indent="0">
              <a:buNone/>
            </a:pPr>
            <a:endParaRPr lang="en-US" dirty="0" smtClean="0"/>
          </a:p>
          <a:p>
            <a:pPr marL="0" indent="0">
              <a:buNone/>
            </a:pPr>
            <a:r>
              <a:rPr lang="en-US" b="1" dirty="0"/>
              <a:t>Câu </a:t>
            </a:r>
            <a:r>
              <a:rPr lang="en-US" b="1" dirty="0" smtClean="0"/>
              <a:t>4.</a:t>
            </a:r>
            <a:r>
              <a:rPr lang="en-US" b="1" dirty="0"/>
              <a:t> </a:t>
            </a:r>
            <a:r>
              <a:rPr lang="en-US" dirty="0" err="1"/>
              <a:t>Mặt</a:t>
            </a:r>
            <a:r>
              <a:rPr lang="en-US" dirty="0"/>
              <a:t> </a:t>
            </a:r>
            <a:r>
              <a:rPr lang="en-US" dirty="0" err="1"/>
              <a:t>Trăng</a:t>
            </a:r>
            <a:r>
              <a:rPr lang="en-US" dirty="0"/>
              <a:t> quay </a:t>
            </a:r>
            <a:r>
              <a:rPr lang="en-US" dirty="0" err="1"/>
              <a:t>quanh</a:t>
            </a:r>
            <a:r>
              <a:rPr lang="en-US" dirty="0"/>
              <a:t> </a:t>
            </a:r>
            <a:r>
              <a:rPr lang="en-US" dirty="0" err="1"/>
              <a:t>Trái</a:t>
            </a:r>
            <a:r>
              <a:rPr lang="en-US" dirty="0"/>
              <a:t> </a:t>
            </a:r>
            <a:r>
              <a:rPr lang="en-US" dirty="0" err="1"/>
              <a:t>Đất</a:t>
            </a:r>
            <a:r>
              <a:rPr lang="en-US" dirty="0"/>
              <a:t> </a:t>
            </a:r>
            <a:r>
              <a:rPr lang="en-US" dirty="0" err="1"/>
              <a:t>một</a:t>
            </a:r>
            <a:r>
              <a:rPr lang="en-US" dirty="0"/>
              <a:t> </a:t>
            </a:r>
            <a:r>
              <a:rPr lang="en-US" dirty="0" err="1"/>
              <a:t>vòng</a:t>
            </a:r>
            <a:r>
              <a:rPr lang="en-US" dirty="0"/>
              <a:t> </a:t>
            </a:r>
            <a:r>
              <a:rPr lang="en-US" dirty="0" err="1"/>
              <a:t>hết</a:t>
            </a:r>
            <a:r>
              <a:rPr lang="en-US" dirty="0"/>
              <a:t> </a:t>
            </a:r>
            <a:r>
              <a:rPr lang="en-US" dirty="0" err="1"/>
              <a:t>bao</a:t>
            </a:r>
            <a:r>
              <a:rPr lang="en-US" dirty="0"/>
              <a:t> </a:t>
            </a:r>
            <a:r>
              <a:rPr lang="en-US" dirty="0" err="1"/>
              <a:t>lâu</a:t>
            </a:r>
            <a:r>
              <a:rPr lang="en-US" dirty="0"/>
              <a:t>?</a:t>
            </a:r>
          </a:p>
          <a:p>
            <a:pPr marL="0" indent="0">
              <a:buNone/>
            </a:pPr>
            <a:r>
              <a:rPr lang="en-US" dirty="0"/>
              <a:t>A. </a:t>
            </a:r>
            <a:r>
              <a:rPr lang="en-US" dirty="0" err="1"/>
              <a:t>Khoảng</a:t>
            </a:r>
            <a:r>
              <a:rPr lang="en-US" dirty="0"/>
              <a:t> </a:t>
            </a:r>
            <a:r>
              <a:rPr lang="en-US" dirty="0" err="1"/>
              <a:t>nửa</a:t>
            </a:r>
            <a:r>
              <a:rPr lang="en-US" dirty="0"/>
              <a:t> </a:t>
            </a:r>
            <a:r>
              <a:rPr lang="en-US" dirty="0" err="1"/>
              <a:t>tháng</a:t>
            </a:r>
            <a:endParaRPr lang="en-US" dirty="0"/>
          </a:p>
          <a:p>
            <a:pPr marL="0" indent="0">
              <a:buNone/>
            </a:pPr>
            <a:r>
              <a:rPr lang="en-US" dirty="0"/>
              <a:t>B. </a:t>
            </a:r>
            <a:r>
              <a:rPr lang="en-US" dirty="0" err="1"/>
              <a:t>Khoảng</a:t>
            </a:r>
            <a:r>
              <a:rPr lang="en-US" dirty="0"/>
              <a:t> 1 </a:t>
            </a:r>
            <a:r>
              <a:rPr lang="en-US" dirty="0" err="1"/>
              <a:t>tháng</a:t>
            </a:r>
            <a:endParaRPr lang="en-US" dirty="0"/>
          </a:p>
          <a:p>
            <a:pPr marL="0" indent="0">
              <a:buNone/>
            </a:pPr>
            <a:r>
              <a:rPr lang="en-US" dirty="0"/>
              <a:t>C. </a:t>
            </a:r>
            <a:r>
              <a:rPr lang="en-US" dirty="0" err="1"/>
              <a:t>Khoảng</a:t>
            </a:r>
            <a:r>
              <a:rPr lang="en-US" dirty="0"/>
              <a:t> 2 </a:t>
            </a:r>
            <a:r>
              <a:rPr lang="en-US" dirty="0" err="1"/>
              <a:t>tháng</a:t>
            </a:r>
            <a:endParaRPr lang="en-US" dirty="0"/>
          </a:p>
          <a:p>
            <a:pPr marL="0" indent="0">
              <a:buNone/>
            </a:pPr>
            <a:r>
              <a:rPr lang="en-US" dirty="0"/>
              <a:t>D. </a:t>
            </a:r>
            <a:r>
              <a:rPr lang="en-US" dirty="0" err="1"/>
              <a:t>Khoảng</a:t>
            </a:r>
            <a:r>
              <a:rPr lang="en-US" dirty="0"/>
              <a:t> 3 </a:t>
            </a:r>
            <a:r>
              <a:rPr lang="en-US" dirty="0" err="1"/>
              <a:t>tháng</a:t>
            </a:r>
            <a:endParaRPr lang="en-US" dirty="0"/>
          </a:p>
          <a:p>
            <a:pPr marL="0" indent="0">
              <a:buNone/>
            </a:pPr>
            <a:endParaRPr lang="en-US" dirty="0"/>
          </a:p>
        </p:txBody>
      </p:sp>
      <p:sp>
        <p:nvSpPr>
          <p:cNvPr id="4" name="Oval 3"/>
          <p:cNvSpPr/>
          <p:nvPr/>
        </p:nvSpPr>
        <p:spPr>
          <a:xfrm>
            <a:off x="735724" y="1660634"/>
            <a:ext cx="597775" cy="578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1131" y="4214648"/>
            <a:ext cx="597775" cy="578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4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descr="Dark horizontal"/>
          <p:cNvSpPr>
            <a:spLocks noChangeArrowheads="1"/>
          </p:cNvSpPr>
          <p:nvPr/>
        </p:nvSpPr>
        <p:spPr bwMode="auto">
          <a:xfrm>
            <a:off x="1524000" y="0"/>
            <a:ext cx="152400" cy="68580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3" name="Rectangle 3" descr="Dark vertical"/>
          <p:cNvSpPr>
            <a:spLocks noChangeArrowheads="1"/>
          </p:cNvSpPr>
          <p:nvPr/>
        </p:nvSpPr>
        <p:spPr bwMode="auto">
          <a:xfrm>
            <a:off x="1524000" y="0"/>
            <a:ext cx="9144000" cy="15240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4" name="Rectangle 4" descr="Dark vertical"/>
          <p:cNvSpPr>
            <a:spLocks noChangeArrowheads="1"/>
          </p:cNvSpPr>
          <p:nvPr/>
        </p:nvSpPr>
        <p:spPr bwMode="auto">
          <a:xfrm>
            <a:off x="1524000" y="6705600"/>
            <a:ext cx="9144000" cy="15240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5" name="Rectangle 5" descr="Dark horizontal"/>
          <p:cNvSpPr>
            <a:spLocks noChangeArrowheads="1"/>
          </p:cNvSpPr>
          <p:nvPr/>
        </p:nvSpPr>
        <p:spPr bwMode="auto">
          <a:xfrm>
            <a:off x="10515600" y="0"/>
            <a:ext cx="152400" cy="68580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6" name="Rectangle 6"/>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400">
              <a:solidFill>
                <a:schemeClr val="tx2"/>
              </a:solidFill>
              <a:latin typeface="Times New Roman" pitchFamily="18" charset="0"/>
            </a:endParaRPr>
          </a:p>
        </p:txBody>
      </p:sp>
      <p:sp>
        <p:nvSpPr>
          <p:cNvPr id="128007" name="Rectangle 7"/>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400">
              <a:solidFill>
                <a:schemeClr val="tx2"/>
              </a:solidFill>
              <a:latin typeface="Times New Roman" pitchFamily="18" charset="0"/>
            </a:endParaRPr>
          </a:p>
        </p:txBody>
      </p:sp>
      <p:pic>
        <p:nvPicPr>
          <p:cNvPr id="128008" name="Picture 8"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28009" name="Picture 9"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62940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128010" name="WordArt 10"/>
          <p:cNvSpPr>
            <a:spLocks noChangeArrowheads="1" noChangeShapeType="1" noTextEdit="1"/>
          </p:cNvSpPr>
          <p:nvPr/>
        </p:nvSpPr>
        <p:spPr bwMode="auto">
          <a:xfrm>
            <a:off x="1752600" y="304800"/>
            <a:ext cx="5105400" cy="533400"/>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rPr>
              <a:t>HƯỚNG DẪN VỀ NHÀ :</a:t>
            </a:r>
            <a:endParaRPr lang="en-US" sz="360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endParaRPr>
          </a:p>
        </p:txBody>
      </p:sp>
      <p:pic>
        <p:nvPicPr>
          <p:cNvPr id="128011" name="Picture 11"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228600"/>
            <a:ext cx="2819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12" name="Text Box 12"/>
          <p:cNvSpPr txBox="1">
            <a:spLocks noChangeArrowheads="1"/>
          </p:cNvSpPr>
          <p:nvPr/>
        </p:nvSpPr>
        <p:spPr bwMode="auto">
          <a:xfrm>
            <a:off x="1897626" y="1981201"/>
            <a:ext cx="8610600" cy="1200329"/>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pPr>
            <a:r>
              <a:rPr lang="en-US" sz="3600" dirty="0">
                <a:solidFill>
                  <a:srgbClr val="FF0000"/>
                </a:solidFill>
                <a:latin typeface="Arial" pitchFamily="34" charset="0"/>
                <a:cs typeface="Arial" pitchFamily="34" charset="0"/>
              </a:rPr>
              <a:t>1) </a:t>
            </a:r>
            <a:r>
              <a:rPr lang="vi-VN" sz="3600" dirty="0">
                <a:solidFill>
                  <a:srgbClr val="FF0000"/>
                </a:solidFill>
                <a:latin typeface="Arial" pitchFamily="34" charset="0"/>
                <a:cs typeface="Arial" pitchFamily="34" charset="0"/>
              </a:rPr>
              <a:t>Bài tập dự án:</a:t>
            </a:r>
            <a:r>
              <a:rPr lang="vi-VN" sz="3600" dirty="0">
                <a:latin typeface="Arial" pitchFamily="34" charset="0"/>
                <a:cs typeface="Arial" pitchFamily="34" charset="0"/>
              </a:rPr>
              <a:t> </a:t>
            </a:r>
            <a:r>
              <a:rPr lang="en-US" sz="3600" dirty="0" err="1" smtClean="0">
                <a:latin typeface="Arial" pitchFamily="34" charset="0"/>
                <a:cs typeface="Arial" pitchFamily="34" charset="0"/>
              </a:rPr>
              <a:t>tìm</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hiểu</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mô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hình</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quan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sát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Mặt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trăng</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hình</a:t>
            </a:r>
            <a:r>
              <a:rPr lang="en-US" sz="3600" dirty="0" smtClean="0">
                <a:latin typeface="Arial" pitchFamily="34" charset="0"/>
                <a:cs typeface="Arial" pitchFamily="34" charset="0"/>
              </a:rPr>
              <a:t> 44.6/ trang194)</a:t>
            </a:r>
            <a:endParaRPr lang="en-US" sz="3600" dirty="0">
              <a:latin typeface="Arial" pitchFamily="34" charset="0"/>
              <a:cs typeface="Arial" pitchFamily="34" charset="0"/>
            </a:endParaRPr>
          </a:p>
        </p:txBody>
      </p:sp>
      <p:sp>
        <p:nvSpPr>
          <p:cNvPr id="128013" name="Text Box 13"/>
          <p:cNvSpPr txBox="1">
            <a:spLocks noChangeArrowheads="1"/>
          </p:cNvSpPr>
          <p:nvPr/>
        </p:nvSpPr>
        <p:spPr bwMode="auto">
          <a:xfrm>
            <a:off x="1828800" y="3465140"/>
            <a:ext cx="8839200" cy="1831271"/>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pPr>
            <a:r>
              <a:rPr lang="en-US" sz="3600" dirty="0">
                <a:solidFill>
                  <a:srgbClr val="FF0000"/>
                </a:solidFill>
                <a:latin typeface="Arial" charset="0"/>
              </a:rPr>
              <a:t>2) </a:t>
            </a:r>
            <a:r>
              <a:rPr lang="en-US" sz="3600" dirty="0" err="1">
                <a:solidFill>
                  <a:srgbClr val="FF0000"/>
                </a:solidFill>
                <a:latin typeface="Arial" charset="0"/>
              </a:rPr>
              <a:t>Chuẩn</a:t>
            </a:r>
            <a:r>
              <a:rPr lang="en-US" sz="3600" dirty="0">
                <a:solidFill>
                  <a:srgbClr val="FF0000"/>
                </a:solidFill>
                <a:latin typeface="Arial" charset="0"/>
              </a:rPr>
              <a:t> </a:t>
            </a:r>
            <a:r>
              <a:rPr lang="en-US" sz="3600" dirty="0" err="1">
                <a:solidFill>
                  <a:srgbClr val="FF0000"/>
                </a:solidFill>
                <a:latin typeface="Arial" charset="0"/>
              </a:rPr>
              <a:t>bị</a:t>
            </a:r>
            <a:r>
              <a:rPr lang="en-US" sz="3600" dirty="0">
                <a:solidFill>
                  <a:srgbClr val="FF0000"/>
                </a:solidFill>
                <a:latin typeface="Arial" charset="0"/>
              </a:rPr>
              <a:t> </a:t>
            </a:r>
            <a:r>
              <a:rPr lang="en-US" sz="3600" dirty="0" err="1">
                <a:solidFill>
                  <a:srgbClr val="FF0000"/>
                </a:solidFill>
                <a:latin typeface="Arial" charset="0"/>
              </a:rPr>
              <a:t>bài</a:t>
            </a:r>
            <a:r>
              <a:rPr lang="en-US" sz="3600" dirty="0">
                <a:solidFill>
                  <a:srgbClr val="FF0000"/>
                </a:solidFill>
                <a:latin typeface="Arial" charset="0"/>
              </a:rPr>
              <a:t> </a:t>
            </a:r>
            <a:r>
              <a:rPr lang="en-US" sz="3600" dirty="0" err="1">
                <a:solidFill>
                  <a:srgbClr val="FF0000"/>
                </a:solidFill>
                <a:latin typeface="Arial" charset="0"/>
              </a:rPr>
              <a:t>mới</a:t>
            </a:r>
            <a:r>
              <a:rPr lang="en-US" sz="3600" dirty="0">
                <a:solidFill>
                  <a:srgbClr val="FF0000"/>
                </a:solidFill>
                <a:latin typeface="Arial" charset="0"/>
              </a:rPr>
              <a:t> :</a:t>
            </a:r>
          </a:p>
          <a:p>
            <a:pPr>
              <a:spcBef>
                <a:spcPts val="600"/>
              </a:spcBef>
            </a:pPr>
            <a:r>
              <a:rPr lang="en-US" sz="3600" dirty="0">
                <a:latin typeface="Arial" charset="0"/>
              </a:rPr>
              <a:t> - </a:t>
            </a:r>
            <a:r>
              <a:rPr lang="en-US" sz="3600" dirty="0" err="1">
                <a:latin typeface="Arial" charset="0"/>
              </a:rPr>
              <a:t>Tìm</a:t>
            </a:r>
            <a:r>
              <a:rPr lang="en-US" sz="3600" dirty="0">
                <a:latin typeface="Arial" charset="0"/>
              </a:rPr>
              <a:t> </a:t>
            </a:r>
            <a:r>
              <a:rPr lang="en-US" sz="3600" dirty="0" err="1">
                <a:latin typeface="Arial" charset="0"/>
              </a:rPr>
              <a:t>hiểu</a:t>
            </a:r>
            <a:r>
              <a:rPr lang="en-US" sz="3600" dirty="0">
                <a:latin typeface="Arial" charset="0"/>
              </a:rPr>
              <a:t> </a:t>
            </a:r>
            <a:r>
              <a:rPr lang="en-US" sz="3600" dirty="0" err="1">
                <a:latin typeface="Arial" charset="0"/>
              </a:rPr>
              <a:t>về</a:t>
            </a:r>
            <a:r>
              <a:rPr lang="en-US" sz="3600" dirty="0">
                <a:latin typeface="Arial" charset="0"/>
              </a:rPr>
              <a:t>  </a:t>
            </a:r>
            <a:r>
              <a:rPr lang="en-US" sz="3600" dirty="0" err="1" smtClean="0">
                <a:latin typeface="Arial" charset="0"/>
              </a:rPr>
              <a:t>cách</a:t>
            </a:r>
            <a:r>
              <a:rPr lang="en-US" sz="3600" dirty="0" smtClean="0">
                <a:latin typeface="Arial" charset="0"/>
              </a:rPr>
              <a:t> </a:t>
            </a:r>
            <a:r>
              <a:rPr lang="en-US" sz="3600" dirty="0" err="1" smtClean="0">
                <a:latin typeface="Arial" charset="0"/>
              </a:rPr>
              <a:t>giải</a:t>
            </a:r>
            <a:r>
              <a:rPr lang="en-US" sz="3600" dirty="0" smtClean="0">
                <a:latin typeface="Arial" charset="0"/>
              </a:rPr>
              <a:t> </a:t>
            </a:r>
            <a:r>
              <a:rPr lang="en-US" sz="3600" dirty="0" err="1" smtClean="0">
                <a:latin typeface="Arial" charset="0"/>
              </a:rPr>
              <a:t>thích</a:t>
            </a:r>
            <a:r>
              <a:rPr lang="en-US" sz="3600" dirty="0" smtClean="0">
                <a:latin typeface="Arial" charset="0"/>
              </a:rPr>
              <a:t> </a:t>
            </a:r>
            <a:r>
              <a:rPr lang="en-US" sz="3600" dirty="0" err="1" smtClean="0">
                <a:latin typeface="Arial" charset="0"/>
              </a:rPr>
              <a:t>các</a:t>
            </a:r>
            <a:r>
              <a:rPr lang="en-US" sz="3600" dirty="0" smtClean="0">
                <a:latin typeface="Arial" charset="0"/>
              </a:rPr>
              <a:t> </a:t>
            </a:r>
            <a:r>
              <a:rPr lang="en-US" sz="3600" dirty="0" err="1" smtClean="0">
                <a:latin typeface="Arial" charset="0"/>
              </a:rPr>
              <a:t>hình</a:t>
            </a:r>
            <a:r>
              <a:rPr lang="en-US" sz="3600" dirty="0" smtClean="0">
                <a:latin typeface="Arial" charset="0"/>
              </a:rPr>
              <a:t> </a:t>
            </a:r>
            <a:r>
              <a:rPr lang="en-US" sz="3600" dirty="0" err="1" smtClean="0">
                <a:latin typeface="Arial" charset="0"/>
              </a:rPr>
              <a:t>dạng</a:t>
            </a:r>
            <a:r>
              <a:rPr lang="en-US" sz="3600" dirty="0" smtClean="0">
                <a:latin typeface="Arial" charset="0"/>
              </a:rPr>
              <a:t> </a:t>
            </a:r>
            <a:r>
              <a:rPr lang="en-US" sz="3600" dirty="0" err="1" smtClean="0">
                <a:latin typeface="Arial" charset="0"/>
              </a:rPr>
              <a:t>nhìn</a:t>
            </a:r>
            <a:r>
              <a:rPr lang="en-US" sz="3600" dirty="0" smtClean="0">
                <a:latin typeface="Arial" charset="0"/>
              </a:rPr>
              <a:t> </a:t>
            </a:r>
            <a:r>
              <a:rPr lang="en-US" sz="3600" dirty="0" err="1" smtClean="0">
                <a:latin typeface="Arial" charset="0"/>
              </a:rPr>
              <a:t>thấy</a:t>
            </a:r>
            <a:r>
              <a:rPr lang="en-US" sz="3600" dirty="0" smtClean="0">
                <a:latin typeface="Arial" charset="0"/>
              </a:rPr>
              <a:t> </a:t>
            </a:r>
            <a:r>
              <a:rPr lang="en-US" sz="3600" dirty="0" err="1" smtClean="0">
                <a:latin typeface="Arial" charset="0"/>
              </a:rPr>
              <a:t>của</a:t>
            </a:r>
            <a:r>
              <a:rPr lang="en-US" sz="3600" dirty="0" smtClean="0">
                <a:latin typeface="Arial" charset="0"/>
              </a:rPr>
              <a:t> </a:t>
            </a:r>
            <a:r>
              <a:rPr lang="en-US" sz="3600" dirty="0" err="1" smtClean="0">
                <a:latin typeface="Arial" charset="0"/>
              </a:rPr>
              <a:t>Mặt</a:t>
            </a:r>
            <a:r>
              <a:rPr lang="en-US" sz="3600" dirty="0" smtClean="0">
                <a:latin typeface="Arial" charset="0"/>
              </a:rPr>
              <a:t> </a:t>
            </a:r>
            <a:r>
              <a:rPr lang="en-US" sz="3600" dirty="0" err="1" smtClean="0">
                <a:latin typeface="Arial" charset="0"/>
              </a:rPr>
              <a:t>Trăng</a:t>
            </a:r>
            <a:endParaRPr lang="en-US" sz="3600" dirty="0">
              <a:latin typeface="Arial" charset="0"/>
            </a:endParaRPr>
          </a:p>
        </p:txBody>
      </p:sp>
    </p:spTree>
    <p:extLst>
      <p:ext uri="{BB962C8B-B14F-4D97-AF65-F5344CB8AC3E}">
        <p14:creationId xmlns:p14="http://schemas.microsoft.com/office/powerpoint/2010/main" val="425307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8012"/>
                                        </p:tgtEl>
                                        <p:attrNameLst>
                                          <p:attrName>style.visibility</p:attrName>
                                        </p:attrNameLst>
                                      </p:cBhvr>
                                      <p:to>
                                        <p:strVal val="visible"/>
                                      </p:to>
                                    </p:set>
                                    <p:anim calcmode="discrete" valueType="clr">
                                      <p:cBhvr override="childStyle">
                                        <p:cTn id="7" dur="80"/>
                                        <p:tgtEl>
                                          <p:spTgt spid="1280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012"/>
                                        </p:tgtEl>
                                        <p:attrNameLst>
                                          <p:attrName>fillcolor</p:attrName>
                                        </p:attrNameLst>
                                      </p:cBhvr>
                                      <p:tavLst>
                                        <p:tav tm="0">
                                          <p:val>
                                            <p:clrVal>
                                              <a:schemeClr val="accent2"/>
                                            </p:clrVal>
                                          </p:val>
                                        </p:tav>
                                        <p:tav tm="50000">
                                          <p:val>
                                            <p:clrVal>
                                              <a:schemeClr val="hlink"/>
                                            </p:clrVal>
                                          </p:val>
                                        </p:tav>
                                      </p:tavLst>
                                    </p:anim>
                                    <p:set>
                                      <p:cBhvr>
                                        <p:cTn id="9" dur="80"/>
                                        <p:tgtEl>
                                          <p:spTgt spid="1280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8013"/>
                                        </p:tgtEl>
                                        <p:attrNameLst>
                                          <p:attrName>style.visibility</p:attrName>
                                        </p:attrNameLst>
                                      </p:cBhvr>
                                      <p:to>
                                        <p:strVal val="visible"/>
                                      </p:to>
                                    </p:set>
                                    <p:anim calcmode="discrete" valueType="clr">
                                      <p:cBhvr override="childStyle">
                                        <p:cTn id="14" dur="80"/>
                                        <p:tgtEl>
                                          <p:spTgt spid="1280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8013"/>
                                        </p:tgtEl>
                                        <p:attrNameLst>
                                          <p:attrName>fillcolor</p:attrName>
                                        </p:attrNameLst>
                                      </p:cBhvr>
                                      <p:tavLst>
                                        <p:tav tm="0">
                                          <p:val>
                                            <p:clrVal>
                                              <a:schemeClr val="accent2"/>
                                            </p:clrVal>
                                          </p:val>
                                        </p:tav>
                                        <p:tav tm="50000">
                                          <p:val>
                                            <p:clrVal>
                                              <a:schemeClr val="hlink"/>
                                            </p:clrVal>
                                          </p:val>
                                        </p:tav>
                                      </p:tavLst>
                                    </p:anim>
                                    <p:set>
                                      <p:cBhvr>
                                        <p:cTn id="16" dur="80"/>
                                        <p:tgtEl>
                                          <p:spTgt spid="128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2" grpId="0"/>
      <p:bldP spid="1280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hoc247.net/fckeditorimg/upload/images/xe-chieu.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371" y="1187670"/>
            <a:ext cx="11529849" cy="4814723"/>
          </a:xfrm>
          <a:prstGeom prst="rect">
            <a:avLst/>
          </a:prstGeom>
          <a:noFill/>
          <a:ln>
            <a:noFill/>
          </a:ln>
        </p:spPr>
      </p:pic>
      <p:sp>
        <p:nvSpPr>
          <p:cNvPr id="5" name="TextBox 4"/>
          <p:cNvSpPr txBox="1"/>
          <p:nvPr/>
        </p:nvSpPr>
        <p:spPr>
          <a:xfrm>
            <a:off x="1524001" y="420452"/>
            <a:ext cx="9659006" cy="861774"/>
          </a:xfrm>
          <a:prstGeom prst="rect">
            <a:avLst/>
          </a:prstGeom>
          <a:noFill/>
        </p:spPr>
        <p:txBody>
          <a:bodyPr wrap="square" rtlCol="0">
            <a:spAutoFit/>
          </a:bodyPr>
          <a:lstStyle/>
          <a:p>
            <a:r>
              <a:rPr lang="en-US" sz="3200" dirty="0" err="1"/>
              <a:t>Hình</a:t>
            </a:r>
            <a:r>
              <a:rPr lang="en-US" sz="3200" dirty="0"/>
              <a:t> </a:t>
            </a:r>
            <a:r>
              <a:rPr lang="en-US" sz="3200" dirty="0" err="1"/>
              <a:t>ảnh</a:t>
            </a:r>
            <a:r>
              <a:rPr lang="en-US" sz="3200" dirty="0"/>
              <a:t> </a:t>
            </a:r>
            <a:r>
              <a:rPr lang="en-US" sz="3200" dirty="0" err="1"/>
              <a:t>dưới</a:t>
            </a:r>
            <a:r>
              <a:rPr lang="en-US" sz="3200" dirty="0"/>
              <a:t> </a:t>
            </a:r>
            <a:r>
              <a:rPr lang="en-US" sz="3200" dirty="0" err="1"/>
              <a:t>đây</a:t>
            </a:r>
            <a:r>
              <a:rPr lang="en-US" sz="3200" dirty="0"/>
              <a:t> </a:t>
            </a:r>
            <a:r>
              <a:rPr lang="en-US" sz="3200" dirty="0" err="1"/>
              <a:t>cho</a:t>
            </a:r>
            <a:r>
              <a:rPr lang="en-US" sz="3200" dirty="0"/>
              <a:t> </a:t>
            </a:r>
            <a:r>
              <a:rPr lang="en-US" sz="3200" dirty="0" err="1"/>
              <a:t>biết</a:t>
            </a:r>
            <a:r>
              <a:rPr lang="en-US" sz="3200" dirty="0"/>
              <a:t> </a:t>
            </a:r>
            <a:r>
              <a:rPr lang="en-US" sz="3200" dirty="0" err="1"/>
              <a:t>thời</a:t>
            </a:r>
            <a:r>
              <a:rPr lang="en-US" sz="3200" dirty="0"/>
              <a:t> </a:t>
            </a:r>
            <a:r>
              <a:rPr lang="en-US" sz="3200" dirty="0" err="1"/>
              <a:t>điểm</a:t>
            </a:r>
            <a:r>
              <a:rPr lang="en-US" sz="3200" dirty="0"/>
              <a:t> </a:t>
            </a:r>
            <a:r>
              <a:rPr lang="en-US" sz="3200" dirty="0" err="1"/>
              <a:t>nào</a:t>
            </a:r>
            <a:r>
              <a:rPr lang="en-US" sz="3200" dirty="0"/>
              <a:t> </a:t>
            </a:r>
            <a:r>
              <a:rPr lang="en-US" sz="3200" dirty="0" err="1"/>
              <a:t>trong</a:t>
            </a:r>
            <a:r>
              <a:rPr lang="en-US" sz="3200" dirty="0"/>
              <a:t> </a:t>
            </a:r>
            <a:r>
              <a:rPr lang="en-US" sz="3200" dirty="0" err="1"/>
              <a:t>ngày</a:t>
            </a:r>
            <a:r>
              <a:rPr lang="en-US" sz="3200" dirty="0"/>
              <a:t>?</a:t>
            </a:r>
          </a:p>
          <a:p>
            <a:endParaRPr lang="en-US" dirty="0"/>
          </a:p>
        </p:txBody>
      </p:sp>
    </p:spTree>
    <p:extLst>
      <p:ext uri="{BB962C8B-B14F-4D97-AF65-F5344CB8AC3E}">
        <p14:creationId xmlns:p14="http://schemas.microsoft.com/office/powerpoint/2010/main" val="4027488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0777" y="1908820"/>
            <a:ext cx="11273741" cy="3170163"/>
          </a:xfrm>
          <a:prstGeom prst="rect">
            <a:avLst/>
          </a:prstGeom>
          <a:noFill/>
        </p:spPr>
        <p:txBody>
          <a:bodyPr wrap="square">
            <a:spAutoFit/>
          </a:bodyPr>
          <a:lstStyle/>
          <a:p>
            <a:pPr algn="just">
              <a:lnSpc>
                <a:spcPct val="107000"/>
              </a:lnSpc>
              <a:spcBef>
                <a:spcPts val="600"/>
              </a:spcBef>
              <a:spcAft>
                <a:spcPts val="600"/>
              </a:spcAft>
            </a:pP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Với</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mỗi</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vị</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trí</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mặt</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trăng</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36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44.5</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n</a:t>
            </a:r>
            <a:r>
              <a:rPr lang="vi-VN"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gười trên Trái Đất quan sát thấy Mặt Trăng,</a:t>
            </a:r>
            <a:r>
              <a:rPr lang="en-US"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rPr>
              <a:t>có hình dạng </a:t>
            </a:r>
            <a:r>
              <a:rPr lang="vi-VN" sz="3600" b="1" dirty="0">
                <a:solidFill>
                  <a:srgbClr val="2806BA"/>
                </a:solidFill>
                <a:latin typeface="Times New Roman" panose="02020603050405020304" pitchFamily="18" charset="0"/>
                <a:ea typeface="Tahoma" panose="020B0604030504040204" pitchFamily="34" charset="0"/>
                <a:cs typeface="Times New Roman" panose="02020603050405020304" pitchFamily="18" charset="0"/>
              </a:rPr>
              <a:t>như thế nào? </a:t>
            </a:r>
            <a:r>
              <a:rPr lang="vi-VN" sz="3600" b="1" i="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Chỉ ra sự tương ứng giữa mỗi vị trí với các hình dạng nhìn thấy của Mặt Trăn</a:t>
            </a:r>
            <a:r>
              <a:rPr lang="en-US" sz="3600" b="1" i="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g</a:t>
            </a:r>
            <a:r>
              <a:rPr lang="en-US" sz="3600" b="1" i="1" dirty="0" smtClean="0">
                <a:solidFill>
                  <a:srgbClr val="00B050"/>
                </a:solidFill>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07000"/>
              </a:lnSpc>
              <a:spcBef>
                <a:spcPts val="600"/>
              </a:spcBef>
              <a:spcAft>
                <a:spcPts val="600"/>
              </a:spcAft>
            </a:pPr>
            <a:endParaRPr lang="en-US" sz="3600" b="1" i="1"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9451291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1490" y="406400"/>
            <a:ext cx="6039498" cy="5775152"/>
          </a:xfrm>
          <a:prstGeom prst="rect">
            <a:avLst/>
          </a:prstGeom>
        </p:spPr>
      </p:pic>
      <p:sp>
        <p:nvSpPr>
          <p:cNvPr id="25" name="TextBox 24"/>
          <p:cNvSpPr txBox="1"/>
          <p:nvPr/>
        </p:nvSpPr>
        <p:spPr>
          <a:xfrm>
            <a:off x="4012073" y="3071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cxnSp>
        <p:nvCxnSpPr>
          <p:cNvPr id="39" name="Connector: Elbow 38"/>
          <p:cNvCxnSpPr/>
          <p:nvPr/>
        </p:nvCxnSpPr>
        <p:spPr>
          <a:xfrm>
            <a:off x="6919249" y="1873624"/>
            <a:ext cx="3964651" cy="437777"/>
          </a:xfrm>
          <a:prstGeom prst="bentConnector3">
            <a:avLst>
              <a:gd name="adj1" fmla="val 9965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p:cNvCxnSpPr>
            <a:endCxn id="53" idx="2"/>
          </p:cNvCxnSpPr>
          <p:nvPr/>
        </p:nvCxnSpPr>
        <p:spPr>
          <a:xfrm flipV="1">
            <a:off x="6919249" y="2680733"/>
            <a:ext cx="3981471" cy="1967467"/>
          </a:xfrm>
          <a:prstGeom prst="bentConnector2">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022266" y="2311401"/>
            <a:ext cx="1756907" cy="369332"/>
          </a:xfrm>
          <a:prstGeom prst="rect">
            <a:avLst/>
          </a:prstGeom>
          <a:solidFill>
            <a:srgbClr val="FFFF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lưỡi liềm</a:t>
            </a:r>
            <a:endParaRPr lang="en-US" b="1"/>
          </a:p>
        </p:txBody>
      </p:sp>
      <p:cxnSp>
        <p:nvCxnSpPr>
          <p:cNvPr id="55" name="Connector: Elbow 54"/>
          <p:cNvCxnSpPr/>
          <p:nvPr/>
        </p:nvCxnSpPr>
        <p:spPr>
          <a:xfrm rot="10800000" flipV="1">
            <a:off x="803838" y="1906752"/>
            <a:ext cx="2748869" cy="404648"/>
          </a:xfrm>
          <a:prstGeom prst="bentConnector3">
            <a:avLst>
              <a:gd name="adj1" fmla="val 9989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95004" y="2311401"/>
            <a:ext cx="1570296" cy="369332"/>
          </a:xfrm>
          <a:prstGeom prst="rect">
            <a:avLst/>
          </a:prstGeom>
          <a:solidFill>
            <a:schemeClr val="accent6">
              <a:lumMod val="20000"/>
              <a:lumOff val="80000"/>
            </a:schemeClr>
          </a:solidFill>
          <a:ln>
            <a:solidFill>
              <a:srgbClr val="FF0000"/>
            </a:solidFill>
          </a:ln>
        </p:spPr>
        <p:txBody>
          <a:bodyPr wrap="square">
            <a:spAutoFit/>
          </a:bodyPr>
          <a:lstStyle/>
          <a:p>
            <a:pPr algn="ctr"/>
            <a:r>
              <a:rPr lang="en-US" sz="1800" b="1">
                <a:solidFill>
                  <a:srgbClr val="0070C0"/>
                </a:solidFill>
                <a:effectLst/>
                <a:latin typeface="Times New Roman" panose="02020603050405020304" pitchFamily="18" charset="0"/>
                <a:ea typeface="Calibri" panose="020F0502020204030204" pitchFamily="34" charset="0"/>
              </a:rPr>
              <a:t>Trăng </a:t>
            </a:r>
            <a:r>
              <a:rPr lang="en-US" b="1">
                <a:solidFill>
                  <a:srgbClr val="0070C0"/>
                </a:solidFill>
                <a:latin typeface="Times New Roman" panose="02020603050405020304" pitchFamily="18" charset="0"/>
                <a:ea typeface="Calibri" panose="020F0502020204030204" pitchFamily="34" charset="0"/>
              </a:rPr>
              <a:t>khuyết</a:t>
            </a:r>
            <a:endParaRPr lang="en-US" b="1">
              <a:solidFill>
                <a:srgbClr val="0070C0"/>
              </a:solidFill>
            </a:endParaRPr>
          </a:p>
        </p:txBody>
      </p:sp>
      <p:cxnSp>
        <p:nvCxnSpPr>
          <p:cNvPr id="65" name="Connector: Elbow 64"/>
          <p:cNvCxnSpPr/>
          <p:nvPr/>
        </p:nvCxnSpPr>
        <p:spPr>
          <a:xfrm rot="10800000">
            <a:off x="791660" y="2680733"/>
            <a:ext cx="2748870" cy="2117066"/>
          </a:xfrm>
          <a:prstGeom prst="bentConnector3">
            <a:avLst>
              <a:gd name="adj1" fmla="val 9989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012073" y="56665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68" name="TextBox 67"/>
          <p:cNvSpPr txBox="1"/>
          <p:nvPr/>
        </p:nvSpPr>
        <p:spPr>
          <a:xfrm>
            <a:off x="1674319" y="3156050"/>
            <a:ext cx="1312020" cy="369332"/>
          </a:xfrm>
          <a:prstGeom prst="rect">
            <a:avLst/>
          </a:prstGeom>
          <a:solidFill>
            <a:srgbClr val="92D050"/>
          </a:solidFill>
          <a:ln>
            <a:solidFill>
              <a:srgbClr val="92D05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tròn</a:t>
            </a:r>
            <a:endParaRPr lang="en-US" b="1"/>
          </a:p>
        </p:txBody>
      </p:sp>
      <p:sp>
        <p:nvSpPr>
          <p:cNvPr id="69" name="TextBox 68"/>
          <p:cNvSpPr txBox="1"/>
          <p:nvPr/>
        </p:nvSpPr>
        <p:spPr>
          <a:xfrm>
            <a:off x="7512329" y="3156050"/>
            <a:ext cx="1503689" cy="369332"/>
          </a:xfrm>
          <a:prstGeom prst="rect">
            <a:avLst/>
          </a:prstGeom>
          <a:solidFill>
            <a:schemeClr val="bg1"/>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Không Trăng</a:t>
            </a:r>
            <a:endParaRPr lang="en-US" b="1"/>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arn(outVertic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2000"/>
                                        <p:tgtEl>
                                          <p:spTgt spid="39"/>
                                        </p:tgtEl>
                                      </p:cBhvr>
                                    </p:animEffec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2000"/>
                                        <p:tgtEl>
                                          <p:spTgt spid="5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out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right)">
                                      <p:cBhvr>
                                        <p:cTn id="28" dur="2000"/>
                                        <p:tgtEl>
                                          <p:spTgt spid="5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2000"/>
                                        <p:tgtEl>
                                          <p:spTgt spid="61"/>
                                        </p:tgtEl>
                                      </p:cBhvr>
                                    </p:animEffect>
                                  </p:childTnLst>
                                </p:cTn>
                              </p:par>
                              <p:par>
                                <p:cTn id="32" presetID="22" presetClass="entr" presetSubtype="2"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right)">
                                      <p:cBhvr>
                                        <p:cTn id="34" dur="20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arn(outVertical)">
                                      <p:cBhvr>
                                        <p:cTn id="39" dur="1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barn(outVertical)">
                                      <p:cBhvr>
                                        <p:cTn id="44"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3" grpId="0" animBg="1"/>
      <p:bldP spid="61" grpId="0" animBg="1"/>
      <p:bldP spid="67" grpId="0" animBg="1"/>
      <p:bldP spid="68"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5600" y="1701800"/>
            <a:ext cx="11404600" cy="3276600"/>
          </a:xfrm>
          <a:prstGeom prst="rect">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2409" y="2644278"/>
            <a:ext cx="10447182" cy="1237903"/>
          </a:xfrm>
          <a:prstGeom prst="rect">
            <a:avLst/>
          </a:prstGeom>
          <a:noFill/>
          <a:ln>
            <a:noFill/>
          </a:ln>
        </p:spPr>
        <p:txBody>
          <a:bodyPr wrap="square">
            <a:spAutoFit/>
          </a:bodyPr>
          <a:lstStyle>
            <a:defPPr>
              <a:defRPr lang="en-US"/>
            </a:defPPr>
            <a:lvl1pPr algn="just">
              <a:lnSpc>
                <a:spcPct val="107000"/>
              </a:lnSpc>
              <a:spcBef>
                <a:spcPts val="600"/>
              </a:spcBef>
              <a:spcAft>
                <a:spcPts val="600"/>
              </a:spcAft>
              <a:defRPr sz="3600" b="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defRPr>
            </a:lvl1pPr>
          </a:lstStyle>
          <a:p>
            <a:r>
              <a:rPr lang="vi-VN">
                <a:solidFill>
                  <a:srgbClr val="7030A0"/>
                </a:solidFill>
              </a:rPr>
              <a:t>Chỉ ra sự giống nhau và khác nhau giữa Trăng bán nguyệt đầu tháng và Trăng bán nguyệt cuối tháng</a:t>
            </a:r>
            <a:r>
              <a:rPr lang="en-US">
                <a:solidFill>
                  <a:srgbClr val="7030A0"/>
                </a:solidFill>
              </a:rPr>
              <a:t>.</a:t>
            </a:r>
          </a:p>
        </p:txBody>
      </p:sp>
    </p:spTree>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790" y="381000"/>
            <a:ext cx="6039498" cy="5775152"/>
          </a:xfrm>
          <a:prstGeom prst="rect">
            <a:avLst/>
          </a:prstGeom>
        </p:spPr>
      </p:pic>
      <p:sp>
        <p:nvSpPr>
          <p:cNvPr id="25" name="TextBox 24"/>
          <p:cNvSpPr txBox="1"/>
          <p:nvPr/>
        </p:nvSpPr>
        <p:spPr>
          <a:xfrm>
            <a:off x="1459373" y="2817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67" name="TextBox 66"/>
          <p:cNvSpPr txBox="1"/>
          <p:nvPr/>
        </p:nvSpPr>
        <p:spPr>
          <a:xfrm>
            <a:off x="1459373" y="56411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15" name="TextBox 14"/>
          <p:cNvSpPr txBox="1"/>
          <p:nvPr/>
        </p:nvSpPr>
        <p:spPr>
          <a:xfrm>
            <a:off x="6426200" y="1461094"/>
            <a:ext cx="5422900" cy="1807482"/>
          </a:xfrm>
          <a:prstGeom prst="rect">
            <a:avLst/>
          </a:prstGeom>
          <a:solidFill>
            <a:schemeClr val="accent2">
              <a:lumMod val="20000"/>
              <a:lumOff val="80000"/>
            </a:schemeClr>
          </a:solidFill>
        </p:spPr>
        <p:txBody>
          <a:bodyPr wrap="square">
            <a:spAutoFit/>
          </a:bodyPr>
          <a:lstStyle/>
          <a:p>
            <a:pPr marL="0" marR="0">
              <a:lnSpc>
                <a:spcPct val="107000"/>
              </a:lnSpc>
              <a:spcBef>
                <a:spcPts val="600"/>
              </a:spcBef>
              <a:spcAft>
                <a:spcPts val="600"/>
              </a:spcAft>
            </a:pPr>
            <a:r>
              <a:rPr lang="en-US" sz="2400" b="1" i="1" u="sng">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Giống nhau</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600"/>
              </a:spcBef>
              <a:spcAft>
                <a:spcPts val="600"/>
              </a:spcAft>
            </a:pPr>
            <a:r>
              <a:rPr lang="en-US" sz="2400" b="1">
                <a:solidFill>
                  <a:srgbClr val="2806BA"/>
                </a:solidFill>
                <a:effectLst/>
                <a:latin typeface="Times New Roman" panose="02020603050405020304" pitchFamily="18" charset="0"/>
                <a:ea typeface="Calibri" panose="020F0502020204030204" pitchFamily="34" charset="0"/>
                <a:cs typeface="Times New Roman" panose="02020603050405020304" pitchFamily="18" charset="0"/>
              </a:rPr>
              <a:t>Dạng nhìn thấy đều có hình bán nguyệt do ta chỉ quan sát một nửa phần diện tích Mặt trăng được chiếu sáng.</a:t>
            </a:r>
            <a:endParaRPr lang="en-US" sz="2400" b="1">
              <a:solidFill>
                <a:srgbClr val="2806B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6426200" y="3390900"/>
            <a:ext cx="5422900" cy="1800301"/>
          </a:xfrm>
          <a:prstGeom prst="rect">
            <a:avLst/>
          </a:prstGeom>
          <a:solidFill>
            <a:schemeClr val="accent4">
              <a:lumMod val="20000"/>
              <a:lumOff val="80000"/>
            </a:schemeClr>
          </a:solidFill>
        </p:spPr>
        <p:txBody>
          <a:bodyPr wrap="square">
            <a:spAutoFit/>
          </a:bodyPr>
          <a:lstStyle/>
          <a:p>
            <a:pPr marL="0" marR="0">
              <a:lnSpc>
                <a:spcPct val="107000"/>
              </a:lnSpc>
              <a:spcBef>
                <a:spcPts val="600"/>
              </a:spcBef>
              <a:spcAft>
                <a:spcPts val="600"/>
              </a:spcAft>
            </a:pPr>
            <a:r>
              <a:rPr lang="en-US" sz="2400" b="1" i="1" u="sng">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 nhau</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600"/>
              </a:spcBef>
              <a:spcAft>
                <a:spcPts val="600"/>
              </a:spcAft>
            </a:pPr>
            <a:r>
              <a:rPr lang="en-US" sz="2400" b="1">
                <a:solidFill>
                  <a:srgbClr val="7030A0"/>
                </a:solidFill>
                <a:latin typeface="Times New Roman" panose="02020603050405020304" pitchFamily="18" charset="0"/>
                <a:cs typeface="Times New Roman" panose="02020603050405020304" pitchFamily="18" charset="0"/>
              </a:rPr>
              <a:t>Hình ảnh thấy được là khác nhau vì ta quan sát thấy hai khu vực khác nhau của bề mặt Mặt trăng.</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barn(outVertical)">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7"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180" y="116840"/>
            <a:ext cx="373824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Content Placeholder 8"/>
          <p:cNvPicPr>
            <a:picLocks noGrp="1" noChangeAspect="1"/>
          </p:cNvPicPr>
          <p:nvPr>
            <p:ph idx="1"/>
          </p:nvPr>
        </p:nvPicPr>
        <p:blipFill>
          <a:blip r:embed="rId2"/>
          <a:srcRect l="11017"/>
          <a:stretch>
            <a:fillRect/>
          </a:stretch>
        </p:blipFill>
        <p:spPr>
          <a:xfrm>
            <a:off x="6055995" y="1224280"/>
            <a:ext cx="6015990" cy="4351655"/>
          </a:xfrm>
          <a:prstGeom prst="rect">
            <a:avLst/>
          </a:prstGeom>
        </p:spPr>
      </p:pic>
      <p:pic>
        <p:nvPicPr>
          <p:cNvPr id="7" name="Content Placeholder 6"/>
          <p:cNvPicPr>
            <a:picLocks noGrp="1" noChangeAspect="1"/>
          </p:cNvPicPr>
          <p:nvPr>
            <p:ph sz="half" idx="2"/>
          </p:nvPr>
        </p:nvPicPr>
        <p:blipFill>
          <a:blip r:embed="rId3"/>
          <a:srcRect r="15016"/>
          <a:stretch>
            <a:fillRect/>
          </a:stretch>
        </p:blipFill>
        <p:spPr>
          <a:xfrm>
            <a:off x="182880" y="1195705"/>
            <a:ext cx="5704205" cy="4385310"/>
          </a:xfrm>
          <a:prstGeom prst="rect">
            <a:avLst/>
          </a:prstGeom>
        </p:spPr>
      </p:pic>
      <p:sp>
        <p:nvSpPr>
          <p:cNvPr id="4" name="Text Box 3"/>
          <p:cNvSpPr txBox="1"/>
          <p:nvPr/>
        </p:nvSpPr>
        <p:spPr>
          <a:xfrm>
            <a:off x="281940" y="202565"/>
            <a:ext cx="3924300" cy="429895"/>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Hình ảnh pha của Mặt Trăng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rcRect l="66925" t="18783" b="15036"/>
          <a:stretch>
            <a:fillRect/>
          </a:stretch>
        </p:blipFill>
        <p:spPr>
          <a:xfrm>
            <a:off x="8035925" y="3853815"/>
            <a:ext cx="2413000" cy="2700020"/>
          </a:xfrm>
          <a:prstGeom prst="rect">
            <a:avLst/>
          </a:prstGeom>
        </p:spPr>
      </p:pic>
      <p:pic>
        <p:nvPicPr>
          <p:cNvPr id="4" name="Content Placeholder 3"/>
          <p:cNvPicPr>
            <a:picLocks noGrp="1" noChangeAspect="1"/>
          </p:cNvPicPr>
          <p:nvPr>
            <p:ph sz="half" idx="1"/>
          </p:nvPr>
        </p:nvPicPr>
        <p:blipFill>
          <a:blip r:embed="rId3"/>
          <a:srcRect l="20486" r="18700" b="7486"/>
          <a:stretch>
            <a:fillRect/>
          </a:stretch>
        </p:blipFill>
        <p:spPr>
          <a:xfrm>
            <a:off x="4879975" y="4185920"/>
            <a:ext cx="1898650" cy="2367915"/>
          </a:xfrm>
          <a:prstGeom prst="rect">
            <a:avLst/>
          </a:prstGeom>
        </p:spPr>
      </p:pic>
      <p:grpSp>
        <p:nvGrpSpPr>
          <p:cNvPr id="12" name="Group 11"/>
          <p:cNvGrpSpPr/>
          <p:nvPr/>
        </p:nvGrpSpPr>
        <p:grpSpPr>
          <a:xfrm>
            <a:off x="8983980" y="1414145"/>
            <a:ext cx="2958465" cy="1875155"/>
            <a:chOff x="6938" y="3487"/>
            <a:chExt cx="5014" cy="2953"/>
          </a:xfrm>
        </p:grpSpPr>
        <p:sp>
          <p:nvSpPr>
            <p:cNvPr id="5" name="Rounded Rectangular Callout 4"/>
            <p:cNvSpPr/>
            <p:nvPr/>
          </p:nvSpPr>
          <p:spPr>
            <a:xfrm>
              <a:off x="6938" y="3487"/>
              <a:ext cx="5014" cy="2733"/>
            </a:xfrm>
            <a:prstGeom prst="wedgeRoundRectCallout">
              <a:avLst>
                <a:gd name="adj1" fmla="val -39808"/>
                <a:gd name="adj2" fmla="val 999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 Box 5"/>
            <p:cNvSpPr txBox="1"/>
            <p:nvPr/>
          </p:nvSpPr>
          <p:spPr>
            <a:xfrm>
              <a:off x="7366" y="3873"/>
              <a:ext cx="4420" cy="2567"/>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sym typeface="+mn-ea"/>
                </a:rPr>
                <a:t>Các bạn đã quan sát được các pha khác nhau của Mặt Trăng chưa ?</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sp>
        <p:nvSpPr>
          <p:cNvPr id="20" name="Oval Callout 19"/>
          <p:cNvSpPr/>
          <p:nvPr/>
        </p:nvSpPr>
        <p:spPr>
          <a:xfrm>
            <a:off x="5248275" y="1527175"/>
            <a:ext cx="2867025" cy="1976755"/>
          </a:xfrm>
          <a:prstGeom prst="wedgeEllipseCallout">
            <a:avLst>
              <a:gd name="adj1" fmla="val -33455"/>
              <a:gd name="adj2" fmla="val 998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 Box 21"/>
          <p:cNvSpPr txBox="1"/>
          <p:nvPr/>
        </p:nvSpPr>
        <p:spPr>
          <a:xfrm>
            <a:off x="5586730" y="1873250"/>
            <a:ext cx="2580640" cy="132207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Mình chỉ mới nhìn thấy hình ảnh các pha Mặt Trăng trong sách thôi à! Đây nè bạn!</a:t>
            </a:r>
          </a:p>
        </p:txBody>
      </p:sp>
      <p:grpSp>
        <p:nvGrpSpPr>
          <p:cNvPr id="27" name="Group 26"/>
          <p:cNvGrpSpPr/>
          <p:nvPr/>
        </p:nvGrpSpPr>
        <p:grpSpPr>
          <a:xfrm>
            <a:off x="170180" y="116840"/>
            <a:ext cx="4036060" cy="759460"/>
            <a:chOff x="268" y="184"/>
            <a:chExt cx="6356" cy="1196"/>
          </a:xfrm>
        </p:grpSpPr>
        <p:sp>
          <p:nvSpPr>
            <p:cNvPr id="23" name="Rounded Rectangle 22"/>
            <p:cNvSpPr/>
            <p:nvPr/>
          </p:nvSpPr>
          <p:spPr>
            <a:xfrm>
              <a:off x="268" y="184"/>
              <a:ext cx="5887" cy="1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Text Box 23"/>
            <p:cNvSpPr txBox="1"/>
            <p:nvPr/>
          </p:nvSpPr>
          <p:spPr>
            <a:xfrm>
              <a:off x="444" y="319"/>
              <a:ext cx="6180" cy="67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Hình ảnh pha của Mặt Trăng</a:t>
              </a:r>
            </a:p>
          </p:txBody>
        </p:sp>
      </p:grpSp>
      <p:pic>
        <p:nvPicPr>
          <p:cNvPr id="26" name="Content Placeholder 3"/>
          <p:cNvPicPr>
            <a:picLocks noGrp="1" noChangeAspect="1"/>
          </p:cNvPicPr>
          <p:nvPr>
            <p:ph sz="half" idx="2"/>
          </p:nvPr>
        </p:nvPicPr>
        <p:blipFill>
          <a:blip r:embed="rId4"/>
          <a:stretch>
            <a:fillRect/>
          </a:stretch>
        </p:blipFill>
        <p:spPr>
          <a:xfrm>
            <a:off x="60960" y="1936115"/>
            <a:ext cx="4810125" cy="4791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800" decel="100000"/>
                                        <p:tgtEl>
                                          <p:spTgt spid="12"/>
                                        </p:tgtEl>
                                      </p:cBhvr>
                                    </p:animEffect>
                                    <p:anim calcmode="lin" valueType="num">
                                      <p:cBhvr>
                                        <p:cTn id="21" dur="800" decel="100000" fill="hold"/>
                                        <p:tgtEl>
                                          <p:spTgt spid="12"/>
                                        </p:tgtEl>
                                        <p:attrNameLst>
                                          <p:attrName>style.rotation</p:attrName>
                                        </p:attrNameLst>
                                      </p:cBhvr>
                                      <p:tavLst>
                                        <p:tav tm="0">
                                          <p:val>
                                            <p:fltVal val="-90"/>
                                          </p:val>
                                        </p:tav>
                                        <p:tav tm="100000">
                                          <p:val>
                                            <p:fltVal val="0"/>
                                          </p:val>
                                        </p:tav>
                                      </p:tavLst>
                                    </p:anim>
                                    <p:anim calcmode="lin" valueType="num">
                                      <p:cBhvr>
                                        <p:cTn id="22" dur="800" decel="100000" fill="hold"/>
                                        <p:tgtEl>
                                          <p:spTgt spid="12"/>
                                        </p:tgtEl>
                                        <p:attrNameLst>
                                          <p:attrName>ppt_x</p:attrName>
                                        </p:attrNameLst>
                                      </p:cBhvr>
                                      <p:tavLst>
                                        <p:tav tm="0">
                                          <p:val>
                                            <p:strVal val="#ppt_x+0.4"/>
                                          </p:val>
                                        </p:tav>
                                        <p:tav tm="100000">
                                          <p:val>
                                            <p:strVal val="#ppt_x-0.05"/>
                                          </p:val>
                                        </p:tav>
                                      </p:tavLst>
                                    </p:anim>
                                    <p:anim calcmode="lin" valueType="num">
                                      <p:cBhvr>
                                        <p:cTn id="23" dur="800" decel="100000" fill="hold"/>
                                        <p:tgtEl>
                                          <p:spTgt spid="12"/>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20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ox(in)">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800" decel="100000"/>
                                        <p:tgtEl>
                                          <p:spTgt spid="26"/>
                                        </p:tgtEl>
                                      </p:cBhvr>
                                    </p:animEffect>
                                    <p:anim calcmode="lin" valueType="num">
                                      <p:cBhvr>
                                        <p:cTn id="39" dur="800" decel="100000" fill="hold"/>
                                        <p:tgtEl>
                                          <p:spTgt spid="26"/>
                                        </p:tgtEl>
                                        <p:attrNameLst>
                                          <p:attrName>style.rotation</p:attrName>
                                        </p:attrNameLst>
                                      </p:cBhvr>
                                      <p:tavLst>
                                        <p:tav tm="0">
                                          <p:val>
                                            <p:fltVal val="-90"/>
                                          </p:val>
                                        </p:tav>
                                        <p:tav tm="100000">
                                          <p:val>
                                            <p:fltVal val="0"/>
                                          </p:val>
                                        </p:tav>
                                      </p:tavLst>
                                    </p:anim>
                                    <p:anim calcmode="lin" valueType="num">
                                      <p:cBhvr>
                                        <p:cTn id="40" dur="800" decel="100000" fill="hold"/>
                                        <p:tgtEl>
                                          <p:spTgt spid="26"/>
                                        </p:tgtEl>
                                        <p:attrNameLst>
                                          <p:attrName>ppt_x</p:attrName>
                                        </p:attrNameLst>
                                      </p:cBhvr>
                                      <p:tavLst>
                                        <p:tav tm="0">
                                          <p:val>
                                            <p:strVal val="#ppt_x+0.4"/>
                                          </p:val>
                                        </p:tav>
                                        <p:tav tm="100000">
                                          <p:val>
                                            <p:strVal val="#ppt_x-0.05"/>
                                          </p:val>
                                        </p:tav>
                                      </p:tavLst>
                                    </p:anim>
                                    <p:anim calcmode="lin" valueType="num">
                                      <p:cBhvr>
                                        <p:cTn id="41" dur="800" decel="100000" fill="hold"/>
                                        <p:tgtEl>
                                          <p:spTgt spid="26"/>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p:bldP spid="2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Callout 19"/>
          <p:cNvSpPr/>
          <p:nvPr/>
        </p:nvSpPr>
        <p:spPr>
          <a:xfrm>
            <a:off x="5248275" y="1873250"/>
            <a:ext cx="2867025" cy="1630680"/>
          </a:xfrm>
          <a:prstGeom prst="wedgeEllipseCallout">
            <a:avLst>
              <a:gd name="adj1" fmla="val -33455"/>
              <a:gd name="adj2" fmla="val 998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2"/>
          <a:srcRect l="66925" t="18783" b="15036"/>
          <a:stretch>
            <a:fillRect/>
          </a:stretch>
        </p:blipFill>
        <p:spPr>
          <a:xfrm>
            <a:off x="8035925" y="3853815"/>
            <a:ext cx="2413000" cy="2700020"/>
          </a:xfrm>
          <a:prstGeom prst="rect">
            <a:avLst/>
          </a:prstGeom>
        </p:spPr>
      </p:pic>
      <p:grpSp>
        <p:nvGrpSpPr>
          <p:cNvPr id="12" name="Group 11"/>
          <p:cNvGrpSpPr/>
          <p:nvPr/>
        </p:nvGrpSpPr>
        <p:grpSpPr>
          <a:xfrm>
            <a:off x="8983980" y="1414145"/>
            <a:ext cx="2958465" cy="1735455"/>
            <a:chOff x="6938" y="3487"/>
            <a:chExt cx="5014" cy="2733"/>
          </a:xfrm>
        </p:grpSpPr>
        <p:sp>
          <p:nvSpPr>
            <p:cNvPr id="5" name="Rounded Rectangular Callout 4"/>
            <p:cNvSpPr/>
            <p:nvPr/>
          </p:nvSpPr>
          <p:spPr>
            <a:xfrm>
              <a:off x="6938" y="3487"/>
              <a:ext cx="5014" cy="2733"/>
            </a:xfrm>
            <a:prstGeom prst="wedgeRoundRectCallout">
              <a:avLst>
                <a:gd name="adj1" fmla="val -39808"/>
                <a:gd name="adj2" fmla="val 999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 Box 5"/>
            <p:cNvSpPr txBox="1"/>
            <p:nvPr/>
          </p:nvSpPr>
          <p:spPr>
            <a:xfrm>
              <a:off x="7366" y="3873"/>
              <a:ext cx="4420" cy="2082"/>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sym typeface="+mn-ea"/>
                </a:rPr>
                <a:t>Chúng ta cùng nhau làm mô hình quan sát các pha Mặt Trăng nhé!</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sp>
        <p:nvSpPr>
          <p:cNvPr id="22" name="Text Box 21"/>
          <p:cNvSpPr txBox="1"/>
          <p:nvPr/>
        </p:nvSpPr>
        <p:spPr>
          <a:xfrm>
            <a:off x="5922645" y="2181225"/>
            <a:ext cx="1720215" cy="101473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Yah! cùng suy nghĩ và làm thôi!</a:t>
            </a:r>
          </a:p>
        </p:txBody>
      </p:sp>
      <p:pic>
        <p:nvPicPr>
          <p:cNvPr id="8" name="Content Placeholder 7"/>
          <p:cNvPicPr>
            <a:picLocks noGrp="1" noChangeAspect="1"/>
          </p:cNvPicPr>
          <p:nvPr>
            <p:ph idx="1"/>
          </p:nvPr>
        </p:nvPicPr>
        <p:blipFill>
          <a:blip r:embed="rId3"/>
          <a:stretch>
            <a:fillRect/>
          </a:stretch>
        </p:blipFill>
        <p:spPr>
          <a:xfrm>
            <a:off x="4244975" y="4250055"/>
            <a:ext cx="2735580" cy="2455545"/>
          </a:xfrm>
          <a:prstGeom prst="rect">
            <a:avLst/>
          </a:prstGeom>
        </p:spPr>
      </p:pic>
      <p:sp>
        <p:nvSpPr>
          <p:cNvPr id="11" name="Rounded Rectangle 10"/>
          <p:cNvSpPr/>
          <p:nvPr/>
        </p:nvSpPr>
        <p:spPr>
          <a:xfrm>
            <a:off x="3154045" y="177800"/>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 Box 12"/>
          <p:cNvSpPr txBox="1"/>
          <p:nvPr/>
        </p:nvSpPr>
        <p:spPr>
          <a:xfrm>
            <a:off x="3154045" y="327660"/>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pic>
        <p:nvPicPr>
          <p:cNvPr id="14" name="Content Placeholder 13"/>
          <p:cNvPicPr>
            <a:picLocks noGrp="1" noChangeAspect="1"/>
          </p:cNvPicPr>
          <p:nvPr>
            <p:ph sz="half" idx="2"/>
          </p:nvPr>
        </p:nvPicPr>
        <p:blipFill>
          <a:blip r:embed="rId4"/>
          <a:stretch>
            <a:fillRect/>
          </a:stretch>
        </p:blipFill>
        <p:spPr>
          <a:xfrm>
            <a:off x="154305" y="4608195"/>
            <a:ext cx="2999740" cy="224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800" decel="100000"/>
                                        <p:tgtEl>
                                          <p:spTgt spid="13"/>
                                        </p:tgtEl>
                                      </p:cBhvr>
                                    </p:animEffect>
                                    <p:anim calcmode="lin" valueType="num">
                                      <p:cBhvr>
                                        <p:cTn id="16" dur="800" decel="100000" fill="hold"/>
                                        <p:tgtEl>
                                          <p:spTgt spid="13"/>
                                        </p:tgtEl>
                                        <p:attrNameLst>
                                          <p:attrName>style.rotation</p:attrName>
                                        </p:attrNameLst>
                                      </p:cBhvr>
                                      <p:tavLst>
                                        <p:tav tm="0">
                                          <p:val>
                                            <p:fltVal val="-90"/>
                                          </p:val>
                                        </p:tav>
                                        <p:tav tm="100000">
                                          <p:val>
                                            <p:fltVal val="0"/>
                                          </p:val>
                                        </p:tav>
                                      </p:tavLst>
                                    </p:anim>
                                    <p:anim calcmode="lin" valueType="num">
                                      <p:cBhvr>
                                        <p:cTn id="17" dur="800" decel="100000" fill="hold"/>
                                        <p:tgtEl>
                                          <p:spTgt spid="13"/>
                                        </p:tgtEl>
                                        <p:attrNameLst>
                                          <p:attrName>ppt_x</p:attrName>
                                        </p:attrNameLst>
                                      </p:cBhvr>
                                      <p:tavLst>
                                        <p:tav tm="0">
                                          <p:val>
                                            <p:strVal val="#ppt_x+0.4"/>
                                          </p:val>
                                        </p:tav>
                                        <p:tav tm="100000">
                                          <p:val>
                                            <p:strVal val="#ppt_x-0.05"/>
                                          </p:val>
                                        </p:tav>
                                      </p:tavLst>
                                    </p:anim>
                                    <p:anim calcmode="lin" valueType="num">
                                      <p:cBhvr>
                                        <p:cTn id="18" dur="800" decel="100000" fill="hold"/>
                                        <p:tgtEl>
                                          <p:spTgt spid="1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0" fill="hold"/>
                                        <p:tgtEl>
                                          <p:spTgt spid="9"/>
                                        </p:tgtEl>
                                        <p:attrNameLst>
                                          <p:attrName>ppt_x</p:attrName>
                                        </p:attrNameLst>
                                      </p:cBhvr>
                                      <p:tavLst>
                                        <p:tav tm="0">
                                          <p:val>
                                            <p:strVal val="#ppt_x"/>
                                          </p:val>
                                        </p:tav>
                                        <p:tav tm="100000">
                                          <p:val>
                                            <p:strVal val="#ppt_x"/>
                                          </p:val>
                                        </p:tav>
                                      </p:tavLst>
                                    </p:anim>
                                    <p:anim calcmode="lin" valueType="num">
                                      <p:cBhvr additive="base">
                                        <p:cTn id="26" dur="5000" fill="hold"/>
                                        <p:tgtEl>
                                          <p:spTgt spid="9"/>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0" fill="hold"/>
                                        <p:tgtEl>
                                          <p:spTgt spid="8"/>
                                        </p:tgtEl>
                                        <p:attrNameLst>
                                          <p:attrName>ppt_x</p:attrName>
                                        </p:attrNameLst>
                                      </p:cBhvr>
                                      <p:tavLst>
                                        <p:tav tm="0">
                                          <p:val>
                                            <p:strVal val="#ppt_x"/>
                                          </p:val>
                                        </p:tav>
                                        <p:tav tm="100000">
                                          <p:val>
                                            <p:strVal val="#ppt_x"/>
                                          </p:val>
                                        </p:tav>
                                      </p:tavLst>
                                    </p:anim>
                                    <p:anim calcmode="lin" valueType="num">
                                      <p:cBhvr additive="base">
                                        <p:cTn id="30"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2000"/>
                                        <p:tgtEl>
                                          <p:spTgt spid="2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p:bldP spid="22" grpId="1"/>
      <p:bldP spid="11" grpId="0" animBg="1"/>
      <p:bldP spid="11" grpId="1" animBg="1"/>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s 14"/>
          <p:cNvSpPr/>
          <p:nvPr/>
        </p:nvSpPr>
        <p:spPr>
          <a:xfrm>
            <a:off x="29845" y="1243965"/>
            <a:ext cx="5733415" cy="5339080"/>
          </a:xfrm>
          <a:prstGeom prst="rect">
            <a:avLst/>
          </a:prstGeom>
          <a:pattFill prst="pct60">
            <a:fgClr>
              <a:srgbClr val="5B9BD5"/>
            </a:fgClr>
            <a:bgClr>
              <a:srgbClr val="FFFFFF"/>
            </a:bgClr>
          </a:patt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ounded Rectangle 16"/>
          <p:cNvSpPr/>
          <p:nvPr/>
        </p:nvSpPr>
        <p:spPr>
          <a:xfrm>
            <a:off x="6322060" y="1164590"/>
            <a:ext cx="5733415" cy="27762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Hexagon 18"/>
          <p:cNvSpPr/>
          <p:nvPr/>
        </p:nvSpPr>
        <p:spPr>
          <a:xfrm>
            <a:off x="6412230" y="4083050"/>
            <a:ext cx="3434080" cy="261429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0" name="Group 29"/>
          <p:cNvGrpSpPr/>
          <p:nvPr/>
        </p:nvGrpSpPr>
        <p:grpSpPr>
          <a:xfrm>
            <a:off x="488950" y="1480820"/>
            <a:ext cx="4646930" cy="4315460"/>
            <a:chOff x="770" y="2332"/>
            <a:chExt cx="7318" cy="6796"/>
          </a:xfrm>
        </p:grpSpPr>
        <p:sp>
          <p:nvSpPr>
            <p:cNvPr id="16" name="Oval 15"/>
            <p:cNvSpPr/>
            <p:nvPr/>
          </p:nvSpPr>
          <p:spPr>
            <a:xfrm>
              <a:off x="770" y="2332"/>
              <a:ext cx="7319" cy="67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2089" y="3638"/>
              <a:ext cx="4680" cy="871"/>
            </a:xfrm>
            <a:prstGeom prst="rect">
              <a:avLst/>
            </a:prstGeom>
            <a:noFill/>
          </p:spPr>
          <p:txBody>
            <a:bodyPr wrap="square" rtlCol="0">
              <a:spAutoFit/>
            </a:bodyPr>
            <a:lstStyle/>
            <a:p>
              <a:r>
                <a:rPr lang="en-US" sz="3000">
                  <a:solidFill>
                    <a:srgbClr val="FF0000"/>
                  </a:solidFill>
                </a:rPr>
                <a:t>Vật liệu cần dùng</a:t>
              </a:r>
            </a:p>
          </p:txBody>
        </p:sp>
        <p:sp>
          <p:nvSpPr>
            <p:cNvPr id="21" name="Text Box 20"/>
            <p:cNvSpPr txBox="1"/>
            <p:nvPr/>
          </p:nvSpPr>
          <p:spPr>
            <a:xfrm>
              <a:off x="1697" y="4806"/>
              <a:ext cx="5465" cy="2567"/>
            </a:xfrm>
            <a:prstGeom prst="rect">
              <a:avLst/>
            </a:prstGeom>
            <a:noFill/>
          </p:spPr>
          <p:txBody>
            <a:bodyPr wrap="square" rtlCol="0">
              <a:spAutoFit/>
            </a:bodyPr>
            <a:lstStyle/>
            <a:p>
              <a:pPr marL="342900" indent="-342900">
                <a:buFont typeface="Wingdings" panose="05000000000000000000" charset="0"/>
                <a:buChar char="ü"/>
              </a:pPr>
              <a:r>
                <a:rPr lang="en-US" sz="2000"/>
                <a:t>Bìa cứng, thùng giấy</a:t>
              </a:r>
            </a:p>
            <a:p>
              <a:pPr marL="342900" indent="-342900">
                <a:buFont typeface="Wingdings" panose="05000000000000000000" charset="0"/>
                <a:buChar char="ü"/>
              </a:pPr>
              <a:r>
                <a:rPr lang="en-US" sz="2000"/>
                <a:t>Kéo, dao rọc giấy</a:t>
              </a:r>
            </a:p>
            <a:p>
              <a:pPr marL="342900" indent="-342900">
                <a:buFont typeface="Wingdings" panose="05000000000000000000" charset="0"/>
                <a:buChar char="ü"/>
              </a:pPr>
              <a:r>
                <a:rPr lang="en-US" sz="2000"/>
                <a:t>Đèn pin</a:t>
              </a:r>
            </a:p>
            <a:p>
              <a:pPr marL="342900" indent="-342900">
                <a:buFont typeface="Wingdings" panose="05000000000000000000" charset="0"/>
                <a:buChar char="ü"/>
              </a:pPr>
              <a:r>
                <a:rPr lang="en-US" sz="2000"/>
                <a:t>Quả bóng nhựa</a:t>
              </a:r>
            </a:p>
            <a:p>
              <a:pPr marL="342900" indent="-342900">
                <a:buFont typeface="Wingdings" panose="05000000000000000000" charset="0"/>
                <a:buChar char="ü"/>
              </a:pPr>
              <a:r>
                <a:rPr lang="en-US" sz="2000"/>
                <a:t>Màu trang trí (nếu có)</a:t>
              </a:r>
            </a:p>
          </p:txBody>
        </p:sp>
      </p:grpSp>
      <p:grpSp>
        <p:nvGrpSpPr>
          <p:cNvPr id="31" name="Group 30"/>
          <p:cNvGrpSpPr/>
          <p:nvPr/>
        </p:nvGrpSpPr>
        <p:grpSpPr>
          <a:xfrm>
            <a:off x="6215380" y="1469390"/>
            <a:ext cx="4316095" cy="1744980"/>
            <a:chOff x="9788" y="2314"/>
            <a:chExt cx="6797" cy="2748"/>
          </a:xfrm>
        </p:grpSpPr>
        <p:sp>
          <p:nvSpPr>
            <p:cNvPr id="22" name="Text Box 21"/>
            <p:cNvSpPr txBox="1"/>
            <p:nvPr/>
          </p:nvSpPr>
          <p:spPr>
            <a:xfrm rot="19980000">
              <a:off x="9788" y="2314"/>
              <a:ext cx="5439" cy="871"/>
            </a:xfrm>
            <a:prstGeom prst="rect">
              <a:avLst/>
            </a:prstGeom>
            <a:noFill/>
          </p:spPr>
          <p:txBody>
            <a:bodyPr wrap="square" rtlCol="0">
              <a:spAutoFit/>
            </a:bodyPr>
            <a:lstStyle/>
            <a:p>
              <a:r>
                <a:rPr lang="en-US" sz="3000">
                  <a:solidFill>
                    <a:srgbClr val="FF0000"/>
                  </a:solidFill>
                </a:rPr>
                <a:t>Thiết kế mô hình  </a:t>
              </a:r>
            </a:p>
          </p:txBody>
        </p:sp>
        <p:sp>
          <p:nvSpPr>
            <p:cNvPr id="23" name="Text Box 22"/>
            <p:cNvSpPr txBox="1"/>
            <p:nvPr/>
          </p:nvSpPr>
          <p:spPr>
            <a:xfrm rot="19980000">
              <a:off x="11263" y="2786"/>
              <a:ext cx="5323" cy="2276"/>
            </a:xfrm>
            <a:prstGeom prst="rect">
              <a:avLst/>
            </a:prstGeom>
            <a:noFill/>
          </p:spPr>
          <p:txBody>
            <a:bodyPr wrap="square" rtlCol="0">
              <a:spAutoFit/>
            </a:bodyPr>
            <a:lstStyle/>
            <a:p>
              <a:r>
                <a:rPr lang="en-US" sz="2200"/>
                <a:t>Tìm hiểu về các pha của Mặt Trăng.</a:t>
              </a:r>
            </a:p>
            <a:p>
              <a:r>
                <a:rPr lang="en-US" sz="2200"/>
                <a:t>Tham khảo sách giáo khoa và các tài liệu có liên quan</a:t>
              </a:r>
            </a:p>
          </p:txBody>
        </p:sp>
      </p:grpSp>
      <p:grpSp>
        <p:nvGrpSpPr>
          <p:cNvPr id="32" name="Group 31"/>
          <p:cNvGrpSpPr/>
          <p:nvPr/>
        </p:nvGrpSpPr>
        <p:grpSpPr>
          <a:xfrm>
            <a:off x="6555105" y="4403725"/>
            <a:ext cx="3203575" cy="2085340"/>
            <a:chOff x="10323" y="6935"/>
            <a:chExt cx="5045" cy="3284"/>
          </a:xfrm>
        </p:grpSpPr>
        <p:sp>
          <p:nvSpPr>
            <p:cNvPr id="24" name="Text Box 23"/>
            <p:cNvSpPr txBox="1"/>
            <p:nvPr/>
          </p:nvSpPr>
          <p:spPr>
            <a:xfrm>
              <a:off x="10448" y="8331"/>
              <a:ext cx="4921" cy="1888"/>
            </a:xfrm>
            <a:prstGeom prst="rect">
              <a:avLst/>
            </a:prstGeom>
            <a:noFill/>
          </p:spPr>
          <p:txBody>
            <a:bodyPr wrap="square" rtlCol="0">
              <a:spAutoFit/>
            </a:bodyPr>
            <a:lstStyle/>
            <a:p>
              <a:pPr algn="ctr"/>
              <a:r>
                <a:rPr lang="en-US" sz="2400">
                  <a:sym typeface="+mn-ea"/>
                </a:rPr>
                <a:t>Vẽ thiết kế mô hình </a:t>
              </a:r>
              <a:endParaRPr lang="en-US" sz="2400"/>
            </a:p>
            <a:p>
              <a:pPr algn="ctr"/>
              <a:r>
                <a:rPr lang="en-US" sz="2400">
                  <a:sym typeface="+mn-ea"/>
                </a:rPr>
                <a:t>Tiến hành làm sản phẩm</a:t>
              </a:r>
              <a:endParaRPr lang="en-US" sz="2400"/>
            </a:p>
          </p:txBody>
        </p:sp>
        <p:sp>
          <p:nvSpPr>
            <p:cNvPr id="25" name="Text Box 24"/>
            <p:cNvSpPr txBox="1"/>
            <p:nvPr/>
          </p:nvSpPr>
          <p:spPr>
            <a:xfrm>
              <a:off x="10323" y="6935"/>
              <a:ext cx="4965" cy="1404"/>
            </a:xfrm>
            <a:prstGeom prst="rect">
              <a:avLst/>
            </a:prstGeom>
            <a:noFill/>
          </p:spPr>
          <p:txBody>
            <a:bodyPr wrap="square" rtlCol="0">
              <a:spAutoFit/>
            </a:bodyPr>
            <a:lstStyle/>
            <a:p>
              <a:pPr algn="ctr"/>
              <a:r>
                <a:rPr lang="en-US" sz="2600">
                  <a:solidFill>
                    <a:schemeClr val="bg1"/>
                  </a:solidFill>
                </a:rPr>
                <a:t>Tiến hành làm sản phẩm</a:t>
              </a:r>
            </a:p>
          </p:txBody>
        </p:sp>
      </p:grpSp>
      <p:sp>
        <p:nvSpPr>
          <p:cNvPr id="28" name="Rounded Rectangle 27"/>
          <p:cNvSpPr/>
          <p:nvPr/>
        </p:nvSpPr>
        <p:spPr>
          <a:xfrm>
            <a:off x="3154045" y="177800"/>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 Box 28"/>
          <p:cNvSpPr txBox="1"/>
          <p:nvPr/>
        </p:nvSpPr>
        <p:spPr>
          <a:xfrm>
            <a:off x="3154045" y="327660"/>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2.5"/>
                                          </p:val>
                                        </p:tav>
                                        <p:tav tm="100000">
                                          <p:val>
                                            <p:strVal val="#ppt_w"/>
                                          </p:val>
                                        </p:tav>
                                      </p:tavLst>
                                    </p:anim>
                                    <p:anim calcmode="lin" valueType="num">
                                      <p:cBhvr>
                                        <p:cTn id="8" dur="500" fill="hold"/>
                                        <p:tgtEl>
                                          <p:spTgt spid="28"/>
                                        </p:tgtEl>
                                        <p:attrNameLst>
                                          <p:attrName>ppt_h</p:attrName>
                                        </p:attrNameLst>
                                      </p:cBhvr>
                                      <p:tavLst>
                                        <p:tav tm="0">
                                          <p:val>
                                            <p:strVal val="#ppt_h*0.01"/>
                                          </p:val>
                                        </p:tav>
                                        <p:tav tm="100000">
                                          <p:val>
                                            <p:strVal val="#ppt_h"/>
                                          </p:val>
                                        </p:tav>
                                      </p:tavLst>
                                    </p:anim>
                                    <p:anim calcmode="lin" valueType="num">
                                      <p:cBhvr>
                                        <p:cTn id="9" dur="500" fill="hold"/>
                                        <p:tgtEl>
                                          <p:spTgt spid="28"/>
                                        </p:tgtEl>
                                        <p:attrNameLst>
                                          <p:attrName>ppt_x</p:attrName>
                                        </p:attrNameLst>
                                      </p:cBhvr>
                                      <p:tavLst>
                                        <p:tav tm="0">
                                          <p:val>
                                            <p:strVal val="#ppt_x"/>
                                          </p:val>
                                        </p:tav>
                                        <p:tav tm="100000">
                                          <p:val>
                                            <p:strVal val="#ppt_x"/>
                                          </p:val>
                                        </p:tav>
                                      </p:tavLst>
                                    </p:anim>
                                    <p:anim calcmode="lin" valueType="num">
                                      <p:cBhvr>
                                        <p:cTn id="10" dur="500" fill="hold"/>
                                        <p:tgtEl>
                                          <p:spTgt spid="28"/>
                                        </p:tgtEl>
                                        <p:attrNameLst>
                                          <p:attrName>ppt_y</p:attrName>
                                        </p:attrNameLst>
                                      </p:cBhvr>
                                      <p:tavLst>
                                        <p:tav tm="0">
                                          <p:val>
                                            <p:strVal val="#ppt_h+1"/>
                                          </p:val>
                                        </p:tav>
                                        <p:tav tm="100000">
                                          <p:val>
                                            <p:strVal val="#ppt_y"/>
                                          </p:val>
                                        </p:tav>
                                      </p:tavLst>
                                    </p:anim>
                                    <p:animEffect transition="in" filter="fade">
                                      <p:cBhvr>
                                        <p:cTn id="11" dur="500"/>
                                        <p:tgtEl>
                                          <p:spTgt spid="28"/>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ppt_w*2.5"/>
                                          </p:val>
                                        </p:tav>
                                        <p:tav tm="100000">
                                          <p:val>
                                            <p:strVal val="#ppt_w"/>
                                          </p:val>
                                        </p:tav>
                                      </p:tavLst>
                                    </p:anim>
                                    <p:anim calcmode="lin" valueType="num">
                                      <p:cBhvr>
                                        <p:cTn id="15" dur="500" fill="hold"/>
                                        <p:tgtEl>
                                          <p:spTgt spid="29"/>
                                        </p:tgtEl>
                                        <p:attrNameLst>
                                          <p:attrName>ppt_h</p:attrName>
                                        </p:attrNameLst>
                                      </p:cBhvr>
                                      <p:tavLst>
                                        <p:tav tm="0">
                                          <p:val>
                                            <p:strVal val="#ppt_h*0.01"/>
                                          </p:val>
                                        </p:tav>
                                        <p:tav tm="100000">
                                          <p:val>
                                            <p:strVal val="#ppt_h"/>
                                          </p:val>
                                        </p:tav>
                                      </p:tavLst>
                                    </p:anim>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h+1"/>
                                          </p:val>
                                        </p:tav>
                                        <p:tav tm="100000">
                                          <p:val>
                                            <p:strVal val="#ppt_y"/>
                                          </p:val>
                                        </p:tav>
                                      </p:tavLst>
                                    </p:anim>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800" decel="100000"/>
                                        <p:tgtEl>
                                          <p:spTgt spid="30"/>
                                        </p:tgtEl>
                                      </p:cBhvr>
                                    </p:animEffect>
                                    <p:anim calcmode="lin" valueType="num">
                                      <p:cBhvr>
                                        <p:cTn id="24" dur="800" decel="100000" fill="hold"/>
                                        <p:tgtEl>
                                          <p:spTgt spid="30"/>
                                        </p:tgtEl>
                                        <p:attrNameLst>
                                          <p:attrName>style.rotation</p:attrName>
                                        </p:attrNameLst>
                                      </p:cBhvr>
                                      <p:tavLst>
                                        <p:tav tm="0">
                                          <p:val>
                                            <p:fltVal val="-90"/>
                                          </p:val>
                                        </p:tav>
                                        <p:tav tm="100000">
                                          <p:val>
                                            <p:fltVal val="0"/>
                                          </p:val>
                                        </p:tav>
                                      </p:tavLst>
                                    </p:anim>
                                    <p:anim calcmode="lin" valueType="num">
                                      <p:cBhvr>
                                        <p:cTn id="25" dur="800" decel="100000" fill="hold"/>
                                        <p:tgtEl>
                                          <p:spTgt spid="30"/>
                                        </p:tgtEl>
                                        <p:attrNameLst>
                                          <p:attrName>ppt_x</p:attrName>
                                        </p:attrNameLst>
                                      </p:cBhvr>
                                      <p:tavLst>
                                        <p:tav tm="0">
                                          <p:val>
                                            <p:strVal val="#ppt_x+0.4"/>
                                          </p:val>
                                        </p:tav>
                                        <p:tav tm="100000">
                                          <p:val>
                                            <p:strVal val="#ppt_x-0.05"/>
                                          </p:val>
                                        </p:tav>
                                      </p:tavLst>
                                    </p:anim>
                                    <p:anim calcmode="lin" valueType="num">
                                      <p:cBhvr>
                                        <p:cTn id="26" dur="800" decel="100000" fill="hold"/>
                                        <p:tgtEl>
                                          <p:spTgt spid="3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ox(in)">
                                      <p:cBhvr>
                                        <p:cTn id="33" dur="2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0" fill="hold"/>
                                        <p:tgtEl>
                                          <p:spTgt spid="32"/>
                                        </p:tgtEl>
                                        <p:attrNameLst>
                                          <p:attrName>ppt_x</p:attrName>
                                        </p:attrNameLst>
                                      </p:cBhvr>
                                      <p:tavLst>
                                        <p:tav tm="0">
                                          <p:val>
                                            <p:strVal val="#ppt_x"/>
                                          </p:val>
                                        </p:tav>
                                        <p:tav tm="100000">
                                          <p:val>
                                            <p:strVal val="#ppt_x"/>
                                          </p:val>
                                        </p:tav>
                                      </p:tavLst>
                                    </p:anim>
                                    <p:anim calcmode="lin" valueType="num">
                                      <p:cBhvr additive="base">
                                        <p:cTn id="39" dur="5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154045" y="221615"/>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 Box 12"/>
          <p:cNvSpPr txBox="1"/>
          <p:nvPr/>
        </p:nvSpPr>
        <p:spPr>
          <a:xfrm>
            <a:off x="3154045" y="371475"/>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sp>
        <p:nvSpPr>
          <p:cNvPr id="15" name="Rectangles 14"/>
          <p:cNvSpPr/>
          <p:nvPr/>
        </p:nvSpPr>
        <p:spPr>
          <a:xfrm>
            <a:off x="29845" y="1243965"/>
            <a:ext cx="5733415" cy="5339080"/>
          </a:xfrm>
          <a:prstGeom prst="rect">
            <a:avLst/>
          </a:prstGeom>
          <a:pattFill prst="pct60">
            <a:fgClr>
              <a:srgbClr val="5B9BD5"/>
            </a:fgClr>
            <a:bgClr>
              <a:srgbClr val="FFFFFF"/>
            </a:bgClr>
          </a:patt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Oval 15"/>
          <p:cNvSpPr/>
          <p:nvPr/>
        </p:nvSpPr>
        <p:spPr>
          <a:xfrm>
            <a:off x="488950" y="1480820"/>
            <a:ext cx="4647565" cy="43154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1326515" y="2310130"/>
            <a:ext cx="2971800" cy="553085"/>
          </a:xfrm>
          <a:prstGeom prst="rect">
            <a:avLst/>
          </a:prstGeom>
          <a:noFill/>
        </p:spPr>
        <p:txBody>
          <a:bodyPr wrap="square" rtlCol="0">
            <a:spAutoFit/>
          </a:bodyPr>
          <a:lstStyle/>
          <a:p>
            <a:r>
              <a:rPr lang="en-US" sz="3000">
                <a:solidFill>
                  <a:srgbClr val="FF0000"/>
                </a:solidFill>
              </a:rPr>
              <a:t>Vật liệu cần dùng</a:t>
            </a:r>
          </a:p>
        </p:txBody>
      </p:sp>
      <p:sp>
        <p:nvSpPr>
          <p:cNvPr id="21" name="Text Box 20"/>
          <p:cNvSpPr txBox="1"/>
          <p:nvPr/>
        </p:nvSpPr>
        <p:spPr>
          <a:xfrm>
            <a:off x="1077595" y="3051810"/>
            <a:ext cx="3470275" cy="1630045"/>
          </a:xfrm>
          <a:prstGeom prst="rect">
            <a:avLst/>
          </a:prstGeom>
          <a:noFill/>
        </p:spPr>
        <p:txBody>
          <a:bodyPr wrap="square" rtlCol="0">
            <a:spAutoFit/>
          </a:bodyPr>
          <a:lstStyle/>
          <a:p>
            <a:pPr marL="342900" indent="-342900">
              <a:buFont typeface="Wingdings" panose="05000000000000000000" charset="0"/>
              <a:buChar char="ü"/>
            </a:pPr>
            <a:r>
              <a:rPr lang="en-US" sz="2000"/>
              <a:t>Bìa cứng, thùng giấy</a:t>
            </a:r>
          </a:p>
          <a:p>
            <a:pPr marL="342900" indent="-342900">
              <a:buFont typeface="Wingdings" panose="05000000000000000000" charset="0"/>
              <a:buChar char="ü"/>
            </a:pPr>
            <a:r>
              <a:rPr lang="en-US" sz="2000"/>
              <a:t>Kéo, dao rọc giấy</a:t>
            </a:r>
          </a:p>
          <a:p>
            <a:pPr marL="342900" indent="-342900">
              <a:buFont typeface="Wingdings" panose="05000000000000000000" charset="0"/>
              <a:buChar char="ü"/>
            </a:pPr>
            <a:r>
              <a:rPr lang="en-US" sz="2000"/>
              <a:t>Đèn pin</a:t>
            </a:r>
          </a:p>
          <a:p>
            <a:pPr marL="342900" indent="-342900">
              <a:buFont typeface="Wingdings" panose="05000000000000000000" charset="0"/>
              <a:buChar char="ü"/>
            </a:pPr>
            <a:r>
              <a:rPr lang="en-US" sz="2000"/>
              <a:t>Quả bóng nhựa</a:t>
            </a:r>
          </a:p>
          <a:p>
            <a:pPr marL="342900" indent="-342900">
              <a:buFont typeface="Wingdings" panose="05000000000000000000" charset="0"/>
              <a:buChar char="ü"/>
            </a:pPr>
            <a:r>
              <a:rPr lang="en-US" sz="2000"/>
              <a:t>Màu trang trí (nếu có)</a:t>
            </a:r>
          </a:p>
        </p:txBody>
      </p:sp>
      <p:pic>
        <p:nvPicPr>
          <p:cNvPr id="4" name="Content Placeholder 3"/>
          <p:cNvPicPr>
            <a:picLocks noGrp="1" noChangeAspect="1"/>
          </p:cNvPicPr>
          <p:nvPr>
            <p:ph sz="half" idx="1"/>
          </p:nvPr>
        </p:nvPicPr>
        <p:blipFill>
          <a:blip r:embed="rId2"/>
          <a:stretch>
            <a:fillRect/>
          </a:stretch>
        </p:blipFill>
        <p:spPr>
          <a:xfrm>
            <a:off x="9380855" y="4976495"/>
            <a:ext cx="2160905" cy="1702435"/>
          </a:xfrm>
          <a:prstGeom prst="rect">
            <a:avLst/>
          </a:prstGeom>
        </p:spPr>
      </p:pic>
      <p:pic>
        <p:nvPicPr>
          <p:cNvPr id="6" name="Content Placeholder 5"/>
          <p:cNvPicPr>
            <a:picLocks noGrp="1" noChangeAspect="1"/>
          </p:cNvPicPr>
          <p:nvPr>
            <p:ph sz="half" idx="2"/>
          </p:nvPr>
        </p:nvPicPr>
        <p:blipFill>
          <a:blip r:embed="rId3"/>
          <a:stretch>
            <a:fillRect/>
          </a:stretch>
        </p:blipFill>
        <p:spPr>
          <a:xfrm>
            <a:off x="7743190" y="5241290"/>
            <a:ext cx="1341755" cy="1341755"/>
          </a:xfrm>
          <a:prstGeom prst="rect">
            <a:avLst/>
          </a:prstGeom>
        </p:spPr>
      </p:pic>
      <p:pic>
        <p:nvPicPr>
          <p:cNvPr id="8" name="Picture 7"/>
          <p:cNvPicPr>
            <a:picLocks noChangeAspect="1"/>
          </p:cNvPicPr>
          <p:nvPr/>
        </p:nvPicPr>
        <p:blipFill>
          <a:blip r:embed="rId4"/>
          <a:stretch>
            <a:fillRect/>
          </a:stretch>
        </p:blipFill>
        <p:spPr>
          <a:xfrm>
            <a:off x="8827770" y="1153160"/>
            <a:ext cx="1866900" cy="1800225"/>
          </a:xfrm>
          <a:prstGeom prst="rect">
            <a:avLst/>
          </a:prstGeom>
        </p:spPr>
      </p:pic>
      <p:pic>
        <p:nvPicPr>
          <p:cNvPr id="9" name="Picture 8"/>
          <p:cNvPicPr>
            <a:picLocks noChangeAspect="1"/>
          </p:cNvPicPr>
          <p:nvPr/>
        </p:nvPicPr>
        <p:blipFill>
          <a:blip r:embed="rId5"/>
          <a:stretch>
            <a:fillRect/>
          </a:stretch>
        </p:blipFill>
        <p:spPr>
          <a:xfrm>
            <a:off x="6852285" y="3012440"/>
            <a:ext cx="1866900" cy="1866900"/>
          </a:xfrm>
          <a:prstGeom prst="rect">
            <a:avLst/>
          </a:prstGeom>
        </p:spPr>
      </p:pic>
      <p:pic>
        <p:nvPicPr>
          <p:cNvPr id="10" name="Picture 9"/>
          <p:cNvPicPr>
            <a:picLocks noChangeAspect="1"/>
          </p:cNvPicPr>
          <p:nvPr/>
        </p:nvPicPr>
        <p:blipFill>
          <a:blip r:embed="rId6"/>
          <a:stretch>
            <a:fillRect/>
          </a:stretch>
        </p:blipFill>
        <p:spPr>
          <a:xfrm>
            <a:off x="9500870" y="2705100"/>
            <a:ext cx="1866900" cy="1866900"/>
          </a:xfrm>
          <a:prstGeom prst="rect">
            <a:avLst/>
          </a:prstGeom>
        </p:spPr>
      </p:pic>
      <p:pic>
        <p:nvPicPr>
          <p:cNvPr id="12" name="Picture 11"/>
          <p:cNvPicPr>
            <a:picLocks noChangeAspect="1"/>
          </p:cNvPicPr>
          <p:nvPr/>
        </p:nvPicPr>
        <p:blipFill>
          <a:blip r:embed="rId7"/>
          <a:stretch>
            <a:fillRect/>
          </a:stretch>
        </p:blipFill>
        <p:spPr>
          <a:xfrm>
            <a:off x="6155055" y="1135380"/>
            <a:ext cx="2143125" cy="2143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800" decel="100000"/>
                                        <p:tgtEl>
                                          <p:spTgt spid="13"/>
                                        </p:tgtEl>
                                      </p:cBhvr>
                                    </p:animEffect>
                                    <p:anim calcmode="lin" valueType="num">
                                      <p:cBhvr>
                                        <p:cTn id="16" dur="800" decel="100000" fill="hold"/>
                                        <p:tgtEl>
                                          <p:spTgt spid="13"/>
                                        </p:tgtEl>
                                        <p:attrNameLst>
                                          <p:attrName>style.rotation</p:attrName>
                                        </p:attrNameLst>
                                      </p:cBhvr>
                                      <p:tavLst>
                                        <p:tav tm="0">
                                          <p:val>
                                            <p:fltVal val="-90"/>
                                          </p:val>
                                        </p:tav>
                                        <p:tav tm="100000">
                                          <p:val>
                                            <p:fltVal val="0"/>
                                          </p:val>
                                        </p:tav>
                                      </p:tavLst>
                                    </p:anim>
                                    <p:anim calcmode="lin" valueType="num">
                                      <p:cBhvr>
                                        <p:cTn id="17" dur="800" decel="100000" fill="hold"/>
                                        <p:tgtEl>
                                          <p:spTgt spid="13"/>
                                        </p:tgtEl>
                                        <p:attrNameLst>
                                          <p:attrName>ppt_x</p:attrName>
                                        </p:attrNameLst>
                                      </p:cBhvr>
                                      <p:tavLst>
                                        <p:tav tm="0">
                                          <p:val>
                                            <p:strVal val="#ppt_x+0.4"/>
                                          </p:val>
                                        </p:tav>
                                        <p:tav tm="100000">
                                          <p:val>
                                            <p:strVal val="#ppt_x-0.05"/>
                                          </p:val>
                                        </p:tav>
                                      </p:tavLst>
                                    </p:anim>
                                    <p:anim calcmode="lin" valueType="num">
                                      <p:cBhvr>
                                        <p:cTn id="18" dur="800" decel="100000" fill="hold"/>
                                        <p:tgtEl>
                                          <p:spTgt spid="1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2000"/>
                                        <p:tgtEl>
                                          <p:spTgt spid="6"/>
                                        </p:tgtEl>
                                      </p:cBhvr>
                                    </p:animEffect>
                                  </p:childTnLst>
                                </p:cTn>
                              </p:par>
                              <p:par>
                                <p:cTn id="36" presetID="4"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ox(in)">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ox(in)">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ox(in)">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P spid="13" grpId="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meta.com.vn/Data/image/2021/09/15/tho-ve-trang-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166" y="451945"/>
            <a:ext cx="11856951" cy="563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667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6060" y="327660"/>
            <a:ext cx="2202815" cy="4978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s 12"/>
          <p:cNvSpPr/>
          <p:nvPr/>
        </p:nvSpPr>
        <p:spPr>
          <a:xfrm>
            <a:off x="4118610" y="48260"/>
            <a:ext cx="8073390" cy="67754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Content Placeholder 4"/>
          <p:cNvPicPr>
            <a:picLocks noGrp="1" noChangeAspect="1"/>
          </p:cNvPicPr>
          <p:nvPr>
            <p:ph sz="half" idx="1"/>
          </p:nvPr>
        </p:nvPicPr>
        <p:blipFill>
          <a:blip r:embed="rId2"/>
          <a:srcRect l="17339" r="15411"/>
          <a:stretch>
            <a:fillRect/>
          </a:stretch>
        </p:blipFill>
        <p:spPr>
          <a:xfrm>
            <a:off x="171450" y="3944620"/>
            <a:ext cx="2635250" cy="2762250"/>
          </a:xfrm>
          <a:prstGeom prst="rect">
            <a:avLst/>
          </a:prstGeom>
        </p:spPr>
      </p:pic>
      <p:pic>
        <p:nvPicPr>
          <p:cNvPr id="10" name="Content Placeholder 9"/>
          <p:cNvPicPr>
            <a:picLocks noGrp="1" noChangeAspect="1"/>
          </p:cNvPicPr>
          <p:nvPr>
            <p:ph sz="half" idx="2"/>
          </p:nvPr>
        </p:nvPicPr>
        <p:blipFill>
          <a:blip r:embed="rId3"/>
          <a:stretch>
            <a:fillRect/>
          </a:stretch>
        </p:blipFill>
        <p:spPr>
          <a:xfrm>
            <a:off x="4284980" y="156845"/>
            <a:ext cx="4103370" cy="3519805"/>
          </a:xfrm>
          <a:prstGeom prst="rect">
            <a:avLst/>
          </a:prstGeom>
        </p:spPr>
      </p:pic>
      <p:pic>
        <p:nvPicPr>
          <p:cNvPr id="11" name="Picture 10"/>
          <p:cNvPicPr>
            <a:picLocks noChangeAspect="1"/>
          </p:cNvPicPr>
          <p:nvPr/>
        </p:nvPicPr>
        <p:blipFill>
          <a:blip r:embed="rId4"/>
          <a:stretch>
            <a:fillRect/>
          </a:stretch>
        </p:blipFill>
        <p:spPr>
          <a:xfrm>
            <a:off x="8510270" y="165100"/>
            <a:ext cx="3554730" cy="3512185"/>
          </a:xfrm>
          <a:prstGeom prst="rect">
            <a:avLst/>
          </a:prstGeom>
        </p:spPr>
      </p:pic>
      <p:sp>
        <p:nvSpPr>
          <p:cNvPr id="14" name="Text Box 13"/>
          <p:cNvSpPr txBox="1"/>
          <p:nvPr/>
        </p:nvSpPr>
        <p:spPr>
          <a:xfrm>
            <a:off x="361950" y="366395"/>
            <a:ext cx="3198495" cy="368300"/>
          </a:xfrm>
          <a:prstGeom prst="rect">
            <a:avLst/>
          </a:prstGeom>
          <a:noFill/>
        </p:spPr>
        <p:txBody>
          <a:bodyPr wrap="square" rtlCol="0">
            <a:spAutoFit/>
          </a:bodyPr>
          <a:lstStyle/>
          <a:p>
            <a:r>
              <a:rPr lang="en-US"/>
              <a:t>Quan sát hình ảnh</a:t>
            </a:r>
          </a:p>
        </p:txBody>
      </p:sp>
      <p:pic>
        <p:nvPicPr>
          <p:cNvPr id="16" name="Content Placeholder 4"/>
          <p:cNvPicPr>
            <a:picLocks noChangeAspect="1"/>
          </p:cNvPicPr>
          <p:nvPr/>
        </p:nvPicPr>
        <p:blipFill>
          <a:blip r:embed="rId5"/>
          <a:stretch>
            <a:fillRect/>
          </a:stretch>
        </p:blipFill>
        <p:spPr>
          <a:xfrm>
            <a:off x="5598160" y="3773170"/>
            <a:ext cx="5495290" cy="2933700"/>
          </a:xfrm>
          <a:prstGeom prst="rect">
            <a:avLst/>
          </a:prstGeom>
        </p:spPr>
      </p:pic>
      <p:sp>
        <p:nvSpPr>
          <p:cNvPr id="19" name="Rounded Rectangle 18"/>
          <p:cNvSpPr/>
          <p:nvPr/>
        </p:nvSpPr>
        <p:spPr>
          <a:xfrm>
            <a:off x="167640" y="1310005"/>
            <a:ext cx="2157730" cy="542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344805" y="1383665"/>
            <a:ext cx="2323465" cy="368300"/>
          </a:xfrm>
          <a:prstGeom prst="rect">
            <a:avLst/>
          </a:prstGeom>
          <a:noFill/>
        </p:spPr>
        <p:txBody>
          <a:bodyPr wrap="square" rtlCol="0">
            <a:spAutoFit/>
          </a:bodyPr>
          <a:lstStyle/>
          <a:p>
            <a:r>
              <a:rPr lang="en-US"/>
              <a:t>Thiết kế mô hình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2000"/>
                                        <p:tgtEl>
                                          <p:spTgt spid="1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2000"/>
                                        <p:tgtEl>
                                          <p:spTgt spid="2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ox(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p:bldP spid="14" grpId="1"/>
      <p:bldP spid="19" grpId="0" animBg="1"/>
      <p:bldP spid="19" grpId="1" animBg="1"/>
      <p:bldP spid="20" grpId="0"/>
      <p:bldP spid="2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8521065" y="433070"/>
            <a:ext cx="3455670" cy="60585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ed Rectangle 3"/>
          <p:cNvSpPr/>
          <p:nvPr/>
        </p:nvSpPr>
        <p:spPr>
          <a:xfrm>
            <a:off x="3763010" y="433070"/>
            <a:ext cx="4517390" cy="60058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Hexagon 18"/>
          <p:cNvSpPr/>
          <p:nvPr/>
        </p:nvSpPr>
        <p:spPr>
          <a:xfrm>
            <a:off x="0" y="325755"/>
            <a:ext cx="3434080" cy="261429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Text Box 23"/>
          <p:cNvSpPr txBox="1"/>
          <p:nvPr/>
        </p:nvSpPr>
        <p:spPr>
          <a:xfrm>
            <a:off x="222250" y="1532890"/>
            <a:ext cx="3124835" cy="1198880"/>
          </a:xfrm>
          <a:prstGeom prst="rect">
            <a:avLst/>
          </a:prstGeom>
          <a:noFill/>
        </p:spPr>
        <p:txBody>
          <a:bodyPr wrap="square" rtlCol="0">
            <a:spAutoFit/>
          </a:bodyPr>
          <a:lstStyle/>
          <a:p>
            <a:pPr algn="ctr"/>
            <a:r>
              <a:rPr lang="en-US" sz="2400">
                <a:sym typeface="+mn-ea"/>
              </a:rPr>
              <a:t>Vẽ thiết kế mô hình </a:t>
            </a:r>
            <a:endParaRPr lang="en-US" sz="2400"/>
          </a:p>
          <a:p>
            <a:pPr algn="ctr"/>
            <a:r>
              <a:rPr lang="en-US" sz="2400">
                <a:sym typeface="+mn-ea"/>
              </a:rPr>
              <a:t>Tiến hành làm sản phẩm</a:t>
            </a:r>
            <a:endParaRPr lang="en-US" sz="2400"/>
          </a:p>
        </p:txBody>
      </p:sp>
      <p:sp>
        <p:nvSpPr>
          <p:cNvPr id="25" name="Text Box 24"/>
          <p:cNvSpPr txBox="1"/>
          <p:nvPr/>
        </p:nvSpPr>
        <p:spPr>
          <a:xfrm>
            <a:off x="142875" y="646430"/>
            <a:ext cx="3152775" cy="891540"/>
          </a:xfrm>
          <a:prstGeom prst="rect">
            <a:avLst/>
          </a:prstGeom>
          <a:noFill/>
        </p:spPr>
        <p:txBody>
          <a:bodyPr wrap="square" rtlCol="0">
            <a:spAutoFit/>
          </a:bodyPr>
          <a:lstStyle/>
          <a:p>
            <a:pPr algn="ctr"/>
            <a:r>
              <a:rPr lang="en-US" sz="2600">
                <a:solidFill>
                  <a:schemeClr val="bg1"/>
                </a:solidFill>
              </a:rPr>
              <a:t>Tiến hành làm sản phẩm</a:t>
            </a:r>
          </a:p>
        </p:txBody>
      </p:sp>
      <p:pic>
        <p:nvPicPr>
          <p:cNvPr id="1451" name="image11.png"/>
          <p:cNvPicPr preferRelativeResize="0">
            <a:picLocks noGrp="1" noChangeAspect="1"/>
          </p:cNvPicPr>
          <p:nvPr>
            <p:ph sz="half" idx="1"/>
          </p:nvPr>
        </p:nvPicPr>
        <p:blipFill>
          <a:blip r:embed="rId2"/>
          <a:srcRect l="13038"/>
          <a:stretch>
            <a:fillRect/>
          </a:stretch>
        </p:blipFill>
        <p:spPr>
          <a:xfrm>
            <a:off x="4120515" y="3328670"/>
            <a:ext cx="3926205" cy="2661285"/>
          </a:xfrm>
          <a:prstGeom prst="rect">
            <a:avLst/>
          </a:prstGeom>
        </p:spPr>
      </p:pic>
      <p:pic>
        <p:nvPicPr>
          <p:cNvPr id="3271" name="Picture 3271" descr="Chân trời sáng tạo] Giải khoa học tự nhiên 6 bài 44: Chuyển động nhìn thấy  của Mặt Trăng | Giải sách chân trời sáng tạo khoa học tự nhiên 6 - Tech12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11236"/>
          <a:stretch>
            <a:fillRect/>
          </a:stretch>
        </p:blipFill>
        <p:spPr>
          <a:xfrm>
            <a:off x="8915400" y="2458085"/>
            <a:ext cx="2705735" cy="3980815"/>
          </a:xfrm>
          <a:prstGeom prst="rect">
            <a:avLst/>
          </a:prstGeom>
          <a:noFill/>
          <a:ln>
            <a:noFill/>
          </a:ln>
        </p:spPr>
      </p:pic>
      <p:sp>
        <p:nvSpPr>
          <p:cNvPr id="100" name="Text Box 99"/>
          <p:cNvSpPr txBox="1"/>
          <p:nvPr/>
        </p:nvSpPr>
        <p:spPr>
          <a:xfrm>
            <a:off x="3955415" y="836295"/>
            <a:ext cx="3616325" cy="2245360"/>
          </a:xfrm>
          <a:prstGeom prst="rect">
            <a:avLst/>
          </a:prstGeom>
          <a:noFill/>
          <a:ln w="9525">
            <a:noFill/>
          </a:ln>
        </p:spPr>
        <p:txBody>
          <a:bodyPr wrap="square">
            <a:spAutoFit/>
          </a:bodyPr>
          <a:lstStyle/>
          <a:p>
            <a:pPr indent="0"/>
            <a:r>
              <a:rPr lang="en-US" sz="2000" b="0">
                <a:solidFill>
                  <a:srgbClr val="000000"/>
                </a:solidFill>
                <a:latin typeface="Times New Roman" panose="02020603050405020304" pitchFamily="18" charset="0"/>
                <a:cs typeface="Calibri" panose="020F0502020204030204" pitchFamily="34" charset="0"/>
              </a:rPr>
              <a:t>Một </a:t>
            </a:r>
            <a:r>
              <a:rPr lang="en-US" sz="2000" b="0">
                <a:latin typeface="Times New Roman" panose="02020603050405020304" pitchFamily="18" charset="0"/>
                <a:cs typeface="Calibri" panose="020F0502020204030204" pitchFamily="34" charset="0"/>
              </a:rPr>
              <a:t>chiếc</a:t>
            </a:r>
            <a:r>
              <a:rPr lang="en-US" sz="2000" b="0">
                <a:solidFill>
                  <a:srgbClr val="000000"/>
                </a:solidFill>
                <a:latin typeface="Times New Roman" panose="02020603050405020304" pitchFamily="18" charset="0"/>
                <a:cs typeface="Calibri" panose="020F0502020204030204" pitchFamily="34" charset="0"/>
              </a:rPr>
              <a:t> hộp được treo một quả bóng bên trong và gắn một đèn pin qua lỗ ở thành hộp. Quả bóng tượng trưng cho Mặt Trăng. Đèn pin tượng trưng cho </a:t>
            </a:r>
            <a:r>
              <a:rPr lang="en-US" sz="2000" b="0">
                <a:latin typeface="Times New Roman" panose="02020603050405020304" pitchFamily="18" charset="0"/>
                <a:cs typeface="Calibri" panose="020F0502020204030204" pitchFamily="34" charset="0"/>
              </a:rPr>
              <a:t>Mặt</a:t>
            </a:r>
            <a:r>
              <a:rPr lang="en-US" sz="2000" b="0">
                <a:solidFill>
                  <a:srgbClr val="000000"/>
                </a:solidFill>
                <a:latin typeface="Times New Roman" panose="02020603050405020304" pitchFamily="18" charset="0"/>
                <a:cs typeface="Calibri" panose="020F0502020204030204" pitchFamily="34" charset="0"/>
              </a:rPr>
              <a:t> Trời. Quan sát hình dạng Mặt Trăng qua bốn lỗ ở thành hộp.</a:t>
            </a:r>
            <a:endParaRPr lang="en-US" sz="2000"/>
          </a:p>
        </p:txBody>
      </p:sp>
      <p:sp>
        <p:nvSpPr>
          <p:cNvPr id="7" name="Text Box 6"/>
          <p:cNvSpPr txBox="1"/>
          <p:nvPr/>
        </p:nvSpPr>
        <p:spPr>
          <a:xfrm>
            <a:off x="8739505" y="817880"/>
            <a:ext cx="3160395" cy="1630045"/>
          </a:xfrm>
          <a:prstGeom prst="rect">
            <a:avLst/>
          </a:prstGeom>
          <a:noFill/>
          <a:ln w="9525">
            <a:noFill/>
          </a:ln>
        </p:spPr>
        <p:txBody>
          <a:bodyPr wrap="square">
            <a:spAutoFit/>
          </a:bodyPr>
          <a:lstStyle/>
          <a:p>
            <a:pPr indent="0"/>
            <a:r>
              <a:rPr lang="en-US" sz="2000" b="0">
                <a:solidFill>
                  <a:srgbClr val="000000"/>
                </a:solidFill>
                <a:latin typeface="Times New Roman" panose="02020603050405020304" pitchFamily="18" charset="0"/>
                <a:cs typeface="Calibri" panose="020F0502020204030204" pitchFamily="34" charset="0"/>
              </a:rPr>
              <a:t>Tương tự mô hình 1. Mô hình 2 là một </a:t>
            </a:r>
            <a:r>
              <a:rPr lang="en-US" sz="2000" b="0">
                <a:latin typeface="Times New Roman" panose="02020603050405020304" pitchFamily="18" charset="0"/>
                <a:cs typeface="Calibri" panose="020F0502020204030204" pitchFamily="34" charset="0"/>
              </a:rPr>
              <a:t>chiếc</a:t>
            </a:r>
            <a:r>
              <a:rPr lang="en-US" sz="2000" b="0">
                <a:solidFill>
                  <a:srgbClr val="000000"/>
                </a:solidFill>
                <a:latin typeface="Times New Roman" panose="02020603050405020304" pitchFamily="18" charset="0"/>
                <a:cs typeface="Calibri" panose="020F0502020204030204" pitchFamily="34" charset="0"/>
              </a:rPr>
              <a:t> hộp hình trụ được treo một quả bóng bên trong và gắn một đèn pin qua lỗ ở thành hộp. </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ppt_x"/>
                                          </p:val>
                                        </p:tav>
                                        <p:tav tm="100000">
                                          <p:val>
                                            <p:strVal val="#ppt_x"/>
                                          </p:val>
                                        </p:tav>
                                      </p:tavLst>
                                    </p:anim>
                                    <p:anim calcmode="lin" valueType="num">
                                      <p:cBhvr additive="base">
                                        <p:cTn id="8" dur="5000" fill="hold"/>
                                        <p:tgtEl>
                                          <p:spTgt spid="1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0" fill="hold"/>
                                        <p:tgtEl>
                                          <p:spTgt spid="24"/>
                                        </p:tgtEl>
                                        <p:attrNameLst>
                                          <p:attrName>ppt_x</p:attrName>
                                        </p:attrNameLst>
                                      </p:cBhvr>
                                      <p:tavLst>
                                        <p:tav tm="0">
                                          <p:val>
                                            <p:strVal val="#ppt_x"/>
                                          </p:val>
                                        </p:tav>
                                        <p:tav tm="100000">
                                          <p:val>
                                            <p:strVal val="#ppt_x"/>
                                          </p:val>
                                        </p:tav>
                                      </p:tavLst>
                                    </p:anim>
                                    <p:anim calcmode="lin" valueType="num">
                                      <p:cBhvr additive="base">
                                        <p:cTn id="12" dur="5000" fill="hold"/>
                                        <p:tgtEl>
                                          <p:spTgt spid="24"/>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0" fill="hold"/>
                                        <p:tgtEl>
                                          <p:spTgt spid="25"/>
                                        </p:tgtEl>
                                        <p:attrNameLst>
                                          <p:attrName>ppt_x</p:attrName>
                                        </p:attrNameLst>
                                      </p:cBhvr>
                                      <p:tavLst>
                                        <p:tav tm="0">
                                          <p:val>
                                            <p:strVal val="#ppt_x"/>
                                          </p:val>
                                        </p:tav>
                                        <p:tav tm="100000">
                                          <p:val>
                                            <p:strVal val="#ppt_x"/>
                                          </p:val>
                                        </p:tav>
                                      </p:tavLst>
                                    </p:anim>
                                    <p:anim calcmode="lin" valueType="num">
                                      <p:cBhvr additive="base">
                                        <p:cTn id="16" dur="5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box(in)">
                                      <p:cBhvr>
                                        <p:cTn id="21" dur="2000"/>
                                        <p:tgtEl>
                                          <p:spTgt spid="100"/>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nodeType="clickEffect">
                                  <p:stCondLst>
                                    <p:cond delay="0"/>
                                  </p:stCondLst>
                                  <p:childTnLst>
                                    <p:set>
                                      <p:cBhvr>
                                        <p:cTn id="28" dur="1" fill="hold">
                                          <p:stCondLst>
                                            <p:cond delay="0"/>
                                          </p:stCondLst>
                                        </p:cTn>
                                        <p:tgtEl>
                                          <p:spTgt spid="1451"/>
                                        </p:tgtEl>
                                        <p:attrNameLst>
                                          <p:attrName>style.visibility</p:attrName>
                                        </p:attrNameLst>
                                      </p:cBhvr>
                                      <p:to>
                                        <p:strVal val="visible"/>
                                      </p:to>
                                    </p:set>
                                    <p:anim calcmode="lin" valueType="num">
                                      <p:cBhvr>
                                        <p:cTn id="29" dur="500" fill="hold"/>
                                        <p:tgtEl>
                                          <p:spTgt spid="1451"/>
                                        </p:tgtEl>
                                        <p:attrNameLst>
                                          <p:attrName>ppt_w</p:attrName>
                                        </p:attrNameLst>
                                      </p:cBhvr>
                                      <p:tavLst>
                                        <p:tav tm="0">
                                          <p:val>
                                            <p:strVal val="#ppt_w*2.5"/>
                                          </p:val>
                                        </p:tav>
                                        <p:tav tm="100000">
                                          <p:val>
                                            <p:strVal val="#ppt_w"/>
                                          </p:val>
                                        </p:tav>
                                      </p:tavLst>
                                    </p:anim>
                                    <p:anim calcmode="lin" valueType="num">
                                      <p:cBhvr>
                                        <p:cTn id="30" dur="500" fill="hold"/>
                                        <p:tgtEl>
                                          <p:spTgt spid="1451"/>
                                        </p:tgtEl>
                                        <p:attrNameLst>
                                          <p:attrName>ppt_h</p:attrName>
                                        </p:attrNameLst>
                                      </p:cBhvr>
                                      <p:tavLst>
                                        <p:tav tm="0">
                                          <p:val>
                                            <p:strVal val="#ppt_h*0.01"/>
                                          </p:val>
                                        </p:tav>
                                        <p:tav tm="100000">
                                          <p:val>
                                            <p:strVal val="#ppt_h"/>
                                          </p:val>
                                        </p:tav>
                                      </p:tavLst>
                                    </p:anim>
                                    <p:anim calcmode="lin" valueType="num">
                                      <p:cBhvr>
                                        <p:cTn id="31" dur="500" fill="hold"/>
                                        <p:tgtEl>
                                          <p:spTgt spid="1451"/>
                                        </p:tgtEl>
                                        <p:attrNameLst>
                                          <p:attrName>ppt_x</p:attrName>
                                        </p:attrNameLst>
                                      </p:cBhvr>
                                      <p:tavLst>
                                        <p:tav tm="0">
                                          <p:val>
                                            <p:strVal val="#ppt_x"/>
                                          </p:val>
                                        </p:tav>
                                        <p:tav tm="100000">
                                          <p:val>
                                            <p:strVal val="#ppt_x"/>
                                          </p:val>
                                        </p:tav>
                                      </p:tavLst>
                                    </p:anim>
                                    <p:anim calcmode="lin" valueType="num">
                                      <p:cBhvr>
                                        <p:cTn id="32" dur="500" fill="hold"/>
                                        <p:tgtEl>
                                          <p:spTgt spid="1451"/>
                                        </p:tgtEl>
                                        <p:attrNameLst>
                                          <p:attrName>ppt_y</p:attrName>
                                        </p:attrNameLst>
                                      </p:cBhvr>
                                      <p:tavLst>
                                        <p:tav tm="0">
                                          <p:val>
                                            <p:strVal val="#ppt_h+1"/>
                                          </p:val>
                                        </p:tav>
                                        <p:tav tm="100000">
                                          <p:val>
                                            <p:strVal val="#ppt_y"/>
                                          </p:val>
                                        </p:tav>
                                      </p:tavLst>
                                    </p:anim>
                                    <p:animEffect transition="in" filter="fade">
                                      <p:cBhvr>
                                        <p:cTn id="33" dur="500"/>
                                        <p:tgtEl>
                                          <p:spTgt spid="1451"/>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0" fill="hold"/>
                                        <p:tgtEl>
                                          <p:spTgt spid="7"/>
                                        </p:tgtEl>
                                        <p:attrNameLst>
                                          <p:attrName>ppt_x</p:attrName>
                                        </p:attrNameLst>
                                      </p:cBhvr>
                                      <p:tavLst>
                                        <p:tav tm="0">
                                          <p:val>
                                            <p:strVal val="#ppt_x"/>
                                          </p:val>
                                        </p:tav>
                                        <p:tav tm="100000">
                                          <p:val>
                                            <p:strVal val="#ppt_x"/>
                                          </p:val>
                                        </p:tav>
                                      </p:tavLst>
                                    </p:anim>
                                    <p:anim calcmode="lin" valueType="num">
                                      <p:cBhvr additive="base">
                                        <p:cTn id="39" dur="5000" fill="hold"/>
                                        <p:tgtEl>
                                          <p:spTgt spid="7"/>
                                        </p:tgtEl>
                                        <p:attrNameLst>
                                          <p:attrName>ppt_y</p:attrName>
                                        </p:attrNameLst>
                                      </p:cBhvr>
                                      <p:tavLst>
                                        <p:tav tm="0">
                                          <p:val>
                                            <p:strVal val="1+#ppt_h/2"/>
                                          </p:val>
                                        </p:tav>
                                        <p:tav tm="100000">
                                          <p:val>
                                            <p:strVal val="#ppt_y"/>
                                          </p:val>
                                        </p:tav>
                                      </p:tavLst>
                                    </p:anim>
                                  </p:childTnLst>
                                </p:cTn>
                              </p:par>
                              <p:par>
                                <p:cTn id="40" presetID="7"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0" fill="hold"/>
                                        <p:tgtEl>
                                          <p:spTgt spid="8"/>
                                        </p:tgtEl>
                                        <p:attrNameLst>
                                          <p:attrName>ppt_x</p:attrName>
                                        </p:attrNameLst>
                                      </p:cBhvr>
                                      <p:tavLst>
                                        <p:tav tm="0">
                                          <p:val>
                                            <p:strVal val="#ppt_x"/>
                                          </p:val>
                                        </p:tav>
                                        <p:tav tm="100000">
                                          <p:val>
                                            <p:strVal val="#ppt_x"/>
                                          </p:val>
                                        </p:tav>
                                      </p:tavLst>
                                    </p:anim>
                                    <p:anim calcmode="lin" valueType="num">
                                      <p:cBhvr additive="base">
                                        <p:cTn id="4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271"/>
                                        </p:tgtEl>
                                        <p:attrNameLst>
                                          <p:attrName>style.visibility</p:attrName>
                                        </p:attrNameLst>
                                      </p:cBhvr>
                                      <p:to>
                                        <p:strVal val="visible"/>
                                      </p:to>
                                    </p:set>
                                    <p:animEffect transition="in" filter="box(in)">
                                      <p:cBhvr>
                                        <p:cTn id="48" dur="2000"/>
                                        <p:tgtEl>
                                          <p:spTgt spid="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animBg="1"/>
      <p:bldP spid="4" grpId="1" animBg="1"/>
      <p:bldP spid="19" grpId="0" animBg="1"/>
      <p:bldP spid="19" grpId="1" animBg="1"/>
      <p:bldP spid="24" grpId="0"/>
      <p:bldP spid="24" grpId="1"/>
      <p:bldP spid="25" grpId="0"/>
      <p:bldP spid="25" grpId="1"/>
      <p:bldP spid="100" grpId="0"/>
      <p:bldP spid="100" grpId="1"/>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97535" y="800735"/>
            <a:ext cx="10923905" cy="1322070"/>
          </a:xfrm>
          <a:prstGeom prst="rect">
            <a:avLst/>
          </a:prstGeom>
          <a:noFill/>
        </p:spPr>
        <p:txBody>
          <a:bodyPr wrap="square" rtlCol="0">
            <a:spAutoFit/>
            <a:scene3d>
              <a:camera prst="orthographicFront"/>
              <a:lightRig rig="threePt" dir="t"/>
            </a:scene3d>
          </a:bodyPr>
          <a:lstStyle/>
          <a:p>
            <a:pPr algn="ctr"/>
            <a:r>
              <a:rPr lang="en-US" sz="400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TRẢI NGHIỆM QUAN SÁT HÌNH ẢNH NHÌN THẤY ĐƯỢC CỦA THÍ NGHIỆM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517640" y="267970"/>
            <a:ext cx="5190490" cy="64731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Text Box 99"/>
          <p:cNvSpPr txBox="1"/>
          <p:nvPr/>
        </p:nvSpPr>
        <p:spPr>
          <a:xfrm>
            <a:off x="6830695" y="545148"/>
            <a:ext cx="5080000" cy="1630045"/>
          </a:xfrm>
          <a:prstGeom prst="rect">
            <a:avLst/>
          </a:prstGeom>
          <a:noFill/>
          <a:ln w="9525">
            <a:noFill/>
          </a:ln>
        </p:spPr>
        <p:txBody>
          <a:bodyPr>
            <a:spAutoFit/>
          </a:bodyPr>
          <a:lstStyle/>
          <a:p>
            <a:pPr indent="0"/>
            <a:r>
              <a:rPr lang="en-US" sz="2000" b="1">
                <a:solidFill>
                  <a:srgbClr val="000000"/>
                </a:solidFill>
                <a:latin typeface="Times New Roman" panose="02020603050405020304" pitchFamily="18" charset="0"/>
                <a:cs typeface="Calibri" panose="020F0502020204030204" pitchFamily="34" charset="0"/>
              </a:rPr>
              <a:t> a) Dụng cụ cần thiết:</a:t>
            </a:r>
            <a:r>
              <a:rPr lang="en-US" sz="2000" b="0">
                <a:solidFill>
                  <a:srgbClr val="000000"/>
                </a:solidFill>
                <a:latin typeface="Times New Roman" panose="02020603050405020304" pitchFamily="18" charset="0"/>
                <a:cs typeface="Calibri" panose="020F0502020204030204" pitchFamily="34" charset="0"/>
              </a:rPr>
              <a:t> </a:t>
            </a:r>
          </a:p>
          <a:p>
            <a:pPr indent="0"/>
            <a:r>
              <a:rPr lang="en-US" sz="2000" b="0">
                <a:solidFill>
                  <a:srgbClr val="000000"/>
                </a:solidFill>
                <a:latin typeface="Times New Roman" panose="02020603050405020304" pitchFamily="18" charset="0"/>
                <a:cs typeface="Calibri" panose="020F0502020204030204" pitchFamily="34" charset="0"/>
              </a:rPr>
              <a:t>- Một, vài tấm bìa các-tông (làm buồng tối).</a:t>
            </a:r>
          </a:p>
          <a:p>
            <a:pPr indent="0"/>
            <a:r>
              <a:rPr lang="en-US" sz="2000" b="0">
                <a:solidFill>
                  <a:srgbClr val="000000"/>
                </a:solidFill>
                <a:latin typeface="Times New Roman" panose="02020603050405020304" pitchFamily="18" charset="0"/>
                <a:cs typeface="Calibri" panose="020F0502020204030204" pitchFamily="34" charset="0"/>
              </a:rPr>
              <a:t>- Một quả bóng nhỏ (làm Mặt Trăng). </a:t>
            </a:r>
          </a:p>
          <a:p>
            <a:pPr indent="0"/>
            <a:r>
              <a:rPr lang="en-US" sz="2000" b="0">
                <a:solidFill>
                  <a:srgbClr val="000000"/>
                </a:solidFill>
                <a:latin typeface="Times New Roman" panose="02020603050405020304" pitchFamily="18" charset="0"/>
                <a:cs typeface="Calibri" panose="020F0502020204030204" pitchFamily="34" charset="0"/>
              </a:rPr>
              <a:t>- Một đèn pin (làm Mặt Trời). </a:t>
            </a:r>
          </a:p>
          <a:p>
            <a:pPr indent="0"/>
            <a:r>
              <a:rPr lang="en-US" sz="2000" b="0">
                <a:solidFill>
                  <a:srgbClr val="000000"/>
                </a:solidFill>
                <a:latin typeface="Times New Roman" panose="02020603050405020304" pitchFamily="18" charset="0"/>
                <a:cs typeface="Calibri" panose="020F0502020204030204" pitchFamily="34" charset="0"/>
              </a:rPr>
              <a:t>- Băng dính, kéo, sợi dây treo.</a:t>
            </a:r>
          </a:p>
        </p:txBody>
      </p:sp>
      <p:pic>
        <p:nvPicPr>
          <p:cNvPr id="5" name="Picture 4"/>
          <p:cNvPicPr/>
          <p:nvPr/>
        </p:nvPicPr>
        <p:blipFill>
          <a:blip r:embed="rId2"/>
          <a:stretch>
            <a:fillRect/>
          </a:stretch>
        </p:blipFill>
        <p:spPr>
          <a:xfrm>
            <a:off x="814070" y="2167255"/>
            <a:ext cx="5149215" cy="3963670"/>
          </a:xfrm>
          <a:prstGeom prst="rect">
            <a:avLst/>
          </a:prstGeom>
          <a:noFill/>
          <a:ln w="9525">
            <a:noFill/>
          </a:ln>
        </p:spPr>
      </p:pic>
      <p:sp>
        <p:nvSpPr>
          <p:cNvPr id="101" name="Text Box 100"/>
          <p:cNvSpPr txBox="1"/>
          <p:nvPr/>
        </p:nvSpPr>
        <p:spPr>
          <a:xfrm>
            <a:off x="6880225" y="1874838"/>
            <a:ext cx="5080000" cy="4707890"/>
          </a:xfrm>
          <a:prstGeom prst="rect">
            <a:avLst/>
          </a:prstGeom>
          <a:noFill/>
          <a:ln w="9525">
            <a:noFill/>
          </a:ln>
        </p:spPr>
        <p:txBody>
          <a:bodyPr>
            <a:spAutoFit/>
          </a:bodyPr>
          <a:lstStyle/>
          <a:p>
            <a:pPr indent="0"/>
            <a:endParaRPr lang="en-US" sz="2000" b="1">
              <a:solidFill>
                <a:srgbClr val="000000"/>
              </a:solidFill>
              <a:latin typeface="Times New Roman" panose="02020603050405020304" pitchFamily="18" charset="0"/>
              <a:cs typeface="Calibri" panose="020F0502020204030204" pitchFamily="34" charset="0"/>
            </a:endParaRPr>
          </a:p>
          <a:p>
            <a:pPr indent="0"/>
            <a:r>
              <a:rPr lang="en-US" sz="2000" b="1">
                <a:solidFill>
                  <a:srgbClr val="000000"/>
                </a:solidFill>
                <a:latin typeface="Times New Roman" panose="02020603050405020304" pitchFamily="18" charset="0"/>
                <a:cs typeface="Calibri" panose="020F0502020204030204" pitchFamily="34" charset="0"/>
              </a:rPr>
              <a:t>b) Chế tạo</a:t>
            </a:r>
            <a:endParaRPr lang="en-US" sz="2000" b="0">
              <a:solidFill>
                <a:srgbClr val="000000"/>
              </a:solidFill>
              <a:latin typeface="Times New Roman" panose="02020603050405020304" pitchFamily="18" charset="0"/>
              <a:cs typeface="Calibri" panose="020F0502020204030204" pitchFamily="34" charset="0"/>
            </a:endParaRPr>
          </a:p>
          <a:p>
            <a:pPr indent="0"/>
            <a:r>
              <a:rPr lang="en-US" sz="2000" b="0">
                <a:solidFill>
                  <a:srgbClr val="000000"/>
                </a:solidFill>
                <a:latin typeface="Times New Roman" panose="02020603050405020304" pitchFamily="18" charset="0"/>
                <a:cs typeface="Calibri" panose="020F0502020204030204" pitchFamily="34" charset="0"/>
              </a:rPr>
              <a:t>- Cắt hai tấm bìa hình tám cạnh</a:t>
            </a:r>
            <a:r>
              <a:rPr lang="en-US" sz="2000" b="1">
                <a:solidFill>
                  <a:srgbClr val="000000"/>
                </a:solidFill>
                <a:latin typeface="Times New Roman" panose="02020603050405020304" pitchFamily="18" charset="0"/>
                <a:cs typeface="Calibri" panose="020F0502020204030204" pitchFamily="34" charset="0"/>
              </a:rPr>
              <a:t> </a:t>
            </a:r>
            <a:r>
              <a:rPr lang="en-US" sz="2000" b="0">
                <a:solidFill>
                  <a:srgbClr val="000000"/>
                </a:solidFill>
                <a:latin typeface="Times New Roman" panose="02020603050405020304" pitchFamily="18" charset="0"/>
                <a:cs typeface="Calibri" panose="020F0502020204030204" pitchFamily="34" charset="0"/>
              </a:rPr>
              <a:t>đều, độ dài cạnh 20 cm.</a:t>
            </a:r>
          </a:p>
          <a:p>
            <a:pPr indent="0"/>
            <a:r>
              <a:rPr lang="en-US" sz="2000" b="0">
                <a:solidFill>
                  <a:srgbClr val="000000"/>
                </a:solidFill>
                <a:latin typeface="Times New Roman" panose="02020603050405020304" pitchFamily="18" charset="0"/>
                <a:cs typeface="Calibri" panose="020F0502020204030204" pitchFamily="34" charset="0"/>
              </a:rPr>
              <a:t>- Cắt tám tấm bìa hình chữ nhật (20 cm x 50 cm), khoét một lỗ nhỏ ở tâm của mỗi tấm, lấy riêng một tấm và khoét thêm một lỗ để chiếu đèn pin.</a:t>
            </a:r>
          </a:p>
          <a:p>
            <a:pPr indent="0"/>
            <a:r>
              <a:rPr lang="en-US" sz="2000" b="0">
                <a:solidFill>
                  <a:srgbClr val="000000"/>
                </a:solidFill>
                <a:latin typeface="Times New Roman" panose="02020603050405020304" pitchFamily="18" charset="0"/>
                <a:cs typeface="Calibri" panose="020F0502020204030204" pitchFamily="34" charset="0"/>
              </a:rPr>
              <a:t>- Dùng băng dính ghép các tấm bìa thành một hình lăng trụ tám cạnh đều, treo quả bóng vào vị trí 1 Hình 53.4.</a:t>
            </a:r>
            <a:endParaRPr lang="en-US" sz="2000" b="1">
              <a:solidFill>
                <a:srgbClr val="000000"/>
              </a:solidFill>
              <a:latin typeface="Times New Roman" panose="02020603050405020304" pitchFamily="18" charset="0"/>
              <a:cs typeface="Calibri" panose="020F0502020204030204" pitchFamily="34" charset="0"/>
            </a:endParaRPr>
          </a:p>
          <a:p>
            <a:pPr indent="0"/>
            <a:r>
              <a:rPr lang="en-US" sz="2000" b="1">
                <a:solidFill>
                  <a:srgbClr val="000000"/>
                </a:solidFill>
                <a:latin typeface="Times New Roman" panose="02020603050405020304" pitchFamily="18" charset="0"/>
                <a:cs typeface="Calibri" panose="020F0502020204030204" pitchFamily="34" charset="0"/>
              </a:rPr>
              <a:t>c) Quan sát</a:t>
            </a:r>
            <a:endParaRPr lang="en-US" sz="2000" b="0">
              <a:solidFill>
                <a:srgbClr val="000000"/>
              </a:solidFill>
              <a:latin typeface="Times New Roman" panose="02020603050405020304" pitchFamily="18" charset="0"/>
              <a:cs typeface="Calibri" panose="020F0502020204030204" pitchFamily="34" charset="0"/>
            </a:endParaRPr>
          </a:p>
          <a:p>
            <a:pPr indent="0"/>
            <a:r>
              <a:rPr lang="en-US" sz="2000" b="0">
                <a:solidFill>
                  <a:srgbClr val="000000"/>
                </a:solidFill>
                <a:latin typeface="Times New Roman" panose="02020603050405020304" pitchFamily="18" charset="0"/>
                <a:cs typeface="Calibri" panose="020F0502020204030204" pitchFamily="34" charset="0"/>
              </a:rPr>
              <a:t>- Chiếu đèn pin vào lỗ số 2.</a:t>
            </a:r>
          </a:p>
          <a:p>
            <a:pPr indent="0"/>
            <a:r>
              <a:rPr lang="en-US" sz="2000" b="0">
                <a:solidFill>
                  <a:srgbClr val="000000"/>
                </a:solidFill>
                <a:latin typeface="Times New Roman" panose="02020603050405020304" pitchFamily="18" charset="0"/>
                <a:cs typeface="Calibri" panose="020F0502020204030204" pitchFamily="34" charset="0"/>
              </a:rPr>
              <a:t>- Đặt mắt vào các lỗ đã khoét ở tâm các cạnh còn lại để quan sát các pha của Mặt Trăng. </a:t>
            </a:r>
            <a:endParaRPr lang="en-US" sz="2000"/>
          </a:p>
        </p:txBody>
      </p:sp>
      <p:sp>
        <p:nvSpPr>
          <p:cNvPr id="2" name="Text Box 1"/>
          <p:cNvSpPr txBox="1"/>
          <p:nvPr/>
        </p:nvSpPr>
        <p:spPr>
          <a:xfrm>
            <a:off x="273685" y="294005"/>
            <a:ext cx="8163560" cy="706755"/>
          </a:xfrm>
          <a:prstGeom prst="rect">
            <a:avLst/>
          </a:prstGeom>
          <a:noFill/>
        </p:spPr>
        <p:txBody>
          <a:bodyPr wrap="square" rtlCol="0">
            <a:spAutoFit/>
            <a:scene3d>
              <a:camera prst="orthographicFront"/>
              <a:lightRig rig="threePt" dir="t"/>
            </a:scene3d>
          </a:bodyPr>
          <a:lstStyle/>
          <a:p>
            <a:r>
              <a:rPr lang="en-US" sz="4000">
                <a:ln w="22225">
                  <a:solidFill>
                    <a:schemeClr val="accent2"/>
                  </a:solidFill>
                  <a:prstDash val="solid"/>
                </a:ln>
                <a:solidFill>
                  <a:schemeClr val="accent2">
                    <a:lumMod val="40000"/>
                    <a:lumOff val="60000"/>
                  </a:schemeClr>
                </a:solidFill>
                <a:effectLst/>
              </a:rPr>
              <a:t>Mở rộng phương án thiết kế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ox(in)">
                                      <p:cBhvr>
                                        <p:cTn id="15" dur="20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ox(in)">
                                      <p:cBhvr>
                                        <p:cTn id="20" dur="20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0" grpId="0"/>
      <p:bldP spid="100" grpId="1"/>
      <p:bldP spid="101" grpId="0"/>
      <p:bldP spid="101" grpId="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237490" y="977900"/>
            <a:ext cx="11694160" cy="531114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Text Box 100"/>
          <p:cNvSpPr txBox="1"/>
          <p:nvPr/>
        </p:nvSpPr>
        <p:spPr>
          <a:xfrm>
            <a:off x="462915" y="1156335"/>
            <a:ext cx="10587355" cy="4954270"/>
          </a:xfrm>
          <a:prstGeom prst="rect">
            <a:avLst/>
          </a:prstGeom>
          <a:noFill/>
          <a:ln w="9525">
            <a:noFill/>
          </a:ln>
        </p:spPr>
        <p:txBody>
          <a:bodyPr wrap="square">
            <a:spAutoFit/>
          </a:bodyPr>
          <a:lstStyle/>
          <a:p>
            <a:pPr indent="0"/>
            <a:endParaRPr lang="en-US" sz="2800" b="0">
              <a:solidFill>
                <a:srgbClr val="000000"/>
              </a:solidFill>
              <a:latin typeface="Times New Roman" panose="02020603050405020304" pitchFamily="18" charset="0"/>
              <a:cs typeface="Calibri" panose="020F0502020204030204" pitchFamily="34" charset="0"/>
            </a:endParaRPr>
          </a:p>
          <a:p>
            <a:pPr indent="0"/>
            <a:r>
              <a:rPr lang="en-US" sz="2400" b="0">
                <a:solidFill>
                  <a:srgbClr val="000000"/>
                </a:solidFill>
                <a:latin typeface="Times New Roman" panose="02020603050405020304" pitchFamily="18" charset="0"/>
                <a:cs typeface="Calibri" panose="020F0502020204030204" pitchFamily="34" charset="0"/>
              </a:rPr>
              <a:t>Mặt Trăng (tiếng La-tinh: Luna, kí hiệu: C) là vệ tinh tự nhiên duy nhất của Trái Đất và là vệ tinh tự nhiên lớn thứ năm trong Hệ Mặt Trời. Mặt Trăng quay một vòng quanh Trái Đất mất 27,32 ngày và các biến đổi vị trí tương đối của Trái Đất – Mặt Trăng - Mặt Trời là nguyên nhân gây ra các pha Mặt Trăng.</a:t>
            </a:r>
          </a:p>
          <a:p>
            <a:pPr indent="0"/>
            <a:r>
              <a:rPr lang="en-US" sz="2400" b="0">
                <a:solidFill>
                  <a:srgbClr val="000000"/>
                </a:solidFill>
                <a:latin typeface="Times New Roman" panose="02020603050405020304" pitchFamily="18" charset="0"/>
                <a:cs typeface="Calibri" panose="020F0502020204030204" pitchFamily="34" charset="0"/>
              </a:rPr>
              <a:t>Khi Mặt Trăng quay quanh trục của nó được một vòng thì đồng thời cũng quay quanh Trái Đất được đúng một vòng. Do đó, luôn luôn chỉ có một phía của Mặt Trăng hướng về Trái Đất cho ta quan sát được. </a:t>
            </a:r>
          </a:p>
          <a:p>
            <a:pPr indent="0"/>
            <a:r>
              <a:rPr lang="en-US" sz="2400" b="0">
                <a:solidFill>
                  <a:srgbClr val="000000"/>
                </a:solidFill>
                <a:latin typeface="Times New Roman" panose="02020603050405020304" pitchFamily="18" charset="0"/>
                <a:cs typeface="Calibri" panose="020F0502020204030204" pitchFamily="34" charset="0"/>
              </a:rPr>
              <a:t>Mặt Trăng là thiên thể duy nhất ngoài Trái Đất mà con người đã đặt chân tới. Năm 1959, nước Nga (Liên Xô cũ) phóng vệ tinh nhân tạo Luna 1 lên Mặt Trăng, mở đầu cho công cuộc khám phá Mặt Trăng. Trong giai đoạn từ năm 1969 tới năm 1972, chương trình A-pô-lô của Mĩ đã thực hiện những cuộc đổ bộ của con người xuống Mặt Trăng.</a:t>
            </a:r>
            <a:endParaRPr lang="en-US" sz="2400"/>
          </a:p>
        </p:txBody>
      </p:sp>
      <p:sp>
        <p:nvSpPr>
          <p:cNvPr id="3" name="Text Box 2"/>
          <p:cNvSpPr txBox="1"/>
          <p:nvPr/>
        </p:nvSpPr>
        <p:spPr>
          <a:xfrm>
            <a:off x="4868545" y="224155"/>
            <a:ext cx="2473325" cy="614045"/>
          </a:xfrm>
          <a:prstGeom prst="rect">
            <a:avLst/>
          </a:prstGeom>
          <a:noFill/>
        </p:spPr>
        <p:txBody>
          <a:bodyPr wrap="none" rtlCol="0" anchor="t">
            <a:spAutoFit/>
          </a:bodyPr>
          <a:lstStyle/>
          <a:p>
            <a:r>
              <a:rPr lang="en-US" sz="3400" b="1">
                <a:ln w="22225">
                  <a:solidFill>
                    <a:schemeClr val="accent2"/>
                  </a:solidFill>
                  <a:prstDash val="solid"/>
                </a:ln>
                <a:solidFill>
                  <a:schemeClr val="accent2">
                    <a:lumMod val="40000"/>
                    <a:lumOff val="60000"/>
                  </a:schemeClr>
                </a:solidFill>
                <a:effectLst/>
                <a:latin typeface="Times New Roman" panose="02020603050405020304" pitchFamily="18" charset="0"/>
                <a:cs typeface="Calibri" panose="020F0502020204030204" pitchFamily="34" charset="0"/>
                <a:sym typeface="+mn-ea"/>
              </a:rPr>
              <a:t>Em có biết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800" decel="100000"/>
                                        <p:tgtEl>
                                          <p:spTgt spid="2"/>
                                        </p:tgtEl>
                                      </p:cBhvr>
                                    </p:animEffect>
                                    <p:anim calcmode="lin" valueType="num">
                                      <p:cBhvr>
                                        <p:cTn id="14" dur="800" decel="100000" fill="hold"/>
                                        <p:tgtEl>
                                          <p:spTgt spid="2"/>
                                        </p:tgtEl>
                                        <p:attrNameLst>
                                          <p:attrName>style.rotation</p:attrName>
                                        </p:attrNameLst>
                                      </p:cBhvr>
                                      <p:tavLst>
                                        <p:tav tm="0">
                                          <p:val>
                                            <p:fltVal val="-90"/>
                                          </p:val>
                                        </p:tav>
                                        <p:tav tm="100000">
                                          <p:val>
                                            <p:fltVal val="0"/>
                                          </p:val>
                                        </p:tav>
                                      </p:tavLst>
                                    </p:anim>
                                    <p:anim calcmode="lin" valueType="num">
                                      <p:cBhvr>
                                        <p:cTn id="15" dur="800" decel="100000" fill="hold"/>
                                        <p:tgtEl>
                                          <p:spTgt spid="2"/>
                                        </p:tgtEl>
                                        <p:attrNameLst>
                                          <p:attrName>ppt_x</p:attrName>
                                        </p:attrNameLst>
                                      </p:cBhvr>
                                      <p:tavLst>
                                        <p:tav tm="0">
                                          <p:val>
                                            <p:strVal val="#ppt_x+0.4"/>
                                          </p:val>
                                        </p:tav>
                                        <p:tav tm="100000">
                                          <p:val>
                                            <p:strVal val="#ppt_x-0.05"/>
                                          </p:val>
                                        </p:tav>
                                      </p:tavLst>
                                    </p:anim>
                                    <p:anim calcmode="lin" valueType="num">
                                      <p:cBhvr>
                                        <p:cTn id="16" dur="800" decel="100000" fill="hold"/>
                                        <p:tgtEl>
                                          <p:spTgt spid="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9" presetID="3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800" decel="100000"/>
                                        <p:tgtEl>
                                          <p:spTgt spid="101"/>
                                        </p:tgtEl>
                                      </p:cBhvr>
                                    </p:animEffect>
                                    <p:anim calcmode="lin" valueType="num">
                                      <p:cBhvr>
                                        <p:cTn id="22" dur="800" decel="100000" fill="hold"/>
                                        <p:tgtEl>
                                          <p:spTgt spid="101"/>
                                        </p:tgtEl>
                                        <p:attrNameLst>
                                          <p:attrName>style.rotation</p:attrName>
                                        </p:attrNameLst>
                                      </p:cBhvr>
                                      <p:tavLst>
                                        <p:tav tm="0">
                                          <p:val>
                                            <p:fltVal val="-90"/>
                                          </p:val>
                                        </p:tav>
                                        <p:tav tm="100000">
                                          <p:val>
                                            <p:fltVal val="0"/>
                                          </p:val>
                                        </p:tav>
                                      </p:tavLst>
                                    </p:anim>
                                    <p:anim calcmode="lin" valueType="num">
                                      <p:cBhvr>
                                        <p:cTn id="23" dur="800" decel="100000" fill="hold"/>
                                        <p:tgtEl>
                                          <p:spTgt spid="101"/>
                                        </p:tgtEl>
                                        <p:attrNameLst>
                                          <p:attrName>ppt_x</p:attrName>
                                        </p:attrNameLst>
                                      </p:cBhvr>
                                      <p:tavLst>
                                        <p:tav tm="0">
                                          <p:val>
                                            <p:strVal val="#ppt_x+0.4"/>
                                          </p:val>
                                        </p:tav>
                                        <p:tav tm="100000">
                                          <p:val>
                                            <p:strVal val="#ppt_x-0.05"/>
                                          </p:val>
                                        </p:tav>
                                      </p:tavLst>
                                    </p:anim>
                                    <p:anim calcmode="lin" valueType="num">
                                      <p:cBhvr>
                                        <p:cTn id="24" dur="800" decel="100000" fill="hold"/>
                                        <p:tgtEl>
                                          <p:spTgt spid="101"/>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1"/>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1" grpId="0"/>
      <p:bldP spid="101" grpId="1"/>
      <p:bldP spid="3" grpId="0"/>
      <p:bldP spid="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43815"/>
            <a:ext cx="10515600" cy="1325563"/>
          </a:xfrm>
        </p:spPr>
        <p:txBody>
          <a:bodyPr>
            <a:normAutofit/>
            <a:scene3d>
              <a:camera prst="orthographicFront"/>
              <a:lightRig rig="threePt" dir="t"/>
            </a:scene3d>
          </a:bodyPr>
          <a:lstStyle/>
          <a:p>
            <a:pPr algn="ct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PHỤ LỤC 1 </a:t>
            </a:r>
            <a:b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BẢNG ĐÁNH </a:t>
            </a:r>
            <a:r>
              <a:rPr lang="en-US" sz="28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GIÁ </a:t>
            </a: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SẢN PHẨM</a:t>
            </a:r>
          </a:p>
        </p:txBody>
      </p:sp>
      <p:pic>
        <p:nvPicPr>
          <p:cNvPr id="6" name="Content Placeholder 5"/>
          <p:cNvPicPr>
            <a:picLocks noGrp="1" noChangeAspect="1"/>
          </p:cNvPicPr>
          <p:nvPr>
            <p:ph sz="half" idx="1"/>
          </p:nvPr>
        </p:nvPicPr>
        <p:blipFill>
          <a:blip r:embed="rId2"/>
          <a:srcRect r="21177" b="4479"/>
          <a:stretch>
            <a:fillRect/>
          </a:stretch>
        </p:blipFill>
        <p:spPr>
          <a:xfrm>
            <a:off x="122555" y="1275715"/>
            <a:ext cx="8110855" cy="5610225"/>
          </a:xfrm>
          <a:prstGeom prst="rect">
            <a:avLst/>
          </a:prstGeom>
          <a:ln>
            <a:solidFill>
              <a:schemeClr val="accent1"/>
            </a:solidFill>
          </a:ln>
        </p:spPr>
      </p:pic>
      <p:pic>
        <p:nvPicPr>
          <p:cNvPr id="8" name="Content Placeholder 7"/>
          <p:cNvPicPr>
            <a:picLocks noGrp="1" noChangeAspect="1"/>
          </p:cNvPicPr>
          <p:nvPr>
            <p:ph sz="half" idx="2"/>
          </p:nvPr>
        </p:nvPicPr>
        <p:blipFill>
          <a:blip r:embed="rId3"/>
          <a:stretch>
            <a:fillRect/>
          </a:stretch>
        </p:blipFill>
        <p:spPr>
          <a:xfrm>
            <a:off x="9441815" y="4313555"/>
            <a:ext cx="2247900" cy="2038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rcRect r="17001" b="2306"/>
          <a:stretch>
            <a:fillRect/>
          </a:stretch>
        </p:blipFill>
        <p:spPr>
          <a:xfrm>
            <a:off x="135890" y="266700"/>
            <a:ext cx="6577965" cy="6413500"/>
          </a:xfrm>
          <a:prstGeom prst="rect">
            <a:avLst/>
          </a:prstGeom>
          <a:ln>
            <a:solidFill>
              <a:schemeClr val="accent1"/>
            </a:solidFill>
          </a:ln>
        </p:spPr>
      </p:pic>
      <p:sp>
        <p:nvSpPr>
          <p:cNvPr id="6" name="Text Box 5"/>
          <p:cNvSpPr txBox="1"/>
          <p:nvPr/>
        </p:nvSpPr>
        <p:spPr>
          <a:xfrm>
            <a:off x="6903085" y="514350"/>
            <a:ext cx="4709795" cy="1383665"/>
          </a:xfrm>
          <a:prstGeom prst="rect">
            <a:avLst/>
          </a:prstGeom>
          <a:noFill/>
        </p:spPr>
        <p:txBody>
          <a:bodyPr wrap="square" rtlCol="0">
            <a:spAutoFit/>
            <a:scene3d>
              <a:camera prst="orthographicFront"/>
              <a:lightRig rig="threePt" dir="t"/>
            </a:scene3d>
          </a:bodyPr>
          <a:lstStyle/>
          <a:p>
            <a:pPr algn="ctr"/>
            <a:r>
              <a:rPr lang="en-US" sz="28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RUBRIC ĐÁNH GIÁ HOẠT ĐỘNG LÀM SẢN PHẨM CỦA HỌC SINH </a:t>
            </a:r>
          </a:p>
        </p:txBody>
      </p:sp>
      <p:pic>
        <p:nvPicPr>
          <p:cNvPr id="7" name="Content Placeholder 6"/>
          <p:cNvPicPr>
            <a:picLocks noGrp="1" noChangeAspect="1"/>
          </p:cNvPicPr>
          <p:nvPr>
            <p:ph sz="half" idx="2"/>
          </p:nvPr>
        </p:nvPicPr>
        <p:blipFill>
          <a:blip r:embed="rId3"/>
          <a:stretch>
            <a:fillRect/>
          </a:stretch>
        </p:blipFill>
        <p:spPr>
          <a:xfrm>
            <a:off x="6758940" y="2489835"/>
            <a:ext cx="5181600" cy="302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p:cNvSpPr/>
          <p:nvPr/>
        </p:nvSpPr>
        <p:spPr>
          <a:xfrm>
            <a:off x="1423685" y="430925"/>
            <a:ext cx="7804398" cy="4442016"/>
          </a:xfrm>
          <a:prstGeom prst="cloudCallout">
            <a:avLst>
              <a:gd name="adj1" fmla="val 96533"/>
              <a:gd name="adj2" fmla="val -14687"/>
            </a:avLst>
          </a:prstGeom>
          <a:solidFill>
            <a:schemeClr val="bg1"/>
          </a:solidFill>
          <a:ln w="762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70C0"/>
                </a:solidFill>
                <a:effectLst/>
                <a:latin typeface="Times New Roman" panose="02020603050405020304" pitchFamily="18" charset="0"/>
                <a:ea typeface="Calibri" panose="020F0502020204030204" pitchFamily="34" charset="0"/>
              </a:rPr>
              <a:t>Các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em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hãy</a:t>
            </a:r>
            <a:r>
              <a:rPr lang="en-US" sz="4400" b="1" dirty="0">
                <a:solidFill>
                  <a:srgbClr val="0070C0"/>
                </a:solidFill>
                <a:effectLst/>
                <a:latin typeface="Times New Roman" panose="02020603050405020304" pitchFamily="18" charset="0"/>
                <a:ea typeface="Calibri" panose="020F0502020204030204" pitchFamily="34" charset="0"/>
              </a:rPr>
              <a:t> </a:t>
            </a:r>
            <a:r>
              <a:rPr lang="vi-VN" sz="4400" b="1" dirty="0">
                <a:solidFill>
                  <a:srgbClr val="0070C0"/>
                </a:solidFill>
                <a:effectLst/>
                <a:latin typeface="Times New Roman" panose="02020603050405020304" pitchFamily="18" charset="0"/>
                <a:ea typeface="Calibri" panose="020F0502020204030204" pitchFamily="34" charset="0"/>
              </a:rPr>
              <a:t>vẽ trên giấy các hình dạng Mặt Trăng thường nhìn thấy.</a:t>
            </a:r>
            <a:endParaRPr lang="en-US" sz="4400" b="1" dirty="0">
              <a:solidFill>
                <a:srgbClr val="0070C0"/>
              </a:solidFill>
            </a:endParaRPr>
          </a:p>
          <a:p>
            <a:pPr algn="ctr"/>
            <a:endParaRPr lang="en-US" dirty="0"/>
          </a:p>
        </p:txBody>
      </p:sp>
    </p:spTree>
    <p:extLst>
      <p:ext uri="{BB962C8B-B14F-4D97-AF65-F5344CB8AC3E}">
        <p14:creationId xmlns:p14="http://schemas.microsoft.com/office/powerpoint/2010/main" val="2781169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ồi dưỡng kiến thức Vật Lý - VÌ SAO MẶT TRĂNG LÚC TRÒN LÚC KHUYẾT? Hiện  tượng mặt trăng lúc tròn, lúc khuyết được giải thích dựa theo nguyên tắc và  q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48" y="504497"/>
            <a:ext cx="11649436" cy="623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621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4414" y="2219159"/>
            <a:ext cx="734887" cy="773951"/>
          </a:xfrm>
          <a:prstGeom prst="rect">
            <a:avLst/>
          </a:prstGeom>
        </p:spPr>
      </p:pic>
      <p:sp>
        <p:nvSpPr>
          <p:cNvPr id="6" name="TextBox 5"/>
          <p:cNvSpPr txBox="1"/>
          <p:nvPr/>
        </p:nvSpPr>
        <p:spPr>
          <a:xfrm>
            <a:off x="1473554" y="1936883"/>
            <a:ext cx="10143281" cy="1323439"/>
          </a:xfrm>
          <a:prstGeom prst="rect">
            <a:avLst/>
          </a:prstGeom>
          <a:noFill/>
        </p:spPr>
        <p:txBody>
          <a:bodyPr wrap="square">
            <a:spAutoFit/>
          </a:bodyPr>
          <a:lstStyle/>
          <a:p>
            <a:pPr algn="ctr"/>
            <a:r>
              <a:rPr lang="en-US" sz="4000" b="1">
                <a:solidFill>
                  <a:srgbClr val="2806BA"/>
                </a:solidFill>
                <a:effectLst/>
                <a:latin typeface="Times New Roman" panose="02020603050405020304" pitchFamily="18" charset="0"/>
                <a:ea typeface="Calibri" panose="020F0502020204030204" pitchFamily="34" charset="0"/>
              </a:rPr>
              <a:t>Vào các đêm khác nhau, chúng ta thấy mặt trăng có các hình dạng khác nhau. </a:t>
            </a:r>
            <a:r>
              <a:rPr lang="en-US" sz="4000" b="1">
                <a:solidFill>
                  <a:srgbClr val="00B050"/>
                </a:solidFill>
                <a:effectLst/>
                <a:latin typeface="Times New Roman" panose="02020603050405020304" pitchFamily="18" charset="0"/>
                <a:ea typeface="Calibri" panose="020F0502020204030204" pitchFamily="34" charset="0"/>
              </a:rPr>
              <a:t>Tại sao?</a:t>
            </a:r>
            <a:endParaRPr lang="en-US" sz="4000" b="1">
              <a:solidFill>
                <a:srgbClr val="00B050"/>
              </a:solidFill>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 y="1969317"/>
            <a:ext cx="2603218" cy="2542252"/>
          </a:xfrm>
          <a:prstGeom prst="rect">
            <a:avLst/>
          </a:prstGeom>
        </p:spPr>
      </p:pic>
      <p:pic>
        <p:nvPicPr>
          <p:cNvPr id="3" name="Picture 2"/>
          <p:cNvPicPr>
            <a:picLocks noChangeAspect="1"/>
          </p:cNvPicPr>
          <p:nvPr/>
        </p:nvPicPr>
        <p:blipFill>
          <a:blip r:embed="rId4"/>
          <a:stretch>
            <a:fillRect/>
          </a:stretch>
        </p:blipFill>
        <p:spPr>
          <a:xfrm>
            <a:off x="2685966" y="2107546"/>
            <a:ext cx="9465818" cy="231893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578073" y="30897"/>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1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grpSp>
        <p:nvGrpSpPr>
          <p:cNvPr id="3" name="Group 3"/>
          <p:cNvGrpSpPr/>
          <p:nvPr/>
        </p:nvGrpSpPr>
        <p:grpSpPr bwMode="auto">
          <a:xfrm>
            <a:off x="-1" y="0"/>
            <a:ext cx="4179890" cy="6846888"/>
            <a:chOff x="-28576" y="-11112"/>
            <a:chExt cx="3886200" cy="6846888"/>
          </a:xfrm>
        </p:grpSpPr>
        <p:sp>
          <p:nvSpPr>
            <p:cNvPr id="4"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a:solidFill>
                  <a:srgbClr val="000000"/>
                </a:solidFill>
                <a:latin typeface="VNI-Swiss-Condense" pitchFamily="2" charset="0"/>
              </a:endParaRPr>
            </a:p>
          </p:txBody>
        </p:sp>
        <p:sp>
          <p:nvSpPr>
            <p:cNvPr id="5"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44: CHUYỂN ĐỘNG NHÌN THẤY CỦA MẶT TRĂNG</a:t>
              </a:r>
            </a:p>
          </p:txBody>
        </p:sp>
        <p:sp>
          <p:nvSpPr>
            <p:cNvPr id="6"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7" name="Text Box 6"/>
          <p:cNvSpPr txBox="1">
            <a:spLocks noChangeArrowheads="1"/>
          </p:cNvSpPr>
          <p:nvPr/>
        </p:nvSpPr>
        <p:spPr bwMode="auto">
          <a:xfrm>
            <a:off x="78857" y="790545"/>
            <a:ext cx="3993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1. ÁNH SÁNG CỦA MẶT TRĂNG </a:t>
            </a:r>
          </a:p>
        </p:txBody>
      </p:sp>
      <p:sp>
        <p:nvSpPr>
          <p:cNvPr id="8"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ounded Rectangle 10"/>
          <p:cNvSpPr/>
          <p:nvPr/>
        </p:nvSpPr>
        <p:spPr>
          <a:xfrm>
            <a:off x="4258747" y="835625"/>
            <a:ext cx="8040425" cy="5175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altLang="en-US" sz="2400" b="1" dirty="0">
                <a:solidFill>
                  <a:srgbClr val="0000FF"/>
                </a:solidFill>
                <a:latin typeface="Times New Roman" panose="02020603050405020304" pitchFamily="18" charset="0"/>
                <a:cs typeface="Times New Roman" panose="02020603050405020304" pitchFamily="18" charset="0"/>
              </a:rPr>
              <a:t>C1:</a:t>
            </a:r>
          </a:p>
          <a:p>
            <a:pPr marL="514350" indent="-514350">
              <a:spcBef>
                <a:spcPts val="1200"/>
              </a:spcBef>
              <a:buAutoNum type="alphaLcPeriod"/>
            </a:pPr>
            <a:r>
              <a:rPr lang="en-US" altLang="en-US" sz="2400" b="1" dirty="0" err="1">
                <a:solidFill>
                  <a:srgbClr val="0000FF"/>
                </a:solidFill>
                <a:latin typeface="Times New Roman" panose="02020603050405020304" pitchFamily="18" charset="0"/>
                <a:cs typeface="Times New Roman" panose="02020603050405020304" pitchFamily="18" charset="0"/>
              </a:rPr>
              <a:t>Đặc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điểm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của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Trăng</a:t>
            </a:r>
            <a:r>
              <a:rPr lang="en-US" altLang="en-US" sz="2400" b="1" dirty="0">
                <a:solidFill>
                  <a:srgbClr val="0000FF"/>
                </a:solidFill>
                <a:latin typeface="Times New Roman" panose="02020603050405020304" pitchFamily="18" charset="0"/>
                <a:cs typeface="Times New Roman" panose="02020603050405020304" pitchFamily="18" charset="0"/>
              </a:rPr>
              <a:t>?</a:t>
            </a:r>
          </a:p>
          <a:p>
            <a:pPr>
              <a:spcBef>
                <a:spcPts val="1200"/>
              </a:spcBef>
            </a:pPr>
            <a:r>
              <a:rPr lang="en-US" altLang="en-US" sz="2400" b="1" dirty="0" smtClean="0">
                <a:solidFill>
                  <a:srgbClr val="0000FF"/>
                </a:solidFill>
                <a:latin typeface="Times New Roman" panose="02020603050405020304" pitchFamily="18" charset="0"/>
                <a:cs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a:p>
            <a:pPr>
              <a:spcBef>
                <a:spcPts val="1200"/>
              </a:spcBef>
            </a:pPr>
            <a:r>
              <a:rPr lang="en-US" altLang="en-US" sz="2400" b="1" dirty="0">
                <a:solidFill>
                  <a:srgbClr val="0000FF"/>
                </a:solidFill>
                <a:latin typeface="Times New Roman" panose="02020603050405020304" pitchFamily="18" charset="0"/>
                <a:cs typeface="Times New Roman" panose="02020603050405020304" pitchFamily="18" charset="0"/>
              </a:rPr>
              <a:t>b. </a:t>
            </a:r>
            <a:r>
              <a:rPr lang="en-US" altLang="en-US" sz="2400" b="1" dirty="0" err="1">
                <a:solidFill>
                  <a:srgbClr val="0000FF"/>
                </a:solidFill>
                <a:latin typeface="Times New Roman" panose="02020603050405020304" pitchFamily="18" charset="0"/>
                <a:cs typeface="Times New Roman" panose="02020603050405020304" pitchFamily="18" charset="0"/>
              </a:rPr>
              <a:t>Đặc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điểm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chuyển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của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Trăng</a:t>
            </a:r>
            <a:r>
              <a:rPr lang="en-US" altLang="en-US" sz="2400" b="1" dirty="0">
                <a:solidFill>
                  <a:srgbClr val="0000FF"/>
                </a:solidFill>
                <a:latin typeface="Times New Roman" panose="02020603050405020304" pitchFamily="18" charset="0"/>
                <a:cs typeface="Times New Roman" panose="02020603050405020304" pitchFamily="18" charset="0"/>
              </a:rPr>
              <a:t>?</a:t>
            </a:r>
          </a:p>
          <a:p>
            <a:pPr>
              <a:spcBef>
                <a:spcPts val="1200"/>
              </a:spcBef>
            </a:pPr>
            <a:r>
              <a:rPr lang="en-US" altLang="en-US" sz="2400" b="1" dirty="0" smtClean="0">
                <a:solidFill>
                  <a:srgbClr val="0000FF"/>
                </a:solidFill>
                <a:latin typeface="Times New Roman" panose="02020603050405020304" pitchFamily="18" charset="0"/>
                <a:cs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a:p>
            <a:pPr>
              <a:spcBef>
                <a:spcPts val="1200"/>
              </a:spcBef>
            </a:pPr>
            <a:r>
              <a:rPr lang="en-US" altLang="en-US" sz="2400" b="1" dirty="0">
                <a:solidFill>
                  <a:srgbClr val="0000FF"/>
                </a:solidFill>
                <a:latin typeface="Times New Roman" panose="02020603050405020304" pitchFamily="18" charset="0"/>
                <a:cs typeface="Times New Roman" panose="02020603050405020304" pitchFamily="18" charset="0"/>
              </a:rPr>
              <a:t>c. </a:t>
            </a:r>
            <a:r>
              <a:rPr lang="en-US" altLang="en-US" sz="2400" b="1" dirty="0" err="1">
                <a:solidFill>
                  <a:srgbClr val="0000FF"/>
                </a:solidFill>
                <a:latin typeface="Times New Roman" panose="02020603050405020304" pitchFamily="18" charset="0"/>
                <a:cs typeface="Times New Roman" panose="02020603050405020304" pitchFamily="18" charset="0"/>
              </a:rPr>
              <a:t>Phân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thuộc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nhóm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sao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tinh</a:t>
            </a:r>
            <a:r>
              <a:rPr lang="en-US" altLang="en-US" sz="2400" b="1" dirty="0">
                <a:solidFill>
                  <a:srgbClr val="0000FF"/>
                </a:solidFill>
                <a:latin typeface="Times New Roman" panose="02020603050405020304" pitchFamily="18" charset="0"/>
                <a:cs typeface="Times New Roman" panose="02020603050405020304" pitchFamily="18" charset="0"/>
              </a:rPr>
              <a:t> hay </a:t>
            </a:r>
            <a:r>
              <a:rPr lang="en-US" altLang="en-US" sz="2400" b="1" dirty="0" err="1">
                <a:solidFill>
                  <a:srgbClr val="0000FF"/>
                </a:solidFill>
                <a:latin typeface="Times New Roman" panose="02020603050405020304" pitchFamily="18" charset="0"/>
                <a:cs typeface="Times New Roman" panose="02020603050405020304" pitchFamily="18" charset="0"/>
              </a:rPr>
              <a:t>vệ</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của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Đất</a:t>
            </a:r>
            <a:r>
              <a:rPr lang="en-US" altLang="en-US" sz="2400" b="1" dirty="0" smtClean="0">
                <a:solidFill>
                  <a:srgbClr val="0000FF"/>
                </a:solidFill>
                <a:latin typeface="Times New Roman" panose="02020603050405020304" pitchFamily="18" charset="0"/>
                <a:cs typeface="Times New Roman" panose="02020603050405020304" pitchFamily="18" charset="0"/>
              </a:rPr>
              <a:t>?</a:t>
            </a:r>
          </a:p>
          <a:p>
            <a:pPr>
              <a:spcBef>
                <a:spcPts val="1200"/>
              </a:spcBef>
            </a:pPr>
            <a:r>
              <a:rPr lang="en-US" altLang="en-US" sz="2400" b="1" dirty="0" smtClean="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6438404" y="113852"/>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1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grpSp>
        <p:nvGrpSpPr>
          <p:cNvPr id="5" name="Group 3"/>
          <p:cNvGrpSpPr/>
          <p:nvPr/>
        </p:nvGrpSpPr>
        <p:grpSpPr bwMode="auto">
          <a:xfrm>
            <a:off x="-1" y="0"/>
            <a:ext cx="4179890" cy="6846888"/>
            <a:chOff x="-28576" y="-11112"/>
            <a:chExt cx="3886200" cy="6846888"/>
          </a:xfrm>
        </p:grpSpPr>
        <p:sp>
          <p:nvSpPr>
            <p:cNvPr id="6"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7"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44: CHUYỂN ĐỘNG NHÌN THẤY CỦA MẶT TRĂNG</a:t>
              </a:r>
            </a:p>
          </p:txBody>
        </p:sp>
        <p:sp>
          <p:nvSpPr>
            <p:cNvPr id="8"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9" name="Text Box 6"/>
          <p:cNvSpPr txBox="1">
            <a:spLocks noChangeArrowheads="1"/>
          </p:cNvSpPr>
          <p:nvPr/>
        </p:nvSpPr>
        <p:spPr bwMode="auto">
          <a:xfrm>
            <a:off x="78857" y="790545"/>
            <a:ext cx="3993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1. ÁNH SÁNG CỦA MẶT TRĂNG </a:t>
            </a:r>
          </a:p>
        </p:txBody>
      </p:sp>
      <p:sp>
        <p:nvSpPr>
          <p:cNvPr id="10"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ectangle 10"/>
          <p:cNvSpPr/>
          <p:nvPr/>
        </p:nvSpPr>
        <p:spPr>
          <a:xfrm>
            <a:off x="4340582" y="375462"/>
            <a:ext cx="7501480" cy="2462213"/>
          </a:xfrm>
          <a:prstGeom prst="rect">
            <a:avLst/>
          </a:prstGeom>
        </p:spPr>
        <p:txBody>
          <a:bodyPr wrap="square">
            <a:spAutoFit/>
          </a:body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C1: </a:t>
            </a: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a. </a:t>
            </a:r>
            <a:r>
              <a:rPr lang="en-US" altLang="en-US" sz="2800" b="1" dirty="0" err="1">
                <a:solidFill>
                  <a:srgbClr val="0000FF"/>
                </a:solidFill>
                <a:latin typeface="Times New Roman" panose="02020603050405020304" pitchFamily="18" charset="0"/>
                <a:cs typeface="Times New Roman" panose="02020603050405020304" pitchFamily="18" charset="0"/>
              </a:rPr>
              <a:t>Mặt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Trăng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cầu</a:t>
            </a:r>
            <a:endParaRPr lang="en-US" altLang="en-US" sz="28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b. </a:t>
            </a:r>
            <a:r>
              <a:rPr lang="en-US" altLang="en-US" sz="2800" b="1" dirty="0" err="1">
                <a:solidFill>
                  <a:srgbClr val="0000FF"/>
                </a:solidFill>
                <a:latin typeface="Times New Roman" panose="02020603050405020304" pitchFamily="18" charset="0"/>
                <a:cs typeface="Times New Roman" panose="02020603050405020304" pitchFamily="18" charset="0"/>
              </a:rPr>
              <a:t>Mặt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Trăng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chuyển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endParaRPr lang="en-US" altLang="en-US" sz="2800" b="1" dirty="0">
              <a:solidFill>
                <a:srgbClr val="0000FF"/>
              </a:solidFill>
              <a:latin typeface="Times New Roman" panose="02020603050405020304" pitchFamily="18" charset="0"/>
              <a:cs typeface="Times New Roman" panose="02020603050405020304" pitchFamily="18" charset="0"/>
            </a:endParaRPr>
          </a:p>
          <a:p>
            <a:pPr marL="514350" indent="-514350">
              <a:spcBef>
                <a:spcPct val="50000"/>
              </a:spcBef>
              <a:buAutoNum type="alphaLcPeriod" startAt="3"/>
            </a:pPr>
            <a:r>
              <a:rPr lang="en-US" altLang="en-US" sz="2800" b="1" dirty="0" err="1" smtClean="0">
                <a:solidFill>
                  <a:srgbClr val="0000FF"/>
                </a:solidFill>
                <a:latin typeface="Times New Roman" panose="02020603050405020304" pitchFamily="18" charset="0"/>
                <a:cs typeface="Times New Roman" panose="02020603050405020304" pitchFamily="18" charset="0"/>
              </a:rPr>
              <a:t>Mặt</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Trăng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vệ</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b="1" dirty="0" smtClean="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p:nvPr/>
        </p:nvPicPr>
        <p:blipFill rotWithShape="1">
          <a:blip r:embed="rId2"/>
          <a:srcRect l="16369" t="5344" r="16602" b="3105"/>
          <a:stretch>
            <a:fillRect/>
          </a:stretch>
        </p:blipFill>
        <p:spPr>
          <a:xfrm>
            <a:off x="4580713" y="3517345"/>
            <a:ext cx="3159936" cy="30306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 r="-955" b="7515"/>
          <a:stretch>
            <a:fillRect/>
          </a:stretch>
        </p:blipFill>
        <p:spPr>
          <a:xfrm>
            <a:off x="8196414" y="3446379"/>
            <a:ext cx="3704724" cy="3101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1649</Words>
  <Application>Microsoft Office PowerPoint</Application>
  <PresentationFormat>Widescreen</PresentationFormat>
  <Paragraphs>206</Paragraphs>
  <Slides>36</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Algerian</vt:lpstr>
      <vt:lpstr>Arial</vt:lpstr>
      <vt:lpstr>Bahnschrift SemiBold Condensed</vt:lpstr>
      <vt:lpstr>Calibri</vt:lpstr>
      <vt:lpstr>Calibri Light</vt:lpstr>
      <vt:lpstr>Open Sans</vt:lpstr>
      <vt:lpstr>Tahoma</vt:lpstr>
      <vt:lpstr>Times New Roman</vt:lpstr>
      <vt:lpstr>VNI-Swiss-Condense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PHỤ LỤC 1  BẢNG ĐÁNH GIÁ SẢN PHẨM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Admin</cp:lastModifiedBy>
  <cp:revision>41</cp:revision>
  <dcterms:created xsi:type="dcterms:W3CDTF">2021-08-03T12:27:00Z</dcterms:created>
  <dcterms:modified xsi:type="dcterms:W3CDTF">2023-04-13T03:24:17Z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3A1ACA3BAFF949EFAB62BE81778574C9</vt:lpwstr>
  </property>
</Properties>
</file>