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7FD"/>
    <a:srgbClr val="DD6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459"/>
            <a:ext cx="7772400" cy="807719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0000"/>
                </a:solidFill>
                <a:latin typeface="Snap ITC" panose="04040A07060A02020202" pitchFamily="82" charset="0"/>
                <a:cs typeface="Times New Roman" pitchFamily="18" charset="0"/>
              </a:rPr>
              <a:t>Trò chơi: </a:t>
            </a:r>
            <a:r>
              <a:rPr lang="en-US" sz="3600" b="1">
                <a:solidFill>
                  <a:srgbClr val="FF000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CHINH PHỤC TRI THỨC</a:t>
            </a:r>
            <a:endParaRPr lang="en-US" sz="3600" b="1" dirty="0">
              <a:solidFill>
                <a:srgbClr val="FF000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A49751-0159-E379-2E48-1F39D02BE9C5}"/>
              </a:ext>
            </a:extLst>
          </p:cNvPr>
          <p:cNvSpPr txBox="1">
            <a:spLocks/>
          </p:cNvSpPr>
          <p:nvPr/>
        </p:nvSpPr>
        <p:spPr>
          <a:xfrm>
            <a:off x="879296" y="1794606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1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6BC7E5-847F-B191-639B-1B5AA810A010}"/>
              </a:ext>
            </a:extLst>
          </p:cNvPr>
          <p:cNvSpPr txBox="1">
            <a:spLocks/>
          </p:cNvSpPr>
          <p:nvPr/>
        </p:nvSpPr>
        <p:spPr>
          <a:xfrm>
            <a:off x="5558372" y="187363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3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A01B81-2F07-C746-89CC-AA1BF790110C}"/>
              </a:ext>
            </a:extLst>
          </p:cNvPr>
          <p:cNvSpPr txBox="1">
            <a:spLocks/>
          </p:cNvSpPr>
          <p:nvPr/>
        </p:nvSpPr>
        <p:spPr>
          <a:xfrm>
            <a:off x="2363912" y="1854084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2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1DA9AC-0CC9-6323-3022-0D8C5896CBA4}"/>
              </a:ext>
            </a:extLst>
          </p:cNvPr>
          <p:cNvSpPr txBox="1">
            <a:spLocks/>
          </p:cNvSpPr>
          <p:nvPr/>
        </p:nvSpPr>
        <p:spPr>
          <a:xfrm>
            <a:off x="6884087" y="185408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4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F5A9C9B-5E4E-73EC-07D6-CE00FF3176C3}"/>
              </a:ext>
            </a:extLst>
          </p:cNvPr>
          <p:cNvSpPr txBox="1">
            <a:spLocks/>
          </p:cNvSpPr>
          <p:nvPr/>
        </p:nvSpPr>
        <p:spPr>
          <a:xfrm>
            <a:off x="5441883" y="342659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8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69E1A7-B8B2-EAF4-58E7-62AF6B6BCD88}"/>
              </a:ext>
            </a:extLst>
          </p:cNvPr>
          <p:cNvSpPr txBox="1">
            <a:spLocks/>
          </p:cNvSpPr>
          <p:nvPr/>
        </p:nvSpPr>
        <p:spPr>
          <a:xfrm>
            <a:off x="1050532" y="3410918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5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E8CB4FA-B625-005B-FB63-8A9E049BCA13}"/>
              </a:ext>
            </a:extLst>
          </p:cNvPr>
          <p:cNvSpPr txBox="1">
            <a:spLocks/>
          </p:cNvSpPr>
          <p:nvPr/>
        </p:nvSpPr>
        <p:spPr>
          <a:xfrm>
            <a:off x="2378679" y="34290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6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619E7E-9C3F-CBBB-2152-03A4CBEC3482}"/>
              </a:ext>
            </a:extLst>
          </p:cNvPr>
          <p:cNvSpPr txBox="1">
            <a:spLocks/>
          </p:cNvSpPr>
          <p:nvPr/>
        </p:nvSpPr>
        <p:spPr>
          <a:xfrm>
            <a:off x="6068607" y="3957255"/>
            <a:ext cx="148718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10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C09762E-29FC-6BD8-7238-2B6303948A69}"/>
              </a:ext>
            </a:extLst>
          </p:cNvPr>
          <p:cNvSpPr txBox="1">
            <a:spLocks/>
          </p:cNvSpPr>
          <p:nvPr/>
        </p:nvSpPr>
        <p:spPr>
          <a:xfrm>
            <a:off x="1714606" y="3947723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7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DCE9C7-374C-8E15-7F01-8E4231A90BC5}"/>
              </a:ext>
            </a:extLst>
          </p:cNvPr>
          <p:cNvSpPr txBox="1">
            <a:spLocks/>
          </p:cNvSpPr>
          <p:nvPr/>
        </p:nvSpPr>
        <p:spPr>
          <a:xfrm>
            <a:off x="6758658" y="3383008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itchFamily="18" charset="0"/>
              </a:rPr>
              <a:t>Câu 9</a:t>
            </a:r>
            <a:endParaRPr lang="en-US" sz="3600" b="1" dirty="0">
              <a:solidFill>
                <a:srgbClr val="0070C0"/>
              </a:solidFill>
              <a:latin typeface="Snap ITC" panose="04040A07060A02020202" pitchFamily="82" charset="0"/>
              <a:ea typeface="STCaiyun" panose="02010800040101010101" pitchFamily="2" charset="-122"/>
              <a:cs typeface="Times New Roman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E1075C-A620-4910-86C7-627DBD0731D2}"/>
              </a:ext>
            </a:extLst>
          </p:cNvPr>
          <p:cNvSpPr txBox="1">
            <a:spLocks/>
          </p:cNvSpPr>
          <p:nvPr/>
        </p:nvSpPr>
        <p:spPr>
          <a:xfrm>
            <a:off x="1352764" y="1311451"/>
            <a:ext cx="201887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TCaiyun" panose="02010800040101010101" pitchFamily="2" charset="-122"/>
                <a:cs typeface="Times New Roman" panose="02020603050405020304" pitchFamily="18" charset="0"/>
              </a:rPr>
              <a:t>Lịch sử địa lí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STCaiyun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0CE5A5-969F-C69E-84B1-26766B365166}"/>
              </a:ext>
            </a:extLst>
          </p:cNvPr>
          <p:cNvSpPr txBox="1">
            <a:spLocks/>
          </p:cNvSpPr>
          <p:nvPr/>
        </p:nvSpPr>
        <p:spPr>
          <a:xfrm>
            <a:off x="1095054" y="2898602"/>
            <a:ext cx="276310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STCaiyun" panose="02010800040101010101" pitchFamily="2" charset="-122"/>
                <a:cs typeface="Times New Roman" panose="02020603050405020304" pitchFamily="18" charset="0"/>
              </a:rPr>
              <a:t>Khoa học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STCaiyun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C61C783-FF3A-B826-111D-E68F901F45EB}"/>
              </a:ext>
            </a:extLst>
          </p:cNvPr>
          <p:cNvSpPr txBox="1">
            <a:spLocks/>
          </p:cNvSpPr>
          <p:nvPr/>
        </p:nvSpPr>
        <p:spPr>
          <a:xfrm>
            <a:off x="5304674" y="1342974"/>
            <a:ext cx="276310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STCaiyun" panose="02010800040101010101" pitchFamily="2" charset="-122"/>
                <a:cs typeface="Times New Roman" panose="02020603050405020304" pitchFamily="18" charset="0"/>
              </a:rPr>
              <a:t>Văn học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STCaiyun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AA3BFB8-A525-E5E4-9288-ED1BED8C8455}"/>
              </a:ext>
            </a:extLst>
          </p:cNvPr>
          <p:cNvSpPr txBox="1">
            <a:spLocks/>
          </p:cNvSpPr>
          <p:nvPr/>
        </p:nvSpPr>
        <p:spPr>
          <a:xfrm>
            <a:off x="5199045" y="2871898"/>
            <a:ext cx="276310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STCaiyun" panose="02010800040101010101" pitchFamily="2" charset="-122"/>
                <a:cs typeface="Times New Roman" panose="02020603050405020304" pitchFamily="18" charset="0"/>
              </a:rPr>
              <a:t>Toán học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STCaiyun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2D33C5-B2CD-8136-6DC0-862F2E3A6249}"/>
              </a:ext>
            </a:extLst>
          </p:cNvPr>
          <p:cNvSpPr txBox="1">
            <a:spLocks/>
          </p:cNvSpPr>
          <p:nvPr/>
        </p:nvSpPr>
        <p:spPr>
          <a:xfrm>
            <a:off x="1352764" y="5289000"/>
            <a:ext cx="80642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latin typeface="Times New Roman" panose="02020603050405020304" pitchFamily="18" charset="0"/>
                <a:ea typeface="STCaiyun" panose="02010800040101010101" pitchFamily="2" charset="-122"/>
                <a:cs typeface="Times New Roman" panose="02020603050405020304" pitchFamily="18" charset="0"/>
              </a:rPr>
              <a:t>Các kết quả có thể:</a:t>
            </a:r>
          </a:p>
          <a:p>
            <a:pPr algn="l"/>
            <a:r>
              <a:rPr lang="en-US" sz="2400" b="1">
                <a:latin typeface="Times New Roman" panose="02020603050405020304" pitchFamily="18" charset="0"/>
                <a:ea typeface="STCaiyun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anose="02020603050405020304" pitchFamily="18" charset="0"/>
              </a:rPr>
              <a:t>Câu 1, câu 2,, câu 3, câu 4, câu 5, </a:t>
            </a:r>
          </a:p>
          <a:p>
            <a:pPr algn="l"/>
            <a:r>
              <a:rPr lang="en-US" sz="2400" b="1">
                <a:solidFill>
                  <a:srgbClr val="0070C0"/>
                </a:solidFill>
                <a:latin typeface="Snap ITC" panose="04040A07060A02020202" pitchFamily="82" charset="0"/>
                <a:ea typeface="STCaiyun" panose="02010800040101010101" pitchFamily="2" charset="-122"/>
                <a:cs typeface="Times New Roman" panose="02020603050405020304" pitchFamily="18" charset="0"/>
              </a:rPr>
              <a:t>câu 6, câu 7, câu 8, câu 9, câu 10</a:t>
            </a:r>
            <a:r>
              <a:rPr lang="en-US" sz="2400" b="1">
                <a:latin typeface="Times New Roman" panose="02020603050405020304" pitchFamily="18" charset="0"/>
                <a:ea typeface="STCaiyun" panose="0201080004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STCaiyun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B986FBD-A815-A4D1-9078-FB2495E8027C}"/>
              </a:ext>
            </a:extLst>
          </p:cNvPr>
          <p:cNvSpPr txBox="1">
            <a:spLocks/>
          </p:cNvSpPr>
          <p:nvPr/>
        </p:nvSpPr>
        <p:spPr>
          <a:xfrm>
            <a:off x="590550" y="1828800"/>
            <a:ext cx="7962900" cy="25146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 </a:t>
            </a:r>
          </a:p>
          <a:p>
            <a:pPr marL="514350" indent="-514350">
              <a:buAutoNum type="arabicPeriod"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BT1,2,3/SGK-T62</a:t>
            </a:r>
          </a:p>
          <a:p>
            <a:pPr marL="514350" indent="-514350">
              <a:buAutoNum type="arabicPeriod"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bài 31: Cách tính xác suất của biến cố bằng tỉ số</a:t>
            </a: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975820-4A47-56A6-93A8-7C1075B7E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2" y="152400"/>
            <a:ext cx="906283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0F8D0-3703-6F11-B058-4931CD43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3" y="440515"/>
            <a:ext cx="8757913" cy="931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3A4C3-2C73-E451-4F74-B3466128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46606"/>
            <a:ext cx="2895600" cy="1836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647A14-256D-F649-038B-274E8051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443" y="4105126"/>
            <a:ext cx="6942623" cy="19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4D501-FD4F-0B3D-D636-66C0DF16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7010400" cy="526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FE126-4BC1-37B6-8448-0D53B620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689663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3758DF-DFA6-C581-1330-260DF54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7010400" cy="52673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E9A9335-B5FD-7BDD-618F-DFBEAA5E816D}"/>
              </a:ext>
            </a:extLst>
          </p:cNvPr>
          <p:cNvSpPr txBox="1">
            <a:spLocks/>
          </p:cNvSpPr>
          <p:nvPr/>
        </p:nvSpPr>
        <p:spPr>
          <a:xfrm>
            <a:off x="590550" y="907738"/>
            <a:ext cx="8401050" cy="20640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</a:p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cá nhân: Đọc VD1-SGK-T60 (1 phút)</a:t>
            </a:r>
          </a:p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cá nhân: Làm Luyện tập 1-SGK-T60 vào vở </a:t>
            </a:r>
          </a:p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(2 phút)</a:t>
            </a: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94FE9D9-DA2E-540F-9108-A9E79C0574BA}"/>
              </a:ext>
            </a:extLst>
          </p:cNvPr>
          <p:cNvSpPr txBox="1">
            <a:spLocks/>
          </p:cNvSpPr>
          <p:nvPr/>
        </p:nvSpPr>
        <p:spPr>
          <a:xfrm>
            <a:off x="579420" y="5339377"/>
            <a:ext cx="7962900" cy="12217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Gặp bạn hẹn lúc 10h để trao đổi Luyện tập 1 </a:t>
            </a:r>
          </a:p>
          <a:p>
            <a:pPr marL="0" indent="0">
              <a:buNone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phút)</a:t>
            </a: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6DBE-F86D-A407-4175-C4AC843A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8" y="3176427"/>
            <a:ext cx="9249952" cy="18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3758DF-DFA6-C581-1330-260DF54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7010400" cy="52673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E9A9335-B5FD-7BDD-618F-DFBEAA5E816D}"/>
              </a:ext>
            </a:extLst>
          </p:cNvPr>
          <p:cNvSpPr txBox="1">
            <a:spLocks/>
          </p:cNvSpPr>
          <p:nvPr/>
        </p:nvSpPr>
        <p:spPr>
          <a:xfrm>
            <a:off x="590550" y="907738"/>
            <a:ext cx="7962900" cy="12217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</a:p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nhóm 4: Tranh luận SGK-T60 (2 phút)</a:t>
            </a: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F7D09-BCCC-EF72-9041-3D364210C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22426"/>
            <a:ext cx="8886937" cy="38735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4E0B251-F82D-A4F7-66EC-08F9DE2569C6}"/>
              </a:ext>
            </a:extLst>
          </p:cNvPr>
          <p:cNvSpPr txBox="1">
            <a:spLocks/>
          </p:cNvSpPr>
          <p:nvPr/>
        </p:nvSpPr>
        <p:spPr>
          <a:xfrm>
            <a:off x="762000" y="6096000"/>
            <a:ext cx="7962900" cy="8407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Trả lời cá nhân bằng ngôn ngữ hình thể</a:t>
            </a:r>
          </a:p>
          <a:p>
            <a:pPr marL="0" indent="0">
              <a:buNone/>
            </a:pPr>
            <a:endParaRPr lang="en-US" sz="2800">
              <a:solidFill>
                <a:srgbClr val="2347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>
              <a:solidFill>
                <a:srgbClr val="2347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FF027-C122-EC7F-64E2-22F37E397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5334000" cy="538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AA881-4F04-513F-EC52-F7BE5BE0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614988"/>
            <a:ext cx="5638800" cy="417426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A3EBD3A-D37A-0EA6-547A-7B826EADD420}"/>
              </a:ext>
            </a:extLst>
          </p:cNvPr>
          <p:cNvSpPr txBox="1">
            <a:spLocks/>
          </p:cNvSpPr>
          <p:nvPr/>
        </p:nvSpPr>
        <p:spPr>
          <a:xfrm>
            <a:off x="5486400" y="2016318"/>
            <a:ext cx="3733800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Xét biến cố E: </a:t>
            </a:r>
            <a:r>
              <a:rPr lang="en-US" sz="2400" b="1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“Bạn rút được phiếu câu hỏi thuộc lĩnh vực Toán học”</a:t>
            </a:r>
            <a:endParaRPr lang="en-US" sz="2800">
              <a:solidFill>
                <a:srgbClr val="2347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CAD2FE6-88D6-16A3-932B-DA7A6084DF5A}"/>
              </a:ext>
            </a:extLst>
          </p:cNvPr>
          <p:cNvSpPr txBox="1">
            <a:spLocks/>
          </p:cNvSpPr>
          <p:nvPr/>
        </p:nvSpPr>
        <p:spPr>
          <a:xfrm>
            <a:off x="457200" y="4642236"/>
            <a:ext cx="8077200" cy="2139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 (2 phút)</a:t>
            </a:r>
            <a:endParaRPr lang="en-US" sz="2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kết quả có thể để biến cố E xảy ra?</a:t>
            </a:r>
          </a:p>
          <a:p>
            <a:pPr marL="514350" indent="-514350">
              <a:buAutoNum type="arabicPeriod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đọc SGK hãy tìm từ thích hợp điền vào chỗ …</a:t>
            </a:r>
          </a:p>
          <a:p>
            <a:pPr marL="0" indent="0">
              <a:buNone/>
            </a:pPr>
            <a:r>
              <a:rPr lang="en-US" sz="26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“Các kết quả đó được gọi là … cho biến cố E”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FF027-C122-EC7F-64E2-22F37E397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5334000" cy="538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AA881-4F04-513F-EC52-F7BE5BE0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614988"/>
            <a:ext cx="5638800" cy="417426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A3EBD3A-D37A-0EA6-547A-7B826EADD420}"/>
              </a:ext>
            </a:extLst>
          </p:cNvPr>
          <p:cNvSpPr txBox="1">
            <a:spLocks/>
          </p:cNvSpPr>
          <p:nvPr/>
        </p:nvSpPr>
        <p:spPr>
          <a:xfrm>
            <a:off x="5486400" y="2016318"/>
            <a:ext cx="3733800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Xét biến cố E: </a:t>
            </a:r>
            <a:r>
              <a:rPr lang="en-US" sz="2400" b="1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“Bạn rút được phiếu câu hỏi thuộc lĩnh vực Toán học”</a:t>
            </a:r>
            <a:endParaRPr lang="en-US" sz="2800">
              <a:solidFill>
                <a:srgbClr val="2347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CAD2FE6-88D6-16A3-932B-DA7A6084DF5A}"/>
              </a:ext>
            </a:extLst>
          </p:cNvPr>
          <p:cNvSpPr txBox="1">
            <a:spLocks/>
          </p:cNvSpPr>
          <p:nvPr/>
        </p:nvSpPr>
        <p:spPr>
          <a:xfrm>
            <a:off x="457200" y="4642236"/>
            <a:ext cx="8077200" cy="2139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marL="457200" indent="-457200">
              <a:buAutoNum type="arabicPeriod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kết quả có thể để biến cố E xảy ra: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8, câu 9, câu 10</a:t>
            </a:r>
          </a:p>
          <a:p>
            <a:pPr marL="0" indent="0">
              <a:buNone/>
            </a:pPr>
            <a:r>
              <a:rPr lang="en-US" sz="26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“ Các kết quả đó được gọi là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thuận lợi</a:t>
            </a:r>
            <a:r>
              <a:rPr lang="en-US" sz="26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biến cố E”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A67BF8-C065-4325-0386-825C7084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4" y="228600"/>
            <a:ext cx="8571806" cy="137448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B986FBD-A815-A4D1-9078-FB2495E8027C}"/>
              </a:ext>
            </a:extLst>
          </p:cNvPr>
          <p:cNvSpPr txBox="1">
            <a:spLocks/>
          </p:cNvSpPr>
          <p:nvPr/>
        </p:nvSpPr>
        <p:spPr>
          <a:xfrm>
            <a:off x="590550" y="1828800"/>
            <a:ext cx="7962900" cy="4800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</a:p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cá nhân: Đọc VD2-SGK-T61,62 (2 phút)</a:t>
            </a:r>
          </a:p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cá nhân: Làm BT sau vào phiếu (3 phút)</a:t>
            </a:r>
          </a:p>
          <a:p>
            <a:pPr marL="0" indent="0">
              <a:buNone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BT: Trong VD2, hãy liệt kê các kết quả thuận lợi cho các biến cố sau:</a:t>
            </a:r>
          </a:p>
          <a:p>
            <a:pPr marL="0" indent="0">
              <a:buNone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“Chọn được một bạn nam”</a:t>
            </a:r>
          </a:p>
          <a:p>
            <a:pPr marL="0" indent="0">
              <a:buNone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“Chọn được một bạn lớp 8B”</a:t>
            </a:r>
          </a:p>
          <a:p>
            <a:pPr marL="0" indent="0">
              <a:buNone/>
            </a:pPr>
            <a:r>
              <a:rPr lang="en-US" sz="2800">
                <a:solidFill>
                  <a:srgbClr val="2347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“Chọn được một bạn lớp 8C hoặc 8D”</a:t>
            </a: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6753C09-0809-70AC-7C1B-F411CB6A5858}"/>
              </a:ext>
            </a:extLst>
          </p:cNvPr>
          <p:cNvSpPr txBox="1">
            <a:spLocks/>
          </p:cNvSpPr>
          <p:nvPr/>
        </p:nvSpPr>
        <p:spPr>
          <a:xfrm>
            <a:off x="2362200" y="6134100"/>
            <a:ext cx="3048000" cy="723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Lẩu băng chuyền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386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Snap ITC</vt:lpstr>
      <vt:lpstr>Times New Roman</vt:lpstr>
      <vt:lpstr>Office Theme</vt:lpstr>
      <vt:lpstr>Trò chơi: CHINH PHỤC TRI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My PC</dc:creator>
  <cp:lastModifiedBy>HS678411 Tiến Trần Minh</cp:lastModifiedBy>
  <cp:revision>100</cp:revision>
  <dcterms:created xsi:type="dcterms:W3CDTF">2006-08-16T00:00:00Z</dcterms:created>
  <dcterms:modified xsi:type="dcterms:W3CDTF">2024-01-12T03:32:17Z</dcterms:modified>
</cp:coreProperties>
</file>