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1" r:id="rId2"/>
    <p:sldId id="256" r:id="rId3"/>
    <p:sldId id="275" r:id="rId4"/>
    <p:sldId id="302" r:id="rId5"/>
    <p:sldId id="308" r:id="rId6"/>
    <p:sldId id="279" r:id="rId7"/>
    <p:sldId id="352" r:id="rId8"/>
    <p:sldId id="316" r:id="rId9"/>
    <p:sldId id="347" r:id="rId10"/>
    <p:sldId id="348" r:id="rId11"/>
    <p:sldId id="349" r:id="rId12"/>
    <p:sldId id="350" r:id="rId13"/>
    <p:sldId id="351" r:id="rId14"/>
    <p:sldId id="283" r:id="rId15"/>
    <p:sldId id="353" r:id="rId16"/>
    <p:sldId id="276" r:id="rId17"/>
    <p:sldId id="298" r:id="rId18"/>
    <p:sldId id="327" r:id="rId19"/>
    <p:sldId id="337" r:id="rId20"/>
    <p:sldId id="338" r:id="rId21"/>
    <p:sldId id="346" r:id="rId22"/>
    <p:sldId id="325" r:id="rId23"/>
    <p:sldId id="354" r:id="rId24"/>
    <p:sldId id="313" r:id="rId25"/>
    <p:sldId id="355" r:id="rId26"/>
    <p:sldId id="314" r:id="rId27"/>
    <p:sldId id="330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73"/>
    <a:srgbClr val="D6E9EC"/>
    <a:srgbClr val="00F6F0"/>
    <a:srgbClr val="D2DEEF"/>
    <a:srgbClr val="00A9A5"/>
    <a:srgbClr val="048DA4"/>
    <a:srgbClr val="FFDAAB"/>
    <a:srgbClr val="F7941E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88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0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72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45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8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7.jpe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7.jpe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e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5" y="173685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dollhouse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3944" y="40510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búp</a:t>
            </a:r>
            <a:r>
              <a:rPr lang="en-US" sz="3600" dirty="0"/>
              <a:t> </a:t>
            </a:r>
            <a:r>
              <a:rPr lang="en-US" sz="3600" dirty="0" err="1"/>
              <a:t>bê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171460" y="3082676"/>
            <a:ext cx="2464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 ˈ</a:t>
            </a:r>
            <a:r>
              <a:rPr lang="en-US" sz="3600" b="1" dirty="0" err="1">
                <a:solidFill>
                  <a:srgbClr val="0FB7BD"/>
                </a:solidFill>
              </a:rPr>
              <a:t>dɒlhaʊs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Robotime Wooden Dollhouse With Furniture, Pretend Play Doll House Toys For  Kids, Gift For Girls &amp; Reviews | Wayfair">
            <a:extLst>
              <a:ext uri="{FF2B5EF4-FFF2-40B4-BE49-F238E27FC236}">
                <a16:creationId xmlns:a16="http://schemas.microsoft.com/office/drawing/2014/main" id="{8CC97BDF-3A12-4AB5-9C23-61C7AC6D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14" y="1219199"/>
            <a:ext cx="5165271" cy="51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ollhouse">
            <a:hlinkClick r:id="" action="ppaction://media"/>
            <a:extLst>
              <a:ext uri="{FF2B5EF4-FFF2-40B4-BE49-F238E27FC236}">
                <a16:creationId xmlns:a16="http://schemas.microsoft.com/office/drawing/2014/main" id="{580FA171-174F-4021-B72B-4051CC6F76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93778" y="4976050"/>
            <a:ext cx="819499" cy="8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54484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cardboard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1242" y="405475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bìa</a:t>
            </a:r>
            <a:r>
              <a:rPr lang="en-US" sz="3600" dirty="0"/>
              <a:t> các </a:t>
            </a:r>
            <a:r>
              <a:rPr lang="en-US" sz="3600" dirty="0" err="1"/>
              <a:t>tông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23399" y="3035926"/>
            <a:ext cx="2486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kɑːdbɔːd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8 cardboard ideas | DIY beautiful box ideas | Paper craft - YouTube">
            <a:extLst>
              <a:ext uri="{FF2B5EF4-FFF2-40B4-BE49-F238E27FC236}">
                <a16:creationId xmlns:a16="http://schemas.microsoft.com/office/drawing/2014/main" id="{78F32C4D-03AD-413B-B94E-B0BE1575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53" y="2204642"/>
            <a:ext cx="5801458" cy="3263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ardboard">
            <a:hlinkClick r:id="" action="ppaction://media"/>
            <a:extLst>
              <a:ext uri="{FF2B5EF4-FFF2-40B4-BE49-F238E27FC236}">
                <a16:creationId xmlns:a16="http://schemas.microsoft.com/office/drawing/2014/main" id="{2F46D4E5-FD2D-4CD1-9EAC-4527C63DB5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3415" y="5229696"/>
            <a:ext cx="804708" cy="80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1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2268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glue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3076" y="406733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keo</a:t>
            </a:r>
            <a:r>
              <a:rPr lang="en-US" sz="3600" dirty="0"/>
              <a:t> </a:t>
            </a:r>
            <a:r>
              <a:rPr lang="en-US" sz="3600" dirty="0" err="1"/>
              <a:t>dán</a:t>
            </a:r>
            <a:r>
              <a:rPr lang="en-US" sz="3600" dirty="0"/>
              <a:t>, </a:t>
            </a:r>
            <a:r>
              <a:rPr lang="en-US" sz="3600" dirty="0" err="1"/>
              <a:t>hồ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46628" y="2987132"/>
            <a:ext cx="1423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/ɡluː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Клей-карандаш 15гр Glue Stick DF арт.1040 \24\576 — купить в городе  Владивосток, цена, фото — Гринлэнд">
            <a:extLst>
              <a:ext uri="{FF2B5EF4-FFF2-40B4-BE49-F238E27FC236}">
                <a16:creationId xmlns:a16="http://schemas.microsoft.com/office/drawing/2014/main" id="{E1373F66-0C5B-41AD-B170-70A987FEF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73" y="1622684"/>
            <a:ext cx="4021557" cy="402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lue">
            <a:hlinkClick r:id="" action="ppaction://media"/>
            <a:extLst>
              <a:ext uri="{FF2B5EF4-FFF2-40B4-BE49-F238E27FC236}">
                <a16:creationId xmlns:a16="http://schemas.microsoft.com/office/drawing/2014/main" id="{1C06A22B-B23A-4975-BDFB-092B32EAE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32416" y="5031009"/>
            <a:ext cx="779333" cy="7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5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5" y="164472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making models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3" y="451880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mô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01593" y="3248902"/>
            <a:ext cx="3603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meɪkɪŋ</a:t>
            </a:r>
            <a:r>
              <a:rPr lang="en-US" sz="3600" b="1" dirty="0">
                <a:solidFill>
                  <a:srgbClr val="0FB7BD"/>
                </a:solidFill>
              </a:rPr>
              <a:t> ˈ</a:t>
            </a:r>
            <a:r>
              <a:rPr lang="en-US" sz="3600" b="1" dirty="0" err="1">
                <a:solidFill>
                  <a:srgbClr val="0FB7BD"/>
                </a:solidFill>
              </a:rPr>
              <a:t>mɒdlz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aking models Royalty Free Vector Image - VectorStock">
            <a:extLst>
              <a:ext uri="{FF2B5EF4-FFF2-40B4-BE49-F238E27FC236}">
                <a16:creationId xmlns:a16="http://schemas.microsoft.com/office/drawing/2014/main" id="{35131C34-559A-4B73-BBA0-141B594A4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9"/>
          <a:stretch/>
        </p:blipFill>
        <p:spPr bwMode="auto">
          <a:xfrm>
            <a:off x="6963488" y="1644721"/>
            <a:ext cx="4027376" cy="41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aking models">
            <a:hlinkClick r:id="" action="ppaction://media"/>
            <a:extLst>
              <a:ext uri="{FF2B5EF4-FFF2-40B4-BE49-F238E27FC236}">
                <a16:creationId xmlns:a16="http://schemas.microsoft.com/office/drawing/2014/main" id="{4334A776-F819-49FA-85D3-93E555F7E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4485" y="5567928"/>
            <a:ext cx="806548" cy="8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8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6236"/>
              </p:ext>
            </p:extLst>
          </p:nvPr>
        </p:nvGraphicFramePr>
        <p:xfrm>
          <a:off x="1548138" y="1408975"/>
          <a:ext cx="9739580" cy="481765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7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8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unusual (adj)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ʌnˈjuːʒuəl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thường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creativity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kriːeɪˈtɪvəti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sự sáng tạo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dollhouse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dɒlhaʊs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nhà búp bê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cardboard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/ˈkɑːdbɔːd/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bìa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các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tông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glue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/ɡluː/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keo dán, hồ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149092647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making models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meɪkɪŋ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mɒdlz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mô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77279977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unusual">
            <a:hlinkClick r:id="" action="ppaction://media"/>
            <a:extLst>
              <a:ext uri="{FF2B5EF4-FFF2-40B4-BE49-F238E27FC236}">
                <a16:creationId xmlns:a16="http://schemas.microsoft.com/office/drawing/2014/main" id="{EB01222F-50A8-4B31-9D8C-3CB595EE54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2220686"/>
            <a:ext cx="489858" cy="489858"/>
          </a:xfrm>
          <a:prstGeom prst="rect">
            <a:avLst/>
          </a:prstGeom>
        </p:spPr>
      </p:pic>
      <p:pic>
        <p:nvPicPr>
          <p:cNvPr id="16" name="creativity">
            <a:hlinkClick r:id="" action="ppaction://media"/>
            <a:extLst>
              <a:ext uri="{FF2B5EF4-FFF2-40B4-BE49-F238E27FC236}">
                <a16:creationId xmlns:a16="http://schemas.microsoft.com/office/drawing/2014/main" id="{45399DDB-2A08-4040-B485-7C14472439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2842526"/>
            <a:ext cx="489858" cy="489858"/>
          </a:xfrm>
          <a:prstGeom prst="rect">
            <a:avLst/>
          </a:prstGeom>
        </p:spPr>
      </p:pic>
      <p:pic>
        <p:nvPicPr>
          <p:cNvPr id="17" name="dollhouse">
            <a:hlinkClick r:id="" action="ppaction://media"/>
            <a:extLst>
              <a:ext uri="{FF2B5EF4-FFF2-40B4-BE49-F238E27FC236}">
                <a16:creationId xmlns:a16="http://schemas.microsoft.com/office/drawing/2014/main" id="{DB37C02B-D935-4455-8C61-B1C34537431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3525617"/>
            <a:ext cx="489858" cy="489858"/>
          </a:xfrm>
          <a:prstGeom prst="rect">
            <a:avLst/>
          </a:prstGeom>
        </p:spPr>
      </p:pic>
      <p:pic>
        <p:nvPicPr>
          <p:cNvPr id="18" name="cardboard">
            <a:hlinkClick r:id="" action="ppaction://media"/>
            <a:extLst>
              <a:ext uri="{FF2B5EF4-FFF2-40B4-BE49-F238E27FC236}">
                <a16:creationId xmlns:a16="http://schemas.microsoft.com/office/drawing/2014/main" id="{2AB80994-2B30-4E55-A4C2-8C6CB75CDB4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4208708"/>
            <a:ext cx="489858" cy="489858"/>
          </a:xfrm>
          <a:prstGeom prst="rect">
            <a:avLst/>
          </a:prstGeom>
        </p:spPr>
      </p:pic>
      <p:pic>
        <p:nvPicPr>
          <p:cNvPr id="19" name="glue">
            <a:hlinkClick r:id="" action="ppaction://media"/>
            <a:extLst>
              <a:ext uri="{FF2B5EF4-FFF2-40B4-BE49-F238E27FC236}">
                <a16:creationId xmlns:a16="http://schemas.microsoft.com/office/drawing/2014/main" id="{CECE9711-7B1D-45EF-8861-8AF0F5342FD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7" y="4891800"/>
            <a:ext cx="489858" cy="489858"/>
          </a:xfrm>
          <a:prstGeom prst="rect">
            <a:avLst/>
          </a:prstGeom>
        </p:spPr>
      </p:pic>
      <p:pic>
        <p:nvPicPr>
          <p:cNvPr id="20" name="making models">
            <a:hlinkClick r:id="" action="ppaction://media"/>
            <a:extLst>
              <a:ext uri="{FF2B5EF4-FFF2-40B4-BE49-F238E27FC236}">
                <a16:creationId xmlns:a16="http://schemas.microsoft.com/office/drawing/2014/main" id="{01EA4678-E4F0-4FE7-96EC-D407B7D4F32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5629320"/>
            <a:ext cx="489858" cy="48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4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950732" cy="622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1760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6347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180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456245" cy="63589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465180" cy="229396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write T (true) or F (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words and phrases from the box under the correct pictures. Then listen, check, and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Write the hobbies from Task 3 in the suitable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540987"/>
            <a:ext cx="725435" cy="5488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8" y="2398688"/>
            <a:ext cx="725433" cy="94754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295888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989671" y="1833610"/>
            <a:ext cx="10542965" cy="4869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our house is very nice, Trang.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hanks! let’s go upstairs. I’ll show you my room.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love your dollhouse.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It’s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amazing. Did you make it yourself?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es.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like building dollhouses very much.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eally? Is it hard to build one?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not really.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All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you need is some cardboard and glue.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Then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just use a bit of creativity. What do you do in your free time?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like horse riding.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hat’s rather unusual. Not many people do that.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A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ctually, it’s more common than you think. There are some horse riding clubs in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Ha </a:t>
            </a:r>
            <a:r>
              <a:rPr lang="en-US" sz="2000" b="0" i="0" dirty="0" err="1" smtClean="0">
                <a:solidFill>
                  <a:srgbClr val="242021"/>
                </a:solidFill>
                <a:effectLst/>
                <a:latin typeface="ChronicaPro-Book"/>
              </a:rPr>
              <a:t>Noi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now.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go to the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Riders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’ Club every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Sunday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’d love to go to your club this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unday. I want to learn how to ride.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ure. My lesson starts at 8 a.m.</a:t>
            </a:r>
            <a:r>
              <a:rPr lang="en-US" sz="2000" dirty="0"/>
              <a:t> </a:t>
            </a:r>
          </a:p>
        </p:txBody>
      </p:sp>
      <p:pic>
        <p:nvPicPr>
          <p:cNvPr id="3" name="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10163" y="1201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7792" y="1339539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write T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(True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or F (False).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177792" y="2103733"/>
            <a:ext cx="10526485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1. Trang needs help with building dollhouses. 	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2. Trang uses glue and cardboard to build her dollhouse. 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3. To build a dollhouse, you need to use your creativity. 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Ann goes to a horse riding club every Sunday. 	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5. Ann’s lesson starts at 8 p.m.				 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8763000" y="2100081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2F4E57-B55C-45F2-8088-967F9E55E147}"/>
              </a:ext>
            </a:extLst>
          </p:cNvPr>
          <p:cNvSpPr txBox="1"/>
          <p:nvPr/>
        </p:nvSpPr>
        <p:spPr>
          <a:xfrm>
            <a:off x="8763000" y="2878410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0E0833-0589-4F1B-BEDE-A7ED5DCDEE61}"/>
              </a:ext>
            </a:extLst>
          </p:cNvPr>
          <p:cNvSpPr txBox="1"/>
          <p:nvPr/>
        </p:nvSpPr>
        <p:spPr>
          <a:xfrm>
            <a:off x="8760667" y="3586296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898FE7-B3ED-415E-BEB2-12F08D4EF5C0}"/>
              </a:ext>
            </a:extLst>
          </p:cNvPr>
          <p:cNvSpPr txBox="1"/>
          <p:nvPr/>
        </p:nvSpPr>
        <p:spPr>
          <a:xfrm>
            <a:off x="8760667" y="4294182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7E911B-AA6D-4629-AB8A-338814213197}"/>
              </a:ext>
            </a:extLst>
          </p:cNvPr>
          <p:cNvSpPr txBox="1"/>
          <p:nvPr/>
        </p:nvSpPr>
        <p:spPr>
          <a:xfrm>
            <a:off x="8760667" y="5039790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B00FF-1D34-48D7-AA36-3D06A0BE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93" y="1997900"/>
            <a:ext cx="4889858" cy="1202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2243508" y="5887913"/>
            <a:ext cx="3040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making models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7219141" y="5887913"/>
            <a:ext cx="2387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MyriadPro-Regular"/>
              </a:rPr>
              <a:t>r</a:t>
            </a:r>
            <a:r>
              <a:rPr lang="en-US" sz="2800" b="1" i="0" dirty="0" smtClean="0">
                <a:solidFill>
                  <a:schemeClr val="accent2"/>
                </a:solidFill>
                <a:effectLst/>
                <a:latin typeface="MyriadPro-Regular"/>
              </a:rPr>
              <a:t>iding a horse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973" t="3065" r="1617" b="3086"/>
          <a:stretch/>
        </p:blipFill>
        <p:spPr>
          <a:xfrm>
            <a:off x="2085278" y="3456878"/>
            <a:ext cx="3356518" cy="21298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864" t="3331" r="3337" b="4330"/>
          <a:stretch/>
        </p:blipFill>
        <p:spPr>
          <a:xfrm>
            <a:off x="6880302" y="3468029"/>
            <a:ext cx="3166947" cy="21187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B00FF-1D34-48D7-AA36-3D06A0BE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93" y="1997900"/>
            <a:ext cx="4889858" cy="1202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60FDD6-A6D6-4C3C-AE9A-B760248742E4}"/>
              </a:ext>
            </a:extLst>
          </p:cNvPr>
          <p:cNvSpPr txBox="1"/>
          <p:nvPr/>
        </p:nvSpPr>
        <p:spPr>
          <a:xfrm>
            <a:off x="2033239" y="5912794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collecting coins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2EFA4F-F969-453F-98B1-9E0660D931DA}"/>
              </a:ext>
            </a:extLst>
          </p:cNvPr>
          <p:cNvSpPr txBox="1"/>
          <p:nvPr/>
        </p:nvSpPr>
        <p:spPr>
          <a:xfrm>
            <a:off x="7792805" y="5912794"/>
            <a:ext cx="2222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gardening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594" t="1346" r="1266" b="3672"/>
          <a:stretch/>
        </p:blipFill>
        <p:spPr>
          <a:xfrm>
            <a:off x="1862254" y="3534937"/>
            <a:ext cx="3389970" cy="2152185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957" t="2038" r="2318" b="3396"/>
          <a:stretch/>
        </p:blipFill>
        <p:spPr>
          <a:xfrm>
            <a:off x="7292897" y="3635298"/>
            <a:ext cx="3222703" cy="21187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163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MY 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064789" y="2655570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My </a:t>
            </a:r>
            <a:r>
              <a:rPr lang="en-US" sz="3200" b="1" dirty="0" err="1">
                <a:solidFill>
                  <a:srgbClr val="0FB7BD"/>
                </a:solidFill>
              </a:rPr>
              <a:t>favourite</a:t>
            </a:r>
            <a:r>
              <a:rPr lang="en-US" sz="3200" b="1" dirty="0">
                <a:solidFill>
                  <a:srgbClr val="0FB7BD"/>
                </a:solidFill>
              </a:rPr>
              <a:t> hobby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B00FF-1D34-48D7-AA36-3D06A0BE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93" y="1997900"/>
            <a:ext cx="4889858" cy="1202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F8542D-BC01-4F2F-BA52-6A313FBA3B3C}"/>
              </a:ext>
            </a:extLst>
          </p:cNvPr>
          <p:cNvSpPr txBox="1"/>
          <p:nvPr/>
        </p:nvSpPr>
        <p:spPr>
          <a:xfrm>
            <a:off x="1691439" y="5987439"/>
            <a:ext cx="36748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building dollhouses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FE6F00-D1F2-4692-BC05-45358B88A69F}"/>
              </a:ext>
            </a:extLst>
          </p:cNvPr>
          <p:cNvSpPr txBox="1"/>
          <p:nvPr/>
        </p:nvSpPr>
        <p:spPr>
          <a:xfrm>
            <a:off x="6748787" y="5987439"/>
            <a:ext cx="3989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collecting teddy bears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439" y="3417732"/>
            <a:ext cx="3588908" cy="2414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997" y="3342147"/>
            <a:ext cx="3811418" cy="2489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77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F8542D-BC01-4F2F-BA52-6A313FBA3B3C}"/>
              </a:ext>
            </a:extLst>
          </p:cNvPr>
          <p:cNvSpPr txBox="1"/>
          <p:nvPr/>
        </p:nvSpPr>
        <p:spPr>
          <a:xfrm>
            <a:off x="4460574" y="6232079"/>
            <a:ext cx="3178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building dollhouses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FE6F00-D1F2-4692-BC05-45358B88A69F}"/>
              </a:ext>
            </a:extLst>
          </p:cNvPr>
          <p:cNvSpPr txBox="1"/>
          <p:nvPr/>
        </p:nvSpPr>
        <p:spPr>
          <a:xfrm>
            <a:off x="8237156" y="6216466"/>
            <a:ext cx="3709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collecting teddy bears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86416E-217C-4F8B-BBF5-6682779513DD}"/>
              </a:ext>
            </a:extLst>
          </p:cNvPr>
          <p:cNvSpPr txBox="1"/>
          <p:nvPr/>
        </p:nvSpPr>
        <p:spPr>
          <a:xfrm>
            <a:off x="1009685" y="6232080"/>
            <a:ext cx="1872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gardening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158BE7-03BB-46A3-B0CE-67BC8BD11B66}"/>
              </a:ext>
            </a:extLst>
          </p:cNvPr>
          <p:cNvSpPr txBox="1"/>
          <p:nvPr/>
        </p:nvSpPr>
        <p:spPr>
          <a:xfrm>
            <a:off x="558736" y="3724735"/>
            <a:ext cx="3121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making models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3B5DC5-0883-4570-8F9F-F66E10E679A4}"/>
              </a:ext>
            </a:extLst>
          </p:cNvPr>
          <p:cNvSpPr txBox="1"/>
          <p:nvPr/>
        </p:nvSpPr>
        <p:spPr>
          <a:xfrm>
            <a:off x="4809320" y="3724734"/>
            <a:ext cx="2313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 smtClean="0">
                <a:solidFill>
                  <a:schemeClr val="accent2"/>
                </a:solidFill>
                <a:effectLst/>
                <a:latin typeface="MyriadPro-Regular"/>
              </a:rPr>
              <a:t>riding a horse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54A699-A76D-4ADE-98BD-EB7197A0B5E5}"/>
              </a:ext>
            </a:extLst>
          </p:cNvPr>
          <p:cNvSpPr txBox="1"/>
          <p:nvPr/>
        </p:nvSpPr>
        <p:spPr>
          <a:xfrm>
            <a:off x="8701608" y="3715401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collecting coins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l="973" t="3065" r="1617" b="3086"/>
          <a:stretch/>
        </p:blipFill>
        <p:spPr>
          <a:xfrm>
            <a:off x="921804" y="2089267"/>
            <a:ext cx="2386460" cy="15143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1864" t="3331" r="3337" b="4330"/>
          <a:stretch/>
        </p:blipFill>
        <p:spPr>
          <a:xfrm>
            <a:off x="4873788" y="2118085"/>
            <a:ext cx="2352202" cy="1573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/>
          <a:srcRect l="2594" t="1346" r="1266" b="3672"/>
          <a:stretch/>
        </p:blipFill>
        <p:spPr>
          <a:xfrm>
            <a:off x="8809934" y="1986845"/>
            <a:ext cx="2564191" cy="1627924"/>
          </a:xfrm>
          <a:prstGeom prst="rect">
            <a:avLst/>
          </a:prstGeom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/>
          <a:srcRect l="1957" t="2038" r="2318" b="3396"/>
          <a:stretch/>
        </p:blipFill>
        <p:spPr>
          <a:xfrm>
            <a:off x="862820" y="4546313"/>
            <a:ext cx="2389948" cy="1571245"/>
          </a:xfrm>
          <a:prstGeom prst="rect">
            <a:avLst/>
          </a:prstGeom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3788" y="4433744"/>
            <a:ext cx="2358870" cy="1586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8630" y="4404422"/>
            <a:ext cx="2473956" cy="1616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0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14965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1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Write the hobbies from Task 3 in the suitable columns.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37783"/>
              </p:ext>
            </p:extLst>
          </p:nvPr>
        </p:nvGraphicFramePr>
        <p:xfrm>
          <a:off x="1078804" y="2144823"/>
          <a:ext cx="10120953" cy="399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3342583398"/>
                    </a:ext>
                  </a:extLst>
                </a:gridCol>
              </a:tblGrid>
              <a:tr h="5881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doing things</a:t>
                      </a:r>
                    </a:p>
                  </a:txBody>
                  <a:tcPr anchor="ctr">
                    <a:solidFill>
                      <a:srgbClr val="00A9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making things</a:t>
                      </a:r>
                    </a:p>
                  </a:txBody>
                  <a:tcPr anchor="ctr">
                    <a:solidFill>
                      <a:srgbClr val="00A9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collecting things</a:t>
                      </a:r>
                    </a:p>
                  </a:txBody>
                  <a:tcPr anchor="ctr">
                    <a:solidFill>
                      <a:srgbClr val="00A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341116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D6E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D6E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D6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1531556" y="3050521"/>
            <a:ext cx="2513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242021"/>
                </a:solidFill>
                <a:latin typeface="MyriadPro-Regular"/>
              </a:rPr>
              <a:t>riding a horse</a:t>
            </a:r>
            <a:r>
              <a:rPr lang="en-US" sz="2400" b="1" smtClean="0"/>
              <a:t> 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E13F41-07FA-4CF7-B267-2CC4CD5400FD}"/>
              </a:ext>
            </a:extLst>
          </p:cNvPr>
          <p:cNvSpPr txBox="1"/>
          <p:nvPr/>
        </p:nvSpPr>
        <p:spPr>
          <a:xfrm>
            <a:off x="1531556" y="3711040"/>
            <a:ext cx="2351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gardening</a:t>
            </a:r>
            <a:r>
              <a:rPr lang="en-US" sz="24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B714BD-1E6B-4B72-A0ED-AC30B1015964}"/>
              </a:ext>
            </a:extLst>
          </p:cNvPr>
          <p:cNvSpPr txBox="1"/>
          <p:nvPr/>
        </p:nvSpPr>
        <p:spPr>
          <a:xfrm>
            <a:off x="4649755" y="3050520"/>
            <a:ext cx="2892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making models</a:t>
            </a:r>
            <a:r>
              <a:rPr lang="en-US" sz="2400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161470-EEBA-4ED5-93B5-F485090118DA}"/>
              </a:ext>
            </a:extLst>
          </p:cNvPr>
          <p:cNvSpPr txBox="1"/>
          <p:nvPr/>
        </p:nvSpPr>
        <p:spPr>
          <a:xfrm>
            <a:off x="4578888" y="3711040"/>
            <a:ext cx="3340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building dollhouses </a:t>
            </a:r>
            <a:endParaRPr 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8376217" y="3050520"/>
            <a:ext cx="2351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collecting coins</a:t>
            </a:r>
            <a:r>
              <a:rPr lang="en-US" sz="2400" b="1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61EA4B-30B8-472A-BF91-925631BF0E1A}"/>
              </a:ext>
            </a:extLst>
          </p:cNvPr>
          <p:cNvSpPr txBox="1"/>
          <p:nvPr/>
        </p:nvSpPr>
        <p:spPr>
          <a:xfrm>
            <a:off x="7970344" y="3750850"/>
            <a:ext cx="3110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collecting teddy bears </a:t>
            </a:r>
            <a:endParaRPr lang="en-US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D4B093-B237-40EE-B097-DAAF1091CC84}"/>
              </a:ext>
            </a:extLst>
          </p:cNvPr>
          <p:cNvSpPr txBox="1"/>
          <p:nvPr/>
        </p:nvSpPr>
        <p:spPr>
          <a:xfrm>
            <a:off x="1218092" y="4436041"/>
            <a:ext cx="31399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(others: travelling, skiing, doing yoga, etc.)</a:t>
            </a:r>
            <a:r>
              <a:rPr lang="en-US" sz="2400" b="1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D8BF24-684A-45AE-BB2D-811738292D96}"/>
              </a:ext>
            </a:extLst>
          </p:cNvPr>
          <p:cNvSpPr txBox="1"/>
          <p:nvPr/>
        </p:nvSpPr>
        <p:spPr>
          <a:xfrm>
            <a:off x="4661087" y="4451182"/>
            <a:ext cx="29837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(others: painting, making pottery, etc.)</a:t>
            </a:r>
            <a:r>
              <a:rPr lang="en-US" sz="2400" b="1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F9D52C-03F3-42BF-8E9B-4897EB4B644A}"/>
              </a:ext>
            </a:extLst>
          </p:cNvPr>
          <p:cNvSpPr txBox="1"/>
          <p:nvPr/>
        </p:nvSpPr>
        <p:spPr>
          <a:xfrm>
            <a:off x="8078201" y="4451180"/>
            <a:ext cx="2894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(others: collecting toys, collecting books, etc.)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8" grpId="0"/>
      <p:bldP spid="19" grpId="0"/>
      <p:bldP spid="21" grpId="0"/>
      <p:bldP spid="23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950732" cy="622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1760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7560" y="3581541"/>
            <a:ext cx="1950733" cy="6347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99141" y="5216711"/>
            <a:ext cx="1950735" cy="52419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180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456245" cy="63589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465180" cy="229396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write T (true) or F (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words and phrases from the box under the correct pictures. Then listen, check, and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Write the hobbies from Task 3 in the suitable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465179" cy="5624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Game: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someone who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540987"/>
            <a:ext cx="725435" cy="5488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</p:cNvCxnSpPr>
          <p:nvPr/>
        </p:nvCxnSpPr>
        <p:spPr>
          <a:xfrm rot="10800000" flipV="1">
            <a:off x="2172928" y="2398688"/>
            <a:ext cx="499862" cy="122189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3148293" y="3898916"/>
            <a:ext cx="626216" cy="131779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131406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Find someone who likes…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C26FDE-91D7-4B12-BFD5-0D65C8EF0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489" y="2139820"/>
            <a:ext cx="6065909" cy="3855681"/>
          </a:xfrm>
          <a:prstGeom prst="rect">
            <a:avLst/>
          </a:prstGeom>
        </p:spPr>
      </p:pic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714543" y="2349209"/>
            <a:ext cx="3307300" cy="31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950732" cy="622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1760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6347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8" y="5006940"/>
            <a:ext cx="1950735" cy="52419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180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456245" cy="63589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465180" cy="229396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write T (true) or F (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words and phrases from the box under the correct pictures. Then listen, check, and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Write the hobbies from Task 3 in the suitable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465179" cy="5624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Game: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someone who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540987"/>
            <a:ext cx="725435" cy="5488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8" y="2398688"/>
            <a:ext cx="725433" cy="94754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922723" y="3663611"/>
            <a:ext cx="725433" cy="134332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9"/>
            <a:ext cx="1950733" cy="6041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47356" y="5269035"/>
            <a:ext cx="725432" cy="5499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 lexical items related to hobbies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language features that are covered in </a:t>
            </a:r>
            <a:r>
              <a:rPr lang="en-US" sz="2800"/>
              <a:t>the </a:t>
            </a:r>
            <a:r>
              <a:rPr lang="en-US" sz="2800" smtClean="0"/>
              <a:t>unit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Name a list of </a:t>
            </a:r>
            <a:r>
              <a:rPr lang="en-US" sz="2800" dirty="0" smtClean="0"/>
              <a:t>cheap </a:t>
            </a:r>
            <a:r>
              <a:rPr lang="en-US" sz="2800" dirty="0"/>
              <a:t>hobbies, expensive hobbies, easy and difficult hobbies</a:t>
            </a:r>
            <a:r>
              <a:rPr lang="en-US" sz="28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Prepare for </a:t>
            </a:r>
            <a:r>
              <a:rPr lang="en-US" sz="2800" smtClean="0"/>
              <a:t>the project.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62613" y="2171130"/>
            <a:ext cx="85239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 gain: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an overview about the topic </a:t>
            </a:r>
            <a:r>
              <a:rPr lang="en-US" sz="2800" i="1" dirty="0"/>
              <a:t>Hobbies</a:t>
            </a:r>
            <a:r>
              <a:rPr lang="en-US" sz="2800" dirty="0"/>
              <a:t> 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vocabulary to talk about hobbies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950732" cy="622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1760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6347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8" y="5006940"/>
            <a:ext cx="1950735" cy="52419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180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456245" cy="63589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465180" cy="229396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write T (true) or F (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words and phrases from the box under the correct pictures. Then listen, check, and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Write the hobbies from Task 3 in the suitable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465179" cy="5624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Game: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someone who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540987"/>
            <a:ext cx="725435" cy="5488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8" y="2398688"/>
            <a:ext cx="725433" cy="94754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922723" y="3663611"/>
            <a:ext cx="725433" cy="134332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9"/>
            <a:ext cx="1950733" cy="6041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47356" y="5269035"/>
            <a:ext cx="725432" cy="5499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84738" y="1522168"/>
            <a:ext cx="1883767" cy="56717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522168"/>
            <a:ext cx="5459396" cy="5671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8839" y="2783122"/>
            <a:ext cx="5223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</a:t>
            </a:r>
            <a:r>
              <a:rPr lang="vi-VN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o</a:t>
            </a:r>
            <a:r>
              <a:rPr lang="en-US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introduce the topic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latin typeface="Calibri (Body)"/>
              </a:rPr>
              <a:t>to </a:t>
            </a:r>
            <a:r>
              <a:rPr lang="en-US" sz="2400" dirty="0">
                <a:latin typeface="Calibri (Body)"/>
              </a:rPr>
              <a:t>lead in </a:t>
            </a:r>
            <a:r>
              <a:rPr lang="en-US" sz="2400">
                <a:latin typeface="Calibri (Body)"/>
              </a:rPr>
              <a:t>the </a:t>
            </a:r>
            <a:r>
              <a:rPr lang="en-US" sz="2400" smtClean="0">
                <a:latin typeface="Calibri (Body)"/>
              </a:rPr>
              <a:t>lesson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9218" name="Picture 2" descr="Diálogo - Iconos gratis de social">
            <a:extLst>
              <a:ext uri="{FF2B5EF4-FFF2-40B4-BE49-F238E27FC236}">
                <a16:creationId xmlns:a16="http://schemas.microsoft.com/office/drawing/2014/main" id="{D938FA6A-23FF-45FF-AF25-BA344B411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63" y="2783122"/>
            <a:ext cx="3133284" cy="313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598992" y="2629606"/>
            <a:ext cx="60470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1. What do you like doing in your free time?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2. Do you like collecting dolls?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3. Do you like collecting glass bottles?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Do you enjoy mountain climbing?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642061" y="2106386"/>
            <a:ext cx="390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773"/>
                </a:solidFill>
              </a:rPr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49824" y="3896102"/>
            <a:ext cx="2851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HOBBY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950732" cy="622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1760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180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456245" cy="63589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540987"/>
            <a:ext cx="725435" cy="5488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1D3291-C52E-487C-A309-9D3B10388D62}"/>
              </a:ext>
            </a:extLst>
          </p:cNvPr>
          <p:cNvSpPr/>
          <p:nvPr/>
        </p:nvSpPr>
        <p:spPr>
          <a:xfrm>
            <a:off x="5649265" y="3344122"/>
            <a:ext cx="5519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(Body)"/>
              </a:rPr>
              <a:t>To provide students with vocabulary.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400" dirty="0">
                <a:latin typeface="Calibri (Body)"/>
              </a:rPr>
              <a:t>To help students well-prepared for the listening and reading tasks.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65990DD4-1666-4BDC-9FE8-75C234C2B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9" y="3748370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7492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unusual </a:t>
            </a:r>
            <a:r>
              <a:rPr lang="en-US" sz="48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4681" y="405046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thường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806285" y="3082608"/>
            <a:ext cx="2587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/ʌn</a:t>
            </a:r>
            <a:r>
              <a:rPr lang="en-US" sz="3600" b="1" err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juːʒuəl/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ost Bizarre Buildings Around the World">
            <a:extLst>
              <a:ext uri="{FF2B5EF4-FFF2-40B4-BE49-F238E27FC236}">
                <a16:creationId xmlns:a16="http://schemas.microsoft.com/office/drawing/2014/main" id="{427CAC43-AAF3-4425-ABAD-469B89F7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39" y="1606739"/>
            <a:ext cx="5781019" cy="4127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unusual">
            <a:hlinkClick r:id="" action="ppaction://media"/>
            <a:extLst>
              <a:ext uri="{FF2B5EF4-FFF2-40B4-BE49-F238E27FC236}">
                <a16:creationId xmlns:a16="http://schemas.microsoft.com/office/drawing/2014/main" id="{98BE75A9-0DCD-4675-A102-41B158E40B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3415" y="5163014"/>
            <a:ext cx="765843" cy="83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ô hình sáng tạo của Osborn (Osborn's creativity model) là gì?">
            <a:extLst>
              <a:ext uri="{FF2B5EF4-FFF2-40B4-BE49-F238E27FC236}">
                <a16:creationId xmlns:a16="http://schemas.microsoft.com/office/drawing/2014/main" id="{ADD698EE-3359-4F6F-8404-566B8B714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72" y="1839507"/>
            <a:ext cx="7979228" cy="398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676340" y="172480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creativity</a:t>
            </a:r>
            <a:r>
              <a:rPr lang="en-US" sz="6600" b="1" dirty="0">
                <a:solidFill>
                  <a:srgbClr val="F7941E"/>
                </a:solidFill>
              </a:rPr>
              <a:t> </a:t>
            </a:r>
            <a:r>
              <a:rPr lang="en-US" sz="48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4800" b="1" dirty="0">
                <a:solidFill>
                  <a:srgbClr val="F7941E"/>
                </a:solidFill>
                <a:cs typeface="Calibri" panose="020F0502020204030204" pitchFamily="34" charset="0"/>
              </a:rPr>
              <a:t>n</a:t>
            </a:r>
            <a:r>
              <a:rPr lang="en-US" sz="48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)</a:t>
            </a:r>
            <a:endParaRPr lang="en-US" sz="5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7915" y="417811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sáng</a:t>
            </a:r>
            <a:r>
              <a:rPr lang="en-US" sz="3600" dirty="0"/>
              <a:t> </a:t>
            </a:r>
            <a:r>
              <a:rPr lang="en-US" sz="3600" dirty="0" err="1"/>
              <a:t>tạo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13950" y="3187983"/>
            <a:ext cx="2997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/ˌ</a:t>
            </a:r>
            <a:r>
              <a:rPr lang="en-US" sz="3600" b="1" dirty="0" err="1">
                <a:solidFill>
                  <a:srgbClr val="0FB7BD"/>
                </a:solidFill>
              </a:rPr>
              <a:t>kriːeɪˈtɪvəti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reativity">
            <a:hlinkClick r:id="" action="ppaction://media"/>
            <a:extLst>
              <a:ext uri="{FF2B5EF4-FFF2-40B4-BE49-F238E27FC236}">
                <a16:creationId xmlns:a16="http://schemas.microsoft.com/office/drawing/2014/main" id="{CD9A2237-882D-4386-816B-0579153223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6242" y="5356890"/>
            <a:ext cx="795662" cy="79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2959</TotalTime>
  <Words>969</Words>
  <Application>Microsoft Office PowerPoint</Application>
  <PresentationFormat>Widescreen</PresentationFormat>
  <Paragraphs>226</Paragraphs>
  <Slides>28</Slides>
  <Notes>18</Notes>
  <HiddenSlides>0</HiddenSlides>
  <MMClips>14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Adobe Gothic Std B</vt:lpstr>
      <vt:lpstr>Arial</vt:lpstr>
      <vt:lpstr>Calibri</vt:lpstr>
      <vt:lpstr>Calibri (Body)</vt:lpstr>
      <vt:lpstr>Calibri Light</vt:lpstr>
      <vt:lpstr>ChronicaPro-Book</vt:lpstr>
      <vt:lpstr>ChronicaProMediumIt</vt:lpstr>
      <vt:lpstr>Courier New</vt:lpstr>
      <vt:lpstr>Myriad Pro</vt:lpstr>
      <vt:lpstr>MyriadPro-Regular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183</cp:revision>
  <dcterms:created xsi:type="dcterms:W3CDTF">2020-12-09T02:04:09Z</dcterms:created>
  <dcterms:modified xsi:type="dcterms:W3CDTF">2023-04-19T03:29:34Z</dcterms:modified>
</cp:coreProperties>
</file>